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144" d="100"/>
          <a:sy n="144" d="100"/>
        </p:scale>
        <p:origin x="-14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8E9BB-8094-0841-8566-205AB65F3978}" type="datetimeFigureOut">
              <a:rPr lang="en-US" smtClean="0"/>
              <a:pPr/>
              <a:t>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BDED2-2B3A-954C-BFB4-B55A707B51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3376889"/>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1DCEDFB4-1C4A-4D90-B5D1-FD83CBD6B3E0}" type="slidenum">
              <a:rPr lang="en-US" sz="1200" smtClean="0"/>
              <a:pPr eaLnBrk="1" hangingPunct="1"/>
              <a:t>19</a:t>
            </a:fld>
            <a:endParaRPr lang="en-US" sz="1200" smtClean="0"/>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7065166"/>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3867608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relationship</a:t>
            </a:r>
            <a:r>
              <a:rPr lang="en-US" baseline="0" dirty="0" smtClean="0"/>
              <a:t> in diagram is shown as a line connecting two classes. </a:t>
            </a:r>
          </a:p>
          <a:p>
            <a:r>
              <a:rPr lang="en-US" baseline="0" dirty="0" smtClean="0"/>
              <a:t>E.g., </a:t>
            </a:r>
            <a:r>
              <a:rPr lang="en-US" dirty="0" smtClean="0"/>
              <a:t>The two classes patient and appointment are associated with one another whenever a</a:t>
            </a:r>
            <a:r>
              <a:rPr lang="en-US" baseline="0" dirty="0" smtClean="0"/>
              <a:t> </a:t>
            </a:r>
            <a:r>
              <a:rPr lang="en-US" dirty="0" smtClean="0"/>
              <a:t>patient schedules an appointment</a:t>
            </a:r>
            <a:r>
              <a:rPr lang="en-US" baseline="0" dirty="0" smtClean="0"/>
              <a:t> in Figure 6-2. </a:t>
            </a:r>
            <a:r>
              <a:rPr lang="en-US" dirty="0" smtClean="0"/>
              <a:t>The triangle/arrow allows a direction to be associated with the name of the relationship. The relationship is to be read as patient schedules appointment. Adding a small arrow besides the name of the relationship increases readability.</a:t>
            </a:r>
            <a:r>
              <a:rPr lang="en-US" baseline="0" dirty="0" smtClean="0"/>
              <a:t> </a:t>
            </a:r>
            <a:r>
              <a:rPr lang="en-US" dirty="0" smtClean="0"/>
              <a:t>Sometimes a class is related to itself, as in the case of a patient being the primary insurance carrier for other patients (e.g., spouse, children) in Figure 6-2. A plus () sign is placed before the label to communicate that it is a role as opposed to the name of the relationship.</a:t>
            </a: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6409376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Figure 6-2, there is a 0..* on the appointment end of the patient</a:t>
            </a:r>
            <a:r>
              <a:rPr lang="en-US" baseline="0" dirty="0" smtClean="0"/>
              <a:t> </a:t>
            </a:r>
            <a:r>
              <a:rPr lang="en-US" dirty="0" smtClean="0"/>
              <a:t>schedules appointment relationship. This means that a patient can be associated with zero</a:t>
            </a:r>
            <a:r>
              <a:rPr lang="en-US" baseline="0" dirty="0" smtClean="0"/>
              <a:t> </a:t>
            </a:r>
            <a:r>
              <a:rPr lang="en-US" dirty="0" smtClean="0"/>
              <a:t>through many different appointments. (New patient may not have an</a:t>
            </a:r>
            <a:r>
              <a:rPr lang="en-US" baseline="0" dirty="0" smtClean="0"/>
              <a:t> appointment set yet, postponed or cancelled their first appointment.) </a:t>
            </a:r>
            <a:r>
              <a:rPr lang="en-US" dirty="0" smtClean="0"/>
              <a:t>At the patient end of this same relationship there is</a:t>
            </a:r>
            <a:r>
              <a:rPr lang="en-US" baseline="0" dirty="0" smtClean="0"/>
              <a:t> </a:t>
            </a:r>
            <a:r>
              <a:rPr lang="en-US" dirty="0" smtClean="0"/>
              <a:t>a 1, meaning that an appointment must be associated with one and only one (1) patient</a:t>
            </a:r>
          </a:p>
        </p:txBody>
      </p:sp>
      <p:sp>
        <p:nvSpPr>
          <p:cNvPr id="4" name="Slide Number Placeholder 3"/>
          <p:cNvSpPr>
            <a:spLocks noGrp="1"/>
          </p:cNvSpPr>
          <p:nvPr>
            <p:ph type="sldNum" sz="quarter" idx="10"/>
          </p:nvPr>
        </p:nvSpPr>
        <p:spPr/>
        <p:txBody>
          <a:bodyPr/>
          <a:lstStyle/>
          <a:p>
            <a:fld id="{E6BDC25B-A7C9-4F56-93D8-62F2D1D5F3B1}" type="slidenum">
              <a:rPr lang="en-US" smtClean="0"/>
              <a:pPr/>
              <a:t>8</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4720479"/>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6BDC25B-A7C9-4F56-93D8-62F2D1D5F3B1}" type="slidenum">
              <a:rPr lang="en-US" smtClean="0"/>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5202815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19797578"/>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e.g.,</a:t>
            </a:r>
            <a:r>
              <a:rPr lang="en-US" baseline="0" dirty="0" smtClean="0"/>
              <a:t> An </a:t>
            </a:r>
            <a:r>
              <a:rPr lang="en-US" u="sng" baseline="0" dirty="0" smtClean="0"/>
              <a:t>illness</a:t>
            </a:r>
            <a:r>
              <a:rPr lang="en-US" baseline="0" dirty="0" smtClean="0"/>
              <a:t> (e.g., the ﬂu) can be associated with many </a:t>
            </a:r>
            <a:r>
              <a:rPr lang="en-US" u="sng" baseline="0" dirty="0" smtClean="0"/>
              <a:t>symptoms</a:t>
            </a:r>
            <a:r>
              <a:rPr lang="en-US" baseline="0" dirty="0" smtClean="0"/>
              <a:t> (e.g., sore throat, fever), and a symptom (e.g., sore throat) can be associated with many illnesses (e.g., the ﬂu, strep throat, the common cold). Figure 6-2 shows how an association class can capture information about </a:t>
            </a:r>
            <a:r>
              <a:rPr lang="en-US" u="sng" baseline="0" dirty="0" smtClean="0"/>
              <a:t>remedies that change </a:t>
            </a:r>
            <a:r>
              <a:rPr lang="en-US" baseline="0" dirty="0" smtClean="0"/>
              <a:t>depending on the various combinations. For example, a sore throat caused by strep throat will require antibiotics; whereas, treatment for a sore throat from the ﬂu or a cold could be throat lozenges or hot tea.</a:t>
            </a:r>
            <a:endParaRPr lang="en-US" dirty="0" smtClean="0"/>
          </a:p>
        </p:txBody>
      </p:sp>
      <p:sp>
        <p:nvSpPr>
          <p:cNvPr id="4" name="Slide Number Placeholder 3"/>
          <p:cNvSpPr>
            <a:spLocks noGrp="1"/>
          </p:cNvSpPr>
          <p:nvPr>
            <p:ph type="sldNum" sz="quarter" idx="10"/>
          </p:nvPr>
        </p:nvSpPr>
        <p:spPr/>
        <p:txBody>
          <a:bodyPr/>
          <a:lstStyle/>
          <a:p>
            <a:fld id="{E6BDC25B-A7C9-4F56-93D8-62F2D1D5F3B1}" type="slidenum">
              <a:rPr lang="en-US" smtClean="0"/>
              <a:pPr/>
              <a:t>12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38676082"/>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2649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5A1E9D-2456-D649-9043-42D0356C3B37}" type="datetimeFigureOut">
              <a:rPr lang="en-US" smtClean="0"/>
              <a:pPr/>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A1E9D-2456-D649-9043-42D0356C3B37}" type="datetimeFigureOut">
              <a:rPr lang="en-US" smtClean="0"/>
              <a:pPr/>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A1E9D-2456-D649-9043-42D0356C3B37}" type="datetimeFigureOut">
              <a:rPr lang="en-US" smtClean="0"/>
              <a:pPr/>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A1E9D-2456-D649-9043-42D0356C3B37}" type="datetimeFigureOut">
              <a:rPr lang="en-US" smtClean="0"/>
              <a:pPr/>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A1E9D-2456-D649-9043-42D0356C3B37}" type="datetimeFigureOut">
              <a:rPr lang="en-US" smtClean="0"/>
              <a:pPr/>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5A1E9D-2456-D649-9043-42D0356C3B37}" type="datetimeFigureOut">
              <a:rPr lang="en-US" smtClean="0"/>
              <a:pPr/>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5A1E9D-2456-D649-9043-42D0356C3B37}" type="datetimeFigureOut">
              <a:rPr lang="en-US" smtClean="0"/>
              <a:pPr/>
              <a:t>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5A1E9D-2456-D649-9043-42D0356C3B37}" type="datetimeFigureOut">
              <a:rPr lang="en-US" smtClean="0"/>
              <a:pPr/>
              <a:t>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A1E9D-2456-D649-9043-42D0356C3B37}" type="datetimeFigureOut">
              <a:rPr lang="en-US" smtClean="0"/>
              <a:pPr/>
              <a:t>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A1E9D-2456-D649-9043-42D0356C3B37}" type="datetimeFigureOut">
              <a:rPr lang="en-US" smtClean="0"/>
              <a:pPr/>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A1E9D-2456-D649-9043-42D0356C3B37}" type="datetimeFigureOut">
              <a:rPr lang="en-US" smtClean="0"/>
              <a:pPr/>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4AF35-7093-A64B-A32A-7E0260A182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A1E9D-2456-D649-9043-42D0356C3B37}" type="datetimeFigureOut">
              <a:rPr lang="en-US" smtClean="0"/>
              <a:pPr/>
              <a:t>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4AF35-7093-A64B-A32A-7E0260A182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315 Systems Analysis and Design</a:t>
            </a:r>
            <a:br>
              <a:rPr lang="en-US" dirty="0" smtClean="0"/>
            </a:br>
            <a:r>
              <a:rPr lang="en-US" dirty="0" smtClean="0"/>
              <a:t>Chapter 8: From Software Analysis to Design</a:t>
            </a:r>
            <a:endParaRPr lang="en-US" dirty="0"/>
          </a:p>
        </p:txBody>
      </p:sp>
      <p:sp>
        <p:nvSpPr>
          <p:cNvPr id="3" name="Subtitle 2"/>
          <p:cNvSpPr>
            <a:spLocks noGrp="1"/>
          </p:cNvSpPr>
          <p:nvPr>
            <p:ph type="subTitle" idx="1"/>
          </p:nvPr>
        </p:nvSpPr>
        <p:spPr/>
        <p:txBody>
          <a:bodyPr/>
          <a:lstStyle/>
          <a:p>
            <a:r>
              <a:rPr lang="en-US" dirty="0" smtClean="0"/>
              <a:t>Stefan Bund, MS</a:t>
            </a:r>
          </a:p>
          <a:p>
            <a:r>
              <a:rPr lang="en-US" smtClean="0"/>
              <a:t>Cal Poly Pomona CBA  / CIS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4647E71-EE12-4463-9C43-92A8DB17B3AA}" type="slidenum">
              <a:rPr lang="en-US" smtClean="0"/>
              <a:pPr/>
              <a:t>10</a:t>
            </a:fld>
            <a:endParaRPr lang="en-US" dirty="0"/>
          </a:p>
        </p:txBody>
      </p:sp>
      <p:pic>
        <p:nvPicPr>
          <p:cNvPr id="4" name="Picture 3" descr="fig_06_06.jp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85800" y="0"/>
            <a:ext cx="3501957" cy="6858000"/>
          </a:xfrm>
          <a:prstGeom prst="rect">
            <a:avLst/>
          </a:prstGeom>
        </p:spPr>
      </p:pic>
      <p:sp>
        <p:nvSpPr>
          <p:cNvPr id="5" name="TextBox 4"/>
          <p:cNvSpPr txBox="1"/>
          <p:nvPr/>
        </p:nvSpPr>
        <p:spPr>
          <a:xfrm>
            <a:off x="4191000" y="5791200"/>
            <a:ext cx="4437784" cy="461665"/>
          </a:xfrm>
          <a:prstGeom prst="rect">
            <a:avLst/>
          </a:prstGeom>
          <a:noFill/>
        </p:spPr>
        <p:txBody>
          <a:bodyPr wrap="none" rtlCol="0">
            <a:spAutoFit/>
          </a:bodyPr>
          <a:lstStyle/>
          <a:p>
            <a:r>
              <a:rPr lang="en-US" sz="2400" dirty="0" smtClean="0">
                <a:sym typeface="Wingdings"/>
              </a:rPr>
              <a:t> </a:t>
            </a:r>
            <a:r>
              <a:rPr lang="en-US" sz="2400" dirty="0" smtClean="0"/>
              <a:t>Sample Association Classes</a:t>
            </a:r>
            <a:endParaRPr lang="en-US" sz="2400" dirty="0"/>
          </a:p>
        </p:txBody>
      </p:sp>
      <p:sp>
        <p:nvSpPr>
          <p:cNvPr id="2" name="Rectangle 1"/>
          <p:cNvSpPr/>
          <p:nvPr/>
        </p:nvSpPr>
        <p:spPr>
          <a:xfrm>
            <a:off x="4583221" y="838200"/>
            <a:ext cx="4332179" cy="4524315"/>
          </a:xfrm>
          <a:prstGeom prst="rect">
            <a:avLst/>
          </a:prstGeom>
        </p:spPr>
        <p:txBody>
          <a:bodyPr wrap="square">
            <a:spAutoFit/>
          </a:bodyPr>
          <a:lstStyle/>
          <a:p>
            <a:r>
              <a:rPr lang="en-US" sz="2400" dirty="0"/>
              <a:t>When two or more classes share a many-to-many </a:t>
            </a:r>
            <a:r>
              <a:rPr lang="en-US" sz="2400" dirty="0" smtClean="0"/>
              <a:t>relationship, </a:t>
            </a:r>
            <a:r>
              <a:rPr lang="en-US" sz="2400" dirty="0"/>
              <a:t>a class called an </a:t>
            </a:r>
            <a:r>
              <a:rPr lang="en-US" sz="2400" u="sng" dirty="0"/>
              <a:t>association class </a:t>
            </a:r>
            <a:r>
              <a:rPr lang="en-US" sz="2400" dirty="0"/>
              <a:t>is formed, which has its own attributes and operations. </a:t>
            </a:r>
            <a:endParaRPr lang="en-US" sz="2400" dirty="0" smtClean="0"/>
          </a:p>
          <a:p>
            <a:endParaRPr lang="en-US" sz="2400" dirty="0"/>
          </a:p>
          <a:p>
            <a:r>
              <a:rPr lang="en-US" sz="2400" dirty="0" smtClean="0"/>
              <a:t>It </a:t>
            </a:r>
            <a:r>
              <a:rPr lang="en-US" sz="2400" dirty="0"/>
              <a:t>is shown as a rectangle attached by a dashed line to the association path, and the rectangle’s name matches the label of the association.</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46509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0" y="610821"/>
            <a:ext cx="6248400" cy="4646979"/>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4" name="Rectangle 3"/>
          <p:cNvSpPr/>
          <p:nvPr/>
        </p:nvSpPr>
        <p:spPr>
          <a:xfrm>
            <a:off x="1447800" y="152400"/>
            <a:ext cx="5410199" cy="461665"/>
          </a:xfrm>
          <a:prstGeom prst="rect">
            <a:avLst/>
          </a:prstGeom>
        </p:spPr>
        <p:txBody>
          <a:bodyPr wrap="square">
            <a:spAutoFit/>
          </a:bodyPr>
          <a:lstStyle/>
          <a:p>
            <a:r>
              <a:rPr lang="en-US" sz="2400" dirty="0" smtClean="0"/>
              <a:t>Sample Generalization Association</a:t>
            </a:r>
            <a:endParaRPr lang="en-US" sz="2400" dirty="0"/>
          </a:p>
        </p:txBody>
      </p:sp>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11</a:t>
            </a:fld>
            <a:endParaRPr lang="en-US" dirty="0">
              <a:latin typeface="+mn-lt"/>
            </a:endParaRPr>
          </a:p>
        </p:txBody>
      </p:sp>
      <p:sp>
        <p:nvSpPr>
          <p:cNvPr id="2" name="Rectangle 1"/>
          <p:cNvSpPr/>
          <p:nvPr/>
        </p:nvSpPr>
        <p:spPr>
          <a:xfrm>
            <a:off x="4600135" y="3380125"/>
            <a:ext cx="4572000" cy="3477875"/>
          </a:xfrm>
          <a:prstGeom prst="rect">
            <a:avLst/>
          </a:prstGeom>
        </p:spPr>
        <p:txBody>
          <a:bodyPr>
            <a:spAutoFit/>
          </a:bodyPr>
          <a:lstStyle/>
          <a:p>
            <a:r>
              <a:rPr lang="en-US" sz="2000" dirty="0"/>
              <a:t>A </a:t>
            </a:r>
            <a:r>
              <a:rPr lang="en-US" sz="2000" dirty="0" smtClean="0"/>
              <a:t>Generalization Association (GA) shows </a:t>
            </a:r>
            <a:r>
              <a:rPr lang="en-US" sz="2000" dirty="0"/>
              <a:t>that one class (subclass) inherits from another class (superclass), meaning that the properties and operations of the superclass are also valid for objects of the subclass.</a:t>
            </a:r>
          </a:p>
          <a:p>
            <a:r>
              <a:rPr lang="en-US" sz="2000" dirty="0" smtClean="0"/>
              <a:t>GA is </a:t>
            </a:r>
            <a:r>
              <a:rPr lang="en-US" sz="2000" dirty="0"/>
              <a:t>represented by a solid line from the subclass to the superclass and a hollow arrow pointing at the superclass. Use words like is </a:t>
            </a:r>
            <a:r>
              <a:rPr lang="en-US" sz="2000" dirty="0" smtClean="0"/>
              <a:t>a </a:t>
            </a:r>
            <a:r>
              <a:rPr lang="en-US" sz="2000" dirty="0"/>
              <a:t>kind of.</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6483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Title 2"/>
          <p:cNvSpPr>
            <a:spLocks noGrp="1"/>
          </p:cNvSpPr>
          <p:nvPr>
            <p:ph type="title"/>
          </p:nvPr>
        </p:nvSpPr>
        <p:spPr>
          <a:xfrm>
            <a:off x="457200" y="0"/>
            <a:ext cx="8229600" cy="685800"/>
          </a:xfrm>
        </p:spPr>
        <p:txBody>
          <a:bodyPr>
            <a:normAutofit fontScale="90000"/>
          </a:bodyPr>
          <a:lstStyle/>
          <a:p>
            <a:pPr eaLnBrk="1" hangingPunct="1"/>
            <a:r>
              <a:rPr lang="en-US" dirty="0" smtClean="0"/>
              <a:t>Sample Class Diagram</a:t>
            </a:r>
          </a:p>
        </p:txBody>
      </p:sp>
      <p:pic>
        <p:nvPicPr>
          <p:cNvPr id="29700" name="Picture 3"/>
          <p:cNvPicPr>
            <a:picLocks noGrp="1" noChangeAspect="1" noChangeArrowheads="1"/>
          </p:cNvPicPr>
          <p:nvPr>
            <p:ph idx="1"/>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277694" y="762000"/>
            <a:ext cx="8599606" cy="5922978"/>
          </a:xfrm>
        </p:spPr>
      </p:pic>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12</a:t>
            </a:fld>
            <a:endParaRPr lang="en-US" dirty="0">
              <a:latin typeface="+mn-lt"/>
            </a:endParaRPr>
          </a:p>
        </p:txBody>
      </p:sp>
      <p:sp>
        <p:nvSpPr>
          <p:cNvPr id="2" name="TextBox 1"/>
          <p:cNvSpPr txBox="1"/>
          <p:nvPr/>
        </p:nvSpPr>
        <p:spPr>
          <a:xfrm>
            <a:off x="2819400" y="6400800"/>
            <a:ext cx="5881313" cy="369332"/>
          </a:xfrm>
          <a:prstGeom prst="rect">
            <a:avLst/>
          </a:prstGeom>
          <a:noFill/>
        </p:spPr>
        <p:txBody>
          <a:bodyPr wrap="none" rtlCol="0">
            <a:spAutoFit/>
          </a:bodyPr>
          <a:lstStyle/>
          <a:p>
            <a:r>
              <a:rPr lang="en-US" i="1" dirty="0" smtClean="0"/>
              <a:t>Do you see any association class in this class diagram?</a:t>
            </a:r>
            <a:endParaRPr lang="en-US"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0414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4647E71-EE12-4463-9C43-92A8DB17B3AA}" type="slidenum">
              <a:rPr lang="en-US" smtClean="0"/>
              <a:pPr/>
              <a:t>13</a:t>
            </a:fld>
            <a:endParaRPr lang="en-US" dirty="0"/>
          </a:p>
        </p:txBody>
      </p:sp>
      <p:pic>
        <p:nvPicPr>
          <p:cNvPr id="2050" name="Picture 2"/>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62000" y="1371600"/>
            <a:ext cx="7620000" cy="1600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90575" y="3238500"/>
            <a:ext cx="7562850" cy="15621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6" name="Rectangle 5"/>
          <p:cNvSpPr/>
          <p:nvPr/>
        </p:nvSpPr>
        <p:spPr>
          <a:xfrm>
            <a:off x="609600" y="304800"/>
            <a:ext cx="8001000" cy="830997"/>
          </a:xfrm>
          <a:prstGeom prst="rect">
            <a:avLst/>
          </a:prstGeom>
        </p:spPr>
        <p:txBody>
          <a:bodyPr wrap="square">
            <a:spAutoFit/>
          </a:bodyPr>
          <a:lstStyle/>
          <a:p>
            <a:pPr algn="ctr"/>
            <a:r>
              <a:rPr lang="en-US" sz="2400" dirty="0" smtClean="0"/>
              <a:t>Sample Aggregation Associations</a:t>
            </a:r>
          </a:p>
          <a:p>
            <a:r>
              <a:rPr lang="en-US" sz="2400" dirty="0"/>
              <a:t>Aggregation </a:t>
            </a:r>
            <a:r>
              <a:rPr lang="en-US" sz="2400" dirty="0" smtClean="0"/>
              <a:t>represents </a:t>
            </a:r>
            <a:r>
              <a:rPr lang="en-US" sz="2400" u="sng" dirty="0" smtClean="0"/>
              <a:t>logical</a:t>
            </a:r>
            <a:r>
              <a:rPr lang="en-US" sz="2400" dirty="0" smtClean="0"/>
              <a:t> parts to whole relationship</a:t>
            </a:r>
            <a:endParaRPr lang="en-US" sz="2400" dirty="0"/>
          </a:p>
        </p:txBody>
      </p:sp>
      <p:sp>
        <p:nvSpPr>
          <p:cNvPr id="2" name="Rectangle 1"/>
          <p:cNvSpPr/>
          <p:nvPr/>
        </p:nvSpPr>
        <p:spPr>
          <a:xfrm>
            <a:off x="914400" y="5257800"/>
            <a:ext cx="7315200" cy="1015663"/>
          </a:xfrm>
          <a:prstGeom prst="rect">
            <a:avLst/>
          </a:prstGeom>
        </p:spPr>
        <p:txBody>
          <a:bodyPr wrap="square">
            <a:spAutoFit/>
          </a:bodyPr>
          <a:lstStyle/>
          <a:p>
            <a:r>
              <a:rPr lang="en-US" sz="2000" dirty="0"/>
              <a:t>A white diamond is placed nearest the class representing the aggregation (health-care team),</a:t>
            </a:r>
          </a:p>
          <a:p>
            <a:r>
              <a:rPr lang="en-US" sz="2000" dirty="0" smtClean="0"/>
              <a:t>Use </a:t>
            </a:r>
            <a:r>
              <a:rPr lang="en-US" sz="2000" dirty="0"/>
              <a:t>words like is a part of or is made up of.</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76607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and communication diagrams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663576"/>
          </a:xfrm>
        </p:spPr>
        <p:txBody>
          <a:bodyPr>
            <a:normAutofit fontScale="90000"/>
          </a:bodyPr>
          <a:lstStyle/>
          <a:p>
            <a:pPr eaLnBrk="1" hangingPunct="1"/>
            <a:r>
              <a:rPr lang="en-US" dirty="0">
                <a:latin typeface="Calibri" charset="0"/>
              </a:rPr>
              <a:t>Sample Sequence Diagram</a:t>
            </a:r>
          </a:p>
        </p:txBody>
      </p:sp>
      <p:pic>
        <p:nvPicPr>
          <p:cNvPr id="3075" name="Picture 3"/>
          <p:cNvPicPr>
            <a:picLocks noGrp="1" noChangeAspect="1" noChangeArrowheads="1"/>
          </p:cNvPicPr>
          <p:nvPr>
            <p:ph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117475" y="663576"/>
            <a:ext cx="6877050" cy="3810000"/>
          </a:xfrm>
          <a:ln>
            <a:solidFill>
              <a:schemeClr val="tx1"/>
            </a:solidFill>
            <a:miter lim="800000"/>
            <a:headEnd/>
            <a:tailEnd/>
          </a:ln>
          <a:effectLst>
            <a:outerShdw blurRad="63500" dist="38100" dir="2700000" algn="tl" rotWithShape="0">
              <a:srgbClr val="000000">
                <a:alpha val="39999"/>
              </a:srgbClr>
            </a:outerShdw>
          </a:effectLst>
        </p:spPr>
      </p:pic>
      <p:sp>
        <p:nvSpPr>
          <p:cNvPr id="2" name="Rectangle 1"/>
          <p:cNvSpPr/>
          <p:nvPr/>
        </p:nvSpPr>
        <p:spPr>
          <a:xfrm>
            <a:off x="269875" y="4556543"/>
            <a:ext cx="8651875" cy="2308324"/>
          </a:xfrm>
          <a:prstGeom prst="rect">
            <a:avLst/>
          </a:prstGeom>
        </p:spPr>
        <p:txBody>
          <a:bodyPr wrap="square">
            <a:spAutoFit/>
          </a:bodyPr>
          <a:lstStyle/>
          <a:p>
            <a:pPr marL="285750" indent="-285750">
              <a:buFont typeface="Arial"/>
              <a:buChar char="•"/>
            </a:pPr>
            <a:r>
              <a:rPr lang="en-US" dirty="0" smtClean="0"/>
              <a:t>At times a message is sent only if a condition is met. In those cases, the condition is placed between a set of brackets, [ ] {e.g., [</a:t>
            </a:r>
            <a:r>
              <a:rPr lang="en-US" dirty="0" err="1" smtClean="0"/>
              <a:t>aPatient</a:t>
            </a:r>
            <a:r>
              <a:rPr lang="en-US" dirty="0" smtClean="0"/>
              <a:t> Exists] </a:t>
            </a:r>
            <a:r>
              <a:rPr lang="en-US" dirty="0" err="1" smtClean="0"/>
              <a:t>LookupBills</a:t>
            </a:r>
            <a:r>
              <a:rPr lang="en-US" dirty="0" smtClean="0"/>
              <a:t>()}. The condition is placed in front of the message name. Don’t use in model for a specific scenario.</a:t>
            </a:r>
          </a:p>
          <a:p>
            <a:pPr marL="285750" indent="-285750">
              <a:buFont typeface="Arial"/>
              <a:buChar char="•"/>
            </a:pPr>
            <a:r>
              <a:rPr lang="en-US" dirty="0" smtClean="0"/>
              <a:t>There are times that a message is repeated. This is designated with an asterisk (*) in front of the message name (e.g., * Request CD).</a:t>
            </a:r>
          </a:p>
          <a:p>
            <a:pPr marL="285750" indent="-285750">
              <a:buFont typeface="Arial"/>
              <a:buChar char="•"/>
            </a:pPr>
            <a:r>
              <a:rPr lang="en-US" dirty="0" smtClean="0"/>
              <a:t>Sometimes, an object will create another object. This is shown by the message being sent directly to an object instead of its lifeline. In Figure 7-1, the actor </a:t>
            </a:r>
            <a:r>
              <a:rPr lang="en-US" dirty="0" err="1" smtClean="0"/>
              <a:t>aReceptionist</a:t>
            </a:r>
            <a:r>
              <a:rPr lang="en-US" dirty="0" smtClean="0"/>
              <a:t> creates an object </a:t>
            </a:r>
            <a:r>
              <a:rPr lang="en-US" dirty="0" err="1" smtClean="0"/>
              <a:t>anAppt</a:t>
            </a:r>
            <a:r>
              <a:rPr lang="en-US" dirty="0" smtClean="0"/>
              <a:t>.</a:t>
            </a:r>
            <a:endParaRPr lang="en-US" dirty="0"/>
          </a:p>
        </p:txBody>
      </p:sp>
      <p:sp>
        <p:nvSpPr>
          <p:cNvPr id="3" name="Rectangle 2"/>
          <p:cNvSpPr/>
          <p:nvPr/>
        </p:nvSpPr>
        <p:spPr>
          <a:xfrm>
            <a:off x="6994525" y="587287"/>
            <a:ext cx="2149475" cy="3693319"/>
          </a:xfrm>
          <a:prstGeom prst="rect">
            <a:avLst/>
          </a:prstGeom>
        </p:spPr>
        <p:txBody>
          <a:bodyPr wrap="square">
            <a:spAutoFit/>
          </a:bodyPr>
          <a:lstStyle/>
          <a:p>
            <a:r>
              <a:rPr lang="en-US" dirty="0" smtClean="0"/>
              <a:t>Actors and objects that participate in the sequence are placed across the top of the diagram.</a:t>
            </a:r>
          </a:p>
          <a:p>
            <a:endParaRPr lang="en-US" dirty="0"/>
          </a:p>
          <a:p>
            <a:r>
              <a:rPr lang="en-US" dirty="0" err="1" smtClean="0"/>
              <a:t>Patients:PatientsList</a:t>
            </a:r>
            <a:r>
              <a:rPr lang="en-US" dirty="0" smtClean="0"/>
              <a:t> – Patients is an instance of the </a:t>
            </a:r>
            <a:r>
              <a:rPr lang="en-US" dirty="0" err="1" smtClean="0"/>
              <a:t>PatientsList</a:t>
            </a:r>
            <a:r>
              <a:rPr lang="en-US" dirty="0" smtClean="0"/>
              <a:t> class that contains individual patient objects.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003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atin typeface="Calibri" charset="0"/>
              </a:rPr>
              <a:t>Steps to Build Sequence Diagrams</a:t>
            </a:r>
          </a:p>
        </p:txBody>
      </p:sp>
      <p:sp>
        <p:nvSpPr>
          <p:cNvPr id="22531" name="Content Placeholder 2"/>
          <p:cNvSpPr>
            <a:spLocks noGrp="1"/>
          </p:cNvSpPr>
          <p:nvPr>
            <p:ph idx="1"/>
          </p:nvPr>
        </p:nvSpPr>
        <p:spPr>
          <a:xfrm>
            <a:off x="457200" y="1238250"/>
            <a:ext cx="8229600" cy="5476875"/>
          </a:xfrm>
        </p:spPr>
        <p:txBody>
          <a:bodyPr>
            <a:normAutofit fontScale="70000" lnSpcReduction="20000"/>
          </a:bodyPr>
          <a:lstStyle/>
          <a:p>
            <a:pPr marL="514350" indent="-514350" eaLnBrk="1" hangingPunct="1">
              <a:buFont typeface="Calibri" charset="0"/>
              <a:buAutoNum type="arabicPeriod"/>
            </a:pPr>
            <a:r>
              <a:rPr lang="en-US" sz="2800" dirty="0">
                <a:latin typeface="Calibri" charset="0"/>
              </a:rPr>
              <a:t>Set the </a:t>
            </a:r>
            <a:r>
              <a:rPr lang="en-US" sz="2800" dirty="0" smtClean="0">
                <a:latin typeface="Calibri" charset="0"/>
              </a:rPr>
              <a:t>context</a:t>
            </a:r>
          </a:p>
          <a:p>
            <a:pPr marL="914400" lvl="1" indent="-514350"/>
            <a:r>
              <a:rPr lang="en-US" sz="2400" dirty="0" smtClean="0">
                <a:latin typeface="Calibri" charset="0"/>
              </a:rPr>
              <a:t>The context of the diagram can be a system, a use case, or a scenario of a use case. The context of the diagram is depicted as a labeled frame around the diagram</a:t>
            </a:r>
            <a:endParaRPr lang="en-US" sz="2400" dirty="0">
              <a:latin typeface="Calibri" charset="0"/>
            </a:endParaRPr>
          </a:p>
          <a:p>
            <a:pPr marL="514350" indent="-514350" eaLnBrk="1" hangingPunct="1">
              <a:buFont typeface="Calibri" charset="0"/>
              <a:buAutoNum type="arabicPeriod"/>
            </a:pPr>
            <a:r>
              <a:rPr lang="en-US" sz="2800" dirty="0">
                <a:latin typeface="Calibri" charset="0"/>
              </a:rPr>
              <a:t>Identify which objects will </a:t>
            </a:r>
            <a:r>
              <a:rPr lang="en-US" sz="2800" dirty="0" smtClean="0">
                <a:latin typeface="Calibri" charset="0"/>
              </a:rPr>
              <a:t>participate</a:t>
            </a:r>
          </a:p>
          <a:p>
            <a:pPr marL="914400" lvl="1" indent="-514350"/>
            <a:r>
              <a:rPr lang="en-US" sz="2400" dirty="0" smtClean="0">
                <a:latin typeface="Calibri" charset="0"/>
              </a:rPr>
              <a:t>That is, the objects that interact with each other during the use-case scenario.</a:t>
            </a:r>
            <a:endParaRPr lang="en-US" sz="2400" dirty="0">
              <a:latin typeface="Calibri" charset="0"/>
            </a:endParaRPr>
          </a:p>
          <a:p>
            <a:pPr marL="514350" indent="-514350" eaLnBrk="1" hangingPunct="1">
              <a:buFont typeface="Calibri" charset="0"/>
              <a:buAutoNum type="arabicPeriod"/>
            </a:pPr>
            <a:r>
              <a:rPr lang="en-US" sz="2800" dirty="0">
                <a:latin typeface="Calibri" charset="0"/>
              </a:rPr>
              <a:t>Set the lifeline for each </a:t>
            </a:r>
            <a:r>
              <a:rPr lang="en-US" sz="2800" dirty="0" smtClean="0">
                <a:latin typeface="Calibri" charset="0"/>
              </a:rPr>
              <a:t>object</a:t>
            </a:r>
          </a:p>
          <a:p>
            <a:pPr marL="914400" lvl="1" indent="-514350"/>
            <a:r>
              <a:rPr lang="en-US" sz="2400" dirty="0" smtClean="0">
                <a:latin typeface="Calibri" charset="0"/>
              </a:rPr>
              <a:t> draw a vertical dotted line below each class to represent the class’s existence during the sequence. Is the object no long need at the end? (x)</a:t>
            </a:r>
            <a:endParaRPr lang="en-US" sz="2400" dirty="0">
              <a:latin typeface="Calibri" charset="0"/>
            </a:endParaRPr>
          </a:p>
          <a:p>
            <a:pPr marL="514350" indent="-514350" eaLnBrk="1" hangingPunct="1">
              <a:buFont typeface="Calibri" charset="0"/>
              <a:buAutoNum type="arabicPeriod"/>
            </a:pPr>
            <a:r>
              <a:rPr lang="en-US" sz="2800" dirty="0">
                <a:latin typeface="Calibri" charset="0"/>
              </a:rPr>
              <a:t>Lay out the messages from top to bottom of the diagram based on the order in which they are </a:t>
            </a:r>
            <a:r>
              <a:rPr lang="en-US" sz="2800" dirty="0" smtClean="0">
                <a:latin typeface="Calibri" charset="0"/>
              </a:rPr>
              <a:t>sent</a:t>
            </a:r>
          </a:p>
          <a:p>
            <a:pPr lvl="1"/>
            <a:r>
              <a:rPr lang="en-US" sz="2400" dirty="0" smtClean="0">
                <a:latin typeface="Calibri" charset="0"/>
              </a:rPr>
              <a:t>draw arrows in order to represent the messages being passed from object to object in time, with the arrow pointing in the message’s transmission direction. Add parameters into parentheses after message name.</a:t>
            </a:r>
            <a:endParaRPr lang="en-US" sz="2400" dirty="0">
              <a:latin typeface="Calibri" charset="0"/>
            </a:endParaRPr>
          </a:p>
          <a:p>
            <a:pPr marL="514350" indent="-514350" eaLnBrk="1" hangingPunct="1">
              <a:buFont typeface="Calibri" charset="0"/>
              <a:buAutoNum type="arabicPeriod"/>
            </a:pPr>
            <a:r>
              <a:rPr lang="en-US" sz="2800" dirty="0">
                <a:latin typeface="Calibri" charset="0"/>
              </a:rPr>
              <a:t>Add execution occurrence to each object‘s </a:t>
            </a:r>
            <a:r>
              <a:rPr lang="en-US" sz="2800" dirty="0" smtClean="0">
                <a:latin typeface="Calibri" charset="0"/>
              </a:rPr>
              <a:t>lifeline</a:t>
            </a:r>
          </a:p>
          <a:p>
            <a:pPr lvl="1"/>
            <a:r>
              <a:rPr lang="en-US" sz="2400" dirty="0" smtClean="0">
                <a:latin typeface="Calibri" charset="0"/>
              </a:rPr>
              <a:t>draw a narrow rectangle box on top of lifeline to show sending/receiving message.</a:t>
            </a:r>
            <a:endParaRPr lang="en-US" sz="2400" dirty="0">
              <a:latin typeface="Calibri" charset="0"/>
            </a:endParaRPr>
          </a:p>
          <a:p>
            <a:pPr marL="514350" indent="-514350" eaLnBrk="1" hangingPunct="1">
              <a:buFont typeface="Calibri" charset="0"/>
              <a:buAutoNum type="arabicPeriod"/>
            </a:pPr>
            <a:r>
              <a:rPr lang="en-US" sz="2800" dirty="0">
                <a:latin typeface="Calibri" charset="0"/>
              </a:rPr>
              <a:t>Validate the sequence diagram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27243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ig_07_05.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62000" y="1460500"/>
            <a:ext cx="7620000" cy="3924300"/>
          </a:xfrm>
          <a:prstGeom prst="rect">
            <a:avLst/>
          </a:prstGeom>
        </p:spPr>
      </p:pic>
      <p:sp>
        <p:nvSpPr>
          <p:cNvPr id="5" name="Title 1"/>
          <p:cNvSpPr>
            <a:spLocks noGrp="1"/>
          </p:cNvSpPr>
          <p:nvPr>
            <p:ph type="title"/>
          </p:nvPr>
        </p:nvSpPr>
        <p:spPr>
          <a:xfrm>
            <a:off x="457200" y="0"/>
            <a:ext cx="8229600" cy="663576"/>
          </a:xfrm>
        </p:spPr>
        <p:txBody>
          <a:bodyPr>
            <a:normAutofit fontScale="90000"/>
          </a:bodyPr>
          <a:lstStyle/>
          <a:p>
            <a:pPr eaLnBrk="1" hangingPunct="1"/>
            <a:r>
              <a:rPr lang="en-US" dirty="0">
                <a:latin typeface="Calibri" charset="0"/>
              </a:rPr>
              <a:t>Sample </a:t>
            </a:r>
            <a:r>
              <a:rPr lang="en-US" dirty="0" smtClean="0">
                <a:latin typeface="Calibri" charset="0"/>
              </a:rPr>
              <a:t>Communication Diagram</a:t>
            </a:r>
            <a:endParaRPr lang="en-US" dirty="0">
              <a:latin typeface="Calibri" charset="0"/>
            </a:endParaRPr>
          </a:p>
        </p:txBody>
      </p:sp>
      <p:sp>
        <p:nvSpPr>
          <p:cNvPr id="4" name="TextBox 3"/>
          <p:cNvSpPr txBox="1"/>
          <p:nvPr/>
        </p:nvSpPr>
        <p:spPr>
          <a:xfrm>
            <a:off x="571501" y="5631169"/>
            <a:ext cx="7810500" cy="923330"/>
          </a:xfrm>
          <a:prstGeom prst="rect">
            <a:avLst/>
          </a:prstGeom>
          <a:noFill/>
        </p:spPr>
        <p:txBody>
          <a:bodyPr wrap="square" rtlCol="0">
            <a:spAutoFit/>
          </a:bodyPr>
          <a:lstStyle/>
          <a:p>
            <a:r>
              <a:rPr lang="en-US" dirty="0" smtClean="0"/>
              <a:t>When fully populated communication diagrams can be complex and difficult to understand. To simplify them, its objects can be logically grouped (package) together based on the messages sent to and received from the other objects.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42550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Sample State Machine</a:t>
            </a:r>
          </a:p>
        </p:txBody>
      </p:sp>
      <p:pic>
        <p:nvPicPr>
          <p:cNvPr id="5122" name="Picture 2"/>
          <p:cNvPicPr>
            <a:picLocks noGrp="1" noChangeAspect="1" noChangeArrowheads="1"/>
          </p:cNvPicPr>
          <p:nvPr>
            <p:ph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457200" y="1600200"/>
            <a:ext cx="8229600" cy="2779713"/>
          </a:xfrm>
          <a:ln>
            <a:solidFill>
              <a:schemeClr val="tx1"/>
            </a:solidFill>
            <a:miter lim="800000"/>
            <a:headEnd/>
            <a:tailEnd/>
          </a:ln>
          <a:effectLst>
            <a:outerShdw blurRad="63500" dist="38100" dir="2700000" algn="tl" rotWithShape="0">
              <a:srgbClr val="000000">
                <a:alpha val="39999"/>
              </a:srgbClr>
            </a:outerShdw>
          </a:effectLst>
        </p:spPr>
      </p:pic>
      <p:sp>
        <p:nvSpPr>
          <p:cNvPr id="2" name="TextBox 1"/>
          <p:cNvSpPr txBox="1"/>
          <p:nvPr/>
        </p:nvSpPr>
        <p:spPr>
          <a:xfrm>
            <a:off x="457201" y="4746625"/>
            <a:ext cx="8229600" cy="646331"/>
          </a:xfrm>
          <a:prstGeom prst="rect">
            <a:avLst/>
          </a:prstGeom>
          <a:noFill/>
        </p:spPr>
        <p:txBody>
          <a:bodyPr wrap="square" rtlCol="0">
            <a:spAutoFit/>
          </a:bodyPr>
          <a:lstStyle/>
          <a:p>
            <a:r>
              <a:rPr lang="en-US" dirty="0" smtClean="0"/>
              <a:t>An example of a behavioral state machine representing the patient class in the context of a hospital environment.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2248878"/>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pic>
        <p:nvPicPr>
          <p:cNvPr id="11268" name="Picture 4" descr="fig12-7"/>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26707" t="7230" r="5307" b="5370"/>
          <a:stretch>
            <a:fillRect/>
          </a:stretch>
        </p:blipFill>
        <p:spPr bwMode="auto">
          <a:xfrm>
            <a:off x="1752600" y="76200"/>
            <a:ext cx="5743575" cy="67056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4" name="Slide Number Placeholder 5"/>
          <p:cNvSpPr>
            <a:spLocks noGrp="1"/>
          </p:cNvSpPr>
          <p:nvPr>
            <p:ph type="sldNum" sz="quarter" idx="4294967295"/>
          </p:nvPr>
        </p:nvSpPr>
        <p:spPr>
          <a:xfrm>
            <a:off x="8534400" y="6248400"/>
            <a:ext cx="533400" cy="476250"/>
          </a:xfrm>
          <a:prstGeom prst="rect">
            <a:avLst/>
          </a:prstGeom>
          <a:noFill/>
        </p:spPr>
        <p:txBody>
          <a:bodyPr/>
          <a:lstStyle/>
          <a:p>
            <a:fld id="{E63BAAEB-E5A1-45F9-87FD-E70ECCEB1CE9}" type="slidenum">
              <a:rPr lang="en-US" smtClean="0">
                <a:latin typeface="+mn-lt"/>
              </a:rPr>
              <a:pPr/>
              <a:t>19</a:t>
            </a:fld>
            <a:endParaRPr lang="en-US" dirty="0" smtClean="0">
              <a:latin typeface="+mn-l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40450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9" descr="Drawing1.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2601913" y="1186020"/>
            <a:ext cx="3940175" cy="45259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_07_12.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054100" y="0"/>
            <a:ext cx="7033846" cy="6858000"/>
          </a:xfrm>
          <a:prstGeom prst="rect">
            <a:avLst/>
          </a:prstGeom>
        </p:spPr>
      </p:pic>
      <p:sp>
        <p:nvSpPr>
          <p:cNvPr id="5" name="TextBox 4"/>
          <p:cNvSpPr txBox="1"/>
          <p:nvPr/>
        </p:nvSpPr>
        <p:spPr>
          <a:xfrm>
            <a:off x="381000" y="317500"/>
            <a:ext cx="3224035" cy="369332"/>
          </a:xfrm>
          <a:prstGeom prst="rect">
            <a:avLst/>
          </a:prstGeom>
          <a:noFill/>
        </p:spPr>
        <p:txBody>
          <a:bodyPr wrap="none" rtlCol="0">
            <a:spAutoFit/>
          </a:bodyPr>
          <a:lstStyle/>
          <a:p>
            <a:r>
              <a:rPr lang="en-US" dirty="0" smtClean="0"/>
              <a:t>Figure 7-12 States vs. Subclasses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05008646"/>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to design</a:t>
            </a:r>
            <a:endParaRPr lang="en-US" dirty="0"/>
          </a:p>
        </p:txBody>
      </p:sp>
      <p:sp>
        <p:nvSpPr>
          <p:cNvPr id="3" name="Content Placeholder 2"/>
          <p:cNvSpPr>
            <a:spLocks noGrp="1"/>
          </p:cNvSpPr>
          <p:nvPr>
            <p:ph idx="1"/>
          </p:nvPr>
        </p:nvSpPr>
        <p:spPr/>
        <p:txBody>
          <a:bodyPr/>
          <a:lstStyle/>
          <a:p>
            <a:r>
              <a:rPr lang="en-US" dirty="0" smtClean="0"/>
              <a:t>Chapter 8 material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atin typeface="Calibri" charset="0"/>
              </a:rPr>
              <a:t>Functional Model V&amp;V</a:t>
            </a:r>
          </a:p>
        </p:txBody>
      </p:sp>
      <p:sp>
        <p:nvSpPr>
          <p:cNvPr id="18435" name="Content Placeholder 2"/>
          <p:cNvSpPr>
            <a:spLocks noGrp="1"/>
          </p:cNvSpPr>
          <p:nvPr>
            <p:ph idx="1"/>
          </p:nvPr>
        </p:nvSpPr>
        <p:spPr/>
        <p:txBody>
          <a:bodyPr>
            <a:normAutofit fontScale="92500" lnSpcReduction="20000"/>
          </a:bodyPr>
          <a:lstStyle/>
          <a:p>
            <a:pPr marL="514350" indent="-514350" eaLnBrk="1" hangingPunct="1">
              <a:buFont typeface="Calibri" charset="0"/>
              <a:buAutoNum type="arabicPeriod"/>
            </a:pPr>
            <a:r>
              <a:rPr lang="en-US" sz="2400" dirty="0">
                <a:latin typeface="Calibri" charset="0"/>
              </a:rPr>
              <a:t>Events in Use Case descriptions should map to activities in the Activity Diagram</a:t>
            </a:r>
          </a:p>
          <a:p>
            <a:pPr marL="514350" indent="-514350" eaLnBrk="1" hangingPunct="1">
              <a:buFont typeface="Calibri" charset="0"/>
              <a:buAutoNum type="arabicPeriod"/>
            </a:pPr>
            <a:r>
              <a:rPr lang="en-US" sz="2400" dirty="0">
                <a:latin typeface="Calibri" charset="0"/>
              </a:rPr>
              <a:t>Object node in an activity diagram must be mentioned in Use Case descriptions</a:t>
            </a:r>
          </a:p>
          <a:p>
            <a:pPr marL="514350" indent="-514350" eaLnBrk="1" hangingPunct="1">
              <a:buFont typeface="Calibri" charset="0"/>
              <a:buAutoNum type="arabicPeriod"/>
            </a:pPr>
            <a:r>
              <a:rPr lang="en-US" sz="2400" dirty="0">
                <a:latin typeface="Calibri" charset="0"/>
              </a:rPr>
              <a:t>Sequential ordering within the Use Cases should match ordering in Activity Diagram</a:t>
            </a:r>
          </a:p>
          <a:p>
            <a:pPr marL="514350" indent="-514350" eaLnBrk="1" hangingPunct="1">
              <a:buFont typeface="Calibri" charset="0"/>
              <a:buAutoNum type="arabicPeriod"/>
            </a:pPr>
            <a:r>
              <a:rPr lang="en-US" sz="2400" dirty="0">
                <a:latin typeface="Calibri" charset="0"/>
              </a:rPr>
              <a:t>There must be a one-to-one correspondence of Use Cases in the Use Case Diagram and Use Case descriptions</a:t>
            </a:r>
            <a:r>
              <a:rPr lang="en-US" sz="2400" dirty="0" smtClean="0">
                <a:latin typeface="Calibri" charset="0"/>
              </a:rPr>
              <a:t>.</a:t>
            </a:r>
          </a:p>
          <a:p>
            <a:pPr marL="514350" indent="-514350">
              <a:buFont typeface="Calibri" charset="0"/>
              <a:buAutoNum type="arabicPeriod" startAt="5"/>
            </a:pPr>
            <a:r>
              <a:rPr lang="en-US" sz="2400" dirty="0">
                <a:latin typeface="Calibri" charset="0"/>
              </a:rPr>
              <a:t>All actors listed in a use case description must be portrayed on the use-case diagram</a:t>
            </a:r>
          </a:p>
          <a:p>
            <a:pPr marL="514350" indent="-514350">
              <a:buFont typeface="Calibri" charset="0"/>
              <a:buAutoNum type="arabicPeriod" startAt="5"/>
            </a:pPr>
            <a:r>
              <a:rPr lang="en-US" sz="2400" dirty="0">
                <a:latin typeface="Calibri" charset="0"/>
              </a:rPr>
              <a:t>Include stakeholders listed in the use case description as actors in the use-case diagram</a:t>
            </a:r>
          </a:p>
          <a:p>
            <a:pPr marL="514350" indent="-514350">
              <a:buFont typeface="Calibri" charset="0"/>
              <a:buAutoNum type="arabicPeriod" startAt="5"/>
            </a:pPr>
            <a:r>
              <a:rPr lang="en-US" sz="2400" dirty="0">
                <a:latin typeface="Calibri" charset="0"/>
              </a:rPr>
              <a:t>All relationships listed in a use-case description must be portrayed on a use-case </a:t>
            </a:r>
            <a:r>
              <a:rPr lang="en-US" sz="2400" dirty="0" smtClean="0">
                <a:latin typeface="Calibri" charset="0"/>
              </a:rPr>
              <a:t>diagram</a:t>
            </a:r>
            <a:endParaRPr lang="en-US" sz="2400" dirty="0">
              <a:latin typeface="Calibri"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03843563"/>
      </p:ext>
    </p:extLst>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atin typeface="Calibri" charset="0"/>
              </a:rPr>
              <a:t>Structural Model V&amp;V</a:t>
            </a:r>
          </a:p>
        </p:txBody>
      </p:sp>
      <p:sp>
        <p:nvSpPr>
          <p:cNvPr id="20483" name="Content Placeholder 2"/>
          <p:cNvSpPr>
            <a:spLocks noGrp="1"/>
          </p:cNvSpPr>
          <p:nvPr>
            <p:ph idx="1"/>
          </p:nvPr>
        </p:nvSpPr>
        <p:spPr/>
        <p:txBody>
          <a:bodyPr>
            <a:normAutofit fontScale="70000" lnSpcReduction="20000"/>
          </a:bodyPr>
          <a:lstStyle/>
          <a:p>
            <a:pPr marL="514350" indent="-514350" eaLnBrk="1" hangingPunct="1">
              <a:buFont typeface="Calibri" charset="0"/>
              <a:buAutoNum type="arabicPeriod"/>
            </a:pPr>
            <a:r>
              <a:rPr lang="en-US" dirty="0">
                <a:latin typeface="Calibri" charset="0"/>
              </a:rPr>
              <a:t>Every CRC card should be associated with a class on the class diagram</a:t>
            </a:r>
          </a:p>
          <a:p>
            <a:pPr marL="514350" indent="-514350" eaLnBrk="1" hangingPunct="1">
              <a:buFont typeface="Calibri" charset="0"/>
              <a:buAutoNum type="arabicPeriod"/>
            </a:pPr>
            <a:r>
              <a:rPr lang="en-US" dirty="0">
                <a:latin typeface="Calibri" charset="0"/>
              </a:rPr>
              <a:t>Responsibilities listed on the CRC card must be operations in a class on a class diagram</a:t>
            </a:r>
          </a:p>
          <a:p>
            <a:pPr marL="514350" indent="-514350" eaLnBrk="1" hangingPunct="1">
              <a:buFont typeface="Calibri" charset="0"/>
              <a:buAutoNum type="arabicPeriod"/>
            </a:pPr>
            <a:r>
              <a:rPr lang="en-US" dirty="0">
                <a:latin typeface="Calibri" charset="0"/>
              </a:rPr>
              <a:t>Collaborators on the CRC card imply some type of association on the class diagram</a:t>
            </a:r>
          </a:p>
          <a:p>
            <a:pPr marL="514350" indent="-514350" eaLnBrk="1" hangingPunct="1">
              <a:buFont typeface="Calibri" charset="0"/>
              <a:buAutoNum type="arabicPeriod"/>
            </a:pPr>
            <a:r>
              <a:rPr lang="en-US" dirty="0">
                <a:latin typeface="Calibri" charset="0"/>
              </a:rPr>
              <a:t>Attributes listed on CRC cards must be  attributes in a class on a class </a:t>
            </a:r>
            <a:r>
              <a:rPr lang="en-US" dirty="0" smtClean="0">
                <a:latin typeface="Calibri" charset="0"/>
              </a:rPr>
              <a:t>diagram</a:t>
            </a:r>
          </a:p>
          <a:p>
            <a:pPr marL="514350" indent="-514350">
              <a:buFont typeface="Calibri" charset="0"/>
              <a:buAutoNum type="arabicPeriod" startAt="5"/>
            </a:pPr>
            <a:r>
              <a:rPr lang="en-US" dirty="0">
                <a:latin typeface="Calibri" charset="0"/>
              </a:rPr>
              <a:t>Class attributes with a type that is another class imply a relationship between classes</a:t>
            </a:r>
          </a:p>
          <a:p>
            <a:pPr marL="514350" indent="-514350">
              <a:buFont typeface="Calibri" charset="0"/>
              <a:buAutoNum type="arabicPeriod" startAt="5"/>
            </a:pPr>
            <a:r>
              <a:rPr lang="en-US" dirty="0">
                <a:latin typeface="Calibri" charset="0"/>
              </a:rPr>
              <a:t>Relationships on the CRC cards must show up on the class diagram</a:t>
            </a:r>
          </a:p>
          <a:p>
            <a:pPr marL="514350" indent="-514350">
              <a:buFont typeface="Calibri" charset="0"/>
              <a:buAutoNum type="arabicPeriod" startAt="5"/>
            </a:pPr>
            <a:r>
              <a:rPr lang="en-US" dirty="0">
                <a:latin typeface="Calibri" charset="0"/>
              </a:rPr>
              <a:t>Use association classes only if the association has unique attributes not on either </a:t>
            </a:r>
            <a:r>
              <a:rPr lang="en-US" dirty="0" smtClean="0">
                <a:latin typeface="Calibri" charset="0"/>
              </a:rPr>
              <a:t>class</a:t>
            </a:r>
            <a:endParaRPr lang="en-US" dirty="0">
              <a:latin typeface="Calibri"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1485773"/>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latin typeface="Calibri" charset="0"/>
              </a:rPr>
              <a:t>Behavioral Model V&amp;V</a:t>
            </a:r>
          </a:p>
        </p:txBody>
      </p:sp>
      <p:sp>
        <p:nvSpPr>
          <p:cNvPr id="22531" name="Content Placeholder 2"/>
          <p:cNvSpPr>
            <a:spLocks noGrp="1"/>
          </p:cNvSpPr>
          <p:nvPr>
            <p:ph idx="1"/>
          </p:nvPr>
        </p:nvSpPr>
        <p:spPr/>
        <p:txBody>
          <a:bodyPr>
            <a:normAutofit fontScale="70000" lnSpcReduction="20000"/>
          </a:bodyPr>
          <a:lstStyle/>
          <a:p>
            <a:pPr marL="514350" indent="-514350" eaLnBrk="1" hangingPunct="1">
              <a:buFont typeface="Calibri" charset="0"/>
              <a:buAutoNum type="arabicPeriod"/>
            </a:pPr>
            <a:r>
              <a:rPr lang="en-US" sz="2800" dirty="0">
                <a:latin typeface="Calibri" charset="0"/>
              </a:rPr>
              <a:t>Actors &amp; objects on sequence diagrams must be included on communication diagrams</a:t>
            </a:r>
          </a:p>
          <a:p>
            <a:pPr marL="514350" indent="-514350" eaLnBrk="1" hangingPunct="1">
              <a:buFont typeface="Calibri" charset="0"/>
              <a:buAutoNum type="arabicPeriod"/>
            </a:pPr>
            <a:r>
              <a:rPr lang="en-US" sz="2800" dirty="0">
                <a:latin typeface="Calibri" charset="0"/>
              </a:rPr>
              <a:t>Messages on sequence diagrams require associations on communications diagrams</a:t>
            </a:r>
          </a:p>
          <a:p>
            <a:pPr marL="514350" indent="-514350" eaLnBrk="1" hangingPunct="1">
              <a:buFont typeface="Calibri" charset="0"/>
              <a:buAutoNum type="arabicPeriod"/>
            </a:pPr>
            <a:r>
              <a:rPr lang="en-US" sz="2800" dirty="0">
                <a:latin typeface="Calibri" charset="0"/>
              </a:rPr>
              <a:t>Every message on a sequence diagram must appear as a message on an association in the corresponding communication diagram</a:t>
            </a:r>
          </a:p>
          <a:p>
            <a:pPr marL="514350" indent="-514350" eaLnBrk="1" hangingPunct="1">
              <a:buFont typeface="Calibri" charset="0"/>
              <a:buAutoNum type="arabicPeriod"/>
            </a:pPr>
            <a:r>
              <a:rPr lang="en-US" sz="2800" dirty="0">
                <a:latin typeface="Calibri" charset="0"/>
              </a:rPr>
              <a:t>Guard conditions messages in sequence diagrams require equivalent guard conditions on the corresponding communication </a:t>
            </a:r>
            <a:r>
              <a:rPr lang="en-US" sz="2800" dirty="0" smtClean="0">
                <a:latin typeface="Calibri" charset="0"/>
              </a:rPr>
              <a:t>diagrams</a:t>
            </a:r>
          </a:p>
          <a:p>
            <a:pPr marL="514350" indent="-514350">
              <a:buFont typeface="Calibri" charset="0"/>
              <a:buAutoNum type="arabicPeriod" startAt="5"/>
            </a:pPr>
            <a:r>
              <a:rPr lang="en-US" sz="2800" dirty="0">
                <a:latin typeface="Calibri" charset="0"/>
              </a:rPr>
              <a:t>The sequence number on message labels in communications diagrams must correspond to the top-down ordering of the messages being sent on the sequence diagram</a:t>
            </a:r>
          </a:p>
          <a:p>
            <a:pPr marL="514350" indent="-514350">
              <a:buFont typeface="Calibri" charset="0"/>
              <a:buAutoNum type="arabicPeriod" startAt="5"/>
            </a:pPr>
            <a:r>
              <a:rPr lang="en-US" sz="2800" dirty="0">
                <a:latin typeface="Calibri" charset="0"/>
              </a:rPr>
              <a:t>State machine transitions must be associated with a messages on sequence &amp; communication diagrams</a:t>
            </a:r>
          </a:p>
          <a:p>
            <a:pPr marL="514350" indent="-514350">
              <a:buFont typeface="Calibri" charset="0"/>
              <a:buAutoNum type="arabicPeriod" startAt="5"/>
            </a:pPr>
            <a:r>
              <a:rPr lang="en-US" sz="2800" dirty="0">
                <a:latin typeface="Calibri" charset="0"/>
              </a:rPr>
              <a:t>All entries in a CRUD matrix imply a message being sent between an actor or object and </a:t>
            </a:r>
            <a:r>
              <a:rPr lang="en-US" sz="2800" dirty="0" smtClean="0">
                <a:latin typeface="Calibri" charset="0"/>
              </a:rPr>
              <a:t>another</a:t>
            </a:r>
            <a:endParaRPr lang="en-US" sz="2800" dirty="0">
              <a:latin typeface="Calibri"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5888076"/>
      </p:ext>
    </p:extLst>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ea typeface="+mj-ea"/>
              </a:rPr>
              <a:t>Evolving the Analysis Models into Design Models</a:t>
            </a:r>
            <a:br>
              <a:rPr lang="en-US" dirty="0" smtClean="0">
                <a:ea typeface="+mj-ea"/>
              </a:rPr>
            </a:br>
            <a:endParaRPr lang="en-US" dirty="0">
              <a:ea typeface="+mj-ea"/>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8237468"/>
      </p:ext>
    </p:extLst>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3"/>
          <p:cNvSpPr>
            <a:spLocks noGrp="1"/>
          </p:cNvSpPr>
          <p:nvPr>
            <p:ph type="title"/>
          </p:nvPr>
        </p:nvSpPr>
        <p:spPr>
          <a:xfrm>
            <a:off x="457200" y="76200"/>
            <a:ext cx="8229600" cy="685800"/>
          </a:xfrm>
        </p:spPr>
        <p:txBody>
          <a:bodyPr>
            <a:normAutofit fontScale="90000"/>
          </a:bodyPr>
          <a:lstStyle/>
          <a:p>
            <a:pPr eaLnBrk="1" hangingPunct="1"/>
            <a:r>
              <a:rPr lang="en-US" dirty="0" smtClean="0"/>
              <a:t>Factoring</a:t>
            </a:r>
          </a:p>
        </p:txBody>
      </p:sp>
      <p:sp>
        <p:nvSpPr>
          <p:cNvPr id="25603" name="Content Placeholder 4"/>
          <p:cNvSpPr>
            <a:spLocks noGrp="1"/>
          </p:cNvSpPr>
          <p:nvPr>
            <p:ph idx="1"/>
          </p:nvPr>
        </p:nvSpPr>
        <p:spPr>
          <a:xfrm>
            <a:off x="457200" y="685800"/>
            <a:ext cx="8229600" cy="5638800"/>
          </a:xfrm>
        </p:spPr>
        <p:txBody>
          <a:bodyPr>
            <a:normAutofit/>
          </a:bodyPr>
          <a:lstStyle/>
          <a:p>
            <a:pPr eaLnBrk="1" hangingPunct="1"/>
            <a:r>
              <a:rPr lang="en-US" sz="2800" dirty="0" smtClean="0"/>
              <a:t>Creating modules that account for similarities and differences between units of interest.</a:t>
            </a:r>
          </a:p>
          <a:p>
            <a:pPr eaLnBrk="1" hangingPunct="1"/>
            <a:r>
              <a:rPr lang="en-US" sz="2800" dirty="0" smtClean="0"/>
              <a:t>Creating new classes by</a:t>
            </a:r>
          </a:p>
          <a:p>
            <a:pPr lvl="1" eaLnBrk="1" hangingPunct="1"/>
            <a:r>
              <a:rPr lang="en-US" sz="2400" dirty="0" smtClean="0"/>
              <a:t>Generalization (is-a relationship)</a:t>
            </a:r>
          </a:p>
          <a:p>
            <a:pPr lvl="1" eaLnBrk="1" hangingPunct="1"/>
            <a:r>
              <a:rPr lang="en-US" sz="2400" dirty="0" smtClean="0"/>
              <a:t>Aggregation (has-parts relationship) </a:t>
            </a:r>
          </a:p>
          <a:p>
            <a:pPr eaLnBrk="1" hangingPunct="1"/>
            <a:r>
              <a:rPr lang="en-US" sz="2800" dirty="0" smtClean="0"/>
              <a:t>Two processes related to factoring</a:t>
            </a:r>
          </a:p>
          <a:p>
            <a:pPr lvl="1"/>
            <a:r>
              <a:rPr lang="en-US" sz="2400" dirty="0" smtClean="0"/>
              <a:t>Abstracting</a:t>
            </a:r>
          </a:p>
          <a:p>
            <a:pPr lvl="2"/>
            <a:r>
              <a:rPr lang="en-US" sz="2000" dirty="0" smtClean="0"/>
              <a:t>From classes of Nurse, Admin Staff, and Doctor to factor out a new class, Employee.</a:t>
            </a:r>
          </a:p>
          <a:p>
            <a:pPr lvl="1"/>
            <a:r>
              <a:rPr lang="en-US" sz="2400" dirty="0" smtClean="0"/>
              <a:t>Refinement</a:t>
            </a:r>
          </a:p>
          <a:p>
            <a:pPr lvl="2"/>
            <a:r>
              <a:rPr lang="en-US" sz="2000" dirty="0" smtClean="0"/>
              <a:t>From </a:t>
            </a:r>
            <a:r>
              <a:rPr lang="en-US" sz="2000" dirty="0"/>
              <a:t>Admin Staff class </a:t>
            </a:r>
            <a:r>
              <a:rPr lang="en-US" sz="2000" dirty="0" smtClean="0"/>
              <a:t>to refine subclasses, Receptionist and Secretary.</a:t>
            </a:r>
          </a:p>
          <a:p>
            <a:pPr lvl="1"/>
            <a:endParaRPr lang="en-US" sz="2400" dirty="0" smtClean="0"/>
          </a:p>
          <a:p>
            <a:pPr eaLnBrk="1" hangingPunct="1"/>
            <a:endParaRPr lang="en-US" sz="2800" dirty="0" smtClean="0"/>
          </a:p>
        </p:txBody>
      </p:sp>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pPr/>
              <a:t>26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02932496"/>
      </p:ext>
    </p:extLst>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atin typeface="Calibri" charset="0"/>
              </a:rPr>
              <a:t>Partitions and Collaborations</a:t>
            </a:r>
          </a:p>
        </p:txBody>
      </p:sp>
      <p:sp>
        <p:nvSpPr>
          <p:cNvPr id="26627" name="Content Placeholder 2"/>
          <p:cNvSpPr>
            <a:spLocks noGrp="1"/>
          </p:cNvSpPr>
          <p:nvPr>
            <p:ph idx="1"/>
          </p:nvPr>
        </p:nvSpPr>
        <p:spPr/>
        <p:txBody>
          <a:bodyPr>
            <a:noAutofit/>
          </a:bodyPr>
          <a:lstStyle/>
          <a:p>
            <a:r>
              <a:rPr lang="en-US" sz="2800" dirty="0"/>
              <a:t>D</a:t>
            </a:r>
            <a:r>
              <a:rPr lang="en-US" sz="2800" dirty="0" smtClean="0"/>
              <a:t>ecompose a larger system by </a:t>
            </a:r>
            <a:r>
              <a:rPr lang="en-US" sz="2800" dirty="0">
                <a:latin typeface="Calibri" charset="0"/>
              </a:rPr>
              <a:t>c</a:t>
            </a:r>
            <a:r>
              <a:rPr lang="en-US" sz="2800" dirty="0" smtClean="0">
                <a:latin typeface="Calibri" charset="0"/>
              </a:rPr>
              <a:t>reating </a:t>
            </a:r>
            <a:r>
              <a:rPr lang="en-US" sz="2800" dirty="0">
                <a:latin typeface="Calibri" charset="0"/>
              </a:rPr>
              <a:t>“subsystems” or larger </a:t>
            </a:r>
            <a:r>
              <a:rPr lang="en-US" sz="2800" dirty="0" smtClean="0">
                <a:latin typeface="Calibri" charset="0"/>
              </a:rPr>
              <a:t>units</a:t>
            </a:r>
          </a:p>
          <a:p>
            <a:pPr lvl="1"/>
            <a:r>
              <a:rPr lang="en-US" sz="2000" dirty="0" smtClean="0"/>
              <a:t>Accounting system could be functionally decomposed into an accounting payable system, an account receivable system, and a payroll system.</a:t>
            </a:r>
          </a:p>
          <a:p>
            <a:pPr lvl="1"/>
            <a:r>
              <a:rPr lang="en-US" sz="2000" dirty="0" smtClean="0"/>
              <a:t>The more messages between objects, the more likely they are in the same partition</a:t>
            </a:r>
          </a:p>
          <a:p>
            <a:pPr eaLnBrk="1" hangingPunct="1"/>
            <a:r>
              <a:rPr lang="en-US" sz="2800" dirty="0" smtClean="0">
                <a:latin typeface="Calibri" charset="0"/>
              </a:rPr>
              <a:t>Grouping </a:t>
            </a:r>
            <a:r>
              <a:rPr lang="en-US" sz="2800" dirty="0">
                <a:latin typeface="Calibri" charset="0"/>
              </a:rPr>
              <a:t>units that collaborate</a:t>
            </a:r>
          </a:p>
          <a:p>
            <a:pPr eaLnBrk="1" hangingPunct="1"/>
            <a:r>
              <a:rPr lang="en-US" sz="2800" dirty="0">
                <a:latin typeface="Calibri" charset="0"/>
              </a:rPr>
              <a:t>May have collaboration among units or partitions</a:t>
            </a:r>
          </a:p>
          <a:p>
            <a:pPr eaLnBrk="1" hangingPunct="1"/>
            <a:r>
              <a:rPr lang="en-US" sz="2800" dirty="0">
                <a:latin typeface="Calibri" charset="0"/>
              </a:rPr>
              <a:t>The more messages or contracts between objects, the more likely they are in the same partition</a:t>
            </a:r>
          </a:p>
          <a:p>
            <a:pPr eaLnBrk="1" hangingPunct="1"/>
            <a:endParaRPr lang="en-US" sz="2800" dirty="0">
              <a:latin typeface="Calibri"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94655539"/>
      </p:ext>
    </p:extLst>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Layers</a:t>
            </a:r>
          </a:p>
        </p:txBody>
      </p:sp>
      <p:sp>
        <p:nvSpPr>
          <p:cNvPr id="27651" name="Content Placeholder 2"/>
          <p:cNvSpPr>
            <a:spLocks noGrp="1"/>
          </p:cNvSpPr>
          <p:nvPr>
            <p:ph idx="1"/>
          </p:nvPr>
        </p:nvSpPr>
        <p:spPr/>
        <p:txBody>
          <a:bodyPr>
            <a:normAutofit/>
          </a:bodyPr>
          <a:lstStyle/>
          <a:p>
            <a:pPr eaLnBrk="1" hangingPunct="1"/>
            <a:r>
              <a:rPr lang="en-US" sz="2800" dirty="0">
                <a:latin typeface="Calibri" charset="0"/>
              </a:rPr>
              <a:t>Consider system environment information to help evolve the analysis model</a:t>
            </a:r>
          </a:p>
          <a:p>
            <a:pPr eaLnBrk="1" hangingPunct="1"/>
            <a:r>
              <a:rPr lang="en-US" sz="2800" dirty="0">
                <a:latin typeface="Calibri" charset="0"/>
              </a:rPr>
              <a:t>Model-view-controller (MVC) architecture</a:t>
            </a:r>
          </a:p>
          <a:p>
            <a:pPr lvl="1"/>
            <a:r>
              <a:rPr lang="en-US" sz="2400" dirty="0">
                <a:latin typeface="Calibri" charset="0"/>
              </a:rPr>
              <a:t>Separating application logic from user interface </a:t>
            </a:r>
            <a:r>
              <a:rPr lang="en-US" sz="2400" dirty="0" smtClean="0">
                <a:latin typeface="Calibri" charset="0"/>
              </a:rPr>
              <a:t>logic</a:t>
            </a:r>
          </a:p>
          <a:p>
            <a:pPr lvl="1"/>
            <a:r>
              <a:rPr lang="en-US" sz="2400" dirty="0" smtClean="0">
                <a:latin typeface="Calibri" charset="0"/>
              </a:rPr>
              <a:t>Model provides the application logic &amp; data</a:t>
            </a:r>
          </a:p>
          <a:p>
            <a:pPr lvl="1"/>
            <a:r>
              <a:rPr lang="en-US" sz="2400" dirty="0" smtClean="0">
                <a:latin typeface="Calibri" charset="0"/>
              </a:rPr>
              <a:t>View handles the output</a:t>
            </a:r>
          </a:p>
          <a:p>
            <a:pPr lvl="1"/>
            <a:r>
              <a:rPr lang="en-US" sz="2400" dirty="0" smtClean="0">
                <a:latin typeface="Calibri" charset="0"/>
              </a:rPr>
              <a:t>Controller handles input passed from View</a:t>
            </a:r>
          </a:p>
        </p:txBody>
      </p:sp>
      <p:pic>
        <p:nvPicPr>
          <p:cNvPr id="4" name="Picture 1"/>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142774" y="47254"/>
            <a:ext cx="3975100" cy="18161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41349675"/>
      </p:ext>
    </p:extLst>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Calibri" charset="0"/>
              </a:rPr>
              <a:t>5 Layers</a:t>
            </a:r>
          </a:p>
        </p:txBody>
      </p:sp>
      <p:sp>
        <p:nvSpPr>
          <p:cNvPr id="28675" name="Content Placeholder 4"/>
          <p:cNvSpPr>
            <a:spLocks noGrp="1"/>
          </p:cNvSpPr>
          <p:nvPr>
            <p:ph idx="1"/>
          </p:nvPr>
        </p:nvSpPr>
        <p:spPr/>
        <p:txBody>
          <a:bodyPr/>
          <a:lstStyle/>
          <a:p>
            <a:pPr marL="514350" indent="-514350">
              <a:buFont typeface="+mj-lt"/>
              <a:buAutoNum type="arabicPeriod"/>
            </a:pPr>
            <a:r>
              <a:rPr lang="en-US" sz="2400" dirty="0" smtClean="0"/>
              <a:t>Foundation</a:t>
            </a:r>
          </a:p>
          <a:p>
            <a:pPr lvl="1"/>
            <a:r>
              <a:rPr lang="en-US" sz="2000" dirty="0" smtClean="0"/>
              <a:t>It contains software classes</a:t>
            </a:r>
          </a:p>
          <a:p>
            <a:pPr marL="514350" indent="-514350">
              <a:buFont typeface="+mj-lt"/>
              <a:buAutoNum type="arabicPeriod"/>
            </a:pPr>
            <a:r>
              <a:rPr lang="en-US" sz="2400" dirty="0" smtClean="0"/>
              <a:t>Problem Domain</a:t>
            </a:r>
          </a:p>
          <a:p>
            <a:pPr lvl="1"/>
            <a:r>
              <a:rPr lang="en-US" sz="2000" dirty="0" smtClean="0"/>
              <a:t>This is what we have focused on through most our chapters so far</a:t>
            </a:r>
          </a:p>
          <a:p>
            <a:pPr marL="514350" indent="-514350">
              <a:buFont typeface="+mj-lt"/>
              <a:buAutoNum type="arabicPeriod"/>
            </a:pPr>
            <a:r>
              <a:rPr lang="en-US" sz="2400" dirty="0" smtClean="0"/>
              <a:t>Data Management (Chapter 10)</a:t>
            </a:r>
          </a:p>
          <a:p>
            <a:pPr lvl="1"/>
            <a:r>
              <a:rPr lang="en-US" sz="2000" dirty="0" smtClean="0"/>
              <a:t>Persistence of data, such as storing data in relational databases</a:t>
            </a:r>
          </a:p>
          <a:p>
            <a:pPr marL="514350" indent="-514350">
              <a:buFont typeface="+mj-lt"/>
              <a:buAutoNum type="arabicPeriod"/>
            </a:pPr>
            <a:r>
              <a:rPr lang="en-US" sz="2400" dirty="0" smtClean="0"/>
              <a:t>Human-Computer Interaction (Chapter 11)</a:t>
            </a:r>
          </a:p>
          <a:p>
            <a:pPr lvl="1"/>
            <a:r>
              <a:rPr lang="en-US" sz="2000" dirty="0" smtClean="0"/>
              <a:t>It contains classes related to View and Controller and those classes are separated from the problem domain classes</a:t>
            </a:r>
          </a:p>
          <a:p>
            <a:pPr marL="514350" indent="-514350">
              <a:buFont typeface="+mj-lt"/>
              <a:buAutoNum type="arabicPeriod"/>
            </a:pPr>
            <a:r>
              <a:rPr lang="en-US" sz="2400" dirty="0" smtClean="0"/>
              <a:t>Physical Architecture</a:t>
            </a:r>
            <a:endParaRPr lang="en-US" sz="2000" dirty="0" smtClean="0"/>
          </a:p>
          <a:p>
            <a:pPr lvl="1"/>
            <a:r>
              <a:rPr lang="en-US" sz="2000" dirty="0" smtClean="0"/>
              <a:t>How software will execute on specific hardware and networks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1729375"/>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a:t>
            </a:r>
            <a:endParaRPr lang="en-US" dirty="0"/>
          </a:p>
        </p:txBody>
      </p:sp>
      <p:sp>
        <p:nvSpPr>
          <p:cNvPr id="3" name="Content Placeholder 2"/>
          <p:cNvSpPr>
            <a:spLocks noGrp="1"/>
          </p:cNvSpPr>
          <p:nvPr>
            <p:ph idx="1"/>
          </p:nvPr>
        </p:nvSpPr>
        <p:spPr/>
        <p:txBody>
          <a:bodyPr/>
          <a:lstStyle/>
          <a:p>
            <a:r>
              <a:rPr lang="en-US" dirty="0" smtClean="0"/>
              <a:t>CRC cards</a:t>
            </a:r>
          </a:p>
          <a:p>
            <a:r>
              <a:rPr lang="en-US" dirty="0" smtClean="0"/>
              <a:t>Class diagrams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pPr eaLnBrk="1" hangingPunct="1"/>
            <a:r>
              <a:rPr lang="en-US">
                <a:latin typeface="Calibri" charset="0"/>
              </a:rPr>
              <a:t>Package</a:t>
            </a:r>
          </a:p>
        </p:txBody>
      </p:sp>
      <p:sp>
        <p:nvSpPr>
          <p:cNvPr id="30723" name="Content Placeholder 4"/>
          <p:cNvSpPr>
            <a:spLocks noGrp="1"/>
          </p:cNvSpPr>
          <p:nvPr>
            <p:ph idx="1"/>
          </p:nvPr>
        </p:nvSpPr>
        <p:spPr/>
        <p:txBody>
          <a:bodyPr/>
          <a:lstStyle/>
          <a:p>
            <a:pPr eaLnBrk="1" hangingPunct="1"/>
            <a:r>
              <a:rPr lang="en-US">
                <a:latin typeface="Calibri" charset="0"/>
              </a:rPr>
              <a:t>A general construct that groups units together</a:t>
            </a:r>
          </a:p>
          <a:p>
            <a:pPr eaLnBrk="1" hangingPunct="1"/>
            <a:r>
              <a:rPr lang="en-US">
                <a:latin typeface="Calibri" charset="0"/>
              </a:rPr>
              <a:t>Used to reduce complexity of models</a:t>
            </a:r>
          </a:p>
          <a:p>
            <a:pPr eaLnBrk="1" hangingPunct="1"/>
            <a:r>
              <a:rPr lang="en-US">
                <a:latin typeface="Calibri" charset="0"/>
              </a:rPr>
              <a:t>A package diagram shows packages only</a:t>
            </a:r>
          </a:p>
          <a:p>
            <a:pPr eaLnBrk="1" hangingPunct="1"/>
            <a:endParaRPr lang="en-US">
              <a:latin typeface="Calibri" charset="0"/>
            </a:endParaRPr>
          </a:p>
        </p:txBody>
      </p:sp>
      <p:pic>
        <p:nvPicPr>
          <p:cNvPr id="1026"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143000" y="3733800"/>
            <a:ext cx="6819900" cy="1933575"/>
          </a:xfrm>
          <a:prstGeom prst="rect">
            <a:avLst/>
          </a:prstGeom>
          <a:noFill/>
          <a:ln>
            <a:noFill/>
          </a:ln>
          <a:effectLst>
            <a:outerShdw blurRad="63500" dist="38100" dir="2700000" algn="tl" rotWithShape="0">
              <a:srgbClr val="000000">
                <a:alpha val="39999"/>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1062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Calibri" charset="0"/>
              </a:rPr>
              <a:t>Package Diagram for 5 Layers</a:t>
            </a:r>
          </a:p>
        </p:txBody>
      </p:sp>
      <p:pic>
        <p:nvPicPr>
          <p:cNvPr id="2050" name="Picture 2"/>
          <p:cNvPicPr>
            <a:picLocks noGrp="1" noChangeAspect="1" noChangeArrowheads="1"/>
          </p:cNvPicPr>
          <p:nvPr>
            <p:ph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2019300" y="1600200"/>
            <a:ext cx="5105400" cy="4525963"/>
          </a:xfrm>
          <a:ln>
            <a:solidFill>
              <a:schemeClr val="tx1"/>
            </a:solidFill>
            <a:miter lim="800000"/>
            <a:headEnd/>
            <a:tailEnd/>
          </a:ln>
          <a:effectLst>
            <a:outerShdw blurRad="63500" dist="38100" dir="2700000" algn="tl" rotWithShape="0">
              <a:srgbClr val="000000">
                <a:alpha val="39999"/>
              </a:srgbClr>
            </a:outerShdw>
          </a:effec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76128270"/>
      </p:ext>
    </p:extLst>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atin typeface="Calibri" charset="0"/>
              </a:rPr>
              <a:t>Building Package Diagrams</a:t>
            </a:r>
          </a:p>
        </p:txBody>
      </p:sp>
      <p:sp>
        <p:nvSpPr>
          <p:cNvPr id="32771" name="Content Placeholder 2"/>
          <p:cNvSpPr>
            <a:spLocks noGrp="1"/>
          </p:cNvSpPr>
          <p:nvPr>
            <p:ph idx="1"/>
          </p:nvPr>
        </p:nvSpPr>
        <p:spPr/>
        <p:txBody>
          <a:bodyPr>
            <a:normAutofit/>
          </a:bodyPr>
          <a:lstStyle/>
          <a:p>
            <a:pPr marL="514350" indent="-514350" eaLnBrk="1" hangingPunct="1">
              <a:buFont typeface="Calibri" charset="0"/>
              <a:buAutoNum type="arabicPeriod"/>
            </a:pPr>
            <a:r>
              <a:rPr lang="en-US" sz="2800" dirty="0">
                <a:latin typeface="Calibri" charset="0"/>
              </a:rPr>
              <a:t>Set the context</a:t>
            </a:r>
          </a:p>
          <a:p>
            <a:pPr marL="514350" indent="-514350" eaLnBrk="1" hangingPunct="1">
              <a:buFont typeface="Calibri" charset="0"/>
              <a:buAutoNum type="arabicPeriod"/>
            </a:pPr>
            <a:r>
              <a:rPr lang="en-US" sz="2800" dirty="0">
                <a:latin typeface="Calibri" charset="0"/>
              </a:rPr>
              <a:t>Cluster classes together based on shared relationships</a:t>
            </a:r>
          </a:p>
          <a:p>
            <a:pPr marL="514350" indent="-514350" eaLnBrk="1" hangingPunct="1">
              <a:buFont typeface="Calibri" charset="0"/>
              <a:buAutoNum type="arabicPeriod"/>
            </a:pPr>
            <a:r>
              <a:rPr lang="en-US" sz="2800" dirty="0">
                <a:latin typeface="Calibri" charset="0"/>
              </a:rPr>
              <a:t>Model clustered classes as a package</a:t>
            </a:r>
          </a:p>
          <a:p>
            <a:pPr marL="514350" indent="-514350" eaLnBrk="1" hangingPunct="1">
              <a:buFont typeface="Calibri" charset="0"/>
              <a:buAutoNum type="arabicPeriod"/>
            </a:pPr>
            <a:r>
              <a:rPr lang="en-US" sz="2800" dirty="0">
                <a:latin typeface="Calibri" charset="0"/>
              </a:rPr>
              <a:t>Identify dependency relationships among packages</a:t>
            </a:r>
          </a:p>
          <a:p>
            <a:pPr marL="514350" indent="-514350" eaLnBrk="1" hangingPunct="1">
              <a:buFont typeface="Calibri" charset="0"/>
              <a:buAutoNum type="arabicPeriod"/>
            </a:pPr>
            <a:r>
              <a:rPr lang="en-US" sz="2800" dirty="0">
                <a:latin typeface="Calibri" charset="0"/>
              </a:rPr>
              <a:t>Place dependency relationships between packages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79951218"/>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Front-Side of a CRC Card</a:t>
            </a:r>
          </a:p>
        </p:txBody>
      </p:sp>
      <p:pic>
        <p:nvPicPr>
          <p:cNvPr id="53250" name="Picture 2"/>
          <p:cNvPicPr>
            <a:picLocks noGrp="1" noChangeAspect="1" noChangeArrowheads="1"/>
          </p:cNvPicPr>
          <p:nvPr>
            <p:ph idx="1"/>
          </p:nvPr>
        </p:nvPicPr>
        <p:blipFill>
          <a:blip r:embed="rId3"/>
          <a:srcRect/>
          <a:stretch>
            <a:fillRect/>
          </a:stretch>
        </p:blipFill>
        <p:spPr>
          <a:xfrm>
            <a:off x="533400" y="1524000"/>
            <a:ext cx="8009043" cy="4495800"/>
          </a:xfr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pPr/>
              <a:t>4</a:t>
            </a:fld>
            <a:endParaRPr lang="en-US" dirty="0"/>
          </a:p>
        </p:txBody>
      </p:sp>
      <p:cxnSp>
        <p:nvCxnSpPr>
          <p:cNvPr id="3" name="Straight Arrow Connector 2"/>
          <p:cNvCxnSpPr/>
          <p:nvPr/>
        </p:nvCxnSpPr>
        <p:spPr>
          <a:xfrm flipH="1" flipV="1">
            <a:off x="2209800" y="3810000"/>
            <a:ext cx="1905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5067300"/>
            <a:ext cx="2743200" cy="369332"/>
          </a:xfrm>
          <a:prstGeom prst="rect">
            <a:avLst/>
          </a:prstGeom>
          <a:noFill/>
        </p:spPr>
        <p:txBody>
          <a:bodyPr wrap="square" rtlCol="0">
            <a:spAutoFit/>
          </a:bodyPr>
          <a:lstStyle/>
          <a:p>
            <a:r>
              <a:rPr lang="en-US" dirty="0" smtClean="0"/>
              <a:t>Doing/Responsibility</a:t>
            </a:r>
            <a:endParaRPr lang="en-US" dirty="0"/>
          </a:p>
        </p:txBody>
      </p:sp>
      <p:cxnSp>
        <p:nvCxnSpPr>
          <p:cNvPr id="9" name="Straight Arrow Connector 8"/>
          <p:cNvCxnSpPr/>
          <p:nvPr/>
        </p:nvCxnSpPr>
        <p:spPr>
          <a:xfrm flipH="1" flipV="1">
            <a:off x="6019800" y="3200400"/>
            <a:ext cx="6858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19800" y="5067300"/>
            <a:ext cx="1676400" cy="369332"/>
          </a:xfrm>
          <a:prstGeom prst="rect">
            <a:avLst/>
          </a:prstGeom>
          <a:noFill/>
        </p:spPr>
        <p:txBody>
          <a:bodyPr wrap="square" rtlCol="0">
            <a:spAutoFit/>
          </a:bodyPr>
          <a:lstStyle/>
          <a:p>
            <a:r>
              <a:rPr lang="en-US" dirty="0" smtClean="0"/>
              <a:t>Collaboration</a:t>
            </a:r>
            <a:endParaRPr lang="en-US" dirty="0"/>
          </a:p>
        </p:txBody>
      </p:sp>
      <p:sp>
        <p:nvSpPr>
          <p:cNvPr id="2" name="Rectangle 1"/>
          <p:cNvSpPr/>
          <p:nvPr/>
        </p:nvSpPr>
        <p:spPr>
          <a:xfrm>
            <a:off x="533400" y="6096000"/>
            <a:ext cx="8001000" cy="646331"/>
          </a:xfrm>
          <a:prstGeom prst="rect">
            <a:avLst/>
          </a:prstGeom>
        </p:spPr>
        <p:txBody>
          <a:bodyPr wrap="square">
            <a:spAutoFit/>
          </a:bodyPr>
          <a:lstStyle/>
          <a:p>
            <a:r>
              <a:rPr lang="en-US" dirty="0"/>
              <a:t>CRC cards are used to document the essential properties of a class. Analysts can use them to find missing properties or clarification later.</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8688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Back-Side of a CRC Card</a:t>
            </a:r>
          </a:p>
        </p:txBody>
      </p:sp>
      <p:pic>
        <p:nvPicPr>
          <p:cNvPr id="54274" name="Picture 2"/>
          <p:cNvPicPr>
            <a:picLocks noGrp="1" noChangeAspect="1" noChangeArrowheads="1"/>
          </p:cNvPicPr>
          <p:nvPr>
            <p:ph idx="1"/>
          </p:nvPr>
        </p:nvPicPr>
        <p:blipFill>
          <a:blip r:embed="rId3"/>
          <a:srcRect/>
          <a:stretch>
            <a:fillRect/>
          </a:stretch>
        </p:blipFill>
        <p:spPr>
          <a:xfrm>
            <a:off x="533400" y="1219200"/>
            <a:ext cx="8026948" cy="4648200"/>
          </a:xfr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pPr/>
              <a:t>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7955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700" name="Picture 3"/>
          <p:cNvPicPr>
            <a:picLocks noGrp="1" noChangeAspect="1" noChangeArrowheads="1"/>
          </p:cNvPicPr>
          <p:nvPr>
            <p:ph idx="1"/>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a:xfrm>
            <a:off x="277694" y="762000"/>
            <a:ext cx="8599606" cy="5922978"/>
          </a:xfrm>
        </p:spPr>
      </p:pic>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6</a:t>
            </a:fld>
            <a:endParaRPr lang="en-US" dirty="0">
              <a:latin typeface="+mn-lt"/>
            </a:endParaRPr>
          </a:p>
        </p:txBody>
      </p:sp>
      <p:sp>
        <p:nvSpPr>
          <p:cNvPr id="2" name="TextBox 1"/>
          <p:cNvSpPr txBox="1"/>
          <p:nvPr/>
        </p:nvSpPr>
        <p:spPr>
          <a:xfrm>
            <a:off x="0" y="838200"/>
            <a:ext cx="2286000" cy="1077218"/>
          </a:xfrm>
          <a:prstGeom prst="rect">
            <a:avLst/>
          </a:prstGeom>
          <a:noFill/>
        </p:spPr>
        <p:txBody>
          <a:bodyPr wrap="square" rtlCol="0">
            <a:spAutoFit/>
          </a:bodyPr>
          <a:lstStyle/>
          <a:p>
            <a:r>
              <a:rPr lang="en-US" sz="1600" dirty="0" smtClean="0"/>
              <a:t>* Attributes and operations are omitted in some classes for simplicity. </a:t>
            </a:r>
            <a:endParaRPr lang="en-US" sz="1600" dirty="0"/>
          </a:p>
        </p:txBody>
      </p:sp>
      <p:sp>
        <p:nvSpPr>
          <p:cNvPr id="6" name="Title 5"/>
          <p:cNvSpPr>
            <a:spLocks noGrp="1"/>
          </p:cNvSpPr>
          <p:nvPr>
            <p:ph type="title"/>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7947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More Elements of Class Diagrams</a:t>
            </a:r>
          </a:p>
        </p:txBody>
      </p:sp>
      <p:pic>
        <p:nvPicPr>
          <p:cNvPr id="56322" name="Picture 2"/>
          <p:cNvPicPr>
            <a:picLocks noGrp="1" noChangeAspect="1" noChangeArrowheads="1"/>
          </p:cNvPicPr>
          <p:nvPr>
            <p:ph idx="1"/>
          </p:nvPr>
        </p:nvPicPr>
        <p:blipFill>
          <a:blip r:embed="rId3"/>
          <a:srcRect/>
          <a:stretch>
            <a:fillRect/>
          </a:stretch>
        </p:blipFill>
        <p:spPr>
          <a:xfrm>
            <a:off x="685800" y="1066800"/>
            <a:ext cx="7911788" cy="5211763"/>
          </a:xfrm>
          <a:effectLst>
            <a:outerShdw blurRad="50800" dist="38100" dir="2700000" algn="tl" rotWithShape="0">
              <a:prstClr val="black">
                <a:alpha val="40000"/>
              </a:prstClr>
            </a:outerShdw>
          </a:effectLst>
        </p:spPr>
      </p:pic>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7</a:t>
            </a:fld>
            <a:endParaRPr lang="en-US" dirty="0">
              <a:latin typeface="+mn-lt"/>
            </a:endParaRPr>
          </a:p>
        </p:txBody>
      </p:sp>
      <p:sp>
        <p:nvSpPr>
          <p:cNvPr id="2" name="Rectangle 1"/>
          <p:cNvSpPr/>
          <p:nvPr/>
        </p:nvSpPr>
        <p:spPr>
          <a:xfrm>
            <a:off x="4953000" y="2438400"/>
            <a:ext cx="4038600" cy="1077218"/>
          </a:xfrm>
          <a:prstGeom prst="rect">
            <a:avLst/>
          </a:prstGeom>
        </p:spPr>
        <p:txBody>
          <a:bodyPr wrap="square">
            <a:spAutoFit/>
          </a:bodyPr>
          <a:lstStyle/>
          <a:p>
            <a:r>
              <a:rPr lang="en-US" sz="1600" dirty="0"/>
              <a:t>E.g., The two classes patient and appointment are associated with one another whenever a patient schedules an appointment in Figure 6-2</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52519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smtClean="0"/>
              <a:t>Multiplicity / Cardinality</a:t>
            </a:r>
          </a:p>
        </p:txBody>
      </p:sp>
      <p:grpSp>
        <p:nvGrpSpPr>
          <p:cNvPr id="2" name="Group 6"/>
          <p:cNvGrpSpPr>
            <a:grpSpLocks/>
          </p:cNvGrpSpPr>
          <p:nvPr/>
        </p:nvGrpSpPr>
        <p:grpSpPr bwMode="auto">
          <a:xfrm>
            <a:off x="1066800" y="2362200"/>
            <a:ext cx="1371600" cy="914400"/>
            <a:chOff x="914400" y="2209800"/>
            <a:chExt cx="1371600" cy="914400"/>
          </a:xfrm>
        </p:grpSpPr>
        <p:sp>
          <p:nvSpPr>
            <p:cNvPr id="4" name="Rectangle 3"/>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Department</a:t>
              </a:r>
            </a:p>
          </p:txBody>
        </p:sp>
        <p:sp>
          <p:nvSpPr>
            <p:cNvPr id="5" name="Rectangle 4"/>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6" name="Rectangle 5"/>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7" name="Group 7"/>
          <p:cNvGrpSpPr>
            <a:grpSpLocks/>
          </p:cNvGrpSpPr>
          <p:nvPr/>
        </p:nvGrpSpPr>
        <p:grpSpPr bwMode="auto">
          <a:xfrm>
            <a:off x="4038600" y="2362200"/>
            <a:ext cx="1371600" cy="914400"/>
            <a:chOff x="914400" y="2209800"/>
            <a:chExt cx="1371600" cy="914400"/>
          </a:xfrm>
        </p:grpSpPr>
        <p:sp>
          <p:nvSpPr>
            <p:cNvPr id="9" name="Rectangle 8"/>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Boss</a:t>
              </a:r>
            </a:p>
          </p:txBody>
        </p:sp>
        <p:sp>
          <p:nvSpPr>
            <p:cNvPr id="10" name="Rectangle 9"/>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1" name="Rectangle 10"/>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8" name="Group 11"/>
          <p:cNvGrpSpPr>
            <a:grpSpLocks/>
          </p:cNvGrpSpPr>
          <p:nvPr/>
        </p:nvGrpSpPr>
        <p:grpSpPr bwMode="auto">
          <a:xfrm>
            <a:off x="1066800" y="3810000"/>
            <a:ext cx="1371600" cy="914400"/>
            <a:chOff x="914400" y="2209800"/>
            <a:chExt cx="1371600" cy="914400"/>
          </a:xfrm>
        </p:grpSpPr>
        <p:sp>
          <p:nvSpPr>
            <p:cNvPr id="13" name="Rectangle 12"/>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14" name="Rectangle 13"/>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5" name="Rectangle 14"/>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2" name="Group 15"/>
          <p:cNvGrpSpPr>
            <a:grpSpLocks/>
          </p:cNvGrpSpPr>
          <p:nvPr/>
        </p:nvGrpSpPr>
        <p:grpSpPr bwMode="auto">
          <a:xfrm>
            <a:off x="4038600" y="3810000"/>
            <a:ext cx="1371600" cy="914400"/>
            <a:chOff x="914400" y="2209800"/>
            <a:chExt cx="1371600" cy="914400"/>
          </a:xfrm>
        </p:grpSpPr>
        <p:sp>
          <p:nvSpPr>
            <p:cNvPr id="17" name="Rectangle 16"/>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Child</a:t>
              </a:r>
            </a:p>
          </p:txBody>
        </p:sp>
        <p:sp>
          <p:nvSpPr>
            <p:cNvPr id="18" name="Rectangle 17"/>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9" name="Rectangle 18"/>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6" name="Group 19"/>
          <p:cNvGrpSpPr>
            <a:grpSpLocks/>
          </p:cNvGrpSpPr>
          <p:nvPr/>
        </p:nvGrpSpPr>
        <p:grpSpPr bwMode="auto">
          <a:xfrm>
            <a:off x="1066800" y="5257800"/>
            <a:ext cx="1371600" cy="914400"/>
            <a:chOff x="914400" y="2209800"/>
            <a:chExt cx="1371600" cy="914400"/>
          </a:xfrm>
        </p:grpSpPr>
        <p:sp>
          <p:nvSpPr>
            <p:cNvPr id="21" name="Rectangle 20"/>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Boss</a:t>
              </a:r>
            </a:p>
          </p:txBody>
        </p:sp>
        <p:sp>
          <p:nvSpPr>
            <p:cNvPr id="22" name="Rectangle 21"/>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3" name="Rectangle 22"/>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20" name="Group 23"/>
          <p:cNvGrpSpPr>
            <a:grpSpLocks/>
          </p:cNvGrpSpPr>
          <p:nvPr/>
        </p:nvGrpSpPr>
        <p:grpSpPr bwMode="auto">
          <a:xfrm>
            <a:off x="4038600" y="5257800"/>
            <a:ext cx="1371600" cy="914400"/>
            <a:chOff x="914400" y="2209800"/>
            <a:chExt cx="1371600" cy="914400"/>
          </a:xfrm>
        </p:grpSpPr>
        <p:sp>
          <p:nvSpPr>
            <p:cNvPr id="25" name="Rectangle 24"/>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26" name="Rectangle 25"/>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7" name="Rectangle 26"/>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cxnSp>
        <p:nvCxnSpPr>
          <p:cNvPr id="29" name="Straight Connector 28"/>
          <p:cNvCxnSpPr/>
          <p:nvPr/>
        </p:nvCxnSpPr>
        <p:spPr>
          <a:xfrm>
            <a:off x="2438400" y="28194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8" name="TextBox 31"/>
          <p:cNvSpPr txBox="1">
            <a:spLocks noChangeArrowheads="1"/>
          </p:cNvSpPr>
          <p:nvPr/>
        </p:nvSpPr>
        <p:spPr bwMode="auto">
          <a:xfrm>
            <a:off x="2438400" y="28194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59" name="TextBox 32"/>
          <p:cNvSpPr txBox="1">
            <a:spLocks noChangeArrowheads="1"/>
          </p:cNvSpPr>
          <p:nvPr/>
        </p:nvSpPr>
        <p:spPr bwMode="auto">
          <a:xfrm>
            <a:off x="3733800" y="28194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cxnSp>
        <p:nvCxnSpPr>
          <p:cNvPr id="34" name="Straight Connector 33"/>
          <p:cNvCxnSpPr/>
          <p:nvPr/>
        </p:nvCxnSpPr>
        <p:spPr>
          <a:xfrm>
            <a:off x="2438400" y="42672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1" name="TextBox 34"/>
          <p:cNvSpPr txBox="1">
            <a:spLocks noChangeArrowheads="1"/>
          </p:cNvSpPr>
          <p:nvPr/>
        </p:nvSpPr>
        <p:spPr bwMode="auto">
          <a:xfrm>
            <a:off x="2438400" y="42672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2" name="TextBox 35"/>
          <p:cNvSpPr txBox="1">
            <a:spLocks noChangeArrowheads="1"/>
          </p:cNvSpPr>
          <p:nvPr/>
        </p:nvSpPr>
        <p:spPr bwMode="auto">
          <a:xfrm>
            <a:off x="3505200" y="4267200"/>
            <a:ext cx="530225"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a:t>
            </a:r>
          </a:p>
        </p:txBody>
      </p:sp>
      <p:cxnSp>
        <p:nvCxnSpPr>
          <p:cNvPr id="37" name="Straight Connector 36"/>
          <p:cNvCxnSpPr/>
          <p:nvPr/>
        </p:nvCxnSpPr>
        <p:spPr>
          <a:xfrm>
            <a:off x="2438400" y="57150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4" name="TextBox 37"/>
          <p:cNvSpPr txBox="1">
            <a:spLocks noChangeArrowheads="1"/>
          </p:cNvSpPr>
          <p:nvPr/>
        </p:nvSpPr>
        <p:spPr bwMode="auto">
          <a:xfrm>
            <a:off x="2438400" y="57150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5" name="TextBox 38"/>
          <p:cNvSpPr txBox="1">
            <a:spLocks noChangeArrowheads="1"/>
          </p:cNvSpPr>
          <p:nvPr/>
        </p:nvSpPr>
        <p:spPr bwMode="auto">
          <a:xfrm>
            <a:off x="3505200" y="5715000"/>
            <a:ext cx="530225"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6" name="TextBox 41"/>
          <p:cNvSpPr txBox="1">
            <a:spLocks noChangeArrowheads="1"/>
          </p:cNvSpPr>
          <p:nvPr/>
        </p:nvSpPr>
        <p:spPr bwMode="auto">
          <a:xfrm>
            <a:off x="5715000" y="2352675"/>
            <a:ext cx="266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Exactly one:</a:t>
            </a:r>
          </a:p>
          <a:p>
            <a:pPr eaLnBrk="1" hangingPunct="1"/>
            <a:r>
              <a:rPr lang="en-US"/>
              <a:t>A department has one and only one boss</a:t>
            </a:r>
          </a:p>
        </p:txBody>
      </p:sp>
      <p:sp>
        <p:nvSpPr>
          <p:cNvPr id="27667" name="TextBox 42"/>
          <p:cNvSpPr txBox="1">
            <a:spLocks noChangeArrowheads="1"/>
          </p:cNvSpPr>
          <p:nvPr/>
        </p:nvSpPr>
        <p:spPr bwMode="auto">
          <a:xfrm>
            <a:off x="5715000" y="3800475"/>
            <a:ext cx="266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Zero or more:</a:t>
            </a:r>
          </a:p>
          <a:p>
            <a:pPr eaLnBrk="1" hangingPunct="1"/>
            <a:r>
              <a:rPr lang="en-US" dirty="0"/>
              <a:t>An employee has zero to many children</a:t>
            </a:r>
          </a:p>
        </p:txBody>
      </p:sp>
      <p:sp>
        <p:nvSpPr>
          <p:cNvPr id="27668" name="TextBox 43"/>
          <p:cNvSpPr txBox="1">
            <a:spLocks noChangeArrowheads="1"/>
          </p:cNvSpPr>
          <p:nvPr/>
        </p:nvSpPr>
        <p:spPr bwMode="auto">
          <a:xfrm>
            <a:off x="5715000" y="5248275"/>
            <a:ext cx="266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One or more:</a:t>
            </a:r>
          </a:p>
          <a:p>
            <a:pPr eaLnBrk="1" hangingPunct="1"/>
            <a:r>
              <a:rPr lang="en-US" dirty="0"/>
              <a:t>A boss is responsible for one or more employees</a:t>
            </a:r>
          </a:p>
        </p:txBody>
      </p:sp>
      <p:sp>
        <p:nvSpPr>
          <p:cNvPr id="3" name="TextBox 2"/>
          <p:cNvSpPr txBox="1"/>
          <p:nvPr/>
        </p:nvSpPr>
        <p:spPr>
          <a:xfrm>
            <a:off x="838200" y="1066800"/>
            <a:ext cx="7848600" cy="830997"/>
          </a:xfrm>
          <a:prstGeom prst="rect">
            <a:avLst/>
          </a:prstGeom>
          <a:noFill/>
        </p:spPr>
        <p:txBody>
          <a:bodyPr wrap="square" rtlCol="0">
            <a:spAutoFit/>
          </a:bodyPr>
          <a:lstStyle/>
          <a:p>
            <a:r>
              <a:rPr lang="en-US" sz="2400" dirty="0" smtClean="0"/>
              <a:t>Multiplicity/cardinality shows how an instance of an object is associated with instance(s) of another object.</a:t>
            </a:r>
            <a:endParaRPr lang="en-US" sz="2400" dirty="0"/>
          </a:p>
        </p:txBody>
      </p:sp>
      <p:sp>
        <p:nvSpPr>
          <p:cNvPr id="40"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8</a:t>
            </a:fld>
            <a:endParaRPr lang="en-US" dirty="0">
              <a:latin typeface="+mn-l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163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67"/>
                                        </p:tgtEl>
                                        <p:attrNameLst>
                                          <p:attrName>style.visibility</p:attrName>
                                        </p:attrNameLst>
                                      </p:cBhvr>
                                      <p:to>
                                        <p:strVal val="visible"/>
                                      </p:to>
                                    </p:set>
                                    <p:animEffect transition="in" filter="dissolve">
                                      <p:cBhvr>
                                        <p:cTn id="7" dur="500"/>
                                        <p:tgtEl>
                                          <p:spTgt spid="276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64"/>
                                        </p:tgtEl>
                                        <p:attrNameLst>
                                          <p:attrName>style.visibility</p:attrName>
                                        </p:attrNameLst>
                                      </p:cBhvr>
                                      <p:to>
                                        <p:strVal val="visible"/>
                                      </p:to>
                                    </p:set>
                                    <p:animEffect transition="in" filter="dissolve">
                                      <p:cBhvr>
                                        <p:cTn id="21" dur="500"/>
                                        <p:tgtEl>
                                          <p:spTgt spid="2766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65"/>
                                        </p:tgtEl>
                                        <p:attrNameLst>
                                          <p:attrName>style.visibility</p:attrName>
                                        </p:attrNameLst>
                                      </p:cBhvr>
                                      <p:to>
                                        <p:strVal val="visible"/>
                                      </p:to>
                                    </p:set>
                                    <p:animEffect transition="in" filter="dissolve">
                                      <p:cBhvr>
                                        <p:cTn id="24" dur="500"/>
                                        <p:tgtEl>
                                          <p:spTgt spid="2766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7668"/>
                                        </p:tgtEl>
                                        <p:attrNameLst>
                                          <p:attrName>style.visibility</p:attrName>
                                        </p:attrNameLst>
                                      </p:cBhvr>
                                      <p:to>
                                        <p:strVal val="visible"/>
                                      </p:to>
                                    </p:set>
                                    <p:animEffect transition="in" filter="dissolve">
                                      <p:cBhvr>
                                        <p:cTn id="29" dur="500"/>
                                        <p:tgtEl>
                                          <p:spTgt spid="2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p:bldP spid="27665" grpId="0"/>
      <p:bldP spid="27667" grpId="0"/>
      <p:bldP spid="27668"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Multiplicity / Cardinality</a:t>
            </a:r>
            <a:endParaRPr lang="en-US" dirty="0" smtClean="0"/>
          </a:p>
        </p:txBody>
      </p:sp>
      <p:grpSp>
        <p:nvGrpSpPr>
          <p:cNvPr id="2" name="Group 6"/>
          <p:cNvGrpSpPr>
            <a:grpSpLocks/>
          </p:cNvGrpSpPr>
          <p:nvPr/>
        </p:nvGrpSpPr>
        <p:grpSpPr bwMode="auto">
          <a:xfrm>
            <a:off x="1143000" y="1752600"/>
            <a:ext cx="1371600" cy="914400"/>
            <a:chOff x="914400" y="2209800"/>
            <a:chExt cx="1371600" cy="914400"/>
          </a:xfrm>
        </p:grpSpPr>
        <p:sp>
          <p:nvSpPr>
            <p:cNvPr id="4" name="Rectangle 3"/>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5" name="Rectangle 4"/>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6" name="Rectangle 5"/>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3" name="Group 7"/>
          <p:cNvGrpSpPr>
            <a:grpSpLocks/>
          </p:cNvGrpSpPr>
          <p:nvPr/>
        </p:nvGrpSpPr>
        <p:grpSpPr bwMode="auto">
          <a:xfrm>
            <a:off x="4114800" y="1752600"/>
            <a:ext cx="1371600" cy="914400"/>
            <a:chOff x="914400" y="2209800"/>
            <a:chExt cx="1371600" cy="914400"/>
          </a:xfrm>
        </p:grpSpPr>
        <p:sp>
          <p:nvSpPr>
            <p:cNvPr id="9" name="Rectangle 8"/>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Spouse</a:t>
              </a:r>
            </a:p>
          </p:txBody>
        </p:sp>
        <p:sp>
          <p:nvSpPr>
            <p:cNvPr id="10" name="Rectangle 9"/>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1" name="Rectangle 10"/>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7" name="Group 11"/>
          <p:cNvGrpSpPr>
            <a:grpSpLocks/>
          </p:cNvGrpSpPr>
          <p:nvPr/>
        </p:nvGrpSpPr>
        <p:grpSpPr bwMode="auto">
          <a:xfrm>
            <a:off x="1143000" y="3200400"/>
            <a:ext cx="1371600" cy="914400"/>
            <a:chOff x="914400" y="2209800"/>
            <a:chExt cx="1371600" cy="914400"/>
          </a:xfrm>
        </p:grpSpPr>
        <p:sp>
          <p:nvSpPr>
            <p:cNvPr id="13" name="Rectangle 12"/>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14" name="Rectangle 13"/>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5" name="Rectangle 14"/>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8" name="Group 15"/>
          <p:cNvGrpSpPr>
            <a:grpSpLocks/>
          </p:cNvGrpSpPr>
          <p:nvPr/>
        </p:nvGrpSpPr>
        <p:grpSpPr bwMode="auto">
          <a:xfrm>
            <a:off x="4114800" y="3200400"/>
            <a:ext cx="1371600" cy="914400"/>
            <a:chOff x="914400" y="2209800"/>
            <a:chExt cx="1371600" cy="914400"/>
          </a:xfrm>
        </p:grpSpPr>
        <p:sp>
          <p:nvSpPr>
            <p:cNvPr id="17" name="Rectangle 16"/>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Vacation</a:t>
              </a:r>
            </a:p>
          </p:txBody>
        </p:sp>
        <p:sp>
          <p:nvSpPr>
            <p:cNvPr id="18" name="Rectangle 17"/>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9" name="Rectangle 18"/>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2" name="Group 19"/>
          <p:cNvGrpSpPr>
            <a:grpSpLocks/>
          </p:cNvGrpSpPr>
          <p:nvPr/>
        </p:nvGrpSpPr>
        <p:grpSpPr bwMode="auto">
          <a:xfrm>
            <a:off x="1143000" y="4648200"/>
            <a:ext cx="1371600" cy="914400"/>
            <a:chOff x="914400" y="2209800"/>
            <a:chExt cx="1371600" cy="914400"/>
          </a:xfrm>
        </p:grpSpPr>
        <p:sp>
          <p:nvSpPr>
            <p:cNvPr id="21" name="Rectangle 20"/>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22" name="Rectangle 21"/>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3" name="Rectangle 22"/>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6" name="Group 23"/>
          <p:cNvGrpSpPr>
            <a:grpSpLocks/>
          </p:cNvGrpSpPr>
          <p:nvPr/>
        </p:nvGrpSpPr>
        <p:grpSpPr bwMode="auto">
          <a:xfrm>
            <a:off x="4114800" y="4648200"/>
            <a:ext cx="1371600" cy="914400"/>
            <a:chOff x="914400" y="2209800"/>
            <a:chExt cx="1371600" cy="914400"/>
          </a:xfrm>
        </p:grpSpPr>
        <p:sp>
          <p:nvSpPr>
            <p:cNvPr id="25" name="Rectangle 24"/>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Committee</a:t>
              </a:r>
            </a:p>
          </p:txBody>
        </p:sp>
        <p:sp>
          <p:nvSpPr>
            <p:cNvPr id="26" name="Rectangle 25"/>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7" name="Rectangle 26"/>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cxnSp>
        <p:nvCxnSpPr>
          <p:cNvPr id="29" name="Straight Connector 28"/>
          <p:cNvCxnSpPr/>
          <p:nvPr/>
        </p:nvCxnSpPr>
        <p:spPr>
          <a:xfrm>
            <a:off x="2514600" y="22098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2" name="TextBox 31"/>
          <p:cNvSpPr txBox="1">
            <a:spLocks noChangeArrowheads="1"/>
          </p:cNvSpPr>
          <p:nvPr/>
        </p:nvSpPr>
        <p:spPr bwMode="auto">
          <a:xfrm>
            <a:off x="2514600" y="22098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3" name="TextBox 32"/>
          <p:cNvSpPr txBox="1">
            <a:spLocks noChangeArrowheads="1"/>
          </p:cNvSpPr>
          <p:nvPr/>
        </p:nvSpPr>
        <p:spPr bwMode="auto">
          <a:xfrm>
            <a:off x="3544888" y="2209800"/>
            <a:ext cx="569912"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0..1</a:t>
            </a:r>
          </a:p>
        </p:txBody>
      </p:sp>
      <p:cxnSp>
        <p:nvCxnSpPr>
          <p:cNvPr id="34" name="Straight Connector 33"/>
          <p:cNvCxnSpPr/>
          <p:nvPr/>
        </p:nvCxnSpPr>
        <p:spPr>
          <a:xfrm>
            <a:off x="2514600" y="36576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5" name="TextBox 34"/>
          <p:cNvSpPr txBox="1">
            <a:spLocks noChangeArrowheads="1"/>
          </p:cNvSpPr>
          <p:nvPr/>
        </p:nvSpPr>
        <p:spPr bwMode="auto">
          <a:xfrm>
            <a:off x="2514600" y="36576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6" name="TextBox 35"/>
          <p:cNvSpPr txBox="1">
            <a:spLocks noChangeArrowheads="1"/>
          </p:cNvSpPr>
          <p:nvPr/>
        </p:nvSpPr>
        <p:spPr bwMode="auto">
          <a:xfrm>
            <a:off x="3544888" y="3657600"/>
            <a:ext cx="569912"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2..4</a:t>
            </a:r>
          </a:p>
        </p:txBody>
      </p:sp>
      <p:cxnSp>
        <p:nvCxnSpPr>
          <p:cNvPr id="37" name="Straight Connector 36"/>
          <p:cNvCxnSpPr/>
          <p:nvPr/>
        </p:nvCxnSpPr>
        <p:spPr>
          <a:xfrm>
            <a:off x="2514600" y="51054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8" name="TextBox 37"/>
          <p:cNvSpPr txBox="1">
            <a:spLocks noChangeArrowheads="1"/>
          </p:cNvSpPr>
          <p:nvPr/>
        </p:nvSpPr>
        <p:spPr bwMode="auto">
          <a:xfrm>
            <a:off x="2514600" y="5105400"/>
            <a:ext cx="312738"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9" name="TextBox 38"/>
          <p:cNvSpPr txBox="1">
            <a:spLocks noChangeArrowheads="1"/>
          </p:cNvSpPr>
          <p:nvPr/>
        </p:nvSpPr>
        <p:spPr bwMode="auto">
          <a:xfrm>
            <a:off x="3276600" y="5105400"/>
            <a:ext cx="825500"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1..3, 5</a:t>
            </a:r>
          </a:p>
        </p:txBody>
      </p:sp>
      <p:sp>
        <p:nvSpPr>
          <p:cNvPr id="28690" name="TextBox 41"/>
          <p:cNvSpPr txBox="1">
            <a:spLocks noChangeArrowheads="1"/>
          </p:cNvSpPr>
          <p:nvPr/>
        </p:nvSpPr>
        <p:spPr bwMode="auto">
          <a:xfrm>
            <a:off x="5715000" y="1743075"/>
            <a:ext cx="266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Zero or one:</a:t>
            </a:r>
          </a:p>
          <a:p>
            <a:pPr eaLnBrk="1" hangingPunct="1"/>
            <a:r>
              <a:rPr lang="en-US" dirty="0"/>
              <a:t>An employee can be married to 0 or 1 spouse</a:t>
            </a:r>
          </a:p>
        </p:txBody>
      </p:sp>
      <p:sp>
        <p:nvSpPr>
          <p:cNvPr id="28691" name="TextBox 42"/>
          <p:cNvSpPr txBox="1">
            <a:spLocks noChangeArrowheads="1"/>
          </p:cNvSpPr>
          <p:nvPr/>
        </p:nvSpPr>
        <p:spPr bwMode="auto">
          <a:xfrm>
            <a:off x="5715000" y="3190875"/>
            <a:ext cx="266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Specified range:</a:t>
            </a:r>
          </a:p>
          <a:p>
            <a:pPr eaLnBrk="1" hangingPunct="1"/>
            <a:r>
              <a:rPr lang="en-US" dirty="0"/>
              <a:t>An employee can take 2 to 4 vacations each year</a:t>
            </a:r>
          </a:p>
        </p:txBody>
      </p:sp>
      <p:sp>
        <p:nvSpPr>
          <p:cNvPr id="28692" name="TextBox 43"/>
          <p:cNvSpPr txBox="1">
            <a:spLocks noChangeArrowheads="1"/>
          </p:cNvSpPr>
          <p:nvPr/>
        </p:nvSpPr>
        <p:spPr bwMode="auto">
          <a:xfrm>
            <a:off x="5715000" y="4638675"/>
            <a:ext cx="28194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Multiple disjoint ranges:</a:t>
            </a:r>
          </a:p>
          <a:p>
            <a:pPr eaLnBrk="1" hangingPunct="1"/>
            <a:r>
              <a:rPr lang="en-US" dirty="0"/>
              <a:t>An employee can be in 1 to 3 or 5 committees</a:t>
            </a:r>
          </a:p>
        </p:txBody>
      </p:sp>
      <p:sp>
        <p:nvSpPr>
          <p:cNvPr id="39"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9</a:t>
            </a:fld>
            <a:endParaRPr lang="en-US" dirty="0">
              <a:latin typeface="+mn-l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3185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90"/>
                                        </p:tgtEl>
                                        <p:attrNameLst>
                                          <p:attrName>style.visibility</p:attrName>
                                        </p:attrNameLst>
                                      </p:cBhvr>
                                      <p:to>
                                        <p:strVal val="visible"/>
                                      </p:to>
                                    </p:set>
                                    <p:animEffect transition="in" filter="dissolve">
                                      <p:cBhvr>
                                        <p:cTn id="7" dur="500"/>
                                        <p:tgtEl>
                                          <p:spTgt spid="286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685"/>
                                        </p:tgtEl>
                                        <p:attrNameLst>
                                          <p:attrName>style.visibility</p:attrName>
                                        </p:attrNameLst>
                                      </p:cBhvr>
                                      <p:to>
                                        <p:strVal val="visible"/>
                                      </p:to>
                                    </p:set>
                                    <p:animEffect transition="in" filter="dissolve">
                                      <p:cBhvr>
                                        <p:cTn id="21" dur="500"/>
                                        <p:tgtEl>
                                          <p:spTgt spid="2868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686"/>
                                        </p:tgtEl>
                                        <p:attrNameLst>
                                          <p:attrName>style.visibility</p:attrName>
                                        </p:attrNameLst>
                                      </p:cBhvr>
                                      <p:to>
                                        <p:strVal val="visible"/>
                                      </p:to>
                                    </p:set>
                                    <p:animEffect transition="in" filter="dissolve">
                                      <p:cBhvr>
                                        <p:cTn id="24" dur="500"/>
                                        <p:tgtEl>
                                          <p:spTgt spid="2868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691"/>
                                        </p:tgtEl>
                                        <p:attrNameLst>
                                          <p:attrName>style.visibility</p:attrName>
                                        </p:attrNameLst>
                                      </p:cBhvr>
                                      <p:to>
                                        <p:strVal val="visible"/>
                                      </p:to>
                                    </p:set>
                                    <p:animEffect transition="in" filter="dissolve">
                                      <p:cBhvr>
                                        <p:cTn id="29" dur="500"/>
                                        <p:tgtEl>
                                          <p:spTgt spid="2869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dissolve">
                                      <p:cBhvr>
                                        <p:cTn id="40" dur="500"/>
                                        <p:tgtEl>
                                          <p:spTgt spid="3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688"/>
                                        </p:tgtEl>
                                        <p:attrNameLst>
                                          <p:attrName>style.visibility</p:attrName>
                                        </p:attrNameLst>
                                      </p:cBhvr>
                                      <p:to>
                                        <p:strVal val="visible"/>
                                      </p:to>
                                    </p:set>
                                    <p:animEffect transition="in" filter="dissolve">
                                      <p:cBhvr>
                                        <p:cTn id="43" dur="500"/>
                                        <p:tgtEl>
                                          <p:spTgt spid="286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689"/>
                                        </p:tgtEl>
                                        <p:attrNameLst>
                                          <p:attrName>style.visibility</p:attrName>
                                        </p:attrNameLst>
                                      </p:cBhvr>
                                      <p:to>
                                        <p:strVal val="visible"/>
                                      </p:to>
                                    </p:set>
                                    <p:animEffect transition="in" filter="dissolve">
                                      <p:cBhvr>
                                        <p:cTn id="46" dur="500"/>
                                        <p:tgtEl>
                                          <p:spTgt spid="2868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8692"/>
                                        </p:tgtEl>
                                        <p:attrNameLst>
                                          <p:attrName>style.visibility</p:attrName>
                                        </p:attrNameLst>
                                      </p:cBhvr>
                                      <p:to>
                                        <p:strVal val="visible"/>
                                      </p:to>
                                    </p:set>
                                    <p:animEffect transition="in" filter="dissolve">
                                      <p:cBhvr>
                                        <p:cTn id="51"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6" grpId="0"/>
      <p:bldP spid="28688" grpId="0"/>
      <p:bldP spid="28689" grpId="0"/>
      <p:bldP spid="28690" grpId="0"/>
      <p:bldP spid="28691" grpId="0"/>
      <p:bldP spid="2869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1931</Words>
  <Application>Microsoft Macintosh PowerPoint</Application>
  <PresentationFormat>On-screen Show (4:3)</PresentationFormat>
  <Paragraphs>191</Paragraphs>
  <Slides>32</Slides>
  <Notes>10</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Office Theme</vt:lpstr>
      <vt:lpstr>CIS 315 Systems Analysis and Design Chapter 8: From Software Analysis to Design</vt:lpstr>
      <vt:lpstr>Activity diagram</vt:lpstr>
      <vt:lpstr>Structural modeling</vt:lpstr>
      <vt:lpstr>Front-Side of a CRC Card</vt:lpstr>
      <vt:lpstr>Back-Side of a CRC Card</vt:lpstr>
      <vt:lpstr>Slide 6</vt:lpstr>
      <vt:lpstr>More Elements of Class Diagrams</vt:lpstr>
      <vt:lpstr>Multiplicity / Cardinality</vt:lpstr>
      <vt:lpstr>Multiplicity / Cardinality</vt:lpstr>
      <vt:lpstr>Slide 10</vt:lpstr>
      <vt:lpstr>Slide 11</vt:lpstr>
      <vt:lpstr>Sample Class Diagram</vt:lpstr>
      <vt:lpstr>Slide 13</vt:lpstr>
      <vt:lpstr>Sequence and communication diagrams</vt:lpstr>
      <vt:lpstr>Sample Sequence Diagram</vt:lpstr>
      <vt:lpstr>Steps to Build Sequence Diagrams</vt:lpstr>
      <vt:lpstr>Sample Communication Diagram</vt:lpstr>
      <vt:lpstr>Sample State Machine</vt:lpstr>
      <vt:lpstr>Slide 19</vt:lpstr>
      <vt:lpstr>Slide 20</vt:lpstr>
      <vt:lpstr>Moving on to design</vt:lpstr>
      <vt:lpstr>Functional Model V&amp;V</vt:lpstr>
      <vt:lpstr>Structural Model V&amp;V</vt:lpstr>
      <vt:lpstr>Behavioral Model V&amp;V</vt:lpstr>
      <vt:lpstr>Evolving the Analysis Models into Design Models </vt:lpstr>
      <vt:lpstr>Factoring</vt:lpstr>
      <vt:lpstr>Partitions and Collaborations</vt:lpstr>
      <vt:lpstr>Layers</vt:lpstr>
      <vt:lpstr>5 Layers</vt:lpstr>
      <vt:lpstr>Package</vt:lpstr>
      <vt:lpstr>Package Diagram for 5 Layers</vt:lpstr>
      <vt:lpstr>Building Package Diagrams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 bund</dc:creator>
  <cp:lastModifiedBy>stefan bund</cp:lastModifiedBy>
  <cp:revision>6</cp:revision>
  <dcterms:created xsi:type="dcterms:W3CDTF">2015-02-03T21:58:36Z</dcterms:created>
  <dcterms:modified xsi:type="dcterms:W3CDTF">2015-02-03T22:02:47Z</dcterms:modified>
</cp:coreProperties>
</file>