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Default Extension="docx" ContentType="application/vnd.openxmlformats-officedocument.wordprocessingml.document"/>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53"/>
  </p:notesMasterIdLst>
  <p:sldIdLst>
    <p:sldId id="257" r:id="rId2"/>
    <p:sldId id="293" r:id="rId3"/>
    <p:sldId id="294" r:id="rId4"/>
    <p:sldId id="307" r:id="rId5"/>
    <p:sldId id="259" r:id="rId6"/>
    <p:sldId id="260" r:id="rId7"/>
    <p:sldId id="295" r:id="rId8"/>
    <p:sldId id="261" r:id="rId9"/>
    <p:sldId id="300" r:id="rId10"/>
    <p:sldId id="297" r:id="rId11"/>
    <p:sldId id="264" r:id="rId12"/>
    <p:sldId id="302" r:id="rId13"/>
    <p:sldId id="303" r:id="rId14"/>
    <p:sldId id="304" r:id="rId15"/>
    <p:sldId id="305" r:id="rId16"/>
    <p:sldId id="306" r:id="rId17"/>
    <p:sldId id="262" r:id="rId18"/>
    <p:sldId id="263" r:id="rId19"/>
    <p:sldId id="266" r:id="rId20"/>
    <p:sldId id="308" r:id="rId21"/>
    <p:sldId id="267" r:id="rId22"/>
    <p:sldId id="311" r:id="rId23"/>
    <p:sldId id="268" r:id="rId24"/>
    <p:sldId id="269" r:id="rId25"/>
    <p:sldId id="270" r:id="rId26"/>
    <p:sldId id="271" r:id="rId27"/>
    <p:sldId id="272" r:id="rId28"/>
    <p:sldId id="312" r:id="rId29"/>
    <p:sldId id="273" r:id="rId30"/>
    <p:sldId id="274" r:id="rId31"/>
    <p:sldId id="275" r:id="rId32"/>
    <p:sldId id="276" r:id="rId33"/>
    <p:sldId id="278" r:id="rId34"/>
    <p:sldId id="279" r:id="rId35"/>
    <p:sldId id="313" r:id="rId36"/>
    <p:sldId id="280" r:id="rId37"/>
    <p:sldId id="281" r:id="rId38"/>
    <p:sldId id="282" r:id="rId39"/>
    <p:sldId id="283" r:id="rId40"/>
    <p:sldId id="309" r:id="rId41"/>
    <p:sldId id="310" r:id="rId42"/>
    <p:sldId id="284" r:id="rId43"/>
    <p:sldId id="314" r:id="rId44"/>
    <p:sldId id="285" r:id="rId45"/>
    <p:sldId id="286" r:id="rId46"/>
    <p:sldId id="287" r:id="rId47"/>
    <p:sldId id="288" r:id="rId48"/>
    <p:sldId id="289" r:id="rId49"/>
    <p:sldId id="290" r:id="rId50"/>
    <p:sldId id="291" r:id="rId51"/>
    <p:sldId id="292"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Grid="0" snapToObjects="1">
      <p:cViewPr>
        <p:scale>
          <a:sx n="100" d="100"/>
          <a:sy n="100" d="100"/>
        </p:scale>
        <p:origin x="-2696" y="-10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7B6D2-902C-884C-ABB3-B564BA2E785D}" type="datetimeFigureOut">
              <a:rPr lang="en-US" smtClean="0"/>
              <a:pPr/>
              <a:t>2/10/15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2145F-CAE8-344F-A611-C1AB6E30641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17342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723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4442A-CE9D-8143-8596-741340A9FAB2}" type="datetimeFigureOut">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5594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4442A-CE9D-8143-8596-741340A9FAB2}" type="datetimeFigureOut">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17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4442A-CE9D-8143-8596-741340A9FAB2}" type="datetimeFigureOut">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65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4442A-CE9D-8143-8596-741340A9FAB2}" type="datetimeFigureOut">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4306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4442A-CE9D-8143-8596-741340A9FAB2}" type="datetimeFigureOut">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420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4442A-CE9D-8143-8596-741340A9FAB2}" type="datetimeFigureOut">
              <a:rPr lang="en-US" smtClean="0"/>
              <a:pPr/>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2068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4442A-CE9D-8143-8596-741340A9FAB2}" type="datetimeFigureOut">
              <a:rPr lang="en-US" smtClean="0"/>
              <a:pPr/>
              <a:t>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5356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4442A-CE9D-8143-8596-741340A9FAB2}" type="datetimeFigureOut">
              <a:rPr lang="en-US" smtClean="0"/>
              <a:pPr/>
              <a:t>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923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4442A-CE9D-8143-8596-741340A9FAB2}" type="datetimeFigureOut">
              <a:rPr lang="en-US" smtClean="0"/>
              <a:pPr/>
              <a:t>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138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4442A-CE9D-8143-8596-741340A9FAB2}" type="datetimeFigureOut">
              <a:rPr lang="en-US" smtClean="0"/>
              <a:pPr/>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6740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4442A-CE9D-8143-8596-741340A9FAB2}" type="datetimeFigureOut">
              <a:rPr lang="en-US" smtClean="0"/>
              <a:pPr/>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58601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4442A-CE9D-8143-8596-741340A9FAB2}" type="datetimeFigureOut">
              <a:rPr lang="en-US" smtClean="0"/>
              <a:pPr/>
              <a:t>2/10/15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3858D-CA10-3D4D-8AA4-BCFD7A87DE6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8466298"/>
      </p:ext>
    </p:extLst>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package" Target="../embeddings/Microsoft_Word_Document1.docx"/></Relationships>
</file>

<file path=ppt/slides/_rels/slide13.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package" Target="../embeddings/Microsoft_Word_Document2.docx"/></Relationships>
</file>

<file path=ppt/slides/_rels/slide14.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package" Target="../embeddings/Microsoft_Word_Document3.docx"/></Relationships>
</file>

<file path=ppt/slides/_rels/slide15.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package" Target="../embeddings/Microsoft_Word_Document4.docx"/></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7.xml"/><Relationship Id="rId3" Type="http://schemas.openxmlformats.org/officeDocument/2006/relationships/package" Target="../embeddings/Microsoft_Word_Document5.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pPr eaLnBrk="1" hangingPunct="1"/>
            <a:r>
              <a:rPr lang="en-US">
                <a:solidFill>
                  <a:srgbClr val="262626"/>
                </a:solidFill>
                <a:latin typeface="Calibri" charset="0"/>
              </a:rPr>
              <a:t>Chapter 9:</a:t>
            </a:r>
            <a:br>
              <a:rPr lang="en-US">
                <a:solidFill>
                  <a:srgbClr val="262626"/>
                </a:solidFill>
                <a:latin typeface="Calibri" charset="0"/>
              </a:rPr>
            </a:br>
            <a:r>
              <a:rPr lang="en-US">
                <a:solidFill>
                  <a:srgbClr val="262626"/>
                </a:solidFill>
                <a:latin typeface="Calibri" charset="0"/>
              </a:rPr>
              <a:t>Class and Method Design</a:t>
            </a:r>
          </a:p>
        </p:txBody>
      </p:sp>
      <p:sp>
        <p:nvSpPr>
          <p:cNvPr id="2" name="TextBox 1"/>
          <p:cNvSpPr txBox="1"/>
          <p:nvPr/>
        </p:nvSpPr>
        <p:spPr>
          <a:xfrm>
            <a:off x="3138631" y="4642563"/>
            <a:ext cx="5453236" cy="1569660"/>
          </a:xfrm>
          <a:prstGeom prst="rect">
            <a:avLst/>
          </a:prstGeom>
          <a:noFill/>
        </p:spPr>
        <p:txBody>
          <a:bodyPr wrap="none" rtlCol="0">
            <a:spAutoFit/>
          </a:bodyPr>
          <a:lstStyle/>
          <a:p>
            <a:r>
              <a:rPr lang="en-US" sz="2400" dirty="0" smtClean="0"/>
              <a:t>Stefan Bund</a:t>
            </a:r>
          </a:p>
          <a:p>
            <a:r>
              <a:rPr lang="en-US" sz="2400" dirty="0" smtClean="0"/>
              <a:t>College of Business Administration</a:t>
            </a:r>
          </a:p>
          <a:p>
            <a:r>
              <a:rPr lang="en-US" sz="2400" dirty="0" smtClean="0"/>
              <a:t>Division of Computer Information Systems</a:t>
            </a:r>
            <a:endParaRPr lang="en-US" sz="2400" dirty="0" smtClean="0"/>
          </a:p>
          <a:p>
            <a:r>
              <a:rPr lang="en-US" sz="2400" dirty="0" smtClean="0"/>
              <a:t>CIS 315</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7447273"/>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533400" y="914400"/>
            <a:ext cx="8153400" cy="48942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solidFill>
                  <a:srgbClr val="FF0000"/>
                </a:solidFill>
              </a:rPr>
              <a:t>Inheritance</a:t>
            </a:r>
            <a:r>
              <a:rPr lang="en-US"/>
              <a:t> let you creates a new class based on an existing class. The new class </a:t>
            </a:r>
            <a:r>
              <a:rPr lang="en-US" i="1">
                <a:solidFill>
                  <a:srgbClr val="FF0000"/>
                </a:solidFill>
              </a:rPr>
              <a:t>inherits</a:t>
            </a:r>
            <a:r>
              <a:rPr lang="en-US"/>
              <a:t> the fields, constructors, and methods of the existing class.</a:t>
            </a:r>
          </a:p>
          <a:p>
            <a:endParaRPr lang="en-US"/>
          </a:p>
          <a:p>
            <a:r>
              <a:rPr lang="en-US"/>
              <a:t>A subclass can </a:t>
            </a:r>
            <a:r>
              <a:rPr lang="en-US" i="1">
                <a:solidFill>
                  <a:srgbClr val="FF0000"/>
                </a:solidFill>
              </a:rPr>
              <a:t>extend</a:t>
            </a:r>
            <a:r>
              <a:rPr lang="en-US">
                <a:solidFill>
                  <a:srgbClr val="FF0000"/>
                </a:solidFill>
              </a:rPr>
              <a:t> </a:t>
            </a:r>
            <a:r>
              <a:rPr lang="en-US"/>
              <a:t>the superclass by </a:t>
            </a:r>
            <a:r>
              <a:rPr lang="en-US" i="1">
                <a:solidFill>
                  <a:srgbClr val="FF0000"/>
                </a:solidFill>
              </a:rPr>
              <a:t>adding</a:t>
            </a:r>
            <a:r>
              <a:rPr lang="en-US"/>
              <a:t> new fields, constructors, and methods to the superclass. It can also </a:t>
            </a:r>
            <a:r>
              <a:rPr lang="en-US" i="1">
                <a:solidFill>
                  <a:srgbClr val="FF0000"/>
                </a:solidFill>
              </a:rPr>
              <a:t>override</a:t>
            </a:r>
            <a:r>
              <a:rPr lang="en-US">
                <a:solidFill>
                  <a:srgbClr val="FF0000"/>
                </a:solidFill>
              </a:rPr>
              <a:t> </a:t>
            </a:r>
            <a:r>
              <a:rPr lang="en-US"/>
              <a:t>a method from the superclass with its own version of the method.</a:t>
            </a:r>
          </a:p>
          <a:p>
            <a:endParaRPr lang="en-US"/>
          </a:p>
          <a:p>
            <a:r>
              <a:rPr lang="en-US"/>
              <a:t>To create a new window (called a frame in Java), you can code a class that inherits the JFrame class that’s in the javax.swing package. You then can add frame, and add controls to the frame, and extend the frame by by coding new fields and methods.</a:t>
            </a:r>
          </a:p>
          <a:p>
            <a:endParaRPr lang="en-US"/>
          </a:p>
        </p:txBody>
      </p:sp>
      <p:sp>
        <p:nvSpPr>
          <p:cNvPr id="5"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alibri" charset="0"/>
              </a:rPr>
              <a:t>Inheritance</a:t>
            </a:r>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9893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latin typeface="Calibri" charset="0"/>
              </a:rPr>
              <a:t>Another Inheritance Example</a:t>
            </a:r>
            <a:endParaRPr lang="en-US" dirty="0">
              <a:latin typeface="Calibri" charset="0"/>
            </a:endParaRPr>
          </a:p>
        </p:txBody>
      </p:sp>
      <p:sp>
        <p:nvSpPr>
          <p:cNvPr id="19459" name="Content Placeholder 2"/>
          <p:cNvSpPr>
            <a:spLocks noGrp="1"/>
          </p:cNvSpPr>
          <p:nvPr>
            <p:ph idx="1"/>
          </p:nvPr>
        </p:nvSpPr>
        <p:spPr>
          <a:xfrm>
            <a:off x="457200" y="1600200"/>
            <a:ext cx="4958763" cy="4525963"/>
          </a:xfrm>
        </p:spPr>
        <p:txBody>
          <a:bodyPr>
            <a:normAutofit/>
          </a:bodyPr>
          <a:lstStyle/>
          <a:p>
            <a:pPr eaLnBrk="1" hangingPunct="1"/>
            <a:r>
              <a:rPr lang="en-US" sz="2400" dirty="0">
                <a:latin typeface="Calibri" charset="0"/>
              </a:rPr>
              <a:t>Single inheritance </a:t>
            </a:r>
            <a:r>
              <a:rPr lang="en-US" sz="2400" dirty="0" smtClean="0">
                <a:latin typeface="Calibri" charset="0"/>
              </a:rPr>
              <a:t>– a subclass inherit from one super class.</a:t>
            </a:r>
            <a:endParaRPr lang="en-US" sz="2400" dirty="0">
              <a:latin typeface="Calibri" charset="0"/>
            </a:endParaRPr>
          </a:p>
          <a:p>
            <a:r>
              <a:rPr lang="en-US" sz="2400" dirty="0">
                <a:latin typeface="Calibri" charset="0"/>
              </a:rPr>
              <a:t>Multiple inheritance </a:t>
            </a:r>
            <a:r>
              <a:rPr lang="en-US" sz="2400" dirty="0" smtClean="0">
                <a:latin typeface="Calibri" charset="0"/>
              </a:rPr>
              <a:t>- a subclass may inherit from more than one superclass. Inheritance conflicts can multiply.</a:t>
            </a:r>
          </a:p>
          <a:p>
            <a:r>
              <a:rPr lang="en-US" sz="2400" dirty="0" smtClean="0">
                <a:latin typeface="Calibri" charset="0"/>
              </a:rPr>
              <a:t>It is important at this point in the development of the system to know what the chosen programming language supports.</a:t>
            </a:r>
            <a:endParaRPr lang="en-US" sz="2400" dirty="0">
              <a:latin typeface="Calibri" charset="0"/>
            </a:endParaRPr>
          </a:p>
        </p:txBody>
      </p:sp>
      <p:pic>
        <p:nvPicPr>
          <p:cNvPr id="19460" name="Picture 4" descr="Clipboard01.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91860" y="1211739"/>
            <a:ext cx="1723895" cy="564626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8586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Slide Number Placeholder 3"/>
          <p:cNvSpPr>
            <a:spLocks noGrp="1"/>
          </p:cNvSpPr>
          <p:nvPr>
            <p:ph type="sldNum"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9E59C01D-CE6B-6249-8591-03EBB3832147}" type="slidenum">
              <a:rPr lang="en-US" sz="900">
                <a:latin typeface="Arial Narrow" charset="0"/>
              </a:rPr>
              <a:pPr/>
              <a:t>12</a:t>
            </a:fld>
            <a:endParaRPr lang="en-US" sz="900">
              <a:latin typeface="Arial Narrow" charset="0"/>
            </a:endParaRPr>
          </a:p>
        </p:txBody>
      </p:sp>
      <p:graphicFrame>
        <p:nvGraphicFramePr>
          <p:cNvPr id="15362" name="Object 4"/>
          <p:cNvGraphicFramePr>
            <a:graphicFrameLocks noChangeAspect="1"/>
          </p:cNvGraphicFramePr>
          <p:nvPr/>
        </p:nvGraphicFramePr>
        <p:xfrm>
          <a:off x="914400" y="228600"/>
          <a:ext cx="7186613" cy="6397625"/>
        </p:xfrm>
        <a:graphic>
          <a:graphicData uri="http://schemas.openxmlformats.org/presentationml/2006/ole">
            <p:oleObj spid="_x0000_s45175" name="Document" r:id="rId3" imgW="7188200" imgH="6413500" progId="Word.Document.12">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32759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04AE460C-5481-F14F-91A5-5A87FA8CC35C}" type="slidenum">
              <a:rPr lang="en-US" sz="900">
                <a:latin typeface="Arial Narrow" charset="0"/>
              </a:rPr>
              <a:pPr/>
              <a:t>13</a:t>
            </a:fld>
            <a:endParaRPr lang="en-US" sz="900">
              <a:latin typeface="Arial Narrow" charset="0"/>
            </a:endParaRPr>
          </a:p>
        </p:txBody>
      </p:sp>
      <p:graphicFrame>
        <p:nvGraphicFramePr>
          <p:cNvPr id="16386" name="Object 4"/>
          <p:cNvGraphicFramePr>
            <a:graphicFrameLocks noChangeAspect="1"/>
          </p:cNvGraphicFramePr>
          <p:nvPr/>
        </p:nvGraphicFramePr>
        <p:xfrm>
          <a:off x="908050" y="692150"/>
          <a:ext cx="6861175" cy="2365375"/>
        </p:xfrm>
        <a:graphic>
          <a:graphicData uri="http://schemas.openxmlformats.org/presentationml/2006/ole">
            <p:oleObj spid="_x0000_s46199" name="Document" r:id="rId3" imgW="6845300" imgH="2362200" progId="Word.Document.12">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7844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C897A0A3-440E-F243-A986-4FA418A42C3A}" type="slidenum">
              <a:rPr lang="en-US" sz="900">
                <a:latin typeface="Arial Narrow" charset="0"/>
              </a:rPr>
              <a:pPr/>
              <a:t>14</a:t>
            </a:fld>
            <a:endParaRPr lang="en-US" sz="900">
              <a:latin typeface="Arial Narrow" charset="0"/>
            </a:endParaRPr>
          </a:p>
        </p:txBody>
      </p:sp>
      <p:graphicFrame>
        <p:nvGraphicFramePr>
          <p:cNvPr id="17410" name="Object 4"/>
          <p:cNvGraphicFramePr>
            <a:graphicFrameLocks noChangeAspect="1"/>
          </p:cNvGraphicFramePr>
          <p:nvPr/>
        </p:nvGraphicFramePr>
        <p:xfrm>
          <a:off x="908050" y="228600"/>
          <a:ext cx="6858000" cy="6469063"/>
        </p:xfrm>
        <a:graphic>
          <a:graphicData uri="http://schemas.openxmlformats.org/presentationml/2006/ole">
            <p:oleObj spid="_x0000_s47223" name="Document" r:id="rId3" imgW="6845300" imgH="6489700" progId="Word.Document.12">
              <p:embed/>
            </p:oleObj>
          </a:graphicData>
        </a:graphic>
      </p:graphicFrame>
      <p:sp>
        <p:nvSpPr>
          <p:cNvPr id="17411" name="TextBox 1"/>
          <p:cNvSpPr txBox="1">
            <a:spLocks noChangeArrowheads="1"/>
          </p:cNvSpPr>
          <p:nvPr/>
        </p:nvSpPr>
        <p:spPr bwMode="auto">
          <a:xfrm>
            <a:off x="6705600" y="5638800"/>
            <a:ext cx="24384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sym typeface="Wingdings" charset="0"/>
              </a:rPr>
              <a:t> Think about what should go here in the Software subclass?</a:t>
            </a:r>
            <a:endParaRPr lang="en-US" sz="1800">
              <a:solidFill>
                <a:srgbClr val="FF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7859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4256327E-27E0-D943-970E-1CC1E7E0FA6E}" type="slidenum">
              <a:rPr lang="en-US" sz="900">
                <a:latin typeface="Arial Narrow" charset="0"/>
              </a:rPr>
              <a:pPr/>
              <a:t>15</a:t>
            </a:fld>
            <a:endParaRPr lang="en-US" sz="900">
              <a:latin typeface="Arial Narrow" charset="0"/>
            </a:endParaRPr>
          </a:p>
        </p:txBody>
      </p:sp>
      <p:graphicFrame>
        <p:nvGraphicFramePr>
          <p:cNvPr id="18434" name="Object 4"/>
          <p:cNvGraphicFramePr>
            <a:graphicFrameLocks noChangeAspect="1"/>
          </p:cNvGraphicFramePr>
          <p:nvPr/>
        </p:nvGraphicFramePr>
        <p:xfrm>
          <a:off x="685800" y="685800"/>
          <a:ext cx="7916863" cy="5530850"/>
        </p:xfrm>
        <a:graphic>
          <a:graphicData uri="http://schemas.openxmlformats.org/presentationml/2006/ole">
            <p:oleObj spid="_x0000_s48247" name="Document" r:id="rId3" imgW="7924800" imgH="5562600" progId="Word.Document.12">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55921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FB25F6FF-8EE6-D147-9771-D3D1CFC7E671}" type="slidenum">
              <a:rPr lang="en-US" sz="900">
                <a:latin typeface="Arial Narrow" charset="0"/>
              </a:rPr>
              <a:pPr/>
              <a:t>16</a:t>
            </a:fld>
            <a:endParaRPr lang="en-US" sz="900">
              <a:latin typeface="Arial Narrow" charset="0"/>
            </a:endParaRPr>
          </a:p>
        </p:txBody>
      </p:sp>
      <p:graphicFrame>
        <p:nvGraphicFramePr>
          <p:cNvPr id="19458" name="Object 4"/>
          <p:cNvGraphicFramePr>
            <a:graphicFrameLocks noChangeAspect="1"/>
          </p:cNvGraphicFramePr>
          <p:nvPr/>
        </p:nvGraphicFramePr>
        <p:xfrm>
          <a:off x="908050" y="465138"/>
          <a:ext cx="7785100" cy="5472112"/>
        </p:xfrm>
        <a:graphic>
          <a:graphicData uri="http://schemas.openxmlformats.org/presentationml/2006/ole">
            <p:oleObj spid="_x0000_s49271" name="Document" r:id="rId3" imgW="7772400" imgH="5486400" progId="Word.Document.12">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49926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Calibri" charset="0"/>
              </a:rPr>
              <a:t>Polymorphism &amp; Dynamic Binding</a:t>
            </a:r>
          </a:p>
        </p:txBody>
      </p:sp>
      <p:sp>
        <p:nvSpPr>
          <p:cNvPr id="17411" name="Content Placeholder 2"/>
          <p:cNvSpPr>
            <a:spLocks noGrp="1"/>
          </p:cNvSpPr>
          <p:nvPr>
            <p:ph idx="1"/>
          </p:nvPr>
        </p:nvSpPr>
        <p:spPr>
          <a:xfrm>
            <a:off x="457200" y="1176828"/>
            <a:ext cx="8229600" cy="5681171"/>
          </a:xfrm>
        </p:spPr>
        <p:txBody>
          <a:bodyPr>
            <a:noAutofit/>
          </a:bodyPr>
          <a:lstStyle/>
          <a:p>
            <a:r>
              <a:rPr lang="en-US" sz="2000" b="1" dirty="0" smtClean="0">
                <a:solidFill>
                  <a:srgbClr val="FF0000"/>
                </a:solidFill>
              </a:rPr>
              <a:t>Polymorphism</a:t>
            </a:r>
            <a:r>
              <a:rPr lang="en-US" sz="2000" dirty="0" smtClean="0"/>
              <a:t> is a feature of inheritance that lets you treat objects of different subclasses that are derived from the same superclass as if they had the type of the superclass. </a:t>
            </a:r>
          </a:p>
          <a:p>
            <a:pPr lvl="1"/>
            <a:r>
              <a:rPr lang="en-US" sz="1600" dirty="0" smtClean="0"/>
              <a:t>For example, Book is a subclass of Product, you can treat a Book object as if it were a Product object.</a:t>
            </a:r>
            <a:endParaRPr lang="en-US" sz="2000" dirty="0" smtClean="0"/>
          </a:p>
          <a:p>
            <a:r>
              <a:rPr lang="en-US" sz="2000" dirty="0" smtClean="0"/>
              <a:t>If you access a method of a superclass object and the same method is overridden in the subclasses of that class, polymorphism determines which specific method is executed based on the object’s type at run time (i.e. dynamic binding). In other words, </a:t>
            </a:r>
            <a:r>
              <a:rPr lang="en-US" sz="2000" dirty="0">
                <a:latin typeface="Calibri" charset="0"/>
              </a:rPr>
              <a:t>s</a:t>
            </a:r>
            <a:r>
              <a:rPr lang="en-US" sz="2000" dirty="0" smtClean="0">
                <a:latin typeface="Calibri" charset="0"/>
              </a:rPr>
              <a:t>ame message triggers different methods in different objects.</a:t>
            </a:r>
            <a:r>
              <a:rPr lang="en-US" sz="2000" dirty="0"/>
              <a:t> </a:t>
            </a:r>
            <a:endParaRPr lang="en-US" sz="2000" dirty="0" smtClean="0"/>
          </a:p>
          <a:p>
            <a:pPr lvl="1"/>
            <a:r>
              <a:rPr lang="en-US" sz="1600" dirty="0" smtClean="0"/>
              <a:t>For example, if you call the </a:t>
            </a:r>
            <a:r>
              <a:rPr lang="en-US" sz="1600" dirty="0" err="1" smtClean="0"/>
              <a:t>toString</a:t>
            </a:r>
            <a:r>
              <a:rPr lang="en-US" sz="1600" dirty="0" smtClean="0"/>
              <a:t>() method of a Product object, the </a:t>
            </a:r>
            <a:r>
              <a:rPr lang="en-US" sz="1600" dirty="0" err="1" smtClean="0"/>
              <a:t>toString</a:t>
            </a:r>
            <a:r>
              <a:rPr lang="en-US" sz="1600" dirty="0" smtClean="0"/>
              <a:t> method of the Book class is executed if the object is a Book object.</a:t>
            </a:r>
            <a:endParaRPr lang="en-US" sz="2000" dirty="0"/>
          </a:p>
          <a:p>
            <a:r>
              <a:rPr lang="en-US" sz="2000" dirty="0" smtClean="0"/>
              <a:t>On using polymorphism</a:t>
            </a:r>
          </a:p>
          <a:p>
            <a:pPr lvl="1"/>
            <a:r>
              <a:rPr lang="en-US" sz="1600" dirty="0" smtClean="0"/>
              <a:t>Most object-oriented programming languages support dynamic binding of methods, and some support dynamic binding of attributes. It is important to know what object-oriented programming language is going to be used (i.e., Language speciﬁc).</a:t>
            </a:r>
            <a:endParaRPr lang="en-US" sz="2000" dirty="0"/>
          </a:p>
          <a:p>
            <a:pPr lvl="1"/>
            <a:r>
              <a:rPr lang="en-US" sz="1600" dirty="0" smtClean="0"/>
              <a:t>The key to controlling the difficulty of understanding object-oriented systems when using polymorphism is to ensure that all methods with the same name implement that same generic operation (i.e., they are semantically consistent).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73827788"/>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latin typeface="Calibri" charset="0"/>
              </a:rPr>
              <a:t>Another Polymorphism </a:t>
            </a:r>
            <a:r>
              <a:rPr lang="en-US" dirty="0">
                <a:latin typeface="Calibri" charset="0"/>
              </a:rPr>
              <a:t>Example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209675" y="1600200"/>
            <a:ext cx="6724650" cy="3152775"/>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635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Design Criteria</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9020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Chapter 1 Intro to System Analysis and Design</a:t>
            </a:r>
          </a:p>
          <a:p>
            <a:r>
              <a:rPr lang="en-US" sz="2000" dirty="0" smtClean="0"/>
              <a:t>Part One</a:t>
            </a:r>
          </a:p>
          <a:p>
            <a:pPr lvl="1"/>
            <a:r>
              <a:rPr lang="en-US" sz="1800" dirty="0" smtClean="0"/>
              <a:t>Chapter 2 Project Initiation</a:t>
            </a:r>
          </a:p>
          <a:p>
            <a:pPr lvl="1"/>
            <a:r>
              <a:rPr lang="en-US" sz="1800" dirty="0" smtClean="0"/>
              <a:t>Chapter 3 Project Management</a:t>
            </a:r>
          </a:p>
          <a:p>
            <a:pPr lvl="1"/>
            <a:r>
              <a:rPr lang="en-US" sz="1800" dirty="0" smtClean="0"/>
              <a:t>Chapter 4 Requirements Determination</a:t>
            </a:r>
          </a:p>
          <a:p>
            <a:r>
              <a:rPr lang="en-US" sz="2000" dirty="0" smtClean="0"/>
              <a:t>Part Two Analysis Modeling</a:t>
            </a:r>
          </a:p>
          <a:p>
            <a:pPr lvl="1"/>
            <a:r>
              <a:rPr lang="en-US" sz="1800" dirty="0" smtClean="0"/>
              <a:t>Chapter 5 Functional Modeling</a:t>
            </a:r>
          </a:p>
          <a:p>
            <a:pPr lvl="1"/>
            <a:r>
              <a:rPr lang="en-US" sz="1800" dirty="0" smtClean="0"/>
              <a:t>Chapter 6 Structural Modeling</a:t>
            </a:r>
          </a:p>
          <a:p>
            <a:pPr lvl="1"/>
            <a:r>
              <a:rPr lang="en-US" sz="1800" dirty="0" smtClean="0"/>
              <a:t>Chapter 7 Behavioral Modeling</a:t>
            </a:r>
          </a:p>
          <a:p>
            <a:r>
              <a:rPr lang="en-US" sz="2000" dirty="0" smtClean="0"/>
              <a:t>Part Three Design Modeling</a:t>
            </a:r>
          </a:p>
          <a:p>
            <a:pPr lvl="1"/>
            <a:r>
              <a:rPr lang="en-US" sz="1800" dirty="0" smtClean="0"/>
              <a:t>Chapter 8 Moving on to Design</a:t>
            </a:r>
          </a:p>
          <a:p>
            <a:pPr lvl="1"/>
            <a:r>
              <a:rPr lang="en-US" sz="1800" dirty="0" smtClean="0">
                <a:solidFill>
                  <a:srgbClr val="FF0000"/>
                </a:solidFill>
              </a:rPr>
              <a:t>Chapter 9 Class and Method Design</a:t>
            </a:r>
          </a:p>
          <a:p>
            <a:pPr lvl="1"/>
            <a:r>
              <a:rPr lang="en-US" sz="1800" dirty="0" smtClean="0"/>
              <a:t>Chapter 10 Data Management Layer Design</a:t>
            </a:r>
          </a:p>
          <a:p>
            <a:pPr lvl="1"/>
            <a:r>
              <a:rPr lang="en-US" sz="1800" dirty="0" smtClean="0"/>
              <a:t>Chapter 11 Human-Computer Interaction Layer Design</a:t>
            </a:r>
          </a:p>
          <a:p>
            <a:r>
              <a:rPr lang="en-US" sz="2000" dirty="0" smtClean="0"/>
              <a:t>Part Four Design Patterns</a:t>
            </a:r>
            <a:endParaRPr lang="en-US" sz="2000" dirty="0"/>
          </a:p>
        </p:txBody>
      </p:sp>
      <p:sp>
        <p:nvSpPr>
          <p:cNvPr id="4" name="Slide Number Placeholder 3"/>
          <p:cNvSpPr>
            <a:spLocks noGrp="1"/>
          </p:cNvSpPr>
          <p:nvPr>
            <p:ph type="sldNum" sz="quarter" idx="11"/>
          </p:nvPr>
        </p:nvSpPr>
        <p:spPr/>
        <p:txBody>
          <a:bodyPr/>
          <a:lstStyle/>
          <a:p>
            <a:fld id="{7C2900D4-C2C5-491C-B6A3-D2559FD3CDB7}"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1141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Good Design</a:t>
            </a:r>
            <a:endParaRPr lang="en-US" dirty="0"/>
          </a:p>
        </p:txBody>
      </p:sp>
      <p:sp>
        <p:nvSpPr>
          <p:cNvPr id="3" name="Content Placeholder 2"/>
          <p:cNvSpPr>
            <a:spLocks noGrp="1"/>
          </p:cNvSpPr>
          <p:nvPr>
            <p:ph idx="1"/>
          </p:nvPr>
        </p:nvSpPr>
        <p:spPr/>
        <p:txBody>
          <a:bodyPr/>
          <a:lstStyle/>
          <a:p>
            <a:r>
              <a:rPr lang="en-US" dirty="0" smtClean="0"/>
              <a:t>A good design is one that balances trade-offs to minimize the total cost of the system over its entire lifetime.</a:t>
            </a:r>
          </a:p>
          <a:p>
            <a:r>
              <a:rPr lang="en-US" dirty="0" smtClean="0"/>
              <a:t>Criteria to determine a good design:</a:t>
            </a:r>
          </a:p>
          <a:p>
            <a:pPr lvl="1"/>
            <a:r>
              <a:rPr lang="en-US" dirty="0" smtClean="0"/>
              <a:t>coupling</a:t>
            </a:r>
          </a:p>
          <a:p>
            <a:pPr lvl="1"/>
            <a:r>
              <a:rPr lang="en-US" dirty="0" smtClean="0"/>
              <a:t>cohesion</a:t>
            </a:r>
          </a:p>
          <a:p>
            <a:pPr lvl="1"/>
            <a:r>
              <a:rPr lang="en-US" dirty="0" err="1" smtClean="0"/>
              <a:t>connascence</a:t>
            </a:r>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1332464"/>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800">
                <a:latin typeface="Calibri" charset="0"/>
              </a:rPr>
              <a:t>Coupling</a:t>
            </a:r>
          </a:p>
        </p:txBody>
      </p:sp>
      <p:sp>
        <p:nvSpPr>
          <p:cNvPr id="22531" name="Rectangle 3"/>
          <p:cNvSpPr>
            <a:spLocks noGrp="1" noChangeArrowheads="1"/>
          </p:cNvSpPr>
          <p:nvPr>
            <p:ph type="body" idx="1"/>
          </p:nvPr>
        </p:nvSpPr>
        <p:spPr>
          <a:xfrm>
            <a:off x="457200" y="1167940"/>
            <a:ext cx="8229600" cy="5474721"/>
          </a:xfrm>
        </p:spPr>
        <p:txBody>
          <a:bodyPr>
            <a:normAutofit/>
          </a:bodyPr>
          <a:lstStyle/>
          <a:p>
            <a:r>
              <a:rPr lang="en-US" sz="2400" dirty="0" smtClean="0">
                <a:latin typeface="Calibri" charset="0"/>
              </a:rPr>
              <a:t>Coupling refers to how interdependent or interrelated the modules (classes, objects, and methods) are in a system. </a:t>
            </a:r>
          </a:p>
          <a:p>
            <a:r>
              <a:rPr lang="en-US" sz="2400" dirty="0" smtClean="0">
                <a:latin typeface="Calibri" charset="0"/>
              </a:rPr>
              <a:t>The higher the interdependency, the more likely changes in part of a design can cause changes to be required in other parts of the design.</a:t>
            </a:r>
          </a:p>
          <a:p>
            <a:pPr eaLnBrk="1" hangingPunct="1"/>
            <a:r>
              <a:rPr lang="en-US" sz="2400" dirty="0" smtClean="0">
                <a:latin typeface="Calibri" charset="0"/>
              </a:rPr>
              <a:t>Two types of coupling in object-oriented systems:</a:t>
            </a:r>
          </a:p>
          <a:p>
            <a:pPr lvl="1"/>
            <a:r>
              <a:rPr lang="en-US" sz="2000" dirty="0" smtClean="0">
                <a:latin typeface="Calibri" charset="0"/>
              </a:rPr>
              <a:t>Interaction </a:t>
            </a:r>
            <a:r>
              <a:rPr lang="en-US" sz="2000" dirty="0">
                <a:latin typeface="Calibri" charset="0"/>
              </a:rPr>
              <a:t>coupling through message </a:t>
            </a:r>
            <a:r>
              <a:rPr lang="en-US" sz="2000" dirty="0" smtClean="0">
                <a:latin typeface="Calibri" charset="0"/>
              </a:rPr>
              <a:t>passing</a:t>
            </a:r>
          </a:p>
          <a:p>
            <a:pPr lvl="2"/>
            <a:r>
              <a:rPr lang="en-US" sz="1800" dirty="0" smtClean="0">
                <a:latin typeface="Calibri" charset="0"/>
              </a:rPr>
              <a:t>In general, interaction coupling should be minimized.</a:t>
            </a:r>
          </a:p>
          <a:p>
            <a:pPr lvl="2"/>
            <a:r>
              <a:rPr lang="en-US" sz="1800" dirty="0" smtClean="0">
                <a:latin typeface="Calibri" charset="0"/>
              </a:rPr>
              <a:t>Except non-problem-domain classes (e.g., report) must be coupled to their corresponding problem-domain classes (e.g. employee)</a:t>
            </a:r>
          </a:p>
          <a:p>
            <a:pPr lvl="1"/>
            <a:r>
              <a:rPr lang="en-US" sz="2000" dirty="0" smtClean="0">
                <a:latin typeface="Calibri" charset="0"/>
              </a:rPr>
              <a:t>Inheritance coupling dealing with how tightly coupled the classes are in an inheritance hierarchy.</a:t>
            </a:r>
          </a:p>
          <a:p>
            <a:pPr lvl="2"/>
            <a:r>
              <a:rPr lang="en-US" sz="1600" dirty="0" smtClean="0">
                <a:latin typeface="Calibri" charset="0"/>
              </a:rPr>
              <a:t>Mostly desired.</a:t>
            </a:r>
          </a:p>
          <a:p>
            <a:pPr lvl="2"/>
            <a:r>
              <a:rPr lang="en-US" sz="1600" dirty="0" smtClean="0">
                <a:latin typeface="Calibri" charset="0"/>
              </a:rPr>
              <a:t>The best way to solve this conundrum is to ensure that inheritance is used only to support generalization/specialization (a-kind-of) semantics and the principle of substitutability.</a:t>
            </a:r>
          </a:p>
          <a:p>
            <a:pPr lvl="2"/>
            <a:endParaRPr lang="en-US" sz="1800" dirty="0" smtClean="0">
              <a:latin typeface="Calibri" charset="0"/>
            </a:endParaRPr>
          </a:p>
          <a:p>
            <a:pPr lvl="2"/>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07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_09_06.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2086" y="498900"/>
            <a:ext cx="5842970" cy="6359099"/>
          </a:xfrm>
          <a:prstGeom prst="rect">
            <a:avLst/>
          </a:prstGeom>
        </p:spPr>
      </p:pic>
      <p:sp>
        <p:nvSpPr>
          <p:cNvPr id="5" name="TextBox 4"/>
          <p:cNvSpPr txBox="1"/>
          <p:nvPr/>
        </p:nvSpPr>
        <p:spPr>
          <a:xfrm>
            <a:off x="622841" y="2866578"/>
            <a:ext cx="4121641" cy="369332"/>
          </a:xfrm>
          <a:prstGeom prst="rect">
            <a:avLst/>
          </a:prstGeom>
          <a:noFill/>
        </p:spPr>
        <p:txBody>
          <a:bodyPr wrap="none" rtlCol="0">
            <a:spAutoFit/>
          </a:bodyPr>
          <a:lstStyle/>
          <a:p>
            <a:r>
              <a:rPr lang="en-US" dirty="0" smtClean="0"/>
              <a:t>Figure 9-6: Interaction Coupling Examples</a:t>
            </a:r>
            <a:endParaRPr lang="en-US" dirty="0"/>
          </a:p>
        </p:txBody>
      </p:sp>
      <p:sp>
        <p:nvSpPr>
          <p:cNvPr id="6" name="TextBox 5"/>
          <p:cNvSpPr txBox="1"/>
          <p:nvPr/>
        </p:nvSpPr>
        <p:spPr>
          <a:xfrm>
            <a:off x="5895057" y="31862"/>
            <a:ext cx="3143102" cy="6771083"/>
          </a:xfrm>
          <a:prstGeom prst="rect">
            <a:avLst/>
          </a:prstGeom>
          <a:noFill/>
        </p:spPr>
        <p:txBody>
          <a:bodyPr wrap="square" rtlCol="0">
            <a:spAutoFit/>
          </a:bodyPr>
          <a:lstStyle/>
          <a:p>
            <a:r>
              <a:rPr lang="en-US" sz="1400" dirty="0"/>
              <a:t>S</a:t>
            </a:r>
            <a:r>
              <a:rPr lang="en-US" sz="1400" dirty="0" smtClean="0"/>
              <a:t>hould send messages only to one of the following:</a:t>
            </a:r>
          </a:p>
          <a:p>
            <a:r>
              <a:rPr lang="en-US" sz="1400" dirty="0" smtClean="0"/>
              <a:t>Itself (For example, in Figure 9-6a, Object1 can send Message1 to itself.)</a:t>
            </a:r>
          </a:p>
          <a:p>
            <a:endParaRPr lang="en-US" sz="1400" dirty="0"/>
          </a:p>
          <a:p>
            <a:r>
              <a:rPr lang="en-US" sz="1400" dirty="0" smtClean="0"/>
              <a:t>An object that is contained in an attribute of the object or one of its </a:t>
            </a:r>
            <a:r>
              <a:rPr lang="en-US" sz="1400" dirty="0" err="1" smtClean="0"/>
              <a:t>superclasse</a:t>
            </a:r>
            <a:r>
              <a:rPr lang="en-US" sz="1400" dirty="0" smtClean="0"/>
              <a:t>. (For example in Figure 9-6b, PO1 should be able to send messages using both its Customer and Date attributes.)</a:t>
            </a:r>
          </a:p>
          <a:p>
            <a:endParaRPr lang="en-US" sz="1400" dirty="0"/>
          </a:p>
          <a:p>
            <a:r>
              <a:rPr lang="en-US" sz="1400" dirty="0" smtClean="0"/>
              <a:t>An object that is passed as a parameter to the method (For example in Figure 9-6c, the </a:t>
            </a:r>
            <a:r>
              <a:rPr lang="en-US" sz="1400" dirty="0" err="1" smtClean="0"/>
              <a:t>aPatient</a:t>
            </a:r>
            <a:r>
              <a:rPr lang="en-US" sz="1400" dirty="0" smtClean="0"/>
              <a:t> instance sends the message </a:t>
            </a:r>
            <a:r>
              <a:rPr lang="en-US" sz="1400" dirty="0" err="1" smtClean="0"/>
              <a:t>RequestAppt</a:t>
            </a:r>
            <a:r>
              <a:rPr lang="en-US" sz="1400" dirty="0" smtClean="0"/>
              <a:t>(name, address) to the </a:t>
            </a:r>
            <a:r>
              <a:rPr lang="en-US" sz="1400" dirty="0" err="1" smtClean="0"/>
              <a:t>aReceptionist</a:t>
            </a:r>
            <a:r>
              <a:rPr lang="en-US" sz="1400" dirty="0" smtClean="0"/>
              <a:t> instance, which is allowed to send messages to the instances contained in the name and address parameters.)</a:t>
            </a:r>
          </a:p>
          <a:p>
            <a:endParaRPr lang="en-US" sz="1400" dirty="0" smtClean="0"/>
          </a:p>
          <a:p>
            <a:r>
              <a:rPr lang="en-US" sz="1400" dirty="0" smtClean="0"/>
              <a:t>An object that is created by the method (For example in Figure 9-6c, the method </a:t>
            </a:r>
            <a:r>
              <a:rPr lang="en-US" sz="1400" dirty="0" err="1" smtClean="0"/>
              <a:t>RequestAppt</a:t>
            </a:r>
            <a:r>
              <a:rPr lang="en-US" sz="1400" dirty="0" smtClean="0"/>
              <a:t> associated with the </a:t>
            </a:r>
            <a:r>
              <a:rPr lang="en-US" sz="1400" dirty="0" err="1" smtClean="0"/>
              <a:t>aReceptionist</a:t>
            </a:r>
            <a:r>
              <a:rPr lang="en-US" sz="1400" dirty="0" smtClean="0"/>
              <a:t> instance creates an instance of the Appointment class. As such, the </a:t>
            </a:r>
            <a:r>
              <a:rPr lang="en-US" sz="1400" dirty="0" err="1" smtClean="0"/>
              <a:t>RequestAppt</a:t>
            </a:r>
            <a:r>
              <a:rPr lang="en-US" sz="1400" dirty="0" smtClean="0"/>
              <a:t> method is allowed to send messages to </a:t>
            </a:r>
            <a:r>
              <a:rPr lang="en-US" sz="1400" dirty="0" err="1" smtClean="0"/>
              <a:t>anAppt</a:t>
            </a:r>
            <a:r>
              <a:rPr lang="en-US" sz="1400" dirty="0" smtClean="0"/>
              <a:t>.)</a:t>
            </a:r>
          </a:p>
          <a:p>
            <a:endParaRPr lang="en-US" sz="1400" dirty="0" smtClean="0"/>
          </a:p>
          <a:p>
            <a:r>
              <a:rPr lang="en-US" sz="1400" dirty="0" smtClean="0"/>
              <a:t>An object that is stored in a global variable.</a:t>
            </a:r>
            <a:endParaRPr lang="en-US" sz="1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4911243"/>
      </p:ext>
    </p:extLst>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Calibri" charset="0"/>
              </a:rPr>
              <a:t>Law of Demeter</a:t>
            </a:r>
          </a:p>
        </p:txBody>
      </p:sp>
      <p:grpSp>
        <p:nvGrpSpPr>
          <p:cNvPr id="23555" name="Group 12"/>
          <p:cNvGrpSpPr>
            <a:grpSpLocks/>
          </p:cNvGrpSpPr>
          <p:nvPr/>
        </p:nvGrpSpPr>
        <p:grpSpPr bwMode="auto">
          <a:xfrm>
            <a:off x="1066800" y="1676400"/>
            <a:ext cx="7010400" cy="3810000"/>
            <a:chOff x="1066800" y="1676400"/>
            <a:chExt cx="7010401" cy="3810000"/>
          </a:xfrm>
        </p:grpSpPr>
        <p:sp>
          <p:nvSpPr>
            <p:cNvPr id="578563" name="Rectangle 3"/>
            <p:cNvSpPr>
              <a:spLocks noChangeArrowheads="1"/>
            </p:cNvSpPr>
            <p:nvPr/>
          </p:nvSpPr>
          <p:spPr bwMode="auto">
            <a:xfrm>
              <a:off x="1066800" y="1676400"/>
              <a:ext cx="7010400" cy="3810000"/>
            </a:xfrm>
            <a:prstGeom prst="rect">
              <a:avLst/>
            </a:prstGeom>
            <a:solidFill>
              <a:srgbClr val="DCE6F2"/>
            </a:solidFill>
            <a:ln w="12700">
              <a:solidFill>
                <a:schemeClr val="tx1"/>
              </a:solidFill>
              <a:miter lim="800000"/>
              <a:headEnd/>
              <a:tailEnd/>
            </a:ln>
            <a:effectLst>
              <a:outerShdw blurRad="63500" dist="38100" dir="2700000" algn="tl" rotWithShape="0">
                <a:srgbClr val="000000">
                  <a:alpha val="39999"/>
                </a:srgbClr>
              </a:outerShdw>
            </a:effectLst>
          </p:spPr>
          <p:txBody>
            <a:bodyPr wrap="none" anchor="ctr"/>
            <a:lstStyle/>
            <a:p>
              <a:pPr>
                <a:defRPr/>
              </a:pPr>
              <a:endParaRPr lang="en-US" dirty="0">
                <a:ea typeface="+mn-ea"/>
              </a:endParaRPr>
            </a:p>
          </p:txBody>
        </p:sp>
        <p:sp>
          <p:nvSpPr>
            <p:cNvPr id="23557" name="Rectangle 10"/>
            <p:cNvSpPr>
              <a:spLocks noChangeArrowheads="1"/>
            </p:cNvSpPr>
            <p:nvPr/>
          </p:nvSpPr>
          <p:spPr bwMode="auto">
            <a:xfrm>
              <a:off x="1066800" y="1676400"/>
              <a:ext cx="7010400" cy="838200"/>
            </a:xfrm>
            <a:prstGeom prst="rect">
              <a:avLst/>
            </a:prstGeom>
            <a:solidFill>
              <a:schemeClr val="tx2"/>
            </a:solidFill>
            <a:ln w="12700">
              <a:solidFill>
                <a:schemeClr val="tx1"/>
              </a:solidFill>
              <a:miter lim="800000"/>
              <a:headEnd/>
              <a:tailEnd/>
            </a:ln>
          </p:spPr>
          <p:txBody>
            <a:bodyPr wrap="none" anchor="ctr"/>
            <a:lstStyle/>
            <a:p>
              <a:endParaRPr lang="en-US">
                <a:solidFill>
                  <a:schemeClr val="bg2"/>
                </a:solidFill>
              </a:endParaRPr>
            </a:p>
          </p:txBody>
        </p:sp>
        <p:sp>
          <p:nvSpPr>
            <p:cNvPr id="23558" name="Line 6"/>
            <p:cNvSpPr>
              <a:spLocks noChangeShapeType="1"/>
            </p:cNvSpPr>
            <p:nvPr/>
          </p:nvSpPr>
          <p:spPr bwMode="auto">
            <a:xfrm>
              <a:off x="1066800" y="3200400"/>
              <a:ext cx="7010400" cy="0"/>
            </a:xfrm>
            <a:prstGeom prst="line">
              <a:avLst/>
            </a:prstGeom>
            <a:noFill/>
            <a:ln w="12700">
              <a:solidFill>
                <a:schemeClr val="tx1"/>
              </a:solidFill>
              <a:round/>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3559" name="Line 7"/>
            <p:cNvSpPr>
              <a:spLocks noChangeShapeType="1"/>
            </p:cNvSpPr>
            <p:nvPr/>
          </p:nvSpPr>
          <p:spPr bwMode="auto">
            <a:xfrm>
              <a:off x="1066800" y="3733800"/>
              <a:ext cx="7010400" cy="0"/>
            </a:xfrm>
            <a:prstGeom prst="line">
              <a:avLst/>
            </a:prstGeom>
            <a:noFill/>
            <a:ln w="12700">
              <a:solidFill>
                <a:schemeClr val="tx1"/>
              </a:solidFill>
              <a:round/>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3560" name="Line 8"/>
            <p:cNvSpPr>
              <a:spLocks noChangeShapeType="1"/>
            </p:cNvSpPr>
            <p:nvPr/>
          </p:nvSpPr>
          <p:spPr bwMode="auto">
            <a:xfrm>
              <a:off x="1066800" y="4724400"/>
              <a:ext cx="7010400" cy="0"/>
            </a:xfrm>
            <a:prstGeom prst="line">
              <a:avLst/>
            </a:prstGeom>
            <a:noFill/>
            <a:ln w="12700">
              <a:solidFill>
                <a:schemeClr val="tx1"/>
              </a:solidFill>
              <a:round/>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3561" name="Line 9"/>
            <p:cNvSpPr>
              <a:spLocks noChangeShapeType="1"/>
            </p:cNvSpPr>
            <p:nvPr/>
          </p:nvSpPr>
          <p:spPr bwMode="auto">
            <a:xfrm>
              <a:off x="1066800" y="4191000"/>
              <a:ext cx="7010400" cy="0"/>
            </a:xfrm>
            <a:prstGeom prst="line">
              <a:avLst/>
            </a:prstGeom>
            <a:noFill/>
            <a:ln w="12700">
              <a:solidFill>
                <a:schemeClr val="tx1"/>
              </a:solidFill>
              <a:round/>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23562" name="Text Box 5"/>
            <p:cNvSpPr txBox="1">
              <a:spLocks noChangeArrowheads="1"/>
            </p:cNvSpPr>
            <p:nvPr/>
          </p:nvSpPr>
          <p:spPr bwMode="auto">
            <a:xfrm>
              <a:off x="1143001" y="1689080"/>
              <a:ext cx="6934200" cy="95410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1600">
                <a:latin typeface="Verdana" charset="0"/>
              </a:endParaRPr>
            </a:p>
            <a:p>
              <a:pPr eaLnBrk="1" hangingPunct="1"/>
              <a:r>
                <a:rPr lang="en-US" sz="2400">
                  <a:solidFill>
                    <a:schemeClr val="bg2"/>
                  </a:solidFill>
                  <a:latin typeface="Verdana" charset="0"/>
                </a:rPr>
                <a:t>Messages should be sent only by an object:</a:t>
              </a:r>
            </a:p>
            <a:p>
              <a:pPr eaLnBrk="1" hangingPunct="1"/>
              <a:endParaRPr lang="en-US" sz="1600">
                <a:latin typeface="Verdana" charset="0"/>
              </a:endParaRPr>
            </a:p>
          </p:txBody>
        </p:sp>
        <p:sp>
          <p:nvSpPr>
            <p:cNvPr id="23563" name="TextBox 11"/>
            <p:cNvSpPr txBox="1">
              <a:spLocks noChangeArrowheads="1"/>
            </p:cNvSpPr>
            <p:nvPr/>
          </p:nvSpPr>
          <p:spPr bwMode="auto">
            <a:xfrm>
              <a:off x="1143000" y="2667000"/>
              <a:ext cx="6858000" cy="255454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ts val="1200"/>
                </a:spcBef>
                <a:spcAft>
                  <a:spcPts val="1200"/>
                </a:spcAft>
              </a:pPr>
              <a:r>
                <a:rPr lang="en-US">
                  <a:latin typeface="Verdana" charset="0"/>
                </a:rPr>
                <a:t>to itself</a:t>
              </a:r>
            </a:p>
            <a:p>
              <a:pPr eaLnBrk="1" hangingPunct="1">
                <a:spcBef>
                  <a:spcPts val="1200"/>
                </a:spcBef>
                <a:spcAft>
                  <a:spcPts val="1200"/>
                </a:spcAft>
              </a:pPr>
              <a:r>
                <a:rPr lang="en-US">
                  <a:latin typeface="Verdana" charset="0"/>
                </a:rPr>
                <a:t>to objects contained in attributes of itself or a superclass</a:t>
              </a:r>
            </a:p>
            <a:p>
              <a:pPr eaLnBrk="1" hangingPunct="1">
                <a:spcBef>
                  <a:spcPts val="600"/>
                </a:spcBef>
                <a:spcAft>
                  <a:spcPts val="1200"/>
                </a:spcAft>
              </a:pPr>
              <a:r>
                <a:rPr lang="en-US">
                  <a:latin typeface="Verdana" charset="0"/>
                </a:rPr>
                <a:t>to an object that is passed as a parameter to the method</a:t>
              </a:r>
            </a:p>
            <a:p>
              <a:pPr eaLnBrk="1" hangingPunct="1">
                <a:spcBef>
                  <a:spcPts val="1200"/>
                </a:spcBef>
                <a:spcAft>
                  <a:spcPts val="1200"/>
                </a:spcAft>
              </a:pPr>
              <a:r>
                <a:rPr lang="en-US">
                  <a:latin typeface="Verdana" charset="0"/>
                </a:rPr>
                <a:t>to an object that is created by the method</a:t>
              </a:r>
            </a:p>
            <a:p>
              <a:pPr eaLnBrk="1" hangingPunct="1">
                <a:spcBef>
                  <a:spcPts val="600"/>
                </a:spcBef>
                <a:spcAft>
                  <a:spcPts val="1200"/>
                </a:spcAft>
              </a:pPr>
              <a:r>
                <a:rPr lang="en-US">
                  <a:latin typeface="Verdana" charset="0"/>
                </a:rPr>
                <a:t>to an object that is stored in a global variable</a:t>
              </a:r>
              <a:endParaRPr lang="en-US"/>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9195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800">
                <a:latin typeface="Calibri" charset="0"/>
              </a:rPr>
              <a:t>Types of Interactive Coupling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966913" y="1600200"/>
            <a:ext cx="5210175" cy="3695700"/>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6787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bwMode="auto">
          <a:xfrm>
            <a:off x="6553200" y="6248400"/>
            <a:ext cx="2133600" cy="457200"/>
          </a:xfr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B469558-1A15-9F4D-B05C-3767ABD526F2}" type="slidenum">
              <a:rPr lang="en-US"/>
              <a:pPr eaLnBrk="1" hangingPunct="1"/>
              <a:t>25</a:t>
            </a:fld>
            <a:endParaRPr lang="en-US"/>
          </a:p>
        </p:txBody>
      </p:sp>
      <p:sp>
        <p:nvSpPr>
          <p:cNvPr id="25603" name="Rectangle 2"/>
          <p:cNvSpPr>
            <a:spLocks noGrp="1" noChangeArrowheads="1"/>
          </p:cNvSpPr>
          <p:nvPr>
            <p:ph type="title"/>
          </p:nvPr>
        </p:nvSpPr>
        <p:spPr>
          <a:xfrm>
            <a:off x="609600" y="381000"/>
            <a:ext cx="7772400" cy="1143000"/>
          </a:xfrm>
        </p:spPr>
        <p:txBody>
          <a:bodyPr/>
          <a:lstStyle/>
          <a:p>
            <a:pPr eaLnBrk="1" hangingPunct="1"/>
            <a:r>
              <a:rPr lang="en-US">
                <a:latin typeface="Calibri" charset="0"/>
              </a:rPr>
              <a:t>Cohesion</a:t>
            </a:r>
            <a:endParaRPr lang="en-US" sz="3800">
              <a:latin typeface="Calibri" charset="0"/>
            </a:endParaRPr>
          </a:p>
        </p:txBody>
      </p:sp>
      <p:sp>
        <p:nvSpPr>
          <p:cNvPr id="25604" name="Rectangle 3"/>
          <p:cNvSpPr>
            <a:spLocks noGrp="1" noChangeArrowheads="1"/>
          </p:cNvSpPr>
          <p:nvPr>
            <p:ph type="body" idx="4294967295"/>
          </p:nvPr>
        </p:nvSpPr>
        <p:spPr/>
        <p:txBody>
          <a:bodyPr>
            <a:normAutofit/>
          </a:bodyPr>
          <a:lstStyle/>
          <a:p>
            <a:r>
              <a:rPr lang="en-US" sz="2800" dirty="0" smtClean="0">
                <a:latin typeface="Calibri" charset="0"/>
              </a:rPr>
              <a:t>Cohesion refers to how single-minded a module (class, object, or method) is within a system. </a:t>
            </a:r>
          </a:p>
          <a:p>
            <a:r>
              <a:rPr lang="en-US" sz="2800" dirty="0" smtClean="0">
                <a:latin typeface="Calibri" charset="0"/>
              </a:rPr>
              <a:t>A class or object should represent only one thing, and a method should solve only a single task.</a:t>
            </a:r>
          </a:p>
          <a:p>
            <a:r>
              <a:rPr lang="en-US" sz="2800" dirty="0" smtClean="0">
                <a:latin typeface="Calibri" charset="0"/>
              </a:rPr>
              <a:t>Three general types of cohesion:</a:t>
            </a:r>
          </a:p>
          <a:p>
            <a:pPr lvl="1"/>
            <a:r>
              <a:rPr lang="en-US" sz="2400" dirty="0">
                <a:latin typeface="Calibri" charset="0"/>
              </a:rPr>
              <a:t>M</a:t>
            </a:r>
            <a:r>
              <a:rPr lang="en-US" sz="2400" dirty="0" smtClean="0">
                <a:latin typeface="Calibri" charset="0"/>
              </a:rPr>
              <a:t>ethod cohesion</a:t>
            </a:r>
          </a:p>
          <a:p>
            <a:pPr lvl="1"/>
            <a:r>
              <a:rPr lang="en-US" sz="2400" dirty="0" smtClean="0">
                <a:latin typeface="Calibri" charset="0"/>
              </a:rPr>
              <a:t>Class cohesion</a:t>
            </a:r>
          </a:p>
          <a:p>
            <a:pPr lvl="1"/>
            <a:r>
              <a:rPr lang="en-US" sz="2400" dirty="0">
                <a:latin typeface="Calibri" charset="0"/>
              </a:rPr>
              <a:t>G</a:t>
            </a:r>
            <a:r>
              <a:rPr lang="en-US" sz="2400" dirty="0" smtClean="0">
                <a:latin typeface="Calibri" charset="0"/>
              </a:rPr>
              <a:t>eneralization/specialization cohesion</a:t>
            </a:r>
          </a:p>
          <a:p>
            <a:pPr eaLnBrk="1" hangingPunct="1">
              <a:buFont typeface="Wingdings" charset="0"/>
              <a:buNone/>
            </a:pPr>
            <a:endParaRPr lang="en-US" sz="28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74392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800">
                <a:latin typeface="Calibri" charset="0"/>
              </a:rPr>
              <a:t>Types of Method Cohesion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2173288" y="1600200"/>
            <a:ext cx="4797425" cy="4525963"/>
          </a:xfrm>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81285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Types of Class Cohesion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855200" y="3456550"/>
            <a:ext cx="5229225" cy="3362325"/>
          </a:xfrm>
          <a:ln>
            <a:solidFill>
              <a:schemeClr val="tx1"/>
            </a:solidFill>
            <a:miter lim="800000"/>
            <a:headEnd/>
            <a:tailEnd/>
          </a:ln>
          <a:effectLst>
            <a:outerShdw blurRad="63500" dist="38100" dir="2700000" algn="tl" rotWithShape="0">
              <a:srgbClr val="000000">
                <a:alpha val="39999"/>
              </a:srgbClr>
            </a:outerShdw>
          </a:effectLst>
        </p:spPr>
      </p:pic>
      <p:sp>
        <p:nvSpPr>
          <p:cNvPr id="2" name="Rectangle 1"/>
          <p:cNvSpPr/>
          <p:nvPr/>
        </p:nvSpPr>
        <p:spPr>
          <a:xfrm>
            <a:off x="636393" y="1152414"/>
            <a:ext cx="7743021" cy="2308324"/>
          </a:xfrm>
          <a:prstGeom prst="rect">
            <a:avLst/>
          </a:prstGeom>
        </p:spPr>
        <p:txBody>
          <a:bodyPr wrap="square">
            <a:spAutoFit/>
          </a:bodyPr>
          <a:lstStyle/>
          <a:p>
            <a:r>
              <a:rPr lang="en-US" dirty="0" smtClean="0"/>
              <a:t>A cohesive class should have these attributes (</a:t>
            </a:r>
            <a:r>
              <a:rPr lang="en-US" dirty="0" err="1" smtClean="0"/>
              <a:t>Glenford</a:t>
            </a:r>
            <a:r>
              <a:rPr lang="en-US" dirty="0" smtClean="0"/>
              <a:t> Meyers):</a:t>
            </a:r>
          </a:p>
          <a:p>
            <a:pPr marL="285750" indent="-285750">
              <a:buFont typeface="Arial"/>
              <a:buChar char="•"/>
            </a:pPr>
            <a:r>
              <a:rPr lang="en-US" dirty="0" smtClean="0"/>
              <a:t>It should contain multiple methods that are visible outside the class (i.e., a single-method class rarely makes sense).</a:t>
            </a:r>
          </a:p>
          <a:p>
            <a:pPr marL="285750" indent="-285750">
              <a:buFont typeface="Arial"/>
              <a:buChar char="•"/>
            </a:pPr>
            <a:r>
              <a:rPr lang="en-US" dirty="0" smtClean="0"/>
              <a:t>Each visible method performs only a single function (i.e., it has functional cohesion).</a:t>
            </a:r>
          </a:p>
          <a:p>
            <a:pPr marL="285750" indent="-285750">
              <a:buFont typeface="Arial"/>
              <a:buChar char="•"/>
            </a:pPr>
            <a:r>
              <a:rPr lang="en-US" dirty="0" smtClean="0"/>
              <a:t>All methods reference only attributes or other methods defined within the class or one of its </a:t>
            </a:r>
            <a:r>
              <a:rPr lang="en-US" dirty="0" err="1" smtClean="0"/>
              <a:t>superclasses</a:t>
            </a:r>
            <a:r>
              <a:rPr lang="en-US" dirty="0" smtClean="0"/>
              <a:t>.</a:t>
            </a:r>
          </a:p>
          <a:p>
            <a:pPr marL="285750" indent="-285750">
              <a:buFont typeface="Arial"/>
              <a:buChar char="•"/>
            </a:pPr>
            <a:r>
              <a:rPr lang="en-US" dirty="0" smtClean="0"/>
              <a:t>It should not have any control-ﬂow couplings between its visible methods.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309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Generalization/Specialization Cohesion</a:t>
            </a:r>
            <a:endParaRPr lang="en-US" dirty="0"/>
          </a:p>
        </p:txBody>
      </p:sp>
      <p:sp>
        <p:nvSpPr>
          <p:cNvPr id="3" name="Content Placeholder 2"/>
          <p:cNvSpPr>
            <a:spLocks noGrp="1"/>
          </p:cNvSpPr>
          <p:nvPr>
            <p:ph idx="1"/>
          </p:nvPr>
        </p:nvSpPr>
        <p:spPr>
          <a:xfrm>
            <a:off x="457200" y="1600201"/>
            <a:ext cx="8229600" cy="1772227"/>
          </a:xfrm>
        </p:spPr>
        <p:txBody>
          <a:bodyPr>
            <a:normAutofit/>
          </a:bodyPr>
          <a:lstStyle/>
          <a:p>
            <a:r>
              <a:rPr lang="en-US" sz="2000" dirty="0" smtClean="0"/>
              <a:t>Focus on the type of relationship (association, aggregation, or membership) between classes.</a:t>
            </a:r>
          </a:p>
          <a:p>
            <a:r>
              <a:rPr lang="en-US" sz="2000" dirty="0"/>
              <a:t>H</a:t>
            </a:r>
            <a:r>
              <a:rPr lang="en-US" sz="2000" dirty="0" smtClean="0"/>
              <a:t>ighly cohesive inheritance hierarchies should support only the semantics of generalization and specialization (a-kind-of) and the principle of substitutability.</a:t>
            </a:r>
          </a:p>
        </p:txBody>
      </p:sp>
      <p:pic>
        <p:nvPicPr>
          <p:cNvPr id="4" name="Picture 3" descr="fig_09_11.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545215" y="3621718"/>
            <a:ext cx="3598785" cy="2129281"/>
          </a:xfrm>
          <a:prstGeom prst="rect">
            <a:avLst/>
          </a:prstGeom>
        </p:spPr>
      </p:pic>
      <p:sp>
        <p:nvSpPr>
          <p:cNvPr id="6" name="TextBox 5"/>
          <p:cNvSpPr txBox="1"/>
          <p:nvPr/>
        </p:nvSpPr>
        <p:spPr>
          <a:xfrm>
            <a:off x="759112" y="3438978"/>
            <a:ext cx="4653956" cy="3416320"/>
          </a:xfrm>
          <a:prstGeom prst="rect">
            <a:avLst/>
          </a:prstGeom>
          <a:noFill/>
        </p:spPr>
        <p:txBody>
          <a:bodyPr wrap="square" rtlCol="0">
            <a:spAutoFit/>
          </a:bodyPr>
          <a:lstStyle/>
          <a:p>
            <a:r>
              <a:rPr lang="en-US" dirty="0"/>
              <a:t>I</a:t>
            </a:r>
            <a:r>
              <a:rPr lang="en-US" dirty="0" smtClean="0"/>
              <a:t>nstances of the </a:t>
            </a:r>
            <a:r>
              <a:rPr lang="en-US" dirty="0" err="1" smtClean="0"/>
              <a:t>ClassRooms</a:t>
            </a:r>
            <a:r>
              <a:rPr lang="en-US" dirty="0" smtClean="0"/>
              <a:t> and Staff classes are not a-kind-of Department, but a part-of.</a:t>
            </a:r>
          </a:p>
          <a:p>
            <a:endParaRPr lang="en-US" dirty="0" smtClean="0"/>
          </a:p>
          <a:p>
            <a:r>
              <a:rPr lang="en-US" dirty="0" smtClean="0"/>
              <a:t>However, in the early days of object-oriented programming, this use of inheritance was quite common. When a programmer saw that there were some </a:t>
            </a:r>
            <a:r>
              <a:rPr lang="en-US" dirty="0" err="1" smtClean="0"/>
              <a:t>erties</a:t>
            </a:r>
            <a:r>
              <a:rPr lang="en-US" dirty="0" smtClean="0"/>
              <a:t> that a set of classes shared, the programmer would create an artiﬁcial abstraction that deﬁned the commonalities. </a:t>
            </a:r>
          </a:p>
          <a:p>
            <a:r>
              <a:rPr lang="en-US" dirty="0" smtClean="0"/>
              <a:t>This was potentially useful in a reuse sense, but it turned out to cause many maintenance nightmares.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63220529"/>
      </p:ext>
    </p:extLst>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pPr eaLnBrk="1" hangingPunct="1"/>
            <a:r>
              <a:rPr lang="en-US">
                <a:latin typeface="Calibri" charset="0"/>
              </a:rPr>
              <a:t>Connascence</a:t>
            </a:r>
          </a:p>
        </p:txBody>
      </p:sp>
      <p:sp>
        <p:nvSpPr>
          <p:cNvPr id="28675" name="Content Placeholder 4"/>
          <p:cNvSpPr>
            <a:spLocks noGrp="1"/>
          </p:cNvSpPr>
          <p:nvPr>
            <p:ph idx="1"/>
          </p:nvPr>
        </p:nvSpPr>
        <p:spPr/>
        <p:txBody>
          <a:bodyPr>
            <a:normAutofit/>
          </a:bodyPr>
          <a:lstStyle/>
          <a:p>
            <a:r>
              <a:rPr lang="en-US" sz="2800" dirty="0" err="1" smtClean="0">
                <a:latin typeface="Calibri" charset="0"/>
              </a:rPr>
              <a:t>Connascence</a:t>
            </a:r>
            <a:r>
              <a:rPr lang="en-US" sz="2800" dirty="0" smtClean="0">
                <a:latin typeface="Calibri" charset="0"/>
              </a:rPr>
              <a:t> literally means “to be born together.”</a:t>
            </a:r>
          </a:p>
          <a:p>
            <a:r>
              <a:rPr lang="en-US" sz="2800" dirty="0" smtClean="0">
                <a:latin typeface="Calibri" charset="0"/>
              </a:rPr>
              <a:t>From an object-oriented design perspective, it really means that two modules (classes or methods) are so intertwined that if you make a change in one, it is likely that a change in the other will be required.</a:t>
            </a:r>
          </a:p>
          <a:p>
            <a:r>
              <a:rPr lang="en-US" sz="2800" dirty="0" smtClean="0">
                <a:latin typeface="Calibri" charset="0"/>
              </a:rPr>
              <a:t>In practice we want to:</a:t>
            </a:r>
          </a:p>
          <a:p>
            <a:pPr lvl="1" eaLnBrk="1" hangingPunct="1"/>
            <a:r>
              <a:rPr lang="en-US" sz="2400" dirty="0" smtClean="0">
                <a:latin typeface="Calibri" charset="0"/>
              </a:rPr>
              <a:t>Minimize </a:t>
            </a:r>
            <a:r>
              <a:rPr lang="en-US" sz="2400" dirty="0">
                <a:latin typeface="Calibri" charset="0"/>
              </a:rPr>
              <a:t>overall </a:t>
            </a:r>
            <a:r>
              <a:rPr lang="en-US" sz="2400" dirty="0" err="1">
                <a:latin typeface="Calibri" charset="0"/>
              </a:rPr>
              <a:t>connascence</a:t>
            </a:r>
            <a:endParaRPr lang="en-US" sz="2400" dirty="0">
              <a:latin typeface="Calibri" charset="0"/>
            </a:endParaRPr>
          </a:p>
          <a:p>
            <a:pPr lvl="1" eaLnBrk="1" hangingPunct="1"/>
            <a:r>
              <a:rPr lang="en-US" sz="2400" dirty="0">
                <a:latin typeface="Calibri" charset="0"/>
              </a:rPr>
              <a:t>Minimize across encapsulation boundaries</a:t>
            </a:r>
          </a:p>
          <a:p>
            <a:pPr lvl="1" eaLnBrk="1" hangingPunct="1"/>
            <a:r>
              <a:rPr lang="en-US" sz="2400" dirty="0">
                <a:latin typeface="Calibri" charset="0"/>
              </a:rPr>
              <a:t>Maximize within encapsulation boundary</a:t>
            </a:r>
          </a:p>
          <a:p>
            <a:pPr eaLnBrk="1" hangingPunct="1"/>
            <a:endParaRPr lang="en-US" sz="28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453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Detailed Design is Important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Why Detailed Design is important?</a:t>
            </a:r>
          </a:p>
          <a:p>
            <a:pPr marL="914400" lvl="1" indent="-514350">
              <a:buFont typeface="+mj-lt"/>
              <a:buAutoNum type="arabicPeriod"/>
            </a:pPr>
            <a:r>
              <a:rPr lang="en-US" sz="2000" dirty="0" smtClean="0"/>
              <a:t>With today’s modern CASE tools, quite a bit of the actual code can be generated by the tool from the detailed design.</a:t>
            </a:r>
          </a:p>
          <a:p>
            <a:pPr marL="914400" lvl="1" indent="-514350">
              <a:buFont typeface="+mj-lt"/>
              <a:buAutoNum type="arabicPeriod"/>
            </a:pPr>
            <a:r>
              <a:rPr lang="en-US" sz="2000" dirty="0"/>
              <a:t>E</a:t>
            </a:r>
            <a:r>
              <a:rPr lang="en-US" sz="2000" dirty="0" smtClean="0"/>
              <a:t>ven preexisting classes and components needs to be understood, organized, and pieced together.</a:t>
            </a:r>
          </a:p>
          <a:p>
            <a:pPr marL="914400" lvl="1" indent="-514350">
              <a:buFont typeface="+mj-lt"/>
              <a:buAutoNum type="arabicPeriod"/>
            </a:pPr>
            <a:r>
              <a:rPr lang="en-US" sz="2000" dirty="0"/>
              <a:t>I</a:t>
            </a:r>
            <a:r>
              <a:rPr lang="en-US" sz="2000" dirty="0" smtClean="0"/>
              <a:t>t is still common for the project team to have to write some code and produce original classes that support the application logic of the system.</a:t>
            </a:r>
          </a:p>
          <a:p>
            <a:r>
              <a:rPr lang="en-US" sz="2400" dirty="0" smtClean="0"/>
              <a:t>What if one jumps right into coding without it?</a:t>
            </a:r>
          </a:p>
          <a:p>
            <a:pPr lvl="1"/>
            <a:r>
              <a:rPr lang="en-US" sz="2000" dirty="0" smtClean="0"/>
              <a:t>The use of </a:t>
            </a:r>
            <a:r>
              <a:rPr lang="en-US" sz="2000" u="sng" dirty="0" smtClean="0"/>
              <a:t>layers</a:t>
            </a:r>
            <a:r>
              <a:rPr lang="en-US" sz="2000" dirty="0" smtClean="0"/>
              <a:t> can simplify the individual classes, they can increase the complexity of the interactions between them. </a:t>
            </a:r>
          </a:p>
          <a:p>
            <a:pPr lvl="1"/>
            <a:r>
              <a:rPr lang="en-US" sz="2000" dirty="0" smtClean="0"/>
              <a:t>The </a:t>
            </a:r>
            <a:r>
              <a:rPr lang="en-US" sz="2000" u="sng" dirty="0" smtClean="0"/>
              <a:t>classes</a:t>
            </a:r>
            <a:r>
              <a:rPr lang="en-US" sz="2000" dirty="0" smtClean="0"/>
              <a:t> are not designed carefully, the resulting system can be very inefﬁcient. </a:t>
            </a:r>
          </a:p>
          <a:p>
            <a:pPr lvl="1"/>
            <a:r>
              <a:rPr lang="en-US" sz="2000" dirty="0" smtClean="0"/>
              <a:t>The instances of the classes (i.e., the </a:t>
            </a:r>
            <a:r>
              <a:rPr lang="en-US" sz="2000" u="sng" dirty="0" smtClean="0"/>
              <a:t>objects</a:t>
            </a:r>
            <a:r>
              <a:rPr lang="en-US" sz="2000" dirty="0" smtClean="0"/>
              <a:t>) will not be capable of communicating with each other, which will result in the system not working properly.</a:t>
            </a:r>
            <a:endParaRPr lang="en-US" sz="2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98935531"/>
      </p:ext>
    </p:extLst>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Calibri" charset="0"/>
              </a:rPr>
              <a:t>Types of Connascence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749300" y="1417638"/>
            <a:ext cx="7505700" cy="4785055"/>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41211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Object Design Activities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12612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800" dirty="0">
                <a:latin typeface="Calibri" charset="0"/>
              </a:rPr>
              <a:t>Additional Specification</a:t>
            </a:r>
          </a:p>
        </p:txBody>
      </p:sp>
      <p:sp>
        <p:nvSpPr>
          <p:cNvPr id="31747" name="Rectangle 3"/>
          <p:cNvSpPr>
            <a:spLocks noGrp="1" noChangeArrowheads="1"/>
          </p:cNvSpPr>
          <p:nvPr>
            <p:ph type="body" idx="1"/>
          </p:nvPr>
        </p:nvSpPr>
        <p:spPr>
          <a:xfrm>
            <a:off x="457200" y="1600200"/>
            <a:ext cx="8229600" cy="5071659"/>
          </a:xfrm>
        </p:spPr>
        <p:txBody>
          <a:bodyPr>
            <a:normAutofit lnSpcReduction="10000"/>
          </a:bodyPr>
          <a:lstStyle/>
          <a:p>
            <a:pPr eaLnBrk="1" hangingPunct="1"/>
            <a:r>
              <a:rPr lang="en-US" sz="2400" dirty="0">
                <a:latin typeface="Calibri" charset="0"/>
              </a:rPr>
              <a:t>First review the current set of models</a:t>
            </a:r>
          </a:p>
          <a:p>
            <a:pPr lvl="1" eaLnBrk="1" hangingPunct="1"/>
            <a:r>
              <a:rPr lang="en-US" sz="2400" u="sng" dirty="0">
                <a:latin typeface="Calibri" charset="0"/>
              </a:rPr>
              <a:t>Sufficient</a:t>
            </a:r>
            <a:r>
              <a:rPr lang="en-US" sz="2400" dirty="0">
                <a:latin typeface="Calibri" charset="0"/>
              </a:rPr>
              <a:t> but only </a:t>
            </a:r>
            <a:r>
              <a:rPr lang="en-US" sz="2400" u="sng" dirty="0">
                <a:latin typeface="Calibri" charset="0"/>
              </a:rPr>
              <a:t>necessary</a:t>
            </a:r>
            <a:r>
              <a:rPr lang="en-US" sz="2400" dirty="0">
                <a:latin typeface="Calibri" charset="0"/>
              </a:rPr>
              <a:t> </a:t>
            </a:r>
            <a:r>
              <a:rPr lang="en-US" sz="2400" u="sng" dirty="0">
                <a:latin typeface="Calibri" charset="0"/>
              </a:rPr>
              <a:t>classes</a:t>
            </a:r>
            <a:r>
              <a:rPr lang="en-US" sz="2400" dirty="0">
                <a:latin typeface="Calibri" charset="0"/>
              </a:rPr>
              <a:t> to solve problem</a:t>
            </a:r>
          </a:p>
          <a:p>
            <a:pPr lvl="2"/>
            <a:r>
              <a:rPr lang="en-US" sz="2000" dirty="0">
                <a:latin typeface="Calibri" charset="0"/>
              </a:rPr>
              <a:t>No missing attributes or methods</a:t>
            </a:r>
          </a:p>
          <a:p>
            <a:pPr lvl="2"/>
            <a:r>
              <a:rPr lang="en-US" sz="2000" dirty="0">
                <a:latin typeface="Calibri" charset="0"/>
              </a:rPr>
              <a:t>No </a:t>
            </a:r>
            <a:r>
              <a:rPr lang="en-US" sz="2000" dirty="0" smtClean="0">
                <a:latin typeface="Calibri" charset="0"/>
              </a:rPr>
              <a:t>extra or unused attributes </a:t>
            </a:r>
            <a:r>
              <a:rPr lang="en-US" sz="2000" dirty="0">
                <a:latin typeface="Calibri" charset="0"/>
              </a:rPr>
              <a:t>or methods</a:t>
            </a:r>
          </a:p>
          <a:p>
            <a:pPr eaLnBrk="1" hangingPunct="1"/>
            <a:r>
              <a:rPr lang="en-US" sz="2600" dirty="0" smtClean="0">
                <a:latin typeface="Calibri" charset="0"/>
              </a:rPr>
              <a:t>Finalize </a:t>
            </a:r>
            <a:r>
              <a:rPr lang="en-US" sz="2600" u="sng" dirty="0" smtClean="0">
                <a:latin typeface="Calibri" charset="0"/>
              </a:rPr>
              <a:t>visibility</a:t>
            </a:r>
            <a:r>
              <a:rPr lang="en-US" sz="2600" dirty="0" smtClean="0">
                <a:latin typeface="Calibri" charset="0"/>
              </a:rPr>
              <a:t> of attributes and methods in each class</a:t>
            </a:r>
          </a:p>
          <a:p>
            <a:pPr lvl="1"/>
            <a:r>
              <a:rPr lang="en-US" sz="2200" dirty="0" smtClean="0">
                <a:latin typeface="Calibri" charset="0"/>
              </a:rPr>
              <a:t>In </a:t>
            </a:r>
            <a:r>
              <a:rPr lang="en-US" sz="2200" dirty="0" err="1" smtClean="0">
                <a:latin typeface="Calibri" charset="0"/>
              </a:rPr>
              <a:t>SmallTalk</a:t>
            </a:r>
            <a:r>
              <a:rPr lang="en-US" sz="2200" dirty="0" smtClean="0">
                <a:latin typeface="Calibri" charset="0"/>
              </a:rPr>
              <a:t>, attributes are private and methods are public by default.</a:t>
            </a:r>
          </a:p>
          <a:p>
            <a:pPr lvl="1"/>
            <a:r>
              <a:rPr lang="en-US" sz="2200" dirty="0" smtClean="0">
                <a:latin typeface="Calibri" charset="0"/>
              </a:rPr>
              <a:t>in C++ and Java, you can set the visibility to private (hidden), public (visible),or protected (visible to subclasses, but not to other classes).</a:t>
            </a:r>
          </a:p>
          <a:p>
            <a:r>
              <a:rPr lang="en-US" sz="2600" dirty="0" smtClean="0">
                <a:latin typeface="Calibri" charset="0"/>
              </a:rPr>
              <a:t>Decide on </a:t>
            </a:r>
            <a:r>
              <a:rPr lang="en-US" sz="2600" u="sng" dirty="0" smtClean="0">
                <a:latin typeface="Calibri" charset="0"/>
              </a:rPr>
              <a:t>signature</a:t>
            </a:r>
            <a:r>
              <a:rPr lang="en-US" sz="2600" dirty="0" smtClean="0">
                <a:latin typeface="Calibri" charset="0"/>
              </a:rPr>
              <a:t> of every method in each class</a:t>
            </a:r>
          </a:p>
          <a:p>
            <a:pPr lvl="1"/>
            <a:r>
              <a:rPr lang="en-US" sz="2200" dirty="0" smtClean="0">
                <a:latin typeface="Calibri" charset="0"/>
              </a:rPr>
              <a:t>Name of the method, parameters/arguments including their object types, and object type of the return value</a:t>
            </a:r>
            <a:endParaRPr lang="en-US" sz="22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46095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smtClean="0">
                <a:latin typeface="Calibri" charset="0"/>
              </a:rPr>
              <a:t>Additional Specification (Contd.)</a:t>
            </a:r>
            <a:endParaRPr lang="en-US" sz="5000" dirty="0">
              <a:latin typeface="Calibri" charset="0"/>
            </a:endParaRPr>
          </a:p>
        </p:txBody>
      </p:sp>
      <p:sp>
        <p:nvSpPr>
          <p:cNvPr id="33795" name="Rectangle 3"/>
          <p:cNvSpPr>
            <a:spLocks noGrp="1" noChangeArrowheads="1"/>
          </p:cNvSpPr>
          <p:nvPr>
            <p:ph type="body" idx="1"/>
          </p:nvPr>
        </p:nvSpPr>
        <p:spPr/>
        <p:txBody>
          <a:bodyPr>
            <a:normAutofit fontScale="92500" lnSpcReduction="20000"/>
          </a:bodyPr>
          <a:lstStyle/>
          <a:p>
            <a:r>
              <a:rPr lang="en-US" dirty="0" smtClean="0">
                <a:latin typeface="Calibri" charset="0"/>
              </a:rPr>
              <a:t>Define any constraints that must be preserved by the objects</a:t>
            </a:r>
          </a:p>
          <a:p>
            <a:pPr lvl="1"/>
            <a:r>
              <a:rPr lang="en-US" dirty="0" smtClean="0">
                <a:latin typeface="Calibri" charset="0"/>
              </a:rPr>
              <a:t>E.g. an attribute of an object that can have values only in a certain range.</a:t>
            </a:r>
          </a:p>
          <a:p>
            <a:r>
              <a:rPr lang="en-US" dirty="0" smtClean="0">
                <a:latin typeface="Calibri" charset="0"/>
              </a:rPr>
              <a:t>3 Types of constraints captured in form of contracts (described later in this chapter)</a:t>
            </a:r>
          </a:p>
          <a:p>
            <a:pPr lvl="1"/>
            <a:r>
              <a:rPr lang="en-US" dirty="0" smtClean="0">
                <a:latin typeface="Calibri" charset="0"/>
              </a:rPr>
              <a:t>Pre</a:t>
            </a:r>
            <a:r>
              <a:rPr lang="en-US" dirty="0">
                <a:latin typeface="Calibri" charset="0"/>
              </a:rPr>
              <a:t>-conditions</a:t>
            </a:r>
          </a:p>
          <a:p>
            <a:pPr lvl="1"/>
            <a:r>
              <a:rPr lang="en-US" dirty="0">
                <a:latin typeface="Calibri" charset="0"/>
              </a:rPr>
              <a:t>Post conditions</a:t>
            </a:r>
          </a:p>
          <a:p>
            <a:pPr lvl="1"/>
            <a:r>
              <a:rPr lang="en-US" dirty="0">
                <a:latin typeface="Calibri" charset="0"/>
              </a:rPr>
              <a:t>Invariants</a:t>
            </a:r>
          </a:p>
          <a:p>
            <a:r>
              <a:rPr lang="en-US" dirty="0">
                <a:latin typeface="Calibri" charset="0"/>
              </a:rPr>
              <a:t>How to handle </a:t>
            </a:r>
            <a:r>
              <a:rPr lang="en-US" dirty="0" smtClean="0">
                <a:latin typeface="Calibri" charset="0"/>
              </a:rPr>
              <a:t>violations</a:t>
            </a:r>
          </a:p>
          <a:p>
            <a:pPr lvl="1"/>
            <a:r>
              <a:rPr lang="en-US" dirty="0" smtClean="0">
                <a:latin typeface="Calibri" charset="0"/>
              </a:rPr>
              <a:t>i.e., exceptions </a:t>
            </a:r>
            <a:r>
              <a:rPr lang="en-US" dirty="0">
                <a:latin typeface="Calibri" charset="0"/>
              </a:rPr>
              <a:t>in C++ and </a:t>
            </a:r>
            <a:r>
              <a:rPr lang="en-US" dirty="0" smtClean="0">
                <a:latin typeface="Calibri" charset="0"/>
              </a:rPr>
              <a:t>Java</a:t>
            </a:r>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811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Calibri" charset="0"/>
              </a:rPr>
              <a:t>Identify Opportunities for Reuse</a:t>
            </a:r>
            <a:endParaRPr lang="en-US" sz="5000">
              <a:latin typeface="Calibri" charset="0"/>
            </a:endParaRPr>
          </a:p>
        </p:txBody>
      </p:sp>
      <p:sp>
        <p:nvSpPr>
          <p:cNvPr id="34819" name="Rectangle 3"/>
          <p:cNvSpPr>
            <a:spLocks noGrp="1" noChangeArrowheads="1"/>
          </p:cNvSpPr>
          <p:nvPr>
            <p:ph type="body" idx="1"/>
          </p:nvPr>
        </p:nvSpPr>
        <p:spPr>
          <a:xfrm>
            <a:off x="457199" y="1235218"/>
            <a:ext cx="8549941" cy="5495039"/>
          </a:xfrm>
        </p:spPr>
        <p:txBody>
          <a:bodyPr>
            <a:noAutofit/>
          </a:bodyPr>
          <a:lstStyle/>
          <a:p>
            <a:pPr eaLnBrk="1" hangingPunct="1"/>
            <a:r>
              <a:rPr lang="en-US" sz="2400" dirty="0" smtClean="0">
                <a:latin typeface="Calibri" charset="0"/>
              </a:rPr>
              <a:t>Design Patterns</a:t>
            </a:r>
          </a:p>
          <a:p>
            <a:pPr lvl="1"/>
            <a:r>
              <a:rPr lang="en-US" sz="1800" dirty="0" smtClean="0">
                <a:latin typeface="Calibri" charset="0"/>
              </a:rPr>
              <a:t>simply useful grouping of collaborating classes that provide a solution to a commonly occurring problem. </a:t>
            </a:r>
            <a:endParaRPr lang="en-US" sz="1800" dirty="0">
              <a:latin typeface="Calibri" charset="0"/>
            </a:endParaRPr>
          </a:p>
          <a:p>
            <a:pPr eaLnBrk="1" hangingPunct="1"/>
            <a:r>
              <a:rPr lang="en-US" sz="2400" dirty="0" smtClean="0">
                <a:latin typeface="Calibri" charset="0"/>
              </a:rPr>
              <a:t>Framework</a:t>
            </a:r>
          </a:p>
          <a:p>
            <a:pPr lvl="1"/>
            <a:r>
              <a:rPr lang="en-US" sz="1800" dirty="0" smtClean="0">
                <a:latin typeface="Calibri" charset="0"/>
              </a:rPr>
              <a:t>a set of implemented classes that can be reused as a basis for implementing an application. Tend to be more domain specific. </a:t>
            </a:r>
          </a:p>
          <a:p>
            <a:pPr lvl="1"/>
            <a:r>
              <a:rPr lang="en-US" sz="1800" dirty="0" smtClean="0">
                <a:latin typeface="Calibri" charset="0"/>
              </a:rPr>
              <a:t>Used to develop objects on system architecture, HCI, or data management layers</a:t>
            </a:r>
          </a:p>
          <a:p>
            <a:pPr lvl="1"/>
            <a:r>
              <a:rPr lang="en-US" sz="1800" dirty="0" smtClean="0">
                <a:latin typeface="Calibri" charset="0"/>
              </a:rPr>
              <a:t>E.g. Java Spring for enterprise software, </a:t>
            </a:r>
            <a:r>
              <a:rPr lang="en-US" sz="1800" dirty="0" err="1" smtClean="0">
                <a:latin typeface="Calibri" charset="0"/>
              </a:rPr>
              <a:t>Magento</a:t>
            </a:r>
            <a:r>
              <a:rPr lang="en-US" sz="1800" dirty="0" smtClean="0">
                <a:latin typeface="Calibri" charset="0"/>
              </a:rPr>
              <a:t> for </a:t>
            </a:r>
            <a:r>
              <a:rPr lang="en-US" sz="1800" dirty="0" err="1" smtClean="0">
                <a:latin typeface="Calibri" charset="0"/>
              </a:rPr>
              <a:t>eCommerce</a:t>
            </a:r>
            <a:r>
              <a:rPr lang="en-US" sz="1800" dirty="0" smtClean="0">
                <a:latin typeface="Calibri" charset="0"/>
              </a:rPr>
              <a:t> (PHP)</a:t>
            </a:r>
            <a:endParaRPr lang="en-US" sz="1800" dirty="0">
              <a:latin typeface="Calibri" charset="0"/>
            </a:endParaRPr>
          </a:p>
          <a:p>
            <a:pPr eaLnBrk="1" hangingPunct="1"/>
            <a:r>
              <a:rPr lang="en-US" sz="2400" dirty="0">
                <a:latin typeface="Calibri" charset="0"/>
              </a:rPr>
              <a:t>Class </a:t>
            </a:r>
            <a:r>
              <a:rPr lang="en-US" sz="2400" dirty="0" smtClean="0">
                <a:latin typeface="Calibri" charset="0"/>
              </a:rPr>
              <a:t>libraries</a:t>
            </a:r>
          </a:p>
          <a:p>
            <a:pPr lvl="1"/>
            <a:r>
              <a:rPr lang="en-US" sz="1800" dirty="0" smtClean="0">
                <a:latin typeface="Calibri" charset="0"/>
              </a:rPr>
              <a:t>Similar to framework but not domain specific. Java libraries.</a:t>
            </a:r>
          </a:p>
          <a:p>
            <a:pPr lvl="1"/>
            <a:r>
              <a:rPr lang="en-US" sz="1800" dirty="0">
                <a:latin typeface="Calibri" charset="0"/>
              </a:rPr>
              <a:t>U</a:t>
            </a:r>
            <a:r>
              <a:rPr lang="en-US" sz="1800" dirty="0" smtClean="0">
                <a:latin typeface="Calibri" charset="0"/>
              </a:rPr>
              <a:t>sed to develop frameworks and components, support the foundation layer</a:t>
            </a:r>
            <a:endParaRPr lang="en-US" sz="1800" dirty="0">
              <a:latin typeface="Calibri" charset="0"/>
            </a:endParaRPr>
          </a:p>
          <a:p>
            <a:pPr eaLnBrk="1" hangingPunct="1"/>
            <a:r>
              <a:rPr lang="en-US" sz="2400" dirty="0" smtClean="0">
                <a:latin typeface="Calibri" charset="0"/>
              </a:rPr>
              <a:t>Components</a:t>
            </a:r>
          </a:p>
          <a:p>
            <a:pPr lvl="1"/>
            <a:r>
              <a:rPr lang="en-US" sz="1800" dirty="0" smtClean="0">
                <a:latin typeface="Calibri" charset="0"/>
              </a:rPr>
              <a:t>A component is a self-contained, encapsulated piece of software that can be plugged into a system to provide a speciﬁc set of required functionalities. E.g. ActiveX, Java Bean</a:t>
            </a:r>
          </a:p>
          <a:p>
            <a:pPr lvl="1"/>
            <a:r>
              <a:rPr lang="en-US" sz="1800" dirty="0" smtClean="0">
                <a:latin typeface="Calibri" charset="0"/>
              </a:rPr>
              <a:t>Used to simplify the development of objects on problem-domain and HCI layers.</a:t>
            </a:r>
          </a:p>
          <a:p>
            <a:pPr lvl="1"/>
            <a:endParaRPr lang="en-US" sz="1800" dirty="0" smtClean="0">
              <a:latin typeface="Calibri" charset="0"/>
            </a:endParaRPr>
          </a:p>
          <a:p>
            <a:pPr lvl="1"/>
            <a:endParaRPr lang="en-US" sz="18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21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_09_13.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25600" y="0"/>
            <a:ext cx="5878286" cy="6858000"/>
          </a:xfrm>
          <a:prstGeom prst="rect">
            <a:avLst/>
          </a:prstGeom>
        </p:spPr>
      </p:pic>
      <p:sp>
        <p:nvSpPr>
          <p:cNvPr id="6" name="TextBox 5"/>
          <p:cNvSpPr txBox="1"/>
          <p:nvPr/>
        </p:nvSpPr>
        <p:spPr>
          <a:xfrm>
            <a:off x="102188" y="4092915"/>
            <a:ext cx="3941537" cy="646331"/>
          </a:xfrm>
          <a:prstGeom prst="rect">
            <a:avLst/>
          </a:prstGeom>
          <a:noFill/>
        </p:spPr>
        <p:txBody>
          <a:bodyPr wrap="square" rtlCol="0">
            <a:spAutoFit/>
          </a:bodyPr>
          <a:lstStyle/>
          <a:p>
            <a:r>
              <a:rPr lang="en-US" dirty="0" smtClean="0"/>
              <a:t>Design Pattern that separates interface from operation by control process</a:t>
            </a:r>
            <a:endParaRPr lang="en-US" dirty="0"/>
          </a:p>
        </p:txBody>
      </p:sp>
      <p:sp>
        <p:nvSpPr>
          <p:cNvPr id="7" name="TextBox 6"/>
          <p:cNvSpPr txBox="1"/>
          <p:nvPr/>
        </p:nvSpPr>
        <p:spPr>
          <a:xfrm>
            <a:off x="0" y="6488668"/>
            <a:ext cx="6080248" cy="369332"/>
          </a:xfrm>
          <a:prstGeom prst="rect">
            <a:avLst/>
          </a:prstGeom>
          <a:noFill/>
        </p:spPr>
        <p:txBody>
          <a:bodyPr wrap="none" rtlCol="0">
            <a:spAutoFit/>
          </a:bodyPr>
          <a:lstStyle/>
          <a:p>
            <a:r>
              <a:rPr lang="en-US" dirty="0" smtClean="0"/>
              <a:t>Design pattern that supports peer-to-peer physical architecture</a:t>
            </a:r>
            <a:endParaRPr lang="en-US" dirty="0"/>
          </a:p>
        </p:txBody>
      </p:sp>
      <p:sp>
        <p:nvSpPr>
          <p:cNvPr id="8" name="TextBox 7"/>
          <p:cNvSpPr txBox="1"/>
          <p:nvPr/>
        </p:nvSpPr>
        <p:spPr>
          <a:xfrm>
            <a:off x="0" y="1271427"/>
            <a:ext cx="5518151" cy="646331"/>
          </a:xfrm>
          <a:prstGeom prst="rect">
            <a:avLst/>
          </a:prstGeom>
          <a:noFill/>
        </p:spPr>
        <p:txBody>
          <a:bodyPr wrap="square" rtlCol="0">
            <a:spAutoFit/>
          </a:bodyPr>
          <a:lstStyle/>
          <a:p>
            <a:r>
              <a:rPr lang="en-US" dirty="0" smtClean="0"/>
              <a:t>Design Pattern that supports aggregation and composition relationship</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40208819"/>
      </p:ext>
    </p:extLst>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Calibri" charset="0"/>
              </a:rPr>
              <a:t>Restructure the Design</a:t>
            </a:r>
            <a:endParaRPr lang="en-US" sz="5000">
              <a:latin typeface="Calibri" charset="0"/>
            </a:endParaRPr>
          </a:p>
        </p:txBody>
      </p:sp>
      <p:sp>
        <p:nvSpPr>
          <p:cNvPr id="35843" name="Rectangle 3"/>
          <p:cNvSpPr>
            <a:spLocks noGrp="1" noChangeArrowheads="1"/>
          </p:cNvSpPr>
          <p:nvPr>
            <p:ph type="body" idx="1"/>
          </p:nvPr>
        </p:nvSpPr>
        <p:spPr/>
        <p:txBody>
          <a:bodyPr>
            <a:normAutofit/>
          </a:bodyPr>
          <a:lstStyle/>
          <a:p>
            <a:pPr eaLnBrk="1" hangingPunct="1"/>
            <a:r>
              <a:rPr lang="en-US" sz="2800" dirty="0" smtClean="0">
                <a:latin typeface="Calibri" charset="0"/>
              </a:rPr>
              <a:t>Factoring</a:t>
            </a:r>
          </a:p>
          <a:p>
            <a:pPr lvl="1"/>
            <a:r>
              <a:rPr lang="en-US" sz="2400" dirty="0" smtClean="0">
                <a:latin typeface="Calibri" charset="0"/>
              </a:rPr>
              <a:t>the process of separating out the aspects of a method or class into new ones to simply overall design</a:t>
            </a:r>
            <a:endParaRPr lang="en-US" sz="2400" dirty="0">
              <a:latin typeface="Calibri" charset="0"/>
            </a:endParaRPr>
          </a:p>
          <a:p>
            <a:pPr eaLnBrk="1" hangingPunct="1"/>
            <a:r>
              <a:rPr lang="en-US" sz="2800" dirty="0">
                <a:latin typeface="Calibri" charset="0"/>
              </a:rPr>
              <a:t>Map design to current language</a:t>
            </a:r>
          </a:p>
          <a:p>
            <a:pPr eaLnBrk="1" hangingPunct="1"/>
            <a:r>
              <a:rPr lang="en-US" sz="2800" dirty="0" smtClean="0">
                <a:latin typeface="Calibri" charset="0"/>
              </a:rPr>
              <a:t>Normalization (More in Chapter 10)</a:t>
            </a:r>
            <a:endParaRPr lang="en-US" sz="2800" dirty="0">
              <a:latin typeface="Calibri" charset="0"/>
            </a:endParaRPr>
          </a:p>
          <a:p>
            <a:pPr eaLnBrk="1" hangingPunct="1"/>
            <a:r>
              <a:rPr lang="en-US" sz="2800" dirty="0">
                <a:latin typeface="Calibri" charset="0"/>
              </a:rPr>
              <a:t>Assure all inheritance relationships support only generalization/specialization semantics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29768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Calibri" charset="0"/>
              </a:rPr>
              <a:t>Optimizing the Design</a:t>
            </a:r>
            <a:endParaRPr lang="en-US" sz="5000">
              <a:latin typeface="Calibri" charset="0"/>
            </a:endParaRPr>
          </a:p>
        </p:txBody>
      </p:sp>
      <p:sp>
        <p:nvSpPr>
          <p:cNvPr id="36867" name="Rectangle 3"/>
          <p:cNvSpPr>
            <a:spLocks noGrp="1" noChangeArrowheads="1"/>
          </p:cNvSpPr>
          <p:nvPr>
            <p:ph type="body" idx="1"/>
          </p:nvPr>
        </p:nvSpPr>
        <p:spPr/>
        <p:txBody>
          <a:bodyPr>
            <a:normAutofit/>
          </a:bodyPr>
          <a:lstStyle/>
          <a:p>
            <a:pPr eaLnBrk="1" hangingPunct="1"/>
            <a:r>
              <a:rPr lang="en-US" sz="2400" dirty="0">
                <a:latin typeface="Calibri" charset="0"/>
              </a:rPr>
              <a:t>Review access paths</a:t>
            </a:r>
          </a:p>
          <a:p>
            <a:pPr eaLnBrk="1" hangingPunct="1"/>
            <a:r>
              <a:rPr lang="en-US" sz="2400" dirty="0">
                <a:latin typeface="Calibri" charset="0"/>
              </a:rPr>
              <a:t>Review attributes of each class</a:t>
            </a:r>
          </a:p>
          <a:p>
            <a:pPr eaLnBrk="1" hangingPunct="1"/>
            <a:r>
              <a:rPr lang="en-US" sz="2400" dirty="0">
                <a:latin typeface="Calibri" charset="0"/>
              </a:rPr>
              <a:t>Review direct and indirect </a:t>
            </a:r>
            <a:r>
              <a:rPr lang="en-US" sz="2400" u="sng" dirty="0">
                <a:latin typeface="Calibri" charset="0"/>
              </a:rPr>
              <a:t>fan-</a:t>
            </a:r>
            <a:r>
              <a:rPr lang="en-US" sz="2400" u="sng" dirty="0" smtClean="0">
                <a:latin typeface="Calibri" charset="0"/>
              </a:rPr>
              <a:t>out</a:t>
            </a:r>
          </a:p>
          <a:p>
            <a:pPr lvl="1"/>
            <a:r>
              <a:rPr lang="en-US" sz="2000" dirty="0" smtClean="0">
                <a:latin typeface="Calibri" charset="0"/>
              </a:rPr>
              <a:t>Number of messages sent by the method itself (direct) or other methods (indirect)</a:t>
            </a:r>
            <a:endParaRPr lang="en-US" sz="2000" dirty="0">
              <a:latin typeface="Calibri" charset="0"/>
            </a:endParaRPr>
          </a:p>
          <a:p>
            <a:pPr eaLnBrk="1" hangingPunct="1"/>
            <a:r>
              <a:rPr lang="en-US" sz="2400" dirty="0">
                <a:latin typeface="Calibri" charset="0"/>
              </a:rPr>
              <a:t>Consider execution order of statements in often-used methods</a:t>
            </a:r>
          </a:p>
          <a:p>
            <a:pPr eaLnBrk="1" hangingPunct="1"/>
            <a:r>
              <a:rPr lang="en-US" sz="2400" dirty="0">
                <a:latin typeface="Calibri" charset="0"/>
              </a:rPr>
              <a:t>Avoid re-computation by creating derived attributes and triggers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1007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Constraints and Contracts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4186072"/>
      </p:ext>
    </p:extLst>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a:latin typeface="Calibri" charset="0"/>
              </a:rPr>
              <a:t>Types of Constraints</a:t>
            </a:r>
          </a:p>
        </p:txBody>
      </p:sp>
      <p:sp>
        <p:nvSpPr>
          <p:cNvPr id="5" name="Content Placeholder 4"/>
          <p:cNvSpPr>
            <a:spLocks noGrp="1"/>
          </p:cNvSpPr>
          <p:nvPr>
            <p:ph idx="1"/>
          </p:nvPr>
        </p:nvSpPr>
        <p:spPr/>
        <p:txBody>
          <a:bodyPr>
            <a:normAutofit fontScale="77500" lnSpcReduction="20000"/>
          </a:bodyPr>
          <a:lstStyle/>
          <a:p>
            <a:pPr eaLnBrk="1" hangingPunct="1">
              <a:defRPr/>
            </a:pPr>
            <a:r>
              <a:rPr lang="en-US" dirty="0" smtClean="0">
                <a:ea typeface="+mn-ea"/>
              </a:rPr>
              <a:t>Precondition</a:t>
            </a:r>
          </a:p>
          <a:p>
            <a:pPr lvl="1" eaLnBrk="1" hangingPunct="1">
              <a:buFont typeface="Arial" charset="0"/>
              <a:buNone/>
              <a:defRPr/>
            </a:pPr>
            <a:r>
              <a:rPr lang="en-US" dirty="0" smtClean="0">
                <a:solidFill>
                  <a:schemeClr val="accent5">
                    <a:lumMod val="75000"/>
                    <a:lumOff val="25000"/>
                  </a:schemeClr>
                </a:solidFill>
                <a:ea typeface="+mn-ea"/>
              </a:rPr>
              <a:t>Must be true </a:t>
            </a:r>
            <a:r>
              <a:rPr lang="en-US" i="1" dirty="0" smtClean="0">
                <a:solidFill>
                  <a:schemeClr val="accent5">
                    <a:lumMod val="75000"/>
                    <a:lumOff val="25000"/>
                  </a:schemeClr>
                </a:solidFill>
                <a:ea typeface="+mn-ea"/>
              </a:rPr>
              <a:t>before</a:t>
            </a:r>
            <a:r>
              <a:rPr lang="en-US" dirty="0" smtClean="0">
                <a:solidFill>
                  <a:schemeClr val="accent5">
                    <a:lumMod val="75000"/>
                    <a:lumOff val="25000"/>
                  </a:schemeClr>
                </a:solidFill>
                <a:ea typeface="+mn-ea"/>
              </a:rPr>
              <a:t> the method executes</a:t>
            </a:r>
          </a:p>
          <a:p>
            <a:pPr lvl="1">
              <a:buNone/>
              <a:defRPr/>
            </a:pPr>
            <a:r>
              <a:rPr lang="en-US" dirty="0" smtClean="0">
                <a:solidFill>
                  <a:schemeClr val="accent5">
                    <a:lumMod val="75000"/>
                    <a:lumOff val="25000"/>
                  </a:schemeClr>
                </a:solidFill>
              </a:rPr>
              <a:t>For </a:t>
            </a:r>
            <a:r>
              <a:rPr lang="en-US" dirty="0" err="1">
                <a:solidFill>
                  <a:schemeClr val="accent5">
                    <a:lumMod val="75000"/>
                    <a:lumOff val="25000"/>
                  </a:schemeClr>
                </a:solidFill>
              </a:rPr>
              <a:t>example,the</a:t>
            </a:r>
            <a:r>
              <a:rPr lang="en-US" dirty="0">
                <a:solidFill>
                  <a:schemeClr val="accent5">
                    <a:lumMod val="75000"/>
                    <a:lumOff val="25000"/>
                  </a:schemeClr>
                </a:solidFill>
              </a:rPr>
              <a:t> parameters passed to a method must be valid for </a:t>
            </a:r>
            <a:r>
              <a:rPr lang="en-US" dirty="0" smtClean="0">
                <a:solidFill>
                  <a:schemeClr val="accent5">
                    <a:lumMod val="75000"/>
                    <a:lumOff val="25000"/>
                  </a:schemeClr>
                </a:solidFill>
              </a:rPr>
              <a:t>the method </a:t>
            </a:r>
            <a:r>
              <a:rPr lang="en-US" dirty="0">
                <a:solidFill>
                  <a:schemeClr val="accent5">
                    <a:lumMod val="75000"/>
                    <a:lumOff val="25000"/>
                  </a:schemeClr>
                </a:solidFill>
              </a:rPr>
              <a:t>to execute. Otherwise, an exception should be raised. </a:t>
            </a:r>
            <a:endParaRPr lang="en-US" dirty="0" smtClean="0">
              <a:solidFill>
                <a:schemeClr val="accent5">
                  <a:lumMod val="75000"/>
                  <a:lumOff val="25000"/>
                </a:schemeClr>
              </a:solidFill>
            </a:endParaRPr>
          </a:p>
          <a:p>
            <a:pPr>
              <a:defRPr/>
            </a:pPr>
            <a:r>
              <a:rPr lang="en-US" dirty="0" smtClean="0">
                <a:ea typeface="+mn-ea"/>
              </a:rPr>
              <a:t>Post-condition</a:t>
            </a:r>
          </a:p>
          <a:p>
            <a:pPr lvl="1">
              <a:buNone/>
              <a:defRPr/>
            </a:pPr>
            <a:r>
              <a:rPr lang="en-US" dirty="0" smtClean="0">
                <a:solidFill>
                  <a:schemeClr val="accent5">
                    <a:lumMod val="75000"/>
                    <a:lumOff val="25000"/>
                  </a:schemeClr>
                </a:solidFill>
                <a:ea typeface="+mn-ea"/>
              </a:rPr>
              <a:t>Must be true </a:t>
            </a:r>
            <a:r>
              <a:rPr lang="en-US" i="1" dirty="0" smtClean="0">
                <a:solidFill>
                  <a:schemeClr val="accent5">
                    <a:lumMod val="75000"/>
                    <a:lumOff val="25000"/>
                  </a:schemeClr>
                </a:solidFill>
                <a:ea typeface="+mn-ea"/>
              </a:rPr>
              <a:t>after</a:t>
            </a:r>
            <a:r>
              <a:rPr lang="en-US" dirty="0" smtClean="0">
                <a:solidFill>
                  <a:schemeClr val="accent5">
                    <a:lumMod val="75000"/>
                    <a:lumOff val="25000"/>
                  </a:schemeClr>
                </a:solidFill>
                <a:ea typeface="+mn-ea"/>
              </a:rPr>
              <a:t> the method finishes</a:t>
            </a:r>
          </a:p>
          <a:p>
            <a:pPr lvl="1">
              <a:buNone/>
              <a:defRPr/>
            </a:pPr>
            <a:r>
              <a:rPr lang="en-US" dirty="0" smtClean="0">
                <a:solidFill>
                  <a:schemeClr val="accent5">
                    <a:lumMod val="75000"/>
                    <a:lumOff val="25000"/>
                  </a:schemeClr>
                </a:solidFill>
              </a:rPr>
              <a:t>For </a:t>
            </a:r>
            <a:r>
              <a:rPr lang="en-US" dirty="0">
                <a:solidFill>
                  <a:schemeClr val="accent5">
                    <a:lumMod val="75000"/>
                    <a:lumOff val="25000"/>
                  </a:schemeClr>
                </a:solidFill>
              </a:rPr>
              <a:t>example, the method can not make any of the attributes of the object take on an invalid value. In this case, an exception should be raised, and the effect of the method’s execution should be undone</a:t>
            </a:r>
            <a:r>
              <a:rPr lang="en-US" dirty="0" smtClean="0">
                <a:solidFill>
                  <a:schemeClr val="accent5">
                    <a:lumMod val="75000"/>
                    <a:lumOff val="25000"/>
                  </a:schemeClr>
                </a:solidFill>
              </a:rPr>
              <a:t>.</a:t>
            </a:r>
            <a:endParaRPr lang="en-US" dirty="0" smtClean="0">
              <a:solidFill>
                <a:schemeClr val="accent5">
                  <a:lumMod val="75000"/>
                  <a:lumOff val="25000"/>
                </a:schemeClr>
              </a:solidFill>
              <a:ea typeface="+mn-ea"/>
            </a:endParaRPr>
          </a:p>
          <a:p>
            <a:pPr eaLnBrk="1" hangingPunct="1">
              <a:defRPr/>
            </a:pPr>
            <a:r>
              <a:rPr lang="en-US" dirty="0" smtClean="0">
                <a:ea typeface="+mn-ea"/>
              </a:rPr>
              <a:t>Invariant</a:t>
            </a:r>
          </a:p>
          <a:p>
            <a:pPr lvl="1" eaLnBrk="1" hangingPunct="1">
              <a:buFont typeface="Arial" charset="0"/>
              <a:buNone/>
              <a:defRPr/>
            </a:pPr>
            <a:r>
              <a:rPr lang="en-US" dirty="0" smtClean="0">
                <a:solidFill>
                  <a:schemeClr val="accent5">
                    <a:lumMod val="75000"/>
                    <a:lumOff val="25000"/>
                  </a:schemeClr>
                </a:solidFill>
                <a:ea typeface="+mn-ea"/>
              </a:rPr>
              <a:t>Must </a:t>
            </a:r>
            <a:r>
              <a:rPr lang="en-US" i="1" dirty="0" smtClean="0">
                <a:solidFill>
                  <a:schemeClr val="accent5">
                    <a:lumMod val="75000"/>
                    <a:lumOff val="25000"/>
                  </a:schemeClr>
                </a:solidFill>
                <a:ea typeface="+mn-ea"/>
              </a:rPr>
              <a:t>always</a:t>
            </a:r>
            <a:r>
              <a:rPr lang="en-US" dirty="0" smtClean="0">
                <a:solidFill>
                  <a:schemeClr val="accent5">
                    <a:lumMod val="75000"/>
                    <a:lumOff val="25000"/>
                  </a:schemeClr>
                </a:solidFill>
                <a:ea typeface="+mn-ea"/>
              </a:rPr>
              <a:t> be true for all instances of the object</a:t>
            </a:r>
            <a:endParaRPr lang="en-US" dirty="0">
              <a:solidFill>
                <a:schemeClr val="accent5">
                  <a:lumMod val="75000"/>
                  <a:lumOff val="25000"/>
                </a:schemeClr>
              </a:solidFill>
              <a:ea typeface="+mn-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4167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91548" cy="557520"/>
          </a:xfrm>
        </p:spPr>
        <p:txBody>
          <a:bodyPr>
            <a:noAutofit/>
          </a:bodyPr>
          <a:lstStyle/>
          <a:p>
            <a:r>
              <a:rPr lang="en-US" sz="3200" dirty="0" smtClean="0"/>
              <a:t>Levels of Abstraction</a:t>
            </a:r>
            <a:r>
              <a:rPr lang="en-US" sz="3200" dirty="0"/>
              <a:t> </a:t>
            </a:r>
            <a:r>
              <a:rPr lang="en-US" sz="3200" dirty="0" smtClean="0"/>
              <a:t>in Object-Oriented Systems</a:t>
            </a:r>
            <a:endParaRPr lang="en-US" sz="3200" dirty="0"/>
          </a:p>
        </p:txBody>
      </p:sp>
      <p:sp>
        <p:nvSpPr>
          <p:cNvPr id="3" name="Content Placeholder 2"/>
          <p:cNvSpPr>
            <a:spLocks noGrp="1"/>
          </p:cNvSpPr>
          <p:nvPr>
            <p:ph idx="1"/>
          </p:nvPr>
        </p:nvSpPr>
        <p:spPr>
          <a:xfrm>
            <a:off x="457200" y="5760988"/>
            <a:ext cx="8229600" cy="925471"/>
          </a:xfrm>
        </p:spPr>
        <p:txBody>
          <a:bodyPr>
            <a:normAutofit fontScale="70000" lnSpcReduction="20000"/>
          </a:bodyPr>
          <a:lstStyle/>
          <a:p>
            <a:r>
              <a:rPr lang="en-US" sz="2400" dirty="0"/>
              <a:t>I</a:t>
            </a:r>
            <a:r>
              <a:rPr lang="en-US" sz="2400" dirty="0" smtClean="0"/>
              <a:t>n an object-oriented system, changes can take place at different levels of abstraction.</a:t>
            </a:r>
          </a:p>
          <a:p>
            <a:r>
              <a:rPr lang="en-US" sz="2400" dirty="0" smtClean="0"/>
              <a:t>So changes made to reusable class libraries and off-the-shelf can turn out to be a significant amount of work, making it necessary to do low-level, or detailed design. </a:t>
            </a:r>
            <a:endParaRPr lang="en-US" sz="2400" dirty="0"/>
          </a:p>
        </p:txBody>
      </p:sp>
      <p:pic>
        <p:nvPicPr>
          <p:cNvPr id="4" name="Picture 3" descr="fig_09_01.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64923" y="1140252"/>
            <a:ext cx="4944762" cy="440907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6046328"/>
      </p:ext>
    </p:extLst>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 (Front) for Order Class</a:t>
            </a:r>
            <a:endParaRPr lang="en-US" dirty="0"/>
          </a:p>
        </p:txBody>
      </p:sp>
      <p:pic>
        <p:nvPicPr>
          <p:cNvPr id="4" name="Picture 3" descr="fig_09_17a.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62000" y="1521268"/>
            <a:ext cx="7620000" cy="47371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7677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Invariants on CRC Card (Back) for Order Class</a:t>
            </a:r>
            <a:endParaRPr lang="en-US" sz="3200" dirty="0"/>
          </a:p>
        </p:txBody>
      </p:sp>
      <p:pic>
        <p:nvPicPr>
          <p:cNvPr id="4" name="Picture 3" descr="fig_09_17b.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404325" y="1185540"/>
            <a:ext cx="6347364" cy="559625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3004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28648"/>
            <a:ext cx="8229600" cy="688913"/>
          </a:xfrm>
        </p:spPr>
        <p:txBody>
          <a:bodyPr>
            <a:normAutofit/>
          </a:bodyPr>
          <a:lstStyle/>
          <a:p>
            <a:pPr eaLnBrk="1" hangingPunct="1"/>
            <a:r>
              <a:rPr lang="en-US" sz="3600" dirty="0">
                <a:latin typeface="Calibri" charset="0"/>
              </a:rPr>
              <a:t>Invariants on a Class Diagram</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521103" y="686170"/>
            <a:ext cx="6276975" cy="4525963"/>
          </a:xfrm>
          <a:ln>
            <a:solidFill>
              <a:schemeClr val="tx1"/>
            </a:solidFill>
            <a:miter lim="800000"/>
            <a:headEnd/>
            <a:tailEnd/>
          </a:ln>
          <a:effectLst>
            <a:outerShdw blurRad="63500" dist="38100" dir="2700000" algn="tl" rotWithShape="0">
              <a:srgbClr val="000000">
                <a:alpha val="39999"/>
              </a:srgbClr>
            </a:outerShdw>
          </a:effectLst>
        </p:spPr>
      </p:pic>
      <p:sp>
        <p:nvSpPr>
          <p:cNvPr id="2" name="Rectangle 1"/>
          <p:cNvSpPr/>
          <p:nvPr/>
        </p:nvSpPr>
        <p:spPr>
          <a:xfrm>
            <a:off x="160581" y="5154251"/>
            <a:ext cx="8758969" cy="1754327"/>
          </a:xfrm>
          <a:prstGeom prst="rect">
            <a:avLst/>
          </a:prstGeom>
        </p:spPr>
        <p:txBody>
          <a:bodyPr wrap="square">
            <a:spAutoFit/>
          </a:bodyPr>
          <a:lstStyle/>
          <a:p>
            <a:r>
              <a:rPr lang="en-US" dirty="0"/>
              <a:t>A</a:t>
            </a:r>
            <a:r>
              <a:rPr lang="en-US" dirty="0" smtClean="0"/>
              <a:t>dditional invariants were added to four of the attributes. For example, </a:t>
            </a:r>
            <a:r>
              <a:rPr lang="en-US" dirty="0" err="1" smtClean="0"/>
              <a:t>Cust</a:t>
            </a:r>
            <a:r>
              <a:rPr lang="en-US" dirty="0" smtClean="0"/>
              <a:t> ID must not only be an unsigned long, but it also must have one and only one value [i.e., a multiplicity of (1..1)], and it must have the same value as the result of the </a:t>
            </a:r>
            <a:r>
              <a:rPr lang="en-US" dirty="0" err="1" smtClean="0"/>
              <a:t>GetCustID</a:t>
            </a:r>
            <a:r>
              <a:rPr lang="en-US" dirty="0" smtClean="0"/>
              <a:t>() message sent to the instance of Customer stored in the Customer attribute. Also shown is the constraint for an instance to exist, an instance of the Customer class, an instance of the State class, and at least one instance of the Product class must be associated with the Order object.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1245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8755"/>
          </a:xfrm>
        </p:spPr>
        <p:txBody>
          <a:bodyPr>
            <a:normAutofit/>
          </a:bodyPr>
          <a:lstStyle/>
          <a:p>
            <a:r>
              <a:rPr lang="en-US" sz="3600" dirty="0" smtClean="0"/>
              <a:t>CD Selection Case Study</a:t>
            </a:r>
            <a:endParaRPr lang="en-US" sz="3600" dirty="0"/>
          </a:p>
        </p:txBody>
      </p:sp>
      <p:pic>
        <p:nvPicPr>
          <p:cNvPr id="4" name="Picture 3" descr="Screen Shot 2013-11-13 at 1.58.43 PM.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993393"/>
            <a:ext cx="9144000" cy="5864607"/>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05397386"/>
      </p:ext>
    </p:extLst>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atin typeface="Calibri" charset="0"/>
              </a:rPr>
              <a:t>Contracts</a:t>
            </a:r>
          </a:p>
        </p:txBody>
      </p:sp>
      <p:sp>
        <p:nvSpPr>
          <p:cNvPr id="40963" name="Content Placeholder 2"/>
          <p:cNvSpPr>
            <a:spLocks noGrp="1"/>
          </p:cNvSpPr>
          <p:nvPr>
            <p:ph idx="1"/>
          </p:nvPr>
        </p:nvSpPr>
        <p:spPr/>
        <p:txBody>
          <a:bodyPr/>
          <a:lstStyle/>
          <a:p>
            <a:pPr eaLnBrk="1" hangingPunct="1"/>
            <a:r>
              <a:rPr lang="en-US">
                <a:latin typeface="Calibri" charset="0"/>
              </a:rPr>
              <a:t>Contracts document message passing between object</a:t>
            </a:r>
          </a:p>
          <a:p>
            <a:pPr eaLnBrk="1" hangingPunct="1"/>
            <a:r>
              <a:rPr lang="en-US">
                <a:latin typeface="Calibri" charset="0"/>
              </a:rPr>
              <a:t>A contract is created for each method that is publicly visible in a class</a:t>
            </a:r>
          </a:p>
          <a:p>
            <a:pPr eaLnBrk="1" hangingPunct="1"/>
            <a:r>
              <a:rPr lang="en-US">
                <a:latin typeface="Calibri" charset="0"/>
              </a:rPr>
              <a:t>Should contain enough information for the programmer to understand what the method is supposed to do</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87294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atin typeface="Calibri" charset="0"/>
              </a:rPr>
              <a:t>Elements of a Contract</a:t>
            </a:r>
          </a:p>
        </p:txBody>
      </p:sp>
      <p:sp>
        <p:nvSpPr>
          <p:cNvPr id="3" name="Content Placeholder 2"/>
          <p:cNvSpPr>
            <a:spLocks noGrp="1"/>
          </p:cNvSpPr>
          <p:nvPr>
            <p:ph idx="1"/>
          </p:nvPr>
        </p:nvSpPr>
        <p:spPr>
          <a:xfrm>
            <a:off x="457200" y="1600201"/>
            <a:ext cx="8229600" cy="3200399"/>
          </a:xfrm>
          <a:ln>
            <a:miter lim="800000"/>
            <a:headEnd/>
            <a:tailEnd/>
          </a:ln>
        </p:spPr>
        <p:txBody>
          <a:bodyPr numCol="2"/>
          <a:lstStyle/>
          <a:p>
            <a:pPr eaLnBrk="1" hangingPunct="1">
              <a:defRPr/>
            </a:pPr>
            <a:r>
              <a:rPr lang="en-US" dirty="0" smtClean="0">
                <a:ea typeface="+mn-ea"/>
              </a:rPr>
              <a:t>Method name</a:t>
            </a:r>
          </a:p>
          <a:p>
            <a:pPr eaLnBrk="1" hangingPunct="1">
              <a:defRPr/>
            </a:pPr>
            <a:r>
              <a:rPr lang="en-US" dirty="0" smtClean="0">
                <a:ea typeface="+mn-ea"/>
              </a:rPr>
              <a:t>Class name</a:t>
            </a:r>
          </a:p>
          <a:p>
            <a:pPr eaLnBrk="1" hangingPunct="1">
              <a:defRPr/>
            </a:pPr>
            <a:r>
              <a:rPr lang="en-US" dirty="0" smtClean="0">
                <a:ea typeface="+mn-ea"/>
              </a:rPr>
              <a:t>ID number</a:t>
            </a:r>
          </a:p>
          <a:p>
            <a:pPr eaLnBrk="1" hangingPunct="1">
              <a:defRPr/>
            </a:pPr>
            <a:r>
              <a:rPr lang="en-US" dirty="0" smtClean="0">
                <a:ea typeface="+mn-ea"/>
              </a:rPr>
              <a:t>Client objects</a:t>
            </a:r>
          </a:p>
          <a:p>
            <a:pPr eaLnBrk="1" hangingPunct="1">
              <a:defRPr/>
            </a:pPr>
            <a:r>
              <a:rPr lang="en-US" dirty="0" smtClean="0">
                <a:ea typeface="+mn-ea"/>
              </a:rPr>
              <a:t>Associated use cases</a:t>
            </a:r>
          </a:p>
          <a:p>
            <a:pPr eaLnBrk="1" hangingPunct="1">
              <a:defRPr/>
            </a:pPr>
            <a:r>
              <a:rPr lang="en-US" dirty="0" smtClean="0">
                <a:ea typeface="+mn-ea"/>
              </a:rPr>
              <a:t>Description</a:t>
            </a:r>
          </a:p>
          <a:p>
            <a:pPr eaLnBrk="1" hangingPunct="1">
              <a:defRPr/>
            </a:pPr>
            <a:r>
              <a:rPr lang="en-US" dirty="0" smtClean="0">
                <a:ea typeface="+mn-ea"/>
              </a:rPr>
              <a:t>Arguments received</a:t>
            </a:r>
          </a:p>
          <a:p>
            <a:pPr eaLnBrk="1" hangingPunct="1">
              <a:defRPr/>
            </a:pPr>
            <a:r>
              <a:rPr lang="en-US" dirty="0" smtClean="0">
                <a:ea typeface="+mn-ea"/>
              </a:rPr>
              <a:t>Type of data returned</a:t>
            </a:r>
          </a:p>
          <a:p>
            <a:pPr eaLnBrk="1" hangingPunct="1">
              <a:defRPr/>
            </a:pPr>
            <a:r>
              <a:rPr lang="en-US" dirty="0" smtClean="0">
                <a:ea typeface="+mn-ea"/>
              </a:rPr>
              <a:t>Preconditions</a:t>
            </a:r>
          </a:p>
          <a:p>
            <a:pPr eaLnBrk="1" hangingPunct="1">
              <a:defRPr/>
            </a:pPr>
            <a:r>
              <a:rPr lang="en-US" dirty="0" smtClean="0">
                <a:ea typeface="+mn-ea"/>
              </a:rPr>
              <a:t>Post-conditions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9686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atin typeface="Calibri" charset="0"/>
              </a:rPr>
              <a:t>Sample Contract Form</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2143125" y="1938338"/>
            <a:ext cx="4857750" cy="3848100"/>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897373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Method Specification</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240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Calibri" charset="0"/>
              </a:rPr>
              <a:t>Method Specification Syntax</a:t>
            </a:r>
          </a:p>
        </p:txBody>
      </p:sp>
      <p:sp>
        <p:nvSpPr>
          <p:cNvPr id="45059" name="Rectangle 3"/>
          <p:cNvSpPr>
            <a:spLocks noGrp="1" noChangeArrowheads="1"/>
          </p:cNvSpPr>
          <p:nvPr>
            <p:ph type="body" idx="1"/>
          </p:nvPr>
        </p:nvSpPr>
        <p:spPr/>
        <p:txBody>
          <a:bodyPr/>
          <a:lstStyle/>
          <a:p>
            <a:pPr eaLnBrk="1" hangingPunct="1"/>
            <a:r>
              <a:rPr lang="en-US">
                <a:latin typeface="Calibri" charset="0"/>
              </a:rPr>
              <a:t>No formal syntax specification</a:t>
            </a:r>
          </a:p>
          <a:p>
            <a:pPr eaLnBrk="1" hangingPunct="1"/>
            <a:r>
              <a:rPr lang="en-US">
                <a:latin typeface="Calibri" charset="0"/>
              </a:rPr>
              <a:t>General information</a:t>
            </a:r>
          </a:p>
          <a:p>
            <a:pPr eaLnBrk="1" hangingPunct="1"/>
            <a:r>
              <a:rPr lang="en-US">
                <a:latin typeface="Calibri" charset="0"/>
              </a:rPr>
              <a:t>Events</a:t>
            </a:r>
          </a:p>
          <a:p>
            <a:pPr eaLnBrk="1" hangingPunct="1"/>
            <a:r>
              <a:rPr lang="en-US">
                <a:latin typeface="Calibri" charset="0"/>
              </a:rPr>
              <a:t>Message Passing</a:t>
            </a:r>
          </a:p>
          <a:p>
            <a:pPr eaLnBrk="1" hangingPunct="1"/>
            <a:r>
              <a:rPr lang="en-US">
                <a:latin typeface="Calibri" charset="0"/>
              </a:rPr>
              <a:t>Algorithm Specification</a:t>
            </a:r>
            <a:endParaRPr lang="en-US" sz="400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7241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Calibri" charset="0"/>
              </a:rPr>
              <a:t>Structured English</a:t>
            </a:r>
            <a:endParaRPr lang="en-US" sz="5000">
              <a:latin typeface="Calibri" charset="0"/>
            </a:endParaRPr>
          </a:p>
        </p:txBody>
      </p:sp>
      <p:sp>
        <p:nvSpPr>
          <p:cNvPr id="46083" name="Text Box 4"/>
          <p:cNvSpPr txBox="1">
            <a:spLocks noChangeArrowheads="1"/>
          </p:cNvSpPr>
          <p:nvPr/>
        </p:nvSpPr>
        <p:spPr bwMode="auto">
          <a:xfrm>
            <a:off x="3032125" y="3408363"/>
            <a:ext cx="184150" cy="3365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1600">
              <a:latin typeface="Tahoma" charset="0"/>
            </a:endParaRPr>
          </a:p>
        </p:txBody>
      </p:sp>
      <p:pic>
        <p:nvPicPr>
          <p:cNvPr id="621573" name="Picture 5" descr="14-1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057400" y="1600200"/>
            <a:ext cx="5029200" cy="3733800"/>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1161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dirty="0" smtClean="0">
                <a:ea typeface="+mj-ea"/>
              </a:rPr>
              <a:t>Basic Characteristics of Object Orientation</a:t>
            </a:r>
            <a:br>
              <a:rPr lang="en-US" dirty="0" smtClean="0">
                <a:ea typeface="+mj-ea"/>
              </a:rPr>
            </a:br>
            <a:r>
              <a:rPr lang="en-US" sz="2700" b="0" dirty="0" smtClean="0"/>
              <a:t>- </a:t>
            </a:r>
            <a:r>
              <a:rPr lang="en-US" sz="2700" b="0" dirty="0"/>
              <a:t>Encapsulation, Inheritance and </a:t>
            </a:r>
            <a:r>
              <a:rPr lang="en-US" sz="2700" b="0" dirty="0" smtClean="0"/>
              <a:t>Polymorphism</a:t>
            </a:r>
            <a:endParaRPr lang="en-US" sz="3600" b="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9170358"/>
      </p:ext>
    </p:extLst>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atin typeface="Calibri" charset="0"/>
              </a:rPr>
              <a:t>Pseudocode Example</a:t>
            </a:r>
          </a:p>
        </p:txBody>
      </p:sp>
      <p:grpSp>
        <p:nvGrpSpPr>
          <p:cNvPr id="47107" name="Group 3"/>
          <p:cNvGrpSpPr>
            <a:grpSpLocks/>
          </p:cNvGrpSpPr>
          <p:nvPr/>
        </p:nvGrpSpPr>
        <p:grpSpPr bwMode="auto">
          <a:xfrm>
            <a:off x="1295400" y="1676400"/>
            <a:ext cx="6638925" cy="2568575"/>
            <a:chOff x="1054" y="1399"/>
            <a:chExt cx="4182" cy="1618"/>
          </a:xfrm>
        </p:grpSpPr>
        <p:sp>
          <p:nvSpPr>
            <p:cNvPr id="623620" name="Rectangle 4"/>
            <p:cNvSpPr>
              <a:spLocks noChangeArrowheads="1"/>
            </p:cNvSpPr>
            <p:nvPr/>
          </p:nvSpPr>
          <p:spPr bwMode="auto">
            <a:xfrm>
              <a:off x="1054" y="1399"/>
              <a:ext cx="4182" cy="1618"/>
            </a:xfrm>
            <a:prstGeom prst="rect">
              <a:avLst/>
            </a:prstGeom>
            <a:solidFill>
              <a:schemeClr val="accent5">
                <a:lumMod val="10000"/>
                <a:lumOff val="90000"/>
              </a:schemeClr>
            </a:solidFill>
            <a:ln w="12700">
              <a:solidFill>
                <a:schemeClr val="tx1"/>
              </a:solidFill>
              <a:miter lim="800000"/>
              <a:headEnd type="none" w="sm" len="sm"/>
              <a:tailEnd type="none" w="sm" len="sm"/>
            </a:ln>
            <a:effectLst/>
          </p:spPr>
          <p:txBody>
            <a:bodyPr wrap="none" anchor="ctr"/>
            <a:lstStyle/>
            <a:p>
              <a:pPr>
                <a:defRPr/>
              </a:pPr>
              <a:endParaRPr lang="en-US">
                <a:ea typeface="+mn-ea"/>
              </a:endParaRPr>
            </a:p>
          </p:txBody>
        </p:sp>
        <p:sp>
          <p:nvSpPr>
            <p:cNvPr id="623621" name="Text Box 5"/>
            <p:cNvSpPr txBox="1">
              <a:spLocks noChangeArrowheads="1"/>
            </p:cNvSpPr>
            <p:nvPr/>
          </p:nvSpPr>
          <p:spPr bwMode="auto">
            <a:xfrm>
              <a:off x="1160" y="1507"/>
              <a:ext cx="3988" cy="1438"/>
            </a:xfrm>
            <a:prstGeom prst="rect">
              <a:avLst/>
            </a:prstGeom>
            <a:solidFill>
              <a:schemeClr val="accent5">
                <a:lumMod val="10000"/>
                <a:lumOff val="90000"/>
              </a:schemeClr>
            </a:solidFill>
            <a:ln w="12700">
              <a:noFill/>
              <a:miter lim="800000"/>
              <a:headEnd type="none" w="sm" len="sm"/>
              <a:tailEnd type="none" w="sm" len="sm"/>
            </a:ln>
            <a:effectLst/>
          </p:spPr>
          <p:txBody>
            <a:bodyPr wrap="none">
              <a:spAutoFit/>
            </a:bodyPr>
            <a:lstStyle/>
            <a:p>
              <a:pPr>
                <a:defRPr/>
              </a:pPr>
              <a:r>
                <a:rPr lang="en-US" sz="2400" dirty="0">
                  <a:latin typeface="Verdana" pitchFamily="34" charset="0"/>
                  <a:ea typeface="+mn-ea"/>
                </a:rPr>
                <a:t>(Get CD-info module)</a:t>
              </a:r>
            </a:p>
            <a:p>
              <a:pPr>
                <a:defRPr/>
              </a:pPr>
              <a:r>
                <a:rPr lang="en-US" sz="2400" dirty="0">
                  <a:latin typeface="Verdana" pitchFamily="34" charset="0"/>
                  <a:ea typeface="+mn-ea"/>
                </a:rPr>
                <a:t>	Accept (</a:t>
              </a:r>
              <a:r>
                <a:rPr lang="en-US" sz="2400" dirty="0" err="1">
                  <a:latin typeface="Verdana" pitchFamily="34" charset="0"/>
                  <a:ea typeface="+mn-ea"/>
                </a:rPr>
                <a:t>CD_title</a:t>
              </a:r>
              <a:r>
                <a:rPr lang="en-US" sz="2400" dirty="0">
                  <a:latin typeface="Verdana" pitchFamily="34" charset="0"/>
                  <a:ea typeface="+mn-ea"/>
                </a:rPr>
                <a:t>) {Required}</a:t>
              </a:r>
            </a:p>
            <a:p>
              <a:pPr>
                <a:defRPr/>
              </a:pPr>
              <a:r>
                <a:rPr lang="en-US" sz="2400" dirty="0">
                  <a:latin typeface="Verdana" pitchFamily="34" charset="0"/>
                  <a:ea typeface="+mn-ea"/>
                </a:rPr>
                <a:t>	Accept (</a:t>
              </a:r>
              <a:r>
                <a:rPr lang="en-US" sz="2400" dirty="0" err="1">
                  <a:latin typeface="Verdana" pitchFamily="34" charset="0"/>
                  <a:ea typeface="+mn-ea"/>
                </a:rPr>
                <a:t>CD_artist</a:t>
              </a:r>
              <a:r>
                <a:rPr lang="en-US" sz="2400" dirty="0">
                  <a:latin typeface="Verdana" pitchFamily="34" charset="0"/>
                  <a:ea typeface="+mn-ea"/>
                </a:rPr>
                <a:t>) {Required}</a:t>
              </a:r>
            </a:p>
            <a:p>
              <a:pPr>
                <a:defRPr/>
              </a:pPr>
              <a:r>
                <a:rPr lang="en-US" sz="2400" dirty="0">
                  <a:latin typeface="Verdana" pitchFamily="34" charset="0"/>
                  <a:ea typeface="+mn-ea"/>
                </a:rPr>
                <a:t>	Accept (</a:t>
              </a:r>
              <a:r>
                <a:rPr lang="en-US" sz="2400" dirty="0" err="1">
                  <a:latin typeface="Verdana" pitchFamily="34" charset="0"/>
                  <a:ea typeface="+mn-ea"/>
                </a:rPr>
                <a:t>CD_category</a:t>
              </a:r>
              <a:r>
                <a:rPr lang="en-US" sz="2400" dirty="0">
                  <a:latin typeface="Verdana" pitchFamily="34" charset="0"/>
                  <a:ea typeface="+mn-ea"/>
                </a:rPr>
                <a:t>) {Required}</a:t>
              </a:r>
            </a:p>
            <a:p>
              <a:pPr>
                <a:defRPr/>
              </a:pPr>
              <a:r>
                <a:rPr lang="en-US" sz="2400" dirty="0">
                  <a:latin typeface="Verdana" pitchFamily="34" charset="0"/>
                  <a:ea typeface="+mn-ea"/>
                </a:rPr>
                <a:t>	Accept (</a:t>
              </a:r>
              <a:r>
                <a:rPr lang="en-US" sz="2400" dirty="0" err="1">
                  <a:latin typeface="Verdana" pitchFamily="34" charset="0"/>
                  <a:ea typeface="+mn-ea"/>
                </a:rPr>
                <a:t>CD_length</a:t>
              </a:r>
              <a:r>
                <a:rPr lang="en-US" sz="2400" dirty="0">
                  <a:latin typeface="Verdana" pitchFamily="34" charset="0"/>
                  <a:ea typeface="+mn-ea"/>
                </a:rPr>
                <a:t>)</a:t>
              </a:r>
            </a:p>
            <a:p>
              <a:pPr>
                <a:defRPr/>
              </a:pPr>
              <a:r>
                <a:rPr lang="en-US" sz="2400" dirty="0">
                  <a:latin typeface="Verdana" pitchFamily="34" charset="0"/>
                  <a:ea typeface="+mn-ea"/>
                </a:rPr>
                <a:t>Return</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514153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atin typeface="Calibri" charset="0"/>
              </a:rPr>
              <a:t>Summary</a:t>
            </a:r>
          </a:p>
        </p:txBody>
      </p:sp>
      <p:sp>
        <p:nvSpPr>
          <p:cNvPr id="48131" name="Content Placeholder 2"/>
          <p:cNvSpPr>
            <a:spLocks noGrp="1"/>
          </p:cNvSpPr>
          <p:nvPr>
            <p:ph idx="1"/>
          </p:nvPr>
        </p:nvSpPr>
        <p:spPr/>
        <p:txBody>
          <a:bodyPr>
            <a:normAutofit fontScale="92500" lnSpcReduction="20000"/>
          </a:bodyPr>
          <a:lstStyle/>
          <a:p>
            <a:pPr eaLnBrk="1" hangingPunct="1"/>
            <a:r>
              <a:rPr lang="en-US" dirty="0">
                <a:latin typeface="Calibri" charset="0"/>
              </a:rPr>
              <a:t>Basic Characteristics of Object </a:t>
            </a:r>
            <a:r>
              <a:rPr lang="en-US" dirty="0" smtClean="0">
                <a:latin typeface="Calibri" charset="0"/>
              </a:rPr>
              <a:t>Orientation</a:t>
            </a:r>
          </a:p>
          <a:p>
            <a:pPr lvl="1"/>
            <a:r>
              <a:rPr lang="en-US" dirty="0">
                <a:latin typeface="Calibri" charset="0"/>
              </a:rPr>
              <a:t>e</a:t>
            </a:r>
            <a:r>
              <a:rPr lang="en-US" dirty="0" smtClean="0">
                <a:latin typeface="Calibri" charset="0"/>
              </a:rPr>
              <a:t>ncapsulation, inheritance, polymorphism</a:t>
            </a:r>
            <a:endParaRPr lang="en-US" dirty="0">
              <a:latin typeface="Calibri" charset="0"/>
            </a:endParaRPr>
          </a:p>
          <a:p>
            <a:pPr eaLnBrk="1" hangingPunct="1"/>
            <a:r>
              <a:rPr lang="en-US" dirty="0">
                <a:latin typeface="Calibri" charset="0"/>
              </a:rPr>
              <a:t>Design </a:t>
            </a:r>
            <a:r>
              <a:rPr lang="en-US" dirty="0" smtClean="0">
                <a:latin typeface="Calibri" charset="0"/>
              </a:rPr>
              <a:t>Criteria</a:t>
            </a:r>
          </a:p>
          <a:p>
            <a:pPr lvl="1"/>
            <a:r>
              <a:rPr lang="en-US" dirty="0"/>
              <a:t>c</a:t>
            </a:r>
            <a:r>
              <a:rPr lang="en-US" dirty="0" smtClean="0"/>
              <a:t>oupling</a:t>
            </a:r>
            <a:r>
              <a:rPr lang="en-US" dirty="0"/>
              <a:t>, cohesion, and </a:t>
            </a:r>
            <a:r>
              <a:rPr lang="en-US" dirty="0" err="1"/>
              <a:t>connascence</a:t>
            </a:r>
            <a:endParaRPr lang="en-US" dirty="0">
              <a:latin typeface="Calibri" charset="0"/>
            </a:endParaRPr>
          </a:p>
          <a:p>
            <a:pPr eaLnBrk="1" hangingPunct="1"/>
            <a:r>
              <a:rPr lang="en-US" dirty="0">
                <a:latin typeface="Calibri" charset="0"/>
              </a:rPr>
              <a:t>Object Design </a:t>
            </a:r>
            <a:r>
              <a:rPr lang="en-US" dirty="0" smtClean="0">
                <a:latin typeface="Calibri" charset="0"/>
              </a:rPr>
              <a:t>Activities</a:t>
            </a:r>
          </a:p>
          <a:p>
            <a:pPr lvl="1">
              <a:defRPr/>
            </a:pPr>
            <a:r>
              <a:rPr lang="en-US" dirty="0"/>
              <a:t>S</a:t>
            </a:r>
            <a:r>
              <a:rPr lang="en-US" dirty="0" smtClean="0"/>
              <a:t>pecify</a:t>
            </a:r>
            <a:r>
              <a:rPr lang="en-US" dirty="0"/>
              <a:t>, restructure, and optimize object designs.</a:t>
            </a:r>
          </a:p>
          <a:p>
            <a:pPr lvl="1">
              <a:defRPr/>
            </a:pPr>
            <a:r>
              <a:rPr lang="en-US" dirty="0"/>
              <a:t>I</a:t>
            </a:r>
            <a:r>
              <a:rPr lang="en-US" dirty="0" smtClean="0"/>
              <a:t>dentify </a:t>
            </a:r>
            <a:r>
              <a:rPr lang="en-US" dirty="0"/>
              <a:t>the reuse of predefined classes, libraries, frameworks, and components</a:t>
            </a:r>
            <a:r>
              <a:rPr lang="en-US" dirty="0" smtClean="0"/>
              <a:t>.</a:t>
            </a:r>
            <a:endParaRPr lang="en-US" dirty="0">
              <a:latin typeface="Calibri" charset="0"/>
            </a:endParaRPr>
          </a:p>
          <a:p>
            <a:pPr eaLnBrk="1" hangingPunct="1"/>
            <a:r>
              <a:rPr lang="en-US" dirty="0">
                <a:latin typeface="Calibri" charset="0"/>
              </a:rPr>
              <a:t>Constraints and Contracts</a:t>
            </a:r>
          </a:p>
          <a:p>
            <a:pPr eaLnBrk="1" hangingPunct="1"/>
            <a:r>
              <a:rPr lang="en-US" dirty="0">
                <a:latin typeface="Calibri" charset="0"/>
              </a:rPr>
              <a:t>Method Specification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8543004"/>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Calibri" charset="0"/>
              </a:rPr>
              <a:t>Elements of OOSAD</a:t>
            </a:r>
          </a:p>
        </p:txBody>
      </p:sp>
      <p:sp>
        <p:nvSpPr>
          <p:cNvPr id="15363" name="Content Placeholder 4"/>
          <p:cNvSpPr>
            <a:spLocks noGrp="1"/>
          </p:cNvSpPr>
          <p:nvPr>
            <p:ph idx="1"/>
          </p:nvPr>
        </p:nvSpPr>
        <p:spPr/>
        <p:txBody>
          <a:bodyPr>
            <a:normAutofit fontScale="70000" lnSpcReduction="20000"/>
          </a:bodyPr>
          <a:lstStyle/>
          <a:p>
            <a:pPr eaLnBrk="1" hangingPunct="1"/>
            <a:r>
              <a:rPr lang="en-US" dirty="0" smtClean="0">
                <a:latin typeface="Calibri" charset="0"/>
              </a:rPr>
              <a:t>Classes</a:t>
            </a:r>
          </a:p>
          <a:p>
            <a:pPr lvl="1"/>
            <a:r>
              <a:rPr lang="en-US" dirty="0" smtClean="0">
                <a:latin typeface="Calibri" charset="0"/>
              </a:rPr>
              <a:t>Templates used to define data and process that each object contains</a:t>
            </a:r>
            <a:endParaRPr lang="en-US" dirty="0">
              <a:latin typeface="Calibri" charset="0"/>
            </a:endParaRPr>
          </a:p>
          <a:p>
            <a:pPr eaLnBrk="1" hangingPunct="1"/>
            <a:r>
              <a:rPr lang="en-US" dirty="0" smtClean="0">
                <a:latin typeface="Calibri" charset="0"/>
              </a:rPr>
              <a:t>Objects</a:t>
            </a:r>
          </a:p>
          <a:p>
            <a:pPr lvl="1"/>
            <a:r>
              <a:rPr lang="en-US" dirty="0" smtClean="0">
                <a:latin typeface="Calibri" charset="0"/>
              </a:rPr>
              <a:t>Instances of classes</a:t>
            </a:r>
            <a:endParaRPr lang="en-US" dirty="0">
              <a:latin typeface="Calibri" charset="0"/>
            </a:endParaRPr>
          </a:p>
          <a:p>
            <a:pPr eaLnBrk="1" hangingPunct="1"/>
            <a:r>
              <a:rPr lang="en-US" dirty="0" smtClean="0">
                <a:latin typeface="Calibri" charset="0"/>
              </a:rPr>
              <a:t>Attributes (also called fields)</a:t>
            </a:r>
          </a:p>
          <a:p>
            <a:pPr lvl="1"/>
            <a:r>
              <a:rPr lang="en-US" dirty="0" smtClean="0">
                <a:latin typeface="Calibri" charset="0"/>
              </a:rPr>
              <a:t>Describe data about the object</a:t>
            </a:r>
            <a:endParaRPr lang="en-US" dirty="0">
              <a:latin typeface="Calibri" charset="0"/>
            </a:endParaRPr>
          </a:p>
          <a:p>
            <a:pPr eaLnBrk="1" hangingPunct="1"/>
            <a:r>
              <a:rPr lang="en-US" dirty="0" smtClean="0">
                <a:latin typeface="Calibri" charset="0"/>
              </a:rPr>
              <a:t>States</a:t>
            </a:r>
          </a:p>
          <a:p>
            <a:pPr lvl="1"/>
            <a:r>
              <a:rPr lang="en-US" dirty="0" smtClean="0">
                <a:latin typeface="Calibri" charset="0"/>
              </a:rPr>
              <a:t>Value of the object’s attributes and its relationship with other objects at a particular point in time</a:t>
            </a:r>
            <a:endParaRPr lang="en-US" dirty="0">
              <a:latin typeface="Calibri" charset="0"/>
            </a:endParaRPr>
          </a:p>
          <a:p>
            <a:pPr eaLnBrk="1" hangingPunct="1"/>
            <a:r>
              <a:rPr lang="en-US" dirty="0" smtClean="0">
                <a:latin typeface="Calibri" charset="0"/>
              </a:rPr>
              <a:t>Methods</a:t>
            </a:r>
          </a:p>
          <a:p>
            <a:pPr lvl="1"/>
            <a:r>
              <a:rPr lang="en-US" dirty="0" smtClean="0">
                <a:latin typeface="Calibri" charset="0"/>
              </a:rPr>
              <a:t>Describe processes the object can perform</a:t>
            </a:r>
            <a:endParaRPr lang="en-US" dirty="0">
              <a:latin typeface="Calibri" charset="0"/>
            </a:endParaRPr>
          </a:p>
          <a:p>
            <a:pPr eaLnBrk="1" hangingPunct="1"/>
            <a:r>
              <a:rPr lang="en-US" dirty="0" smtClean="0">
                <a:latin typeface="Calibri" charset="0"/>
              </a:rPr>
              <a:t>Messages</a:t>
            </a:r>
          </a:p>
          <a:p>
            <a:pPr lvl="1"/>
            <a:r>
              <a:rPr lang="en-US" dirty="0" smtClean="0">
                <a:latin typeface="Calibri" charset="0"/>
              </a:rPr>
              <a:t>Basically function calls</a:t>
            </a:r>
            <a:endParaRPr lang="en-US"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6081894"/>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Class Diagram for the Product class</a:t>
            </a:r>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978236959"/>
              </p:ext>
            </p:extLst>
          </p:nvPr>
        </p:nvGraphicFramePr>
        <p:xfrm>
          <a:off x="1219200" y="1842345"/>
          <a:ext cx="6126163" cy="3101975"/>
        </p:xfrm>
        <a:graphic>
          <a:graphicData uri="http://schemas.openxmlformats.org/presentationml/2006/ole">
            <p:oleObj spid="_x0000_s38010" r:id="rId3" imgW="3390900" imgH="1727200" progId="">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6420824"/>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latin typeface="Calibri" charset="0"/>
              </a:rPr>
              <a:t>Encapsulation &amp; Info Hiding</a:t>
            </a:r>
          </a:p>
        </p:txBody>
      </p:sp>
      <p:sp>
        <p:nvSpPr>
          <p:cNvPr id="16387" name="Content Placeholder 2"/>
          <p:cNvSpPr>
            <a:spLocks noGrp="1"/>
          </p:cNvSpPr>
          <p:nvPr>
            <p:ph idx="1"/>
          </p:nvPr>
        </p:nvSpPr>
        <p:spPr>
          <a:xfrm>
            <a:off x="457200" y="1220626"/>
            <a:ext cx="8229600" cy="5637374"/>
          </a:xfrm>
        </p:spPr>
        <p:txBody>
          <a:bodyPr>
            <a:noAutofit/>
          </a:bodyPr>
          <a:lstStyle/>
          <a:p>
            <a:pPr eaLnBrk="1" hangingPunct="1"/>
            <a:r>
              <a:rPr lang="en-US" sz="2400" dirty="0" smtClean="0">
                <a:latin typeface="Calibri" charset="0"/>
              </a:rPr>
              <a:t>Encapsulation</a:t>
            </a:r>
          </a:p>
          <a:p>
            <a:pPr lvl="1"/>
            <a:r>
              <a:rPr lang="en-US" sz="2000" dirty="0" smtClean="0">
                <a:latin typeface="Calibri" charset="0"/>
              </a:rPr>
              <a:t>The mechanism that the class combines the data and processes into a single object and controls their accessibility by other objects.</a:t>
            </a:r>
          </a:p>
          <a:p>
            <a:pPr eaLnBrk="1" hangingPunct="1"/>
            <a:r>
              <a:rPr lang="en-US" sz="2400" dirty="0" smtClean="0">
                <a:latin typeface="Calibri" charset="0"/>
              </a:rPr>
              <a:t>Information Hiding</a:t>
            </a:r>
          </a:p>
          <a:p>
            <a:pPr lvl="1"/>
            <a:r>
              <a:rPr lang="en-US" sz="2000" dirty="0" smtClean="0">
                <a:latin typeface="Calibri" charset="0"/>
              </a:rPr>
              <a:t>Only the information required to use an object be available outside the object;</a:t>
            </a:r>
          </a:p>
          <a:p>
            <a:pPr lvl="1"/>
            <a:r>
              <a:rPr lang="en-US" sz="2000" dirty="0">
                <a:latin typeface="Calibri" charset="0"/>
              </a:rPr>
              <a:t>R</a:t>
            </a:r>
            <a:r>
              <a:rPr lang="en-US" sz="2000" dirty="0" smtClean="0">
                <a:latin typeface="Calibri" charset="0"/>
              </a:rPr>
              <a:t>elates to the visibility of an object’s attributes and methods;</a:t>
            </a:r>
          </a:p>
          <a:p>
            <a:pPr lvl="1"/>
            <a:r>
              <a:rPr lang="en-US" sz="2000" dirty="0" smtClean="0">
                <a:latin typeface="Calibri" charset="0"/>
              </a:rPr>
              <a:t>The only communication between objects should be through an object’s methods.(attributes are usually private) and messages/function calls to trigger them.</a:t>
            </a:r>
          </a:p>
          <a:p>
            <a:pPr lvl="1"/>
            <a:r>
              <a:rPr lang="en-US" sz="2000" dirty="0" smtClean="0">
                <a:latin typeface="Calibri" charset="0"/>
              </a:rPr>
              <a:t>Exactly how the object stores data or performs methods is not relevant, as long as the object functions correctly.</a:t>
            </a:r>
            <a:endParaRPr lang="en-US" sz="2000" dirty="0">
              <a:latin typeface="Calibri" charset="0"/>
            </a:endParaRPr>
          </a:p>
          <a:p>
            <a:pPr eaLnBrk="1" hangingPunct="1"/>
            <a:r>
              <a:rPr lang="en-US" sz="2400" dirty="0">
                <a:latin typeface="Calibri" charset="0"/>
              </a:rPr>
              <a:t>Key to </a:t>
            </a:r>
            <a:r>
              <a:rPr lang="en-US" sz="2400" dirty="0" smtClean="0">
                <a:latin typeface="Calibri" charset="0"/>
              </a:rPr>
              <a:t>reusability</a:t>
            </a:r>
          </a:p>
          <a:p>
            <a:pPr lvl="1"/>
            <a:r>
              <a:rPr lang="en-US" sz="2000" dirty="0" smtClean="0">
                <a:latin typeface="Calibri" charset="0"/>
              </a:rPr>
              <a:t>it shields the internal workings of the object from changes in the outside system, and it keeps the system from being affected when changes are made to an object.</a:t>
            </a:r>
            <a:endParaRPr lang="en-US" sz="20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58813037"/>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3" name="Slide Number Placeholder 3"/>
          <p:cNvSpPr>
            <a:spLocks noGrp="1"/>
          </p:cNvSpPr>
          <p:nvPr>
            <p:ph type="sldNum" sz="quarter" idx="10"/>
          </p:nvPr>
        </p:nvSpPr>
        <p:spPr>
          <a:xfrm>
            <a:off x="457200" y="5918380"/>
            <a:ext cx="2133600" cy="365125"/>
          </a:xfrm>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a:endParaRPr lang="en-US" sz="1400"/>
          </a:p>
          <a:p>
            <a:r>
              <a:rPr lang="en-US" sz="900">
                <a:latin typeface="Arial Narrow" charset="0"/>
              </a:rPr>
              <a:t>Slide </a:t>
            </a:r>
            <a:fld id="{74830B26-5D5E-3741-BB91-1EED4F80CFC3}" type="slidenum">
              <a:rPr lang="en-US" sz="900">
                <a:latin typeface="Arial Narrow" charset="0"/>
              </a:rPr>
              <a:pPr/>
              <a:t>9</a:t>
            </a:fld>
            <a:endParaRPr lang="en-US" sz="900">
              <a:latin typeface="Arial Narrow" charset="0"/>
            </a:endParaRPr>
          </a:p>
        </p:txBody>
      </p:sp>
      <p:sp>
        <p:nvSpPr>
          <p:cNvPr id="133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spAutoFit/>
          </a:bodyPr>
          <a:lstStyle/>
          <a:p>
            <a:endParaRPr lang="en-US"/>
          </a:p>
        </p:txBody>
      </p:sp>
      <p:graphicFrame>
        <p:nvGraphicFramePr>
          <p:cNvPr id="13316" name="Object 6"/>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46231574"/>
              </p:ext>
            </p:extLst>
          </p:nvPr>
        </p:nvGraphicFramePr>
        <p:xfrm>
          <a:off x="1447800" y="933630"/>
          <a:ext cx="6042025" cy="4602163"/>
        </p:xfrm>
        <a:graphic>
          <a:graphicData uri="http://schemas.openxmlformats.org/presentationml/2006/ole">
            <p:oleObj spid="_x0000_s43131" r:id="rId3" imgW="4025900" imgH="3060700" progId="">
              <p:embed/>
            </p:oleObj>
          </a:graphicData>
        </a:graphic>
      </p:graphicFrame>
      <p:sp>
        <p:nvSpPr>
          <p:cNvPr id="13317" name="TextBox 1"/>
          <p:cNvSpPr txBox="1">
            <a:spLocks noChangeArrowheads="1"/>
          </p:cNvSpPr>
          <p:nvPr/>
        </p:nvSpPr>
        <p:spPr bwMode="auto">
          <a:xfrm>
            <a:off x="0" y="3905430"/>
            <a:ext cx="1425575"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rPr>
              <a:t>Inherited </a:t>
            </a:r>
            <a:r>
              <a:rPr lang="en-US" sz="2000">
                <a:solidFill>
                  <a:srgbClr val="FF0000"/>
                </a:solidFill>
                <a:sym typeface="Wingdings" charset="0"/>
              </a:rPr>
              <a:t></a:t>
            </a:r>
            <a:endParaRPr lang="en-US" sz="2000">
              <a:solidFill>
                <a:srgbClr val="FF0000"/>
              </a:solidFill>
            </a:endParaRPr>
          </a:p>
        </p:txBody>
      </p:sp>
      <p:sp>
        <p:nvSpPr>
          <p:cNvPr id="13318" name="TextBox 6"/>
          <p:cNvSpPr txBox="1">
            <a:spLocks noChangeArrowheads="1"/>
          </p:cNvSpPr>
          <p:nvPr/>
        </p:nvSpPr>
        <p:spPr bwMode="auto">
          <a:xfrm>
            <a:off x="374650" y="5048430"/>
            <a:ext cx="996950"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rPr>
              <a:t>New </a:t>
            </a:r>
            <a:r>
              <a:rPr lang="en-US" sz="2000">
                <a:solidFill>
                  <a:srgbClr val="FF0000"/>
                </a:solidFill>
                <a:sym typeface="Wingdings" charset="0"/>
              </a:rPr>
              <a:t></a:t>
            </a:r>
            <a:endParaRPr lang="en-US" sz="2000">
              <a:solidFill>
                <a:srgbClr val="FF0000"/>
              </a:solidFill>
            </a:endParaRPr>
          </a:p>
        </p:txBody>
      </p:sp>
      <p:sp>
        <p:nvSpPr>
          <p:cNvPr id="13319" name="TextBox 2"/>
          <p:cNvSpPr txBox="1">
            <a:spLocks noChangeArrowheads="1"/>
          </p:cNvSpPr>
          <p:nvPr/>
        </p:nvSpPr>
        <p:spPr bwMode="auto">
          <a:xfrm>
            <a:off x="1295400" y="933630"/>
            <a:ext cx="1597025"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rPr>
              <a:t>Superclass </a:t>
            </a:r>
            <a:r>
              <a:rPr lang="en-US" sz="2000">
                <a:solidFill>
                  <a:srgbClr val="FF0000"/>
                </a:solidFill>
                <a:sym typeface="Wingdings" charset="0"/>
              </a:rPr>
              <a:t></a:t>
            </a:r>
            <a:endParaRPr lang="en-US" sz="2000">
              <a:solidFill>
                <a:srgbClr val="FF0000"/>
              </a:solidFill>
            </a:endParaRPr>
          </a:p>
        </p:txBody>
      </p:sp>
      <p:sp>
        <p:nvSpPr>
          <p:cNvPr id="13320" name="TextBox 8"/>
          <p:cNvSpPr txBox="1">
            <a:spLocks noChangeArrowheads="1"/>
          </p:cNvSpPr>
          <p:nvPr/>
        </p:nvSpPr>
        <p:spPr bwMode="auto">
          <a:xfrm>
            <a:off x="-12700" y="3143430"/>
            <a:ext cx="1398588"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dirty="0">
                <a:solidFill>
                  <a:srgbClr val="FF0000"/>
                </a:solidFill>
              </a:rPr>
              <a:t>Subclass </a:t>
            </a:r>
            <a:r>
              <a:rPr lang="en-US" sz="2000" dirty="0">
                <a:solidFill>
                  <a:srgbClr val="FF0000"/>
                </a:solidFill>
                <a:sym typeface="Wingdings" charset="0"/>
              </a:rPr>
              <a:t></a:t>
            </a:r>
            <a:endParaRPr lang="en-US" sz="2000" dirty="0">
              <a:solidFill>
                <a:srgbClr val="FF0000"/>
              </a:solidFill>
            </a:endParaRPr>
          </a:p>
        </p:txBody>
      </p:sp>
      <p:sp>
        <p:nvSpPr>
          <p:cNvPr id="13321" name="TextBox 3"/>
          <p:cNvSpPr txBox="1">
            <a:spLocks noChangeArrowheads="1"/>
          </p:cNvSpPr>
          <p:nvPr/>
        </p:nvSpPr>
        <p:spPr bwMode="auto">
          <a:xfrm>
            <a:off x="0" y="5783011"/>
            <a:ext cx="9144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err="1"/>
              <a:t>Superclasses</a:t>
            </a:r>
            <a:r>
              <a:rPr lang="en-US" sz="1800" dirty="0"/>
              <a:t> are more </a:t>
            </a:r>
            <a:r>
              <a:rPr lang="en-US" sz="1800" u="sng" dirty="0"/>
              <a:t>generic</a:t>
            </a:r>
            <a:r>
              <a:rPr lang="en-US" sz="1800" dirty="0"/>
              <a:t>, containing </a:t>
            </a:r>
            <a:r>
              <a:rPr lang="en-US" sz="1800" u="sng" dirty="0"/>
              <a:t>common elements </a:t>
            </a:r>
            <a:r>
              <a:rPr lang="en-US" sz="1800" dirty="0"/>
              <a:t>of related subclasses.</a:t>
            </a:r>
          </a:p>
          <a:p>
            <a:r>
              <a:rPr lang="en-US" sz="1800" dirty="0"/>
              <a:t>If you need  separate classes to represent distinct types of products, you can create a Product superclass, then create a separate subclass for each type of product that inherits the Product class. </a:t>
            </a:r>
          </a:p>
        </p:txBody>
      </p:sp>
      <p:sp>
        <p:nvSpPr>
          <p:cNvPr id="13322" name="TextBox 8"/>
          <p:cNvSpPr txBox="1">
            <a:spLocks noChangeArrowheads="1"/>
          </p:cNvSpPr>
          <p:nvPr/>
        </p:nvSpPr>
        <p:spPr bwMode="auto">
          <a:xfrm>
            <a:off x="7620000" y="3143430"/>
            <a:ext cx="1397000"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sym typeface="Wingdings" charset="0"/>
              </a:rPr>
              <a:t> </a:t>
            </a:r>
            <a:r>
              <a:rPr lang="en-US" sz="2000">
                <a:solidFill>
                  <a:srgbClr val="FF0000"/>
                </a:solidFill>
              </a:rPr>
              <a:t>Subclass</a:t>
            </a:r>
          </a:p>
        </p:txBody>
      </p:sp>
      <p:sp>
        <p:nvSpPr>
          <p:cNvPr id="13323" name="TextBox 1"/>
          <p:cNvSpPr txBox="1">
            <a:spLocks noChangeArrowheads="1"/>
          </p:cNvSpPr>
          <p:nvPr/>
        </p:nvSpPr>
        <p:spPr bwMode="auto">
          <a:xfrm>
            <a:off x="7562850" y="3905430"/>
            <a:ext cx="1428750"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sym typeface="Wingdings" charset="0"/>
              </a:rPr>
              <a:t> </a:t>
            </a:r>
            <a:r>
              <a:rPr lang="en-US" sz="2000">
                <a:solidFill>
                  <a:srgbClr val="FF0000"/>
                </a:solidFill>
              </a:rPr>
              <a:t>Inherited</a:t>
            </a:r>
          </a:p>
        </p:txBody>
      </p:sp>
      <p:sp>
        <p:nvSpPr>
          <p:cNvPr id="13324" name="TextBox 6"/>
          <p:cNvSpPr txBox="1">
            <a:spLocks noChangeArrowheads="1"/>
          </p:cNvSpPr>
          <p:nvPr/>
        </p:nvSpPr>
        <p:spPr bwMode="auto">
          <a:xfrm>
            <a:off x="7696200" y="5048430"/>
            <a:ext cx="992188" cy="4000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FF0000"/>
                </a:solidFill>
                <a:sym typeface="Wingdings" charset="0"/>
              </a:rPr>
              <a:t> </a:t>
            </a:r>
            <a:r>
              <a:rPr lang="en-US" sz="2000">
                <a:solidFill>
                  <a:srgbClr val="FF0000"/>
                </a:solidFill>
              </a:rPr>
              <a:t>New</a:t>
            </a:r>
          </a:p>
        </p:txBody>
      </p:sp>
      <p:sp>
        <p:nvSpPr>
          <p:cNvPr id="14" name="Title 1"/>
          <p:cNvSpPr txBox="1">
            <a:spLocks/>
          </p:cNvSpPr>
          <p:nvPr/>
        </p:nvSpPr>
        <p:spPr>
          <a:xfrm>
            <a:off x="457200" y="274638"/>
            <a:ext cx="8229600" cy="6743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Calibri" charset="0"/>
              </a:rPr>
              <a:t>Class Diagrams for Product Maintenance App</a:t>
            </a:r>
            <a:endParaRPr lang="en-US" sz="32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47013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3841</TotalTime>
  <Words>2729</Words>
  <Application>Microsoft Macintosh PowerPoint</Application>
  <PresentationFormat>On-screen Show (4:3)</PresentationFormat>
  <Paragraphs>274</Paragraphs>
  <Slides>51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Document</vt:lpstr>
      <vt:lpstr>Chapter 9: Class and Method Design</vt:lpstr>
      <vt:lpstr>Learning Progress</vt:lpstr>
      <vt:lpstr>Why Detailed Design is Important</vt:lpstr>
      <vt:lpstr>Levels of Abstraction in Object-Oriented Systems</vt:lpstr>
      <vt:lpstr>Basic Characteristics of Object Orientation - Encapsulation, Inheritance and Polymorphism</vt:lpstr>
      <vt:lpstr>Elements of OOSAD</vt:lpstr>
      <vt:lpstr>A Class Diagram for the Product class</vt:lpstr>
      <vt:lpstr>Encapsulation &amp; Info Hiding</vt:lpstr>
      <vt:lpstr>Slide 9</vt:lpstr>
      <vt:lpstr>Slide 10</vt:lpstr>
      <vt:lpstr>Another Inheritance Example</vt:lpstr>
      <vt:lpstr>Slide 12</vt:lpstr>
      <vt:lpstr>Slide 13</vt:lpstr>
      <vt:lpstr>Slide 14</vt:lpstr>
      <vt:lpstr>Slide 15</vt:lpstr>
      <vt:lpstr>Slide 16</vt:lpstr>
      <vt:lpstr>Polymorphism &amp; Dynamic Binding</vt:lpstr>
      <vt:lpstr>Another Polymorphism Example</vt:lpstr>
      <vt:lpstr>Design Criteria</vt:lpstr>
      <vt:lpstr>What is a Good Design</vt:lpstr>
      <vt:lpstr>Coupling</vt:lpstr>
      <vt:lpstr>Slide 22</vt:lpstr>
      <vt:lpstr>Law of Demeter</vt:lpstr>
      <vt:lpstr>Types of Interactive Coupling</vt:lpstr>
      <vt:lpstr>Cohesion</vt:lpstr>
      <vt:lpstr>Types of Method Cohesion</vt:lpstr>
      <vt:lpstr>Types of Class Cohesion</vt:lpstr>
      <vt:lpstr>Generalization/Specialization Cohesion</vt:lpstr>
      <vt:lpstr>Connascence</vt:lpstr>
      <vt:lpstr>Types of Connascence</vt:lpstr>
      <vt:lpstr>Object Design Activities</vt:lpstr>
      <vt:lpstr>Additional Specification</vt:lpstr>
      <vt:lpstr>Additional Specification (Contd.)</vt:lpstr>
      <vt:lpstr>Identify Opportunities for Reuse</vt:lpstr>
      <vt:lpstr>Slide 35</vt:lpstr>
      <vt:lpstr>Restructure the Design</vt:lpstr>
      <vt:lpstr>Optimizing the Design</vt:lpstr>
      <vt:lpstr>Constraints and Contracts</vt:lpstr>
      <vt:lpstr>Types of Constraints</vt:lpstr>
      <vt:lpstr>CRC Card (Front) for Order Class</vt:lpstr>
      <vt:lpstr>Invariants on CRC Card (Back) for Order Class</vt:lpstr>
      <vt:lpstr>Invariants on a Class Diagram</vt:lpstr>
      <vt:lpstr>CD Selection Case Study</vt:lpstr>
      <vt:lpstr>Contracts</vt:lpstr>
      <vt:lpstr>Elements of a Contract</vt:lpstr>
      <vt:lpstr>Sample Contract Form</vt:lpstr>
      <vt:lpstr>Method Specification</vt:lpstr>
      <vt:lpstr>Method Specification Syntax</vt:lpstr>
      <vt:lpstr>Structured English</vt:lpstr>
      <vt:lpstr>Pseudocode Example</vt:lpstr>
      <vt:lpstr>Summary</vt:lpstr>
    </vt:vector>
  </TitlesOfParts>
  <Company>Fresno State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Class and Method Design</dc:title>
  <dc:creator>SONYA ZHANG</dc:creator>
  <cp:lastModifiedBy>stefan bund</cp:lastModifiedBy>
  <cp:revision>128</cp:revision>
  <dcterms:created xsi:type="dcterms:W3CDTF">2015-02-10T22:19:42Z</dcterms:created>
  <dcterms:modified xsi:type="dcterms:W3CDTF">2015-02-10T22:21:16Z</dcterms:modified>
</cp:coreProperties>
</file>