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9" r:id="rId2"/>
    <p:sldId id="260" r:id="rId3"/>
    <p:sldId id="257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E698-AF21-C547-E0C1-903C8215F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A1592-CEAB-6431-1CAD-A292522E7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512CB-EE62-2D76-D437-838ADFDB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933A8-997F-1762-4B76-0FCD5DC6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8D7CC-5388-E3DC-F796-EAC309DB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20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4142-49BD-D1DF-3C4D-BCFB76C1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4E7FA-14CF-8CA0-AE3C-F556604C2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C0E92-288F-FDDE-8E9C-53519566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C8C3-32BD-3E14-050C-7A4D0B52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0A43A-DC76-32B1-449E-E65240808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64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471AB-ABFD-4134-F961-890E418CB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C50B3-65D3-8B22-384B-97270F04B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FBC07-802F-43A2-E9AA-3A4E1954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4E9E9-AF38-73D5-FAAC-85B4B8F3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4B19E-325F-87E3-6EFC-ABDB9CA2E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78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B484-B211-B692-21AA-00D3F2DB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D0C1-DE25-3AFB-538F-FBFC825E4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7CF8-3B00-260B-612E-A796F17A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84D6D-40DE-7EEA-83F4-D3B8814D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6116-8F63-4F18-D332-01712CC8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F68E-CF72-8F67-4C67-A83F6C98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E5F6D-A562-331F-696F-A7ECED1E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01B9A-56F7-1466-45BE-F4602360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F81A-E016-8EC3-1DCF-356BDA5A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AA38C-5995-6DEE-12D5-FA541E33D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1135D-7745-8981-ECDA-033CE6DF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AECBC-EC99-2DFE-E2BA-AEAA31B8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17BDF-4E51-B28A-31B0-21FCE3BF7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D5FE5-8325-E291-7FDD-D2020837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56D5C-9B63-858A-8F45-28E5F6F3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2C9C7-673E-83B6-B679-C538932FE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98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A709-1326-3F08-12BE-502B8CB2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B4F80-0791-4D58-83BD-F8AA5A9B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96792-F67F-42FB-564C-48237EF6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90F8B-655D-F203-0F6F-2CCA27DC2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E8800-6F52-FAED-6159-5FCCB423B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41544-4CF2-5044-733A-A7B7BEACF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4AD7E-363A-68E6-F247-510A8331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0D70C-FB3F-80FC-1403-0F381F6E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26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FEBE-EE04-8DC0-3068-2804839E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F426E-174E-5FBE-A069-43AF7486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CF779-82FC-CD10-2A8A-D6B6B479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11A29-DB12-E907-68D9-1CA91803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78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5B789-D98C-9A36-21E9-8DD41A2E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4DDD6-3E06-9337-0167-AFDD1BBB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5A3A6-743F-8F53-E006-A93045FA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3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30BA-4285-A442-9C68-DF084239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6DBC-1115-8380-9E29-408D0FB6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9600E-55EB-BAEA-27FC-12607191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8FE8B-E8BA-4A80-8D2B-264FEADA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942CE-2116-A0AC-8494-519F55AE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9D03F-03AD-447D-9B2F-058DCB02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52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AC89-5C61-253D-9B09-FA171186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F1DBE-0AD3-1FC5-C0CA-E9CFCFBFE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D403F-C738-1D4C-F82B-8258F834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C627-750C-506A-562A-771AE80D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554FD-EDBD-9C8C-1998-975E8863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DAF66-A5D7-2124-9FFD-87B62A5F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66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EA14E-2354-7803-AA5F-A74F56E0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8FE63-9117-146F-89BE-6DB3D5FFE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B95C-4C0B-4DD7-5E29-5ECD79633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6C83D-E7FD-4E15-81D2-DBB04EA639F5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55B1-699A-5B31-79D1-C13BF1D9F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0D38-6549-E8A0-08C1-5347B3FD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E6D4-FFBE-41AE-AE5F-0B101360F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82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devops/what-is-devops/devops-cultu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blog/devops-process-flo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ucidchart.com/blog/devops-process-flow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B4B4C-4F8B-B88A-5330-BE6F64CF9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31BB1C-427F-D2BA-F41B-303894F8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9" y="156238"/>
            <a:ext cx="10199671" cy="5143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DevOps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1D8D7-0218-D8AD-47F7-FD5E054E8578}"/>
              </a:ext>
            </a:extLst>
          </p:cNvPr>
          <p:cNvSpPr txBox="1"/>
          <p:nvPr/>
        </p:nvSpPr>
        <p:spPr>
          <a:xfrm>
            <a:off x="426720" y="1123406"/>
            <a:ext cx="10641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Trebuchet MS" panose="020B0603020202020204" pitchFamily="34" charset="0"/>
              </a:rPr>
              <a:t>DevOps is more than just development and operations teams working together. It’s more than tools and practices. DevOps is a mindset, a cultural shift, where teams adopt new ways of working.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1026" name="Picture 2" descr="Atlassian DevOps infinity wheel">
            <a:extLst>
              <a:ext uri="{FF2B5EF4-FFF2-40B4-BE49-F238E27FC236}">
                <a16:creationId xmlns:a16="http://schemas.microsoft.com/office/drawing/2014/main" id="{AE0B92BE-C879-81D0-2B75-928B80B60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06" y="1692329"/>
            <a:ext cx="9595135" cy="466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6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0084C-9CC0-F22E-20F3-1260FB3ED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F817EE-C0A1-F0BA-6356-E858199E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9" y="156238"/>
            <a:ext cx="10199671" cy="514322"/>
          </a:xfrm>
        </p:spPr>
        <p:txBody>
          <a:bodyPr>
            <a:normAutofit fontScale="90000"/>
          </a:bodyPr>
          <a:lstStyle/>
          <a:p>
            <a:r>
              <a:rPr lang="en-IN" dirty="0"/>
              <a:t>DEVOPS Culture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10E5E-52C4-8D88-3A19-81BECC731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997" y="871720"/>
            <a:ext cx="8327330" cy="36933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en-US" b="1" i="0" dirty="0">
                <a:solidFill>
                  <a:srgbClr val="242424"/>
                </a:solidFill>
                <a:effectLst/>
                <a:latin typeface="Trebuchet MS" panose="020B0603020202020204" pitchFamily="34" charset="0"/>
              </a:rPr>
              <a:t>DevOps is more than just a set of tools or practices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BFC3A8-937D-399D-7396-092007F6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65" y="1362866"/>
            <a:ext cx="8327330" cy="4494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2CC87-F9FC-A047-1263-ADB70BE0F466}"/>
              </a:ext>
            </a:extLst>
          </p:cNvPr>
          <p:cNvSpPr txBox="1"/>
          <p:nvPr/>
        </p:nvSpPr>
        <p:spPr>
          <a:xfrm>
            <a:off x="618309" y="6287589"/>
            <a:ext cx="896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https://www.atlassian.com/devops/what-is-devops/devops-culture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221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74BB5-6E57-CE56-B480-DF40573BE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B2C206-C204-7C54-DB61-2A16AED1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9" y="156238"/>
            <a:ext cx="10199671" cy="514322"/>
          </a:xfrm>
        </p:spPr>
        <p:txBody>
          <a:bodyPr>
            <a:normAutofit fontScale="90000"/>
          </a:bodyPr>
          <a:lstStyle/>
          <a:p>
            <a:r>
              <a:rPr lang="en-IN" dirty="0"/>
              <a:t>DEVOPS Culture – Key Aspects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86A43-618B-B3A1-B82A-247602C93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996" y="871719"/>
            <a:ext cx="11235993" cy="5755504"/>
          </a:xfrm>
        </p:spPr>
        <p:txBody>
          <a:bodyPr>
            <a:normAutofit fontScale="70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Collaboration</a:t>
            </a:r>
            <a:r>
              <a:rPr lang="en-US" b="0" i="0" dirty="0">
                <a:solidFill>
                  <a:srgbClr val="242424"/>
                </a:solidFill>
                <a:effectLst/>
                <a:latin typeface="Trebuchet MS" panose="020B0603020202020204" pitchFamily="34" charset="0"/>
              </a:rPr>
              <a:t>: DevOps encourages close collaboration between development and operations teams to break down silos and work together towards common goals.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42424"/>
              </a:solidFill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Continuous Improvement</a:t>
            </a:r>
            <a:r>
              <a:rPr lang="en-US" b="0" i="0" dirty="0">
                <a:solidFill>
                  <a:srgbClr val="242424"/>
                </a:solidFill>
                <a:effectLst/>
                <a:latin typeface="Trebuchet MS" panose="020B0603020202020204" pitchFamily="34" charset="0"/>
              </a:rPr>
              <a:t>: It promotes a culture of continuous improvement, where teams regularly reflect on their processes and seek ways to enhance efficiency and quality.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242424"/>
              </a:solidFill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Automation</a:t>
            </a:r>
            <a:r>
              <a:rPr lang="en-US" b="0" i="0" dirty="0">
                <a:solidFill>
                  <a:srgbClr val="242424"/>
                </a:solidFill>
                <a:effectLst/>
                <a:latin typeface="Trebuchet MS" panose="020B0603020202020204" pitchFamily="34" charset="0"/>
              </a:rPr>
              <a:t>: Automation of repetitive tasks is a core principle, helping to reduce errors and speed up processes.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242424"/>
              </a:solidFill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Customer Focus</a:t>
            </a:r>
            <a:r>
              <a:rPr lang="en-US" b="0" i="0" dirty="0">
                <a:solidFill>
                  <a:srgbClr val="242424"/>
                </a:solidFill>
                <a:effectLst/>
                <a:latin typeface="Trebuchet MS" panose="020B0603020202020204" pitchFamily="34" charset="0"/>
              </a:rPr>
              <a:t>: DevOps teams prioritize delivering value to customers quickly and reliably, often through continuous delivery and deployment practices.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242424"/>
              </a:solidFill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Shared Responsibility</a:t>
            </a:r>
            <a:r>
              <a:rPr lang="en-US" b="0" i="0" dirty="0">
                <a:solidFill>
                  <a:srgbClr val="242424"/>
                </a:solidFill>
                <a:effectLst/>
                <a:latin typeface="Trebuchet MS" panose="020B0603020202020204" pitchFamily="34" charset="0"/>
              </a:rPr>
              <a:t>: Both development and operations teams share responsibility for the software's performance and reliability, fostering a sense of ownership and accountability.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242424"/>
              </a:solidFill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Learning and Experimentation</a:t>
            </a:r>
            <a:r>
              <a:rPr lang="en-US" b="0" i="0" dirty="0">
                <a:solidFill>
                  <a:srgbClr val="242424"/>
                </a:solidFill>
                <a:effectLst/>
                <a:latin typeface="Trebuchet MS" panose="020B0603020202020204" pitchFamily="34" charset="0"/>
              </a:rPr>
              <a:t>: A DevOps culture encourages learning from failures and experimenting with new ideas to drive innovation.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242424"/>
              </a:solidFill>
              <a:effectLst/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61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BEE14-0CA9-E5E4-7AE0-FE3C98803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61AA5C-453E-1730-1967-F6F1F7F7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9" y="156238"/>
            <a:ext cx="10199671" cy="51432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Devops</a:t>
            </a:r>
            <a:r>
              <a:rPr lang="en-IN" dirty="0"/>
              <a:t> Process 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169E1F-8D3C-FA59-B8AC-38C15AE4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7" y="902696"/>
            <a:ext cx="10454205" cy="4871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0A7B54-38E1-C1C3-8F43-BBC754E41054}"/>
              </a:ext>
            </a:extLst>
          </p:cNvPr>
          <p:cNvSpPr txBox="1"/>
          <p:nvPr/>
        </p:nvSpPr>
        <p:spPr>
          <a:xfrm>
            <a:off x="975359" y="6357257"/>
            <a:ext cx="815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https://www.lucidchart.com/blog/devops-process-flow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11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1A1C5-D8DE-983B-F55B-17E726E9B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E44650-899D-8425-F6CA-23089C29A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9" y="156238"/>
            <a:ext cx="10199671" cy="51432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Devops</a:t>
            </a:r>
            <a:r>
              <a:rPr lang="en-IN" dirty="0"/>
              <a:t> Tools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0CC2AD-58E0-CCF4-203D-AE4D6731CFCE}"/>
              </a:ext>
            </a:extLst>
          </p:cNvPr>
          <p:cNvSpPr txBox="1"/>
          <p:nvPr/>
        </p:nvSpPr>
        <p:spPr>
          <a:xfrm>
            <a:off x="975359" y="6357257"/>
            <a:ext cx="8159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https://www.lucidchart.com/blog/devops-process-flow</a:t>
            </a:r>
            <a:endParaRPr lang="en-IN" dirty="0"/>
          </a:p>
          <a:p>
            <a:endParaRPr lang="en-IN" dirty="0"/>
          </a:p>
        </p:txBody>
      </p:sp>
      <p:pic>
        <p:nvPicPr>
          <p:cNvPr id="2050" name="Picture 2" descr="continuous integration and deployment processes">
            <a:extLst>
              <a:ext uri="{FF2B5EF4-FFF2-40B4-BE49-F238E27FC236}">
                <a16:creationId xmlns:a16="http://schemas.microsoft.com/office/drawing/2014/main" id="{3EB38EB7-2264-ED2F-37F7-00F55492E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59" y="740228"/>
            <a:ext cx="8847910" cy="554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7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3108E-9ADB-A6C7-C9F9-BE3F7351D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2FE95F-C42E-7D2C-DFF0-46394FDC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19" y="156238"/>
            <a:ext cx="10199671" cy="51432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Devops</a:t>
            </a:r>
            <a:r>
              <a:rPr lang="en-IN" dirty="0"/>
              <a:t> Engineer Responsibilities</a:t>
            </a:r>
          </a:p>
        </p:txBody>
      </p:sp>
      <p:pic>
        <p:nvPicPr>
          <p:cNvPr id="3074" name="Picture 2" descr="DevOps Engineer Role and Responsibilities">
            <a:extLst>
              <a:ext uri="{FF2B5EF4-FFF2-40B4-BE49-F238E27FC236}">
                <a16:creationId xmlns:a16="http://schemas.microsoft.com/office/drawing/2014/main" id="{16558D4A-C18B-3BA8-9C39-BF49E1EBA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94"/>
          <a:stretch/>
        </p:blipFill>
        <p:spPr bwMode="auto">
          <a:xfrm>
            <a:off x="1245374" y="967937"/>
            <a:ext cx="8159931" cy="533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5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237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Trebuchet MS</vt:lpstr>
      <vt:lpstr>Wingdings</vt:lpstr>
      <vt:lpstr>Office Theme</vt:lpstr>
      <vt:lpstr>What is DevOps</vt:lpstr>
      <vt:lpstr>DEVOPS Culture</vt:lpstr>
      <vt:lpstr>DEVOPS Culture – Key Aspects</vt:lpstr>
      <vt:lpstr>Devops Process Flow</vt:lpstr>
      <vt:lpstr>Devops Tools</vt:lpstr>
      <vt:lpstr>Devops Engineer Responsibilities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gawada</dc:creator>
  <cp:lastModifiedBy>priya gawada</cp:lastModifiedBy>
  <cp:revision>3</cp:revision>
  <dcterms:created xsi:type="dcterms:W3CDTF">2025-02-15T02:52:05Z</dcterms:created>
  <dcterms:modified xsi:type="dcterms:W3CDTF">2025-07-06T14:31:13Z</dcterms:modified>
</cp:coreProperties>
</file>