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4BBE5A92-0330-4FB2-9AD8-BCC4E1B8B408}" type="datetimeFigureOut">
              <a:rPr lang="en-SG" smtClean="0"/>
              <a:t>5/2/2022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8BCC29E-D056-43C9-AF46-EB56B158F7C4}" type="slidenum">
              <a:rPr lang="en-SG" smtClean="0"/>
              <a:t>‹#›</a:t>
            </a:fld>
            <a:endParaRPr lang="en-SG"/>
          </a:p>
        </p:txBody>
      </p:sp>
    </p:spTree>
    <p:extLst>
      <p:ext uri="{BB962C8B-B14F-4D97-AF65-F5344CB8AC3E}">
        <p14:creationId xmlns:p14="http://schemas.microsoft.com/office/powerpoint/2010/main" val="14714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BBE5A92-0330-4FB2-9AD8-BCC4E1B8B408}" type="datetimeFigureOut">
              <a:rPr lang="en-SG" smtClean="0"/>
              <a:t>5/2/2022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8BCC29E-D056-43C9-AF46-EB56B158F7C4}" type="slidenum">
              <a:rPr lang="en-SG" smtClean="0"/>
              <a:t>‹#›</a:t>
            </a:fld>
            <a:endParaRPr lang="en-SG"/>
          </a:p>
        </p:txBody>
      </p:sp>
    </p:spTree>
    <p:extLst>
      <p:ext uri="{BB962C8B-B14F-4D97-AF65-F5344CB8AC3E}">
        <p14:creationId xmlns:p14="http://schemas.microsoft.com/office/powerpoint/2010/main" val="137631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BBE5A92-0330-4FB2-9AD8-BCC4E1B8B408}" type="datetimeFigureOut">
              <a:rPr lang="en-SG" smtClean="0"/>
              <a:t>5/2/2022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8BCC29E-D056-43C9-AF46-EB56B158F7C4}" type="slidenum">
              <a:rPr lang="en-SG" smtClean="0"/>
              <a:t>‹#›</a:t>
            </a:fld>
            <a:endParaRPr lang="en-SG"/>
          </a:p>
        </p:txBody>
      </p:sp>
    </p:spTree>
    <p:extLst>
      <p:ext uri="{BB962C8B-B14F-4D97-AF65-F5344CB8AC3E}">
        <p14:creationId xmlns:p14="http://schemas.microsoft.com/office/powerpoint/2010/main" val="196867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4BBE5A92-0330-4FB2-9AD8-BCC4E1B8B408}" type="datetimeFigureOut">
              <a:rPr lang="en-SG" smtClean="0"/>
              <a:t>5/2/2022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8BCC29E-D056-43C9-AF46-EB56B158F7C4}" type="slidenum">
              <a:rPr lang="en-SG" smtClean="0"/>
              <a:t>‹#›</a:t>
            </a:fld>
            <a:endParaRPr lang="en-SG"/>
          </a:p>
        </p:txBody>
      </p:sp>
    </p:spTree>
    <p:extLst>
      <p:ext uri="{BB962C8B-B14F-4D97-AF65-F5344CB8AC3E}">
        <p14:creationId xmlns:p14="http://schemas.microsoft.com/office/powerpoint/2010/main" val="382485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BE5A92-0330-4FB2-9AD8-BCC4E1B8B408}" type="datetimeFigureOut">
              <a:rPr lang="en-SG" smtClean="0"/>
              <a:t>5/2/2022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68BCC29E-D056-43C9-AF46-EB56B158F7C4}" type="slidenum">
              <a:rPr lang="en-SG" smtClean="0"/>
              <a:t>‹#›</a:t>
            </a:fld>
            <a:endParaRPr lang="en-SG"/>
          </a:p>
        </p:txBody>
      </p:sp>
    </p:spTree>
    <p:extLst>
      <p:ext uri="{BB962C8B-B14F-4D97-AF65-F5344CB8AC3E}">
        <p14:creationId xmlns:p14="http://schemas.microsoft.com/office/powerpoint/2010/main" val="272160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4BBE5A92-0330-4FB2-9AD8-BCC4E1B8B408}" type="datetimeFigureOut">
              <a:rPr lang="en-SG" smtClean="0"/>
              <a:t>5/2/2022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8BCC29E-D056-43C9-AF46-EB56B158F7C4}" type="slidenum">
              <a:rPr lang="en-SG" smtClean="0"/>
              <a:t>‹#›</a:t>
            </a:fld>
            <a:endParaRPr lang="en-SG"/>
          </a:p>
        </p:txBody>
      </p:sp>
    </p:spTree>
    <p:extLst>
      <p:ext uri="{BB962C8B-B14F-4D97-AF65-F5344CB8AC3E}">
        <p14:creationId xmlns:p14="http://schemas.microsoft.com/office/powerpoint/2010/main" val="21733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4BBE5A92-0330-4FB2-9AD8-BCC4E1B8B408}" type="datetimeFigureOut">
              <a:rPr lang="en-SG" smtClean="0"/>
              <a:t>5/2/2022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68BCC29E-D056-43C9-AF46-EB56B158F7C4}" type="slidenum">
              <a:rPr lang="en-SG" smtClean="0"/>
              <a:t>‹#›</a:t>
            </a:fld>
            <a:endParaRPr lang="en-SG"/>
          </a:p>
        </p:txBody>
      </p:sp>
    </p:spTree>
    <p:extLst>
      <p:ext uri="{BB962C8B-B14F-4D97-AF65-F5344CB8AC3E}">
        <p14:creationId xmlns:p14="http://schemas.microsoft.com/office/powerpoint/2010/main" val="1527964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4BBE5A92-0330-4FB2-9AD8-BCC4E1B8B408}" type="datetimeFigureOut">
              <a:rPr lang="en-SG" smtClean="0"/>
              <a:t>5/2/2022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68BCC29E-D056-43C9-AF46-EB56B158F7C4}" type="slidenum">
              <a:rPr lang="en-SG" smtClean="0"/>
              <a:t>‹#›</a:t>
            </a:fld>
            <a:endParaRPr lang="en-SG"/>
          </a:p>
        </p:txBody>
      </p:sp>
    </p:spTree>
    <p:extLst>
      <p:ext uri="{BB962C8B-B14F-4D97-AF65-F5344CB8AC3E}">
        <p14:creationId xmlns:p14="http://schemas.microsoft.com/office/powerpoint/2010/main" val="58232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BE5A92-0330-4FB2-9AD8-BCC4E1B8B408}" type="datetimeFigureOut">
              <a:rPr lang="en-SG" smtClean="0"/>
              <a:t>5/2/2022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68BCC29E-D056-43C9-AF46-EB56B158F7C4}" type="slidenum">
              <a:rPr lang="en-SG" smtClean="0"/>
              <a:t>‹#›</a:t>
            </a:fld>
            <a:endParaRPr lang="en-SG"/>
          </a:p>
        </p:txBody>
      </p:sp>
    </p:spTree>
    <p:extLst>
      <p:ext uri="{BB962C8B-B14F-4D97-AF65-F5344CB8AC3E}">
        <p14:creationId xmlns:p14="http://schemas.microsoft.com/office/powerpoint/2010/main" val="40530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BE5A92-0330-4FB2-9AD8-BCC4E1B8B408}" type="datetimeFigureOut">
              <a:rPr lang="en-SG" smtClean="0"/>
              <a:t>5/2/2022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8BCC29E-D056-43C9-AF46-EB56B158F7C4}" type="slidenum">
              <a:rPr lang="en-SG" smtClean="0"/>
              <a:t>‹#›</a:t>
            </a:fld>
            <a:endParaRPr lang="en-SG"/>
          </a:p>
        </p:txBody>
      </p:sp>
    </p:spTree>
    <p:extLst>
      <p:ext uri="{BB962C8B-B14F-4D97-AF65-F5344CB8AC3E}">
        <p14:creationId xmlns:p14="http://schemas.microsoft.com/office/powerpoint/2010/main" val="240989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BE5A92-0330-4FB2-9AD8-BCC4E1B8B408}" type="datetimeFigureOut">
              <a:rPr lang="en-SG" smtClean="0"/>
              <a:t>5/2/2022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68BCC29E-D056-43C9-AF46-EB56B158F7C4}" type="slidenum">
              <a:rPr lang="en-SG" smtClean="0"/>
              <a:t>‹#›</a:t>
            </a:fld>
            <a:endParaRPr lang="en-SG"/>
          </a:p>
        </p:txBody>
      </p:sp>
    </p:spTree>
    <p:extLst>
      <p:ext uri="{BB962C8B-B14F-4D97-AF65-F5344CB8AC3E}">
        <p14:creationId xmlns:p14="http://schemas.microsoft.com/office/powerpoint/2010/main" val="215858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E5A92-0330-4FB2-9AD8-BCC4E1B8B408}" type="datetimeFigureOut">
              <a:rPr lang="en-SG" smtClean="0"/>
              <a:t>5/2/2022</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CC29E-D056-43C9-AF46-EB56B158F7C4}" type="slidenum">
              <a:rPr lang="en-SG" smtClean="0"/>
              <a:t>‹#›</a:t>
            </a:fld>
            <a:endParaRPr lang="en-SG"/>
          </a:p>
        </p:txBody>
      </p:sp>
    </p:spTree>
    <p:extLst>
      <p:ext uri="{BB962C8B-B14F-4D97-AF65-F5344CB8AC3E}">
        <p14:creationId xmlns:p14="http://schemas.microsoft.com/office/powerpoint/2010/main" val="1862248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dureka.co/blog/install-ansib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edureka.co/blog/what-is-ansible/#ansible_terms" TargetMode="External"/><Relationship Id="rId3" Type="http://schemas.openxmlformats.org/officeDocument/2006/relationships/hyperlink" Target="https://www.edureka.co/blog/what-is-ansible/#advantages_of_using_ansible" TargetMode="External"/><Relationship Id="rId7" Type="http://schemas.openxmlformats.org/officeDocument/2006/relationships/hyperlink" Target="https://www.edureka.co/blog/what-is-ansible/#nasa_case_study" TargetMode="External"/><Relationship Id="rId2" Type="http://schemas.openxmlformats.org/officeDocument/2006/relationships/hyperlink" Target="https://www.edureka.co/blog/what-is-ansible/#why_do_we_need_ansible" TargetMode="External"/><Relationship Id="rId1" Type="http://schemas.openxmlformats.org/officeDocument/2006/relationships/slideLayout" Target="../slideLayouts/slideLayout2.xml"/><Relationship Id="rId6" Type="http://schemas.openxmlformats.org/officeDocument/2006/relationships/hyperlink" Target="https://www.edureka.co/blog/what-is-ansible/#ansible_in_devops" TargetMode="External"/><Relationship Id="rId5" Type="http://schemas.openxmlformats.org/officeDocument/2006/relationships/hyperlink" Target="https://www.edureka.co/blog/what-is-ansible/#ansible_architecture" TargetMode="External"/><Relationship Id="rId4" Type="http://schemas.openxmlformats.org/officeDocument/2006/relationships/hyperlink" Target="https://www.edureka.co/blog/what-is-ansible/#what_ansible_can_do"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ANSIBLE </a:t>
            </a:r>
            <a:endParaRPr lang="en-SG" dirty="0"/>
          </a:p>
        </p:txBody>
      </p:sp>
      <p:sp>
        <p:nvSpPr>
          <p:cNvPr id="3" name="Subtitle 2"/>
          <p:cNvSpPr>
            <a:spLocks noGrp="1"/>
          </p:cNvSpPr>
          <p:nvPr>
            <p:ph type="subTitle" idx="1"/>
          </p:nvPr>
        </p:nvSpPr>
        <p:spPr/>
        <p:txBody>
          <a:bodyPr/>
          <a:lstStyle/>
          <a:p>
            <a:r>
              <a:rPr lang="en-SG" dirty="0" err="1" smtClean="0"/>
              <a:t>Introducton</a:t>
            </a:r>
            <a:endParaRPr lang="en-SG" dirty="0"/>
          </a:p>
        </p:txBody>
      </p:sp>
    </p:spTree>
    <p:extLst>
      <p:ext uri="{BB962C8B-B14F-4D97-AF65-F5344CB8AC3E}">
        <p14:creationId xmlns:p14="http://schemas.microsoft.com/office/powerpoint/2010/main" val="3069884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t>Advantages Of Using </a:t>
            </a:r>
            <a:r>
              <a:rPr lang="en-SG" b="1" dirty="0" err="1"/>
              <a:t>Ansible</a:t>
            </a:r>
            <a:r>
              <a:rPr lang="en-SG" dirty="0"/>
              <a:t/>
            </a:r>
            <a:br>
              <a:rPr lang="en-SG" dirty="0"/>
            </a:br>
            <a:endParaRPr lang="en-SG" dirty="0"/>
          </a:p>
        </p:txBody>
      </p:sp>
      <p:sp>
        <p:nvSpPr>
          <p:cNvPr id="3" name="Content Placeholder 2"/>
          <p:cNvSpPr>
            <a:spLocks noGrp="1"/>
          </p:cNvSpPr>
          <p:nvPr>
            <p:ph idx="1"/>
          </p:nvPr>
        </p:nvSpPr>
        <p:spPr/>
        <p:txBody>
          <a:bodyPr>
            <a:normAutofit lnSpcReduction="10000"/>
          </a:bodyPr>
          <a:lstStyle/>
          <a:p>
            <a:r>
              <a:rPr lang="en-SG" dirty="0" smtClean="0"/>
              <a:t/>
            </a:r>
            <a:br>
              <a:rPr lang="en-SG" dirty="0" smtClean="0"/>
            </a:br>
            <a:r>
              <a:rPr lang="en-SG" b="1" dirty="0"/>
              <a:t>Simple: </a:t>
            </a:r>
            <a:r>
              <a:rPr lang="en-SG" dirty="0" err="1"/>
              <a:t>Ansible</a:t>
            </a:r>
            <a:r>
              <a:rPr lang="en-SG" dirty="0"/>
              <a:t> uses a simple syntax written in YAML called</a:t>
            </a:r>
            <a:r>
              <a:rPr lang="en-SG" b="1" i="1" dirty="0"/>
              <a:t> playbooks</a:t>
            </a:r>
            <a:r>
              <a:rPr lang="en-SG" dirty="0" smtClean="0"/>
              <a:t>.</a:t>
            </a:r>
          </a:p>
          <a:p>
            <a:r>
              <a:rPr lang="en-SG" dirty="0" smtClean="0"/>
              <a:t> </a:t>
            </a:r>
            <a:r>
              <a:rPr lang="en-SG" dirty="0"/>
              <a:t>YAML is a human-readable data serialization language. It is extraordinarily simple</a:t>
            </a:r>
            <a:r>
              <a:rPr lang="en-SG" dirty="0" smtClean="0"/>
              <a:t>.</a:t>
            </a:r>
          </a:p>
          <a:p>
            <a:r>
              <a:rPr lang="en-SG" dirty="0" smtClean="0"/>
              <a:t> </a:t>
            </a:r>
            <a:r>
              <a:rPr lang="en-SG" dirty="0"/>
              <a:t>So, no special coding skills are required and even people in your IT organization, who do not know what is </a:t>
            </a:r>
            <a:r>
              <a:rPr lang="en-SG" dirty="0" err="1"/>
              <a:t>Ansible</a:t>
            </a:r>
            <a:r>
              <a:rPr lang="en-SG" dirty="0"/>
              <a:t> can likely read a playbook and understand what is happening. </a:t>
            </a:r>
            <a:r>
              <a:rPr lang="en-SG" dirty="0" err="1"/>
              <a:t>Ansible</a:t>
            </a:r>
            <a:r>
              <a:rPr lang="en-SG" dirty="0"/>
              <a:t> always executes tasks in order. It is simple to install too (Don’t believe me? Check out my </a:t>
            </a:r>
            <a:r>
              <a:rPr lang="en-SG" b="1" i="1" u="sng" dirty="0" err="1">
                <a:hlinkClick r:id="rId2"/>
              </a:rPr>
              <a:t>Ansible</a:t>
            </a:r>
            <a:r>
              <a:rPr lang="en-SG" b="1" i="1" u="sng" dirty="0">
                <a:hlinkClick r:id="rId2"/>
              </a:rPr>
              <a:t> Installation</a:t>
            </a:r>
            <a:r>
              <a:rPr lang="en-SG" dirty="0"/>
              <a:t> blog). Altogether the simplicity ensures that you can get started quickly.</a:t>
            </a:r>
          </a:p>
        </p:txBody>
      </p:sp>
    </p:spTree>
    <p:extLst>
      <p:ext uri="{BB962C8B-B14F-4D97-AF65-F5344CB8AC3E}">
        <p14:creationId xmlns:p14="http://schemas.microsoft.com/office/powerpoint/2010/main" val="3728215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Advantages Of Using </a:t>
            </a:r>
            <a:r>
              <a:rPr lang="en-SG" b="1" dirty="0" err="1" smtClean="0"/>
              <a:t>Ansible</a:t>
            </a:r>
            <a:endParaRPr lang="en-SG" dirty="0"/>
          </a:p>
        </p:txBody>
      </p:sp>
      <p:pic>
        <p:nvPicPr>
          <p:cNvPr id="1026" name="Picture 2" descr="Agentless - What Is Ansible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1277" y="2064870"/>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8000" y="2274838"/>
            <a:ext cx="6096000" cy="2308324"/>
          </a:xfrm>
          <a:prstGeom prst="rect">
            <a:avLst/>
          </a:prstGeom>
        </p:spPr>
        <p:txBody>
          <a:bodyPr>
            <a:spAutoFit/>
          </a:bodyPr>
          <a:lstStyle/>
          <a:p>
            <a:r>
              <a:rPr lang="en-SG" b="1" i="0" dirty="0" smtClean="0">
                <a:solidFill>
                  <a:srgbClr val="4A4A4A"/>
                </a:solidFill>
                <a:effectLst/>
                <a:latin typeface="Open Sans" panose="020B0606030504020204" pitchFamily="34" charset="0"/>
              </a:rPr>
              <a:t>Agentless:</a:t>
            </a:r>
            <a:r>
              <a:rPr lang="en-SG" b="0" i="0" dirty="0" smtClean="0">
                <a:solidFill>
                  <a:srgbClr val="4A4A4A"/>
                </a:solidFill>
                <a:effectLst/>
                <a:latin typeface="Open Sans" panose="020B0606030504020204" pitchFamily="34" charset="0"/>
              </a:rPr>
              <a:t> Finally, </a:t>
            </a:r>
            <a:r>
              <a:rPr lang="en-SG" b="0" i="0" dirty="0" err="1" smtClean="0">
                <a:solidFill>
                  <a:srgbClr val="4A4A4A"/>
                </a:solidFill>
                <a:effectLst/>
                <a:latin typeface="Open Sans" panose="020B0606030504020204" pitchFamily="34" charset="0"/>
              </a:rPr>
              <a:t>Ansible</a:t>
            </a:r>
            <a:r>
              <a:rPr lang="en-SG" b="0" i="0" dirty="0" smtClean="0">
                <a:solidFill>
                  <a:srgbClr val="4A4A4A"/>
                </a:solidFill>
                <a:effectLst/>
                <a:latin typeface="Open Sans" panose="020B0606030504020204" pitchFamily="34" charset="0"/>
              </a:rPr>
              <a:t> is completely agentless. There are no agents/software or additional firewall ports that you need to install on the  client systems or hosts which you want to automate. You do not have to separately set up a management infrastructure which includes managing your entire systems, network and storage. </a:t>
            </a:r>
            <a:r>
              <a:rPr lang="en-SG" b="0" i="0" dirty="0" err="1" smtClean="0">
                <a:solidFill>
                  <a:srgbClr val="4A4A4A"/>
                </a:solidFill>
                <a:effectLst/>
                <a:latin typeface="Open Sans" panose="020B0606030504020204" pitchFamily="34" charset="0"/>
              </a:rPr>
              <a:t>Ansible</a:t>
            </a:r>
            <a:r>
              <a:rPr lang="en-SG" b="0" i="0" dirty="0" smtClean="0">
                <a:solidFill>
                  <a:srgbClr val="4A4A4A"/>
                </a:solidFill>
                <a:effectLst/>
                <a:latin typeface="Open Sans" panose="020B0606030504020204" pitchFamily="34" charset="0"/>
              </a:rPr>
              <a:t> further reduces the effort required for your team to start automating right away.</a:t>
            </a:r>
            <a:endParaRPr lang="en-SG" dirty="0"/>
          </a:p>
        </p:txBody>
      </p:sp>
    </p:spTree>
    <p:extLst>
      <p:ext uri="{BB962C8B-B14F-4D97-AF65-F5344CB8AC3E}">
        <p14:creationId xmlns:p14="http://schemas.microsoft.com/office/powerpoint/2010/main" val="822749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Advantages Of Using </a:t>
            </a:r>
            <a:r>
              <a:rPr lang="en-SG" b="1" dirty="0" err="1" smtClean="0"/>
              <a:t>Ansible</a:t>
            </a:r>
            <a:endParaRPr lang="en-SG" dirty="0"/>
          </a:p>
        </p:txBody>
      </p:sp>
      <p:pic>
        <p:nvPicPr>
          <p:cNvPr id="2050" name="Picture 2" descr="Powerful - What Is Ansible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4854" y="1442052"/>
            <a:ext cx="3810000" cy="21215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95088" y="1922804"/>
            <a:ext cx="5802594" cy="3970318"/>
          </a:xfrm>
          <a:prstGeom prst="rect">
            <a:avLst/>
          </a:prstGeom>
        </p:spPr>
        <p:txBody>
          <a:bodyPr wrap="square">
            <a:spAutoFit/>
          </a:bodyPr>
          <a:lstStyle/>
          <a:p>
            <a:r>
              <a:rPr lang="en-SG" b="1" i="0" dirty="0" smtClean="0">
                <a:solidFill>
                  <a:srgbClr val="4A4A4A"/>
                </a:solidFill>
                <a:effectLst/>
                <a:latin typeface="Open Sans" panose="020B0606030504020204" pitchFamily="34" charset="0"/>
              </a:rPr>
              <a:t>Powerful &amp; Flexible:</a:t>
            </a:r>
            <a:r>
              <a:rPr lang="en-SG" b="0" i="0" dirty="0" smtClean="0">
                <a:solidFill>
                  <a:srgbClr val="4A4A4A"/>
                </a:solidFill>
                <a:effectLst/>
                <a:latin typeface="Open Sans" panose="020B0606030504020204" pitchFamily="34" charset="0"/>
              </a:rPr>
              <a:t> </a:t>
            </a:r>
            <a:r>
              <a:rPr lang="en-SG" b="0" i="0" dirty="0" err="1" smtClean="0">
                <a:solidFill>
                  <a:srgbClr val="4A4A4A"/>
                </a:solidFill>
                <a:effectLst/>
                <a:latin typeface="Open Sans" panose="020B0606030504020204" pitchFamily="34" charset="0"/>
              </a:rPr>
              <a:t>Ansible</a:t>
            </a:r>
            <a:r>
              <a:rPr lang="en-SG" b="0" i="0" dirty="0" smtClean="0">
                <a:solidFill>
                  <a:srgbClr val="4A4A4A"/>
                </a:solidFill>
                <a:effectLst/>
                <a:latin typeface="Open Sans" panose="020B0606030504020204" pitchFamily="34" charset="0"/>
              </a:rPr>
              <a:t> has powerful features that can enable you to model even the most complex IT workflows. </a:t>
            </a:r>
          </a:p>
          <a:p>
            <a:r>
              <a:rPr lang="en-SG" b="0" i="0" dirty="0" smtClean="0">
                <a:solidFill>
                  <a:srgbClr val="4A4A4A"/>
                </a:solidFill>
                <a:effectLst/>
                <a:latin typeface="Open Sans" panose="020B0606030504020204" pitchFamily="34" charset="0"/>
              </a:rPr>
              <a:t>In this aspect, </a:t>
            </a:r>
            <a:r>
              <a:rPr lang="en-SG" b="0" i="0" dirty="0" err="1" smtClean="0">
                <a:solidFill>
                  <a:srgbClr val="4A4A4A"/>
                </a:solidFill>
                <a:effectLst/>
                <a:latin typeface="Open Sans" panose="020B0606030504020204" pitchFamily="34" charset="0"/>
              </a:rPr>
              <a:t>Ansible’s</a:t>
            </a:r>
            <a:r>
              <a:rPr lang="en-SG" b="0" i="0" dirty="0" smtClean="0">
                <a:solidFill>
                  <a:srgbClr val="4A4A4A"/>
                </a:solidFill>
                <a:effectLst/>
                <a:latin typeface="Open Sans" panose="020B0606030504020204" pitchFamily="34" charset="0"/>
              </a:rPr>
              <a:t> </a:t>
            </a:r>
            <a:r>
              <a:rPr lang="en-SG" b="0" i="1" dirty="0" smtClean="0">
                <a:solidFill>
                  <a:srgbClr val="4A4A4A"/>
                </a:solidFill>
                <a:effectLst/>
                <a:latin typeface="Open Sans" panose="020B0606030504020204" pitchFamily="34" charset="0"/>
              </a:rPr>
              <a:t>batteries included approach </a:t>
            </a:r>
            <a:r>
              <a:rPr lang="en-SG" b="0" i="0" dirty="0" smtClean="0">
                <a:solidFill>
                  <a:srgbClr val="4A4A4A"/>
                </a:solidFill>
                <a:effectLst/>
                <a:latin typeface="Open Sans" panose="020B0606030504020204" pitchFamily="34" charset="0"/>
              </a:rPr>
              <a:t>(This philosophy means that something is self-sufficient, comes out-of-the-box ready to use, with everything that is needed) can manage the infrastructure, networks, operating systems and services that you are already using, as </a:t>
            </a:r>
            <a:r>
              <a:rPr lang="en-SG" b="0" i="0" dirty="0" err="1" smtClean="0">
                <a:solidFill>
                  <a:srgbClr val="4A4A4A"/>
                </a:solidFill>
                <a:effectLst/>
                <a:latin typeface="Open Sans" panose="020B0606030504020204" pitchFamily="34" charset="0"/>
              </a:rPr>
              <a:t>Ansible</a:t>
            </a:r>
            <a:r>
              <a:rPr lang="en-SG" b="0" i="0" dirty="0" smtClean="0">
                <a:solidFill>
                  <a:srgbClr val="4A4A4A"/>
                </a:solidFill>
                <a:effectLst/>
                <a:latin typeface="Open Sans" panose="020B0606030504020204" pitchFamily="34" charset="0"/>
              </a:rPr>
              <a:t> provides you with hundreds of modules to manage them. </a:t>
            </a:r>
          </a:p>
          <a:p>
            <a:r>
              <a:rPr lang="en-SG" b="0" i="0" dirty="0" smtClean="0">
                <a:solidFill>
                  <a:srgbClr val="4A4A4A"/>
                </a:solidFill>
                <a:effectLst/>
                <a:latin typeface="Open Sans" panose="020B0606030504020204" pitchFamily="34" charset="0"/>
              </a:rPr>
              <a:t>Together </a:t>
            </a:r>
            <a:r>
              <a:rPr lang="en-SG" b="0" i="0" dirty="0" err="1" smtClean="0">
                <a:solidFill>
                  <a:srgbClr val="4A4A4A"/>
                </a:solidFill>
                <a:effectLst/>
                <a:latin typeface="Open Sans" panose="020B0606030504020204" pitchFamily="34" charset="0"/>
              </a:rPr>
              <a:t>Ansible’s</a:t>
            </a:r>
            <a:r>
              <a:rPr lang="en-SG" b="0" i="0" dirty="0" smtClean="0">
                <a:solidFill>
                  <a:srgbClr val="4A4A4A"/>
                </a:solidFill>
                <a:effectLst/>
                <a:latin typeface="Open Sans" panose="020B0606030504020204" pitchFamily="34" charset="0"/>
              </a:rPr>
              <a:t> capabilities allow you to orchestrate the entire application environment regardless of where it is deployed.</a:t>
            </a:r>
            <a:endParaRPr lang="en-SG" dirty="0"/>
          </a:p>
        </p:txBody>
      </p:sp>
    </p:spTree>
    <p:extLst>
      <p:ext uri="{BB962C8B-B14F-4D97-AF65-F5344CB8AC3E}">
        <p14:creationId xmlns:p14="http://schemas.microsoft.com/office/powerpoint/2010/main" val="671695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Advantages Of Using </a:t>
            </a:r>
            <a:r>
              <a:rPr lang="en-SG" b="1" dirty="0" err="1" smtClean="0"/>
              <a:t>Ansible</a:t>
            </a:r>
            <a:endParaRPr lang="en-SG" dirty="0"/>
          </a:p>
        </p:txBody>
      </p:sp>
      <p:pic>
        <p:nvPicPr>
          <p:cNvPr id="3074" name="Picture 2" descr="Efficient - What Is Ansible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4724" y="1911046"/>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47999" y="1997839"/>
            <a:ext cx="7873525" cy="2308324"/>
          </a:xfrm>
          <a:prstGeom prst="rect">
            <a:avLst/>
          </a:prstGeom>
        </p:spPr>
        <p:txBody>
          <a:bodyPr wrap="square">
            <a:spAutoFit/>
          </a:bodyPr>
          <a:lstStyle/>
          <a:p>
            <a:r>
              <a:rPr lang="en-SG" b="1" i="0" dirty="0" smtClean="0">
                <a:solidFill>
                  <a:srgbClr val="4A4A4A"/>
                </a:solidFill>
                <a:effectLst/>
                <a:latin typeface="Open Sans" panose="020B0606030504020204" pitchFamily="34" charset="0"/>
              </a:rPr>
              <a:t>Efficient:</a:t>
            </a:r>
            <a:r>
              <a:rPr lang="en-SG" b="0" i="0" dirty="0" smtClean="0">
                <a:solidFill>
                  <a:srgbClr val="4A4A4A"/>
                </a:solidFill>
                <a:effectLst/>
                <a:latin typeface="Open Sans" panose="020B0606030504020204" pitchFamily="34" charset="0"/>
              </a:rPr>
              <a:t> No extra software on your servers means more resources for your applications. Also, since </a:t>
            </a:r>
            <a:r>
              <a:rPr lang="en-SG" b="0" i="0" dirty="0" err="1" smtClean="0">
                <a:solidFill>
                  <a:srgbClr val="4A4A4A"/>
                </a:solidFill>
                <a:effectLst/>
                <a:latin typeface="Open Sans" panose="020B0606030504020204" pitchFamily="34" charset="0"/>
              </a:rPr>
              <a:t>Ansible</a:t>
            </a:r>
            <a:r>
              <a:rPr lang="en-SG" b="0" i="0" dirty="0" smtClean="0">
                <a:solidFill>
                  <a:srgbClr val="4A4A4A"/>
                </a:solidFill>
                <a:effectLst/>
                <a:latin typeface="Open Sans" panose="020B0606030504020204" pitchFamily="34" charset="0"/>
              </a:rPr>
              <a:t> modules work via JSON, </a:t>
            </a:r>
            <a:r>
              <a:rPr lang="en-SG" b="0" i="0" dirty="0" err="1" smtClean="0">
                <a:solidFill>
                  <a:srgbClr val="4A4A4A"/>
                </a:solidFill>
                <a:effectLst/>
                <a:latin typeface="Open Sans" panose="020B0606030504020204" pitchFamily="34" charset="0"/>
              </a:rPr>
              <a:t>Ansible</a:t>
            </a:r>
            <a:r>
              <a:rPr lang="en-SG" b="0" i="0" dirty="0" smtClean="0">
                <a:solidFill>
                  <a:srgbClr val="4A4A4A"/>
                </a:solidFill>
                <a:effectLst/>
                <a:latin typeface="Open Sans" panose="020B0606030504020204" pitchFamily="34" charset="0"/>
              </a:rPr>
              <a:t> is extensible with modules written in a programming language you already know. </a:t>
            </a:r>
            <a:r>
              <a:rPr lang="en-SG" b="0" i="0" dirty="0" err="1" smtClean="0">
                <a:solidFill>
                  <a:srgbClr val="4A4A4A"/>
                </a:solidFill>
                <a:effectLst/>
                <a:latin typeface="Open Sans" panose="020B0606030504020204" pitchFamily="34" charset="0"/>
              </a:rPr>
              <a:t>Ansible</a:t>
            </a:r>
            <a:r>
              <a:rPr lang="en-SG" b="0" i="0" dirty="0" smtClean="0">
                <a:solidFill>
                  <a:srgbClr val="4A4A4A"/>
                </a:solidFill>
                <a:effectLst/>
                <a:latin typeface="Open Sans" panose="020B0606030504020204" pitchFamily="34" charset="0"/>
              </a:rPr>
              <a:t> introduces modules as basic building blocks for your software. So, you can even customize it as per your needs. For e.g. If you have an existing message sending module which sends messages in plain-text, and you want to send images too, you can add image sending features on top of it. </a:t>
            </a:r>
            <a:endParaRPr lang="en-SG" dirty="0"/>
          </a:p>
        </p:txBody>
      </p:sp>
    </p:spTree>
    <p:extLst>
      <p:ext uri="{BB962C8B-B14F-4D97-AF65-F5344CB8AC3E}">
        <p14:creationId xmlns:p14="http://schemas.microsoft.com/office/powerpoint/2010/main" val="3759090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t>What </a:t>
            </a:r>
            <a:r>
              <a:rPr lang="en-SG" b="1" dirty="0" err="1"/>
              <a:t>Ansible</a:t>
            </a:r>
            <a:r>
              <a:rPr lang="en-SG" b="1" dirty="0"/>
              <a:t> Can Do?</a:t>
            </a:r>
            <a:r>
              <a:rPr lang="en-SG" dirty="0"/>
              <a:t/>
            </a:r>
            <a:br>
              <a:rPr lang="en-SG" dirty="0"/>
            </a:br>
            <a:endParaRPr lang="en-SG" dirty="0"/>
          </a:p>
        </p:txBody>
      </p:sp>
      <p:sp>
        <p:nvSpPr>
          <p:cNvPr id="3" name="Content Placeholder 2"/>
          <p:cNvSpPr>
            <a:spLocks noGrp="1"/>
          </p:cNvSpPr>
          <p:nvPr>
            <p:ph idx="1"/>
          </p:nvPr>
        </p:nvSpPr>
        <p:spPr/>
        <p:txBody>
          <a:bodyPr/>
          <a:lstStyle/>
          <a:p>
            <a:r>
              <a:rPr lang="en-SG" dirty="0" err="1"/>
              <a:t>Ansible</a:t>
            </a:r>
            <a:r>
              <a:rPr lang="en-SG" dirty="0"/>
              <a:t> is usually grouped along with other Configuration Management tools like Puppet, Chef, </a:t>
            </a:r>
            <a:r>
              <a:rPr lang="en-SG" dirty="0" err="1"/>
              <a:t>SaltStack</a:t>
            </a:r>
            <a:r>
              <a:rPr lang="en-SG" dirty="0"/>
              <a:t> etc. Well, let me tell you, </a:t>
            </a:r>
            <a:r>
              <a:rPr lang="en-SG" dirty="0" err="1"/>
              <a:t>Ansible</a:t>
            </a:r>
            <a:r>
              <a:rPr lang="en-SG" dirty="0"/>
              <a:t> is not just limited to Configuration Management. It can be used in many different ways too. I have mentioned some of them below:</a:t>
            </a:r>
          </a:p>
        </p:txBody>
      </p:sp>
    </p:spTree>
    <p:extLst>
      <p:ext uri="{BB962C8B-B14F-4D97-AF65-F5344CB8AC3E}">
        <p14:creationId xmlns:p14="http://schemas.microsoft.com/office/powerpoint/2010/main" val="123144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What </a:t>
            </a:r>
            <a:r>
              <a:rPr lang="en-SG" b="1" dirty="0" err="1" smtClean="0"/>
              <a:t>Ansible</a:t>
            </a:r>
            <a:r>
              <a:rPr lang="en-SG" b="1" dirty="0" smtClean="0"/>
              <a:t> Can Do?</a:t>
            </a:r>
            <a:r>
              <a:rPr lang="en-SG" dirty="0" smtClean="0"/>
              <a:t/>
            </a:r>
            <a:br>
              <a:rPr lang="en-SG" dirty="0" smtClean="0"/>
            </a:br>
            <a:endParaRPr lang="en-SG" dirty="0"/>
          </a:p>
        </p:txBody>
      </p:sp>
      <p:sp>
        <p:nvSpPr>
          <p:cNvPr id="4" name="Content Placeholder 3"/>
          <p:cNvSpPr>
            <a:spLocks noGrp="1"/>
          </p:cNvSpPr>
          <p:nvPr>
            <p:ph idx="1"/>
          </p:nvPr>
        </p:nvSpPr>
        <p:spPr/>
        <p:txBody>
          <a:bodyPr/>
          <a:lstStyle/>
          <a:p>
            <a:r>
              <a:rPr lang="en-SG" b="1" dirty="0" smtClean="0"/>
              <a:t>Provisioning</a:t>
            </a:r>
          </a:p>
          <a:p>
            <a:r>
              <a:rPr lang="en-SG" b="1" dirty="0"/>
              <a:t>Configuration </a:t>
            </a:r>
            <a:r>
              <a:rPr lang="en-SG" b="1" dirty="0" smtClean="0"/>
              <a:t>Management</a:t>
            </a:r>
            <a:endParaRPr lang="en-SG" b="1" dirty="0"/>
          </a:p>
          <a:p>
            <a:r>
              <a:rPr lang="en-SG" b="1" dirty="0"/>
              <a:t>Application </a:t>
            </a:r>
            <a:r>
              <a:rPr lang="en-SG" b="1" dirty="0" smtClean="0"/>
              <a:t>Deployment</a:t>
            </a:r>
          </a:p>
          <a:p>
            <a:r>
              <a:rPr lang="en-SG" b="1" dirty="0"/>
              <a:t>Security and </a:t>
            </a:r>
            <a:r>
              <a:rPr lang="en-SG" b="1" dirty="0" smtClean="0"/>
              <a:t>Compliance</a:t>
            </a:r>
          </a:p>
          <a:p>
            <a:r>
              <a:rPr lang="en-SG" b="1" dirty="0" smtClean="0"/>
              <a:t>Orchestration</a:t>
            </a:r>
            <a:endParaRPr lang="en-SG" dirty="0"/>
          </a:p>
        </p:txBody>
      </p:sp>
    </p:spTree>
    <p:extLst>
      <p:ext uri="{BB962C8B-B14F-4D97-AF65-F5344CB8AC3E}">
        <p14:creationId xmlns:p14="http://schemas.microsoft.com/office/powerpoint/2010/main" val="3817750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t>What is </a:t>
            </a:r>
            <a:r>
              <a:rPr lang="en-SG" b="1" dirty="0" err="1"/>
              <a:t>Ansible</a:t>
            </a:r>
            <a:r>
              <a:rPr lang="en-SG" b="1" dirty="0"/>
              <a:t> &amp; its Architecture?</a:t>
            </a:r>
            <a:r>
              <a:rPr lang="en-SG" dirty="0"/>
              <a:t/>
            </a:r>
            <a:br>
              <a:rPr lang="en-SG" dirty="0"/>
            </a:br>
            <a:endParaRPr lang="en-SG" dirty="0"/>
          </a:p>
        </p:txBody>
      </p:sp>
      <p:pic>
        <p:nvPicPr>
          <p:cNvPr id="5122" name="Picture 2" descr="Ansible Architechture - What Is Ansible - Edureka"/>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70" t="11596" r="5923" b="1375"/>
          <a:stretch/>
        </p:blipFill>
        <p:spPr bwMode="auto">
          <a:xfrm>
            <a:off x="1174441" y="1862983"/>
            <a:ext cx="6790239" cy="3784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095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The </a:t>
            </a:r>
            <a:r>
              <a:rPr lang="en-SG" dirty="0" err="1"/>
              <a:t>Ansible</a:t>
            </a:r>
            <a:r>
              <a:rPr lang="en-SG" dirty="0"/>
              <a:t> Automation engine consists of:</a:t>
            </a:r>
          </a:p>
        </p:txBody>
      </p:sp>
      <p:sp>
        <p:nvSpPr>
          <p:cNvPr id="3" name="Content Placeholder 2"/>
          <p:cNvSpPr>
            <a:spLocks noGrp="1"/>
          </p:cNvSpPr>
          <p:nvPr>
            <p:ph idx="1"/>
          </p:nvPr>
        </p:nvSpPr>
        <p:spPr/>
        <p:txBody>
          <a:bodyPr>
            <a:normAutofit fontScale="62500" lnSpcReduction="20000"/>
          </a:bodyPr>
          <a:lstStyle/>
          <a:p>
            <a:r>
              <a:rPr lang="en-SG" b="1" dirty="0"/>
              <a:t>Inventories:</a:t>
            </a:r>
            <a:r>
              <a:rPr lang="en-SG" dirty="0"/>
              <a:t> </a:t>
            </a:r>
            <a:r>
              <a:rPr lang="en-SG" dirty="0" err="1"/>
              <a:t>Ansible</a:t>
            </a:r>
            <a:r>
              <a:rPr lang="en-SG" dirty="0"/>
              <a:t> inventories are lists of hosts (nodes) along with their IP addresses, servers, databases etc. which needs to be managed. </a:t>
            </a:r>
            <a:r>
              <a:rPr lang="en-SG" dirty="0" err="1"/>
              <a:t>Ansible</a:t>
            </a:r>
            <a:r>
              <a:rPr lang="en-SG" dirty="0"/>
              <a:t> then takes action via a transport – SSH for UNIX, Linux or Networking devices and </a:t>
            </a:r>
            <a:r>
              <a:rPr lang="en-SG" dirty="0" err="1"/>
              <a:t>WinRM</a:t>
            </a:r>
            <a:r>
              <a:rPr lang="en-SG" dirty="0"/>
              <a:t> for Windows system. </a:t>
            </a:r>
          </a:p>
          <a:p>
            <a:r>
              <a:rPr lang="en-SG" b="1" dirty="0"/>
              <a:t>APIs:</a:t>
            </a:r>
            <a:r>
              <a:rPr lang="en-SG" dirty="0"/>
              <a:t> APIs in </a:t>
            </a:r>
            <a:r>
              <a:rPr lang="en-SG" dirty="0" err="1"/>
              <a:t>Ansible</a:t>
            </a:r>
            <a:r>
              <a:rPr lang="en-SG" dirty="0"/>
              <a:t> are used as transport for Cloud services, public or private.</a:t>
            </a:r>
          </a:p>
          <a:p>
            <a:r>
              <a:rPr lang="en-SG" b="1" dirty="0"/>
              <a:t>Modules:</a:t>
            </a:r>
            <a:r>
              <a:rPr lang="en-SG" dirty="0"/>
              <a:t> Modules are executed directly on remote hosts through playbooks. The modules can control system resources, like services, packages, or files (anything really), or execute system commands. Modules do it by acting on system files, installing packages or making API calls to the service network. There are over 450 </a:t>
            </a:r>
            <a:r>
              <a:rPr lang="en-SG" dirty="0" err="1"/>
              <a:t>Ansible</a:t>
            </a:r>
            <a:r>
              <a:rPr lang="en-SG" dirty="0"/>
              <a:t>-provided modules that automate nearly every part of your environment. For e.g.</a:t>
            </a:r>
          </a:p>
          <a:p>
            <a:pPr lvl="1"/>
            <a:r>
              <a:rPr lang="en-SG" dirty="0"/>
              <a:t>Cloud Modules like </a:t>
            </a:r>
            <a:r>
              <a:rPr lang="en-SG" i="1" dirty="0" err="1"/>
              <a:t>cloudformation</a:t>
            </a:r>
            <a:r>
              <a:rPr lang="en-SG" dirty="0"/>
              <a:t> which creates or deletes an AWS cloud formation stack;</a:t>
            </a:r>
          </a:p>
          <a:p>
            <a:pPr lvl="1"/>
            <a:r>
              <a:rPr lang="en-SG" dirty="0"/>
              <a:t>Database modules like</a:t>
            </a:r>
            <a:r>
              <a:rPr lang="en-SG" i="1" dirty="0"/>
              <a:t> </a:t>
            </a:r>
            <a:r>
              <a:rPr lang="en-SG" i="1" dirty="0" err="1"/>
              <a:t>mssql_db</a:t>
            </a:r>
            <a:r>
              <a:rPr lang="en-SG" i="1" dirty="0"/>
              <a:t> </a:t>
            </a:r>
            <a:r>
              <a:rPr lang="en-SG" dirty="0"/>
              <a:t>which removes MYSQL databases from remote hosts.</a:t>
            </a:r>
          </a:p>
          <a:p>
            <a:r>
              <a:rPr lang="en-SG" b="1" dirty="0"/>
              <a:t>Plugins:</a:t>
            </a:r>
            <a:r>
              <a:rPr lang="en-SG" dirty="0"/>
              <a:t> Plugins allows to execute </a:t>
            </a:r>
            <a:r>
              <a:rPr lang="en-SG" dirty="0" err="1"/>
              <a:t>Ansible</a:t>
            </a:r>
            <a:r>
              <a:rPr lang="en-SG" dirty="0"/>
              <a:t> tasks as a job build step. Plugins are pieces of code that augment </a:t>
            </a:r>
            <a:r>
              <a:rPr lang="en-SG" dirty="0" err="1"/>
              <a:t>Ansible’s</a:t>
            </a:r>
            <a:r>
              <a:rPr lang="en-SG" dirty="0"/>
              <a:t> core functionality. </a:t>
            </a:r>
            <a:r>
              <a:rPr lang="en-SG" dirty="0" err="1"/>
              <a:t>Ansible</a:t>
            </a:r>
            <a:r>
              <a:rPr lang="en-SG" dirty="0"/>
              <a:t> ships with a number of handy plugins, and you can easily write your own. For example, </a:t>
            </a:r>
          </a:p>
          <a:p>
            <a:pPr lvl="1"/>
            <a:r>
              <a:rPr lang="en-SG" i="1" dirty="0"/>
              <a:t>Action</a:t>
            </a:r>
            <a:r>
              <a:rPr lang="en-SG" dirty="0"/>
              <a:t> plugins are front ends to modules and can execute tasks on the controller before calling the modules themselves. </a:t>
            </a:r>
          </a:p>
          <a:p>
            <a:pPr lvl="1"/>
            <a:r>
              <a:rPr lang="en-SG" i="1" dirty="0"/>
              <a:t>Cache</a:t>
            </a:r>
            <a:r>
              <a:rPr lang="en-SG" dirty="0"/>
              <a:t> plugins are used to keep a cache of ‘facts’ to avoid costly fact-gathering operations. </a:t>
            </a:r>
          </a:p>
          <a:p>
            <a:pPr lvl="1"/>
            <a:r>
              <a:rPr lang="en-SG" i="1" dirty="0" err="1"/>
              <a:t>Callback</a:t>
            </a:r>
            <a:r>
              <a:rPr lang="en-SG" dirty="0"/>
              <a:t> plugins enable you to hook into </a:t>
            </a:r>
            <a:r>
              <a:rPr lang="en-SG" dirty="0" err="1"/>
              <a:t>Ansible</a:t>
            </a:r>
            <a:r>
              <a:rPr lang="en-SG" dirty="0"/>
              <a:t> events for display or logging purposes</a:t>
            </a:r>
          </a:p>
          <a:p>
            <a:endParaRPr lang="en-SG" dirty="0"/>
          </a:p>
        </p:txBody>
      </p:sp>
    </p:spTree>
    <p:extLst>
      <p:ext uri="{BB962C8B-B14F-4D97-AF65-F5344CB8AC3E}">
        <p14:creationId xmlns:p14="http://schemas.microsoft.com/office/powerpoint/2010/main" val="3615037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The </a:t>
            </a:r>
            <a:r>
              <a:rPr lang="en-SG" dirty="0" err="1" smtClean="0"/>
              <a:t>Ansible</a:t>
            </a:r>
            <a:r>
              <a:rPr lang="en-SG" dirty="0" smtClean="0"/>
              <a:t> Automation engine consists of:</a:t>
            </a:r>
            <a:endParaRPr lang="en-SG" dirty="0"/>
          </a:p>
        </p:txBody>
      </p:sp>
      <p:sp>
        <p:nvSpPr>
          <p:cNvPr id="3" name="Content Placeholder 2"/>
          <p:cNvSpPr>
            <a:spLocks noGrp="1"/>
          </p:cNvSpPr>
          <p:nvPr>
            <p:ph idx="1"/>
          </p:nvPr>
        </p:nvSpPr>
        <p:spPr/>
        <p:txBody>
          <a:bodyPr>
            <a:normAutofit fontScale="92500" lnSpcReduction="20000"/>
          </a:bodyPr>
          <a:lstStyle/>
          <a:p>
            <a:r>
              <a:rPr lang="en-SG" b="1" dirty="0"/>
              <a:t>Networking</a:t>
            </a:r>
            <a:r>
              <a:rPr lang="en-SG" dirty="0"/>
              <a:t>: </a:t>
            </a:r>
            <a:r>
              <a:rPr lang="en-SG" dirty="0" err="1"/>
              <a:t>Ansible</a:t>
            </a:r>
            <a:r>
              <a:rPr lang="en-SG" dirty="0"/>
              <a:t> can also be used to automate different networks. </a:t>
            </a:r>
            <a:r>
              <a:rPr lang="en-SG" dirty="0" err="1"/>
              <a:t>Ansible</a:t>
            </a:r>
            <a:r>
              <a:rPr lang="en-SG" dirty="0"/>
              <a:t> uses the same simple, powerful, and the agentless automation framework IT operations and development are already using. It uses a data model (a playbook or role) that is separate from the </a:t>
            </a:r>
            <a:r>
              <a:rPr lang="en-SG" dirty="0" err="1"/>
              <a:t>Ansible</a:t>
            </a:r>
            <a:r>
              <a:rPr lang="en-SG" dirty="0"/>
              <a:t> automation engine that easily spans different network hardware.</a:t>
            </a:r>
          </a:p>
          <a:p>
            <a:r>
              <a:rPr lang="en-SG" b="1" dirty="0"/>
              <a:t>Hosts</a:t>
            </a:r>
            <a:r>
              <a:rPr lang="en-SG" dirty="0"/>
              <a:t>: The hosts in the </a:t>
            </a:r>
            <a:r>
              <a:rPr lang="en-SG" dirty="0" err="1"/>
              <a:t>Ansible</a:t>
            </a:r>
            <a:r>
              <a:rPr lang="en-SG" dirty="0"/>
              <a:t> architecture are just node systems which are getting automated by </a:t>
            </a:r>
            <a:r>
              <a:rPr lang="en-SG" dirty="0" err="1"/>
              <a:t>Ansible</a:t>
            </a:r>
            <a:r>
              <a:rPr lang="en-SG" dirty="0"/>
              <a:t>. It can be any kind of machine – Windows, Linux, </a:t>
            </a:r>
            <a:r>
              <a:rPr lang="en-SG" dirty="0" err="1"/>
              <a:t>RedHat</a:t>
            </a:r>
            <a:r>
              <a:rPr lang="en-SG" dirty="0"/>
              <a:t> etc.</a:t>
            </a:r>
          </a:p>
          <a:p>
            <a:r>
              <a:rPr lang="en-SG" b="1" dirty="0"/>
              <a:t>Playbooks:</a:t>
            </a:r>
            <a:r>
              <a:rPr lang="en-SG" dirty="0"/>
              <a:t> Playbooks are simple files written in YAML format which describes the tasks to be executed by </a:t>
            </a:r>
            <a:r>
              <a:rPr lang="en-SG" dirty="0" err="1"/>
              <a:t>Ansible</a:t>
            </a:r>
            <a:r>
              <a:rPr lang="en-SG" dirty="0"/>
              <a:t>. Playbooks can declare configurations, but they can also orchestrate the steps of any manual ordered process, even if it contains jump statements. They can launch tasks synchronously or asynchronously.</a:t>
            </a:r>
          </a:p>
          <a:p>
            <a:endParaRPr lang="en-SG" dirty="0"/>
          </a:p>
        </p:txBody>
      </p:sp>
    </p:spTree>
    <p:extLst>
      <p:ext uri="{BB962C8B-B14F-4D97-AF65-F5344CB8AC3E}">
        <p14:creationId xmlns:p14="http://schemas.microsoft.com/office/powerpoint/2010/main" val="2305970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The </a:t>
            </a:r>
            <a:r>
              <a:rPr lang="en-SG" dirty="0" err="1" smtClean="0"/>
              <a:t>Ansible</a:t>
            </a:r>
            <a:r>
              <a:rPr lang="en-SG" dirty="0" smtClean="0"/>
              <a:t> Automation engine consists of:</a:t>
            </a:r>
            <a:endParaRPr lang="en-SG" dirty="0"/>
          </a:p>
        </p:txBody>
      </p:sp>
      <p:sp>
        <p:nvSpPr>
          <p:cNvPr id="3" name="Content Placeholder 2"/>
          <p:cNvSpPr>
            <a:spLocks noGrp="1"/>
          </p:cNvSpPr>
          <p:nvPr>
            <p:ph idx="1"/>
          </p:nvPr>
        </p:nvSpPr>
        <p:spPr/>
        <p:txBody>
          <a:bodyPr/>
          <a:lstStyle/>
          <a:p>
            <a:r>
              <a:rPr lang="en-SG" b="1" dirty="0"/>
              <a:t>CMDB</a:t>
            </a:r>
            <a:r>
              <a:rPr lang="en-SG" dirty="0"/>
              <a:t> : It is a repository that acts as a data warehouse for IT installations. It holds data relating to a collection of IT assets (commonly referred to as configuration items (CI)), as well as to describe relationships between such assets.</a:t>
            </a:r>
          </a:p>
          <a:p>
            <a:r>
              <a:rPr lang="en-SG" b="1" dirty="0"/>
              <a:t>Cloud:</a:t>
            </a:r>
            <a:r>
              <a:rPr lang="en-SG" dirty="0"/>
              <a:t> It is a network of remote servers hosted on the Internet to store, manage, and process data, rather than a local server. You can launch your resources and instances on cloud and connect to your servers.</a:t>
            </a:r>
          </a:p>
          <a:p>
            <a:endParaRPr lang="en-SG" dirty="0"/>
          </a:p>
        </p:txBody>
      </p:sp>
    </p:spTree>
    <p:extLst>
      <p:ext uri="{BB962C8B-B14F-4D97-AF65-F5344CB8AC3E}">
        <p14:creationId xmlns:p14="http://schemas.microsoft.com/office/powerpoint/2010/main" val="249356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INTRO TO ANSABLE</a:t>
            </a:r>
            <a:endParaRPr lang="en-SG" dirty="0"/>
          </a:p>
        </p:txBody>
      </p:sp>
      <p:sp>
        <p:nvSpPr>
          <p:cNvPr id="3" name="Content Placeholder 2"/>
          <p:cNvSpPr>
            <a:spLocks noGrp="1"/>
          </p:cNvSpPr>
          <p:nvPr>
            <p:ph idx="1"/>
          </p:nvPr>
        </p:nvSpPr>
        <p:spPr/>
        <p:txBody>
          <a:bodyPr/>
          <a:lstStyle/>
          <a:p>
            <a:r>
              <a:rPr lang="en-SG" dirty="0"/>
              <a:t>What is </a:t>
            </a:r>
            <a:r>
              <a:rPr lang="en-SG" dirty="0" err="1"/>
              <a:t>Ansible</a:t>
            </a:r>
            <a:r>
              <a:rPr lang="en-SG" dirty="0"/>
              <a:t>?</a:t>
            </a:r>
          </a:p>
          <a:p>
            <a:r>
              <a:rPr lang="en-SG" dirty="0">
                <a:hlinkClick r:id="rId2"/>
              </a:rPr>
              <a:t>Why do we need </a:t>
            </a:r>
            <a:r>
              <a:rPr lang="en-SG" dirty="0" err="1">
                <a:hlinkClick r:id="rId2"/>
              </a:rPr>
              <a:t>Ansible</a:t>
            </a:r>
            <a:r>
              <a:rPr lang="en-SG" dirty="0"/>
              <a:t>?</a:t>
            </a:r>
          </a:p>
          <a:p>
            <a:r>
              <a:rPr lang="en-SG" dirty="0">
                <a:hlinkClick r:id="rId3"/>
              </a:rPr>
              <a:t>Advantages of using </a:t>
            </a:r>
            <a:r>
              <a:rPr lang="en-SG" dirty="0" err="1">
                <a:hlinkClick r:id="rId3"/>
              </a:rPr>
              <a:t>Ansible</a:t>
            </a:r>
            <a:endParaRPr lang="en-SG" dirty="0"/>
          </a:p>
          <a:p>
            <a:r>
              <a:rPr lang="en-SG" dirty="0">
                <a:hlinkClick r:id="rId4"/>
              </a:rPr>
              <a:t>What </a:t>
            </a:r>
            <a:r>
              <a:rPr lang="en-SG" dirty="0" err="1">
                <a:hlinkClick r:id="rId4"/>
              </a:rPr>
              <a:t>Ansible</a:t>
            </a:r>
            <a:r>
              <a:rPr lang="en-SG" dirty="0">
                <a:hlinkClick r:id="rId4"/>
              </a:rPr>
              <a:t> can do</a:t>
            </a:r>
            <a:r>
              <a:rPr lang="en-SG" dirty="0"/>
              <a:t>?</a:t>
            </a:r>
          </a:p>
          <a:p>
            <a:r>
              <a:rPr lang="en-SG" dirty="0" err="1">
                <a:hlinkClick r:id="rId5"/>
              </a:rPr>
              <a:t>Ansible</a:t>
            </a:r>
            <a:r>
              <a:rPr lang="en-SG" dirty="0">
                <a:hlinkClick r:id="rId5"/>
              </a:rPr>
              <a:t> Architecture</a:t>
            </a:r>
            <a:endParaRPr lang="en-SG" dirty="0"/>
          </a:p>
          <a:p>
            <a:r>
              <a:rPr lang="en-SG" dirty="0" err="1">
                <a:hlinkClick r:id="rId6"/>
              </a:rPr>
              <a:t>Ansible</a:t>
            </a:r>
            <a:r>
              <a:rPr lang="en-SG" dirty="0">
                <a:hlinkClick r:id="rId6"/>
              </a:rPr>
              <a:t> in </a:t>
            </a:r>
            <a:r>
              <a:rPr lang="en-SG" dirty="0" err="1">
                <a:hlinkClick r:id="rId6"/>
              </a:rPr>
              <a:t>DevOps</a:t>
            </a:r>
            <a:endParaRPr lang="en-SG" dirty="0"/>
          </a:p>
          <a:p>
            <a:r>
              <a:rPr lang="en-SG" dirty="0">
                <a:hlinkClick r:id="rId7"/>
              </a:rPr>
              <a:t>Real-Life usage of </a:t>
            </a:r>
            <a:r>
              <a:rPr lang="en-SG" dirty="0" err="1">
                <a:hlinkClick r:id="rId7"/>
              </a:rPr>
              <a:t>Ansible</a:t>
            </a:r>
            <a:r>
              <a:rPr lang="en-SG" dirty="0">
                <a:hlinkClick r:id="rId7"/>
              </a:rPr>
              <a:t> by NASA</a:t>
            </a:r>
            <a:endParaRPr lang="en-SG" dirty="0"/>
          </a:p>
          <a:p>
            <a:r>
              <a:rPr lang="en-SG" dirty="0"/>
              <a:t>Some </a:t>
            </a:r>
            <a:r>
              <a:rPr lang="en-SG" dirty="0" err="1">
                <a:hlinkClick r:id="rId8"/>
              </a:rPr>
              <a:t>Ansible</a:t>
            </a:r>
            <a:r>
              <a:rPr lang="en-SG" dirty="0">
                <a:hlinkClick r:id="rId8"/>
              </a:rPr>
              <a:t> terms</a:t>
            </a:r>
            <a:r>
              <a:rPr lang="en-SG" dirty="0"/>
              <a:t>, to help you understand </a:t>
            </a:r>
            <a:r>
              <a:rPr lang="en-SG" dirty="0" err="1"/>
              <a:t>Ansible</a:t>
            </a:r>
            <a:r>
              <a:rPr lang="en-SG" dirty="0"/>
              <a:t> better.</a:t>
            </a:r>
          </a:p>
          <a:p>
            <a:endParaRPr lang="en-SG" dirty="0"/>
          </a:p>
        </p:txBody>
      </p:sp>
    </p:spTree>
    <p:extLst>
      <p:ext uri="{BB962C8B-B14F-4D97-AF65-F5344CB8AC3E}">
        <p14:creationId xmlns:p14="http://schemas.microsoft.com/office/powerpoint/2010/main" val="975104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1325563"/>
          </a:xfrm>
        </p:spPr>
        <p:txBody>
          <a:bodyPr/>
          <a:lstStyle/>
          <a:p>
            <a:r>
              <a:rPr lang="en-SG" b="1" dirty="0"/>
              <a:t>What is </a:t>
            </a:r>
            <a:r>
              <a:rPr lang="en-SG" b="1" dirty="0" err="1"/>
              <a:t>Ansible</a:t>
            </a:r>
            <a:r>
              <a:rPr lang="en-SG" b="1" dirty="0"/>
              <a:t> in </a:t>
            </a:r>
            <a:r>
              <a:rPr lang="en-SG" b="1" dirty="0" err="1"/>
              <a:t>DevOps</a:t>
            </a:r>
            <a:r>
              <a:rPr lang="en-SG" dirty="0"/>
              <a:t/>
            </a:r>
            <a:br>
              <a:rPr lang="en-SG" dirty="0"/>
            </a:br>
            <a:endParaRPr lang="en-SG" dirty="0"/>
          </a:p>
        </p:txBody>
      </p:sp>
      <p:pic>
        <p:nvPicPr>
          <p:cNvPr id="6146" name="Picture 2" descr="Ansible In Devops - What Is Ansible - Edureka"/>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t="7832" r="3521"/>
          <a:stretch/>
        </p:blipFill>
        <p:spPr bwMode="auto">
          <a:xfrm>
            <a:off x="2717562" y="2761271"/>
            <a:ext cx="7493000" cy="311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16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4636" y="1546789"/>
            <a:ext cx="7990317" cy="2068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p:cNvSpPr txBox="1"/>
          <p:nvPr/>
        </p:nvSpPr>
        <p:spPr>
          <a:xfrm>
            <a:off x="4520724" y="2068082"/>
            <a:ext cx="4708733" cy="523220"/>
          </a:xfrm>
          <a:prstGeom prst="rect">
            <a:avLst/>
          </a:prstGeom>
          <a:noFill/>
        </p:spPr>
        <p:txBody>
          <a:bodyPr wrap="square" rtlCol="0">
            <a:spAutoFit/>
          </a:bodyPr>
          <a:lstStyle/>
          <a:p>
            <a:r>
              <a:rPr lang="en-SG" sz="2800" dirty="0" smtClean="0"/>
              <a:t>INSTALLATION OF ANSIBLE</a:t>
            </a:r>
            <a:endParaRPr lang="en-SG" sz="2800" dirty="0"/>
          </a:p>
        </p:txBody>
      </p:sp>
    </p:spTree>
    <p:extLst>
      <p:ext uri="{BB962C8B-B14F-4D97-AF65-F5344CB8AC3E}">
        <p14:creationId xmlns:p14="http://schemas.microsoft.com/office/powerpoint/2010/main" val="1304290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Virtualization </a:t>
            </a:r>
            <a:r>
              <a:rPr lang="en-SG" dirty="0"/>
              <a:t>technology for Labs</a:t>
            </a:r>
          </a:p>
        </p:txBody>
      </p:sp>
      <p:sp>
        <p:nvSpPr>
          <p:cNvPr id="3" name="Content Placeholder 2"/>
          <p:cNvSpPr>
            <a:spLocks noGrp="1"/>
          </p:cNvSpPr>
          <p:nvPr>
            <p:ph idx="1"/>
          </p:nvPr>
        </p:nvSpPr>
        <p:spPr/>
        <p:txBody>
          <a:bodyPr/>
          <a:lstStyle/>
          <a:p>
            <a:r>
              <a:rPr lang="en-SG" dirty="0" err="1" smtClean="0"/>
              <a:t>VirtualBox</a:t>
            </a:r>
            <a:endParaRPr lang="en-SG" dirty="0" smtClean="0"/>
          </a:p>
          <a:p>
            <a:r>
              <a:rPr lang="en-SG" dirty="0"/>
              <a:t>VMWare </a:t>
            </a:r>
            <a:r>
              <a:rPr lang="en-SG" dirty="0" smtClean="0"/>
              <a:t>Workstation</a:t>
            </a:r>
          </a:p>
          <a:p>
            <a:r>
              <a:rPr lang="en-SG" dirty="0"/>
              <a:t>Cloud </a:t>
            </a:r>
            <a:r>
              <a:rPr lang="en-SG" dirty="0" smtClean="0"/>
              <a:t>– AWS</a:t>
            </a:r>
          </a:p>
          <a:p>
            <a:r>
              <a:rPr lang="en-SG" dirty="0"/>
              <a:t>Cloud </a:t>
            </a:r>
            <a:r>
              <a:rPr lang="en-SG" dirty="0" smtClean="0"/>
              <a:t>– GCP</a:t>
            </a:r>
          </a:p>
          <a:p>
            <a:r>
              <a:rPr lang="en-SG" dirty="0"/>
              <a:t>Cloud - Azure</a:t>
            </a:r>
          </a:p>
        </p:txBody>
      </p:sp>
    </p:spTree>
    <p:extLst>
      <p:ext uri="{BB962C8B-B14F-4D97-AF65-F5344CB8AC3E}">
        <p14:creationId xmlns:p14="http://schemas.microsoft.com/office/powerpoint/2010/main" val="3174278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Programming Languages for Demonstrations</a:t>
            </a:r>
          </a:p>
        </p:txBody>
      </p:sp>
      <p:sp>
        <p:nvSpPr>
          <p:cNvPr id="3" name="Content Placeholder 2"/>
          <p:cNvSpPr>
            <a:spLocks noGrp="1"/>
          </p:cNvSpPr>
          <p:nvPr>
            <p:ph idx="1"/>
          </p:nvPr>
        </p:nvSpPr>
        <p:spPr/>
        <p:txBody>
          <a:bodyPr/>
          <a:lstStyle/>
          <a:p>
            <a:r>
              <a:rPr lang="en-SG" dirty="0" smtClean="0"/>
              <a:t>Python</a:t>
            </a:r>
          </a:p>
          <a:p>
            <a:r>
              <a:rPr lang="en-SG" dirty="0" smtClean="0"/>
              <a:t>Java</a:t>
            </a:r>
          </a:p>
          <a:p>
            <a:r>
              <a:rPr lang="en-SG" dirty="0" smtClean="0"/>
              <a:t>C</a:t>
            </a:r>
          </a:p>
          <a:p>
            <a:r>
              <a:rPr lang="en-SG" dirty="0" err="1" smtClean="0"/>
              <a:t>.net</a:t>
            </a:r>
            <a:r>
              <a:rPr lang="en-SG" dirty="0" smtClean="0"/>
              <a:t> </a:t>
            </a:r>
            <a:r>
              <a:rPr lang="en-SG" dirty="0" err="1" smtClean="0"/>
              <a:t>etc</a:t>
            </a:r>
            <a:endParaRPr lang="en-SG" dirty="0" smtClean="0"/>
          </a:p>
          <a:p>
            <a:pPr marL="0" indent="0">
              <a:buNone/>
            </a:pPr>
            <a:endParaRPr lang="en-SG" dirty="0"/>
          </a:p>
        </p:txBody>
      </p:sp>
      <p:sp>
        <p:nvSpPr>
          <p:cNvPr id="4" name="Rectangle 1"/>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Python</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Ruby</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NodeJS</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Go</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Java</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C</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.Net</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Shell Scripting</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Powershell</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3" name="Rectangle 10"/>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Python</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11"/>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Ruby</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12"/>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NodeJS</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6" name="Rectangle 13"/>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Go</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7" name="Rectangle 14"/>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Java</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8" name="Rectangle 15"/>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C</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9" name="Rectangle 16"/>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.Net</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0" name="Rectangle 17"/>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Shell Scripting</a:t>
            </a:r>
            <a:endParaRPr kumimoji="0" 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1" name="Rectangle 18"/>
          <p:cNvSpPr>
            <a:spLocks noChangeArrowheads="1"/>
          </p:cNvSpPr>
          <p:nvPr/>
        </p:nvSpPr>
        <p:spPr bwMode="auto">
          <a:xfrm>
            <a:off x="152400" y="152400"/>
            <a:ext cx="3746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02124"/>
                </a:solidFill>
                <a:effectLst/>
                <a:latin typeface="Roboto" panose="02000000000000000000" pitchFamily="2" charset="0"/>
              </a:rPr>
              <a:t>Powershell</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3508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t>How to install </a:t>
            </a:r>
            <a:r>
              <a:rPr lang="en-SG" b="1" dirty="0" err="1"/>
              <a:t>ansible</a:t>
            </a:r>
            <a:r>
              <a:rPr lang="en-SG" b="1" dirty="0"/>
              <a:t> on AWS ec2 instances</a:t>
            </a:r>
            <a:br>
              <a:rPr lang="en-SG" b="1" dirty="0"/>
            </a:br>
            <a:endParaRPr lang="en-SG" dirty="0"/>
          </a:p>
        </p:txBody>
      </p:sp>
      <p:sp>
        <p:nvSpPr>
          <p:cNvPr id="3" name="Content Placeholder 2"/>
          <p:cNvSpPr>
            <a:spLocks noGrp="1"/>
          </p:cNvSpPr>
          <p:nvPr>
            <p:ph idx="1"/>
          </p:nvPr>
        </p:nvSpPr>
        <p:spPr>
          <a:xfrm>
            <a:off x="838200" y="1851262"/>
            <a:ext cx="10515600" cy="4351338"/>
          </a:xfrm>
        </p:spPr>
        <p:txBody>
          <a:bodyPr/>
          <a:lstStyle/>
          <a:p>
            <a:r>
              <a:rPr lang="en-SG" dirty="0"/>
              <a:t>to install </a:t>
            </a:r>
            <a:r>
              <a:rPr lang="en-SG" dirty="0" err="1"/>
              <a:t>ansible</a:t>
            </a:r>
            <a:r>
              <a:rPr lang="en-SG" dirty="0"/>
              <a:t> on Amazon Linux or to setup </a:t>
            </a:r>
            <a:r>
              <a:rPr lang="en-SG" dirty="0" err="1"/>
              <a:t>ansible</a:t>
            </a:r>
            <a:r>
              <a:rPr lang="en-SG" dirty="0"/>
              <a:t> lab in </a:t>
            </a:r>
            <a:r>
              <a:rPr lang="en-SG" dirty="0" err="1"/>
              <a:t>aws</a:t>
            </a:r>
            <a:r>
              <a:rPr lang="en-SG" dirty="0"/>
              <a:t> we need two or three ec2 instances. one is </a:t>
            </a:r>
            <a:r>
              <a:rPr lang="en-SG" dirty="0" err="1"/>
              <a:t>ansible</a:t>
            </a:r>
            <a:r>
              <a:rPr lang="en-SG" dirty="0"/>
              <a:t> master ec2 instance remaining ec2 instances are clients. in the master ec2 instance only we will install </a:t>
            </a:r>
            <a:r>
              <a:rPr lang="en-SG" dirty="0" err="1"/>
              <a:t>ansible</a:t>
            </a:r>
            <a:r>
              <a:rPr lang="en-SG" dirty="0"/>
              <a:t>.</a:t>
            </a:r>
          </a:p>
        </p:txBody>
      </p:sp>
    </p:spTree>
    <p:extLst>
      <p:ext uri="{BB962C8B-B14F-4D97-AF65-F5344CB8AC3E}">
        <p14:creationId xmlns:p14="http://schemas.microsoft.com/office/powerpoint/2010/main" val="2539015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SG" dirty="0"/>
              <a:t>Launch three or two  </a:t>
            </a:r>
            <a:r>
              <a:rPr lang="en-SG" dirty="0" err="1"/>
              <a:t>ubuntu</a:t>
            </a:r>
            <a:r>
              <a:rPr lang="en-SG" dirty="0"/>
              <a:t> 16.04 instances</a:t>
            </a:r>
          </a:p>
          <a:p>
            <a:r>
              <a:rPr lang="en-SG" dirty="0"/>
              <a:t>give Name one </a:t>
            </a:r>
            <a:r>
              <a:rPr lang="en-SG" dirty="0" err="1"/>
              <a:t>ubuntu</a:t>
            </a:r>
            <a:r>
              <a:rPr lang="en-SG" dirty="0"/>
              <a:t> ec2 instances as </a:t>
            </a:r>
            <a:r>
              <a:rPr lang="en-SG" dirty="0" err="1"/>
              <a:t>ansible</a:t>
            </a:r>
            <a:r>
              <a:rPr lang="en-SG" dirty="0"/>
              <a:t>-master</a:t>
            </a:r>
          </a:p>
          <a:p>
            <a:r>
              <a:rPr lang="en-SG" dirty="0"/>
              <a:t>give remaining ec2 instances names as client1, clinet2</a:t>
            </a:r>
          </a:p>
          <a:p>
            <a:r>
              <a:rPr lang="en-SG" dirty="0"/>
              <a:t>in both </a:t>
            </a:r>
            <a:r>
              <a:rPr lang="en-SG" dirty="0" err="1"/>
              <a:t>ansible</a:t>
            </a:r>
            <a:r>
              <a:rPr lang="en-SG" dirty="0"/>
              <a:t> master and clients  security groups</a:t>
            </a:r>
          </a:p>
          <a:p>
            <a:r>
              <a:rPr lang="en-SG" dirty="0"/>
              <a:t>open </a:t>
            </a:r>
            <a:r>
              <a:rPr lang="en-SG" dirty="0" err="1"/>
              <a:t>ssh</a:t>
            </a:r>
            <a:r>
              <a:rPr lang="en-SG" dirty="0"/>
              <a:t> port no  22 from anywhere</a:t>
            </a:r>
          </a:p>
          <a:p>
            <a:endParaRPr lang="en-SG" dirty="0"/>
          </a:p>
        </p:txBody>
      </p:sp>
    </p:spTree>
    <p:extLst>
      <p:ext uri="{BB962C8B-B14F-4D97-AF65-F5344CB8AC3E}">
        <p14:creationId xmlns:p14="http://schemas.microsoft.com/office/powerpoint/2010/main" val="569220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SG" b="1" dirty="0"/>
              <a:t>install python in </a:t>
            </a:r>
            <a:r>
              <a:rPr lang="en-SG" b="1" dirty="0" err="1"/>
              <a:t>ansible</a:t>
            </a:r>
            <a:r>
              <a:rPr lang="en-SG" b="1" dirty="0"/>
              <a:t> master and clients instances</a:t>
            </a:r>
          </a:p>
          <a:p>
            <a:endParaRPr lang="en-SG" dirty="0"/>
          </a:p>
        </p:txBody>
      </p:sp>
      <p:pic>
        <p:nvPicPr>
          <p:cNvPr id="8194" name="Picture 2" descr="How to setup ansible practice lab in aws ec2 insta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670" y="2520156"/>
            <a:ext cx="10696575"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276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SG" b="1" dirty="0" smtClean="0"/>
              <a:t>install </a:t>
            </a:r>
            <a:r>
              <a:rPr lang="en-SG" b="1" dirty="0"/>
              <a:t>python in </a:t>
            </a:r>
            <a:r>
              <a:rPr lang="en-SG" b="1" dirty="0" err="1"/>
              <a:t>ansible</a:t>
            </a:r>
            <a:r>
              <a:rPr lang="en-SG" b="1" dirty="0"/>
              <a:t> master and clients </a:t>
            </a:r>
            <a:r>
              <a:rPr lang="en-SG" b="1" dirty="0" smtClean="0"/>
              <a:t>instances</a:t>
            </a:r>
          </a:p>
          <a:p>
            <a:r>
              <a:rPr lang="en-SG" dirty="0" err="1"/>
              <a:t>ansible</a:t>
            </a:r>
            <a:r>
              <a:rPr lang="en-SG" dirty="0"/>
              <a:t> and its modules are built on python, so we have to install python in all master and client machines.</a:t>
            </a:r>
          </a:p>
          <a:p>
            <a:r>
              <a:rPr lang="en-SG" dirty="0"/>
              <a:t>to install python execute below commands as root user</a:t>
            </a:r>
          </a:p>
          <a:p>
            <a:endParaRPr lang="en-SG" b="1" dirty="0"/>
          </a:p>
          <a:p>
            <a:endParaRPr lang="en-SG" dirty="0"/>
          </a:p>
        </p:txBody>
      </p:sp>
    </p:spTree>
    <p:extLst>
      <p:ext uri="{BB962C8B-B14F-4D97-AF65-F5344CB8AC3E}">
        <p14:creationId xmlns:p14="http://schemas.microsoft.com/office/powerpoint/2010/main" val="477249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290272"/>
          </a:xfrm>
        </p:spPr>
        <p:txBody>
          <a:bodyPr>
            <a:normAutofit/>
          </a:bodyPr>
          <a:lstStyle/>
          <a:p>
            <a:r>
              <a:rPr lang="en-SG" b="1" dirty="0"/>
              <a:t>How to Install </a:t>
            </a:r>
            <a:r>
              <a:rPr lang="en-SG" b="1" dirty="0" err="1"/>
              <a:t>Ansible</a:t>
            </a:r>
            <a:r>
              <a:rPr lang="en-SG" b="1" dirty="0"/>
              <a:t> on AWS EC2 Instance RHEL 8</a:t>
            </a:r>
            <a:br>
              <a:rPr lang="en-SG" b="1" dirty="0"/>
            </a:br>
            <a:endParaRPr lang="en-SG" dirty="0"/>
          </a:p>
        </p:txBody>
      </p:sp>
      <p:sp>
        <p:nvSpPr>
          <p:cNvPr id="3" name="Content Placeholder 2"/>
          <p:cNvSpPr>
            <a:spLocks noGrp="1"/>
          </p:cNvSpPr>
          <p:nvPr>
            <p:ph idx="1"/>
          </p:nvPr>
        </p:nvSpPr>
        <p:spPr/>
        <p:txBody>
          <a:bodyPr/>
          <a:lstStyle/>
          <a:p>
            <a:endParaRPr lang="en-SG" dirty="0" smtClean="0"/>
          </a:p>
          <a:p>
            <a:r>
              <a:rPr lang="en-SG" dirty="0"/>
              <a:t>Go to your AWS management console and launch an RHEL instance. Use Putty/</a:t>
            </a:r>
            <a:r>
              <a:rPr lang="en-SG" dirty="0" err="1"/>
              <a:t>MobaXterm</a:t>
            </a:r>
            <a:r>
              <a:rPr lang="en-SG" dirty="0"/>
              <a:t> to SSH into the instances once they start running</a:t>
            </a:r>
            <a:r>
              <a:rPr lang="en-SG" dirty="0" smtClean="0"/>
              <a:t>.</a:t>
            </a:r>
          </a:p>
          <a:p>
            <a:r>
              <a:rPr lang="en-SG" b="1" dirty="0"/>
              <a:t>Step 2:</a:t>
            </a:r>
            <a:endParaRPr lang="en-SG" dirty="0"/>
          </a:p>
          <a:p>
            <a:r>
              <a:rPr lang="en-SG" dirty="0"/>
              <a:t>Next, we will be installing Python3 in our RHEL 8 EC2 instances. If you have a special requirement of Python2, mention Python2 in the command, otherwise use the command below as is.</a:t>
            </a:r>
          </a:p>
          <a:p>
            <a:r>
              <a:rPr lang="en-SG" i="1" dirty="0"/>
              <a:t>#yum install python3 -y</a:t>
            </a:r>
            <a:endParaRPr lang="en-SG" dirty="0"/>
          </a:p>
          <a:p>
            <a:endParaRPr lang="en-SG" dirty="0"/>
          </a:p>
        </p:txBody>
      </p:sp>
    </p:spTree>
    <p:extLst>
      <p:ext uri="{BB962C8B-B14F-4D97-AF65-F5344CB8AC3E}">
        <p14:creationId xmlns:p14="http://schemas.microsoft.com/office/powerpoint/2010/main" val="3268356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How to Install </a:t>
            </a:r>
            <a:r>
              <a:rPr lang="en-SG" b="1" dirty="0" err="1" smtClean="0"/>
              <a:t>Ansible</a:t>
            </a:r>
            <a:r>
              <a:rPr lang="en-SG" b="1" dirty="0" smtClean="0"/>
              <a:t> on AWS EC2 Instance RHEL 8</a:t>
            </a:r>
            <a:endParaRPr lang="en-SG" dirty="0"/>
          </a:p>
        </p:txBody>
      </p:sp>
      <p:sp>
        <p:nvSpPr>
          <p:cNvPr id="3" name="Content Placeholder 2"/>
          <p:cNvSpPr>
            <a:spLocks noGrp="1"/>
          </p:cNvSpPr>
          <p:nvPr>
            <p:ph idx="1"/>
          </p:nvPr>
        </p:nvSpPr>
        <p:spPr/>
        <p:txBody>
          <a:bodyPr/>
          <a:lstStyle/>
          <a:p>
            <a:r>
              <a:rPr lang="en-SG" i="1" dirty="0"/>
              <a:t>#alternatives — set python /</a:t>
            </a:r>
            <a:r>
              <a:rPr lang="en-SG" i="1" dirty="0" err="1" smtClean="0"/>
              <a:t>usr</a:t>
            </a:r>
            <a:r>
              <a:rPr lang="en-SG" i="1" dirty="0" smtClean="0"/>
              <a:t>/bin/python3</a:t>
            </a:r>
          </a:p>
          <a:p>
            <a:r>
              <a:rPr lang="en-SG" b="1" dirty="0"/>
              <a:t>Step 3:</a:t>
            </a:r>
            <a:endParaRPr lang="en-SG" dirty="0"/>
          </a:p>
          <a:p>
            <a:r>
              <a:rPr lang="en-SG" dirty="0"/>
              <a:t>Now, you must install Python3-pip on the instance. Pip is a package manager for Python that allows you to install and manage additional Python packages which are not part of the standard python library.</a:t>
            </a:r>
          </a:p>
          <a:p>
            <a:r>
              <a:rPr lang="en-SG" i="1" dirty="0"/>
              <a:t>#yum -y install python3-pip</a:t>
            </a:r>
            <a:endParaRPr lang="en-SG" dirty="0"/>
          </a:p>
          <a:p>
            <a:endParaRPr lang="en-SG" dirty="0"/>
          </a:p>
        </p:txBody>
      </p:sp>
    </p:spTree>
    <p:extLst>
      <p:ext uri="{BB962C8B-B14F-4D97-AF65-F5344CB8AC3E}">
        <p14:creationId xmlns:p14="http://schemas.microsoft.com/office/powerpoint/2010/main" val="256256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SG" dirty="0" err="1"/>
              <a:t>Ansible</a:t>
            </a:r>
            <a:r>
              <a:rPr lang="en-SG" dirty="0"/>
              <a:t> is an open source IT Configuration Management, Deployment &amp; Orchestration tool. It aims to provide large productivity gains to a wide variety of automation challenges. This tool is very simple to use yet powerful enough to automate complex multi-tier IT application environments.</a:t>
            </a:r>
          </a:p>
        </p:txBody>
      </p:sp>
    </p:spTree>
    <p:extLst>
      <p:ext uri="{BB962C8B-B14F-4D97-AF65-F5344CB8AC3E}">
        <p14:creationId xmlns:p14="http://schemas.microsoft.com/office/powerpoint/2010/main" val="1453618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How to Install </a:t>
            </a:r>
            <a:r>
              <a:rPr lang="en-SG" b="1" dirty="0" err="1" smtClean="0"/>
              <a:t>Ansible</a:t>
            </a:r>
            <a:r>
              <a:rPr lang="en-SG" b="1" dirty="0" smtClean="0"/>
              <a:t> on AWS EC2 Instance RHEL 8</a:t>
            </a:r>
            <a:endParaRPr lang="en-SG" dirty="0"/>
          </a:p>
        </p:txBody>
      </p:sp>
      <p:sp>
        <p:nvSpPr>
          <p:cNvPr id="3" name="Content Placeholder 2"/>
          <p:cNvSpPr>
            <a:spLocks noGrp="1"/>
          </p:cNvSpPr>
          <p:nvPr>
            <p:ph idx="1"/>
          </p:nvPr>
        </p:nvSpPr>
        <p:spPr/>
        <p:txBody>
          <a:bodyPr>
            <a:normAutofit/>
          </a:bodyPr>
          <a:lstStyle/>
          <a:p>
            <a:r>
              <a:rPr lang="en-SG" b="1" dirty="0"/>
              <a:t>Step 4:</a:t>
            </a:r>
            <a:endParaRPr lang="en-SG" dirty="0"/>
          </a:p>
          <a:p>
            <a:r>
              <a:rPr lang="en-SG" dirty="0"/>
              <a:t>We wouldn’t be able to install </a:t>
            </a:r>
            <a:r>
              <a:rPr lang="en-SG" dirty="0" err="1"/>
              <a:t>Ansible</a:t>
            </a:r>
            <a:r>
              <a:rPr lang="en-SG" dirty="0"/>
              <a:t> as a root user here, because in RHEL 8, this operation is not allowed. So, we are going to create a new user and setup a password for it.</a:t>
            </a:r>
          </a:p>
          <a:p>
            <a:r>
              <a:rPr lang="en-SG" i="1" dirty="0"/>
              <a:t>#</a:t>
            </a:r>
            <a:r>
              <a:rPr lang="en-SG" i="1" dirty="0" err="1"/>
              <a:t>useradd</a:t>
            </a:r>
            <a:r>
              <a:rPr lang="en-SG" i="1" dirty="0"/>
              <a:t> </a:t>
            </a:r>
            <a:r>
              <a:rPr lang="en-SG" i="1" dirty="0" err="1" smtClean="0"/>
              <a:t>ansiblecontrol</a:t>
            </a:r>
            <a:endParaRPr lang="en-SG" dirty="0"/>
          </a:p>
        </p:txBody>
      </p:sp>
    </p:spTree>
    <p:extLst>
      <p:ext uri="{BB962C8B-B14F-4D97-AF65-F5344CB8AC3E}">
        <p14:creationId xmlns:p14="http://schemas.microsoft.com/office/powerpoint/2010/main" val="271411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How to Install </a:t>
            </a:r>
            <a:r>
              <a:rPr lang="en-SG" b="1" dirty="0" err="1" smtClean="0"/>
              <a:t>Ansible</a:t>
            </a:r>
            <a:r>
              <a:rPr lang="en-SG" b="1" dirty="0" smtClean="0"/>
              <a:t> on AWS EC2 Instance RHEL 8</a:t>
            </a:r>
            <a:endParaRPr lang="en-SG" dirty="0"/>
          </a:p>
        </p:txBody>
      </p:sp>
      <p:sp>
        <p:nvSpPr>
          <p:cNvPr id="3" name="Content Placeholder 2"/>
          <p:cNvSpPr>
            <a:spLocks noGrp="1"/>
          </p:cNvSpPr>
          <p:nvPr>
            <p:ph idx="1"/>
          </p:nvPr>
        </p:nvSpPr>
        <p:spPr/>
        <p:txBody>
          <a:bodyPr/>
          <a:lstStyle/>
          <a:p>
            <a:r>
              <a:rPr lang="en-SG" i="1" dirty="0" smtClean="0"/>
              <a:t>#</a:t>
            </a:r>
            <a:r>
              <a:rPr lang="en-SG" i="1" dirty="0" err="1" smtClean="0"/>
              <a:t>passwd</a:t>
            </a:r>
            <a:r>
              <a:rPr lang="en-SG" i="1" dirty="0" smtClean="0"/>
              <a:t> </a:t>
            </a:r>
            <a:r>
              <a:rPr lang="en-SG" i="1" dirty="0" err="1" smtClean="0"/>
              <a:t>ansiblecontrol</a:t>
            </a:r>
            <a:endParaRPr lang="en-SG" dirty="0" smtClean="0"/>
          </a:p>
          <a:p>
            <a:r>
              <a:rPr lang="en-SG" dirty="0" smtClean="0"/>
              <a:t>For the second instance, create a user named, “</a:t>
            </a:r>
            <a:r>
              <a:rPr lang="en-SG" dirty="0" err="1" smtClean="0"/>
              <a:t>managedhost</a:t>
            </a:r>
            <a:r>
              <a:rPr lang="en-SG" dirty="0" smtClean="0"/>
              <a:t>” and setup a password for it as well.</a:t>
            </a:r>
          </a:p>
          <a:p>
            <a:r>
              <a:rPr lang="en-SG" dirty="0" smtClean="0"/>
              <a:t>Once completed, we should add the user ‘</a:t>
            </a:r>
            <a:r>
              <a:rPr lang="en-SG" dirty="0" err="1" smtClean="0"/>
              <a:t>ansiblecontrol</a:t>
            </a:r>
            <a:r>
              <a:rPr lang="en-SG" dirty="0" smtClean="0"/>
              <a:t>’ to </a:t>
            </a:r>
            <a:r>
              <a:rPr lang="en-SG" dirty="0" err="1" smtClean="0"/>
              <a:t>sudoers</a:t>
            </a:r>
            <a:r>
              <a:rPr lang="en-SG" dirty="0" smtClean="0"/>
              <a:t> file for </a:t>
            </a:r>
            <a:r>
              <a:rPr lang="en-SG" dirty="0" err="1" smtClean="0"/>
              <a:t>sudo</a:t>
            </a:r>
            <a:r>
              <a:rPr lang="en-SG" dirty="0" smtClean="0"/>
              <a:t> access. Use the command below to do that.</a:t>
            </a:r>
          </a:p>
          <a:p>
            <a:r>
              <a:rPr lang="en-SG" i="1" dirty="0" smtClean="0"/>
              <a:t>#echo “</a:t>
            </a:r>
            <a:r>
              <a:rPr lang="en-SG" i="1" dirty="0" err="1" smtClean="0"/>
              <a:t>ansiblecontrol</a:t>
            </a:r>
            <a:r>
              <a:rPr lang="en-SG" i="1" dirty="0" smtClean="0"/>
              <a:t> ALL=(ALL) NOPASSWD: ALL” &gt;&gt; /</a:t>
            </a:r>
            <a:r>
              <a:rPr lang="en-SG" i="1" dirty="0" err="1" smtClean="0"/>
              <a:t>etc</a:t>
            </a:r>
            <a:r>
              <a:rPr lang="en-SG" i="1" dirty="0" smtClean="0"/>
              <a:t>/</a:t>
            </a:r>
            <a:r>
              <a:rPr lang="en-SG" i="1" dirty="0" err="1" smtClean="0"/>
              <a:t>sudoers</a:t>
            </a:r>
            <a:endParaRPr lang="en-SG" dirty="0" smtClean="0"/>
          </a:p>
          <a:p>
            <a:r>
              <a:rPr lang="en-SG" dirty="0" smtClean="0"/>
              <a:t>Similarly, repeat the above with the user “</a:t>
            </a:r>
            <a:r>
              <a:rPr lang="en-SG" dirty="0" err="1" smtClean="0"/>
              <a:t>managedhost</a:t>
            </a:r>
            <a:r>
              <a:rPr lang="en-SG" dirty="0" smtClean="0"/>
              <a:t>” in the second instance.</a:t>
            </a:r>
          </a:p>
          <a:p>
            <a:endParaRPr lang="en-SG" dirty="0" smtClean="0"/>
          </a:p>
          <a:p>
            <a:endParaRPr lang="en-SG" dirty="0"/>
          </a:p>
        </p:txBody>
      </p:sp>
    </p:spTree>
    <p:extLst>
      <p:ext uri="{BB962C8B-B14F-4D97-AF65-F5344CB8AC3E}">
        <p14:creationId xmlns:p14="http://schemas.microsoft.com/office/powerpoint/2010/main" val="2350232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smtClean="0"/>
              <a:t>How to Install </a:t>
            </a:r>
            <a:r>
              <a:rPr lang="en-SG" b="1" dirty="0" err="1" smtClean="0"/>
              <a:t>Ansible</a:t>
            </a:r>
            <a:r>
              <a:rPr lang="en-SG" b="1" dirty="0" smtClean="0"/>
              <a:t> on AWS EC2 Instance RHEL 8</a:t>
            </a:r>
            <a:endParaRPr lang="en-SG" dirty="0"/>
          </a:p>
        </p:txBody>
      </p:sp>
      <p:sp>
        <p:nvSpPr>
          <p:cNvPr id="3" name="Content Placeholder 2"/>
          <p:cNvSpPr>
            <a:spLocks noGrp="1"/>
          </p:cNvSpPr>
          <p:nvPr>
            <p:ph idx="1"/>
          </p:nvPr>
        </p:nvSpPr>
        <p:spPr/>
        <p:txBody>
          <a:bodyPr/>
          <a:lstStyle/>
          <a:p>
            <a:r>
              <a:rPr lang="en-SG" b="1" dirty="0"/>
              <a:t>Step </a:t>
            </a:r>
            <a:r>
              <a:rPr lang="en-SG" b="1" dirty="0" smtClean="0"/>
              <a:t>5:</a:t>
            </a:r>
            <a:r>
              <a:rPr lang="en-SG" dirty="0"/>
              <a:t>The control node, also referred to as </a:t>
            </a:r>
            <a:r>
              <a:rPr lang="en-SG" dirty="0" err="1"/>
              <a:t>Ansible</a:t>
            </a:r>
            <a:r>
              <a:rPr lang="en-SG" dirty="0"/>
              <a:t> Master, connects to the managed host using SSH. Though using key-based authentication is recommended, when you are at a learning stage, use password-based authentication</a:t>
            </a:r>
            <a:r>
              <a:rPr lang="en-SG" dirty="0" smtClean="0"/>
              <a:t>.</a:t>
            </a:r>
          </a:p>
          <a:p>
            <a:r>
              <a:rPr lang="en-SG" i="1" dirty="0"/>
              <a:t>#vi /</a:t>
            </a:r>
            <a:r>
              <a:rPr lang="en-SG" i="1" dirty="0" err="1"/>
              <a:t>etc</a:t>
            </a:r>
            <a:r>
              <a:rPr lang="en-SG" i="1" dirty="0"/>
              <a:t>/</a:t>
            </a:r>
            <a:r>
              <a:rPr lang="en-SG" i="1" dirty="0" err="1"/>
              <a:t>ssh</a:t>
            </a:r>
            <a:r>
              <a:rPr lang="en-SG" i="1" dirty="0"/>
              <a:t>/</a:t>
            </a:r>
            <a:r>
              <a:rPr lang="en-SG" i="1" dirty="0" err="1"/>
              <a:t>sshd_config</a:t>
            </a:r>
            <a:endParaRPr lang="en-SG" dirty="0"/>
          </a:p>
        </p:txBody>
      </p:sp>
    </p:spTree>
    <p:extLst>
      <p:ext uri="{BB962C8B-B14F-4D97-AF65-F5344CB8AC3E}">
        <p14:creationId xmlns:p14="http://schemas.microsoft.com/office/powerpoint/2010/main" val="1216345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t>Why Do We Need </a:t>
            </a:r>
            <a:r>
              <a:rPr lang="en-SG" b="1" dirty="0" err="1"/>
              <a:t>Ansible</a:t>
            </a:r>
            <a:r>
              <a:rPr lang="en-SG" b="1" dirty="0"/>
              <a:t>?</a:t>
            </a:r>
            <a:r>
              <a:rPr lang="en-SG" dirty="0"/>
              <a:t/>
            </a:r>
            <a:br>
              <a:rPr lang="en-SG" dirty="0"/>
            </a:br>
            <a:endParaRPr lang="en-SG" dirty="0"/>
          </a:p>
        </p:txBody>
      </p:sp>
      <p:sp>
        <p:nvSpPr>
          <p:cNvPr id="3" name="Content Placeholder 2"/>
          <p:cNvSpPr>
            <a:spLocks noGrp="1"/>
          </p:cNvSpPr>
          <p:nvPr>
            <p:ph idx="1"/>
          </p:nvPr>
        </p:nvSpPr>
        <p:spPr/>
        <p:txBody>
          <a:bodyPr>
            <a:normAutofit/>
          </a:bodyPr>
          <a:lstStyle/>
          <a:p>
            <a:r>
              <a:rPr lang="en-SG" sz="1800" dirty="0"/>
              <a:t>beginning of networked computing when deploying and managing servers reliably and efficiently has been a challenge. Previously, system administrators managed servers by hand, installing software, changing configurations, and </a:t>
            </a:r>
            <a:r>
              <a:rPr lang="en-SG" sz="1800" dirty="0" smtClean="0"/>
              <a:t>administering </a:t>
            </a:r>
            <a:r>
              <a:rPr lang="en-SG" sz="1800" dirty="0"/>
              <a:t>services on individual servers</a:t>
            </a:r>
            <a:r>
              <a:rPr lang="en-SG" sz="1800" dirty="0" smtClean="0"/>
              <a:t>.</a:t>
            </a:r>
          </a:p>
          <a:p>
            <a:r>
              <a:rPr lang="en-SG" sz="1800" dirty="0"/>
              <a:t>As data </a:t>
            </a:r>
            <a:r>
              <a:rPr lang="en-SG" sz="1800" dirty="0" err="1"/>
              <a:t>centers</a:t>
            </a:r>
            <a:r>
              <a:rPr lang="en-SG" sz="1800" dirty="0"/>
              <a:t> grew, and hosted applications became more </a:t>
            </a:r>
            <a:r>
              <a:rPr lang="en-SG" sz="1800" dirty="0" smtClean="0"/>
              <a:t>complex</a:t>
            </a:r>
          </a:p>
          <a:p>
            <a:endParaRPr lang="en-SG" sz="1800" dirty="0"/>
          </a:p>
          <a:p>
            <a:r>
              <a:rPr lang="en-SG" sz="1800" dirty="0"/>
              <a:t>administrators realized they couldn’t scale their manual systems management as fast as the applications they were enabling.</a:t>
            </a:r>
          </a:p>
        </p:txBody>
      </p:sp>
    </p:spTree>
    <p:extLst>
      <p:ext uri="{BB962C8B-B14F-4D97-AF65-F5344CB8AC3E}">
        <p14:creationId xmlns:p14="http://schemas.microsoft.com/office/powerpoint/2010/main" val="199401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b="1" dirty="0"/>
              <a:t>Why Do We Need </a:t>
            </a:r>
            <a:r>
              <a:rPr lang="en-SG" b="1" dirty="0" err="1"/>
              <a:t>Ansible</a:t>
            </a:r>
            <a:r>
              <a:rPr lang="en-SG" b="1" dirty="0"/>
              <a:t>?</a:t>
            </a:r>
            <a:r>
              <a:rPr lang="en-SG" dirty="0"/>
              <a:t/>
            </a:r>
            <a:br>
              <a:rPr lang="en-SG" dirty="0"/>
            </a:br>
            <a:endParaRPr lang="en-SG" dirty="0"/>
          </a:p>
        </p:txBody>
      </p:sp>
      <p:sp>
        <p:nvSpPr>
          <p:cNvPr id="3" name="Content Placeholder 2"/>
          <p:cNvSpPr>
            <a:spLocks noGrp="1"/>
          </p:cNvSpPr>
          <p:nvPr>
            <p:ph idx="1"/>
          </p:nvPr>
        </p:nvSpPr>
        <p:spPr/>
        <p:txBody>
          <a:bodyPr>
            <a:normAutofit/>
          </a:bodyPr>
          <a:lstStyle/>
          <a:p>
            <a:r>
              <a:rPr lang="en-SG" sz="1800" dirty="0"/>
              <a:t>since the development team was agile and releasing software frequently, but IT operations were spending more time configuring the systems. That’s why server provisioning and configuration management tools came to flourish</a:t>
            </a:r>
            <a:r>
              <a:rPr lang="en-SG" sz="1800" dirty="0" smtClean="0"/>
              <a:t>.</a:t>
            </a:r>
          </a:p>
          <a:p>
            <a:endParaRPr lang="en-SG" sz="1800" dirty="0"/>
          </a:p>
          <a:p>
            <a:r>
              <a:rPr lang="en-SG" sz="1800" dirty="0"/>
              <a:t>Consider the tedious routine of administering a server fleet. We always need to keep updating, pushing changes, copying files on them etc. These tasks make things very complicated and time consuming.</a:t>
            </a:r>
          </a:p>
        </p:txBody>
      </p:sp>
    </p:spTree>
    <p:extLst>
      <p:ext uri="{BB962C8B-B14F-4D97-AF65-F5344CB8AC3E}">
        <p14:creationId xmlns:p14="http://schemas.microsoft.com/office/powerpoint/2010/main" val="971622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SG" dirty="0"/>
              <a:t>The solution is –</a:t>
            </a:r>
            <a:r>
              <a:rPr lang="en-SG" b="1" i="1" dirty="0"/>
              <a:t> </a:t>
            </a:r>
            <a:r>
              <a:rPr lang="en-SG" b="1" i="1" dirty="0" err="1"/>
              <a:t>Ansible</a:t>
            </a:r>
            <a:r>
              <a:rPr lang="en-SG" b="1" i="1" dirty="0" smtClean="0"/>
              <a:t>.</a:t>
            </a:r>
          </a:p>
          <a:p>
            <a:r>
              <a:rPr lang="en-SG" dirty="0"/>
              <a:t>familiarized with few </a:t>
            </a:r>
            <a:r>
              <a:rPr lang="en-SG" dirty="0" err="1"/>
              <a:t>Ansible</a:t>
            </a:r>
            <a:r>
              <a:rPr lang="en-SG" dirty="0"/>
              <a:t> terminologies:</a:t>
            </a:r>
          </a:p>
        </p:txBody>
      </p:sp>
    </p:spTree>
    <p:extLst>
      <p:ext uri="{BB962C8B-B14F-4D97-AF65-F5344CB8AC3E}">
        <p14:creationId xmlns:p14="http://schemas.microsoft.com/office/powerpoint/2010/main" val="111882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dirty="0"/>
          </a:p>
        </p:txBody>
      </p:sp>
      <p:sp>
        <p:nvSpPr>
          <p:cNvPr id="3" name="Content Placeholder 2"/>
          <p:cNvSpPr>
            <a:spLocks noGrp="1"/>
          </p:cNvSpPr>
          <p:nvPr>
            <p:ph idx="1"/>
          </p:nvPr>
        </p:nvSpPr>
        <p:spPr/>
        <p:txBody>
          <a:bodyPr>
            <a:normAutofit lnSpcReduction="10000"/>
          </a:bodyPr>
          <a:lstStyle/>
          <a:p>
            <a:r>
              <a:rPr lang="en-SG" b="1" dirty="0" err="1"/>
              <a:t>Ansible</a:t>
            </a:r>
            <a:r>
              <a:rPr lang="en-SG" b="1" dirty="0"/>
              <a:t> Terms:</a:t>
            </a:r>
            <a:endParaRPr lang="en-SG" dirty="0"/>
          </a:p>
          <a:p>
            <a:r>
              <a:rPr lang="en-SG" b="1" dirty="0"/>
              <a:t>Controller Machine</a:t>
            </a:r>
            <a:r>
              <a:rPr lang="en-SG" dirty="0"/>
              <a:t>: The machine where </a:t>
            </a:r>
            <a:r>
              <a:rPr lang="en-SG" dirty="0" err="1"/>
              <a:t>Ansible</a:t>
            </a:r>
            <a:r>
              <a:rPr lang="en-SG" dirty="0"/>
              <a:t> is installed, responsible for running the provisioning on the servers you are managing.</a:t>
            </a:r>
          </a:p>
          <a:p>
            <a:r>
              <a:rPr lang="en-SG" b="1" dirty="0"/>
              <a:t>Inventory</a:t>
            </a:r>
            <a:r>
              <a:rPr lang="en-SG" dirty="0"/>
              <a:t>: An initialization file that contains information about the servers you are managing.</a:t>
            </a:r>
          </a:p>
          <a:p>
            <a:r>
              <a:rPr lang="en-SG" b="1" dirty="0"/>
              <a:t>Playbook</a:t>
            </a:r>
            <a:r>
              <a:rPr lang="en-SG" dirty="0"/>
              <a:t>: The entry point for </a:t>
            </a:r>
            <a:r>
              <a:rPr lang="en-SG" dirty="0" err="1"/>
              <a:t>Ansible</a:t>
            </a:r>
            <a:r>
              <a:rPr lang="en-SG" dirty="0"/>
              <a:t> provisioning, where the automation is defined through tasks using YAML format.</a:t>
            </a:r>
          </a:p>
          <a:p>
            <a:r>
              <a:rPr lang="en-SG" b="1" dirty="0"/>
              <a:t>Task</a:t>
            </a:r>
            <a:r>
              <a:rPr lang="en-SG" dirty="0"/>
              <a:t>: A block that defines a single procedure to be executed, e.g. Install a package.</a:t>
            </a:r>
          </a:p>
          <a:p>
            <a:endParaRPr lang="en-SG" dirty="0"/>
          </a:p>
        </p:txBody>
      </p:sp>
    </p:spTree>
    <p:extLst>
      <p:ext uri="{BB962C8B-B14F-4D97-AF65-F5344CB8AC3E}">
        <p14:creationId xmlns:p14="http://schemas.microsoft.com/office/powerpoint/2010/main" val="4095906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normAutofit fontScale="92500" lnSpcReduction="10000"/>
          </a:bodyPr>
          <a:lstStyle/>
          <a:p>
            <a:r>
              <a:rPr lang="en-SG" b="1" dirty="0" smtClean="0"/>
              <a:t>Module</a:t>
            </a:r>
            <a:r>
              <a:rPr lang="en-SG" dirty="0" smtClean="0"/>
              <a:t>: A module typically abstracts a system task, like dealing with packages or creating and changing files. </a:t>
            </a:r>
            <a:r>
              <a:rPr lang="en-SG" dirty="0" err="1" smtClean="0"/>
              <a:t>Ansible</a:t>
            </a:r>
            <a:r>
              <a:rPr lang="en-SG" dirty="0" smtClean="0"/>
              <a:t> has a multitude of built-in modules, but you can also create custom ones.</a:t>
            </a:r>
          </a:p>
          <a:p>
            <a:r>
              <a:rPr lang="en-SG" b="1" dirty="0" smtClean="0"/>
              <a:t>Role</a:t>
            </a:r>
            <a:r>
              <a:rPr lang="en-SG" dirty="0" smtClean="0"/>
              <a:t>: A pre-defined way for organizing playbooks and other files in order to facilitate sharing and reusing portions of a provisioning.</a:t>
            </a:r>
          </a:p>
          <a:p>
            <a:r>
              <a:rPr lang="en-SG" b="1" dirty="0" smtClean="0"/>
              <a:t>Play</a:t>
            </a:r>
            <a:r>
              <a:rPr lang="en-SG" dirty="0" smtClean="0"/>
              <a:t>: A provisioning executed from start to finish is called a play</a:t>
            </a:r>
            <a:r>
              <a:rPr lang="en-SG" i="1" dirty="0" smtClean="0"/>
              <a:t>. </a:t>
            </a:r>
            <a:r>
              <a:rPr lang="en-SG" dirty="0" smtClean="0"/>
              <a:t>In simple words, execution of a playbook is called a play.</a:t>
            </a:r>
          </a:p>
          <a:p>
            <a:r>
              <a:rPr lang="en-SG" b="1" dirty="0" smtClean="0"/>
              <a:t>Facts</a:t>
            </a:r>
            <a:r>
              <a:rPr lang="en-SG" dirty="0" smtClean="0"/>
              <a:t>: Global variables containing information about the system, like network interfaces or operating system.</a:t>
            </a:r>
          </a:p>
          <a:p>
            <a:r>
              <a:rPr lang="en-SG" b="1" dirty="0" smtClean="0"/>
              <a:t>Handlers</a:t>
            </a:r>
            <a:r>
              <a:rPr lang="en-SG" dirty="0" smtClean="0"/>
              <a:t>: Used to trigger service status changes, like restarting or stopping a service.</a:t>
            </a:r>
          </a:p>
          <a:p>
            <a:endParaRPr lang="en-SG" dirty="0"/>
          </a:p>
        </p:txBody>
      </p:sp>
    </p:spTree>
    <p:extLst>
      <p:ext uri="{BB962C8B-B14F-4D97-AF65-F5344CB8AC3E}">
        <p14:creationId xmlns:p14="http://schemas.microsoft.com/office/powerpoint/2010/main" val="3085321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SG" dirty="0" err="1"/>
              <a:t>Ansible</a:t>
            </a:r>
            <a:r>
              <a:rPr lang="en-SG" dirty="0"/>
              <a:t> is a helpful tool that allows you to create groups of machines, describe how these machines should be configured or what actions should be taken on them. </a:t>
            </a:r>
            <a:r>
              <a:rPr lang="en-SG" dirty="0" err="1"/>
              <a:t>Ansible</a:t>
            </a:r>
            <a:r>
              <a:rPr lang="en-SG" dirty="0"/>
              <a:t> issues all commands from a central location to perform these tasks</a:t>
            </a:r>
            <a:r>
              <a:rPr lang="en-SG" dirty="0" smtClean="0"/>
              <a:t>.</a:t>
            </a:r>
          </a:p>
          <a:p>
            <a:r>
              <a:rPr lang="en-SG" dirty="0"/>
              <a:t>No other client software is installed on the node machines. It uses SSH to connect to the nodes. </a:t>
            </a:r>
            <a:r>
              <a:rPr lang="en-SG" dirty="0" err="1"/>
              <a:t>Ansible</a:t>
            </a:r>
            <a:r>
              <a:rPr lang="en-SG" dirty="0"/>
              <a:t> only needs to be installed on the control machine (the machine from which you will be running commands) which can even be your laptop. It is a simple solution to a complicated problem. </a:t>
            </a:r>
          </a:p>
        </p:txBody>
      </p:sp>
    </p:spTree>
    <p:extLst>
      <p:ext uri="{BB962C8B-B14F-4D97-AF65-F5344CB8AC3E}">
        <p14:creationId xmlns:p14="http://schemas.microsoft.com/office/powerpoint/2010/main" val="1576232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903</Words>
  <Application>Microsoft Office PowerPoint</Application>
  <PresentationFormat>Widescreen</PresentationFormat>
  <Paragraphs>139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Open Sans</vt:lpstr>
      <vt:lpstr>Roboto</vt:lpstr>
      <vt:lpstr>Office Theme</vt:lpstr>
      <vt:lpstr>ANSIBLE </vt:lpstr>
      <vt:lpstr>INTRO TO ANSABLE</vt:lpstr>
      <vt:lpstr>PowerPoint Presentation</vt:lpstr>
      <vt:lpstr>Why Do We Need Ansible? </vt:lpstr>
      <vt:lpstr>Why Do We Need Ansible? </vt:lpstr>
      <vt:lpstr>PowerPoint Presentation</vt:lpstr>
      <vt:lpstr>PowerPoint Presentation</vt:lpstr>
      <vt:lpstr>PowerPoint Presentation</vt:lpstr>
      <vt:lpstr>PowerPoint Presentation</vt:lpstr>
      <vt:lpstr>Advantages Of Using Ansible </vt:lpstr>
      <vt:lpstr>Advantages Of Using Ansible</vt:lpstr>
      <vt:lpstr>Advantages Of Using Ansible</vt:lpstr>
      <vt:lpstr>Advantages Of Using Ansible</vt:lpstr>
      <vt:lpstr>What Ansible Can Do? </vt:lpstr>
      <vt:lpstr>What Ansible Can Do? </vt:lpstr>
      <vt:lpstr>What is Ansible &amp; its Architecture? </vt:lpstr>
      <vt:lpstr>The Ansible Automation engine consists of:</vt:lpstr>
      <vt:lpstr>The Ansible Automation engine consists of:</vt:lpstr>
      <vt:lpstr>The Ansible Automation engine consists of:</vt:lpstr>
      <vt:lpstr>What is Ansible in DevOps </vt:lpstr>
      <vt:lpstr>PowerPoint Presentation</vt:lpstr>
      <vt:lpstr>Virtualization technology for Labs</vt:lpstr>
      <vt:lpstr>Programming Languages for Demonstrations</vt:lpstr>
      <vt:lpstr>How to install ansible on AWS ec2 instances </vt:lpstr>
      <vt:lpstr>PowerPoint Presentation</vt:lpstr>
      <vt:lpstr>PowerPoint Presentation</vt:lpstr>
      <vt:lpstr>PowerPoint Presentation</vt:lpstr>
      <vt:lpstr>How to Install Ansible on AWS EC2 Instance RHEL 8 </vt:lpstr>
      <vt:lpstr>How to Install Ansible on AWS EC2 Instance RHEL 8</vt:lpstr>
      <vt:lpstr>How to Install Ansible on AWS EC2 Instance RHEL 8</vt:lpstr>
      <vt:lpstr>How to Install Ansible on AWS EC2 Instance RHEL 8</vt:lpstr>
      <vt:lpstr>How to Install Ansible on AWS EC2 Instance RHEL 8</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User</dc:creator>
  <cp:lastModifiedBy>User</cp:lastModifiedBy>
  <cp:revision>8</cp:revision>
  <dcterms:created xsi:type="dcterms:W3CDTF">2022-02-05T01:48:35Z</dcterms:created>
  <dcterms:modified xsi:type="dcterms:W3CDTF">2022-02-05T04:15:39Z</dcterms:modified>
</cp:coreProperties>
</file>