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45d56bea4_2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1245d56bea4_2_7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3e1ef6737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13e1ef67370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3e1ef6737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13e1ef67370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3e1ef6737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13e1ef67370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3e1ef6737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13e1ef67370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3e1ef6737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13e1ef67370_0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3e1ef6737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13e1ef67370_0_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3d5b754f2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13d5b754f20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3d5b754f2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13d5b754f20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3d5b754f2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13d5b754f20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3d7830ea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13d7830ea3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45d56bea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45d56bea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3d5b754f2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13d5b754f20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3d5b754f2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13d5b754f20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3d5b754f2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13d5b754f20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3d5b754f2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13d5b754f20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3d7830ea3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13d7830ea3d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3d7830ea3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13d7830ea3d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3d7830ea3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g13d7830ea3d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3d7830ea3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g13d7830ea3d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3d5b754f2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13d5b754f20_0_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3e1ef6737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g13e1ef67370_0_1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45d56bea4_2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1245d56bea4_2_1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3e1ef67370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g13e1ef67370_0_1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3e1ef67370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g13e1ef67370_0_1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3e1ef67370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g13e1ef67370_0_1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3e1ef67370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g13e1ef67370_0_1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3e1ef67370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g13e1ef67370_0_1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3e1ef67370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g13e1ef67370_0_1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3e1ef67370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g13e1ef67370_0_1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3e1ef67370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g13e1ef67370_0_1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3e1ef67370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g13e1ef67370_0_1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3e1ef67370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g13e1ef67370_0_1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e1ef673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13e1ef6737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3e1ef67370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g13e1ef67370_0_1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3e1ef67370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g13e1ef67370_0_2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3e1ef67370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g13e1ef67370_0_2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245d56bea4_2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g1245d56bea4_2_2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e1ef6737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13e1ef67370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e1ef6737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13e1ef67370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3e1ef6737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13e1ef67370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3e1ef6737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13e1ef67370_0_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3e1ef67370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13e1ef67370_0_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 pattern&#10;&#10;Description automatically generated" id="61" name="Google Shape;61;p15"/>
          <p:cNvPicPr preferRelativeResize="0"/>
          <p:nvPr/>
        </p:nvPicPr>
        <p:blipFill rotWithShape="1">
          <a:blip r:embed="rId2">
            <a:alphaModFix/>
          </a:blip>
          <a:srcRect b="0" l="2635" r="4013" t="0"/>
          <a:stretch/>
        </p:blipFill>
        <p:spPr>
          <a:xfrm>
            <a:off x="-76199" y="-41901"/>
            <a:ext cx="9220199" cy="518540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5"/>
          <p:cNvSpPr txBox="1"/>
          <p:nvPr>
            <p:ph type="title"/>
          </p:nvPr>
        </p:nvSpPr>
        <p:spPr>
          <a:xfrm>
            <a:off x="279797" y="169292"/>
            <a:ext cx="5668199" cy="430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34FAC"/>
              </a:buClr>
              <a:buSzPts val="2100"/>
              <a:buFont typeface="Arial"/>
              <a:buNone/>
              <a:defRPr sz="2100">
                <a:solidFill>
                  <a:srgbClr val="C34FA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Logo&#10;&#10;Description automatically generated" id="66" name="Google Shape;6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59973" y="169292"/>
            <a:ext cx="504229" cy="56877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/>
          <p:nvPr/>
        </p:nvSpPr>
        <p:spPr>
          <a:xfrm>
            <a:off x="-914400" y="5092990"/>
            <a:ext cx="10058400" cy="50519"/>
          </a:xfrm>
          <a:custGeom>
            <a:rect b="b" l="l" r="r" t="t"/>
            <a:pathLst>
              <a:path extrusionOk="0" h="428171" w="12192000">
                <a:moveTo>
                  <a:pt x="0" y="0"/>
                </a:moveTo>
                <a:lnTo>
                  <a:pt x="10363200" y="1"/>
                </a:lnTo>
                <a:lnTo>
                  <a:pt x="12192000" y="0"/>
                </a:lnTo>
                <a:lnTo>
                  <a:pt x="12192000" y="428171"/>
                </a:lnTo>
                <a:lnTo>
                  <a:pt x="0" y="428171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6593682" y="4773623"/>
            <a:ext cx="2550318" cy="373458"/>
          </a:xfrm>
          <a:custGeom>
            <a:rect b="b" l="l" r="r" t="t"/>
            <a:pathLst>
              <a:path extrusionOk="0" h="519453" w="16876939">
                <a:moveTo>
                  <a:pt x="4684939" y="0"/>
                </a:moveTo>
                <a:lnTo>
                  <a:pt x="16876939" y="0"/>
                </a:lnTo>
                <a:lnTo>
                  <a:pt x="16864798" y="511697"/>
                </a:lnTo>
                <a:lnTo>
                  <a:pt x="2581432" y="519453"/>
                </a:lnTo>
                <a:lnTo>
                  <a:pt x="0" y="461846"/>
                </a:lnTo>
                <a:cubicBezTo>
                  <a:pt x="3325584" y="393960"/>
                  <a:pt x="2937195" y="534"/>
                  <a:pt x="468493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-297656" y="-1882"/>
            <a:ext cx="10058400" cy="33209"/>
          </a:xfrm>
          <a:custGeom>
            <a:rect b="b" l="l" r="r" t="t"/>
            <a:pathLst>
              <a:path extrusionOk="0" h="45719" w="12192000">
                <a:moveTo>
                  <a:pt x="0" y="0"/>
                </a:moveTo>
                <a:lnTo>
                  <a:pt x="12192000" y="0"/>
                </a:lnTo>
                <a:lnTo>
                  <a:pt x="12192000" y="45719"/>
                </a:lnTo>
                <a:lnTo>
                  <a:pt x="11970544" y="45244"/>
                </a:lnTo>
                <a:lnTo>
                  <a:pt x="11103769" y="45244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73" name="Google Shape;73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2" name="Google Shape;92;p19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4" name="Google Shape;94;p19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6" name="Google Shape;106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7" name="Google Shape;107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4" name="Google Shape;114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3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Relationship Id="rId4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Relationship Id="rId4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Relationship Id="rId4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3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Relationship Id="rId4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Relationship Id="rId4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Relationship Id="rId4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Relationship Id="rId4" Type="http://schemas.openxmlformats.org/officeDocument/2006/relationships/image" Target="../media/image3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Relationship Id="rId4" Type="http://schemas.openxmlformats.org/officeDocument/2006/relationships/image" Target="../media/image3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Relationship Id="rId4" Type="http://schemas.openxmlformats.org/officeDocument/2006/relationships/image" Target="../media/image23.png"/><Relationship Id="rId5" Type="http://schemas.openxmlformats.org/officeDocument/2006/relationships/image" Target="../media/image2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Relationship Id="rId4" Type="http://schemas.openxmlformats.org/officeDocument/2006/relationships/hyperlink" Target="https://reactle-devops.herokuapp.com/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jpg"/><Relationship Id="rId4" Type="http://schemas.openxmlformats.org/officeDocument/2006/relationships/image" Target="../media/image2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jpg"/><Relationship Id="rId4" Type="http://schemas.openxmlformats.org/officeDocument/2006/relationships/hyperlink" Target="https://github.com/DevOpsDaysLA/devops/pull/7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jpg"/><Relationship Id="rId4" Type="http://schemas.openxmlformats.org/officeDocument/2006/relationships/image" Target="../media/image3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jpg"/><Relationship Id="rId4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hyperlink" Target="https://discord.gg/UKxAynz4" TargetMode="External"/><Relationship Id="rId5" Type="http://schemas.openxmlformats.org/officeDocument/2006/relationships/hyperlink" Target="https://github.com/DevOpsDaysLA/devops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jpg"/><Relationship Id="rId4" Type="http://schemas.openxmlformats.org/officeDocument/2006/relationships/hyperlink" Target="https://github.com/DevOpsDaysLA/devops/pull/9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jpg"/><Relationship Id="rId4" Type="http://schemas.openxmlformats.org/officeDocument/2006/relationships/hyperlink" Target="https://betterprogramming.pub/branch-deployments-with-issueops-and-github-actions-d9405311ad8b" TargetMode="External"/><Relationship Id="rId5" Type="http://schemas.openxmlformats.org/officeDocument/2006/relationships/hyperlink" Target="https://github.com/github/branch-deploy" TargetMode="External"/><Relationship Id="rId6" Type="http://schemas.openxmlformats.org/officeDocument/2006/relationships/hyperlink" Target="https://devcenter.heroku.com/start" TargetMode="External"/><Relationship Id="rId7" Type="http://schemas.openxmlformats.org/officeDocument/2006/relationships/hyperlink" Target="https://elements.heroku.com/addons/newrelic" TargetMode="External"/><Relationship Id="rId8" Type="http://schemas.openxmlformats.org/officeDocument/2006/relationships/hyperlink" Target="https://github.com/aquasecurity/trivy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2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 pattern&#10;&#10;Description automatically generated" id="133" name="Google Shape;133;p25"/>
          <p:cNvPicPr preferRelativeResize="0"/>
          <p:nvPr/>
        </p:nvPicPr>
        <p:blipFill rotWithShape="1">
          <a:blip r:embed="rId3">
            <a:alphaModFix/>
          </a:blip>
          <a:srcRect b="0" l="2635" r="4013" t="0"/>
          <a:stretch/>
        </p:blipFill>
        <p:spPr>
          <a:xfrm>
            <a:off x="-76199" y="-41901"/>
            <a:ext cx="9220200" cy="5185403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5"/>
          <p:cNvSpPr txBox="1"/>
          <p:nvPr/>
        </p:nvSpPr>
        <p:spPr>
          <a:xfrm>
            <a:off x="629413" y="2082050"/>
            <a:ext cx="78852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lt1"/>
                </a:solidFill>
              </a:rPr>
              <a:t>DevOps for Fun and Profit #2</a:t>
            </a:r>
            <a:endParaRPr b="1" sz="4200">
              <a:solidFill>
                <a:schemeClr val="lt1"/>
              </a:solidFill>
            </a:endParaRPr>
          </a:p>
        </p:txBody>
      </p:sp>
      <p:sp>
        <p:nvSpPr>
          <p:cNvPr id="135" name="Google Shape;135;p25"/>
          <p:cNvSpPr txBox="1"/>
          <p:nvPr/>
        </p:nvSpPr>
        <p:spPr>
          <a:xfrm>
            <a:off x="1978225" y="2351275"/>
            <a:ext cx="51876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</a:rPr>
              <a:t>Workshop 🛠</a:t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@GrantBirki + DevOpsDaysLA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4685" y="863925"/>
            <a:ext cx="874675" cy="87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 pattern&#10;&#10;Description automatically generated" id="206" name="Google Shape;206;p34"/>
          <p:cNvPicPr preferRelativeResize="0"/>
          <p:nvPr/>
        </p:nvPicPr>
        <p:blipFill rotWithShape="1">
          <a:blip r:embed="rId3">
            <a:alphaModFix/>
          </a:blip>
          <a:srcRect b="0" l="2632" r="4014" t="0"/>
          <a:stretch/>
        </p:blipFill>
        <p:spPr>
          <a:xfrm>
            <a:off x="-76199" y="-41901"/>
            <a:ext cx="9220200" cy="5185403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4"/>
          <p:cNvSpPr txBox="1"/>
          <p:nvPr/>
        </p:nvSpPr>
        <p:spPr>
          <a:xfrm>
            <a:off x="1678200" y="979838"/>
            <a:ext cx="5711400" cy="3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Make an edit to any of the “strings” in the following file:</a:t>
            </a:r>
            <a:endParaRPr sz="20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src/constants/strings.ts</a:t>
            </a:r>
            <a:endParaRPr sz="2000">
              <a:solidFill>
                <a:srgbClr val="88888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88888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88888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88888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88888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88888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88888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Refresh the page and see your changes!</a:t>
            </a:r>
            <a:endParaRPr sz="2000">
              <a:solidFill>
                <a:srgbClr val="88888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8" name="Google Shape;208;p34"/>
          <p:cNvSpPr txBox="1"/>
          <p:nvPr/>
        </p:nvSpPr>
        <p:spPr>
          <a:xfrm>
            <a:off x="151382" y="164775"/>
            <a:ext cx="53439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C34FAC"/>
                </a:solidFill>
              </a:rPr>
              <a:t>Making a Change to Our App 📝</a:t>
            </a:r>
            <a:endParaRPr b="1" sz="700"/>
          </a:p>
        </p:txBody>
      </p:sp>
      <p:pic>
        <p:nvPicPr>
          <p:cNvPr id="209" name="Google Shape;20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700" y="3033700"/>
            <a:ext cx="8098400" cy="385925"/>
          </a:xfrm>
          <a:prstGeom prst="rect">
            <a:avLst/>
          </a:prstGeom>
          <a:noFill/>
          <a:ln>
            <a:noFill/>
          </a:ln>
          <a:effectLst>
            <a:outerShdw blurRad="128588" rotWithShape="0" algn="bl" dir="1980000" dist="38100">
              <a:srgbClr val="674EA7">
                <a:alpha val="46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 pattern&#10;&#10;Description automatically generated" id="214" name="Google Shape;214;p35"/>
          <p:cNvPicPr preferRelativeResize="0"/>
          <p:nvPr/>
        </p:nvPicPr>
        <p:blipFill rotWithShape="1">
          <a:blip r:embed="rId3">
            <a:alphaModFix/>
          </a:blip>
          <a:srcRect b="0" l="2632" r="4014" t="0"/>
          <a:stretch/>
        </p:blipFill>
        <p:spPr>
          <a:xfrm>
            <a:off x="-76199" y="-41901"/>
            <a:ext cx="9220200" cy="5185403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5"/>
          <p:cNvSpPr txBox="1"/>
          <p:nvPr/>
        </p:nvSpPr>
        <p:spPr>
          <a:xfrm>
            <a:off x="1678200" y="1756988"/>
            <a:ext cx="57114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chemeClr val="lt1"/>
                </a:solidFill>
              </a:rPr>
              <a:t>Using the branch-deploy model</a:t>
            </a:r>
            <a:endParaRPr sz="20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For this section, I will walk through deploying the application with </a:t>
            </a:r>
            <a:r>
              <a:rPr lang="en" sz="2000">
                <a:solidFill>
                  <a:srgbClr val="C34FAC"/>
                </a:solidFill>
              </a:rPr>
              <a:t>Heroku</a:t>
            </a:r>
            <a:endParaRPr sz="2000">
              <a:solidFill>
                <a:srgbClr val="C34FAC"/>
              </a:solidFill>
            </a:endParaRPr>
          </a:p>
        </p:txBody>
      </p:sp>
      <p:sp>
        <p:nvSpPr>
          <p:cNvPr id="216" name="Google Shape;216;p35"/>
          <p:cNvSpPr txBox="1"/>
          <p:nvPr/>
        </p:nvSpPr>
        <p:spPr>
          <a:xfrm>
            <a:off x="151386" y="164775"/>
            <a:ext cx="63084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C34FAC"/>
                </a:solidFill>
              </a:rPr>
              <a:t>Let’s deploy our change! 🚀</a:t>
            </a:r>
            <a:endParaRPr b="1" sz="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 pattern&#10;&#10;Description automatically generated" id="221" name="Google Shape;221;p36"/>
          <p:cNvPicPr preferRelativeResize="0"/>
          <p:nvPr/>
        </p:nvPicPr>
        <p:blipFill rotWithShape="1">
          <a:blip r:embed="rId3">
            <a:alphaModFix/>
          </a:blip>
          <a:srcRect b="0" l="2632" r="4014" t="0"/>
          <a:stretch/>
        </p:blipFill>
        <p:spPr>
          <a:xfrm>
            <a:off x="-76199" y="-41901"/>
            <a:ext cx="9220200" cy="5185403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6"/>
          <p:cNvSpPr txBox="1"/>
          <p:nvPr/>
        </p:nvSpPr>
        <p:spPr>
          <a:xfrm>
            <a:off x="1678200" y="847538"/>
            <a:ext cx="5711400" cy="16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Create a Heroku account</a:t>
            </a:r>
            <a:endParaRPr sz="20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Create an application</a:t>
            </a:r>
            <a:endParaRPr sz="20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223" name="Google Shape;223;p36"/>
          <p:cNvSpPr txBox="1"/>
          <p:nvPr/>
        </p:nvSpPr>
        <p:spPr>
          <a:xfrm>
            <a:off x="151386" y="164775"/>
            <a:ext cx="63084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C34FAC"/>
                </a:solidFill>
              </a:rPr>
              <a:t>Heroku Setup</a:t>
            </a:r>
            <a:endParaRPr b="1" sz="700"/>
          </a:p>
        </p:txBody>
      </p:sp>
      <p:pic>
        <p:nvPicPr>
          <p:cNvPr id="224" name="Google Shape;22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1850" y="2216925"/>
            <a:ext cx="3884101" cy="2657175"/>
          </a:xfrm>
          <a:prstGeom prst="rect">
            <a:avLst/>
          </a:prstGeom>
          <a:noFill/>
          <a:ln>
            <a:noFill/>
          </a:ln>
          <a:effectLst>
            <a:outerShdw blurRad="128588" rotWithShape="0" algn="bl" dir="1980000" dist="38100">
              <a:srgbClr val="674EA7">
                <a:alpha val="46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 pattern&#10;&#10;Description automatically generated" id="229" name="Google Shape;229;p37"/>
          <p:cNvPicPr preferRelativeResize="0"/>
          <p:nvPr/>
        </p:nvPicPr>
        <p:blipFill rotWithShape="1">
          <a:blip r:embed="rId3">
            <a:alphaModFix/>
          </a:blip>
          <a:srcRect b="0" l="2632" r="4014" t="0"/>
          <a:stretch/>
        </p:blipFill>
        <p:spPr>
          <a:xfrm>
            <a:off x="-76199" y="-41901"/>
            <a:ext cx="9220200" cy="5185403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7"/>
          <p:cNvSpPr txBox="1"/>
          <p:nvPr/>
        </p:nvSpPr>
        <p:spPr>
          <a:xfrm>
            <a:off x="1678200" y="1150694"/>
            <a:ext cx="57114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Create an API key</a:t>
            </a:r>
            <a:endParaRPr sz="20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231" name="Google Shape;231;p37"/>
          <p:cNvSpPr txBox="1"/>
          <p:nvPr/>
        </p:nvSpPr>
        <p:spPr>
          <a:xfrm>
            <a:off x="151386" y="164775"/>
            <a:ext cx="63084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C34FAC"/>
                </a:solidFill>
              </a:rPr>
              <a:t>Heroku Setup</a:t>
            </a:r>
            <a:endParaRPr b="1" sz="700"/>
          </a:p>
        </p:txBody>
      </p:sp>
      <p:pic>
        <p:nvPicPr>
          <p:cNvPr id="232" name="Google Shape;23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064" y="2053525"/>
            <a:ext cx="8041874" cy="1481775"/>
          </a:xfrm>
          <a:prstGeom prst="rect">
            <a:avLst/>
          </a:prstGeom>
          <a:noFill/>
          <a:ln>
            <a:noFill/>
          </a:ln>
          <a:effectLst>
            <a:outerShdw blurRad="128588" rotWithShape="0" algn="bl" dir="1980000" dist="38100">
              <a:srgbClr val="674EA7">
                <a:alpha val="46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 pattern&#10;&#10;Description automatically generated" id="237" name="Google Shape;237;p38"/>
          <p:cNvPicPr preferRelativeResize="0"/>
          <p:nvPr/>
        </p:nvPicPr>
        <p:blipFill rotWithShape="1">
          <a:blip r:embed="rId3">
            <a:alphaModFix/>
          </a:blip>
          <a:srcRect b="0" l="2632" r="4014" t="0"/>
          <a:stretch/>
        </p:blipFill>
        <p:spPr>
          <a:xfrm>
            <a:off x="-76199" y="-41901"/>
            <a:ext cx="9220200" cy="5185403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8"/>
          <p:cNvSpPr txBox="1"/>
          <p:nvPr/>
        </p:nvSpPr>
        <p:spPr>
          <a:xfrm>
            <a:off x="1678200" y="847538"/>
            <a:ext cx="5711400" cy="19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Create two new environments for your GitHub repo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Add your API key and Heroku email as secrets</a:t>
            </a:r>
            <a:endParaRPr sz="20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239" name="Google Shape;239;p38"/>
          <p:cNvSpPr txBox="1"/>
          <p:nvPr/>
        </p:nvSpPr>
        <p:spPr>
          <a:xfrm>
            <a:off x="151386" y="164775"/>
            <a:ext cx="63084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C34FAC"/>
                </a:solidFill>
              </a:rPr>
              <a:t>Heroku Setup</a:t>
            </a:r>
            <a:endParaRPr b="1" sz="700"/>
          </a:p>
        </p:txBody>
      </p:sp>
      <p:pic>
        <p:nvPicPr>
          <p:cNvPr id="240" name="Google Shape;24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738" y="2288351"/>
            <a:ext cx="7986525" cy="2545150"/>
          </a:xfrm>
          <a:prstGeom prst="rect">
            <a:avLst/>
          </a:prstGeom>
          <a:noFill/>
          <a:ln>
            <a:noFill/>
          </a:ln>
          <a:effectLst>
            <a:outerShdw blurRad="128588" rotWithShape="0" algn="bl" dir="1980000" dist="38100">
              <a:srgbClr val="674EA7">
                <a:alpha val="46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 pattern&#10;&#10;Description automatically generated" id="245" name="Google Shape;245;p39"/>
          <p:cNvPicPr preferRelativeResize="0"/>
          <p:nvPr/>
        </p:nvPicPr>
        <p:blipFill rotWithShape="1">
          <a:blip r:embed="rId3">
            <a:alphaModFix/>
          </a:blip>
          <a:srcRect b="0" l="2632" r="4014" t="0"/>
          <a:stretch/>
        </p:blipFill>
        <p:spPr>
          <a:xfrm>
            <a:off x="-76199" y="-41901"/>
            <a:ext cx="9220200" cy="5185403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9"/>
          <p:cNvSpPr txBox="1"/>
          <p:nvPr/>
        </p:nvSpPr>
        <p:spPr>
          <a:xfrm>
            <a:off x="1678200" y="1708763"/>
            <a:ext cx="5711400" cy="22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Our Heroku setup is </a:t>
            </a:r>
            <a:r>
              <a:rPr lang="en" sz="2000">
                <a:solidFill>
                  <a:srgbClr val="C34FAC"/>
                </a:solidFill>
              </a:rPr>
              <a:t>complete</a:t>
            </a:r>
            <a:r>
              <a:rPr lang="en" sz="2000">
                <a:solidFill>
                  <a:schemeClr val="lt1"/>
                </a:solidFill>
              </a:rPr>
              <a:t>!</a:t>
            </a:r>
            <a:endParaRPr sz="20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Let’s walk through the </a:t>
            </a:r>
            <a:r>
              <a:rPr lang="en" sz="2000">
                <a:solidFill>
                  <a:srgbClr val="C34FAC"/>
                </a:solidFill>
              </a:rPr>
              <a:t>branch-deploy</a:t>
            </a:r>
            <a:r>
              <a:rPr lang="en" sz="2000">
                <a:solidFill>
                  <a:schemeClr val="lt1"/>
                </a:solidFill>
              </a:rPr>
              <a:t> model and understand how we can reliably deploy our changes to production</a:t>
            </a:r>
            <a:endParaRPr sz="20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247" name="Google Shape;247;p39"/>
          <p:cNvSpPr txBox="1"/>
          <p:nvPr/>
        </p:nvSpPr>
        <p:spPr>
          <a:xfrm>
            <a:off x="151386" y="164775"/>
            <a:ext cx="63084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C34FAC"/>
                </a:solidFill>
              </a:rPr>
              <a:t>Heroku Setup</a:t>
            </a:r>
            <a:endParaRPr b="1" sz="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 pattern&#10;&#10;Description automatically generated" id="252" name="Google Shape;252;p40"/>
          <p:cNvPicPr preferRelativeResize="0"/>
          <p:nvPr/>
        </p:nvPicPr>
        <p:blipFill rotWithShape="1">
          <a:blip r:embed="rId3">
            <a:alphaModFix/>
          </a:blip>
          <a:srcRect b="0" l="2632" r="4014" t="0"/>
          <a:stretch/>
        </p:blipFill>
        <p:spPr>
          <a:xfrm>
            <a:off x="-76199" y="-41901"/>
            <a:ext cx="9220200" cy="5185403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40"/>
          <p:cNvSpPr txBox="1"/>
          <p:nvPr/>
        </p:nvSpPr>
        <p:spPr>
          <a:xfrm>
            <a:off x="151375" y="907525"/>
            <a:ext cx="75444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First, let’s look at the </a:t>
            </a:r>
            <a:r>
              <a:rPr lang="en" sz="2000">
                <a:solidFill>
                  <a:srgbClr val="C34FAC"/>
                </a:solidFill>
              </a:rPr>
              <a:t>Merge =&gt; Deploy</a:t>
            </a:r>
            <a:r>
              <a:rPr lang="en" sz="2000">
                <a:solidFill>
                  <a:schemeClr val="lt1"/>
                </a:solidFill>
              </a:rPr>
              <a:t> model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254" name="Google Shape;254;p40"/>
          <p:cNvSpPr txBox="1"/>
          <p:nvPr/>
        </p:nvSpPr>
        <p:spPr>
          <a:xfrm>
            <a:off x="151382" y="164775"/>
            <a:ext cx="51597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C34FAC"/>
                </a:solidFill>
              </a:rPr>
              <a:t>What are Branch Deployments?</a:t>
            </a:r>
            <a:endParaRPr b="1" sz="700"/>
          </a:p>
        </p:txBody>
      </p:sp>
      <p:pic>
        <p:nvPicPr>
          <p:cNvPr id="255" name="Google Shape;25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500" y="1677963"/>
            <a:ext cx="7924800" cy="2619375"/>
          </a:xfrm>
          <a:prstGeom prst="rect">
            <a:avLst/>
          </a:prstGeom>
          <a:noFill/>
          <a:ln>
            <a:noFill/>
          </a:ln>
          <a:effectLst>
            <a:outerShdw blurRad="128588" rotWithShape="0" algn="bl" dir="1980000" dist="38100">
              <a:srgbClr val="674EA7">
                <a:alpha val="46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 pattern&#10;&#10;Description automatically generated" id="260" name="Google Shape;260;p41"/>
          <p:cNvPicPr preferRelativeResize="0"/>
          <p:nvPr/>
        </p:nvPicPr>
        <p:blipFill rotWithShape="1">
          <a:blip r:embed="rId3">
            <a:alphaModFix/>
          </a:blip>
          <a:srcRect b="0" l="2632" r="4014" t="0"/>
          <a:stretch/>
        </p:blipFill>
        <p:spPr>
          <a:xfrm>
            <a:off x="-76199" y="-41901"/>
            <a:ext cx="9220200" cy="5185403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1"/>
          <p:cNvSpPr txBox="1"/>
          <p:nvPr/>
        </p:nvSpPr>
        <p:spPr>
          <a:xfrm>
            <a:off x="1678200" y="615263"/>
            <a:ext cx="57114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“</a:t>
            </a:r>
            <a:r>
              <a:rPr lang="en" sz="2000">
                <a:solidFill>
                  <a:srgbClr val="C34FAC"/>
                </a:solidFill>
              </a:rPr>
              <a:t>Merge Deploy</a:t>
            </a:r>
            <a:r>
              <a:rPr lang="en" sz="2000">
                <a:solidFill>
                  <a:schemeClr val="lt1"/>
                </a:solidFill>
              </a:rPr>
              <a:t>” often becomes a “</a:t>
            </a:r>
            <a:r>
              <a:rPr lang="en" sz="2000">
                <a:solidFill>
                  <a:srgbClr val="C34FAC"/>
                </a:solidFill>
              </a:rPr>
              <a:t>Yolo Deploy</a:t>
            </a:r>
            <a:r>
              <a:rPr lang="en" sz="2000">
                <a:solidFill>
                  <a:schemeClr val="lt1"/>
                </a:solidFill>
              </a:rPr>
              <a:t>”</a:t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262" name="Google Shape;26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888" y="1271225"/>
            <a:ext cx="7812023" cy="1997350"/>
          </a:xfrm>
          <a:prstGeom prst="rect">
            <a:avLst/>
          </a:prstGeom>
          <a:noFill/>
          <a:ln>
            <a:noFill/>
          </a:ln>
          <a:effectLst>
            <a:outerShdw blurRad="128588" rotWithShape="0" algn="bl" dir="1980000" dist="38100">
              <a:srgbClr val="674EA7">
                <a:alpha val="46000"/>
              </a:srgbClr>
            </a:outerShdw>
          </a:effectLst>
        </p:spPr>
      </p:pic>
      <p:cxnSp>
        <p:nvCxnSpPr>
          <p:cNvPr id="263" name="Google Shape;263;p41"/>
          <p:cNvCxnSpPr/>
          <p:nvPr/>
        </p:nvCxnSpPr>
        <p:spPr>
          <a:xfrm rot="10800000">
            <a:off x="2180700" y="2995425"/>
            <a:ext cx="1388100" cy="1107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4" name="Google Shape;264;p41"/>
          <p:cNvSpPr txBox="1"/>
          <p:nvPr/>
        </p:nvSpPr>
        <p:spPr>
          <a:xfrm>
            <a:off x="3394025" y="4171375"/>
            <a:ext cx="16638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</a:rPr>
              <a:t>YOLO!</a:t>
            </a:r>
            <a:endParaRPr b="1" sz="2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 pattern&#10;&#10;Description automatically generated" id="269" name="Google Shape;269;p42"/>
          <p:cNvPicPr preferRelativeResize="0"/>
          <p:nvPr/>
        </p:nvPicPr>
        <p:blipFill rotWithShape="1">
          <a:blip r:embed="rId3">
            <a:alphaModFix/>
          </a:blip>
          <a:srcRect b="0" l="2632" r="4014" t="0"/>
          <a:stretch/>
        </p:blipFill>
        <p:spPr>
          <a:xfrm>
            <a:off x="-76199" y="-41901"/>
            <a:ext cx="9220200" cy="5185403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42"/>
          <p:cNvSpPr txBox="1"/>
          <p:nvPr/>
        </p:nvSpPr>
        <p:spPr>
          <a:xfrm>
            <a:off x="2452350" y="317875"/>
            <a:ext cx="42393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</a:rPr>
              <a:t>The “</a:t>
            </a:r>
            <a:r>
              <a:rPr lang="en" sz="2300">
                <a:solidFill>
                  <a:srgbClr val="C34FAC"/>
                </a:solidFill>
              </a:rPr>
              <a:t>Branch Deploy</a:t>
            </a:r>
            <a:r>
              <a:rPr lang="en" sz="2300">
                <a:solidFill>
                  <a:schemeClr val="lt1"/>
                </a:solidFill>
              </a:rPr>
              <a:t>” model</a:t>
            </a:r>
            <a:endParaRPr sz="2300">
              <a:solidFill>
                <a:schemeClr val="lt1"/>
              </a:solidFill>
            </a:endParaRPr>
          </a:p>
        </p:txBody>
      </p:sp>
      <p:pic>
        <p:nvPicPr>
          <p:cNvPr id="271" name="Google Shape;27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475" y="1079788"/>
            <a:ext cx="8676849" cy="2942025"/>
          </a:xfrm>
          <a:prstGeom prst="rect">
            <a:avLst/>
          </a:prstGeom>
          <a:noFill/>
          <a:ln>
            <a:noFill/>
          </a:ln>
          <a:effectLst>
            <a:outerShdw blurRad="128588" rotWithShape="0" algn="bl" dir="1980000" dist="38100">
              <a:srgbClr val="674EA7">
                <a:alpha val="46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 pattern&#10;&#10;Description automatically generated" id="276" name="Google Shape;276;p43"/>
          <p:cNvPicPr preferRelativeResize="0"/>
          <p:nvPr/>
        </p:nvPicPr>
        <p:blipFill rotWithShape="1">
          <a:blip r:embed="rId3">
            <a:alphaModFix/>
          </a:blip>
          <a:srcRect b="0" l="2632" r="4014" t="0"/>
          <a:stretch/>
        </p:blipFill>
        <p:spPr>
          <a:xfrm>
            <a:off x="-76199" y="-41901"/>
            <a:ext cx="9220200" cy="5185403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43"/>
          <p:cNvSpPr txBox="1"/>
          <p:nvPr/>
        </p:nvSpPr>
        <p:spPr>
          <a:xfrm>
            <a:off x="2394288" y="225525"/>
            <a:ext cx="43554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</a:rPr>
              <a:t>Branch Deploy merge example:</a:t>
            </a:r>
            <a:endParaRPr sz="2300">
              <a:solidFill>
                <a:schemeClr val="lt1"/>
              </a:solidFill>
            </a:endParaRPr>
          </a:p>
        </p:txBody>
      </p:sp>
      <p:pic>
        <p:nvPicPr>
          <p:cNvPr id="278" name="Google Shape;27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5475" y="869375"/>
            <a:ext cx="7313025" cy="3868050"/>
          </a:xfrm>
          <a:prstGeom prst="rect">
            <a:avLst/>
          </a:prstGeom>
          <a:noFill/>
          <a:ln>
            <a:noFill/>
          </a:ln>
          <a:effectLst>
            <a:outerShdw blurRad="128588" rotWithShape="0" algn="bl" dir="1980000" dist="38100">
              <a:srgbClr val="674EA7">
                <a:alpha val="46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 pattern&#10;&#10;Description automatically generated" id="141" name="Google Shape;141;p26"/>
          <p:cNvPicPr preferRelativeResize="0"/>
          <p:nvPr/>
        </p:nvPicPr>
        <p:blipFill rotWithShape="1">
          <a:blip r:embed="rId3">
            <a:alphaModFix/>
          </a:blip>
          <a:srcRect b="0" l="2632" r="4014" t="0"/>
          <a:stretch/>
        </p:blipFill>
        <p:spPr>
          <a:xfrm>
            <a:off x="-76199" y="-41901"/>
            <a:ext cx="9220200" cy="5185403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6"/>
          <p:cNvSpPr txBox="1"/>
          <p:nvPr>
            <p:ph type="title"/>
          </p:nvPr>
        </p:nvSpPr>
        <p:spPr>
          <a:xfrm>
            <a:off x="279797" y="169292"/>
            <a:ext cx="5668200" cy="430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Who am I?</a:t>
            </a:r>
            <a:endParaRPr b="1"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0925" y="830591"/>
            <a:ext cx="2693999" cy="3867382"/>
          </a:xfrm>
          <a:prstGeom prst="rect">
            <a:avLst/>
          </a:prstGeom>
          <a:noFill/>
          <a:ln>
            <a:noFill/>
          </a:ln>
          <a:effectLst>
            <a:outerShdw blurRad="128588" rotWithShape="0" algn="bl" dir="1980000" dist="38100">
              <a:srgbClr val="674EA7">
                <a:alpha val="46000"/>
              </a:srgbClr>
            </a:outerShdw>
          </a:effectLst>
        </p:spPr>
      </p:pic>
      <p:sp>
        <p:nvSpPr>
          <p:cNvPr id="144" name="Google Shape;144;p26"/>
          <p:cNvSpPr/>
          <p:nvPr/>
        </p:nvSpPr>
        <p:spPr>
          <a:xfrm>
            <a:off x="4572000" y="1202988"/>
            <a:ext cx="3850200" cy="31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BFBFBF"/>
                </a:solidFill>
              </a:rPr>
              <a:t>@</a:t>
            </a:r>
            <a:r>
              <a:rPr b="1" lang="en" sz="2100">
                <a:solidFill>
                  <a:srgbClr val="BFBFBF"/>
                </a:solidFill>
              </a:rPr>
              <a:t>GrantBirki</a:t>
            </a:r>
            <a:r>
              <a:rPr b="1" lang="en" sz="2100">
                <a:solidFill>
                  <a:srgbClr val="BFBFBF"/>
                </a:solidFill>
              </a:rPr>
              <a:t> </a:t>
            </a:r>
            <a:endParaRPr sz="1700">
              <a:solidFill>
                <a:srgbClr val="BFBFB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BFBFBF"/>
                </a:solidFill>
              </a:rPr>
              <a:t>Security Engineer at GitHub</a:t>
            </a:r>
            <a:endParaRPr sz="1700">
              <a:solidFill>
                <a:srgbClr val="BFBFB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BFBFB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BFBFBF"/>
                </a:solidFill>
              </a:rPr>
              <a:t>I like to:</a:t>
            </a:r>
            <a:endParaRPr sz="1700">
              <a:solidFill>
                <a:srgbClr val="BFBFB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BFBFBF"/>
              </a:solidFill>
            </a:endParaRPr>
          </a:p>
          <a:p>
            <a:pPr indent="-3365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700"/>
              <a:buChar char="●"/>
            </a:pPr>
            <a:r>
              <a:rPr lang="en" sz="1700">
                <a:solidFill>
                  <a:srgbClr val="BFBFBF"/>
                </a:solidFill>
              </a:rPr>
              <a:t>DJ</a:t>
            </a:r>
            <a:endParaRPr sz="1700">
              <a:solidFill>
                <a:srgbClr val="BFBFBF"/>
              </a:solidFill>
            </a:endParaRPr>
          </a:p>
          <a:p>
            <a:pPr indent="-3365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700"/>
              <a:buChar char="●"/>
            </a:pPr>
            <a:r>
              <a:rPr lang="en" sz="1700">
                <a:solidFill>
                  <a:srgbClr val="BFBFBF"/>
                </a:solidFill>
              </a:rPr>
              <a:t>Code</a:t>
            </a:r>
            <a:endParaRPr sz="1700">
              <a:solidFill>
                <a:srgbClr val="BFBFBF"/>
              </a:solidFill>
            </a:endParaRPr>
          </a:p>
          <a:p>
            <a:pPr indent="-3365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700"/>
              <a:buChar char="●"/>
            </a:pPr>
            <a:r>
              <a:rPr lang="en" sz="1700">
                <a:solidFill>
                  <a:srgbClr val="BFBFBF"/>
                </a:solidFill>
              </a:rPr>
              <a:t>Play PC games</a:t>
            </a:r>
            <a:endParaRPr sz="1700">
              <a:solidFill>
                <a:srgbClr val="BFBFBF"/>
              </a:solidFill>
            </a:endParaRPr>
          </a:p>
          <a:p>
            <a:pPr indent="-3365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700"/>
              <a:buChar char="●"/>
            </a:pPr>
            <a:r>
              <a:rPr lang="en" sz="1700">
                <a:solidFill>
                  <a:srgbClr val="BFBFBF"/>
                </a:solidFill>
              </a:rPr>
              <a:t>Solder things</a:t>
            </a:r>
            <a:endParaRPr sz="1700">
              <a:solidFill>
                <a:srgbClr val="BFBFBF"/>
              </a:solidFill>
            </a:endParaRPr>
          </a:p>
          <a:p>
            <a:pPr indent="-3365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700"/>
              <a:buChar char="●"/>
            </a:pPr>
            <a:r>
              <a:rPr lang="en" sz="1700">
                <a:solidFill>
                  <a:srgbClr val="BFBFBF"/>
                </a:solidFill>
              </a:rPr>
              <a:t>Travel + take pictures</a:t>
            </a:r>
            <a:endParaRPr sz="1700">
              <a:solidFill>
                <a:srgbClr val="BFBFB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BFBFB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BFBFB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 pattern&#10;&#10;Description automatically generated" id="283" name="Google Shape;283;p44"/>
          <p:cNvPicPr preferRelativeResize="0"/>
          <p:nvPr/>
        </p:nvPicPr>
        <p:blipFill rotWithShape="1">
          <a:blip r:embed="rId3">
            <a:alphaModFix/>
          </a:blip>
          <a:srcRect b="0" l="2632" r="4014" t="0"/>
          <a:stretch/>
        </p:blipFill>
        <p:spPr>
          <a:xfrm>
            <a:off x="-76199" y="-41901"/>
            <a:ext cx="9220200" cy="5185403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4"/>
          <p:cNvSpPr txBox="1"/>
          <p:nvPr/>
        </p:nvSpPr>
        <p:spPr>
          <a:xfrm>
            <a:off x="471300" y="1438700"/>
            <a:ext cx="8125200" cy="22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The </a:t>
            </a:r>
            <a:r>
              <a:rPr b="1" lang="en" sz="2000">
                <a:solidFill>
                  <a:srgbClr val="C34FAC"/>
                </a:solidFill>
              </a:rPr>
              <a:t>main</a:t>
            </a:r>
            <a:r>
              <a:rPr lang="en" sz="2000">
                <a:solidFill>
                  <a:srgbClr val="C34FAC"/>
                </a:solidFill>
              </a:rPr>
              <a:t> </a:t>
            </a:r>
            <a:r>
              <a:rPr lang="en" sz="2000">
                <a:solidFill>
                  <a:schemeClr val="lt1"/>
                </a:solidFill>
              </a:rPr>
              <a:t>branch is always considered to be a stable and deployable branch</a:t>
            </a:r>
            <a:endParaRPr sz="2000">
              <a:solidFill>
                <a:schemeClr val="lt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All changes are deployed to </a:t>
            </a:r>
            <a:r>
              <a:rPr b="1" lang="en" sz="2000">
                <a:solidFill>
                  <a:srgbClr val="C34FAC"/>
                </a:solidFill>
              </a:rPr>
              <a:t>production </a:t>
            </a:r>
            <a:r>
              <a:rPr lang="en" sz="2000">
                <a:solidFill>
                  <a:schemeClr val="lt1"/>
                </a:solidFill>
              </a:rPr>
              <a:t>before they are merged to the main branch</a:t>
            </a:r>
            <a:br>
              <a:rPr lang="en" sz="2000">
                <a:solidFill>
                  <a:schemeClr val="lt1"/>
                </a:solidFill>
              </a:rPr>
            </a:br>
            <a:endParaRPr sz="2000">
              <a:solidFill>
                <a:schemeClr val="lt1"/>
              </a:solidFill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To roll back a branch deployment, you deploy the </a:t>
            </a:r>
            <a:r>
              <a:rPr b="1" lang="en" sz="2000">
                <a:solidFill>
                  <a:srgbClr val="C34FAC"/>
                </a:solidFill>
              </a:rPr>
              <a:t>main </a:t>
            </a:r>
            <a:r>
              <a:rPr lang="en" sz="2000">
                <a:solidFill>
                  <a:schemeClr val="lt1"/>
                </a:solidFill>
              </a:rPr>
              <a:t>branch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285" name="Google Shape;285;p44"/>
          <p:cNvSpPr txBox="1"/>
          <p:nvPr/>
        </p:nvSpPr>
        <p:spPr>
          <a:xfrm>
            <a:off x="151363" y="164775"/>
            <a:ext cx="3330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C34FAC"/>
                </a:solidFill>
              </a:rPr>
              <a:t>Core Concepts 💡</a:t>
            </a:r>
            <a:endParaRPr b="1" sz="7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 pattern&#10;&#10;Description automatically generated" id="290" name="Google Shape;290;p45"/>
          <p:cNvPicPr preferRelativeResize="0"/>
          <p:nvPr/>
        </p:nvPicPr>
        <p:blipFill rotWithShape="1">
          <a:blip r:embed="rId3">
            <a:alphaModFix/>
          </a:blip>
          <a:srcRect b="0" l="2632" r="4014" t="0"/>
          <a:stretch/>
        </p:blipFill>
        <p:spPr>
          <a:xfrm>
            <a:off x="-76199" y="-41901"/>
            <a:ext cx="9220200" cy="5185403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5"/>
          <p:cNvSpPr txBox="1"/>
          <p:nvPr/>
        </p:nvSpPr>
        <p:spPr>
          <a:xfrm>
            <a:off x="1678200" y="1438688"/>
            <a:ext cx="5711400" cy="28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The main branch is </a:t>
            </a:r>
            <a:r>
              <a:rPr lang="en" sz="2000">
                <a:solidFill>
                  <a:schemeClr val="lt1"/>
                </a:solidFill>
              </a:rPr>
              <a:t>always stable (rollbacks)</a:t>
            </a:r>
            <a:endParaRPr sz="2000">
              <a:solidFill>
                <a:schemeClr val="lt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Iterate faster</a:t>
            </a:r>
            <a:endParaRPr sz="2000">
              <a:solidFill>
                <a:schemeClr val="lt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Excellent confidence in merging changes</a:t>
            </a:r>
            <a:br>
              <a:rPr lang="en" sz="2000">
                <a:solidFill>
                  <a:schemeClr val="lt1"/>
                </a:solidFill>
              </a:rPr>
            </a:br>
            <a:endParaRPr sz="2000">
              <a:solidFill>
                <a:schemeClr val="lt1"/>
              </a:solidFill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Shorter outage windows</a:t>
            </a:r>
            <a:br>
              <a:rPr lang="en" sz="2000">
                <a:solidFill>
                  <a:schemeClr val="lt1"/>
                </a:solidFill>
              </a:rPr>
            </a:br>
            <a:endParaRPr sz="2000">
              <a:solidFill>
                <a:schemeClr val="lt1"/>
              </a:solidFill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Cleaner commit history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292" name="Google Shape;292;p45"/>
          <p:cNvSpPr txBox="1"/>
          <p:nvPr/>
        </p:nvSpPr>
        <p:spPr>
          <a:xfrm>
            <a:off x="130247" y="254550"/>
            <a:ext cx="82059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C34FAC"/>
                </a:solidFill>
              </a:rPr>
              <a:t>Why should you use branch deployments? 🤔</a:t>
            </a:r>
            <a:endParaRPr b="1" baseline="30000" sz="7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 pattern&#10;&#10;Description automatically generated" id="297" name="Google Shape;297;p46"/>
          <p:cNvPicPr preferRelativeResize="0"/>
          <p:nvPr/>
        </p:nvPicPr>
        <p:blipFill rotWithShape="1">
          <a:blip r:embed="rId3">
            <a:alphaModFix/>
          </a:blip>
          <a:srcRect b="0" l="2632" r="4014" t="0"/>
          <a:stretch/>
        </p:blipFill>
        <p:spPr>
          <a:xfrm>
            <a:off x="-76199" y="-41901"/>
            <a:ext cx="9220200" cy="5185403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6"/>
          <p:cNvSpPr txBox="1"/>
          <p:nvPr/>
        </p:nvSpPr>
        <p:spPr>
          <a:xfrm>
            <a:off x="1678200" y="1746488"/>
            <a:ext cx="5711400" cy="16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Build your own ChatOps solution</a:t>
            </a:r>
            <a:endParaRPr sz="2000">
              <a:solidFill>
                <a:schemeClr val="lt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Custom integration into your CI system</a:t>
            </a:r>
            <a:endParaRPr sz="2000">
              <a:solidFill>
                <a:schemeClr val="lt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C34FAC"/>
              </a:buClr>
              <a:buSzPts val="2000"/>
              <a:buChar char="●"/>
            </a:pPr>
            <a:r>
              <a:rPr lang="en" sz="2000">
                <a:solidFill>
                  <a:srgbClr val="C34FAC"/>
                </a:solidFill>
              </a:rPr>
              <a:t>IssueOps ⭐</a:t>
            </a:r>
            <a:endParaRPr sz="2000">
              <a:solidFill>
                <a:srgbClr val="C34FAC"/>
              </a:solidFill>
            </a:endParaRPr>
          </a:p>
        </p:txBody>
      </p:sp>
      <p:sp>
        <p:nvSpPr>
          <p:cNvPr id="299" name="Google Shape;299;p46"/>
          <p:cNvSpPr txBox="1"/>
          <p:nvPr/>
        </p:nvSpPr>
        <p:spPr>
          <a:xfrm>
            <a:off x="151394" y="164775"/>
            <a:ext cx="85755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C34FAC"/>
                </a:solidFill>
              </a:rPr>
              <a:t>How can we enable branch deployments?</a:t>
            </a:r>
            <a:endParaRPr b="1" sz="7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 pattern&#10;&#10;Description automatically generated" id="304" name="Google Shape;304;p47"/>
          <p:cNvPicPr preferRelativeResize="0"/>
          <p:nvPr/>
        </p:nvPicPr>
        <p:blipFill rotWithShape="1">
          <a:blip r:embed="rId3">
            <a:alphaModFix/>
          </a:blip>
          <a:srcRect b="0" l="2632" r="4014" t="0"/>
          <a:stretch/>
        </p:blipFill>
        <p:spPr>
          <a:xfrm>
            <a:off x="-76199" y="-41901"/>
            <a:ext cx="9220200" cy="5185403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7"/>
          <p:cNvSpPr txBox="1"/>
          <p:nvPr/>
        </p:nvSpPr>
        <p:spPr>
          <a:xfrm>
            <a:off x="151363" y="111975"/>
            <a:ext cx="3330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C34FAC"/>
                </a:solidFill>
              </a:rPr>
              <a:t>What is IssueOps?</a:t>
            </a:r>
            <a:endParaRPr b="1" sz="700"/>
          </a:p>
        </p:txBody>
      </p:sp>
      <p:pic>
        <p:nvPicPr>
          <p:cNvPr id="306" name="Google Shape;306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">
            <a:off x="412062" y="1040524"/>
            <a:ext cx="3893976" cy="1756574"/>
          </a:xfrm>
          <a:prstGeom prst="rect">
            <a:avLst/>
          </a:prstGeom>
          <a:noFill/>
          <a:ln>
            <a:noFill/>
          </a:ln>
          <a:effectLst>
            <a:outerShdw blurRad="128588" rotWithShape="0" algn="bl" dir="1980000" dist="38100">
              <a:srgbClr val="674EA7">
                <a:alpha val="46000"/>
              </a:srgbClr>
            </a:outerShdw>
          </a:effectLst>
        </p:spPr>
      </p:pic>
      <p:pic>
        <p:nvPicPr>
          <p:cNvPr id="307" name="Google Shape;307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2">
            <a:off x="283362" y="2890064"/>
            <a:ext cx="4151399" cy="2155947"/>
          </a:xfrm>
          <a:prstGeom prst="rect">
            <a:avLst/>
          </a:prstGeom>
          <a:noFill/>
          <a:ln>
            <a:noFill/>
          </a:ln>
          <a:effectLst>
            <a:outerShdw blurRad="128588" rotWithShape="0" algn="bl" dir="1980000" dist="38100">
              <a:srgbClr val="674EA7">
                <a:alpha val="46000"/>
              </a:srgbClr>
            </a:outerShdw>
          </a:effectLst>
        </p:spPr>
      </p:pic>
      <p:pic>
        <p:nvPicPr>
          <p:cNvPr id="308" name="Google Shape;308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6">
            <a:off x="5242500" y="2890078"/>
            <a:ext cx="3170126" cy="2027295"/>
          </a:xfrm>
          <a:prstGeom prst="rect">
            <a:avLst/>
          </a:prstGeom>
          <a:noFill/>
          <a:ln>
            <a:noFill/>
          </a:ln>
          <a:effectLst>
            <a:outerShdw blurRad="128588" rotWithShape="0" algn="bl" dir="1980000" dist="38100">
              <a:srgbClr val="674EA7">
                <a:alpha val="46000"/>
              </a:srgbClr>
            </a:outerShdw>
          </a:effectLst>
        </p:spPr>
      </p:pic>
      <p:pic>
        <p:nvPicPr>
          <p:cNvPr id="309" name="Google Shape;309;p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00797" y="1040525"/>
            <a:ext cx="2527440" cy="1756575"/>
          </a:xfrm>
          <a:prstGeom prst="rect">
            <a:avLst/>
          </a:prstGeom>
          <a:noFill/>
          <a:ln>
            <a:noFill/>
          </a:ln>
          <a:effectLst>
            <a:outerShdw blurRad="128588" rotWithShape="0" algn="bl" dir="1980000" dist="38100">
              <a:srgbClr val="674EA7">
                <a:alpha val="46000"/>
              </a:srgbClr>
            </a:outerShdw>
          </a:effectLst>
        </p:spPr>
      </p:pic>
      <p:sp>
        <p:nvSpPr>
          <p:cNvPr id="310" name="Google Shape;310;p47"/>
          <p:cNvSpPr txBox="1"/>
          <p:nvPr/>
        </p:nvSpPr>
        <p:spPr>
          <a:xfrm>
            <a:off x="283350" y="547350"/>
            <a:ext cx="436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BFBF"/>
                </a:solidFill>
              </a:rPr>
              <a:t>Like ChatOps but on GitHub Issues/Pull Requests</a:t>
            </a:r>
            <a:endParaRPr>
              <a:solidFill>
                <a:srgbClr val="BFBFB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 pattern&#10;&#10;Description automatically generated" id="315" name="Google Shape;315;p48"/>
          <p:cNvPicPr preferRelativeResize="0"/>
          <p:nvPr/>
        </p:nvPicPr>
        <p:blipFill rotWithShape="1">
          <a:blip r:embed="rId3">
            <a:alphaModFix/>
          </a:blip>
          <a:srcRect b="0" l="2632" r="4014" t="0"/>
          <a:stretch/>
        </p:blipFill>
        <p:spPr>
          <a:xfrm>
            <a:off x="-76199" y="-41901"/>
            <a:ext cx="9220200" cy="5185403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8"/>
          <p:cNvSpPr txBox="1"/>
          <p:nvPr/>
        </p:nvSpPr>
        <p:spPr>
          <a:xfrm>
            <a:off x="130252" y="280950"/>
            <a:ext cx="44154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C34FAC"/>
                </a:solidFill>
              </a:rPr>
              <a:t>Code Walkthrough 👨‍🔬</a:t>
            </a:r>
            <a:endParaRPr b="1" baseline="30000" sz="1000"/>
          </a:p>
        </p:txBody>
      </p:sp>
      <p:pic>
        <p:nvPicPr>
          <p:cNvPr id="317" name="Google Shape;317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0225" y="1560200"/>
            <a:ext cx="7429500" cy="1981200"/>
          </a:xfrm>
          <a:prstGeom prst="rect">
            <a:avLst/>
          </a:prstGeom>
          <a:noFill/>
          <a:ln>
            <a:noFill/>
          </a:ln>
          <a:effectLst>
            <a:outerShdw blurRad="128588" rotWithShape="0" algn="bl" dir="1980000" dist="38100">
              <a:srgbClr val="674EA7">
                <a:alpha val="46000"/>
              </a:srgbClr>
            </a:outerShdw>
          </a:effectLst>
        </p:spPr>
      </p:pic>
      <p:sp>
        <p:nvSpPr>
          <p:cNvPr id="318" name="Google Shape;318;p48"/>
          <p:cNvSpPr txBox="1"/>
          <p:nvPr/>
        </p:nvSpPr>
        <p:spPr>
          <a:xfrm>
            <a:off x="209802" y="942175"/>
            <a:ext cx="4415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Basic config example:</a:t>
            </a:r>
            <a:endParaRPr baseline="30000" sz="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 pattern&#10;&#10;Description automatically generated" id="323" name="Google Shape;323;p49"/>
          <p:cNvPicPr preferRelativeResize="0"/>
          <p:nvPr/>
        </p:nvPicPr>
        <p:blipFill rotWithShape="1">
          <a:blip r:embed="rId3">
            <a:alphaModFix/>
          </a:blip>
          <a:srcRect b="0" l="2632" r="4014" t="0"/>
          <a:stretch/>
        </p:blipFill>
        <p:spPr>
          <a:xfrm>
            <a:off x="-76199" y="-41901"/>
            <a:ext cx="9220200" cy="5185403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9"/>
          <p:cNvSpPr txBox="1"/>
          <p:nvPr/>
        </p:nvSpPr>
        <p:spPr>
          <a:xfrm>
            <a:off x="130252" y="280950"/>
            <a:ext cx="44154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C34FAC"/>
                </a:solidFill>
              </a:rPr>
              <a:t>Code Walkthrough 👨‍🔬</a:t>
            </a:r>
            <a:endParaRPr b="1" baseline="30000" sz="1000"/>
          </a:p>
        </p:txBody>
      </p:sp>
      <p:sp>
        <p:nvSpPr>
          <p:cNvPr id="325" name="Google Shape;325;p49"/>
          <p:cNvSpPr txBox="1"/>
          <p:nvPr/>
        </p:nvSpPr>
        <p:spPr>
          <a:xfrm>
            <a:off x="209800" y="942175"/>
            <a:ext cx="8032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C</a:t>
            </a:r>
            <a:r>
              <a:rPr lang="en" sz="1500">
                <a:solidFill>
                  <a:schemeClr val="lt1"/>
                </a:solidFill>
              </a:rPr>
              <a:t>onfig example (more options):</a:t>
            </a:r>
            <a:endParaRPr sz="1500">
              <a:solidFill>
                <a:schemeClr val="lt1"/>
              </a:solidFill>
            </a:endParaRPr>
          </a:p>
          <a:p>
            <a:pPr indent="-292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-"/>
            </a:pPr>
            <a:r>
              <a:rPr lang="en" sz="1000">
                <a:solidFill>
                  <a:schemeClr val="lt1"/>
                </a:solidFill>
              </a:rPr>
              <a:t>More options available here: https://github.com/github/branch-deploy#inputs-</a:t>
            </a:r>
            <a:endParaRPr sz="1000">
              <a:solidFill>
                <a:schemeClr val="lt1"/>
              </a:solidFill>
            </a:endParaRPr>
          </a:p>
        </p:txBody>
      </p:sp>
      <p:pic>
        <p:nvPicPr>
          <p:cNvPr id="326" name="Google Shape;326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0425" y="1541600"/>
            <a:ext cx="6343150" cy="3406400"/>
          </a:xfrm>
          <a:prstGeom prst="rect">
            <a:avLst/>
          </a:prstGeom>
          <a:noFill/>
          <a:ln>
            <a:noFill/>
          </a:ln>
          <a:effectLst>
            <a:outerShdw blurRad="128588" rotWithShape="0" algn="bl" dir="1980000" dist="38100">
              <a:srgbClr val="674EA7">
                <a:alpha val="46000"/>
              </a:srgbClr>
            </a:outerShd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 pattern&#10;&#10;Description automatically generated" id="331" name="Google Shape;331;p50"/>
          <p:cNvPicPr preferRelativeResize="0"/>
          <p:nvPr/>
        </p:nvPicPr>
        <p:blipFill rotWithShape="1">
          <a:blip r:embed="rId3">
            <a:alphaModFix/>
          </a:blip>
          <a:srcRect b="0" l="2632" r="4014" t="0"/>
          <a:stretch/>
        </p:blipFill>
        <p:spPr>
          <a:xfrm>
            <a:off x="-76199" y="-41901"/>
            <a:ext cx="9220200" cy="5185403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50"/>
          <p:cNvSpPr txBox="1"/>
          <p:nvPr/>
        </p:nvSpPr>
        <p:spPr>
          <a:xfrm>
            <a:off x="130252" y="280950"/>
            <a:ext cx="44154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C34FAC"/>
                </a:solidFill>
              </a:rPr>
              <a:t>Code Walkthrough 👨‍🔬</a:t>
            </a:r>
            <a:endParaRPr b="1" baseline="30000" sz="1000"/>
          </a:p>
        </p:txBody>
      </p:sp>
      <p:sp>
        <p:nvSpPr>
          <p:cNvPr id="333" name="Google Shape;333;p50"/>
          <p:cNvSpPr txBox="1"/>
          <p:nvPr/>
        </p:nvSpPr>
        <p:spPr>
          <a:xfrm>
            <a:off x="209800" y="942175"/>
            <a:ext cx="80325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1. </a:t>
            </a:r>
            <a:r>
              <a:rPr lang="en" sz="1500">
                <a:solidFill>
                  <a:schemeClr val="lt1"/>
                </a:solidFill>
              </a:rPr>
              <a:t>Setting up the Action workflow:</a:t>
            </a:r>
            <a:endParaRPr sz="1000">
              <a:solidFill>
                <a:schemeClr val="lt1"/>
              </a:solidFill>
            </a:endParaRPr>
          </a:p>
        </p:txBody>
      </p:sp>
      <p:pic>
        <p:nvPicPr>
          <p:cNvPr id="334" name="Google Shape;334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113" y="1387700"/>
            <a:ext cx="8293563" cy="3461250"/>
          </a:xfrm>
          <a:prstGeom prst="rect">
            <a:avLst/>
          </a:prstGeom>
          <a:noFill/>
          <a:ln>
            <a:noFill/>
          </a:ln>
          <a:effectLst>
            <a:outerShdw blurRad="128588" rotWithShape="0" algn="bl" dir="1980000" dist="38100">
              <a:srgbClr val="674EA7">
                <a:alpha val="46000"/>
              </a:srgbClr>
            </a:outerShdw>
          </a:effec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 pattern&#10;&#10;Description automatically generated" id="339" name="Google Shape;339;p51"/>
          <p:cNvPicPr preferRelativeResize="0"/>
          <p:nvPr/>
        </p:nvPicPr>
        <p:blipFill rotWithShape="1">
          <a:blip r:embed="rId3">
            <a:alphaModFix/>
          </a:blip>
          <a:srcRect b="0" l="2632" r="4014" t="0"/>
          <a:stretch/>
        </p:blipFill>
        <p:spPr>
          <a:xfrm>
            <a:off x="-76199" y="-41901"/>
            <a:ext cx="9220200" cy="5185403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51"/>
          <p:cNvSpPr txBox="1"/>
          <p:nvPr/>
        </p:nvSpPr>
        <p:spPr>
          <a:xfrm>
            <a:off x="0" y="86675"/>
            <a:ext cx="3025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C34FAC"/>
                </a:solidFill>
              </a:rPr>
              <a:t>Code Walkthrough 👨‍🔬</a:t>
            </a:r>
            <a:endParaRPr b="1" baseline="30000" sz="200"/>
          </a:p>
        </p:txBody>
      </p:sp>
      <p:sp>
        <p:nvSpPr>
          <p:cNvPr id="341" name="Google Shape;341;p51"/>
          <p:cNvSpPr txBox="1"/>
          <p:nvPr/>
        </p:nvSpPr>
        <p:spPr>
          <a:xfrm>
            <a:off x="184950" y="534175"/>
            <a:ext cx="26559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2. Using the Action</a:t>
            </a:r>
            <a:r>
              <a:rPr lang="en" sz="1500">
                <a:solidFill>
                  <a:schemeClr val="lt1"/>
                </a:solidFill>
              </a:rPr>
              <a:t>:</a:t>
            </a:r>
            <a:endParaRPr sz="1500">
              <a:solidFill>
                <a:schemeClr val="lt1"/>
              </a:solidFill>
            </a:endParaRPr>
          </a:p>
        </p:txBody>
      </p:sp>
      <p:pic>
        <p:nvPicPr>
          <p:cNvPr id="342" name="Google Shape;34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4450" y="534175"/>
            <a:ext cx="6358601" cy="4485401"/>
          </a:xfrm>
          <a:prstGeom prst="rect">
            <a:avLst/>
          </a:prstGeom>
          <a:noFill/>
          <a:ln>
            <a:noFill/>
          </a:ln>
          <a:effectLst>
            <a:outerShdw blurRad="128588" rotWithShape="0" algn="bl" dir="1980000" dist="38100">
              <a:srgbClr val="674EA7">
                <a:alpha val="46000"/>
              </a:srgbClr>
            </a:outerShdw>
          </a:effec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 pattern&#10;&#10;Description automatically generated" id="347" name="Google Shape;347;p52"/>
          <p:cNvPicPr preferRelativeResize="0"/>
          <p:nvPr/>
        </p:nvPicPr>
        <p:blipFill rotWithShape="1">
          <a:blip r:embed="rId3">
            <a:alphaModFix/>
          </a:blip>
          <a:srcRect b="0" l="2632" r="4014" t="0"/>
          <a:stretch/>
        </p:blipFill>
        <p:spPr>
          <a:xfrm>
            <a:off x="-76199" y="-41901"/>
            <a:ext cx="9220200" cy="5185403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52"/>
          <p:cNvSpPr txBox="1"/>
          <p:nvPr/>
        </p:nvSpPr>
        <p:spPr>
          <a:xfrm>
            <a:off x="1246650" y="1875275"/>
            <a:ext cx="6650700" cy="19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lt1"/>
                </a:solidFill>
              </a:rPr>
              <a:t>github.com</a:t>
            </a:r>
            <a:r>
              <a:rPr lang="en" sz="3300">
                <a:solidFill>
                  <a:srgbClr val="C34FAC"/>
                </a:solidFill>
              </a:rPr>
              <a:t>/</a:t>
            </a:r>
            <a:r>
              <a:rPr lang="en" sz="3300">
                <a:solidFill>
                  <a:schemeClr val="lt1"/>
                </a:solidFill>
              </a:rPr>
              <a:t>github</a:t>
            </a:r>
            <a:r>
              <a:rPr lang="en" sz="3300">
                <a:solidFill>
                  <a:srgbClr val="C34FAC"/>
                </a:solidFill>
              </a:rPr>
              <a:t>/</a:t>
            </a:r>
            <a:r>
              <a:rPr lang="en" sz="3300">
                <a:solidFill>
                  <a:schemeClr val="lt1"/>
                </a:solidFill>
              </a:rPr>
              <a:t>branch-deploy</a:t>
            </a:r>
            <a:endParaRPr sz="3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chemeClr val="lt1"/>
                </a:solidFill>
              </a:rPr>
              <a:t>Enough talk, lets deploy!</a:t>
            </a:r>
            <a:endParaRPr i="1" sz="2400">
              <a:solidFill>
                <a:schemeClr val="lt1"/>
              </a:solidFill>
            </a:endParaRPr>
          </a:p>
        </p:txBody>
      </p:sp>
      <p:sp>
        <p:nvSpPr>
          <p:cNvPr id="349" name="Google Shape;349;p52"/>
          <p:cNvSpPr txBox="1"/>
          <p:nvPr/>
        </p:nvSpPr>
        <p:spPr>
          <a:xfrm>
            <a:off x="256947" y="280950"/>
            <a:ext cx="82059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C34FAC"/>
                </a:solidFill>
              </a:rPr>
              <a:t>Source Code! 💻</a:t>
            </a:r>
            <a:endParaRPr b="1" baseline="30000" sz="7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 pattern&#10;&#10;Description automatically generated" id="354" name="Google Shape;354;p53"/>
          <p:cNvPicPr preferRelativeResize="0"/>
          <p:nvPr/>
        </p:nvPicPr>
        <p:blipFill rotWithShape="1">
          <a:blip r:embed="rId3">
            <a:alphaModFix/>
          </a:blip>
          <a:srcRect b="0" l="2632" r="4014" t="0"/>
          <a:stretch/>
        </p:blipFill>
        <p:spPr>
          <a:xfrm>
            <a:off x="-76199" y="-41901"/>
            <a:ext cx="9220200" cy="5185403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53"/>
          <p:cNvSpPr txBox="1"/>
          <p:nvPr/>
        </p:nvSpPr>
        <p:spPr>
          <a:xfrm>
            <a:off x="151375" y="821375"/>
            <a:ext cx="28029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Open a new pull request with your changes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356" name="Google Shape;356;p53"/>
          <p:cNvSpPr txBox="1"/>
          <p:nvPr/>
        </p:nvSpPr>
        <p:spPr>
          <a:xfrm>
            <a:off x="151386" y="164775"/>
            <a:ext cx="63084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C34FAC"/>
                </a:solidFill>
              </a:rPr>
              <a:t>Deploy 🚀</a:t>
            </a:r>
            <a:endParaRPr b="1" sz="700"/>
          </a:p>
        </p:txBody>
      </p:sp>
      <p:pic>
        <p:nvPicPr>
          <p:cNvPr id="357" name="Google Shape;357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9025" y="137475"/>
            <a:ext cx="5870549" cy="4826649"/>
          </a:xfrm>
          <a:prstGeom prst="rect">
            <a:avLst/>
          </a:prstGeom>
          <a:noFill/>
          <a:ln>
            <a:noFill/>
          </a:ln>
          <a:effectLst>
            <a:outerShdw blurRad="128588" rotWithShape="0" algn="bl" dir="1980000" dist="38100">
              <a:srgbClr val="674EA7">
                <a:alpha val="46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 pattern&#10;&#10;Description automatically generated" id="149" name="Google Shape;149;p27"/>
          <p:cNvPicPr preferRelativeResize="0"/>
          <p:nvPr/>
        </p:nvPicPr>
        <p:blipFill rotWithShape="1">
          <a:blip r:embed="rId3">
            <a:alphaModFix/>
          </a:blip>
          <a:srcRect b="0" l="2635" r="4013" t="0"/>
          <a:stretch/>
        </p:blipFill>
        <p:spPr>
          <a:xfrm>
            <a:off x="-76199" y="-41901"/>
            <a:ext cx="9220200" cy="51854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27"/>
          <p:cNvCxnSpPr/>
          <p:nvPr/>
        </p:nvCxnSpPr>
        <p:spPr>
          <a:xfrm rot="10800000">
            <a:off x="470640" y="4264813"/>
            <a:ext cx="2693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1" name="Google Shape;151;p27"/>
          <p:cNvCxnSpPr/>
          <p:nvPr/>
        </p:nvCxnSpPr>
        <p:spPr>
          <a:xfrm rot="10800000">
            <a:off x="5904070" y="4264813"/>
            <a:ext cx="2693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2" name="Google Shape;152;p27"/>
          <p:cNvSpPr txBox="1"/>
          <p:nvPr/>
        </p:nvSpPr>
        <p:spPr>
          <a:xfrm>
            <a:off x="3286311" y="4045664"/>
            <a:ext cx="26631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C34FAC"/>
                </a:solidFill>
              </a:rPr>
              <a:t>Let’s Get Started!</a:t>
            </a:r>
            <a:endParaRPr b="1" sz="400"/>
          </a:p>
        </p:txBody>
      </p:sp>
      <p:sp>
        <p:nvSpPr>
          <p:cNvPr id="153" name="Google Shape;153;p27"/>
          <p:cNvSpPr txBox="1"/>
          <p:nvPr/>
        </p:nvSpPr>
        <p:spPr>
          <a:xfrm>
            <a:off x="1678200" y="1227863"/>
            <a:ext cx="5711400" cy="25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Release, deploy, operate, monitor</a:t>
            </a:r>
            <a:br>
              <a:rPr lang="en" sz="2000">
                <a:solidFill>
                  <a:schemeClr val="lt1"/>
                </a:solidFill>
              </a:rPr>
            </a:br>
            <a:endParaRPr sz="2000">
              <a:solidFill>
                <a:schemeClr val="lt1"/>
              </a:solidFill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Using codespaces</a:t>
            </a:r>
            <a:br>
              <a:rPr lang="en" sz="2000">
                <a:solidFill>
                  <a:schemeClr val="lt1"/>
                </a:solidFill>
              </a:rPr>
            </a:br>
            <a:endParaRPr sz="2000">
              <a:solidFill>
                <a:schemeClr val="lt1"/>
              </a:solidFill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What are branch deployments? - Using GitHub Actions</a:t>
            </a:r>
            <a:br>
              <a:rPr lang="en" sz="2000">
                <a:solidFill>
                  <a:schemeClr val="lt1"/>
                </a:solidFill>
              </a:rPr>
            </a:br>
            <a:endParaRPr sz="2000">
              <a:solidFill>
                <a:schemeClr val="lt1"/>
              </a:solidFill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A live demo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54" name="Google Shape;154;p27"/>
          <p:cNvSpPr txBox="1"/>
          <p:nvPr/>
        </p:nvSpPr>
        <p:spPr>
          <a:xfrm>
            <a:off x="151363" y="164775"/>
            <a:ext cx="3330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C34FAC"/>
                </a:solidFill>
              </a:rPr>
              <a:t>Topics Covered ⚡</a:t>
            </a:r>
            <a:endParaRPr b="1" sz="7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 pattern&#10;&#10;Description automatically generated" id="362" name="Google Shape;362;p54"/>
          <p:cNvPicPr preferRelativeResize="0"/>
          <p:nvPr/>
        </p:nvPicPr>
        <p:blipFill rotWithShape="1">
          <a:blip r:embed="rId3">
            <a:alphaModFix/>
          </a:blip>
          <a:srcRect b="0" l="2632" r="4014" t="0"/>
          <a:stretch/>
        </p:blipFill>
        <p:spPr>
          <a:xfrm>
            <a:off x="-76199" y="-41901"/>
            <a:ext cx="9220200" cy="5185403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4"/>
          <p:cNvSpPr txBox="1"/>
          <p:nvPr/>
        </p:nvSpPr>
        <p:spPr>
          <a:xfrm>
            <a:off x="1393050" y="1058375"/>
            <a:ext cx="63579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Comment </a:t>
            </a:r>
            <a:r>
              <a:rPr lang="en" sz="20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.deploy</a:t>
            </a:r>
            <a:r>
              <a:rPr lang="en" sz="2000">
                <a:solidFill>
                  <a:schemeClr val="lt1"/>
                </a:solidFill>
              </a:rPr>
              <a:t> on your PR and watch your changes ship to production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364" name="Google Shape;364;p54"/>
          <p:cNvSpPr txBox="1"/>
          <p:nvPr/>
        </p:nvSpPr>
        <p:spPr>
          <a:xfrm>
            <a:off x="151386" y="164775"/>
            <a:ext cx="63084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C34FAC"/>
                </a:solidFill>
              </a:rPr>
              <a:t>Deploy 🚀</a:t>
            </a:r>
            <a:endParaRPr b="1" sz="700"/>
          </a:p>
        </p:txBody>
      </p:sp>
      <p:pic>
        <p:nvPicPr>
          <p:cNvPr id="365" name="Google Shape;365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900" y="2016475"/>
            <a:ext cx="5715000" cy="2400300"/>
          </a:xfrm>
          <a:prstGeom prst="rect">
            <a:avLst/>
          </a:prstGeom>
          <a:noFill/>
          <a:ln>
            <a:noFill/>
          </a:ln>
          <a:effectLst>
            <a:outerShdw blurRad="128588" rotWithShape="0" algn="bl" dir="1980000" dist="38100">
              <a:srgbClr val="674EA7">
                <a:alpha val="46000"/>
              </a:srgbClr>
            </a:outerShdw>
          </a:effectLst>
        </p:spPr>
      </p:pic>
      <p:pic>
        <p:nvPicPr>
          <p:cNvPr id="366" name="Google Shape;366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34063" y="3592675"/>
            <a:ext cx="5457825" cy="1371600"/>
          </a:xfrm>
          <a:prstGeom prst="rect">
            <a:avLst/>
          </a:prstGeom>
          <a:noFill/>
          <a:ln>
            <a:noFill/>
          </a:ln>
          <a:effectLst>
            <a:outerShdw blurRad="128588" rotWithShape="0" algn="bl" dir="1980000" dist="38100">
              <a:srgbClr val="674EA7">
                <a:alpha val="46000"/>
              </a:srgbClr>
            </a:outerShdw>
          </a:effec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 pattern&#10;&#10;Description automatically generated" id="371" name="Google Shape;371;p55"/>
          <p:cNvPicPr preferRelativeResize="0"/>
          <p:nvPr/>
        </p:nvPicPr>
        <p:blipFill rotWithShape="1">
          <a:blip r:embed="rId3">
            <a:alphaModFix/>
          </a:blip>
          <a:srcRect b="0" l="2632" r="4014" t="0"/>
          <a:stretch/>
        </p:blipFill>
        <p:spPr>
          <a:xfrm>
            <a:off x="-76199" y="-41901"/>
            <a:ext cx="9220200" cy="5185403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55"/>
          <p:cNvSpPr txBox="1"/>
          <p:nvPr/>
        </p:nvSpPr>
        <p:spPr>
          <a:xfrm>
            <a:off x="551250" y="1594900"/>
            <a:ext cx="8041500" cy="15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lt1"/>
                </a:solidFill>
              </a:rPr>
              <a:t>Check it out!</a:t>
            </a:r>
            <a:endParaRPr sz="31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u="sng">
                <a:solidFill>
                  <a:schemeClr val="hlink"/>
                </a:solidFill>
                <a:hlinkClick r:id="rId4"/>
              </a:rPr>
              <a:t>reactle-devops.herokuapp.com</a:t>
            </a:r>
            <a:endParaRPr sz="3100">
              <a:solidFill>
                <a:schemeClr val="lt1"/>
              </a:solidFill>
            </a:endParaRPr>
          </a:p>
        </p:txBody>
      </p:sp>
      <p:sp>
        <p:nvSpPr>
          <p:cNvPr id="373" name="Google Shape;373;p55"/>
          <p:cNvSpPr txBox="1"/>
          <p:nvPr/>
        </p:nvSpPr>
        <p:spPr>
          <a:xfrm>
            <a:off x="151386" y="164775"/>
            <a:ext cx="63084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C34FAC"/>
                </a:solidFill>
              </a:rPr>
              <a:t>Deploy 🚀</a:t>
            </a:r>
            <a:endParaRPr b="1" sz="7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 pattern&#10;&#10;Description automatically generated" id="378" name="Google Shape;378;p56"/>
          <p:cNvPicPr preferRelativeResize="0"/>
          <p:nvPr/>
        </p:nvPicPr>
        <p:blipFill rotWithShape="1">
          <a:blip r:embed="rId3">
            <a:alphaModFix/>
          </a:blip>
          <a:srcRect b="0" l="2632" r="4014" t="0"/>
          <a:stretch/>
        </p:blipFill>
        <p:spPr>
          <a:xfrm>
            <a:off x="-76199" y="-41901"/>
            <a:ext cx="9220200" cy="5185403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56"/>
          <p:cNvSpPr txBox="1"/>
          <p:nvPr/>
        </p:nvSpPr>
        <p:spPr>
          <a:xfrm>
            <a:off x="1354950" y="1574750"/>
            <a:ext cx="6357900" cy="17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</a:rPr>
              <a:t>Your turn!</a:t>
            </a:r>
            <a:endParaRPr sz="27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</a:rPr>
              <a:t>Any </a:t>
            </a:r>
            <a:r>
              <a:rPr lang="en" sz="2700">
                <a:solidFill>
                  <a:srgbClr val="C34FAC"/>
                </a:solidFill>
              </a:rPr>
              <a:t>volunteers </a:t>
            </a:r>
            <a:r>
              <a:rPr lang="en" sz="2700">
                <a:solidFill>
                  <a:schemeClr val="lt1"/>
                </a:solidFill>
              </a:rPr>
              <a:t>who want to </a:t>
            </a:r>
            <a:r>
              <a:rPr lang="en" sz="2700">
                <a:solidFill>
                  <a:srgbClr val="C34FAC"/>
                </a:solidFill>
              </a:rPr>
              <a:t>deploy </a:t>
            </a:r>
            <a:r>
              <a:rPr lang="en" sz="2700">
                <a:solidFill>
                  <a:schemeClr val="lt1"/>
                </a:solidFill>
              </a:rPr>
              <a:t>their pull request?</a:t>
            </a:r>
            <a:endParaRPr sz="2700">
              <a:solidFill>
                <a:schemeClr val="lt1"/>
              </a:solidFill>
            </a:endParaRPr>
          </a:p>
        </p:txBody>
      </p:sp>
      <p:sp>
        <p:nvSpPr>
          <p:cNvPr id="380" name="Google Shape;380;p56"/>
          <p:cNvSpPr txBox="1"/>
          <p:nvPr/>
        </p:nvSpPr>
        <p:spPr>
          <a:xfrm>
            <a:off x="151386" y="164775"/>
            <a:ext cx="63084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C34FAC"/>
                </a:solidFill>
              </a:rPr>
              <a:t>Deploy 🚀</a:t>
            </a:r>
            <a:endParaRPr b="1" sz="7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 pattern&#10;&#10;Description automatically generated" id="385" name="Google Shape;385;p57"/>
          <p:cNvPicPr preferRelativeResize="0"/>
          <p:nvPr/>
        </p:nvPicPr>
        <p:blipFill rotWithShape="1">
          <a:blip r:embed="rId3">
            <a:alphaModFix/>
          </a:blip>
          <a:srcRect b="0" l="2632" r="4014" t="0"/>
          <a:stretch/>
        </p:blipFill>
        <p:spPr>
          <a:xfrm>
            <a:off x="-76199" y="-41901"/>
            <a:ext cx="9220200" cy="5185403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57"/>
          <p:cNvSpPr txBox="1"/>
          <p:nvPr/>
        </p:nvSpPr>
        <p:spPr>
          <a:xfrm>
            <a:off x="1393050" y="1541700"/>
            <a:ext cx="6357900" cy="21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</a:rPr>
              <a:t>What if something goes wrong?</a:t>
            </a:r>
            <a:endParaRPr sz="27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</a:rPr>
              <a:t>Let’s roll back:</a:t>
            </a:r>
            <a:endParaRPr sz="27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.deploy main</a:t>
            </a:r>
            <a:endParaRPr sz="2700">
              <a:solidFill>
                <a:srgbClr val="88888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7" name="Google Shape;387;p57"/>
          <p:cNvSpPr txBox="1"/>
          <p:nvPr/>
        </p:nvSpPr>
        <p:spPr>
          <a:xfrm>
            <a:off x="151386" y="164775"/>
            <a:ext cx="63084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C34FAC"/>
                </a:solidFill>
              </a:rPr>
              <a:t>Deploy 🚀</a:t>
            </a:r>
            <a:endParaRPr b="1" sz="7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 pattern&#10;&#10;Description automatically generated" id="392" name="Google Shape;392;p58"/>
          <p:cNvPicPr preferRelativeResize="0"/>
          <p:nvPr/>
        </p:nvPicPr>
        <p:blipFill rotWithShape="1">
          <a:blip r:embed="rId3">
            <a:alphaModFix/>
          </a:blip>
          <a:srcRect b="0" l="2632" r="4014" t="0"/>
          <a:stretch/>
        </p:blipFill>
        <p:spPr>
          <a:xfrm>
            <a:off x="-76199" y="-41901"/>
            <a:ext cx="9220200" cy="5185403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58"/>
          <p:cNvSpPr txBox="1"/>
          <p:nvPr/>
        </p:nvSpPr>
        <p:spPr>
          <a:xfrm>
            <a:off x="1354950" y="2277650"/>
            <a:ext cx="63579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lt1"/>
                </a:solidFill>
              </a:rPr>
              <a:t>How can we </a:t>
            </a:r>
            <a:r>
              <a:rPr lang="en" sz="3100">
                <a:solidFill>
                  <a:srgbClr val="C34FAC"/>
                </a:solidFill>
              </a:rPr>
              <a:t>observe </a:t>
            </a:r>
            <a:r>
              <a:rPr lang="en" sz="3100">
                <a:solidFill>
                  <a:schemeClr val="lt1"/>
                </a:solidFill>
              </a:rPr>
              <a:t>our web app?</a:t>
            </a:r>
            <a:endParaRPr sz="3100">
              <a:solidFill>
                <a:srgbClr val="88888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4" name="Google Shape;394;p58"/>
          <p:cNvSpPr txBox="1"/>
          <p:nvPr/>
        </p:nvSpPr>
        <p:spPr>
          <a:xfrm>
            <a:off x="151386" y="164775"/>
            <a:ext cx="63084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C34FAC"/>
                </a:solidFill>
              </a:rPr>
              <a:t>Monitoring 🔭</a:t>
            </a:r>
            <a:endParaRPr b="1" sz="7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 pattern&#10;&#10;Description automatically generated" id="399" name="Google Shape;399;p59"/>
          <p:cNvPicPr preferRelativeResize="0"/>
          <p:nvPr/>
        </p:nvPicPr>
        <p:blipFill rotWithShape="1">
          <a:blip r:embed="rId3">
            <a:alphaModFix/>
          </a:blip>
          <a:srcRect b="0" l="2632" r="4014" t="0"/>
          <a:stretch/>
        </p:blipFill>
        <p:spPr>
          <a:xfrm>
            <a:off x="-76199" y="-41901"/>
            <a:ext cx="9220200" cy="5185403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59"/>
          <p:cNvSpPr txBox="1"/>
          <p:nvPr/>
        </p:nvSpPr>
        <p:spPr>
          <a:xfrm>
            <a:off x="1354950" y="1043025"/>
            <a:ext cx="63579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</a:rPr>
              <a:t>One-click New Relic APM integration:</a:t>
            </a:r>
            <a:endParaRPr sz="2300">
              <a:solidFill>
                <a:srgbClr val="88888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1" name="Google Shape;401;p59"/>
          <p:cNvSpPr txBox="1"/>
          <p:nvPr/>
        </p:nvSpPr>
        <p:spPr>
          <a:xfrm>
            <a:off x="151386" y="164775"/>
            <a:ext cx="63084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C34FAC"/>
                </a:solidFill>
              </a:rPr>
              <a:t>Monitoring 🔭</a:t>
            </a:r>
            <a:endParaRPr b="1" sz="700"/>
          </a:p>
        </p:txBody>
      </p:sp>
      <p:pic>
        <p:nvPicPr>
          <p:cNvPr id="402" name="Google Shape;402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3425" y="1754475"/>
            <a:ext cx="4980950" cy="3058300"/>
          </a:xfrm>
          <a:prstGeom prst="rect">
            <a:avLst/>
          </a:prstGeom>
          <a:noFill/>
          <a:ln>
            <a:noFill/>
          </a:ln>
          <a:effectLst>
            <a:outerShdw blurRad="128588" rotWithShape="0" algn="bl" dir="1980000" dist="38100">
              <a:srgbClr val="674EA7">
                <a:alpha val="46000"/>
              </a:srgbClr>
            </a:outerShdw>
          </a:effec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 pattern&#10;&#10;Description automatically generated" id="407" name="Google Shape;407;p60"/>
          <p:cNvPicPr preferRelativeResize="0"/>
          <p:nvPr/>
        </p:nvPicPr>
        <p:blipFill rotWithShape="1">
          <a:blip r:embed="rId3">
            <a:alphaModFix/>
          </a:blip>
          <a:srcRect b="0" l="2632" r="4014" t="0"/>
          <a:stretch/>
        </p:blipFill>
        <p:spPr>
          <a:xfrm>
            <a:off x="-76199" y="-41901"/>
            <a:ext cx="9220200" cy="5185403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60"/>
          <p:cNvSpPr txBox="1"/>
          <p:nvPr/>
        </p:nvSpPr>
        <p:spPr>
          <a:xfrm>
            <a:off x="768600" y="1740100"/>
            <a:ext cx="7530600" cy="13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</a:rPr>
              <a:t>Add a JS snippet:</a:t>
            </a:r>
            <a:endParaRPr sz="27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u="sng">
                <a:solidFill>
                  <a:schemeClr val="hlink"/>
                </a:solidFill>
                <a:hlinkClick r:id="rId4"/>
              </a:rPr>
              <a:t>github.com/DevOpsDaysLA/devops/pull/7</a:t>
            </a:r>
            <a:endParaRPr sz="2700">
              <a:solidFill>
                <a:schemeClr val="lt1"/>
              </a:solidFill>
            </a:endParaRPr>
          </a:p>
        </p:txBody>
      </p:sp>
      <p:sp>
        <p:nvSpPr>
          <p:cNvPr id="409" name="Google Shape;409;p60"/>
          <p:cNvSpPr txBox="1"/>
          <p:nvPr/>
        </p:nvSpPr>
        <p:spPr>
          <a:xfrm>
            <a:off x="151386" y="164775"/>
            <a:ext cx="63084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C34FAC"/>
                </a:solidFill>
              </a:rPr>
              <a:t>Monitoring 🔭</a:t>
            </a:r>
            <a:endParaRPr b="1" sz="7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 pattern&#10;&#10;Description automatically generated" id="414" name="Google Shape;414;p61"/>
          <p:cNvPicPr preferRelativeResize="0"/>
          <p:nvPr/>
        </p:nvPicPr>
        <p:blipFill rotWithShape="1">
          <a:blip r:embed="rId3">
            <a:alphaModFix/>
          </a:blip>
          <a:srcRect b="0" l="2632" r="4014" t="0"/>
          <a:stretch/>
        </p:blipFill>
        <p:spPr>
          <a:xfrm>
            <a:off x="-76199" y="-41901"/>
            <a:ext cx="9220200" cy="5185403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61"/>
          <p:cNvSpPr txBox="1"/>
          <p:nvPr/>
        </p:nvSpPr>
        <p:spPr>
          <a:xfrm>
            <a:off x="151375" y="1012575"/>
            <a:ext cx="24042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</a:rPr>
              <a:t>Dashboards</a:t>
            </a:r>
            <a:endParaRPr sz="27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900">
                <a:solidFill>
                  <a:schemeClr val="lt1"/>
                </a:solidFill>
              </a:rPr>
              <a:t>oooh </a:t>
            </a:r>
            <a:r>
              <a:rPr i="1" lang="en" sz="1900">
                <a:solidFill>
                  <a:srgbClr val="FF9900"/>
                </a:solidFill>
              </a:rPr>
              <a:t>c</a:t>
            </a:r>
            <a:r>
              <a:rPr i="1" lang="en" sz="1900">
                <a:solidFill>
                  <a:srgbClr val="FF00FF"/>
                </a:solidFill>
              </a:rPr>
              <a:t>o</a:t>
            </a:r>
            <a:r>
              <a:rPr i="1" lang="en" sz="1900">
                <a:solidFill>
                  <a:srgbClr val="FF0000"/>
                </a:solidFill>
              </a:rPr>
              <a:t>l</a:t>
            </a:r>
            <a:r>
              <a:rPr i="1" lang="en" sz="1900">
                <a:solidFill>
                  <a:schemeClr val="accent4"/>
                </a:solidFill>
              </a:rPr>
              <a:t>o</a:t>
            </a:r>
            <a:r>
              <a:rPr i="1" lang="en" sz="1900">
                <a:solidFill>
                  <a:schemeClr val="accent1"/>
                </a:solidFill>
              </a:rPr>
              <a:t>r</a:t>
            </a:r>
            <a:r>
              <a:rPr i="1" lang="en" sz="1900">
                <a:solidFill>
                  <a:schemeClr val="accent6"/>
                </a:solidFill>
              </a:rPr>
              <a:t>s</a:t>
            </a:r>
            <a:endParaRPr i="1" sz="1900">
              <a:solidFill>
                <a:schemeClr val="accent6"/>
              </a:solidFill>
            </a:endParaRPr>
          </a:p>
        </p:txBody>
      </p:sp>
      <p:sp>
        <p:nvSpPr>
          <p:cNvPr id="416" name="Google Shape;416;p61"/>
          <p:cNvSpPr txBox="1"/>
          <p:nvPr/>
        </p:nvSpPr>
        <p:spPr>
          <a:xfrm>
            <a:off x="151386" y="164775"/>
            <a:ext cx="63084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C34FAC"/>
                </a:solidFill>
              </a:rPr>
              <a:t>Monitoring 🔭</a:t>
            </a:r>
            <a:endParaRPr b="1" sz="700"/>
          </a:p>
        </p:txBody>
      </p:sp>
      <p:pic>
        <p:nvPicPr>
          <p:cNvPr id="417" name="Google Shape;417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3826" y="841700"/>
            <a:ext cx="6044123" cy="3988401"/>
          </a:xfrm>
          <a:prstGeom prst="rect">
            <a:avLst/>
          </a:prstGeom>
          <a:noFill/>
          <a:ln>
            <a:noFill/>
          </a:ln>
          <a:effectLst>
            <a:outerShdw blurRad="128588" rotWithShape="0" algn="bl" dir="1980000" dist="38100">
              <a:srgbClr val="674EA7">
                <a:alpha val="46000"/>
              </a:srgbClr>
            </a:outerShdw>
          </a:effec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 pattern&#10;&#10;Description automatically generated" id="422" name="Google Shape;422;p62"/>
          <p:cNvPicPr preferRelativeResize="0"/>
          <p:nvPr/>
        </p:nvPicPr>
        <p:blipFill rotWithShape="1">
          <a:blip r:embed="rId3">
            <a:alphaModFix/>
          </a:blip>
          <a:srcRect b="0" l="2632" r="4014" t="0"/>
          <a:stretch/>
        </p:blipFill>
        <p:spPr>
          <a:xfrm>
            <a:off x="-76199" y="-41901"/>
            <a:ext cx="9220200" cy="5185403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62"/>
          <p:cNvSpPr txBox="1"/>
          <p:nvPr/>
        </p:nvSpPr>
        <p:spPr>
          <a:xfrm>
            <a:off x="340200" y="1269350"/>
            <a:ext cx="8463600" cy="26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</a:rPr>
              <a:t>Let’s check for vulnerabilities</a:t>
            </a:r>
            <a:endParaRPr sz="21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Build a container:</a:t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8888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$ docker build -t reactle:latest -f docker/app/Dockerfile .</a:t>
            </a:r>
            <a:endParaRPr sz="1800">
              <a:solidFill>
                <a:srgbClr val="88888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8888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Run trivy:</a:t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$ trivy image reactle:latest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424" name="Google Shape;424;p62"/>
          <p:cNvSpPr txBox="1"/>
          <p:nvPr/>
        </p:nvSpPr>
        <p:spPr>
          <a:xfrm>
            <a:off x="151386" y="164775"/>
            <a:ext cx="63084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C34FAC"/>
                </a:solidFill>
              </a:rPr>
              <a:t>Security 🔒</a:t>
            </a:r>
            <a:endParaRPr b="1" sz="7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 pattern&#10;&#10;Description automatically generated" id="429" name="Google Shape;429;p63"/>
          <p:cNvPicPr preferRelativeResize="0"/>
          <p:nvPr/>
        </p:nvPicPr>
        <p:blipFill rotWithShape="1">
          <a:blip r:embed="rId3">
            <a:alphaModFix/>
          </a:blip>
          <a:srcRect b="0" l="2632" r="4014" t="0"/>
          <a:stretch/>
        </p:blipFill>
        <p:spPr>
          <a:xfrm>
            <a:off x="-76199" y="-41901"/>
            <a:ext cx="9220200" cy="5185403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63"/>
          <p:cNvSpPr txBox="1"/>
          <p:nvPr/>
        </p:nvSpPr>
        <p:spPr>
          <a:xfrm>
            <a:off x="340200" y="1394250"/>
            <a:ext cx="8463600" cy="32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It looks like there is a CVE with </a:t>
            </a:r>
            <a:r>
              <a:rPr lang="en" sz="24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terser</a:t>
            </a:r>
            <a:r>
              <a:rPr lang="en" sz="2400">
                <a:solidFill>
                  <a:schemeClr val="lt1"/>
                </a:solidFill>
              </a:rPr>
              <a:t>…</a:t>
            </a:r>
            <a:endParaRPr sz="24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I wonder if dependabot could help? 🤔</a:t>
            </a:r>
            <a:endParaRPr sz="24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lt1"/>
                </a:solidFill>
              </a:rPr>
              <a:t>CVE = Common Vulnerabilities and Exposures</a:t>
            </a:r>
            <a:endParaRPr i="1" sz="1300">
              <a:solidFill>
                <a:schemeClr val="lt1"/>
              </a:solidFill>
            </a:endParaRPr>
          </a:p>
        </p:txBody>
      </p:sp>
      <p:sp>
        <p:nvSpPr>
          <p:cNvPr id="431" name="Google Shape;431;p63"/>
          <p:cNvSpPr txBox="1"/>
          <p:nvPr/>
        </p:nvSpPr>
        <p:spPr>
          <a:xfrm>
            <a:off x="151386" y="164775"/>
            <a:ext cx="63084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C34FAC"/>
                </a:solidFill>
              </a:rPr>
              <a:t>Security 🔒</a:t>
            </a:r>
            <a:endParaRPr b="1" sz="700"/>
          </a:p>
        </p:txBody>
      </p:sp>
      <p:pic>
        <p:nvPicPr>
          <p:cNvPr id="432" name="Google Shape;432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97" y="2739350"/>
            <a:ext cx="1302025" cy="130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 pattern&#10;&#10;Description automatically generated" id="159" name="Google Shape;159;p28"/>
          <p:cNvPicPr preferRelativeResize="0"/>
          <p:nvPr/>
        </p:nvPicPr>
        <p:blipFill rotWithShape="1">
          <a:blip r:embed="rId3">
            <a:alphaModFix/>
          </a:blip>
          <a:srcRect b="0" l="2632" r="4014" t="0"/>
          <a:stretch/>
        </p:blipFill>
        <p:spPr>
          <a:xfrm>
            <a:off x="-76199" y="-41901"/>
            <a:ext cx="9220200" cy="5185403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8"/>
          <p:cNvSpPr txBox="1"/>
          <p:nvPr/>
        </p:nvSpPr>
        <p:spPr>
          <a:xfrm>
            <a:off x="819600" y="1602650"/>
            <a:ext cx="7504800" cy="22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Join: </a:t>
            </a:r>
            <a:r>
              <a:rPr lang="en" sz="2000" u="sng">
                <a:solidFill>
                  <a:schemeClr val="hlink"/>
                </a:solidFill>
                <a:hlinkClick r:id="rId4"/>
              </a:rPr>
              <a:t>https://discord.gg/UKxAynz4</a:t>
            </a:r>
            <a:endParaRPr sz="20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Send a message with your </a:t>
            </a:r>
            <a:r>
              <a:rPr lang="en" sz="2000">
                <a:solidFill>
                  <a:srgbClr val="C34FAC"/>
                </a:solidFill>
              </a:rPr>
              <a:t>GitHub </a:t>
            </a:r>
            <a:r>
              <a:rPr lang="en" sz="2000">
                <a:solidFill>
                  <a:schemeClr val="lt1"/>
                </a:solidFill>
              </a:rPr>
              <a:t>username</a:t>
            </a:r>
            <a:endParaRPr sz="20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Check your email for a GitHub Org invite to </a:t>
            </a:r>
            <a:r>
              <a:rPr lang="en" sz="2000">
                <a:solidFill>
                  <a:srgbClr val="C34FAC"/>
                </a:solidFill>
              </a:rPr>
              <a:t>DevOpsDaysLA</a:t>
            </a:r>
            <a:endParaRPr sz="2000">
              <a:solidFill>
                <a:srgbClr val="C34FAC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C34FAC"/>
              </a:solidFill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Go to: </a:t>
            </a:r>
            <a:r>
              <a:rPr lang="en" sz="2000" u="sng">
                <a:solidFill>
                  <a:schemeClr val="hlink"/>
                </a:solidFill>
                <a:hlinkClick r:id="rId5"/>
              </a:rPr>
              <a:t>github.com/DevOpsDaysLA/devops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61" name="Google Shape;161;p28"/>
          <p:cNvSpPr txBox="1"/>
          <p:nvPr/>
        </p:nvSpPr>
        <p:spPr>
          <a:xfrm>
            <a:off x="151363" y="164775"/>
            <a:ext cx="3330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C34FAC"/>
                </a:solidFill>
              </a:rPr>
              <a:t>Getting Started 💡</a:t>
            </a:r>
            <a:endParaRPr b="1" sz="7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 pattern&#10;&#10;Description automatically generated" id="437" name="Google Shape;437;p64"/>
          <p:cNvPicPr preferRelativeResize="0"/>
          <p:nvPr/>
        </p:nvPicPr>
        <p:blipFill rotWithShape="1">
          <a:blip r:embed="rId3">
            <a:alphaModFix/>
          </a:blip>
          <a:srcRect b="0" l="2632" r="4014" t="0"/>
          <a:stretch/>
        </p:blipFill>
        <p:spPr>
          <a:xfrm>
            <a:off x="-76199" y="-41901"/>
            <a:ext cx="9220200" cy="5185403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64"/>
          <p:cNvSpPr txBox="1"/>
          <p:nvPr/>
        </p:nvSpPr>
        <p:spPr>
          <a:xfrm>
            <a:off x="302100" y="1962050"/>
            <a:ext cx="8463600" cy="11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Let’s use dependabot to fix our CVE</a:t>
            </a:r>
            <a:endParaRPr sz="24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github.com/DevOpsDaysLA/devops/pull/9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439" name="Google Shape;439;p64"/>
          <p:cNvSpPr txBox="1"/>
          <p:nvPr/>
        </p:nvSpPr>
        <p:spPr>
          <a:xfrm>
            <a:off x="151386" y="164775"/>
            <a:ext cx="63084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C34FAC"/>
                </a:solidFill>
              </a:rPr>
              <a:t>Security 🔒</a:t>
            </a:r>
            <a:endParaRPr b="1" sz="7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 pattern&#10;&#10;Description automatically generated" id="444" name="Google Shape;444;p65"/>
          <p:cNvPicPr preferRelativeResize="0"/>
          <p:nvPr/>
        </p:nvPicPr>
        <p:blipFill rotWithShape="1">
          <a:blip r:embed="rId3">
            <a:alphaModFix/>
          </a:blip>
          <a:srcRect b="0" l="2632" r="4014" t="0"/>
          <a:stretch/>
        </p:blipFill>
        <p:spPr>
          <a:xfrm>
            <a:off x="-76199" y="-41901"/>
            <a:ext cx="9220200" cy="5185403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65"/>
          <p:cNvSpPr txBox="1"/>
          <p:nvPr/>
        </p:nvSpPr>
        <p:spPr>
          <a:xfrm>
            <a:off x="302100" y="1962050"/>
            <a:ext cx="8463600" cy="15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81000" lvl="0" marL="457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How to use </a:t>
            </a:r>
            <a:r>
              <a:rPr lang="en" sz="2400">
                <a:solidFill>
                  <a:srgbClr val="C34FAC"/>
                </a:solidFill>
              </a:rPr>
              <a:t>Codespaces </a:t>
            </a:r>
            <a:r>
              <a:rPr lang="en" sz="2400">
                <a:solidFill>
                  <a:schemeClr val="lt1"/>
                </a:solidFill>
              </a:rPr>
              <a:t>and why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How to leverage </a:t>
            </a:r>
            <a:r>
              <a:rPr lang="en" sz="2400">
                <a:solidFill>
                  <a:srgbClr val="C34FAC"/>
                </a:solidFill>
              </a:rPr>
              <a:t>branch deployments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How to enable basic </a:t>
            </a:r>
            <a:r>
              <a:rPr lang="en" sz="2400">
                <a:solidFill>
                  <a:srgbClr val="C34FAC"/>
                </a:solidFill>
              </a:rPr>
              <a:t>monitoring</a:t>
            </a:r>
            <a:endParaRPr sz="2400">
              <a:solidFill>
                <a:srgbClr val="C34FAC"/>
              </a:solidFill>
            </a:endParaRPr>
          </a:p>
          <a:p>
            <a:pPr indent="-381000" lvl="0" marL="457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How to resolve a </a:t>
            </a:r>
            <a:r>
              <a:rPr lang="en" sz="2400">
                <a:solidFill>
                  <a:srgbClr val="C34FAC"/>
                </a:solidFill>
              </a:rPr>
              <a:t>CVE</a:t>
            </a:r>
            <a:endParaRPr sz="2400">
              <a:solidFill>
                <a:srgbClr val="C34FAC"/>
              </a:solidFill>
            </a:endParaRPr>
          </a:p>
        </p:txBody>
      </p:sp>
      <p:sp>
        <p:nvSpPr>
          <p:cNvPr id="446" name="Google Shape;446;p65"/>
          <p:cNvSpPr txBox="1"/>
          <p:nvPr/>
        </p:nvSpPr>
        <p:spPr>
          <a:xfrm>
            <a:off x="151386" y="164775"/>
            <a:ext cx="63084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C34FAC"/>
                </a:solidFill>
              </a:rPr>
              <a:t>What have we learned? 📚</a:t>
            </a:r>
            <a:endParaRPr b="1" sz="7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 pattern&#10;&#10;Description automatically generated" id="451" name="Google Shape;451;p66"/>
          <p:cNvPicPr preferRelativeResize="0"/>
          <p:nvPr/>
        </p:nvPicPr>
        <p:blipFill rotWithShape="1">
          <a:blip r:embed="rId3">
            <a:alphaModFix/>
          </a:blip>
          <a:srcRect b="0" l="2632" r="4014" t="0"/>
          <a:stretch/>
        </p:blipFill>
        <p:spPr>
          <a:xfrm>
            <a:off x="-76199" y="-41901"/>
            <a:ext cx="9220200" cy="5185403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66"/>
          <p:cNvSpPr txBox="1"/>
          <p:nvPr/>
        </p:nvSpPr>
        <p:spPr>
          <a:xfrm>
            <a:off x="340200" y="953400"/>
            <a:ext cx="8463600" cy="3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Branch Deploy Blog Post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github.com/github/branch-deploy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 u="sng">
                <a:solidFill>
                  <a:schemeClr val="hlink"/>
                </a:solidFill>
                <a:hlinkClick r:id="rId6"/>
              </a:rPr>
              <a:t>Getting started on Heroku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 u="sng">
                <a:solidFill>
                  <a:schemeClr val="hlink"/>
                </a:solidFill>
                <a:hlinkClick r:id="rId7"/>
              </a:rPr>
              <a:t>Heroku + New Relic APM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 u="sng">
                <a:solidFill>
                  <a:schemeClr val="hlink"/>
                </a:solidFill>
                <a:hlinkClick r:id="rId8"/>
              </a:rPr>
              <a:t>Trivy - All purpose security scanning utility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453" name="Google Shape;453;p66"/>
          <p:cNvSpPr txBox="1"/>
          <p:nvPr/>
        </p:nvSpPr>
        <p:spPr>
          <a:xfrm>
            <a:off x="151386" y="164775"/>
            <a:ext cx="63084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C34FAC"/>
                </a:solidFill>
              </a:rPr>
              <a:t>Additional Resources</a:t>
            </a:r>
            <a:r>
              <a:rPr b="1" lang="en" sz="2600">
                <a:solidFill>
                  <a:srgbClr val="C34FAC"/>
                </a:solidFill>
              </a:rPr>
              <a:t> 📚</a:t>
            </a:r>
            <a:endParaRPr b="1" sz="7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Google Shape;458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6199" y="-1"/>
            <a:ext cx="9220199" cy="5207794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67"/>
          <p:cNvSpPr txBox="1"/>
          <p:nvPr/>
        </p:nvSpPr>
        <p:spPr>
          <a:xfrm>
            <a:off x="2823600" y="4874100"/>
            <a:ext cx="34968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FFFFFF"/>
                </a:solidFill>
              </a:rPr>
              <a:t>@GrantBirki + DevOpsDaysLA</a:t>
            </a:r>
            <a:endParaRPr b="1" sz="1300"/>
          </a:p>
        </p:txBody>
      </p:sp>
      <p:sp>
        <p:nvSpPr>
          <p:cNvPr id="460" name="Google Shape;460;p67"/>
          <p:cNvSpPr txBox="1"/>
          <p:nvPr/>
        </p:nvSpPr>
        <p:spPr>
          <a:xfrm>
            <a:off x="2426430" y="1732951"/>
            <a:ext cx="43362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</a:pPr>
            <a:r>
              <a:rPr b="0" i="0" lang="en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 pattern&#10;&#10;Description automatically generated" id="166" name="Google Shape;166;p29"/>
          <p:cNvPicPr preferRelativeResize="0"/>
          <p:nvPr/>
        </p:nvPicPr>
        <p:blipFill rotWithShape="1">
          <a:blip r:embed="rId3">
            <a:alphaModFix/>
          </a:blip>
          <a:srcRect b="0" l="2632" r="4014" t="0"/>
          <a:stretch/>
        </p:blipFill>
        <p:spPr>
          <a:xfrm>
            <a:off x="-76199" y="-41901"/>
            <a:ext cx="9220200" cy="5185403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9"/>
          <p:cNvSpPr txBox="1"/>
          <p:nvPr/>
        </p:nvSpPr>
        <p:spPr>
          <a:xfrm>
            <a:off x="206550" y="936300"/>
            <a:ext cx="4511400" cy="3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chemeClr val="lt1"/>
                </a:solidFill>
              </a:rPr>
              <a:t>What is GitHub Codespaces?</a:t>
            </a:r>
            <a:endParaRPr b="1" i="1" sz="16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</a:rPr>
              <a:t>☁️ Cloud hosted development environment</a:t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</a:rPr>
              <a:t>👯 Consistent, repeatable, and shareable</a:t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</a:rPr>
              <a:t>🚧 Removes the "it works on my machine" barrier</a:t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</a:rPr>
              <a:t>🔥 Saves us from dependency hell</a:t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</a:rPr>
              <a:t>⭐ Allows developers to deploy a dev </a:t>
            </a:r>
            <a:r>
              <a:rPr lang="en" sz="1600">
                <a:solidFill>
                  <a:schemeClr val="lt1"/>
                </a:solidFill>
              </a:rPr>
              <a:t>environment</a:t>
            </a:r>
            <a:r>
              <a:rPr lang="en" sz="1600">
                <a:solidFill>
                  <a:schemeClr val="lt1"/>
                </a:solidFill>
              </a:rPr>
              <a:t> in one-click and begin working on a project</a:t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68" name="Google Shape;168;p29"/>
          <p:cNvSpPr txBox="1"/>
          <p:nvPr/>
        </p:nvSpPr>
        <p:spPr>
          <a:xfrm>
            <a:off x="151379" y="164775"/>
            <a:ext cx="44124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C34FAC"/>
                </a:solidFill>
              </a:rPr>
              <a:t>Create a new Codespace</a:t>
            </a:r>
            <a:endParaRPr b="1" sz="700"/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6875" y="233924"/>
            <a:ext cx="3668676" cy="4675650"/>
          </a:xfrm>
          <a:prstGeom prst="rect">
            <a:avLst/>
          </a:prstGeom>
          <a:noFill/>
          <a:ln>
            <a:noFill/>
          </a:ln>
          <a:effectLst>
            <a:outerShdw blurRad="128588" rotWithShape="0" algn="bl" dir="1980000" dist="38100">
              <a:srgbClr val="674EA7">
                <a:alpha val="46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 pattern&#10;&#10;Description automatically generated" id="174" name="Google Shape;174;p30"/>
          <p:cNvPicPr preferRelativeResize="0"/>
          <p:nvPr/>
        </p:nvPicPr>
        <p:blipFill rotWithShape="1">
          <a:blip r:embed="rId3">
            <a:alphaModFix/>
          </a:blip>
          <a:srcRect b="0" l="2632" r="4014" t="0"/>
          <a:stretch/>
        </p:blipFill>
        <p:spPr>
          <a:xfrm>
            <a:off x="-76199" y="-41901"/>
            <a:ext cx="9220200" cy="5185403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0"/>
          <p:cNvSpPr txBox="1"/>
          <p:nvPr/>
        </p:nvSpPr>
        <p:spPr>
          <a:xfrm>
            <a:off x="151375" y="1244404"/>
            <a:ext cx="3971400" cy="17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You will now attach automatically to your Codespace via your browser. If you have VSC installed, you can optionally attach there instead</a:t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All dependencies are pre-installed 🙌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76" name="Google Shape;176;p30"/>
          <p:cNvSpPr txBox="1"/>
          <p:nvPr/>
        </p:nvSpPr>
        <p:spPr>
          <a:xfrm>
            <a:off x="151374" y="164775"/>
            <a:ext cx="55533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C34FAC"/>
                </a:solidFill>
              </a:rPr>
              <a:t>Launching your Codespace 👩‍🚀</a:t>
            </a:r>
            <a:endParaRPr b="1" sz="700"/>
          </a:p>
        </p:txBody>
      </p:sp>
      <p:pic>
        <p:nvPicPr>
          <p:cNvPr id="177" name="Google Shape;17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8550" y="673925"/>
            <a:ext cx="4596376" cy="4160899"/>
          </a:xfrm>
          <a:prstGeom prst="rect">
            <a:avLst/>
          </a:prstGeom>
          <a:noFill/>
          <a:ln>
            <a:noFill/>
          </a:ln>
          <a:effectLst>
            <a:outerShdw blurRad="128588" rotWithShape="0" algn="bl" dir="1980000" dist="38100">
              <a:srgbClr val="674EA7">
                <a:alpha val="46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 pattern&#10;&#10;Description automatically generated" id="182" name="Google Shape;182;p31"/>
          <p:cNvPicPr preferRelativeResize="0"/>
          <p:nvPr/>
        </p:nvPicPr>
        <p:blipFill rotWithShape="1">
          <a:blip r:embed="rId3">
            <a:alphaModFix/>
          </a:blip>
          <a:srcRect b="0" l="2632" r="4014" t="0"/>
          <a:stretch/>
        </p:blipFill>
        <p:spPr>
          <a:xfrm>
            <a:off x="-76199" y="-41901"/>
            <a:ext cx="9220200" cy="5185403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1"/>
          <p:cNvSpPr txBox="1"/>
          <p:nvPr/>
        </p:nvSpPr>
        <p:spPr>
          <a:xfrm>
            <a:off x="1716300" y="979854"/>
            <a:ext cx="5711400" cy="3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Setup node modules:</a:t>
            </a:r>
            <a:endParaRPr sz="20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" sz="20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20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pm i</a:t>
            </a:r>
            <a:endParaRPr sz="2000">
              <a:solidFill>
                <a:srgbClr val="88888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Start the reactle app:</a:t>
            </a:r>
            <a:endParaRPr sz="20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$ npm start</a:t>
            </a:r>
            <a:endParaRPr sz="2000">
              <a:solidFill>
                <a:srgbClr val="88888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88888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Hooray! You have a working application in just two commands! 🎉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84" name="Google Shape;184;p31"/>
          <p:cNvSpPr txBox="1"/>
          <p:nvPr/>
        </p:nvSpPr>
        <p:spPr>
          <a:xfrm>
            <a:off x="151376" y="164775"/>
            <a:ext cx="41865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C34FAC"/>
                </a:solidFill>
              </a:rPr>
              <a:t>Starting our Application</a:t>
            </a:r>
            <a:endParaRPr b="1" sz="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 pattern&#10;&#10;Description automatically generated" id="189" name="Google Shape;189;p32"/>
          <p:cNvPicPr preferRelativeResize="0"/>
          <p:nvPr/>
        </p:nvPicPr>
        <p:blipFill rotWithShape="1">
          <a:blip r:embed="rId3">
            <a:alphaModFix/>
          </a:blip>
          <a:srcRect b="0" l="2632" r="4014" t="0"/>
          <a:stretch/>
        </p:blipFill>
        <p:spPr>
          <a:xfrm>
            <a:off x="-76199" y="-41901"/>
            <a:ext cx="9220200" cy="5185403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2"/>
          <p:cNvSpPr txBox="1"/>
          <p:nvPr/>
        </p:nvSpPr>
        <p:spPr>
          <a:xfrm>
            <a:off x="151375" y="1007414"/>
            <a:ext cx="2191200" cy="22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First, let’s create a new </a:t>
            </a:r>
            <a:r>
              <a:rPr lang="en" sz="2000">
                <a:solidFill>
                  <a:srgbClr val="C34FAC"/>
                </a:solidFill>
              </a:rPr>
              <a:t>branch</a:t>
            </a:r>
            <a:endParaRPr sz="2000">
              <a:solidFill>
                <a:srgbClr val="C34F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88888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88888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88888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88888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88888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1" name="Google Shape;191;p32"/>
          <p:cNvSpPr txBox="1"/>
          <p:nvPr/>
        </p:nvSpPr>
        <p:spPr>
          <a:xfrm>
            <a:off x="151382" y="164775"/>
            <a:ext cx="53439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C34FAC"/>
                </a:solidFill>
              </a:rPr>
              <a:t>Making a Change to Our App 📝</a:t>
            </a:r>
            <a:endParaRPr b="1" sz="700"/>
          </a:p>
        </p:txBody>
      </p:sp>
      <p:pic>
        <p:nvPicPr>
          <p:cNvPr id="192" name="Google Shape;19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1500" y="716525"/>
            <a:ext cx="6488651" cy="4294700"/>
          </a:xfrm>
          <a:prstGeom prst="rect">
            <a:avLst/>
          </a:prstGeom>
          <a:noFill/>
          <a:ln>
            <a:noFill/>
          </a:ln>
          <a:effectLst>
            <a:outerShdw blurRad="128588" rotWithShape="0" algn="bl" dir="1980000" dist="38100">
              <a:srgbClr val="674EA7">
                <a:alpha val="46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 pattern&#10;&#10;Description automatically generated" id="197" name="Google Shape;197;p33"/>
          <p:cNvPicPr preferRelativeResize="0"/>
          <p:nvPr/>
        </p:nvPicPr>
        <p:blipFill rotWithShape="1">
          <a:blip r:embed="rId3">
            <a:alphaModFix/>
          </a:blip>
          <a:srcRect b="0" l="2632" r="4014" t="0"/>
          <a:stretch/>
        </p:blipFill>
        <p:spPr>
          <a:xfrm>
            <a:off x="-76199" y="-41901"/>
            <a:ext cx="9220200" cy="5185403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3"/>
          <p:cNvSpPr txBox="1"/>
          <p:nvPr/>
        </p:nvSpPr>
        <p:spPr>
          <a:xfrm>
            <a:off x="2024550" y="1161725"/>
            <a:ext cx="5018700" cy="19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Name your branch something </a:t>
            </a:r>
            <a:r>
              <a:rPr lang="en" sz="2000">
                <a:solidFill>
                  <a:srgbClr val="C34FAC"/>
                </a:solidFill>
              </a:rPr>
              <a:t>unique</a:t>
            </a:r>
            <a:endParaRPr sz="2000">
              <a:solidFill>
                <a:srgbClr val="C34F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88888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88888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88888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88888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88888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9" name="Google Shape;199;p33"/>
          <p:cNvSpPr txBox="1"/>
          <p:nvPr/>
        </p:nvSpPr>
        <p:spPr>
          <a:xfrm>
            <a:off x="151382" y="164775"/>
            <a:ext cx="53439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C34FAC"/>
                </a:solidFill>
              </a:rPr>
              <a:t>Making a Change to Our App 📝</a:t>
            </a:r>
            <a:endParaRPr b="1" sz="700"/>
          </a:p>
        </p:txBody>
      </p:sp>
      <p:pic>
        <p:nvPicPr>
          <p:cNvPr id="200" name="Google Shape;20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425" y="1838325"/>
            <a:ext cx="7600950" cy="733425"/>
          </a:xfrm>
          <a:prstGeom prst="rect">
            <a:avLst/>
          </a:prstGeom>
          <a:noFill/>
          <a:ln>
            <a:noFill/>
          </a:ln>
          <a:effectLst>
            <a:outerShdw blurRad="128588" rotWithShape="0" algn="bl" dir="1980000" dist="38100">
              <a:srgbClr val="674EA7">
                <a:alpha val="46000"/>
              </a:srgbClr>
            </a:outerShdw>
          </a:effectLst>
        </p:spPr>
      </p:pic>
      <p:pic>
        <p:nvPicPr>
          <p:cNvPr id="201" name="Google Shape;20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52675" y="2874000"/>
            <a:ext cx="4362450" cy="1905000"/>
          </a:xfrm>
          <a:prstGeom prst="rect">
            <a:avLst/>
          </a:prstGeom>
          <a:noFill/>
          <a:ln>
            <a:noFill/>
          </a:ln>
          <a:effectLst>
            <a:outerShdw blurRad="128588" rotWithShape="0" algn="bl" dir="1980000" dist="38100">
              <a:srgbClr val="674EA7">
                <a:alpha val="46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