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3" r:id="rId9"/>
    <p:sldId id="264" r:id="rId10"/>
    <p:sldId id="265" r:id="rId11"/>
    <p:sldId id="267" r:id="rId12"/>
    <p:sldId id="268" r:id="rId13"/>
    <p:sldId id="269" r:id="rId14"/>
    <p:sldId id="270" r:id="rId15"/>
    <p:sldId id="276" r:id="rId16"/>
    <p:sldId id="273" r:id="rId17"/>
    <p:sldId id="27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46C05-3450-4938-BDD5-31A902CF1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111CBA-9C6F-4CDC-BC22-FC835426E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73DD48-984B-40C1-A546-E2E2381BE46C}"/>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2BFD0BDA-E791-400B-AE17-1C6A1CAD4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4AD34-29ED-4030-956F-37745FAEB7DE}"/>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54587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F8B9C-770C-44E8-8F60-956E4C17EB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6BBC3E-5367-4347-BB90-BF22CB8A8C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B479EC-BBB9-475B-9229-84BA9A493BF8}"/>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AECB736E-DB0B-4FD4-A431-1276EDE6D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B829E-D8A6-4381-9D4A-AA6EDA690025}"/>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500096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C4E967-A273-4AA4-8641-EC4F71EBCC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4EF130-D477-4964-AE2B-CE35D3BE90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8FB6A-ECE0-4BCE-983F-3BF44F123951}"/>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7893D861-8A12-4FF7-8092-E1906040A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33402-5244-47FD-A615-7EFA2D172728}"/>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385063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371E-07D0-42AE-8BFB-D0B88D304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DEB714-401C-4259-A14B-64BE1CCF7FA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664AB2-9BE8-4BED-BA67-3013A5F0D5F8}"/>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CBDDD72F-64BF-41B1-83A2-04FFAACAD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A83F9-2E77-4F02-914D-7460410CB423}"/>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295619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5E30-7E20-4015-A605-91A0A64892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22822-C781-43D1-909F-A968A23CC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2F5677-56CA-418D-8262-5A5ADD66FEC0}"/>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5F4BB9AE-5E27-4A32-817D-0BFA8A1A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E82AF-D7EC-4275-8CE0-6C7F1996570A}"/>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11585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A4E9F-8FC0-4493-B96F-3A41A33F62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801E77-1E8C-49FC-83B9-C206E51F61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144C3C-4728-4C05-8096-50B59E8944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ABF135-55DB-4371-955B-CDC65A7165AC}"/>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6" name="Footer Placeholder 5">
            <a:extLst>
              <a:ext uri="{FF2B5EF4-FFF2-40B4-BE49-F238E27FC236}">
                <a16:creationId xmlns:a16="http://schemas.microsoft.com/office/drawing/2014/main" id="{807F9CEB-1CE0-490C-9152-7A8C5A497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18F487-B7B6-4AC1-97E4-3FFB6CFDE2A3}"/>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66709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725CD-0742-4A7F-AF4D-C2EDF0F47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4C9D00-1B00-4F07-ACA4-871CCA21C2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B815918-59D8-44B3-8396-2A47B9BDDD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72B49-F3A3-42C3-9CBE-7C49FA4F2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793208E-3AA5-4E7A-94FC-25B4A79281C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217256-28B5-4C26-B62A-B2714B933543}"/>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8" name="Footer Placeholder 7">
            <a:extLst>
              <a:ext uri="{FF2B5EF4-FFF2-40B4-BE49-F238E27FC236}">
                <a16:creationId xmlns:a16="http://schemas.microsoft.com/office/drawing/2014/main" id="{B71AF1D7-C26B-46E3-958C-3574D4586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DE078C-731C-40DD-89F7-05E75B0C9CC8}"/>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386689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6BCA-858B-4932-AB4E-7AF409804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B8D47B-2E9A-4553-83CD-8E45A0064544}"/>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4" name="Footer Placeholder 3">
            <a:extLst>
              <a:ext uri="{FF2B5EF4-FFF2-40B4-BE49-F238E27FC236}">
                <a16:creationId xmlns:a16="http://schemas.microsoft.com/office/drawing/2014/main" id="{2FD1946F-6E99-4828-8D76-064FB1BD7C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475C25-7426-4287-89B5-B9A95186D07F}"/>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332279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6C252D-1237-4DEE-A05E-8089DCAE8109}"/>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3" name="Footer Placeholder 2">
            <a:extLst>
              <a:ext uri="{FF2B5EF4-FFF2-40B4-BE49-F238E27FC236}">
                <a16:creationId xmlns:a16="http://schemas.microsoft.com/office/drawing/2014/main" id="{01F009A7-5DBF-4936-9B6F-40CAE39CDB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B1B09-96B0-4C74-A07B-43306F575082}"/>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251777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C070-87F1-4EE7-9053-94C53057C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3E178C-1805-4F97-8CE6-EF587C1AF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97121B-60A6-4990-9B29-A9AA898D7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423598-72EA-4CF8-AE1E-949780601D31}"/>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6" name="Footer Placeholder 5">
            <a:extLst>
              <a:ext uri="{FF2B5EF4-FFF2-40B4-BE49-F238E27FC236}">
                <a16:creationId xmlns:a16="http://schemas.microsoft.com/office/drawing/2014/main" id="{02EBB3C6-014F-4E12-9E21-B705E3246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CA33F-D61E-46CD-A910-991E34C0A67B}"/>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56595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2F350-A302-4B04-9811-44724C12D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101460-454A-47A7-A226-C8E438B991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6749A6-636D-48CE-BFD9-1815CBC85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690F59-0671-456A-95B5-3E51B0C08FEF}"/>
              </a:ext>
            </a:extLst>
          </p:cNvPr>
          <p:cNvSpPr>
            <a:spLocks noGrp="1"/>
          </p:cNvSpPr>
          <p:nvPr>
            <p:ph type="dt" sz="half" idx="10"/>
          </p:nvPr>
        </p:nvSpPr>
        <p:spPr/>
        <p:txBody>
          <a:bodyPr/>
          <a:lstStyle/>
          <a:p>
            <a:fld id="{91DD0912-0721-4E71-B05C-263232DAD149}" type="datetimeFigureOut">
              <a:rPr lang="en-US" smtClean="0"/>
              <a:t>7/28/2018</a:t>
            </a:fld>
            <a:endParaRPr lang="en-US"/>
          </a:p>
        </p:txBody>
      </p:sp>
      <p:sp>
        <p:nvSpPr>
          <p:cNvPr id="6" name="Footer Placeholder 5">
            <a:extLst>
              <a:ext uri="{FF2B5EF4-FFF2-40B4-BE49-F238E27FC236}">
                <a16:creationId xmlns:a16="http://schemas.microsoft.com/office/drawing/2014/main" id="{44F7AC89-435B-40D4-9085-C8CFFB7B7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686D61-DCB3-404A-B5BF-427FD0247264}"/>
              </a:ext>
            </a:extLst>
          </p:cNvPr>
          <p:cNvSpPr>
            <a:spLocks noGrp="1"/>
          </p:cNvSpPr>
          <p:nvPr>
            <p:ph type="sldNum" sz="quarter" idx="12"/>
          </p:nvPr>
        </p:nvSpPr>
        <p:spPr/>
        <p:txBody>
          <a:bodyPr/>
          <a:lstStyle/>
          <a:p>
            <a:fld id="{6F18345D-36C0-49E5-932B-98FF787DBA2E}" type="slidenum">
              <a:rPr lang="en-US" smtClean="0"/>
              <a:t>‹#›</a:t>
            </a:fld>
            <a:endParaRPr lang="en-US"/>
          </a:p>
        </p:txBody>
      </p:sp>
    </p:spTree>
    <p:extLst>
      <p:ext uri="{BB962C8B-B14F-4D97-AF65-F5344CB8AC3E}">
        <p14:creationId xmlns:p14="http://schemas.microsoft.com/office/powerpoint/2010/main" val="119058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EF39C-01D3-4A6F-B815-FCA0595622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32D3E7-6F93-4303-9CFE-1266FF82EE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E32AB-969F-4AC2-AB9B-6EBF12E340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D0912-0721-4E71-B05C-263232DAD149}" type="datetimeFigureOut">
              <a:rPr lang="en-US" smtClean="0"/>
              <a:t>7/28/2018</a:t>
            </a:fld>
            <a:endParaRPr lang="en-US"/>
          </a:p>
        </p:txBody>
      </p:sp>
      <p:sp>
        <p:nvSpPr>
          <p:cNvPr id="5" name="Footer Placeholder 4">
            <a:extLst>
              <a:ext uri="{FF2B5EF4-FFF2-40B4-BE49-F238E27FC236}">
                <a16:creationId xmlns:a16="http://schemas.microsoft.com/office/drawing/2014/main" id="{591CB6B8-F6CB-41EE-A538-39D94C81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3B7F7B-02EA-4B0B-9E76-7C07885EC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8345D-36C0-49E5-932B-98FF787DBA2E}" type="slidenum">
              <a:rPr lang="en-US" smtClean="0"/>
              <a:t>‹#›</a:t>
            </a:fld>
            <a:endParaRPr lang="en-US"/>
          </a:p>
        </p:txBody>
      </p:sp>
    </p:spTree>
    <p:extLst>
      <p:ext uri="{BB962C8B-B14F-4D97-AF65-F5344CB8AC3E}">
        <p14:creationId xmlns:p14="http://schemas.microsoft.com/office/powerpoint/2010/main" val="137819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C371B6-D467-4A80-A2BD-6C3C7AF79248}"/>
              </a:ext>
            </a:extLst>
          </p:cNvPr>
          <p:cNvPicPr>
            <a:picLocks noChangeAspect="1"/>
          </p:cNvPicPr>
          <p:nvPr/>
        </p:nvPicPr>
        <p:blipFill>
          <a:blip r:embed="rId2"/>
          <a:stretch>
            <a:fillRect/>
          </a:stretch>
        </p:blipFill>
        <p:spPr>
          <a:xfrm>
            <a:off x="1" y="0"/>
            <a:ext cx="12192000" cy="6858000"/>
          </a:xfrm>
          <a:prstGeom prst="rect">
            <a:avLst/>
          </a:prstGeom>
        </p:spPr>
      </p:pic>
      <p:sp>
        <p:nvSpPr>
          <p:cNvPr id="5" name="TextBox 4">
            <a:extLst>
              <a:ext uri="{FF2B5EF4-FFF2-40B4-BE49-F238E27FC236}">
                <a16:creationId xmlns:a16="http://schemas.microsoft.com/office/drawing/2014/main" id="{1F2E95A4-3AD6-4332-BDE9-910B4C3CC550}"/>
              </a:ext>
            </a:extLst>
          </p:cNvPr>
          <p:cNvSpPr txBox="1"/>
          <p:nvPr/>
        </p:nvSpPr>
        <p:spPr>
          <a:xfrm>
            <a:off x="3267306" y="2968487"/>
            <a:ext cx="5932449" cy="1384995"/>
          </a:xfrm>
          <a:prstGeom prst="rect">
            <a:avLst/>
          </a:prstGeom>
          <a:noFill/>
        </p:spPr>
        <p:txBody>
          <a:bodyPr wrap="square" rtlCol="0">
            <a:spAutoFit/>
          </a:bodyPr>
          <a:lstStyle/>
          <a:p>
            <a:endParaRPr lang="en-US" dirty="0"/>
          </a:p>
          <a:p>
            <a:endParaRPr lang="en-US" dirty="0"/>
          </a:p>
          <a:p>
            <a:r>
              <a:rPr lang="en-US" dirty="0"/>
              <a:t> </a:t>
            </a:r>
            <a:r>
              <a:rPr lang="en-US" sz="4800" b="1" dirty="0">
                <a:solidFill>
                  <a:srgbClr val="00B0F0"/>
                </a:solidFill>
              </a:rPr>
              <a:t>Azure For Beginners </a:t>
            </a:r>
            <a:endParaRPr lang="en-US" sz="4800" dirty="0">
              <a:solidFill>
                <a:srgbClr val="00B0F0"/>
              </a:solidFill>
            </a:endParaRPr>
          </a:p>
        </p:txBody>
      </p:sp>
      <p:sp>
        <p:nvSpPr>
          <p:cNvPr id="2" name="TextBox 1">
            <a:extLst>
              <a:ext uri="{FF2B5EF4-FFF2-40B4-BE49-F238E27FC236}">
                <a16:creationId xmlns:a16="http://schemas.microsoft.com/office/drawing/2014/main" id="{7BFB9D83-AA0B-4781-B9EF-EF6EB01CFAA7}"/>
              </a:ext>
            </a:extLst>
          </p:cNvPr>
          <p:cNvSpPr txBox="1"/>
          <p:nvPr/>
        </p:nvSpPr>
        <p:spPr>
          <a:xfrm>
            <a:off x="7047570" y="6266985"/>
            <a:ext cx="5073791" cy="523220"/>
          </a:xfrm>
          <a:prstGeom prst="rect">
            <a:avLst/>
          </a:prstGeom>
          <a:noFill/>
        </p:spPr>
        <p:txBody>
          <a:bodyPr wrap="square" rtlCol="0">
            <a:spAutoFit/>
          </a:bodyPr>
          <a:lstStyle/>
          <a:p>
            <a:r>
              <a:rPr lang="en-US" sz="2800" b="1" dirty="0">
                <a:solidFill>
                  <a:srgbClr val="0070C0"/>
                </a:solidFill>
              </a:rPr>
              <a:t>Prashanth – Cloud Consultant</a:t>
            </a:r>
          </a:p>
        </p:txBody>
      </p:sp>
    </p:spTree>
    <p:extLst>
      <p:ext uri="{BB962C8B-B14F-4D97-AF65-F5344CB8AC3E}">
        <p14:creationId xmlns:p14="http://schemas.microsoft.com/office/powerpoint/2010/main" val="93283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4020-4AC8-4865-8E7E-02AC602CCA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ED1398-D186-4992-B065-49AFDD3B2FE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CAE0DCF-CC8D-40FD-AEF4-83EC9F29F0D0}"/>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945688F6-0A84-42EE-AAEA-36FCB2097365}"/>
              </a:ext>
            </a:extLst>
          </p:cNvPr>
          <p:cNvSpPr/>
          <p:nvPr/>
        </p:nvSpPr>
        <p:spPr>
          <a:xfrm>
            <a:off x="2044390" y="103515"/>
            <a:ext cx="9987776" cy="677108"/>
          </a:xfrm>
          <a:prstGeom prst="rect">
            <a:avLst/>
          </a:prstGeom>
        </p:spPr>
        <p:txBody>
          <a:bodyPr wrap="square">
            <a:spAutoFit/>
          </a:bodyPr>
          <a:lstStyle/>
          <a:p>
            <a:endParaRPr lang="en-US" sz="10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    Types of cloud Deployments or Hosting models: </a:t>
            </a:r>
            <a:endParaRPr lang="en-US" sz="2800" b="1" dirty="0">
              <a:solidFill>
                <a:schemeClr val="bg1"/>
              </a:solidFill>
            </a:endParaRPr>
          </a:p>
        </p:txBody>
      </p:sp>
      <p:pic>
        <p:nvPicPr>
          <p:cNvPr id="7" name="Picture 6">
            <a:extLst>
              <a:ext uri="{FF2B5EF4-FFF2-40B4-BE49-F238E27FC236}">
                <a16:creationId xmlns:a16="http://schemas.microsoft.com/office/drawing/2014/main" id="{928A1CF2-2610-432D-84B3-3397FE5C2CF4}"/>
              </a:ext>
            </a:extLst>
          </p:cNvPr>
          <p:cNvPicPr>
            <a:picLocks noChangeAspect="1"/>
          </p:cNvPicPr>
          <p:nvPr/>
        </p:nvPicPr>
        <p:blipFill>
          <a:blip r:embed="rId3"/>
          <a:stretch>
            <a:fillRect/>
          </a:stretch>
        </p:blipFill>
        <p:spPr>
          <a:xfrm>
            <a:off x="2219006" y="989841"/>
            <a:ext cx="9389412" cy="5790638"/>
          </a:xfrm>
          <a:prstGeom prst="rect">
            <a:avLst/>
          </a:prstGeom>
        </p:spPr>
      </p:pic>
    </p:spTree>
    <p:extLst>
      <p:ext uri="{BB962C8B-B14F-4D97-AF65-F5344CB8AC3E}">
        <p14:creationId xmlns:p14="http://schemas.microsoft.com/office/powerpoint/2010/main" val="2579459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E745-B92F-4C6F-A4E3-0CA0390B3A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D42DC-6090-4C8D-9009-133F59EC1D0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E980790-8370-431E-BC33-4214278CDDDB}"/>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CD98163F-EAE8-4E64-8F9A-5C9ACCF310EB}"/>
              </a:ext>
            </a:extLst>
          </p:cNvPr>
          <p:cNvSpPr/>
          <p:nvPr/>
        </p:nvSpPr>
        <p:spPr>
          <a:xfrm>
            <a:off x="1977483" y="230188"/>
            <a:ext cx="9664390" cy="677108"/>
          </a:xfrm>
          <a:prstGeom prst="rect">
            <a:avLst/>
          </a:prstGeom>
        </p:spPr>
        <p:txBody>
          <a:bodyPr wrap="square">
            <a:spAutoFit/>
          </a:bodyPr>
          <a:lstStyle/>
          <a:p>
            <a:endParaRPr lang="en-US" sz="10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        Types of cloud Deployments or Hosting models: </a:t>
            </a:r>
            <a:endParaRPr lang="en-US" sz="2800" b="1" dirty="0">
              <a:solidFill>
                <a:schemeClr val="bg1"/>
              </a:solidFill>
            </a:endParaRPr>
          </a:p>
        </p:txBody>
      </p:sp>
      <p:pic>
        <p:nvPicPr>
          <p:cNvPr id="6" name="Picture 5">
            <a:extLst>
              <a:ext uri="{FF2B5EF4-FFF2-40B4-BE49-F238E27FC236}">
                <a16:creationId xmlns:a16="http://schemas.microsoft.com/office/drawing/2014/main" id="{6DFA4052-CB75-4D3D-870A-069C203D3D43}"/>
              </a:ext>
            </a:extLst>
          </p:cNvPr>
          <p:cNvPicPr>
            <a:picLocks noChangeAspect="1"/>
          </p:cNvPicPr>
          <p:nvPr/>
        </p:nvPicPr>
        <p:blipFill>
          <a:blip r:embed="rId3"/>
          <a:stretch>
            <a:fillRect/>
          </a:stretch>
        </p:blipFill>
        <p:spPr>
          <a:xfrm>
            <a:off x="2279679" y="907296"/>
            <a:ext cx="9830544" cy="5649621"/>
          </a:xfrm>
          <a:prstGeom prst="rect">
            <a:avLst/>
          </a:prstGeom>
        </p:spPr>
      </p:pic>
    </p:spTree>
    <p:extLst>
      <p:ext uri="{BB962C8B-B14F-4D97-AF65-F5344CB8AC3E}">
        <p14:creationId xmlns:p14="http://schemas.microsoft.com/office/powerpoint/2010/main" val="964739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0A272-28CF-443E-8574-E2A1B8CD35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5999AD-B7E7-4F72-A883-80B996F50E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AF2DA0-DDBD-4161-B6A2-A74ED76D27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BB38B9D2-2962-43FF-B69E-0839C339E687}"/>
              </a:ext>
            </a:extLst>
          </p:cNvPr>
          <p:cNvSpPr/>
          <p:nvPr/>
        </p:nvSpPr>
        <p:spPr>
          <a:xfrm>
            <a:off x="2033238" y="230188"/>
            <a:ext cx="9909717" cy="677108"/>
          </a:xfrm>
          <a:prstGeom prst="rect">
            <a:avLst/>
          </a:prstGeom>
        </p:spPr>
        <p:txBody>
          <a:bodyPr wrap="square">
            <a:spAutoFit/>
          </a:bodyPr>
          <a:lstStyle/>
          <a:p>
            <a:endParaRPr lang="en-US" sz="10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Types of cloud Deployments or Hosting models: </a:t>
            </a:r>
            <a:endParaRPr lang="en-US" sz="2800" b="1" dirty="0">
              <a:solidFill>
                <a:schemeClr val="bg1"/>
              </a:solidFill>
            </a:endParaRPr>
          </a:p>
        </p:txBody>
      </p:sp>
      <p:pic>
        <p:nvPicPr>
          <p:cNvPr id="6" name="Picture 5">
            <a:extLst>
              <a:ext uri="{FF2B5EF4-FFF2-40B4-BE49-F238E27FC236}">
                <a16:creationId xmlns:a16="http://schemas.microsoft.com/office/drawing/2014/main" id="{25638D9D-8ADF-4F48-9334-E6499D1E2009}"/>
              </a:ext>
            </a:extLst>
          </p:cNvPr>
          <p:cNvPicPr>
            <a:picLocks noChangeAspect="1"/>
          </p:cNvPicPr>
          <p:nvPr/>
        </p:nvPicPr>
        <p:blipFill>
          <a:blip r:embed="rId3"/>
          <a:stretch>
            <a:fillRect/>
          </a:stretch>
        </p:blipFill>
        <p:spPr>
          <a:xfrm>
            <a:off x="2111324" y="907296"/>
            <a:ext cx="9619757" cy="5696313"/>
          </a:xfrm>
          <a:prstGeom prst="rect">
            <a:avLst/>
          </a:prstGeom>
        </p:spPr>
      </p:pic>
    </p:spTree>
    <p:extLst>
      <p:ext uri="{BB962C8B-B14F-4D97-AF65-F5344CB8AC3E}">
        <p14:creationId xmlns:p14="http://schemas.microsoft.com/office/powerpoint/2010/main" val="130184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1D66-58ED-4760-A5B9-C55AD0393B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EA5CD9-B09E-4683-AC58-03676D19E8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FA4A67A-757B-47A9-B725-4C1F29DE60D1}"/>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20220AE-4847-4C75-9BDF-BDF5B9A45EDD}"/>
              </a:ext>
            </a:extLst>
          </p:cNvPr>
          <p:cNvSpPr/>
          <p:nvPr/>
        </p:nvSpPr>
        <p:spPr>
          <a:xfrm>
            <a:off x="2375210" y="230188"/>
            <a:ext cx="8709102" cy="677108"/>
          </a:xfrm>
          <a:prstGeom prst="rect">
            <a:avLst/>
          </a:prstGeom>
        </p:spPr>
        <p:txBody>
          <a:bodyPr wrap="square">
            <a:spAutoFit/>
          </a:bodyPr>
          <a:lstStyle/>
          <a:p>
            <a:endParaRPr lang="en-US" sz="10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Types of cloud Deployments or Hosting models: </a:t>
            </a:r>
            <a:endParaRPr lang="en-US" sz="2800" b="1" dirty="0">
              <a:solidFill>
                <a:schemeClr val="bg1"/>
              </a:solidFill>
            </a:endParaRPr>
          </a:p>
        </p:txBody>
      </p:sp>
      <p:pic>
        <p:nvPicPr>
          <p:cNvPr id="6" name="Picture 5">
            <a:extLst>
              <a:ext uri="{FF2B5EF4-FFF2-40B4-BE49-F238E27FC236}">
                <a16:creationId xmlns:a16="http://schemas.microsoft.com/office/drawing/2014/main" id="{7BA5DD39-6554-4FED-B1B2-F0CF31E041FB}"/>
              </a:ext>
            </a:extLst>
          </p:cNvPr>
          <p:cNvPicPr>
            <a:picLocks noChangeAspect="1"/>
          </p:cNvPicPr>
          <p:nvPr/>
        </p:nvPicPr>
        <p:blipFill>
          <a:blip r:embed="rId3"/>
          <a:stretch>
            <a:fillRect/>
          </a:stretch>
        </p:blipFill>
        <p:spPr>
          <a:xfrm>
            <a:off x="2334351" y="907296"/>
            <a:ext cx="9487801" cy="5696313"/>
          </a:xfrm>
          <a:prstGeom prst="rect">
            <a:avLst/>
          </a:prstGeom>
        </p:spPr>
      </p:pic>
    </p:spTree>
    <p:extLst>
      <p:ext uri="{BB962C8B-B14F-4D97-AF65-F5344CB8AC3E}">
        <p14:creationId xmlns:p14="http://schemas.microsoft.com/office/powerpoint/2010/main" val="195403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864-22A3-44C3-ABA1-C78045BD7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2AEE6-2D3E-47D3-A6BD-2794A4EC7A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E14895-795F-4E2F-B083-30C5C34A4F24}"/>
              </a:ext>
            </a:extLst>
          </p:cNvPr>
          <p:cNvPicPr>
            <a:picLocks noChangeAspect="1"/>
          </p:cNvPicPr>
          <p:nvPr/>
        </p:nvPicPr>
        <p:blipFill>
          <a:blip r:embed="rId2"/>
          <a:stretch>
            <a:fillRect/>
          </a:stretch>
        </p:blipFill>
        <p:spPr>
          <a:xfrm>
            <a:off x="11151" y="0"/>
            <a:ext cx="12192000" cy="6858000"/>
          </a:xfrm>
          <a:prstGeom prst="rect">
            <a:avLst/>
          </a:prstGeom>
        </p:spPr>
      </p:pic>
      <p:sp>
        <p:nvSpPr>
          <p:cNvPr id="5" name="Rectangle 4">
            <a:extLst>
              <a:ext uri="{FF2B5EF4-FFF2-40B4-BE49-F238E27FC236}">
                <a16:creationId xmlns:a16="http://schemas.microsoft.com/office/drawing/2014/main" id="{FF22DFD9-D36D-4410-B007-0F089B276D0E}"/>
              </a:ext>
            </a:extLst>
          </p:cNvPr>
          <p:cNvSpPr/>
          <p:nvPr/>
        </p:nvSpPr>
        <p:spPr>
          <a:xfrm>
            <a:off x="2108511" y="230188"/>
            <a:ext cx="8719323" cy="523220"/>
          </a:xfrm>
          <a:prstGeom prst="rect">
            <a:avLst/>
          </a:prstGeom>
        </p:spPr>
        <p:txBody>
          <a:bodyPr wrap="square">
            <a:spAutoFit/>
          </a:bodyPr>
          <a:lstStyle/>
          <a:p>
            <a:r>
              <a:rPr lang="en-US" sz="2800" b="1" dirty="0">
                <a:solidFill>
                  <a:schemeClr val="bg1"/>
                </a:solidFill>
                <a:latin typeface="Arial" panose="020B0604020202020204" pitchFamily="34" charset="0"/>
                <a:cs typeface="Arial" panose="020B0604020202020204" pitchFamily="34" charset="0"/>
              </a:rPr>
              <a:t>Types of cloud Deployments or Hosting models:</a:t>
            </a:r>
          </a:p>
        </p:txBody>
      </p:sp>
      <p:pic>
        <p:nvPicPr>
          <p:cNvPr id="6" name="Picture 5">
            <a:extLst>
              <a:ext uri="{FF2B5EF4-FFF2-40B4-BE49-F238E27FC236}">
                <a16:creationId xmlns:a16="http://schemas.microsoft.com/office/drawing/2014/main" id="{8BEA852F-27EF-4EEE-87BD-0817AB7FE0D8}"/>
              </a:ext>
            </a:extLst>
          </p:cNvPr>
          <p:cNvPicPr>
            <a:picLocks noChangeAspect="1"/>
          </p:cNvPicPr>
          <p:nvPr/>
        </p:nvPicPr>
        <p:blipFill>
          <a:blip r:embed="rId3"/>
          <a:stretch>
            <a:fillRect/>
          </a:stretch>
        </p:blipFill>
        <p:spPr>
          <a:xfrm>
            <a:off x="2199887" y="753408"/>
            <a:ext cx="9710216" cy="5959626"/>
          </a:xfrm>
          <a:prstGeom prst="rect">
            <a:avLst/>
          </a:prstGeom>
        </p:spPr>
      </p:pic>
    </p:spTree>
    <p:extLst>
      <p:ext uri="{BB962C8B-B14F-4D97-AF65-F5344CB8AC3E}">
        <p14:creationId xmlns:p14="http://schemas.microsoft.com/office/powerpoint/2010/main" val="73930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864-22A3-44C3-ABA1-C78045BD7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2AEE6-2D3E-47D3-A6BD-2794A4EC7A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E14895-795F-4E2F-B083-30C5C34A4F2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97FA5F06-FD3A-4ACA-B9AC-77108D881678}"/>
              </a:ext>
            </a:extLst>
          </p:cNvPr>
          <p:cNvSpPr/>
          <p:nvPr/>
        </p:nvSpPr>
        <p:spPr>
          <a:xfrm>
            <a:off x="2118731" y="365125"/>
            <a:ext cx="9433931" cy="5309146"/>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Benefits of cloud computing </a:t>
            </a:r>
          </a:p>
          <a:p>
            <a:endParaRPr lang="en-US" sz="2800" b="1"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Cost</a:t>
            </a:r>
            <a:r>
              <a:rPr lang="en-US" sz="2400" dirty="0">
                <a:solidFill>
                  <a:schemeClr val="bg1"/>
                </a:solidFill>
                <a:latin typeface="Arial" panose="020B0604020202020204" pitchFamily="34" charset="0"/>
              </a:rPr>
              <a:t>: Cloud computing eliminates the capital expense of buying hardware and software and setting up and running on-site datacenters—the racks of servers, the round-the-clock electricity </a:t>
            </a:r>
          </a:p>
          <a:p>
            <a:r>
              <a:rPr lang="en-US" sz="2400" dirty="0">
                <a:solidFill>
                  <a:schemeClr val="bg1"/>
                </a:solidFill>
                <a:latin typeface="Arial" panose="020B0604020202020204" pitchFamily="34" charset="0"/>
              </a:rPr>
              <a:t>for power and cooling, the IT experts for managing the </a:t>
            </a:r>
          </a:p>
          <a:p>
            <a:r>
              <a:rPr lang="en-US" sz="2400" dirty="0">
                <a:solidFill>
                  <a:schemeClr val="bg1"/>
                </a:solidFill>
                <a:latin typeface="Arial" panose="020B0604020202020204" pitchFamily="34" charset="0"/>
              </a:rPr>
              <a:t>infrastructure. It adds up fast. </a:t>
            </a:r>
            <a:r>
              <a:rPr lang="en-US" sz="2400" b="1" dirty="0">
                <a:solidFill>
                  <a:schemeClr val="bg1"/>
                </a:solidFill>
                <a:latin typeface="Arial" panose="020B0604020202020204" pitchFamily="34" charset="0"/>
              </a:rPr>
              <a:t>(CAPEX Vs OPEX) </a:t>
            </a:r>
          </a:p>
          <a:p>
            <a:endParaRPr lang="en-US" sz="2400"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Speed: </a:t>
            </a:r>
            <a:r>
              <a:rPr lang="en-US" sz="2400" dirty="0">
                <a:solidFill>
                  <a:schemeClr val="bg1"/>
                </a:solidFill>
                <a:latin typeface="Arial" panose="020B0604020202020204" pitchFamily="34" charset="0"/>
              </a:rPr>
              <a:t>Most cloud computing </a:t>
            </a:r>
            <a:r>
              <a:rPr lang="en-US" sz="2400" b="1" dirty="0">
                <a:solidFill>
                  <a:schemeClr val="bg1"/>
                </a:solidFill>
                <a:latin typeface="Arial" panose="020B0604020202020204" pitchFamily="34" charset="0"/>
              </a:rPr>
              <a:t>services are provided self service and on demand</a:t>
            </a:r>
            <a:r>
              <a:rPr lang="en-US" sz="2400" dirty="0">
                <a:solidFill>
                  <a:schemeClr val="bg1"/>
                </a:solidFill>
                <a:latin typeface="Arial" panose="020B0604020202020204" pitchFamily="34" charset="0"/>
              </a:rPr>
              <a:t>, so even vast amounts of computing resources can be provisioned in minutes, typically with just a few mouse clicks, giving businesses a lot of flexibility and taking the </a:t>
            </a:r>
            <a:r>
              <a:rPr lang="en-US" sz="2400" b="1" dirty="0">
                <a:solidFill>
                  <a:schemeClr val="bg1"/>
                </a:solidFill>
                <a:latin typeface="Arial" panose="020B0604020202020204" pitchFamily="34" charset="0"/>
              </a:rPr>
              <a:t>pressure off capacity planning</a:t>
            </a:r>
            <a:r>
              <a:rPr lang="en-US" sz="2400" dirty="0">
                <a:solidFill>
                  <a:schemeClr val="bg1"/>
                </a:solidFill>
                <a:latin typeface="Arial" panose="020B0604020202020204" pitchFamily="34" charset="0"/>
              </a:rPr>
              <a:t>. </a:t>
            </a:r>
            <a:endParaRPr lang="en-US" sz="2400" dirty="0">
              <a:solidFill>
                <a:schemeClr val="bg1"/>
              </a:solidFill>
            </a:endParaRPr>
          </a:p>
        </p:txBody>
      </p:sp>
    </p:spTree>
    <p:extLst>
      <p:ext uri="{BB962C8B-B14F-4D97-AF65-F5344CB8AC3E}">
        <p14:creationId xmlns:p14="http://schemas.microsoft.com/office/powerpoint/2010/main" val="213823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864-22A3-44C3-ABA1-C78045BD7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2AEE6-2D3E-47D3-A6BD-2794A4EC7A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E14895-795F-4E2F-B083-30C5C34A4F2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622EA897-3767-491B-B568-D943F596A01A}"/>
              </a:ext>
            </a:extLst>
          </p:cNvPr>
          <p:cNvSpPr/>
          <p:nvPr/>
        </p:nvSpPr>
        <p:spPr>
          <a:xfrm>
            <a:off x="2107579" y="245327"/>
            <a:ext cx="9935737" cy="5309146"/>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3000" b="1" dirty="0">
                <a:solidFill>
                  <a:schemeClr val="bg1"/>
                </a:solidFill>
                <a:latin typeface="Arial" panose="020B0604020202020204" pitchFamily="34" charset="0"/>
              </a:rPr>
              <a:t>Benefits of cloud computing </a:t>
            </a:r>
          </a:p>
          <a:p>
            <a:endParaRPr lang="en-US" sz="2800" b="1"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Global Scale: </a:t>
            </a:r>
            <a:r>
              <a:rPr lang="en-US" sz="2400" dirty="0">
                <a:solidFill>
                  <a:schemeClr val="bg1"/>
                </a:solidFill>
                <a:latin typeface="Arial" panose="020B0604020202020204" pitchFamily="34" charset="0"/>
              </a:rPr>
              <a:t>The benefits of cloud computing services </a:t>
            </a:r>
          </a:p>
          <a:p>
            <a:r>
              <a:rPr lang="en-US" sz="2400" dirty="0">
                <a:solidFill>
                  <a:schemeClr val="bg1"/>
                </a:solidFill>
                <a:latin typeface="Arial" panose="020B0604020202020204" pitchFamily="34" charset="0"/>
              </a:rPr>
              <a:t>include the ability to scale elastically. In cloud speak, that means </a:t>
            </a:r>
            <a:r>
              <a:rPr lang="en-US" sz="2400" b="1" dirty="0">
                <a:solidFill>
                  <a:schemeClr val="bg1"/>
                </a:solidFill>
                <a:latin typeface="Arial" panose="020B0604020202020204" pitchFamily="34" charset="0"/>
              </a:rPr>
              <a:t>delivering the right amount of IT resources</a:t>
            </a:r>
            <a:r>
              <a:rPr lang="en-US" sz="2400" dirty="0">
                <a:solidFill>
                  <a:schemeClr val="bg1"/>
                </a:solidFill>
                <a:latin typeface="Arial" panose="020B0604020202020204" pitchFamily="34" charset="0"/>
              </a:rPr>
              <a:t>—for example, more or less </a:t>
            </a:r>
            <a:r>
              <a:rPr lang="en-US" sz="2400" b="1" dirty="0">
                <a:solidFill>
                  <a:schemeClr val="bg1"/>
                </a:solidFill>
                <a:latin typeface="Arial" panose="020B0604020202020204" pitchFamily="34" charset="0"/>
              </a:rPr>
              <a:t>computing power, storage, bandwidth</a:t>
            </a:r>
            <a:r>
              <a:rPr lang="en-US" sz="2400" dirty="0">
                <a:solidFill>
                  <a:schemeClr val="bg1"/>
                </a:solidFill>
                <a:latin typeface="Arial" panose="020B0604020202020204" pitchFamily="34" charset="0"/>
              </a:rPr>
              <a:t>—right when its needed and from the right </a:t>
            </a:r>
            <a:r>
              <a:rPr lang="en-US" sz="2400" b="1" dirty="0">
                <a:solidFill>
                  <a:schemeClr val="bg1"/>
                </a:solidFill>
                <a:latin typeface="Arial" panose="020B0604020202020204" pitchFamily="34" charset="0"/>
              </a:rPr>
              <a:t>geographic location</a:t>
            </a:r>
            <a:r>
              <a:rPr lang="en-US" sz="2400" dirty="0">
                <a:solidFill>
                  <a:schemeClr val="bg1"/>
                </a:solidFill>
                <a:latin typeface="Arial" panose="020B0604020202020204" pitchFamily="34" charset="0"/>
              </a:rPr>
              <a:t>. </a:t>
            </a:r>
          </a:p>
          <a:p>
            <a:endParaRPr lang="en-US" sz="2400"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Productivity: </a:t>
            </a:r>
            <a:r>
              <a:rPr lang="en-US" sz="2400" dirty="0">
                <a:solidFill>
                  <a:schemeClr val="bg1"/>
                </a:solidFill>
                <a:latin typeface="Arial" panose="020B0604020202020204" pitchFamily="34" charset="0"/>
              </a:rPr>
              <a:t>On-site datacenters typically require a lot of “</a:t>
            </a:r>
            <a:r>
              <a:rPr lang="en-US" sz="2400" b="1" dirty="0">
                <a:solidFill>
                  <a:schemeClr val="bg1"/>
                </a:solidFill>
                <a:latin typeface="Arial" panose="020B0604020202020204" pitchFamily="34" charset="0"/>
              </a:rPr>
              <a:t>racking and stacking</a:t>
            </a:r>
            <a:r>
              <a:rPr lang="en-US" sz="2400" dirty="0">
                <a:solidFill>
                  <a:schemeClr val="bg1"/>
                </a:solidFill>
                <a:latin typeface="Arial" panose="020B0604020202020204" pitchFamily="34" charset="0"/>
              </a:rPr>
              <a:t>”— hardware set up, software patching and other time-consuming IT management chores. Cloud computing removes the need for many of these tasks, so IT teams can spend time on </a:t>
            </a:r>
            <a:r>
              <a:rPr lang="en-US" sz="2400" b="1" dirty="0">
                <a:solidFill>
                  <a:schemeClr val="bg1"/>
                </a:solidFill>
                <a:latin typeface="Arial" panose="020B0604020202020204" pitchFamily="34" charset="0"/>
              </a:rPr>
              <a:t>achieving more important business goals</a:t>
            </a:r>
            <a:r>
              <a:rPr lang="en-US" sz="2400" dirty="0">
                <a:solidFill>
                  <a:schemeClr val="bg1"/>
                </a:solidFill>
                <a:latin typeface="Arial" panose="020B0604020202020204" pitchFamily="34" charset="0"/>
              </a:rPr>
              <a:t>. </a:t>
            </a:r>
            <a:endParaRPr lang="en-US" sz="2400" dirty="0">
              <a:solidFill>
                <a:schemeClr val="bg1"/>
              </a:solidFill>
            </a:endParaRPr>
          </a:p>
        </p:txBody>
      </p:sp>
    </p:spTree>
    <p:extLst>
      <p:ext uri="{BB962C8B-B14F-4D97-AF65-F5344CB8AC3E}">
        <p14:creationId xmlns:p14="http://schemas.microsoft.com/office/powerpoint/2010/main" val="235297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5864-22A3-44C3-ABA1-C78045BD7F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72AEE6-2D3E-47D3-A6BD-2794A4EC7A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DE14895-795F-4E2F-B083-30C5C34A4F2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80D9FA6-46D7-4D7A-80DA-711C845E725A}"/>
              </a:ext>
            </a:extLst>
          </p:cNvPr>
          <p:cNvSpPr/>
          <p:nvPr/>
        </p:nvSpPr>
        <p:spPr>
          <a:xfrm>
            <a:off x="2107580" y="591012"/>
            <a:ext cx="10084420" cy="5109091"/>
          </a:xfrm>
          <a:prstGeom prst="rect">
            <a:avLst/>
          </a:prstGeom>
        </p:spPr>
        <p:txBody>
          <a:bodyPr wrap="square">
            <a:spAutoFit/>
          </a:bodyPr>
          <a:lstStyle/>
          <a:p>
            <a:r>
              <a:rPr lang="en-US" sz="3000" b="1" dirty="0">
                <a:solidFill>
                  <a:schemeClr val="bg1"/>
                </a:solidFill>
              </a:rPr>
              <a:t>Benefits of cloud computing</a:t>
            </a:r>
          </a:p>
          <a:p>
            <a:endParaRPr lang="en-US" sz="2800" b="1" dirty="0">
              <a:solidFill>
                <a:schemeClr val="bg1"/>
              </a:solidFill>
            </a:endParaRPr>
          </a:p>
          <a:p>
            <a:r>
              <a:rPr lang="en-US" sz="2400" b="1" dirty="0">
                <a:solidFill>
                  <a:schemeClr val="bg1"/>
                </a:solidFill>
              </a:rPr>
              <a:t>Performance:</a:t>
            </a:r>
            <a:r>
              <a:rPr lang="en-US" sz="2400" dirty="0">
                <a:solidFill>
                  <a:schemeClr val="bg1"/>
                </a:solidFill>
              </a:rPr>
              <a:t> The biggest cloud computing services</a:t>
            </a:r>
          </a:p>
          <a:p>
            <a:r>
              <a:rPr lang="en-US" sz="2400" dirty="0">
                <a:solidFill>
                  <a:schemeClr val="bg1"/>
                </a:solidFill>
              </a:rPr>
              <a:t>run on a worldwide network of secure datacenters, which are</a:t>
            </a:r>
          </a:p>
          <a:p>
            <a:r>
              <a:rPr lang="en-US" sz="2400" dirty="0">
                <a:solidFill>
                  <a:schemeClr val="bg1"/>
                </a:solidFill>
              </a:rPr>
              <a:t>regularly upgraded to the latest generation of fast and efficient</a:t>
            </a:r>
          </a:p>
          <a:p>
            <a:r>
              <a:rPr lang="en-US" sz="2400" dirty="0">
                <a:solidFill>
                  <a:schemeClr val="bg1"/>
                </a:solidFill>
              </a:rPr>
              <a:t>computing hardware. This offers several benefits over a single</a:t>
            </a:r>
          </a:p>
          <a:p>
            <a:r>
              <a:rPr lang="en-US" sz="2400" dirty="0">
                <a:solidFill>
                  <a:schemeClr val="bg1"/>
                </a:solidFill>
              </a:rPr>
              <a:t>corporate datacenter, including reduced network latency for</a:t>
            </a:r>
          </a:p>
          <a:p>
            <a:r>
              <a:rPr lang="en-US" sz="2400" dirty="0">
                <a:solidFill>
                  <a:schemeClr val="bg1"/>
                </a:solidFill>
              </a:rPr>
              <a:t>applications and greater economies of scale.</a:t>
            </a:r>
          </a:p>
          <a:p>
            <a:endParaRPr lang="en-US" sz="2400" dirty="0">
              <a:solidFill>
                <a:schemeClr val="bg1"/>
              </a:solidFill>
            </a:endParaRPr>
          </a:p>
          <a:p>
            <a:r>
              <a:rPr lang="en-US" sz="2800" b="1" dirty="0">
                <a:solidFill>
                  <a:schemeClr val="bg1"/>
                </a:solidFill>
              </a:rPr>
              <a:t>Reliability: </a:t>
            </a:r>
            <a:r>
              <a:rPr lang="en-US" sz="2400" dirty="0">
                <a:solidFill>
                  <a:schemeClr val="bg1"/>
                </a:solidFill>
              </a:rPr>
              <a:t>Cloud computing makes data backup, disaster</a:t>
            </a:r>
          </a:p>
          <a:p>
            <a:r>
              <a:rPr lang="en-US" sz="2400" dirty="0">
                <a:solidFill>
                  <a:schemeClr val="bg1"/>
                </a:solidFill>
              </a:rPr>
              <a:t>recovery and business continuity easier and less expensive,</a:t>
            </a:r>
          </a:p>
          <a:p>
            <a:r>
              <a:rPr lang="en-US" sz="2400" dirty="0">
                <a:solidFill>
                  <a:schemeClr val="bg1"/>
                </a:solidFill>
              </a:rPr>
              <a:t>because data can be mirrored at multiple redundant sites on the</a:t>
            </a:r>
          </a:p>
          <a:p>
            <a:r>
              <a:rPr lang="en-US" sz="2400" dirty="0">
                <a:solidFill>
                  <a:schemeClr val="bg1"/>
                </a:solidFill>
              </a:rPr>
              <a:t>cloud provider’s network.</a:t>
            </a:r>
          </a:p>
        </p:txBody>
      </p:sp>
    </p:spTree>
    <p:extLst>
      <p:ext uri="{BB962C8B-B14F-4D97-AF65-F5344CB8AC3E}">
        <p14:creationId xmlns:p14="http://schemas.microsoft.com/office/powerpoint/2010/main" val="296977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B141C-567F-415B-85E8-EAA2732B54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E64B97-678A-4E85-B624-08252F9E5D2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E0ABF2D-3C5E-4726-8CA0-6F336DFEC7E9}"/>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2000CAF7-70DD-4B51-BE82-31B025652E34}"/>
              </a:ext>
            </a:extLst>
          </p:cNvPr>
          <p:cNvSpPr/>
          <p:nvPr/>
        </p:nvSpPr>
        <p:spPr>
          <a:xfrm>
            <a:off x="2308302" y="602166"/>
            <a:ext cx="9344722" cy="4647426"/>
          </a:xfrm>
          <a:prstGeom prst="rect">
            <a:avLst/>
          </a:prstGeom>
        </p:spPr>
        <p:txBody>
          <a:bodyPr wrap="square">
            <a:spAutoFit/>
          </a:bodyPr>
          <a:lstStyle/>
          <a:p>
            <a:r>
              <a:rPr lang="en-US" sz="4000" b="1" dirty="0">
                <a:solidFill>
                  <a:schemeClr val="bg1"/>
                </a:solidFill>
              </a:rPr>
              <a:t>Two Portals of Azure</a:t>
            </a:r>
          </a:p>
          <a:p>
            <a:endParaRPr lang="en-US" sz="4000" b="1" dirty="0">
              <a:solidFill>
                <a:schemeClr val="bg1"/>
              </a:solidFill>
            </a:endParaRPr>
          </a:p>
          <a:p>
            <a:r>
              <a:rPr lang="en-US" sz="2400" dirty="0">
                <a:solidFill>
                  <a:schemeClr val="bg1"/>
                </a:solidFill>
              </a:rPr>
              <a:t>V1 portal</a:t>
            </a:r>
          </a:p>
          <a:p>
            <a:r>
              <a:rPr lang="en-US" sz="2400" dirty="0">
                <a:solidFill>
                  <a:schemeClr val="bg1"/>
                </a:solidFill>
              </a:rPr>
              <a:t>https://manage.windowsazure.com</a:t>
            </a:r>
          </a:p>
          <a:p>
            <a:r>
              <a:rPr lang="en-US" sz="2400" dirty="0">
                <a:solidFill>
                  <a:schemeClr val="bg1"/>
                </a:solidFill>
              </a:rPr>
              <a:t>ASM portal </a:t>
            </a:r>
          </a:p>
          <a:p>
            <a:r>
              <a:rPr lang="en-US" sz="2400" dirty="0">
                <a:solidFill>
                  <a:schemeClr val="bg1"/>
                </a:solidFill>
              </a:rPr>
              <a:t>Classic Portal</a:t>
            </a:r>
          </a:p>
          <a:p>
            <a:endParaRPr lang="en-US" sz="2400" dirty="0">
              <a:solidFill>
                <a:schemeClr val="bg1"/>
              </a:solidFill>
            </a:endParaRPr>
          </a:p>
          <a:p>
            <a:r>
              <a:rPr lang="en-US" sz="2400" dirty="0">
                <a:solidFill>
                  <a:schemeClr val="bg1"/>
                </a:solidFill>
              </a:rPr>
              <a:t>V2 portal</a:t>
            </a:r>
            <a:endParaRPr lang="en-US" dirty="0"/>
          </a:p>
          <a:p>
            <a:r>
              <a:rPr lang="en-US" sz="2400" dirty="0">
                <a:solidFill>
                  <a:schemeClr val="bg1"/>
                </a:solidFill>
              </a:rPr>
              <a:t>https://portal.azure.com</a:t>
            </a:r>
          </a:p>
          <a:p>
            <a:r>
              <a:rPr lang="en-US" sz="2400" dirty="0">
                <a:solidFill>
                  <a:schemeClr val="bg1"/>
                </a:solidFill>
              </a:rPr>
              <a:t>ARM portal</a:t>
            </a:r>
          </a:p>
          <a:p>
            <a:r>
              <a:rPr lang="en-US" sz="2400" dirty="0">
                <a:solidFill>
                  <a:schemeClr val="bg1"/>
                </a:solidFill>
              </a:rPr>
              <a:t>Preview Portal</a:t>
            </a:r>
          </a:p>
        </p:txBody>
      </p:sp>
    </p:spTree>
    <p:extLst>
      <p:ext uri="{BB962C8B-B14F-4D97-AF65-F5344CB8AC3E}">
        <p14:creationId xmlns:p14="http://schemas.microsoft.com/office/powerpoint/2010/main" val="382497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58E3BE-560C-4A34-8C95-B49FAD03BE18}"/>
              </a:ext>
            </a:extLst>
          </p:cNvPr>
          <p:cNvPicPr>
            <a:picLocks noChangeAspect="1"/>
          </p:cNvPicPr>
          <p:nvPr/>
        </p:nvPicPr>
        <p:blipFill>
          <a:blip r:embed="rId2"/>
          <a:stretch>
            <a:fillRect/>
          </a:stretch>
        </p:blipFill>
        <p:spPr>
          <a:xfrm>
            <a:off x="681599" y="370792"/>
            <a:ext cx="10828801" cy="6116415"/>
          </a:xfrm>
          <a:prstGeom prst="rect">
            <a:avLst/>
          </a:prstGeom>
        </p:spPr>
      </p:pic>
      <p:sp>
        <p:nvSpPr>
          <p:cNvPr id="5" name="Rectangle 4">
            <a:extLst>
              <a:ext uri="{FF2B5EF4-FFF2-40B4-BE49-F238E27FC236}">
                <a16:creationId xmlns:a16="http://schemas.microsoft.com/office/drawing/2014/main" id="{AC9A08DE-8BFE-49EC-822C-4C0CB8A3545E}"/>
              </a:ext>
            </a:extLst>
          </p:cNvPr>
          <p:cNvSpPr/>
          <p:nvPr/>
        </p:nvSpPr>
        <p:spPr>
          <a:xfrm>
            <a:off x="2557670" y="638413"/>
            <a:ext cx="6407910" cy="5186035"/>
          </a:xfrm>
          <a:prstGeom prst="rect">
            <a:avLst/>
          </a:prstGeom>
        </p:spPr>
        <p:txBody>
          <a:bodyPr wrap="square">
            <a:spAutoFit/>
          </a:bodyPr>
          <a:lstStyle/>
          <a:p>
            <a:endParaRPr lang="en-US" sz="11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Agenda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Cloud Computing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Types of Cloud Services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IaaS, PaaS, SaaS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Types of Cloud Deployments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 </a:t>
            </a:r>
            <a:r>
              <a:rPr lang="en-US" sz="2400" b="1" dirty="0">
                <a:solidFill>
                  <a:schemeClr val="bg1"/>
                </a:solidFill>
                <a:latin typeface="Arial" panose="020B0604020202020204" pitchFamily="34" charset="0"/>
              </a:rPr>
              <a:t>Public, Private and Hybrid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Benefits of Cloud Computing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1600" dirty="0">
                <a:solidFill>
                  <a:schemeClr val="bg1"/>
                </a:solidFill>
                <a:latin typeface="Wingdings" panose="05000000000000000000" pitchFamily="2" charset="2"/>
              </a:rPr>
              <a:t> </a:t>
            </a:r>
            <a:r>
              <a:rPr lang="en-US" sz="1600" b="1" dirty="0">
                <a:solidFill>
                  <a:schemeClr val="bg1"/>
                </a:solidFill>
                <a:latin typeface="Arial" panose="020B0604020202020204" pitchFamily="34" charset="0"/>
              </a:rPr>
              <a:t>Cost </a:t>
            </a:r>
            <a:endParaRPr lang="en-US" sz="1600" dirty="0">
              <a:solidFill>
                <a:schemeClr val="bg1"/>
              </a:solidFill>
              <a:latin typeface="Arial" panose="020B0604020202020204" pitchFamily="34" charset="0"/>
            </a:endParaRPr>
          </a:p>
          <a:p>
            <a:r>
              <a:rPr lang="en-US" sz="1600" dirty="0">
                <a:solidFill>
                  <a:schemeClr val="bg1"/>
                </a:solidFill>
                <a:latin typeface="Wingdings" panose="05000000000000000000" pitchFamily="2" charset="2"/>
              </a:rPr>
              <a:t>	 </a:t>
            </a:r>
            <a:r>
              <a:rPr lang="en-US" sz="1600" b="1" dirty="0">
                <a:solidFill>
                  <a:schemeClr val="bg1"/>
                </a:solidFill>
                <a:latin typeface="Arial" panose="020B0604020202020204" pitchFamily="34" charset="0"/>
              </a:rPr>
              <a:t>Speed </a:t>
            </a:r>
            <a:endParaRPr lang="en-US" sz="1600" dirty="0">
              <a:solidFill>
                <a:schemeClr val="bg1"/>
              </a:solidFill>
              <a:latin typeface="Arial" panose="020B0604020202020204" pitchFamily="34" charset="0"/>
            </a:endParaRPr>
          </a:p>
          <a:p>
            <a:r>
              <a:rPr lang="en-US" sz="1600" dirty="0">
                <a:solidFill>
                  <a:schemeClr val="bg1"/>
                </a:solidFill>
                <a:latin typeface="Wingdings" panose="05000000000000000000" pitchFamily="2" charset="2"/>
              </a:rPr>
              <a:t>	 </a:t>
            </a:r>
            <a:r>
              <a:rPr lang="en-US" sz="1600" b="1" dirty="0">
                <a:solidFill>
                  <a:schemeClr val="bg1"/>
                </a:solidFill>
                <a:latin typeface="Arial" panose="020B0604020202020204" pitchFamily="34" charset="0"/>
              </a:rPr>
              <a:t>Global scale </a:t>
            </a:r>
            <a:endParaRPr lang="en-US" sz="1600" dirty="0">
              <a:solidFill>
                <a:schemeClr val="bg1"/>
              </a:solidFill>
              <a:latin typeface="Arial" panose="020B0604020202020204" pitchFamily="34" charset="0"/>
            </a:endParaRPr>
          </a:p>
          <a:p>
            <a:r>
              <a:rPr lang="en-US" sz="1600" dirty="0">
                <a:solidFill>
                  <a:schemeClr val="bg1"/>
                </a:solidFill>
                <a:latin typeface="Wingdings" panose="05000000000000000000" pitchFamily="2" charset="2"/>
              </a:rPr>
              <a:t>	 </a:t>
            </a:r>
            <a:r>
              <a:rPr lang="en-US" sz="1600" b="1" dirty="0">
                <a:solidFill>
                  <a:schemeClr val="bg1"/>
                </a:solidFill>
                <a:latin typeface="Arial" panose="020B0604020202020204" pitchFamily="34" charset="0"/>
              </a:rPr>
              <a:t>Productivity </a:t>
            </a:r>
            <a:endParaRPr lang="en-US" sz="1600" dirty="0">
              <a:solidFill>
                <a:schemeClr val="bg1"/>
              </a:solidFill>
              <a:latin typeface="Arial" panose="020B0604020202020204" pitchFamily="34" charset="0"/>
            </a:endParaRPr>
          </a:p>
          <a:p>
            <a:r>
              <a:rPr lang="en-US" sz="1600" dirty="0">
                <a:solidFill>
                  <a:schemeClr val="bg1"/>
                </a:solidFill>
                <a:latin typeface="Wingdings" panose="05000000000000000000" pitchFamily="2" charset="2"/>
              </a:rPr>
              <a:t>	 </a:t>
            </a:r>
            <a:r>
              <a:rPr lang="en-US" sz="1600" b="1" dirty="0">
                <a:solidFill>
                  <a:schemeClr val="bg1"/>
                </a:solidFill>
                <a:latin typeface="Arial" panose="020B0604020202020204" pitchFamily="34" charset="0"/>
              </a:rPr>
              <a:t>Performance </a:t>
            </a:r>
            <a:endParaRPr lang="en-US" sz="1600" dirty="0">
              <a:solidFill>
                <a:schemeClr val="bg1"/>
              </a:solidFill>
              <a:latin typeface="Arial" panose="020B0604020202020204" pitchFamily="34" charset="0"/>
            </a:endParaRPr>
          </a:p>
          <a:p>
            <a:r>
              <a:rPr lang="en-US" sz="1600" dirty="0">
                <a:solidFill>
                  <a:schemeClr val="bg1"/>
                </a:solidFill>
                <a:latin typeface="Wingdings" panose="05000000000000000000" pitchFamily="2" charset="2"/>
              </a:rPr>
              <a:t>	 </a:t>
            </a:r>
            <a:r>
              <a:rPr lang="en-US" sz="1600" b="1" dirty="0">
                <a:solidFill>
                  <a:schemeClr val="bg1"/>
                </a:solidFill>
                <a:latin typeface="Arial" panose="020B0604020202020204" pitchFamily="34" charset="0"/>
              </a:rPr>
              <a:t>Reliability </a:t>
            </a:r>
            <a:endParaRPr lang="en-US" sz="16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Portal Details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Security in Azure </a:t>
            </a:r>
            <a:endParaRPr 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370178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945053-8DBC-4900-B993-7C0BFE565661}"/>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448DADC-F44C-4936-8352-7716AB1B7294}"/>
              </a:ext>
            </a:extLst>
          </p:cNvPr>
          <p:cNvSpPr/>
          <p:nvPr/>
        </p:nvSpPr>
        <p:spPr>
          <a:xfrm>
            <a:off x="2027583" y="0"/>
            <a:ext cx="10164417" cy="6170920"/>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400" b="1" dirty="0">
                <a:solidFill>
                  <a:schemeClr val="bg1"/>
                </a:solidFill>
                <a:latin typeface="Arial" panose="020B0604020202020204" pitchFamily="34" charset="0"/>
              </a:rPr>
              <a:t>Cloud Computing </a:t>
            </a:r>
            <a:endParaRPr lang="en-US" sz="2400" dirty="0">
              <a:solidFill>
                <a:schemeClr val="bg1"/>
              </a:solidFill>
              <a:latin typeface="Arial" panose="020B0604020202020204" pitchFamily="34" charset="0"/>
            </a:endParaRPr>
          </a:p>
          <a:p>
            <a:r>
              <a:rPr lang="en-US" sz="2400" dirty="0">
                <a:solidFill>
                  <a:schemeClr val="bg1"/>
                </a:solidFill>
                <a:latin typeface="Arial" panose="020B0604020202020204" pitchFamily="34" charset="0"/>
              </a:rPr>
              <a:t>Delivery of computing services—</a:t>
            </a:r>
            <a:r>
              <a:rPr lang="en-US" sz="2400" b="1" dirty="0">
                <a:solidFill>
                  <a:schemeClr val="bg1"/>
                </a:solidFill>
                <a:latin typeface="Arial" panose="020B0604020202020204" pitchFamily="34" charset="0"/>
              </a:rPr>
              <a:t>servers, storage, databases,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networking, software, analytics </a:t>
            </a:r>
            <a:r>
              <a:rPr lang="en-US" sz="2400" dirty="0">
                <a:solidFill>
                  <a:schemeClr val="bg1"/>
                </a:solidFill>
                <a:latin typeface="Arial" panose="020B0604020202020204" pitchFamily="34" charset="0"/>
              </a:rPr>
              <a:t>and more—</a:t>
            </a:r>
            <a:r>
              <a:rPr lang="en-US" sz="2400" b="1" dirty="0">
                <a:solidFill>
                  <a:schemeClr val="bg1"/>
                </a:solidFill>
                <a:latin typeface="Arial" panose="020B0604020202020204" pitchFamily="34" charset="0"/>
              </a:rPr>
              <a:t>over the Internet </a:t>
            </a:r>
            <a:endParaRPr lang="en-US" sz="2400" dirty="0">
              <a:solidFill>
                <a:schemeClr val="bg1"/>
              </a:solidFill>
              <a:latin typeface="Arial" panose="020B0604020202020204" pitchFamily="34" charset="0"/>
            </a:endParaRPr>
          </a:p>
          <a:p>
            <a:r>
              <a:rPr lang="en-US" sz="2400" dirty="0">
                <a:solidFill>
                  <a:schemeClr val="bg1"/>
                </a:solidFill>
                <a:latin typeface="Arial" panose="020B0604020202020204" pitchFamily="34" charset="0"/>
              </a:rPr>
              <a:t>(“the cloud”).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Cloud Providers</a:t>
            </a:r>
            <a:r>
              <a:rPr lang="en-US" sz="2400" dirty="0">
                <a:solidFill>
                  <a:schemeClr val="bg1"/>
                </a:solidFill>
                <a:latin typeface="Arial" panose="020B0604020202020204" pitchFamily="34" charset="0"/>
              </a:rPr>
              <a:t>: Companies offering these computing services</a:t>
            </a:r>
          </a:p>
          <a:p>
            <a:r>
              <a:rPr lang="en-US" sz="2400" dirty="0">
                <a:solidFill>
                  <a:schemeClr val="bg1"/>
                </a:solidFill>
                <a:latin typeface="Arial" panose="020B0604020202020204" pitchFamily="34" charset="0"/>
              </a:rPr>
              <a:t>are called cloud providers and typically they charge for cloud </a:t>
            </a:r>
          </a:p>
          <a:p>
            <a:r>
              <a:rPr lang="en-US" sz="2400" dirty="0">
                <a:solidFill>
                  <a:schemeClr val="bg1"/>
                </a:solidFill>
                <a:latin typeface="Arial" panose="020B0604020202020204" pitchFamily="34" charset="0"/>
              </a:rPr>
              <a:t>computing services based on usage(</a:t>
            </a:r>
            <a:r>
              <a:rPr lang="en-US" sz="2400" b="1" dirty="0">
                <a:solidFill>
                  <a:schemeClr val="bg1"/>
                </a:solidFill>
                <a:latin typeface="Arial" panose="020B0604020202020204" pitchFamily="34" charset="0"/>
              </a:rPr>
              <a:t>c</a:t>
            </a:r>
            <a:r>
              <a:rPr lang="en-US" sz="2400" dirty="0">
                <a:solidFill>
                  <a:schemeClr val="bg1"/>
                </a:solidFill>
                <a:latin typeface="Arial" panose="020B0604020202020204" pitchFamily="34" charset="0"/>
              </a:rPr>
              <a:t>), like how you </a:t>
            </a:r>
          </a:p>
          <a:p>
            <a:r>
              <a:rPr lang="en-US" sz="2400" dirty="0">
                <a:solidFill>
                  <a:schemeClr val="bg1"/>
                </a:solidFill>
                <a:latin typeface="Arial" panose="020B0604020202020204" pitchFamily="34" charset="0"/>
              </a:rPr>
              <a:t>are billed for water or electricity at home.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Microsoft Azure, Amazon Web Service &amp; Google Computing Platform </a:t>
            </a:r>
            <a:r>
              <a:rPr lang="en-US" sz="2400" dirty="0">
                <a:solidFill>
                  <a:schemeClr val="bg1"/>
                </a:solidFill>
                <a:latin typeface="Arial" panose="020B0604020202020204" pitchFamily="34" charset="0"/>
              </a:rPr>
              <a:t>provides collection of integrated cloud services which developers and IT professionals use to </a:t>
            </a:r>
            <a:r>
              <a:rPr lang="en-US" sz="2400" b="1" dirty="0">
                <a:solidFill>
                  <a:schemeClr val="bg1"/>
                </a:solidFill>
                <a:latin typeface="Arial" panose="020B0604020202020204" pitchFamily="34" charset="0"/>
              </a:rPr>
              <a:t>build, deploy and manage applications through our global network of </a:t>
            </a:r>
            <a:r>
              <a:rPr lang="en-US" sz="2400" b="1" dirty="0" err="1">
                <a:solidFill>
                  <a:schemeClr val="bg1"/>
                </a:solidFill>
                <a:latin typeface="Arial" panose="020B0604020202020204" pitchFamily="34" charset="0"/>
              </a:rPr>
              <a:t>datacentres</a:t>
            </a:r>
            <a:r>
              <a:rPr lang="en-US" sz="2400" dirty="0">
                <a:solidFill>
                  <a:schemeClr val="bg1"/>
                </a:solidFill>
                <a:latin typeface="Arial" panose="020B0604020202020204" pitchFamily="34" charset="0"/>
              </a:rPr>
              <a:t>. Users get the freedom to build and deploy wherever they want, using tools, applications and frameworks of their choice </a:t>
            </a:r>
          </a:p>
        </p:txBody>
      </p:sp>
    </p:spTree>
    <p:extLst>
      <p:ext uri="{BB962C8B-B14F-4D97-AF65-F5344CB8AC3E}">
        <p14:creationId xmlns:p14="http://schemas.microsoft.com/office/powerpoint/2010/main" val="341680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2D31-AFF9-4CDA-B45B-4F37F1B2CF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A59D77-A1ED-4AEC-A491-B3CFE34E5D4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83B0A51-07CD-4EDB-9E14-E426785B446C}"/>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A4233F08-F95F-40F6-9540-59CE048B050A}"/>
              </a:ext>
            </a:extLst>
          </p:cNvPr>
          <p:cNvSpPr/>
          <p:nvPr/>
        </p:nvSpPr>
        <p:spPr>
          <a:xfrm>
            <a:off x="2040673" y="423745"/>
            <a:ext cx="10151327" cy="5493812"/>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dirty="0">
                <a:solidFill>
                  <a:schemeClr val="bg1"/>
                </a:solidFill>
                <a:latin typeface="Arial" panose="020B0604020202020204" pitchFamily="34" charset="0"/>
              </a:rPr>
              <a:t>Types of cloud Services: IaaS, PaaS, SaaS </a:t>
            </a: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Cloud computing stack, because they are build on top of one </a:t>
            </a:r>
          </a:p>
          <a:p>
            <a:r>
              <a:rPr lang="en-US" sz="2400" dirty="0">
                <a:solidFill>
                  <a:schemeClr val="bg1"/>
                </a:solidFill>
                <a:latin typeface="Arial" panose="020B0604020202020204" pitchFamily="34" charset="0"/>
              </a:rPr>
              <a:t>another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a:t>
            </a:r>
            <a:r>
              <a:rPr lang="en-US" sz="2400" b="1" dirty="0">
                <a:solidFill>
                  <a:schemeClr val="bg1"/>
                </a:solidFill>
                <a:latin typeface="Arial" panose="020B0604020202020204" pitchFamily="34" charset="0"/>
              </a:rPr>
              <a:t>Infrastructure as a Service (IaaS) </a:t>
            </a:r>
            <a:endParaRPr lang="en-US" sz="2400" dirty="0">
              <a:solidFill>
                <a:schemeClr val="bg1"/>
              </a:solidFill>
              <a:latin typeface="Arial" panose="020B0604020202020204" pitchFamily="34" charset="0"/>
            </a:endParaRPr>
          </a:p>
          <a:p>
            <a:r>
              <a:rPr lang="en-US" sz="2400" dirty="0">
                <a:solidFill>
                  <a:schemeClr val="bg1"/>
                </a:solidFill>
                <a:latin typeface="Arial" panose="020B0604020202020204" pitchFamily="34" charset="0"/>
              </a:rPr>
              <a:t>Basic category of cloud computing. Rent IT infrastructure— </a:t>
            </a:r>
          </a:p>
          <a:p>
            <a:r>
              <a:rPr lang="en-US" sz="2400" dirty="0">
                <a:solidFill>
                  <a:schemeClr val="bg1"/>
                </a:solidFill>
                <a:latin typeface="Arial" panose="020B0604020202020204" pitchFamily="34" charset="0"/>
              </a:rPr>
              <a:t>servers and </a:t>
            </a:r>
            <a:r>
              <a:rPr lang="en-US" sz="2400" b="1" dirty="0">
                <a:solidFill>
                  <a:schemeClr val="bg1"/>
                </a:solidFill>
                <a:latin typeface="Arial" panose="020B0604020202020204" pitchFamily="34" charset="0"/>
              </a:rPr>
              <a:t>virtual machines (VMs), storage, networks,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operating systems</a:t>
            </a:r>
            <a:r>
              <a:rPr lang="en-US" sz="2400" dirty="0">
                <a:solidFill>
                  <a:schemeClr val="bg1"/>
                </a:solidFill>
                <a:latin typeface="Arial" panose="020B0604020202020204" pitchFamily="34" charset="0"/>
              </a:rPr>
              <a:t>—from a cloud provider on a </a:t>
            </a:r>
            <a:r>
              <a:rPr lang="en-US" sz="2400" b="1" dirty="0">
                <a:solidFill>
                  <a:schemeClr val="bg1"/>
                </a:solidFill>
                <a:latin typeface="Arial" panose="020B0604020202020204" pitchFamily="34" charset="0"/>
              </a:rPr>
              <a:t>pay-as-you-go </a:t>
            </a:r>
            <a:endParaRPr lang="en-US" sz="2400" dirty="0">
              <a:solidFill>
                <a:schemeClr val="bg1"/>
              </a:solidFill>
              <a:latin typeface="Arial" panose="020B0604020202020204" pitchFamily="34" charset="0"/>
            </a:endParaRPr>
          </a:p>
          <a:p>
            <a:r>
              <a:rPr lang="en-US" sz="2400" dirty="0">
                <a:solidFill>
                  <a:schemeClr val="bg1"/>
                </a:solidFill>
                <a:latin typeface="Arial" panose="020B0604020202020204" pitchFamily="34" charset="0"/>
              </a:rPr>
              <a:t>basis. Azure provides VM Loaded with OS Windows, Linux </a:t>
            </a:r>
          </a:p>
          <a:p>
            <a:r>
              <a:rPr lang="en-US" sz="2400" dirty="0">
                <a:solidFill>
                  <a:schemeClr val="bg1"/>
                </a:solidFill>
                <a:latin typeface="Arial" panose="020B0604020202020204" pitchFamily="34" charset="0"/>
              </a:rPr>
              <a:t>with SQL Server &amp; .NET. </a:t>
            </a:r>
          </a:p>
          <a:p>
            <a:endParaRPr lang="en-US" sz="2400" dirty="0">
              <a:solidFill>
                <a:schemeClr val="bg1"/>
              </a:solidFill>
              <a:latin typeface="Arial" panose="020B0604020202020204" pitchFamily="34" charset="0"/>
            </a:endParaRPr>
          </a:p>
          <a:p>
            <a:pPr marL="342900" indent="-342900">
              <a:buFont typeface="Wingdings" panose="05000000000000000000" pitchFamily="2" charset="2"/>
              <a:buChar char="v"/>
            </a:pPr>
            <a:r>
              <a:rPr lang="en-US" sz="2400" dirty="0">
                <a:solidFill>
                  <a:schemeClr val="bg1"/>
                </a:solidFill>
                <a:latin typeface="Arial" panose="020B0604020202020204" pitchFamily="34" charset="0"/>
              </a:rPr>
              <a:t>User Performs: software upgrades, security patching etc..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Examples: Azure VM, AWS EC2 instance </a:t>
            </a:r>
            <a:endParaRPr 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34739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AF5BA-4E46-4EEC-B4E2-F417A0D7BA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6345E1-41DE-4F2D-A992-4DD786D8846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004B20-9E92-4149-B83F-E6E8DA90DD8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7255E6CE-BFAF-4BCA-958C-CF2AAD95195B}"/>
              </a:ext>
            </a:extLst>
          </p:cNvPr>
          <p:cNvSpPr/>
          <p:nvPr/>
        </p:nvSpPr>
        <p:spPr>
          <a:xfrm>
            <a:off x="2051824" y="122663"/>
            <a:ext cx="10140176" cy="6232475"/>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Types of cloud Services: IaaS, PaaS, SaaS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a:t>
            </a:r>
            <a:r>
              <a:rPr lang="en-US" sz="2400" b="1" dirty="0">
                <a:solidFill>
                  <a:schemeClr val="bg1"/>
                </a:solidFill>
                <a:latin typeface="Arial" panose="020B0604020202020204" pitchFamily="34" charset="0"/>
              </a:rPr>
              <a:t>Platform as a service (PaaS)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It is a </a:t>
            </a:r>
            <a:r>
              <a:rPr lang="en-US" sz="2400" b="1" dirty="0">
                <a:solidFill>
                  <a:schemeClr val="bg1"/>
                </a:solidFill>
                <a:latin typeface="Arial" panose="020B0604020202020204" pitchFamily="34" charset="0"/>
              </a:rPr>
              <a:t>managed service </a:t>
            </a:r>
            <a:r>
              <a:rPr lang="en-US" sz="2400" dirty="0">
                <a:solidFill>
                  <a:schemeClr val="bg1"/>
                </a:solidFill>
                <a:latin typeface="Arial" panose="020B0604020202020204" pitchFamily="34" charset="0"/>
              </a:rPr>
              <a:t>and provides on-demand environment for developing, testing, delivering and managing software applications. It is designed to make it easier for developers to quickly create web or mobile apps, without worrying about setting up or managing the underlying infrastructure of servers, storage, network and databases needed for development.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User Exempted from: software upgrades, security patching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Easy to perform </a:t>
            </a:r>
            <a:r>
              <a:rPr lang="en-US" sz="2400" b="1" dirty="0">
                <a:solidFill>
                  <a:schemeClr val="bg1"/>
                </a:solidFill>
                <a:latin typeface="Arial" panose="020B0604020202020204" pitchFamily="34" charset="0"/>
              </a:rPr>
              <a:t>Disaster Recovery, Backup &amp; Business </a:t>
            </a:r>
            <a:endParaRPr lang="en-US" sz="2400" dirty="0">
              <a:solidFill>
                <a:schemeClr val="bg1"/>
              </a:solidFill>
              <a:latin typeface="Arial" panose="020B0604020202020204" pitchFamily="34" charset="0"/>
            </a:endParaRPr>
          </a:p>
          <a:p>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continuity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Examples: Azure Web Apps, AWS Elastic Beanstalk </a:t>
            </a:r>
            <a:endParaRPr lang="en-US" sz="2400" dirty="0">
              <a:solidFill>
                <a:schemeClr val="bg1"/>
              </a:solidFill>
            </a:endParaRPr>
          </a:p>
        </p:txBody>
      </p:sp>
    </p:spTree>
    <p:extLst>
      <p:ext uri="{BB962C8B-B14F-4D97-AF65-F5344CB8AC3E}">
        <p14:creationId xmlns:p14="http://schemas.microsoft.com/office/powerpoint/2010/main" val="20288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07A0-A04A-4123-88AC-371D677F28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6708C6-ED8B-4EF7-9C59-18FDBDE25CD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D1E85F7-FB81-4277-B831-B163B807C839}"/>
              </a:ext>
            </a:extLst>
          </p:cNvPr>
          <p:cNvPicPr>
            <a:picLocks noChangeAspect="1"/>
          </p:cNvPicPr>
          <p:nvPr/>
        </p:nvPicPr>
        <p:blipFill>
          <a:blip r:embed="rId2"/>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ADCD3852-AACA-4631-90B4-E0806A83F982}"/>
              </a:ext>
            </a:extLst>
          </p:cNvPr>
          <p:cNvSpPr/>
          <p:nvPr/>
        </p:nvSpPr>
        <p:spPr>
          <a:xfrm>
            <a:off x="2040673" y="122663"/>
            <a:ext cx="10036098" cy="5863144"/>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dirty="0">
                <a:solidFill>
                  <a:schemeClr val="bg1"/>
                </a:solidFill>
                <a:latin typeface="Arial" panose="020B0604020202020204" pitchFamily="34" charset="0"/>
              </a:rPr>
              <a:t>Types of cloud Services: IaaS, PaaS, SaaS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a:t>
            </a:r>
            <a:r>
              <a:rPr lang="en-US" sz="2400" b="1" dirty="0">
                <a:solidFill>
                  <a:schemeClr val="bg1"/>
                </a:solidFill>
                <a:latin typeface="Arial" panose="020B0604020202020204" pitchFamily="34" charset="0"/>
              </a:rPr>
              <a:t>Software as a Service (SaaS)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It is a method for delivering </a:t>
            </a:r>
            <a:r>
              <a:rPr lang="en-US" sz="2400" b="1" dirty="0">
                <a:solidFill>
                  <a:schemeClr val="bg1"/>
                </a:solidFill>
                <a:latin typeface="Arial" panose="020B0604020202020204" pitchFamily="34" charset="0"/>
              </a:rPr>
              <a:t>software applications over the Internet</a:t>
            </a:r>
            <a:r>
              <a:rPr lang="en-US" sz="2400" dirty="0">
                <a:solidFill>
                  <a:schemeClr val="bg1"/>
                </a:solidFill>
                <a:latin typeface="Arial" panose="020B0604020202020204" pitchFamily="34" charset="0"/>
              </a:rPr>
              <a:t>, on </a:t>
            </a:r>
            <a:r>
              <a:rPr lang="en-US" sz="2400" b="1" dirty="0">
                <a:solidFill>
                  <a:schemeClr val="bg1"/>
                </a:solidFill>
                <a:latin typeface="Arial" panose="020B0604020202020204" pitchFamily="34" charset="0"/>
              </a:rPr>
              <a:t>demand and typically on a subscription basis</a:t>
            </a:r>
            <a:r>
              <a:rPr lang="en-US" sz="2400" dirty="0">
                <a:solidFill>
                  <a:schemeClr val="bg1"/>
                </a:solidFill>
                <a:latin typeface="Arial" panose="020B0604020202020204" pitchFamily="34" charset="0"/>
              </a:rPr>
              <a:t>. </a:t>
            </a:r>
          </a:p>
          <a:p>
            <a:r>
              <a:rPr lang="en-US" sz="2400" dirty="0">
                <a:solidFill>
                  <a:schemeClr val="bg1"/>
                </a:solidFill>
                <a:latin typeface="Arial" panose="020B0604020202020204" pitchFamily="34" charset="0"/>
              </a:rPr>
              <a:t>With SaaS, cloud providers </a:t>
            </a:r>
            <a:r>
              <a:rPr lang="en-US" sz="2400" b="1" dirty="0">
                <a:solidFill>
                  <a:schemeClr val="bg1"/>
                </a:solidFill>
                <a:latin typeface="Arial" panose="020B0604020202020204" pitchFamily="34" charset="0"/>
              </a:rPr>
              <a:t>host and manage the software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application and underlying infrastructure and handle any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maintenance</a:t>
            </a:r>
            <a:r>
              <a:rPr lang="en-US" sz="2400" dirty="0">
                <a:solidFill>
                  <a:schemeClr val="bg1"/>
                </a:solidFill>
                <a:latin typeface="Arial" panose="020B0604020202020204" pitchFamily="34" charset="0"/>
              </a:rPr>
              <a:t>, </a:t>
            </a:r>
            <a:r>
              <a:rPr lang="en-US" sz="2400" b="1" dirty="0">
                <a:solidFill>
                  <a:schemeClr val="bg1"/>
                </a:solidFill>
                <a:latin typeface="Arial" panose="020B0604020202020204" pitchFamily="34" charset="0"/>
              </a:rPr>
              <a:t>like software upgrades and security patching</a:t>
            </a:r>
            <a:r>
              <a:rPr lang="en-US" sz="2400" dirty="0">
                <a:solidFill>
                  <a:schemeClr val="bg1"/>
                </a:solidFill>
                <a:latin typeface="Arial" panose="020B0604020202020204" pitchFamily="34" charset="0"/>
              </a:rPr>
              <a:t>. </a:t>
            </a:r>
          </a:p>
          <a:p>
            <a:r>
              <a:rPr lang="en-US" sz="2400" dirty="0">
                <a:solidFill>
                  <a:schemeClr val="bg1"/>
                </a:solidFill>
                <a:latin typeface="Arial" panose="020B0604020202020204" pitchFamily="34" charset="0"/>
              </a:rPr>
              <a:t>Users connect to the application over the Internet, usually </a:t>
            </a:r>
          </a:p>
          <a:p>
            <a:r>
              <a:rPr lang="en-US" sz="2400" dirty="0">
                <a:solidFill>
                  <a:schemeClr val="bg1"/>
                </a:solidFill>
                <a:latin typeface="Arial" panose="020B0604020202020204" pitchFamily="34" charset="0"/>
              </a:rPr>
              <a:t>with a web browser on their phone, tablet or PC.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User Exempted from: software upgrades, security patching etc.. </a:t>
            </a:r>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Examples: Office 365, Box, Salesforce, Gmail, Dropbox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       and Netflix </a:t>
            </a:r>
            <a:endParaRPr lang="en-US" sz="2400" dirty="0">
              <a:solidFill>
                <a:schemeClr val="bg1"/>
              </a:solidFill>
            </a:endParaRPr>
          </a:p>
        </p:txBody>
      </p:sp>
    </p:spTree>
    <p:extLst>
      <p:ext uri="{BB962C8B-B14F-4D97-AF65-F5344CB8AC3E}">
        <p14:creationId xmlns:p14="http://schemas.microsoft.com/office/powerpoint/2010/main" val="781762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C5061-CB5F-4281-BAEC-1985639029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C9E0CF-1EAD-45D0-A78C-837A781773C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D462D8E-D84D-422A-B5F5-585621D42348}"/>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99F80F5-6A62-4F15-B420-645FD13B3AD4}"/>
              </a:ext>
            </a:extLst>
          </p:cNvPr>
          <p:cNvSpPr/>
          <p:nvPr/>
        </p:nvSpPr>
        <p:spPr>
          <a:xfrm>
            <a:off x="2029522" y="434893"/>
            <a:ext cx="10162478" cy="5678478"/>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pt-BR" sz="2800" b="1" dirty="0">
                <a:solidFill>
                  <a:schemeClr val="bg1"/>
                </a:solidFill>
                <a:latin typeface="Arial" panose="020B0604020202020204" pitchFamily="34" charset="0"/>
              </a:rPr>
              <a:t>Types of cloud Deployments or Hosting models : </a:t>
            </a:r>
          </a:p>
          <a:p>
            <a:r>
              <a:rPr lang="pt-BR" sz="2800" b="1" dirty="0">
                <a:solidFill>
                  <a:schemeClr val="bg1"/>
                </a:solidFill>
                <a:latin typeface="Arial" panose="020B0604020202020204" pitchFamily="34" charset="0"/>
              </a:rPr>
              <a:t>Public , Private  and  Hybrid </a:t>
            </a:r>
            <a:endParaRPr lang="pt-BR" sz="2800" dirty="0">
              <a:solidFill>
                <a:schemeClr val="bg1"/>
              </a:solidFill>
              <a:latin typeface="Arial" panose="020B0604020202020204" pitchFamily="34" charset="0"/>
            </a:endParaRPr>
          </a:p>
          <a:p>
            <a:endParaRPr lang="en-US" sz="2800" b="1"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Public cloud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Public clouds are owned and operated by a third-party cloud </a:t>
            </a:r>
          </a:p>
          <a:p>
            <a:r>
              <a:rPr lang="en-US" sz="2400" dirty="0">
                <a:solidFill>
                  <a:schemeClr val="bg1"/>
                </a:solidFill>
                <a:latin typeface="Arial" panose="020B0604020202020204" pitchFamily="34" charset="0"/>
              </a:rPr>
              <a:t>service provider, which deliver their computing resources like </a:t>
            </a:r>
          </a:p>
          <a:p>
            <a:r>
              <a:rPr lang="en-US" sz="2400" dirty="0">
                <a:solidFill>
                  <a:schemeClr val="bg1"/>
                </a:solidFill>
                <a:latin typeface="Arial" panose="020B0604020202020204" pitchFamily="34" charset="0"/>
              </a:rPr>
              <a:t>servers and storage over the Internet. Microsoft Azure is an </a:t>
            </a:r>
          </a:p>
          <a:p>
            <a:r>
              <a:rPr lang="en-US" sz="2400" dirty="0">
                <a:solidFill>
                  <a:schemeClr val="bg1"/>
                </a:solidFill>
                <a:latin typeface="Arial" panose="020B0604020202020204" pitchFamily="34" charset="0"/>
              </a:rPr>
              <a:t>example of a public cloud. With a public cloud, </a:t>
            </a:r>
            <a:r>
              <a:rPr lang="en-US" sz="2400" b="1" dirty="0">
                <a:solidFill>
                  <a:schemeClr val="bg1"/>
                </a:solidFill>
                <a:latin typeface="Arial" panose="020B0604020202020204" pitchFamily="34" charset="0"/>
              </a:rPr>
              <a:t>all hardware,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software and other supporting infrastructure is owned and </a:t>
            </a:r>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managed by the cloud provider. </a:t>
            </a:r>
            <a:r>
              <a:rPr lang="en-US" sz="2400" dirty="0">
                <a:solidFill>
                  <a:schemeClr val="bg1"/>
                </a:solidFill>
                <a:latin typeface="Arial" panose="020B0604020202020204" pitchFamily="34" charset="0"/>
              </a:rPr>
              <a:t>You access these services and </a:t>
            </a:r>
          </a:p>
          <a:p>
            <a:r>
              <a:rPr lang="en-US" sz="2400" dirty="0">
                <a:solidFill>
                  <a:schemeClr val="bg1"/>
                </a:solidFill>
                <a:latin typeface="Arial" panose="020B0604020202020204" pitchFamily="34" charset="0"/>
              </a:rPr>
              <a:t>manage your account using a web browser.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Example: Azure, AWS and Google Cloud Platform </a:t>
            </a:r>
            <a:endParaRPr 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2180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C39B-F29F-43C0-8573-9ADDBD90B1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30513D-B381-45D9-8DFC-E79639F3FE3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F1CAFF-891C-4FC4-9C88-89BEFBE31EF5}"/>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01998D78-0F32-4A5C-89E5-F659DECEBC67}"/>
              </a:ext>
            </a:extLst>
          </p:cNvPr>
          <p:cNvSpPr/>
          <p:nvPr/>
        </p:nvSpPr>
        <p:spPr>
          <a:xfrm>
            <a:off x="2074127" y="869795"/>
            <a:ext cx="10013795" cy="5370701"/>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b="1" dirty="0">
                <a:solidFill>
                  <a:schemeClr val="bg1"/>
                </a:solidFill>
                <a:latin typeface="Arial" panose="020B0604020202020204" pitchFamily="34" charset="0"/>
              </a:rPr>
              <a:t>Types of cloud Deployments or Hosting models: Public, Private and Hybrid </a:t>
            </a:r>
          </a:p>
          <a:p>
            <a:endParaRPr lang="en-US" sz="2800" b="1"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Private cloud :</a:t>
            </a:r>
          </a:p>
          <a:p>
            <a:endParaRPr lang="en-US" sz="2800" dirty="0">
              <a:solidFill>
                <a:schemeClr val="bg1"/>
              </a:solidFill>
              <a:latin typeface="Arial" panose="020B0604020202020204" pitchFamily="34" charset="0"/>
            </a:endParaRPr>
          </a:p>
          <a:p>
            <a:pPr marL="342900" indent="-342900">
              <a:buFont typeface="Wingdings" panose="05000000000000000000" pitchFamily="2" charset="2"/>
              <a:buChar char="v"/>
            </a:pPr>
            <a:r>
              <a:rPr lang="en-US" sz="2400" dirty="0">
                <a:solidFill>
                  <a:schemeClr val="bg1"/>
                </a:solidFill>
                <a:latin typeface="Arial" panose="020B0604020202020204" pitchFamily="34" charset="0"/>
              </a:rPr>
              <a:t>It refers to cloud computing resources used exclusively by a single business or organization. It can be physically located on the company’s on-site datacenter. Some companies also pay third-party service providers to Host their private cloud. A private cloud is one in which the services and infrastructure are maintained on a private network.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b="1" dirty="0">
                <a:solidFill>
                  <a:schemeClr val="bg1"/>
                </a:solidFill>
                <a:latin typeface="Arial" panose="020B0604020202020204" pitchFamily="34" charset="0"/>
              </a:rPr>
              <a:t>Example: Azure Stack and Open Stack </a:t>
            </a:r>
            <a:endParaRPr lang="en-US" sz="2400" dirty="0">
              <a:solidFill>
                <a:schemeClr val="bg1"/>
              </a:solidFill>
              <a:latin typeface="Arial" panose="020B0604020202020204" pitchFamily="34" charset="0"/>
            </a:endParaRPr>
          </a:p>
        </p:txBody>
      </p:sp>
    </p:spTree>
    <p:extLst>
      <p:ext uri="{BB962C8B-B14F-4D97-AF65-F5344CB8AC3E}">
        <p14:creationId xmlns:p14="http://schemas.microsoft.com/office/powerpoint/2010/main" val="168468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94E4-245D-49E5-852B-A51516CE69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CEFDD0-E8E2-4AD5-9D8B-AD5CEBA13A1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C71AA39-F030-4E40-A0D4-A6461C1B661B}"/>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FC9BA47C-15FC-476E-A877-B1B4B43803EB}"/>
              </a:ext>
            </a:extLst>
          </p:cNvPr>
          <p:cNvSpPr/>
          <p:nvPr/>
        </p:nvSpPr>
        <p:spPr>
          <a:xfrm>
            <a:off x="2062976" y="735977"/>
            <a:ext cx="10129024" cy="4078039"/>
          </a:xfrm>
          <a:prstGeom prst="rect">
            <a:avLst/>
          </a:prstGeom>
        </p:spPr>
        <p:txBody>
          <a:bodyPr wrap="square">
            <a:spAutoFit/>
          </a:bodyPr>
          <a:lstStyle/>
          <a:p>
            <a:endParaRPr lang="en-US" sz="1100" dirty="0">
              <a:solidFill>
                <a:schemeClr val="bg1"/>
              </a:solidFill>
              <a:latin typeface="Arial" panose="020B0604020202020204" pitchFamily="34" charset="0"/>
            </a:endParaRPr>
          </a:p>
          <a:p>
            <a:r>
              <a:rPr lang="en-US" sz="2800" b="1" dirty="0">
                <a:solidFill>
                  <a:schemeClr val="bg1"/>
                </a:solidFill>
                <a:latin typeface="Arial" panose="020B0604020202020204" pitchFamily="34" charset="0"/>
              </a:rPr>
              <a:t>Types of cloud Deployments or Hosting models: Public, Private and Hybrid </a:t>
            </a:r>
          </a:p>
          <a:p>
            <a:endParaRPr lang="en-US" sz="2400" dirty="0">
              <a:solidFill>
                <a:schemeClr val="bg1"/>
              </a:solidFill>
              <a:latin typeface="Arial" panose="020B0604020202020204" pitchFamily="34" charset="0"/>
            </a:endParaRPr>
          </a:p>
          <a:p>
            <a:r>
              <a:rPr lang="en-US" sz="2400" b="1" dirty="0">
                <a:solidFill>
                  <a:schemeClr val="bg1"/>
                </a:solidFill>
                <a:latin typeface="Arial" panose="020B0604020202020204" pitchFamily="34" charset="0"/>
              </a:rPr>
              <a:t>Hybrid cloud :</a:t>
            </a:r>
          </a:p>
          <a:p>
            <a:endParaRPr lang="en-US" sz="2400" dirty="0">
              <a:solidFill>
                <a:schemeClr val="bg1"/>
              </a:solidFill>
              <a:latin typeface="Arial" panose="020B0604020202020204" pitchFamily="34" charset="0"/>
            </a:endParaRPr>
          </a:p>
          <a:p>
            <a:r>
              <a:rPr lang="en-US" sz="2400" dirty="0">
                <a:solidFill>
                  <a:schemeClr val="bg1"/>
                </a:solidFill>
                <a:latin typeface="Wingdings" panose="05000000000000000000" pitchFamily="2" charset="2"/>
              </a:rPr>
              <a:t> </a:t>
            </a:r>
            <a:r>
              <a:rPr lang="en-US" sz="2400" dirty="0">
                <a:solidFill>
                  <a:schemeClr val="bg1"/>
                </a:solidFill>
                <a:latin typeface="Arial" panose="020B0604020202020204" pitchFamily="34" charset="0"/>
              </a:rPr>
              <a:t>Hybrid clouds </a:t>
            </a:r>
            <a:r>
              <a:rPr lang="en-US" sz="2400" b="1" dirty="0">
                <a:solidFill>
                  <a:schemeClr val="bg1"/>
                </a:solidFill>
                <a:latin typeface="Arial" panose="020B0604020202020204" pitchFamily="34" charset="0"/>
              </a:rPr>
              <a:t>combine Public and Private clouds</a:t>
            </a:r>
            <a:r>
              <a:rPr lang="en-US" sz="2400" dirty="0">
                <a:solidFill>
                  <a:schemeClr val="bg1"/>
                </a:solidFill>
                <a:latin typeface="Arial" panose="020B0604020202020204" pitchFamily="34" charset="0"/>
              </a:rPr>
              <a:t>, bound </a:t>
            </a:r>
          </a:p>
          <a:p>
            <a:r>
              <a:rPr lang="en-US" sz="2400" dirty="0">
                <a:solidFill>
                  <a:schemeClr val="bg1"/>
                </a:solidFill>
                <a:latin typeface="Arial" panose="020B0604020202020204" pitchFamily="34" charset="0"/>
              </a:rPr>
              <a:t>together by technology that </a:t>
            </a:r>
            <a:r>
              <a:rPr lang="en-US" sz="2400" b="1" dirty="0">
                <a:solidFill>
                  <a:schemeClr val="bg1"/>
                </a:solidFill>
                <a:latin typeface="Arial" panose="020B0604020202020204" pitchFamily="34" charset="0"/>
              </a:rPr>
              <a:t>allows data and applications </a:t>
            </a:r>
            <a:r>
              <a:rPr lang="en-US" sz="2400" dirty="0">
                <a:solidFill>
                  <a:schemeClr val="bg1"/>
                </a:solidFill>
                <a:latin typeface="Arial" panose="020B0604020202020204" pitchFamily="34" charset="0"/>
              </a:rPr>
              <a:t>to be shared between them. By allowing data and applications to </a:t>
            </a:r>
          </a:p>
          <a:p>
            <a:r>
              <a:rPr lang="en-US" sz="2400" dirty="0">
                <a:solidFill>
                  <a:schemeClr val="bg1"/>
                </a:solidFill>
                <a:latin typeface="Arial" panose="020B0604020202020204" pitchFamily="34" charset="0"/>
              </a:rPr>
              <a:t>move between </a:t>
            </a:r>
            <a:r>
              <a:rPr lang="en-US" sz="2400" b="1" dirty="0">
                <a:solidFill>
                  <a:schemeClr val="bg1"/>
                </a:solidFill>
                <a:latin typeface="Arial" panose="020B0604020202020204" pitchFamily="34" charset="0"/>
              </a:rPr>
              <a:t>private and public clouds, hybrid cloud </a:t>
            </a:r>
            <a:r>
              <a:rPr lang="en-US" sz="2400" dirty="0">
                <a:solidFill>
                  <a:schemeClr val="bg1"/>
                </a:solidFill>
                <a:latin typeface="Arial" panose="020B0604020202020204" pitchFamily="34" charset="0"/>
              </a:rPr>
              <a:t>gives businesses greater flexibility and more deployment options. </a:t>
            </a:r>
            <a:endParaRPr lang="en-US" sz="2400" dirty="0">
              <a:solidFill>
                <a:schemeClr val="bg1"/>
              </a:solidFill>
            </a:endParaRPr>
          </a:p>
        </p:txBody>
      </p:sp>
    </p:spTree>
    <p:extLst>
      <p:ext uri="{BB962C8B-B14F-4D97-AF65-F5344CB8AC3E}">
        <p14:creationId xmlns:p14="http://schemas.microsoft.com/office/powerpoint/2010/main" val="93848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1085</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Kumar Gondipalli (Sonata Software North America)</dc:creator>
  <cp:lastModifiedBy>microsoft azure</cp:lastModifiedBy>
  <cp:revision>28</cp:revision>
  <dcterms:created xsi:type="dcterms:W3CDTF">2017-09-12T08:21:05Z</dcterms:created>
  <dcterms:modified xsi:type="dcterms:W3CDTF">2018-07-28T14:22:25Z</dcterms:modified>
</cp:coreProperties>
</file>