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Default Extension="pict" ContentType="image/pict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customXml/itemProps1.xml" ContentType="application/vnd.openxmlformats-officedocument.customXmlPropertie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customXml/itemProps2.xml" ContentType="application/vnd.openxmlformats-officedocument.customXmlProperties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notesSlides/notesSlide6.xml" ContentType="application/vnd.openxmlformats-officedocument.presentationml.notesSlide+xml"/>
  <Default Extension="xls" ContentType="application/vnd.ms-excel"/>
  <Override PartName="/ppt/slides/slide16.xml" ContentType="application/vnd.openxmlformats-officedocument.presentationml.slide+xml"/>
  <Override PartName="/customXml/itemProps3.xml" ContentType="application/vnd.openxmlformats-officedocument.customXmlProperties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50" r:id="rId4"/>
  </p:sldMasterIdLst>
  <p:notesMasterIdLst>
    <p:notesMasterId r:id="rId23"/>
  </p:notesMasterIdLst>
  <p:handoutMasterIdLst>
    <p:handoutMasterId r:id="rId24"/>
  </p:handoutMasterIdLst>
  <p:sldIdLst>
    <p:sldId id="369" r:id="rId5"/>
    <p:sldId id="380" r:id="rId6"/>
    <p:sldId id="430" r:id="rId7"/>
    <p:sldId id="431" r:id="rId8"/>
    <p:sldId id="432" r:id="rId9"/>
    <p:sldId id="435" r:id="rId10"/>
    <p:sldId id="437" r:id="rId11"/>
    <p:sldId id="508" r:id="rId12"/>
    <p:sldId id="436" r:id="rId13"/>
    <p:sldId id="510" r:id="rId14"/>
    <p:sldId id="438" r:id="rId15"/>
    <p:sldId id="484" r:id="rId16"/>
    <p:sldId id="485" r:id="rId17"/>
    <p:sldId id="490" r:id="rId18"/>
    <p:sldId id="488" r:id="rId19"/>
    <p:sldId id="479" r:id="rId20"/>
    <p:sldId id="511" r:id="rId21"/>
    <p:sldId id="509" r:id="rId22"/>
  </p:sldIdLst>
  <p:sldSz cx="9144000" cy="6858000" type="screen4x3"/>
  <p:notesSz cx="6797675" cy="9926638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92D050"/>
    <a:srgbClr val="800000"/>
    <a:srgbClr val="4A84C4"/>
    <a:srgbClr val="333300"/>
    <a:srgbClr val="4E84C4"/>
    <a:srgbClr val="000099"/>
    <a:srgbClr val="808080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72693" autoAdjust="0"/>
  </p:normalViewPr>
  <p:slideViewPr>
    <p:cSldViewPr snapToGrid="0">
      <p:cViewPr varScale="1">
        <p:scale>
          <a:sx n="67" d="100"/>
          <a:sy n="67" d="100"/>
        </p:scale>
        <p:origin x="-2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206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55A42-12E7-F64F-BA6F-32762B4A3970}" type="datetimeFigureOut">
              <a:rPr lang="en-US" smtClean="0"/>
              <a:pPr/>
              <a:t>3/20/12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E4938-65F4-7A47-AF40-141001E8B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2FA8765-3805-45DF-9784-5860F0E35F5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F6573B-EBE5-4FA6-B2CE-0BF9C47AF400}" type="slidenum">
              <a:rPr lang="en-US"/>
              <a:pPr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A2BF09-775E-044D-B3FC-FBB27F0945AC}" type="slidenum">
              <a:rPr lang="he-IL"/>
              <a:pPr/>
              <a:t>18</a:t>
            </a:fld>
            <a:endParaRPr lang="en-US"/>
          </a:p>
        </p:txBody>
      </p:sp>
      <p:sp>
        <p:nvSpPr>
          <p:cNvPr id="1092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are the 4 principles of SOA. </a:t>
            </a:r>
          </a:p>
          <a:p>
            <a:r>
              <a:rPr lang="en-US" dirty="0" smtClean="0"/>
              <a:t>I will discuss with some examples</a:t>
            </a:r>
            <a:r>
              <a:rPr lang="en-US" baseline="0" dirty="0" smtClean="0"/>
              <a:t> later in this presentation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Why do we need an</a:t>
            </a:r>
            <a:r>
              <a:rPr lang="en-US" baseline="0" dirty="0" smtClean="0"/>
              <a:t> architecture?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A8765-3805-45DF-9784-5860F0E35F5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me show you the some of the statistics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A8765-3805-45DF-9784-5860F0E35F5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F8A81A-4DEC-B547-A01A-EE87081330B9}" type="slidenum">
              <a:rPr lang="he-IL"/>
              <a:pPr/>
              <a:t>8</a:t>
            </a:fld>
            <a:endParaRPr lang="en-US"/>
          </a:p>
        </p:txBody>
      </p:sp>
      <p:sp>
        <p:nvSpPr>
          <p:cNvPr id="10915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 min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40 Million lines of code in Windows XP is unknowable.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Testing application (3 Million lines) requires &gt;10</a:t>
            </a:r>
            <a:r>
              <a:rPr lang="en-US" baseline="30000" dirty="0" smtClean="0"/>
              <a:t>15  </a:t>
            </a:r>
            <a:r>
              <a:rPr lang="en-US" dirty="0" smtClean="0"/>
              <a:t>tests.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Probability correct data entry for a supply item is &lt;65%.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There are &gt;100 formats that identify a person in </a:t>
            </a:r>
            <a:r>
              <a:rPr lang="en-US" dirty="0" err="1" smtClean="0"/>
              <a:t>DoD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Output / Office Worker:  &gt;30 </a:t>
            </a:r>
            <a:r>
              <a:rPr lang="en-US" dirty="0" err="1" smtClean="0"/>
              <a:t>e</a:t>
            </a:r>
            <a:r>
              <a:rPr lang="en-US" dirty="0" smtClean="0"/>
              <a:t>-messages /day.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A8765-3805-45DF-9784-5860F0E35F5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2095B2-0A2F-0247-9270-F2672585ED6B}" type="slidenum">
              <a:rPr lang="en-US"/>
              <a:pPr/>
              <a:t>12</a:t>
            </a:fld>
            <a:endParaRPr lang="en-US"/>
          </a:p>
        </p:txBody>
      </p:sp>
      <p:sp>
        <p:nvSpPr>
          <p:cNvPr id="4096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27100" y="750888"/>
            <a:ext cx="4945063" cy="3709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1D22F5-7BE6-1742-84D1-06B1D73EFA8E}" type="slidenum">
              <a:rPr lang="en-US"/>
              <a:pPr/>
              <a:t>13</a:t>
            </a:fld>
            <a:endParaRPr lang="en-US"/>
          </a:p>
        </p:txBody>
      </p:sp>
      <p:sp>
        <p:nvSpPr>
          <p:cNvPr id="4301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27100" y="750888"/>
            <a:ext cx="4945063" cy="3709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C0664C-9514-004F-959A-2165C5CBB806}" type="slidenum">
              <a:rPr lang="en-US"/>
              <a:pPr/>
              <a:t>14</a:t>
            </a:fld>
            <a:endParaRPr lang="en-US"/>
          </a:p>
        </p:txBody>
      </p:sp>
      <p:sp>
        <p:nvSpPr>
          <p:cNvPr id="8192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27100" y="750888"/>
            <a:ext cx="4945063" cy="3709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68443F-7D1A-2F4B-848C-C1F6EC2B1E83}" type="slidenum">
              <a:rPr lang="he-IL"/>
              <a:pPr/>
              <a:t>16</a:t>
            </a:fld>
            <a:endParaRPr lang="en-US"/>
          </a:p>
        </p:txBody>
      </p:sp>
      <p:sp>
        <p:nvSpPr>
          <p:cNvPr id="11386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5 min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1"/>
          <p:cNvGraphicFramePr>
            <a:graphicFrameLocks noGrp="1"/>
          </p:cNvGraphicFramePr>
          <p:nvPr/>
        </p:nvGraphicFramePr>
        <p:xfrm>
          <a:off x="23707725" y="9223375"/>
          <a:ext cx="6643688" cy="1506855"/>
        </p:xfrm>
        <a:graphic>
          <a:graphicData uri="http://schemas.openxmlformats.org/drawingml/2006/table">
            <a:tbl>
              <a:tblPr/>
              <a:tblGrid>
                <a:gridCol w="2217738"/>
                <a:gridCol w="2208212"/>
                <a:gridCol w="2217738"/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CF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CF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CFF6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39" descr="10%"/>
          <p:cNvSpPr>
            <a:spLocks noChangeArrowheads="1"/>
          </p:cNvSpPr>
          <p:nvPr/>
        </p:nvSpPr>
        <p:spPr bwMode="auto">
          <a:xfrm>
            <a:off x="23747413" y="9009063"/>
            <a:ext cx="3616325" cy="201612"/>
          </a:xfrm>
          <a:prstGeom prst="rect">
            <a:avLst/>
          </a:prstGeom>
          <a:solidFill>
            <a:srgbClr val="FBB034"/>
          </a:solidFill>
          <a:ln w="1270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6" name="Rectangle 40" descr="10%"/>
          <p:cNvSpPr>
            <a:spLocks noChangeArrowheads="1"/>
          </p:cNvSpPr>
          <p:nvPr/>
        </p:nvSpPr>
        <p:spPr bwMode="auto">
          <a:xfrm>
            <a:off x="-23747413" y="-8994775"/>
            <a:ext cx="3616325" cy="201612"/>
          </a:xfrm>
          <a:prstGeom prst="rect">
            <a:avLst/>
          </a:prstGeom>
          <a:solidFill>
            <a:srgbClr val="FBB034"/>
          </a:solidFill>
          <a:ln w="1270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70694" name="Rectangle 38"/>
          <p:cNvSpPr>
            <a:spLocks noGrp="1" noChangeArrowheads="1"/>
          </p:cNvSpPr>
          <p:nvPr>
            <p:ph type="subTitle" idx="1"/>
          </p:nvPr>
        </p:nvSpPr>
        <p:spPr>
          <a:xfrm>
            <a:off x="282575" y="4514850"/>
            <a:ext cx="7623175" cy="557213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latin typeface="Myriad Pro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0699" name="Rectangle 43"/>
          <p:cNvSpPr>
            <a:spLocks noGrp="1" noChangeArrowheads="1"/>
          </p:cNvSpPr>
          <p:nvPr>
            <p:ph type="ctrTitle"/>
          </p:nvPr>
        </p:nvSpPr>
        <p:spPr>
          <a:xfrm>
            <a:off x="282575" y="3911600"/>
            <a:ext cx="7769225" cy="539750"/>
          </a:xfrm>
        </p:spPr>
        <p:txBody>
          <a:bodyPr anchor="ctr"/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79400" y="6342063"/>
            <a:ext cx="2133600" cy="265112"/>
          </a:xfrm>
        </p:spPr>
        <p:txBody>
          <a:bodyPr/>
          <a:lstStyle>
            <a:lvl1pPr algn="l">
              <a:defRPr b="0">
                <a:solidFill>
                  <a:srgbClr val="FFFFFF"/>
                </a:solidFill>
              </a:defRPr>
            </a:lvl1pPr>
          </a:lstStyle>
          <a:p>
            <a:fld id="{B1CABB3F-1AB1-4587-9688-ADA300A4FFAE}" type="datetime3">
              <a:rPr lang="en-US"/>
              <a:pPr/>
              <a:t>March 20, 12</a:t>
            </a:fld>
            <a:endParaRPr lang="en-US"/>
          </a:p>
        </p:txBody>
      </p:sp>
      <p:sp>
        <p:nvSpPr>
          <p:cNvPr id="10" name="Rectangle 4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379538" y="6342063"/>
            <a:ext cx="2286000" cy="2651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rgbClr val="FFFFFF"/>
                </a:solidFill>
                <a:latin typeface="Myriad Pro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URT Confidential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F5A7CF-09EE-4F38-97F3-B9035888E5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1788" y="273050"/>
            <a:ext cx="2111375" cy="5210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273050"/>
            <a:ext cx="6183313" cy="5210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32C8B6-2C21-49AC-A728-80817988D5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036C56-2319-4B34-9978-97150BAE79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6E8F84-52EA-4824-9BE7-86CF5E2E97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958850"/>
            <a:ext cx="414655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958850"/>
            <a:ext cx="4148138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4DA6F1-981D-4592-9AE2-EEA87DCC1A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E7A79C-36B5-40AE-96D4-1E96FA4121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141E9-850D-4264-BF4C-83CD40F1DA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657AD-CDA9-4AE5-B46D-7C21E86FDC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0E34D8-02E5-453A-9EC2-0680E1E4D8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87087-D1CE-406E-9915-C370B4C4DA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6075" y="273050"/>
            <a:ext cx="8447088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964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77250" y="6461125"/>
            <a:ext cx="381000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900" b="1">
                <a:solidFill>
                  <a:srgbClr val="4E84C4"/>
                </a:solidFill>
                <a:latin typeface="Myriad Pro" pitchFamily="34" charset="0"/>
              </a:defRPr>
            </a:lvl1pPr>
          </a:lstStyle>
          <a:p>
            <a:fld id="{B4E8224D-04FE-4290-81BB-0DA826E954B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9644" name="Rectangle 12"/>
          <p:cNvSpPr>
            <a:spLocks noChangeArrowheads="1"/>
          </p:cNvSpPr>
          <p:nvPr/>
        </p:nvSpPr>
        <p:spPr bwMode="auto">
          <a:xfrm>
            <a:off x="6721475" y="6459538"/>
            <a:ext cx="1412875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88B2A798-A5BA-5B43-BDDC-2786536E94EA}" type="datetime4">
              <a:rPr lang="en-US" sz="900" smtClean="0">
                <a:solidFill>
                  <a:srgbClr val="4E84C4"/>
                </a:solidFill>
                <a:latin typeface="Myriad Pro" charset="0"/>
              </a:rPr>
              <a:pPr algn="r">
                <a:spcBef>
                  <a:spcPct val="50000"/>
                </a:spcBef>
                <a:defRPr/>
              </a:pPr>
              <a:t>March 20, 2012</a:t>
            </a:fld>
            <a:endParaRPr lang="en-US" sz="900" dirty="0">
              <a:solidFill>
                <a:srgbClr val="4E84C4"/>
              </a:solidFill>
              <a:latin typeface="Myriad Pro" charset="0"/>
            </a:endParaRPr>
          </a:p>
        </p:txBody>
      </p:sp>
      <p:sp>
        <p:nvSpPr>
          <p:cNvPr id="1029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958850"/>
            <a:ext cx="8447088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9646" name="Rectangle 14"/>
          <p:cNvSpPr>
            <a:spLocks noChangeArrowheads="1"/>
          </p:cNvSpPr>
          <p:nvPr userDrawn="1"/>
        </p:nvSpPr>
        <p:spPr bwMode="auto">
          <a:xfrm flipV="1">
            <a:off x="333375" y="812800"/>
            <a:ext cx="8462963" cy="87313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4E84C4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</p:sldLayoutIdLst>
  <p:hf hdr="0" ftr="0" dt="0"/>
  <p:txStyles>
    <p:titleStyle>
      <a:lvl1pPr algn="r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rgbClr val="92D050"/>
          </a:solidFill>
          <a:latin typeface="Verdana"/>
          <a:ea typeface="ＭＳ Ｐゴシック" charset="-128"/>
          <a:cs typeface="Verdana"/>
        </a:defRPr>
      </a:lvl1pPr>
      <a:lvl2pPr algn="r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Droid Sans" charset="0"/>
          <a:ea typeface="ＭＳ Ｐゴシック" charset="-128"/>
          <a:cs typeface="Droid Sans" charset="0"/>
        </a:defRPr>
      </a:lvl2pPr>
      <a:lvl3pPr algn="r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Droid Sans" charset="0"/>
          <a:ea typeface="ＭＳ Ｐゴシック" charset="-128"/>
          <a:cs typeface="Droid Sans" charset="0"/>
        </a:defRPr>
      </a:lvl3pPr>
      <a:lvl4pPr algn="r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Droid Sans" charset="0"/>
          <a:ea typeface="ＭＳ Ｐゴシック" charset="-128"/>
          <a:cs typeface="Droid Sans" charset="0"/>
        </a:defRPr>
      </a:lvl4pPr>
      <a:lvl5pPr algn="r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Droid Sans" charset="0"/>
          <a:ea typeface="ＭＳ Ｐゴシック" charset="-128"/>
          <a:cs typeface="Droid Sans" charset="0"/>
        </a:defRPr>
      </a:lvl5pPr>
      <a:lvl6pPr marL="457200" algn="r" rtl="0" fontAlgn="base">
        <a:lnSpc>
          <a:spcPct val="115000"/>
        </a:lnSpc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charset="0"/>
        </a:defRPr>
      </a:lvl6pPr>
      <a:lvl7pPr marL="914400" algn="r" rtl="0" fontAlgn="base">
        <a:lnSpc>
          <a:spcPct val="115000"/>
        </a:lnSpc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charset="0"/>
        </a:defRPr>
      </a:lvl7pPr>
      <a:lvl8pPr marL="1371600" algn="r" rtl="0" fontAlgn="base">
        <a:lnSpc>
          <a:spcPct val="115000"/>
        </a:lnSpc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charset="0"/>
        </a:defRPr>
      </a:lvl8pPr>
      <a:lvl9pPr marL="1828800" algn="r" rtl="0" fontAlgn="base">
        <a:lnSpc>
          <a:spcPct val="115000"/>
        </a:lnSpc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charset="0"/>
        </a:defRPr>
      </a:lvl9pPr>
    </p:titleStyle>
    <p:bodyStyle>
      <a:lvl1pPr marL="169863" indent="-169863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•"/>
        <a:defRPr sz="2000">
          <a:solidFill>
            <a:schemeClr val="tx1"/>
          </a:solidFill>
          <a:latin typeface="Droid Sans"/>
          <a:ea typeface="ＭＳ Ｐゴシック" charset="-128"/>
          <a:cs typeface="Droid Sans"/>
        </a:defRPr>
      </a:lvl1pPr>
      <a:lvl2pPr marL="457200" indent="-173038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–"/>
        <a:defRPr sz="1600">
          <a:solidFill>
            <a:schemeClr val="tx1"/>
          </a:solidFill>
          <a:latin typeface="Droid Sans"/>
          <a:ea typeface="ＭＳ Ｐゴシック" charset="-128"/>
          <a:cs typeface="Droid Sans"/>
        </a:defRPr>
      </a:lvl2pPr>
      <a:lvl3pPr marL="741363" indent="-169863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•"/>
        <a:defRPr sz="1400">
          <a:solidFill>
            <a:schemeClr val="tx1"/>
          </a:solidFill>
          <a:latin typeface="Droid Sans"/>
          <a:ea typeface="ＭＳ Ｐゴシック" charset="-128"/>
          <a:cs typeface="Droid Sans"/>
        </a:defRPr>
      </a:lvl3pPr>
      <a:lvl4pPr marL="1027113" indent="-17145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–"/>
        <a:defRPr sz="1200">
          <a:solidFill>
            <a:schemeClr val="tx1"/>
          </a:solidFill>
          <a:latin typeface="Droid Sans"/>
          <a:ea typeface="ＭＳ Ｐゴシック" charset="-128"/>
          <a:cs typeface="Droid Sans"/>
        </a:defRPr>
      </a:lvl4pPr>
      <a:lvl5pPr marL="1314450" indent="-17145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»"/>
        <a:defRPr sz="1200">
          <a:solidFill>
            <a:schemeClr val="tx1"/>
          </a:solidFill>
          <a:latin typeface="Droid Sans"/>
          <a:ea typeface="ＭＳ Ｐゴシック" charset="-128"/>
          <a:cs typeface="Droid Sans"/>
        </a:defRPr>
      </a:lvl5pPr>
      <a:lvl6pPr marL="1771650" indent="-171450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7pPr>
      <a:lvl8pPr marL="2686050" indent="-171450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8pPr>
      <a:lvl9pPr marL="3143250" indent="-171450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Microsoft_Excel_97_-_2004_Worksheet1.xls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4113" y="4514850"/>
            <a:ext cx="7681912" cy="1811338"/>
          </a:xfrm>
        </p:spPr>
        <p:txBody>
          <a:bodyPr/>
          <a:lstStyle/>
          <a:p>
            <a:pPr algn="r" eaLnBrk="1" hangingPunct="1">
              <a:lnSpc>
                <a:spcPct val="80000"/>
              </a:lnSpc>
            </a:pPr>
            <a:r>
              <a:rPr lang="en-US" sz="1800" dirty="0" smtClean="0">
                <a:solidFill>
                  <a:schemeClr val="tx1"/>
                </a:solidFill>
                <a:latin typeface="MV Boli" pitchFamily="2" charset="0"/>
              </a:rPr>
              <a:t> 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0515" y="3911599"/>
            <a:ext cx="8272823" cy="104505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Droid Sans" charset="0"/>
              </a:rPr>
              <a:t>Service Oriented </a:t>
            </a:r>
            <a:r>
              <a:rPr lang="en-US" sz="3600" b="1" dirty="0" smtClean="0">
                <a:solidFill>
                  <a:srgbClr val="92D050"/>
                </a:solidFill>
                <a:cs typeface="Droid Sans" charset="0"/>
              </a:rPr>
              <a:t>Architecture</a:t>
            </a:r>
            <a:br>
              <a:rPr lang="en-US" sz="3600" b="1" dirty="0" smtClean="0">
                <a:solidFill>
                  <a:srgbClr val="92D050"/>
                </a:solidFill>
                <a:cs typeface="Droid Sans" charset="0"/>
              </a:rPr>
            </a:br>
            <a:r>
              <a:rPr lang="en-US" sz="2800" b="1" dirty="0" smtClean="0">
                <a:solidFill>
                  <a:schemeClr val="accent1"/>
                </a:solidFill>
                <a:latin typeface="Droid Sans"/>
                <a:cs typeface="Droid Sans" charset="0"/>
              </a:rPr>
              <a:t>In </a:t>
            </a:r>
            <a:r>
              <a:rPr lang="en-US" sz="2800" dirty="0" smtClean="0">
                <a:solidFill>
                  <a:schemeClr val="accent1"/>
                </a:solidFill>
                <a:latin typeface="Droid Sans"/>
                <a:cs typeface="Droid Sans" charset="0"/>
              </a:rPr>
              <a:t> the Real World</a:t>
            </a:r>
            <a:endParaRPr lang="en-US" sz="2800" b="1" dirty="0" smtClean="0">
              <a:solidFill>
                <a:srgbClr val="92D050"/>
              </a:solidFill>
              <a:latin typeface="Droid Sans"/>
              <a:cs typeface="Droid Sans" charset="0"/>
            </a:endParaRPr>
          </a:p>
        </p:txBody>
      </p:sp>
      <p:sp>
        <p:nvSpPr>
          <p:cNvPr id="51202" name="Rectangle 4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1607451-D778-4966-A640-E967FF4654F0}" type="datetime3">
              <a:rPr lang="en-US">
                <a:solidFill>
                  <a:schemeClr val="tx1"/>
                </a:solidFill>
              </a:rPr>
              <a:pPr/>
              <a:t>March 20, 12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3E40FC7-3465-F846-AEFA-F46A46A02A9C}" type="slidenum">
              <a:rPr lang="en-US"/>
              <a:pPr/>
              <a:t>10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Few Key SOA Protocols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285875"/>
            <a:ext cx="7772400" cy="4114800"/>
          </a:xfrm>
        </p:spPr>
        <p:txBody>
          <a:bodyPr/>
          <a:lstStyle/>
          <a:p>
            <a:r>
              <a:rPr lang="en-US" sz="2000"/>
              <a:t>Universal Description, Discovery, and Integration, </a:t>
            </a:r>
            <a:r>
              <a:rPr lang="en-US" sz="2000" b="1"/>
              <a:t>UDDI</a:t>
            </a:r>
            <a:r>
              <a:rPr lang="en-US" sz="2000"/>
              <a:t>. Defines the publication and discovery of web service implementations. </a:t>
            </a:r>
          </a:p>
          <a:p>
            <a:r>
              <a:rPr lang="en-US" sz="2000"/>
              <a:t>The Web Services Description Language, </a:t>
            </a:r>
            <a:r>
              <a:rPr lang="en-US" sz="2000" b="1"/>
              <a:t>WSDL</a:t>
            </a:r>
            <a:r>
              <a:rPr lang="en-US" sz="2000"/>
              <a:t>, is an XML-based language that defines Web Services.  </a:t>
            </a:r>
          </a:p>
          <a:p>
            <a:r>
              <a:rPr lang="en-US" sz="2000" b="1"/>
              <a:t>SOAP</a:t>
            </a:r>
            <a:r>
              <a:rPr lang="en-US" sz="2000"/>
              <a:t>  is the Service Oriented Architecture Protocol. It is a key SOA in which a network node (the client) sends a request to another node (the server).</a:t>
            </a:r>
          </a:p>
          <a:p>
            <a:r>
              <a:rPr lang="en-US" sz="2000"/>
              <a:t>The Lightweight Directory Access Protocol, or </a:t>
            </a:r>
            <a:r>
              <a:rPr lang="en-US" sz="2000" b="1"/>
              <a:t>LDAP</a:t>
            </a:r>
            <a:r>
              <a:rPr lang="en-US" sz="2000"/>
              <a:t> is protocol for querying and modifying directory services.</a:t>
            </a:r>
          </a:p>
          <a:p>
            <a:r>
              <a:rPr lang="en-US" sz="2000"/>
              <a:t>Extract, Transform, and Load, </a:t>
            </a:r>
            <a:r>
              <a:rPr lang="en-US" sz="2000" b="1"/>
              <a:t>ETL</a:t>
            </a:r>
            <a:r>
              <a:rPr lang="en-US" sz="2000"/>
              <a:t>, is a process of moving data from a legacy system and loading it into a SOA application.</a:t>
            </a:r>
          </a:p>
          <a:p>
            <a:pPr>
              <a:buFontTx/>
              <a:buNone/>
            </a:pPr>
            <a:endParaRPr lang="en-US" sz="2000"/>
          </a:p>
          <a:p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SOA Saves Code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447800"/>
            <a:ext cx="8112125" cy="4114800"/>
          </a:xfrm>
        </p:spPr>
        <p:txBody>
          <a:bodyPr/>
          <a:lstStyle/>
          <a:p>
            <a:r>
              <a:rPr lang="en-US"/>
              <a:t>Provides a standard way of interacting with shared software.</a:t>
            </a:r>
          </a:p>
          <a:p>
            <a:r>
              <a:rPr lang="en-US"/>
              <a:t>Enables software to become building blocks for reuse.</a:t>
            </a:r>
          </a:p>
          <a:p>
            <a:r>
              <a:rPr lang="en-US"/>
              <a:t>Shifts focus to application assembly rather than design.</a:t>
            </a:r>
          </a:p>
          <a:p>
            <a:r>
              <a:rPr lang="en-US"/>
              <a:t>Creates new applications out of existing components.</a:t>
            </a:r>
          </a:p>
          <a:p>
            <a:r>
              <a:rPr lang="en-US"/>
              <a:t>Integrates with applications in other  enterprises.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F0B03A84-6DC3-EB4B-809E-4A98290E9556}" type="slidenum">
              <a:rPr lang="en-US"/>
              <a:pPr/>
              <a:t>12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How to View Organizing for SOA 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6653213" y="5476875"/>
            <a:ext cx="22701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latin typeface="Arial" charset="0"/>
              </a:rPr>
              <a:t>STABILITY HERE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6780213" y="1806575"/>
            <a:ext cx="2057400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latin typeface="Arial" charset="0"/>
              </a:rPr>
              <a:t>VARIETY HERE</a:t>
            </a:r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 flipH="1">
            <a:off x="6096000" y="1955800"/>
            <a:ext cx="698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 flipH="1">
            <a:off x="6007100" y="5651500"/>
            <a:ext cx="698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9" name="Rectangle 7" descr="10%"/>
          <p:cNvSpPr>
            <a:spLocks noChangeArrowheads="1"/>
          </p:cNvSpPr>
          <p:nvPr/>
        </p:nvSpPr>
        <p:spPr bwMode="auto">
          <a:xfrm>
            <a:off x="1336675" y="5662613"/>
            <a:ext cx="4367213" cy="657225"/>
          </a:xfrm>
          <a:prstGeom prst="rect">
            <a:avLst/>
          </a:prstGeom>
          <a:pattFill prst="pct10">
            <a:fgClr>
              <a:srgbClr val="000000"/>
            </a:fgClr>
            <a:bgClr>
              <a:srgbClr val="FFFFFF"/>
            </a:bgClr>
          </a:patt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0" name="Rectangle 8" descr="10%"/>
          <p:cNvSpPr>
            <a:spLocks noChangeArrowheads="1"/>
          </p:cNvSpPr>
          <p:nvPr/>
        </p:nvSpPr>
        <p:spPr bwMode="auto">
          <a:xfrm>
            <a:off x="1336675" y="1263650"/>
            <a:ext cx="4367213" cy="658813"/>
          </a:xfrm>
          <a:prstGeom prst="rect">
            <a:avLst/>
          </a:prstGeom>
          <a:pattFill prst="pct10">
            <a:fgClr>
              <a:srgbClr val="000000"/>
            </a:fgClr>
            <a:bgClr>
              <a:srgbClr val="FFFFFF"/>
            </a:bgClr>
          </a:patt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1377950" y="3489325"/>
            <a:ext cx="190500" cy="6477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2454275" y="3489325"/>
            <a:ext cx="190500" cy="6477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2170113" y="3429000"/>
            <a:ext cx="190500" cy="6477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1885950" y="3489325"/>
            <a:ext cx="190500" cy="6477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1622425" y="3489325"/>
            <a:ext cx="190500" cy="6477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3552825" y="3489325"/>
            <a:ext cx="190500" cy="6477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7766050" y="4772025"/>
            <a:ext cx="190500" cy="6477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2719388" y="3489325"/>
            <a:ext cx="190500" cy="6477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5238750" y="3498850"/>
            <a:ext cx="190500" cy="6477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5522913" y="3498850"/>
            <a:ext cx="190500" cy="6477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4954588" y="3498850"/>
            <a:ext cx="190500" cy="6477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4100513" y="3489325"/>
            <a:ext cx="190500" cy="6477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3836988" y="3489325"/>
            <a:ext cx="190500" cy="6477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34" name="Rectangle 22" descr="25%"/>
          <p:cNvSpPr>
            <a:spLocks noChangeArrowheads="1"/>
          </p:cNvSpPr>
          <p:nvPr/>
        </p:nvSpPr>
        <p:spPr bwMode="auto">
          <a:xfrm>
            <a:off x="1336675" y="2695575"/>
            <a:ext cx="4376738" cy="719138"/>
          </a:xfrm>
          <a:prstGeom prst="rect">
            <a:avLst/>
          </a:prstGeom>
          <a:pattFill prst="pct25">
            <a:fgClr>
              <a:srgbClr val="000000"/>
            </a:fgClr>
            <a:bgClr>
              <a:srgbClr val="FFFFFF"/>
            </a:bgClr>
          </a:patt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1339850" y="2698750"/>
            <a:ext cx="4371975" cy="7143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1339850" y="1255713"/>
            <a:ext cx="4371975" cy="50831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37" name="Rectangle 25"/>
          <p:cNvSpPr>
            <a:spLocks noChangeArrowheads="1"/>
          </p:cNvSpPr>
          <p:nvPr/>
        </p:nvSpPr>
        <p:spPr bwMode="auto">
          <a:xfrm>
            <a:off x="1606550" y="4940300"/>
            <a:ext cx="2825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8938" name="Rectangle 26"/>
          <p:cNvSpPr>
            <a:spLocks noChangeArrowheads="1"/>
          </p:cNvSpPr>
          <p:nvPr/>
        </p:nvSpPr>
        <p:spPr bwMode="auto">
          <a:xfrm>
            <a:off x="1701800" y="494030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8939" name="Rectangle 27"/>
          <p:cNvSpPr>
            <a:spLocks noChangeArrowheads="1"/>
          </p:cNvSpPr>
          <p:nvPr/>
        </p:nvSpPr>
        <p:spPr bwMode="auto">
          <a:xfrm>
            <a:off x="1779588" y="4940300"/>
            <a:ext cx="23495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8940" name="Rectangle 28"/>
          <p:cNvSpPr>
            <a:spLocks noChangeArrowheads="1"/>
          </p:cNvSpPr>
          <p:nvPr/>
        </p:nvSpPr>
        <p:spPr bwMode="auto">
          <a:xfrm>
            <a:off x="1835150" y="494030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38941" name="Rectangle 29"/>
          <p:cNvSpPr>
            <a:spLocks noChangeArrowheads="1"/>
          </p:cNvSpPr>
          <p:nvPr/>
        </p:nvSpPr>
        <p:spPr bwMode="auto">
          <a:xfrm>
            <a:off x="1914525" y="494030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8942" name="Rectangle 30"/>
          <p:cNvSpPr>
            <a:spLocks noChangeArrowheads="1"/>
          </p:cNvSpPr>
          <p:nvPr/>
        </p:nvSpPr>
        <p:spPr bwMode="auto">
          <a:xfrm>
            <a:off x="1993900" y="4940300"/>
            <a:ext cx="23495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8943" name="Rectangle 31"/>
          <p:cNvSpPr>
            <a:spLocks noChangeArrowheads="1"/>
          </p:cNvSpPr>
          <p:nvPr/>
        </p:nvSpPr>
        <p:spPr bwMode="auto">
          <a:xfrm>
            <a:off x="2049463" y="4940300"/>
            <a:ext cx="2587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8944" name="Rectangle 32"/>
          <p:cNvSpPr>
            <a:spLocks noChangeArrowheads="1"/>
          </p:cNvSpPr>
          <p:nvPr/>
        </p:nvSpPr>
        <p:spPr bwMode="auto">
          <a:xfrm>
            <a:off x="2120900" y="4940300"/>
            <a:ext cx="22701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t</a:t>
            </a:r>
          </a:p>
        </p:txBody>
      </p:sp>
      <p:sp>
        <p:nvSpPr>
          <p:cNvPr id="38945" name="Rectangle 33"/>
          <p:cNvSpPr>
            <a:spLocks noChangeArrowheads="1"/>
          </p:cNvSpPr>
          <p:nvPr/>
        </p:nvSpPr>
        <p:spPr bwMode="auto">
          <a:xfrm>
            <a:off x="2166938" y="4940300"/>
            <a:ext cx="2587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8946" name="Rectangle 34"/>
          <p:cNvSpPr>
            <a:spLocks noChangeArrowheads="1"/>
          </p:cNvSpPr>
          <p:nvPr/>
        </p:nvSpPr>
        <p:spPr bwMode="auto">
          <a:xfrm>
            <a:off x="2238375" y="4940300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8947" name="Rectangle 35"/>
          <p:cNvSpPr>
            <a:spLocks noChangeArrowheads="1"/>
          </p:cNvSpPr>
          <p:nvPr/>
        </p:nvSpPr>
        <p:spPr bwMode="auto">
          <a:xfrm>
            <a:off x="2278063" y="4940300"/>
            <a:ext cx="274637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38948" name="Rectangle 36"/>
          <p:cNvSpPr>
            <a:spLocks noChangeArrowheads="1"/>
          </p:cNvSpPr>
          <p:nvPr/>
        </p:nvSpPr>
        <p:spPr bwMode="auto">
          <a:xfrm>
            <a:off x="2357438" y="494030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8949" name="Rectangle 37"/>
          <p:cNvSpPr>
            <a:spLocks noChangeArrowheads="1"/>
          </p:cNvSpPr>
          <p:nvPr/>
        </p:nvSpPr>
        <p:spPr bwMode="auto">
          <a:xfrm>
            <a:off x="2436813" y="4940300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8950" name="Rectangle 38"/>
          <p:cNvSpPr>
            <a:spLocks noChangeArrowheads="1"/>
          </p:cNvSpPr>
          <p:nvPr/>
        </p:nvSpPr>
        <p:spPr bwMode="auto">
          <a:xfrm>
            <a:off x="2476500" y="4940300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8951" name="Rectangle 39"/>
          <p:cNvSpPr>
            <a:spLocks noChangeArrowheads="1"/>
          </p:cNvSpPr>
          <p:nvPr/>
        </p:nvSpPr>
        <p:spPr bwMode="auto">
          <a:xfrm>
            <a:off x="2514600" y="4940300"/>
            <a:ext cx="25876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8952" name="Rectangle 40"/>
          <p:cNvSpPr>
            <a:spLocks noChangeArrowheads="1"/>
          </p:cNvSpPr>
          <p:nvPr/>
        </p:nvSpPr>
        <p:spPr bwMode="auto">
          <a:xfrm>
            <a:off x="2586038" y="4940300"/>
            <a:ext cx="2587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y</a:t>
            </a:r>
          </a:p>
        </p:txBody>
      </p:sp>
      <p:sp>
        <p:nvSpPr>
          <p:cNvPr id="38953" name="Rectangle 41"/>
          <p:cNvSpPr>
            <a:spLocks noChangeArrowheads="1"/>
          </p:cNvSpPr>
          <p:nvPr/>
        </p:nvSpPr>
        <p:spPr bwMode="auto">
          <a:xfrm>
            <a:off x="2644775" y="4940300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,</a:t>
            </a:r>
          </a:p>
        </p:txBody>
      </p:sp>
      <p:sp>
        <p:nvSpPr>
          <p:cNvPr id="38954" name="Rectangle 42"/>
          <p:cNvSpPr>
            <a:spLocks noChangeArrowheads="1"/>
          </p:cNvSpPr>
          <p:nvPr/>
        </p:nvSpPr>
        <p:spPr bwMode="auto">
          <a:xfrm>
            <a:off x="2684463" y="4940300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8955" name="Rectangle 43"/>
          <p:cNvSpPr>
            <a:spLocks noChangeArrowheads="1"/>
          </p:cNvSpPr>
          <p:nvPr/>
        </p:nvSpPr>
        <p:spPr bwMode="auto">
          <a:xfrm>
            <a:off x="2724150" y="4940300"/>
            <a:ext cx="2825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8956" name="Rectangle 44"/>
          <p:cNvSpPr>
            <a:spLocks noChangeArrowheads="1"/>
          </p:cNvSpPr>
          <p:nvPr/>
        </p:nvSpPr>
        <p:spPr bwMode="auto">
          <a:xfrm>
            <a:off x="2817813" y="494030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8957" name="Rectangle 45"/>
          <p:cNvSpPr>
            <a:spLocks noChangeArrowheads="1"/>
          </p:cNvSpPr>
          <p:nvPr/>
        </p:nvSpPr>
        <p:spPr bwMode="auto">
          <a:xfrm>
            <a:off x="2897188" y="4940300"/>
            <a:ext cx="23495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8958" name="Rectangle 46"/>
          <p:cNvSpPr>
            <a:spLocks noChangeArrowheads="1"/>
          </p:cNvSpPr>
          <p:nvPr/>
        </p:nvSpPr>
        <p:spPr bwMode="auto">
          <a:xfrm>
            <a:off x="2952750" y="494030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38959" name="Rectangle 47"/>
          <p:cNvSpPr>
            <a:spLocks noChangeArrowheads="1"/>
          </p:cNvSpPr>
          <p:nvPr/>
        </p:nvSpPr>
        <p:spPr bwMode="auto">
          <a:xfrm>
            <a:off x="3032125" y="494030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8960" name="Rectangle 48"/>
          <p:cNvSpPr>
            <a:spLocks noChangeArrowheads="1"/>
          </p:cNvSpPr>
          <p:nvPr/>
        </p:nvSpPr>
        <p:spPr bwMode="auto">
          <a:xfrm>
            <a:off x="3111500" y="4940300"/>
            <a:ext cx="23495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8961" name="Rectangle 49"/>
          <p:cNvSpPr>
            <a:spLocks noChangeArrowheads="1"/>
          </p:cNvSpPr>
          <p:nvPr/>
        </p:nvSpPr>
        <p:spPr bwMode="auto">
          <a:xfrm>
            <a:off x="3167063" y="4940300"/>
            <a:ext cx="2587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8962" name="Rectangle 50"/>
          <p:cNvSpPr>
            <a:spLocks noChangeArrowheads="1"/>
          </p:cNvSpPr>
          <p:nvPr/>
        </p:nvSpPr>
        <p:spPr bwMode="auto">
          <a:xfrm>
            <a:off x="3236913" y="4940300"/>
            <a:ext cx="22701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t</a:t>
            </a:r>
          </a:p>
        </p:txBody>
      </p:sp>
      <p:sp>
        <p:nvSpPr>
          <p:cNvPr id="38963" name="Rectangle 51"/>
          <p:cNvSpPr>
            <a:spLocks noChangeArrowheads="1"/>
          </p:cNvSpPr>
          <p:nvPr/>
        </p:nvSpPr>
        <p:spPr bwMode="auto">
          <a:xfrm>
            <a:off x="3284538" y="4940300"/>
            <a:ext cx="2587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8964" name="Rectangle 52"/>
          <p:cNvSpPr>
            <a:spLocks noChangeArrowheads="1"/>
          </p:cNvSpPr>
          <p:nvPr/>
        </p:nvSpPr>
        <p:spPr bwMode="auto">
          <a:xfrm>
            <a:off x="3355975" y="4940300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8965" name="Rectangle 53"/>
          <p:cNvSpPr>
            <a:spLocks noChangeArrowheads="1"/>
          </p:cNvSpPr>
          <p:nvPr/>
        </p:nvSpPr>
        <p:spPr bwMode="auto">
          <a:xfrm>
            <a:off x="3395663" y="4940300"/>
            <a:ext cx="274637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8966" name="Rectangle 54"/>
          <p:cNvSpPr>
            <a:spLocks noChangeArrowheads="1"/>
          </p:cNvSpPr>
          <p:nvPr/>
        </p:nvSpPr>
        <p:spPr bwMode="auto">
          <a:xfrm>
            <a:off x="3467100" y="4940300"/>
            <a:ext cx="22701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t</a:t>
            </a:r>
          </a:p>
        </p:txBody>
      </p:sp>
      <p:sp>
        <p:nvSpPr>
          <p:cNvPr id="38967" name="Rectangle 55"/>
          <p:cNvSpPr>
            <a:spLocks noChangeArrowheads="1"/>
          </p:cNvSpPr>
          <p:nvPr/>
        </p:nvSpPr>
        <p:spPr bwMode="auto">
          <a:xfrm>
            <a:off x="3513138" y="4940300"/>
            <a:ext cx="2587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8968" name="Rectangle 56"/>
          <p:cNvSpPr>
            <a:spLocks noChangeArrowheads="1"/>
          </p:cNvSpPr>
          <p:nvPr/>
        </p:nvSpPr>
        <p:spPr bwMode="auto">
          <a:xfrm>
            <a:off x="3584575" y="494030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8969" name="Rectangle 57"/>
          <p:cNvSpPr>
            <a:spLocks noChangeArrowheads="1"/>
          </p:cNvSpPr>
          <p:nvPr/>
        </p:nvSpPr>
        <p:spPr bwMode="auto">
          <a:xfrm>
            <a:off x="3663950" y="494030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38970" name="Rectangle 58"/>
          <p:cNvSpPr>
            <a:spLocks noChangeArrowheads="1"/>
          </p:cNvSpPr>
          <p:nvPr/>
        </p:nvSpPr>
        <p:spPr bwMode="auto">
          <a:xfrm>
            <a:off x="3743325" y="4940300"/>
            <a:ext cx="25876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8971" name="Rectangle 59"/>
          <p:cNvSpPr>
            <a:spLocks noChangeArrowheads="1"/>
          </p:cNvSpPr>
          <p:nvPr/>
        </p:nvSpPr>
        <p:spPr bwMode="auto">
          <a:xfrm>
            <a:off x="3814763" y="4940300"/>
            <a:ext cx="23495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8972" name="Rectangle 60"/>
          <p:cNvSpPr>
            <a:spLocks noChangeArrowheads="1"/>
          </p:cNvSpPr>
          <p:nvPr/>
        </p:nvSpPr>
        <p:spPr bwMode="auto">
          <a:xfrm>
            <a:off x="3868738" y="494030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38973" name="Rectangle 61"/>
          <p:cNvSpPr>
            <a:spLocks noChangeArrowheads="1"/>
          </p:cNvSpPr>
          <p:nvPr/>
        </p:nvSpPr>
        <p:spPr bwMode="auto">
          <a:xfrm>
            <a:off x="3948113" y="4940300"/>
            <a:ext cx="2587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8974" name="Rectangle 62"/>
          <p:cNvSpPr>
            <a:spLocks noChangeArrowheads="1"/>
          </p:cNvSpPr>
          <p:nvPr/>
        </p:nvSpPr>
        <p:spPr bwMode="auto">
          <a:xfrm>
            <a:off x="4003675" y="4940300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,</a:t>
            </a:r>
          </a:p>
        </p:txBody>
      </p:sp>
      <p:sp>
        <p:nvSpPr>
          <p:cNvPr id="38975" name="Rectangle 63"/>
          <p:cNvSpPr>
            <a:spLocks noChangeArrowheads="1"/>
          </p:cNvSpPr>
          <p:nvPr/>
        </p:nvSpPr>
        <p:spPr bwMode="auto">
          <a:xfrm>
            <a:off x="4043363" y="4940300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8976" name="Rectangle 64"/>
          <p:cNvSpPr>
            <a:spLocks noChangeArrowheads="1"/>
          </p:cNvSpPr>
          <p:nvPr/>
        </p:nvSpPr>
        <p:spPr bwMode="auto">
          <a:xfrm>
            <a:off x="4083050" y="4940300"/>
            <a:ext cx="2825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8977" name="Rectangle 65"/>
          <p:cNvSpPr>
            <a:spLocks noChangeArrowheads="1"/>
          </p:cNvSpPr>
          <p:nvPr/>
        </p:nvSpPr>
        <p:spPr bwMode="auto">
          <a:xfrm>
            <a:off x="4170363" y="4940300"/>
            <a:ext cx="2587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8978" name="Rectangle 66"/>
          <p:cNvSpPr>
            <a:spLocks noChangeArrowheads="1"/>
          </p:cNvSpPr>
          <p:nvPr/>
        </p:nvSpPr>
        <p:spPr bwMode="auto">
          <a:xfrm>
            <a:off x="4240213" y="4940300"/>
            <a:ext cx="22701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f</a:t>
            </a:r>
          </a:p>
        </p:txBody>
      </p:sp>
      <p:sp>
        <p:nvSpPr>
          <p:cNvPr id="38979" name="Rectangle 67"/>
          <p:cNvSpPr>
            <a:spLocks noChangeArrowheads="1"/>
          </p:cNvSpPr>
          <p:nvPr/>
        </p:nvSpPr>
        <p:spPr bwMode="auto">
          <a:xfrm>
            <a:off x="4286250" y="4940300"/>
            <a:ext cx="25876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8980" name="Rectangle 68"/>
          <p:cNvSpPr>
            <a:spLocks noChangeArrowheads="1"/>
          </p:cNvSpPr>
          <p:nvPr/>
        </p:nvSpPr>
        <p:spPr bwMode="auto">
          <a:xfrm>
            <a:off x="4356100" y="4940300"/>
            <a:ext cx="23495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8981" name="Rectangle 69"/>
          <p:cNvSpPr>
            <a:spLocks noChangeArrowheads="1"/>
          </p:cNvSpPr>
          <p:nvPr/>
        </p:nvSpPr>
        <p:spPr bwMode="auto">
          <a:xfrm>
            <a:off x="4411663" y="4940300"/>
            <a:ext cx="2587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8982" name="Rectangle 70"/>
          <p:cNvSpPr>
            <a:spLocks noChangeArrowheads="1"/>
          </p:cNvSpPr>
          <p:nvPr/>
        </p:nvSpPr>
        <p:spPr bwMode="auto">
          <a:xfrm>
            <a:off x="4483100" y="494030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8983" name="Rectangle 71"/>
          <p:cNvSpPr>
            <a:spLocks noChangeArrowheads="1"/>
          </p:cNvSpPr>
          <p:nvPr/>
        </p:nvSpPr>
        <p:spPr bwMode="auto">
          <a:xfrm>
            <a:off x="4562475" y="4940300"/>
            <a:ext cx="25876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8984" name="Rectangle 72"/>
          <p:cNvSpPr>
            <a:spLocks noChangeArrowheads="1"/>
          </p:cNvSpPr>
          <p:nvPr/>
        </p:nvSpPr>
        <p:spPr bwMode="auto">
          <a:xfrm>
            <a:off x="4633913" y="4940300"/>
            <a:ext cx="2587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8985" name="Rectangle 73"/>
          <p:cNvSpPr>
            <a:spLocks noChangeArrowheads="1"/>
          </p:cNvSpPr>
          <p:nvPr/>
        </p:nvSpPr>
        <p:spPr bwMode="auto">
          <a:xfrm>
            <a:off x="4705350" y="4940300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8986" name="Rectangle 74"/>
          <p:cNvSpPr>
            <a:spLocks noChangeArrowheads="1"/>
          </p:cNvSpPr>
          <p:nvPr/>
        </p:nvSpPr>
        <p:spPr bwMode="auto">
          <a:xfrm>
            <a:off x="4743450" y="4940300"/>
            <a:ext cx="29686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M</a:t>
            </a:r>
          </a:p>
        </p:txBody>
      </p:sp>
      <p:sp>
        <p:nvSpPr>
          <p:cNvPr id="38987" name="Rectangle 75"/>
          <p:cNvSpPr>
            <a:spLocks noChangeArrowheads="1"/>
          </p:cNvSpPr>
          <p:nvPr/>
        </p:nvSpPr>
        <p:spPr bwMode="auto">
          <a:xfrm>
            <a:off x="4870450" y="494030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8988" name="Rectangle 76"/>
          <p:cNvSpPr>
            <a:spLocks noChangeArrowheads="1"/>
          </p:cNvSpPr>
          <p:nvPr/>
        </p:nvSpPr>
        <p:spPr bwMode="auto">
          <a:xfrm>
            <a:off x="4949825" y="494030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38989" name="Rectangle 77"/>
          <p:cNvSpPr>
            <a:spLocks noChangeArrowheads="1"/>
          </p:cNvSpPr>
          <p:nvPr/>
        </p:nvSpPr>
        <p:spPr bwMode="auto">
          <a:xfrm>
            <a:off x="5029200" y="4940300"/>
            <a:ext cx="25876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8990" name="Rectangle 78"/>
          <p:cNvSpPr>
            <a:spLocks noChangeArrowheads="1"/>
          </p:cNvSpPr>
          <p:nvPr/>
        </p:nvSpPr>
        <p:spPr bwMode="auto">
          <a:xfrm>
            <a:off x="5100638" y="4940300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8991" name="Rectangle 79"/>
          <p:cNvSpPr>
            <a:spLocks noChangeArrowheads="1"/>
          </p:cNvSpPr>
          <p:nvPr/>
        </p:nvSpPr>
        <p:spPr bwMode="auto">
          <a:xfrm>
            <a:off x="5138738" y="4940300"/>
            <a:ext cx="2587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8992" name="Rectangle 80"/>
          <p:cNvSpPr>
            <a:spLocks noChangeArrowheads="1"/>
          </p:cNvSpPr>
          <p:nvPr/>
        </p:nvSpPr>
        <p:spPr bwMode="auto">
          <a:xfrm>
            <a:off x="5194300" y="4940300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,</a:t>
            </a:r>
          </a:p>
        </p:txBody>
      </p:sp>
      <p:sp>
        <p:nvSpPr>
          <p:cNvPr id="38993" name="Rectangle 81"/>
          <p:cNvSpPr>
            <a:spLocks noChangeArrowheads="1"/>
          </p:cNvSpPr>
          <p:nvPr/>
        </p:nvSpPr>
        <p:spPr bwMode="auto">
          <a:xfrm>
            <a:off x="5233988" y="4940300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8994" name="Rectangle 82"/>
          <p:cNvSpPr>
            <a:spLocks noChangeArrowheads="1"/>
          </p:cNvSpPr>
          <p:nvPr/>
        </p:nvSpPr>
        <p:spPr bwMode="auto">
          <a:xfrm>
            <a:off x="5233988" y="4940300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8995" name="Rectangle 83"/>
          <p:cNvSpPr>
            <a:spLocks noChangeArrowheads="1"/>
          </p:cNvSpPr>
          <p:nvPr/>
        </p:nvSpPr>
        <p:spPr bwMode="auto">
          <a:xfrm>
            <a:off x="5233988" y="4940300"/>
            <a:ext cx="180975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endParaRPr lang="en-US" sz="1100" b="1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1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8996" name="Rectangle 84"/>
          <p:cNvSpPr>
            <a:spLocks noChangeArrowheads="1"/>
          </p:cNvSpPr>
          <p:nvPr/>
        </p:nvSpPr>
        <p:spPr bwMode="auto">
          <a:xfrm>
            <a:off x="1908175" y="5083175"/>
            <a:ext cx="2825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38997" name="Rectangle 85"/>
          <p:cNvSpPr>
            <a:spLocks noChangeArrowheads="1"/>
          </p:cNvSpPr>
          <p:nvPr/>
        </p:nvSpPr>
        <p:spPr bwMode="auto">
          <a:xfrm>
            <a:off x="2019300" y="5083175"/>
            <a:ext cx="25876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8998" name="Rectangle 86"/>
          <p:cNvSpPr>
            <a:spLocks noChangeArrowheads="1"/>
          </p:cNvSpPr>
          <p:nvPr/>
        </p:nvSpPr>
        <p:spPr bwMode="auto">
          <a:xfrm>
            <a:off x="2090738" y="5083175"/>
            <a:ext cx="22701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t</a:t>
            </a:r>
          </a:p>
        </p:txBody>
      </p:sp>
      <p:sp>
        <p:nvSpPr>
          <p:cNvPr id="38999" name="Rectangle 87"/>
          <p:cNvSpPr>
            <a:spLocks noChangeArrowheads="1"/>
          </p:cNvSpPr>
          <p:nvPr/>
        </p:nvSpPr>
        <p:spPr bwMode="auto">
          <a:xfrm>
            <a:off x="2136775" y="5083175"/>
            <a:ext cx="25876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000" name="Rectangle 88"/>
          <p:cNvSpPr>
            <a:spLocks noChangeArrowheads="1"/>
          </p:cNvSpPr>
          <p:nvPr/>
        </p:nvSpPr>
        <p:spPr bwMode="auto">
          <a:xfrm>
            <a:off x="2208213" y="5083175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001" name="Rectangle 89"/>
          <p:cNvSpPr>
            <a:spLocks noChangeArrowheads="1"/>
          </p:cNvSpPr>
          <p:nvPr/>
        </p:nvSpPr>
        <p:spPr bwMode="auto">
          <a:xfrm>
            <a:off x="2247900" y="5083175"/>
            <a:ext cx="29686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M</a:t>
            </a:r>
          </a:p>
        </p:txBody>
      </p:sp>
      <p:sp>
        <p:nvSpPr>
          <p:cNvPr id="39002" name="Rectangle 90"/>
          <p:cNvSpPr>
            <a:spLocks noChangeArrowheads="1"/>
          </p:cNvSpPr>
          <p:nvPr/>
        </p:nvSpPr>
        <p:spPr bwMode="auto">
          <a:xfrm>
            <a:off x="2374900" y="5083175"/>
            <a:ext cx="25876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003" name="Rectangle 91"/>
          <p:cNvSpPr>
            <a:spLocks noChangeArrowheads="1"/>
          </p:cNvSpPr>
          <p:nvPr/>
        </p:nvSpPr>
        <p:spPr bwMode="auto">
          <a:xfrm>
            <a:off x="2446338" y="5083175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004" name="Rectangle 92"/>
          <p:cNvSpPr>
            <a:spLocks noChangeArrowheads="1"/>
          </p:cNvSpPr>
          <p:nvPr/>
        </p:nvSpPr>
        <p:spPr bwMode="auto">
          <a:xfrm>
            <a:off x="2524125" y="5083175"/>
            <a:ext cx="25876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005" name="Rectangle 93"/>
          <p:cNvSpPr>
            <a:spLocks noChangeArrowheads="1"/>
          </p:cNvSpPr>
          <p:nvPr/>
        </p:nvSpPr>
        <p:spPr bwMode="auto">
          <a:xfrm>
            <a:off x="2595563" y="5083175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g</a:t>
            </a:r>
          </a:p>
        </p:txBody>
      </p:sp>
      <p:sp>
        <p:nvSpPr>
          <p:cNvPr id="39006" name="Rectangle 94"/>
          <p:cNvSpPr>
            <a:spLocks noChangeArrowheads="1"/>
          </p:cNvSpPr>
          <p:nvPr/>
        </p:nvSpPr>
        <p:spPr bwMode="auto">
          <a:xfrm>
            <a:off x="2667000" y="5083175"/>
            <a:ext cx="25876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007" name="Rectangle 95"/>
          <p:cNvSpPr>
            <a:spLocks noChangeArrowheads="1"/>
          </p:cNvSpPr>
          <p:nvPr/>
        </p:nvSpPr>
        <p:spPr bwMode="auto">
          <a:xfrm>
            <a:off x="2738438" y="5083175"/>
            <a:ext cx="3048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m</a:t>
            </a:r>
          </a:p>
        </p:txBody>
      </p:sp>
      <p:sp>
        <p:nvSpPr>
          <p:cNvPr id="39008" name="Rectangle 96"/>
          <p:cNvSpPr>
            <a:spLocks noChangeArrowheads="1"/>
          </p:cNvSpPr>
          <p:nvPr/>
        </p:nvSpPr>
        <p:spPr bwMode="auto">
          <a:xfrm>
            <a:off x="2855913" y="5083175"/>
            <a:ext cx="2587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009" name="Rectangle 97"/>
          <p:cNvSpPr>
            <a:spLocks noChangeArrowheads="1"/>
          </p:cNvSpPr>
          <p:nvPr/>
        </p:nvSpPr>
        <p:spPr bwMode="auto">
          <a:xfrm>
            <a:off x="2927350" y="5083175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010" name="Rectangle 98"/>
          <p:cNvSpPr>
            <a:spLocks noChangeArrowheads="1"/>
          </p:cNvSpPr>
          <p:nvPr/>
        </p:nvSpPr>
        <p:spPr bwMode="auto">
          <a:xfrm>
            <a:off x="3006725" y="5083175"/>
            <a:ext cx="22701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t</a:t>
            </a:r>
          </a:p>
        </p:txBody>
      </p:sp>
      <p:sp>
        <p:nvSpPr>
          <p:cNvPr id="39011" name="Rectangle 99"/>
          <p:cNvSpPr>
            <a:spLocks noChangeArrowheads="1"/>
          </p:cNvSpPr>
          <p:nvPr/>
        </p:nvSpPr>
        <p:spPr bwMode="auto">
          <a:xfrm>
            <a:off x="3054350" y="5083175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012" name="Rectangle 100"/>
          <p:cNvSpPr>
            <a:spLocks noChangeArrowheads="1"/>
          </p:cNvSpPr>
          <p:nvPr/>
        </p:nvSpPr>
        <p:spPr bwMode="auto">
          <a:xfrm>
            <a:off x="3094038" y="5083175"/>
            <a:ext cx="2587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013" name="Rectangle 101"/>
          <p:cNvSpPr>
            <a:spLocks noChangeArrowheads="1"/>
          </p:cNvSpPr>
          <p:nvPr/>
        </p:nvSpPr>
        <p:spPr bwMode="auto">
          <a:xfrm>
            <a:off x="3165475" y="5083175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014" name="Rectangle 102"/>
          <p:cNvSpPr>
            <a:spLocks noChangeArrowheads="1"/>
          </p:cNvSpPr>
          <p:nvPr/>
        </p:nvSpPr>
        <p:spPr bwMode="auto">
          <a:xfrm>
            <a:off x="3243263" y="5083175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39015" name="Rectangle 103"/>
          <p:cNvSpPr>
            <a:spLocks noChangeArrowheads="1"/>
          </p:cNvSpPr>
          <p:nvPr/>
        </p:nvSpPr>
        <p:spPr bwMode="auto">
          <a:xfrm>
            <a:off x="3322638" y="5083175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016" name="Rectangle 104"/>
          <p:cNvSpPr>
            <a:spLocks noChangeArrowheads="1"/>
          </p:cNvSpPr>
          <p:nvPr/>
        </p:nvSpPr>
        <p:spPr bwMode="auto">
          <a:xfrm>
            <a:off x="3362325" y="5083175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T</a:t>
            </a:r>
          </a:p>
        </p:txBody>
      </p:sp>
      <p:sp>
        <p:nvSpPr>
          <p:cNvPr id="39017" name="Rectangle 105"/>
          <p:cNvSpPr>
            <a:spLocks noChangeArrowheads="1"/>
          </p:cNvSpPr>
          <p:nvPr/>
        </p:nvSpPr>
        <p:spPr bwMode="auto">
          <a:xfrm>
            <a:off x="3430588" y="5083175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9018" name="Rectangle 106"/>
          <p:cNvSpPr>
            <a:spLocks noChangeArrowheads="1"/>
          </p:cNvSpPr>
          <p:nvPr/>
        </p:nvSpPr>
        <p:spPr bwMode="auto">
          <a:xfrm>
            <a:off x="3509963" y="5083175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9019" name="Rectangle 107"/>
          <p:cNvSpPr>
            <a:spLocks noChangeArrowheads="1"/>
          </p:cNvSpPr>
          <p:nvPr/>
        </p:nvSpPr>
        <p:spPr bwMode="auto">
          <a:xfrm>
            <a:off x="3589338" y="5083175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9020" name="Rectangle 108"/>
          <p:cNvSpPr>
            <a:spLocks noChangeArrowheads="1"/>
          </p:cNvSpPr>
          <p:nvPr/>
        </p:nvSpPr>
        <p:spPr bwMode="auto">
          <a:xfrm>
            <a:off x="3629025" y="5083175"/>
            <a:ext cx="25876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021" name="Rectangle 109"/>
          <p:cNvSpPr>
            <a:spLocks noChangeArrowheads="1"/>
          </p:cNvSpPr>
          <p:nvPr/>
        </p:nvSpPr>
        <p:spPr bwMode="auto">
          <a:xfrm>
            <a:off x="3684588" y="5083175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,</a:t>
            </a:r>
          </a:p>
        </p:txBody>
      </p:sp>
      <p:sp>
        <p:nvSpPr>
          <p:cNvPr id="39022" name="Rectangle 110"/>
          <p:cNvSpPr>
            <a:spLocks noChangeArrowheads="1"/>
          </p:cNvSpPr>
          <p:nvPr/>
        </p:nvSpPr>
        <p:spPr bwMode="auto">
          <a:xfrm>
            <a:off x="3722688" y="5083175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023" name="Rectangle 111"/>
          <p:cNvSpPr>
            <a:spLocks noChangeArrowheads="1"/>
          </p:cNvSpPr>
          <p:nvPr/>
        </p:nvSpPr>
        <p:spPr bwMode="auto">
          <a:xfrm>
            <a:off x="3762375" y="5083175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024" name="Rectangle 112"/>
          <p:cNvSpPr>
            <a:spLocks noChangeArrowheads="1"/>
          </p:cNvSpPr>
          <p:nvPr/>
        </p:nvSpPr>
        <p:spPr bwMode="auto">
          <a:xfrm>
            <a:off x="3810000" y="5083175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025" name="Rectangle 113"/>
          <p:cNvSpPr>
            <a:spLocks noChangeArrowheads="1"/>
          </p:cNvSpPr>
          <p:nvPr/>
        </p:nvSpPr>
        <p:spPr bwMode="auto">
          <a:xfrm>
            <a:off x="3889375" y="5083175"/>
            <a:ext cx="22701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t</a:t>
            </a:r>
          </a:p>
        </p:txBody>
      </p:sp>
      <p:sp>
        <p:nvSpPr>
          <p:cNvPr id="39026" name="Rectangle 114"/>
          <p:cNvSpPr>
            <a:spLocks noChangeArrowheads="1"/>
          </p:cNvSpPr>
          <p:nvPr/>
        </p:nvSpPr>
        <p:spPr bwMode="auto">
          <a:xfrm>
            <a:off x="3937000" y="5083175"/>
            <a:ext cx="25876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027" name="Rectangle 115"/>
          <p:cNvSpPr>
            <a:spLocks noChangeArrowheads="1"/>
          </p:cNvSpPr>
          <p:nvPr/>
        </p:nvSpPr>
        <p:spPr bwMode="auto">
          <a:xfrm>
            <a:off x="4008438" y="5083175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g</a:t>
            </a:r>
          </a:p>
        </p:txBody>
      </p:sp>
      <p:sp>
        <p:nvSpPr>
          <p:cNvPr id="39028" name="Rectangle 116"/>
          <p:cNvSpPr>
            <a:spLocks noChangeArrowheads="1"/>
          </p:cNvSpPr>
          <p:nvPr/>
        </p:nvSpPr>
        <p:spPr bwMode="auto">
          <a:xfrm>
            <a:off x="4078288" y="5083175"/>
            <a:ext cx="23495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9029" name="Rectangle 117"/>
          <p:cNvSpPr>
            <a:spLocks noChangeArrowheads="1"/>
          </p:cNvSpPr>
          <p:nvPr/>
        </p:nvSpPr>
        <p:spPr bwMode="auto">
          <a:xfrm>
            <a:off x="4133850" y="5083175"/>
            <a:ext cx="25876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030" name="Rectangle 118"/>
          <p:cNvSpPr>
            <a:spLocks noChangeArrowheads="1"/>
          </p:cNvSpPr>
          <p:nvPr/>
        </p:nvSpPr>
        <p:spPr bwMode="auto">
          <a:xfrm>
            <a:off x="4205288" y="5083175"/>
            <a:ext cx="22701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t</a:t>
            </a:r>
          </a:p>
        </p:txBody>
      </p:sp>
      <p:sp>
        <p:nvSpPr>
          <p:cNvPr id="39031" name="Rectangle 119"/>
          <p:cNvSpPr>
            <a:spLocks noChangeArrowheads="1"/>
          </p:cNvSpPr>
          <p:nvPr/>
        </p:nvSpPr>
        <p:spPr bwMode="auto">
          <a:xfrm>
            <a:off x="4252913" y="5083175"/>
            <a:ext cx="2587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032" name="Rectangle 120"/>
          <p:cNvSpPr>
            <a:spLocks noChangeArrowheads="1"/>
          </p:cNvSpPr>
          <p:nvPr/>
        </p:nvSpPr>
        <p:spPr bwMode="auto">
          <a:xfrm>
            <a:off x="4324350" y="5083175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39033" name="Rectangle 121"/>
          <p:cNvSpPr>
            <a:spLocks noChangeArrowheads="1"/>
          </p:cNvSpPr>
          <p:nvPr/>
        </p:nvSpPr>
        <p:spPr bwMode="auto">
          <a:xfrm>
            <a:off x="4402138" y="5083175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034" name="Rectangle 122"/>
          <p:cNvSpPr>
            <a:spLocks noChangeArrowheads="1"/>
          </p:cNvSpPr>
          <p:nvPr/>
        </p:nvSpPr>
        <p:spPr bwMode="auto">
          <a:xfrm>
            <a:off x="4441825" y="5083175"/>
            <a:ext cx="274638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035" name="Rectangle 123"/>
          <p:cNvSpPr>
            <a:spLocks noChangeArrowheads="1"/>
          </p:cNvSpPr>
          <p:nvPr/>
        </p:nvSpPr>
        <p:spPr bwMode="auto">
          <a:xfrm>
            <a:off x="4513263" y="5083175"/>
            <a:ext cx="2587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y</a:t>
            </a:r>
          </a:p>
        </p:txBody>
      </p:sp>
      <p:sp>
        <p:nvSpPr>
          <p:cNvPr id="39036" name="Rectangle 124"/>
          <p:cNvSpPr>
            <a:spLocks noChangeArrowheads="1"/>
          </p:cNvSpPr>
          <p:nvPr/>
        </p:nvSpPr>
        <p:spPr bwMode="auto">
          <a:xfrm>
            <a:off x="4584700" y="5083175"/>
            <a:ext cx="25876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037" name="Rectangle 125"/>
          <p:cNvSpPr>
            <a:spLocks noChangeArrowheads="1"/>
          </p:cNvSpPr>
          <p:nvPr/>
        </p:nvSpPr>
        <p:spPr bwMode="auto">
          <a:xfrm>
            <a:off x="4640263" y="5083175"/>
            <a:ext cx="22701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t</a:t>
            </a:r>
          </a:p>
        </p:txBody>
      </p:sp>
      <p:sp>
        <p:nvSpPr>
          <p:cNvPr id="39038" name="Rectangle 126"/>
          <p:cNvSpPr>
            <a:spLocks noChangeArrowheads="1"/>
          </p:cNvSpPr>
          <p:nvPr/>
        </p:nvSpPr>
        <p:spPr bwMode="auto">
          <a:xfrm>
            <a:off x="4687888" y="5083175"/>
            <a:ext cx="2587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039" name="Rectangle 127"/>
          <p:cNvSpPr>
            <a:spLocks noChangeArrowheads="1"/>
          </p:cNvSpPr>
          <p:nvPr/>
        </p:nvSpPr>
        <p:spPr bwMode="auto">
          <a:xfrm>
            <a:off x="4757738" y="5083175"/>
            <a:ext cx="3048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m</a:t>
            </a:r>
          </a:p>
        </p:txBody>
      </p:sp>
      <p:sp>
        <p:nvSpPr>
          <p:cNvPr id="39040" name="Rectangle 128"/>
          <p:cNvSpPr>
            <a:spLocks noChangeArrowheads="1"/>
          </p:cNvSpPr>
          <p:nvPr/>
        </p:nvSpPr>
        <p:spPr bwMode="auto">
          <a:xfrm>
            <a:off x="4876800" y="5083175"/>
            <a:ext cx="25876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041" name="Rectangle 129"/>
          <p:cNvSpPr>
            <a:spLocks noChangeArrowheads="1"/>
          </p:cNvSpPr>
          <p:nvPr/>
        </p:nvSpPr>
        <p:spPr bwMode="auto">
          <a:xfrm>
            <a:off x="4932363" y="5083175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042" name="Rectangle 130"/>
          <p:cNvSpPr>
            <a:spLocks noChangeArrowheads="1"/>
          </p:cNvSpPr>
          <p:nvPr/>
        </p:nvSpPr>
        <p:spPr bwMode="auto">
          <a:xfrm>
            <a:off x="4932363" y="5083175"/>
            <a:ext cx="180975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endParaRPr lang="en-US" sz="1100" b="1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1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9043" name="Rectangle 131"/>
          <p:cNvSpPr>
            <a:spLocks noChangeArrowheads="1"/>
          </p:cNvSpPr>
          <p:nvPr/>
        </p:nvSpPr>
        <p:spPr bwMode="auto">
          <a:xfrm>
            <a:off x="1908175" y="5226050"/>
            <a:ext cx="2825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9044" name="Rectangle 132"/>
          <p:cNvSpPr>
            <a:spLocks noChangeArrowheads="1"/>
          </p:cNvSpPr>
          <p:nvPr/>
        </p:nvSpPr>
        <p:spPr bwMode="auto">
          <a:xfrm>
            <a:off x="2003425" y="522605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9045" name="Rectangle 133"/>
          <p:cNvSpPr>
            <a:spLocks noChangeArrowheads="1"/>
          </p:cNvSpPr>
          <p:nvPr/>
        </p:nvSpPr>
        <p:spPr bwMode="auto">
          <a:xfrm>
            <a:off x="2082800" y="522605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046" name="Rectangle 134"/>
          <p:cNvSpPr>
            <a:spLocks noChangeArrowheads="1"/>
          </p:cNvSpPr>
          <p:nvPr/>
        </p:nvSpPr>
        <p:spPr bwMode="auto">
          <a:xfrm>
            <a:off x="2160588" y="5226050"/>
            <a:ext cx="22701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f</a:t>
            </a:r>
          </a:p>
        </p:txBody>
      </p:sp>
      <p:sp>
        <p:nvSpPr>
          <p:cNvPr id="39047" name="Rectangle 135"/>
          <p:cNvSpPr>
            <a:spLocks noChangeArrowheads="1"/>
          </p:cNvSpPr>
          <p:nvPr/>
        </p:nvSpPr>
        <p:spPr bwMode="auto">
          <a:xfrm>
            <a:off x="2206625" y="5226050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048" name="Rectangle 136"/>
          <p:cNvSpPr>
            <a:spLocks noChangeArrowheads="1"/>
          </p:cNvSpPr>
          <p:nvPr/>
        </p:nvSpPr>
        <p:spPr bwMode="auto">
          <a:xfrm>
            <a:off x="2244725" y="522605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g</a:t>
            </a:r>
          </a:p>
        </p:txBody>
      </p:sp>
      <p:sp>
        <p:nvSpPr>
          <p:cNvPr id="39049" name="Rectangle 137"/>
          <p:cNvSpPr>
            <a:spLocks noChangeArrowheads="1"/>
          </p:cNvSpPr>
          <p:nvPr/>
        </p:nvSpPr>
        <p:spPr bwMode="auto">
          <a:xfrm>
            <a:off x="2316163" y="522605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u</a:t>
            </a:r>
          </a:p>
        </p:txBody>
      </p:sp>
      <p:sp>
        <p:nvSpPr>
          <p:cNvPr id="39050" name="Rectangle 138"/>
          <p:cNvSpPr>
            <a:spLocks noChangeArrowheads="1"/>
          </p:cNvSpPr>
          <p:nvPr/>
        </p:nvSpPr>
        <p:spPr bwMode="auto">
          <a:xfrm>
            <a:off x="2395538" y="5226050"/>
            <a:ext cx="23495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9051" name="Rectangle 139"/>
          <p:cNvSpPr>
            <a:spLocks noChangeArrowheads="1"/>
          </p:cNvSpPr>
          <p:nvPr/>
        </p:nvSpPr>
        <p:spPr bwMode="auto">
          <a:xfrm>
            <a:off x="2451100" y="5226050"/>
            <a:ext cx="25876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052" name="Rectangle 140"/>
          <p:cNvSpPr>
            <a:spLocks noChangeArrowheads="1"/>
          </p:cNvSpPr>
          <p:nvPr/>
        </p:nvSpPr>
        <p:spPr bwMode="auto">
          <a:xfrm>
            <a:off x="2522538" y="5226050"/>
            <a:ext cx="22701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t</a:t>
            </a:r>
          </a:p>
        </p:txBody>
      </p:sp>
      <p:sp>
        <p:nvSpPr>
          <p:cNvPr id="39053" name="Rectangle 141"/>
          <p:cNvSpPr>
            <a:spLocks noChangeArrowheads="1"/>
          </p:cNvSpPr>
          <p:nvPr/>
        </p:nvSpPr>
        <p:spPr bwMode="auto">
          <a:xfrm>
            <a:off x="2568575" y="5226050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054" name="Rectangle 142"/>
          <p:cNvSpPr>
            <a:spLocks noChangeArrowheads="1"/>
          </p:cNvSpPr>
          <p:nvPr/>
        </p:nvSpPr>
        <p:spPr bwMode="auto">
          <a:xfrm>
            <a:off x="2608263" y="522605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9055" name="Rectangle 143"/>
          <p:cNvSpPr>
            <a:spLocks noChangeArrowheads="1"/>
          </p:cNvSpPr>
          <p:nvPr/>
        </p:nvSpPr>
        <p:spPr bwMode="auto">
          <a:xfrm>
            <a:off x="2687638" y="522605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056" name="Rectangle 144"/>
          <p:cNvSpPr>
            <a:spLocks noChangeArrowheads="1"/>
          </p:cNvSpPr>
          <p:nvPr/>
        </p:nvSpPr>
        <p:spPr bwMode="auto">
          <a:xfrm>
            <a:off x="2767013" y="5226050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057" name="Rectangle 145"/>
          <p:cNvSpPr>
            <a:spLocks noChangeArrowheads="1"/>
          </p:cNvSpPr>
          <p:nvPr/>
        </p:nvSpPr>
        <p:spPr bwMode="auto">
          <a:xfrm>
            <a:off x="2806700" y="5226050"/>
            <a:ext cx="2825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39058" name="Rectangle 146"/>
          <p:cNvSpPr>
            <a:spLocks noChangeArrowheads="1"/>
          </p:cNvSpPr>
          <p:nvPr/>
        </p:nvSpPr>
        <p:spPr bwMode="auto">
          <a:xfrm>
            <a:off x="2917825" y="5226050"/>
            <a:ext cx="25876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059" name="Rectangle 147"/>
          <p:cNvSpPr>
            <a:spLocks noChangeArrowheads="1"/>
          </p:cNvSpPr>
          <p:nvPr/>
        </p:nvSpPr>
        <p:spPr bwMode="auto">
          <a:xfrm>
            <a:off x="2987675" y="5226050"/>
            <a:ext cx="22701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t</a:t>
            </a:r>
          </a:p>
        </p:txBody>
      </p:sp>
      <p:sp>
        <p:nvSpPr>
          <p:cNvPr id="39060" name="Rectangle 148"/>
          <p:cNvSpPr>
            <a:spLocks noChangeArrowheads="1"/>
          </p:cNvSpPr>
          <p:nvPr/>
        </p:nvSpPr>
        <p:spPr bwMode="auto">
          <a:xfrm>
            <a:off x="3035300" y="5226050"/>
            <a:ext cx="25876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061" name="Rectangle 149"/>
          <p:cNvSpPr>
            <a:spLocks noChangeArrowheads="1"/>
          </p:cNvSpPr>
          <p:nvPr/>
        </p:nvSpPr>
        <p:spPr bwMode="auto">
          <a:xfrm>
            <a:off x="3106738" y="5226050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062" name="Rectangle 150"/>
          <p:cNvSpPr>
            <a:spLocks noChangeArrowheads="1"/>
          </p:cNvSpPr>
          <p:nvPr/>
        </p:nvSpPr>
        <p:spPr bwMode="auto">
          <a:xfrm>
            <a:off x="3146425" y="5226050"/>
            <a:ext cx="2825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B</a:t>
            </a:r>
          </a:p>
        </p:txBody>
      </p:sp>
      <p:sp>
        <p:nvSpPr>
          <p:cNvPr id="39063" name="Rectangle 151"/>
          <p:cNvSpPr>
            <a:spLocks noChangeArrowheads="1"/>
          </p:cNvSpPr>
          <p:nvPr/>
        </p:nvSpPr>
        <p:spPr bwMode="auto">
          <a:xfrm>
            <a:off x="3233738" y="5226050"/>
            <a:ext cx="2587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064" name="Rectangle 152"/>
          <p:cNvSpPr>
            <a:spLocks noChangeArrowheads="1"/>
          </p:cNvSpPr>
          <p:nvPr/>
        </p:nvSpPr>
        <p:spPr bwMode="auto">
          <a:xfrm>
            <a:off x="3303588" y="5226050"/>
            <a:ext cx="2587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065" name="Rectangle 153"/>
          <p:cNvSpPr>
            <a:spLocks noChangeArrowheads="1"/>
          </p:cNvSpPr>
          <p:nvPr/>
        </p:nvSpPr>
        <p:spPr bwMode="auto">
          <a:xfrm>
            <a:off x="3359150" y="5226050"/>
            <a:ext cx="25876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066" name="Rectangle 154"/>
          <p:cNvSpPr>
            <a:spLocks noChangeArrowheads="1"/>
          </p:cNvSpPr>
          <p:nvPr/>
        </p:nvSpPr>
        <p:spPr bwMode="auto">
          <a:xfrm>
            <a:off x="3430588" y="5226050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,</a:t>
            </a:r>
          </a:p>
        </p:txBody>
      </p:sp>
      <p:sp>
        <p:nvSpPr>
          <p:cNvPr id="39067" name="Rectangle 155"/>
          <p:cNvSpPr>
            <a:spLocks noChangeArrowheads="1"/>
          </p:cNvSpPr>
          <p:nvPr/>
        </p:nvSpPr>
        <p:spPr bwMode="auto">
          <a:xfrm>
            <a:off x="3470275" y="5226050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068" name="Rectangle 156"/>
          <p:cNvSpPr>
            <a:spLocks noChangeArrowheads="1"/>
          </p:cNvSpPr>
          <p:nvPr/>
        </p:nvSpPr>
        <p:spPr bwMode="auto">
          <a:xfrm>
            <a:off x="3509963" y="5226050"/>
            <a:ext cx="274637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069" name="Rectangle 157"/>
          <p:cNvSpPr>
            <a:spLocks noChangeArrowheads="1"/>
          </p:cNvSpPr>
          <p:nvPr/>
        </p:nvSpPr>
        <p:spPr bwMode="auto">
          <a:xfrm>
            <a:off x="3581400" y="522605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h</a:t>
            </a:r>
          </a:p>
        </p:txBody>
      </p:sp>
      <p:sp>
        <p:nvSpPr>
          <p:cNvPr id="39070" name="Rectangle 158"/>
          <p:cNvSpPr>
            <a:spLocks noChangeArrowheads="1"/>
          </p:cNvSpPr>
          <p:nvPr/>
        </p:nvSpPr>
        <p:spPr bwMode="auto">
          <a:xfrm>
            <a:off x="3659188" y="5226050"/>
            <a:ext cx="2587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071" name="Rectangle 159"/>
          <p:cNvSpPr>
            <a:spLocks noChangeArrowheads="1"/>
          </p:cNvSpPr>
          <p:nvPr/>
        </p:nvSpPr>
        <p:spPr bwMode="auto">
          <a:xfrm>
            <a:off x="3730625" y="5226050"/>
            <a:ext cx="23495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9072" name="Rectangle 160"/>
          <p:cNvSpPr>
            <a:spLocks noChangeArrowheads="1"/>
          </p:cNvSpPr>
          <p:nvPr/>
        </p:nvSpPr>
        <p:spPr bwMode="auto">
          <a:xfrm>
            <a:off x="3786188" y="5226050"/>
            <a:ext cx="2587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073" name="Rectangle 161"/>
          <p:cNvSpPr>
            <a:spLocks noChangeArrowheads="1"/>
          </p:cNvSpPr>
          <p:nvPr/>
        </p:nvSpPr>
        <p:spPr bwMode="auto">
          <a:xfrm>
            <a:off x="3857625" y="522605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39074" name="Rectangle 162"/>
          <p:cNvSpPr>
            <a:spLocks noChangeArrowheads="1"/>
          </p:cNvSpPr>
          <p:nvPr/>
        </p:nvSpPr>
        <p:spPr bwMode="auto">
          <a:xfrm>
            <a:off x="3937000" y="5226050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075" name="Rectangle 163"/>
          <p:cNvSpPr>
            <a:spLocks noChangeArrowheads="1"/>
          </p:cNvSpPr>
          <p:nvPr/>
        </p:nvSpPr>
        <p:spPr bwMode="auto">
          <a:xfrm>
            <a:off x="3976688" y="5226050"/>
            <a:ext cx="2825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9076" name="Rectangle 164"/>
          <p:cNvSpPr>
            <a:spLocks noChangeArrowheads="1"/>
          </p:cNvSpPr>
          <p:nvPr/>
        </p:nvSpPr>
        <p:spPr bwMode="auto">
          <a:xfrm>
            <a:off x="4070350" y="522605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9077" name="Rectangle 165"/>
          <p:cNvSpPr>
            <a:spLocks noChangeArrowheads="1"/>
          </p:cNvSpPr>
          <p:nvPr/>
        </p:nvSpPr>
        <p:spPr bwMode="auto">
          <a:xfrm>
            <a:off x="4149725" y="5226050"/>
            <a:ext cx="3048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m</a:t>
            </a:r>
          </a:p>
        </p:txBody>
      </p:sp>
      <p:sp>
        <p:nvSpPr>
          <p:cNvPr id="39078" name="Rectangle 166"/>
          <p:cNvSpPr>
            <a:spLocks noChangeArrowheads="1"/>
          </p:cNvSpPr>
          <p:nvPr/>
        </p:nvSpPr>
        <p:spPr bwMode="auto">
          <a:xfrm>
            <a:off x="4268788" y="522605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39079" name="Rectangle 167"/>
          <p:cNvSpPr>
            <a:spLocks noChangeArrowheads="1"/>
          </p:cNvSpPr>
          <p:nvPr/>
        </p:nvSpPr>
        <p:spPr bwMode="auto">
          <a:xfrm>
            <a:off x="4348163" y="522605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u</a:t>
            </a:r>
          </a:p>
        </p:txBody>
      </p:sp>
      <p:sp>
        <p:nvSpPr>
          <p:cNvPr id="39080" name="Rectangle 168"/>
          <p:cNvSpPr>
            <a:spLocks noChangeArrowheads="1"/>
          </p:cNvSpPr>
          <p:nvPr/>
        </p:nvSpPr>
        <p:spPr bwMode="auto">
          <a:xfrm>
            <a:off x="4425950" y="5226050"/>
            <a:ext cx="22701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t</a:t>
            </a:r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4473575" y="5226050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513263" y="522605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4592638" y="522605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g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4664075" y="5226050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085" name="Rectangle 173"/>
          <p:cNvSpPr>
            <a:spLocks noChangeArrowheads="1"/>
          </p:cNvSpPr>
          <p:nvPr/>
        </p:nvSpPr>
        <p:spPr bwMode="auto">
          <a:xfrm>
            <a:off x="4703763" y="5226050"/>
            <a:ext cx="2587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4773613" y="522605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852988" y="522605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4932363" y="5226050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4932363" y="5226050"/>
            <a:ext cx="180975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endParaRPr lang="en-US" sz="1100" b="1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1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2781300" y="536733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T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2849563" y="5367338"/>
            <a:ext cx="2587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2921000" y="5367338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9093" name="Rectangle 181"/>
          <p:cNvSpPr>
            <a:spLocks noChangeArrowheads="1"/>
          </p:cNvSpPr>
          <p:nvPr/>
        </p:nvSpPr>
        <p:spPr bwMode="auto">
          <a:xfrm>
            <a:off x="2960688" y="5367338"/>
            <a:ext cx="2587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094" name="Rectangle 182"/>
          <p:cNvSpPr>
            <a:spLocks noChangeArrowheads="1"/>
          </p:cNvSpPr>
          <p:nvPr/>
        </p:nvSpPr>
        <p:spPr bwMode="auto">
          <a:xfrm>
            <a:off x="3032125" y="5367338"/>
            <a:ext cx="25876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9095" name="Rectangle 183"/>
          <p:cNvSpPr>
            <a:spLocks noChangeArrowheads="1"/>
          </p:cNvSpPr>
          <p:nvPr/>
        </p:nvSpPr>
        <p:spPr bwMode="auto">
          <a:xfrm>
            <a:off x="3103563" y="536733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9096" name="Rectangle 184"/>
          <p:cNvSpPr>
            <a:spLocks noChangeArrowheads="1"/>
          </p:cNvSpPr>
          <p:nvPr/>
        </p:nvSpPr>
        <p:spPr bwMode="auto">
          <a:xfrm>
            <a:off x="3181350" y="5367338"/>
            <a:ext cx="3048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m</a:t>
            </a:r>
          </a:p>
        </p:txBody>
      </p:sp>
      <p:sp>
        <p:nvSpPr>
          <p:cNvPr id="39097" name="Rectangle 185"/>
          <p:cNvSpPr>
            <a:spLocks noChangeArrowheads="1"/>
          </p:cNvSpPr>
          <p:nvPr/>
        </p:nvSpPr>
        <p:spPr bwMode="auto">
          <a:xfrm>
            <a:off x="3300413" y="5367338"/>
            <a:ext cx="3048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m</a:t>
            </a:r>
          </a:p>
        </p:txBody>
      </p:sp>
      <p:sp>
        <p:nvSpPr>
          <p:cNvPr id="39098" name="Rectangle 186"/>
          <p:cNvSpPr>
            <a:spLocks noChangeArrowheads="1"/>
          </p:cNvSpPr>
          <p:nvPr/>
        </p:nvSpPr>
        <p:spPr bwMode="auto">
          <a:xfrm>
            <a:off x="3419475" y="536733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u</a:t>
            </a:r>
          </a:p>
        </p:txBody>
      </p:sp>
      <p:sp>
        <p:nvSpPr>
          <p:cNvPr id="39099" name="Rectangle 187"/>
          <p:cNvSpPr>
            <a:spLocks noChangeArrowheads="1"/>
          </p:cNvSpPr>
          <p:nvPr/>
        </p:nvSpPr>
        <p:spPr bwMode="auto">
          <a:xfrm>
            <a:off x="3497263" y="536733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100" name="Rectangle 188"/>
          <p:cNvSpPr>
            <a:spLocks noChangeArrowheads="1"/>
          </p:cNvSpPr>
          <p:nvPr/>
        </p:nvSpPr>
        <p:spPr bwMode="auto">
          <a:xfrm>
            <a:off x="3576638" y="5367338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101" name="Rectangle 189"/>
          <p:cNvSpPr>
            <a:spLocks noChangeArrowheads="1"/>
          </p:cNvSpPr>
          <p:nvPr/>
        </p:nvSpPr>
        <p:spPr bwMode="auto">
          <a:xfrm>
            <a:off x="3616325" y="5367338"/>
            <a:ext cx="25876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9102" name="Rectangle 190"/>
          <p:cNvSpPr>
            <a:spLocks noChangeArrowheads="1"/>
          </p:cNvSpPr>
          <p:nvPr/>
        </p:nvSpPr>
        <p:spPr bwMode="auto">
          <a:xfrm>
            <a:off x="3687763" y="5367338"/>
            <a:ext cx="2587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103" name="Rectangle 191"/>
          <p:cNvSpPr>
            <a:spLocks noChangeArrowheads="1"/>
          </p:cNvSpPr>
          <p:nvPr/>
        </p:nvSpPr>
        <p:spPr bwMode="auto">
          <a:xfrm>
            <a:off x="3759200" y="5367338"/>
            <a:ext cx="22701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t</a:t>
            </a:r>
          </a:p>
        </p:txBody>
      </p:sp>
      <p:sp>
        <p:nvSpPr>
          <p:cNvPr id="39104" name="Rectangle 192"/>
          <p:cNvSpPr>
            <a:spLocks noChangeArrowheads="1"/>
          </p:cNvSpPr>
          <p:nvPr/>
        </p:nvSpPr>
        <p:spPr bwMode="auto">
          <a:xfrm>
            <a:off x="3806825" y="5367338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105" name="Rectangle 193"/>
          <p:cNvSpPr>
            <a:spLocks noChangeArrowheads="1"/>
          </p:cNvSpPr>
          <p:nvPr/>
        </p:nvSpPr>
        <p:spPr bwMode="auto">
          <a:xfrm>
            <a:off x="3844925" y="536733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9106" name="Rectangle 194"/>
          <p:cNvSpPr>
            <a:spLocks noChangeArrowheads="1"/>
          </p:cNvSpPr>
          <p:nvPr/>
        </p:nvSpPr>
        <p:spPr bwMode="auto">
          <a:xfrm>
            <a:off x="3924300" y="536733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107" name="Rectangle 195"/>
          <p:cNvSpPr>
            <a:spLocks noChangeArrowheads="1"/>
          </p:cNvSpPr>
          <p:nvPr/>
        </p:nvSpPr>
        <p:spPr bwMode="auto">
          <a:xfrm>
            <a:off x="4003675" y="5367338"/>
            <a:ext cx="25876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108" name="Freeform 196"/>
          <p:cNvSpPr>
            <a:spLocks/>
          </p:cNvSpPr>
          <p:nvPr/>
        </p:nvSpPr>
        <p:spPr bwMode="auto">
          <a:xfrm>
            <a:off x="2800350" y="3427413"/>
            <a:ext cx="1588" cy="733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461"/>
              </a:cxn>
            </a:cxnLst>
            <a:rect l="0" t="0" r="r" b="b"/>
            <a:pathLst>
              <a:path w="1" h="462">
                <a:moveTo>
                  <a:pt x="0" y="0"/>
                </a:moveTo>
                <a:lnTo>
                  <a:pt x="0" y="0"/>
                </a:lnTo>
                <a:lnTo>
                  <a:pt x="0" y="4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09" name="Line 197"/>
          <p:cNvSpPr>
            <a:spLocks noChangeShapeType="1"/>
          </p:cNvSpPr>
          <p:nvPr/>
        </p:nvSpPr>
        <p:spPr bwMode="auto">
          <a:xfrm>
            <a:off x="2806700" y="3433763"/>
            <a:ext cx="0" cy="715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10" name="Freeform 198"/>
          <p:cNvSpPr>
            <a:spLocks/>
          </p:cNvSpPr>
          <p:nvPr/>
        </p:nvSpPr>
        <p:spPr bwMode="auto">
          <a:xfrm>
            <a:off x="4264025" y="3427413"/>
            <a:ext cx="1588" cy="733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461"/>
              </a:cxn>
            </a:cxnLst>
            <a:rect l="0" t="0" r="r" b="b"/>
            <a:pathLst>
              <a:path w="1" h="462">
                <a:moveTo>
                  <a:pt x="0" y="0"/>
                </a:moveTo>
                <a:lnTo>
                  <a:pt x="0" y="0"/>
                </a:lnTo>
                <a:lnTo>
                  <a:pt x="0" y="4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11" name="Line 199"/>
          <p:cNvSpPr>
            <a:spLocks noChangeShapeType="1"/>
          </p:cNvSpPr>
          <p:nvPr/>
        </p:nvSpPr>
        <p:spPr bwMode="auto">
          <a:xfrm>
            <a:off x="4270375" y="3433763"/>
            <a:ext cx="0" cy="715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12" name="Rectangle 200"/>
          <p:cNvSpPr>
            <a:spLocks noChangeArrowheads="1"/>
          </p:cNvSpPr>
          <p:nvPr/>
        </p:nvSpPr>
        <p:spPr bwMode="auto">
          <a:xfrm>
            <a:off x="2170113" y="2940050"/>
            <a:ext cx="2792412" cy="190500"/>
          </a:xfrm>
          <a:prstGeom prst="rect">
            <a:avLst/>
          </a:prstGeom>
          <a:solidFill>
            <a:srgbClr val="FFFFFF"/>
          </a:solidFill>
          <a:ln w="1270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13" name="Rectangle 201"/>
          <p:cNvSpPr>
            <a:spLocks noChangeArrowheads="1"/>
          </p:cNvSpPr>
          <p:nvPr/>
        </p:nvSpPr>
        <p:spPr bwMode="auto">
          <a:xfrm>
            <a:off x="2181225" y="2960688"/>
            <a:ext cx="2825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114" name="Rectangle 202"/>
          <p:cNvSpPr>
            <a:spLocks noChangeArrowheads="1"/>
          </p:cNvSpPr>
          <p:nvPr/>
        </p:nvSpPr>
        <p:spPr bwMode="auto">
          <a:xfrm>
            <a:off x="2276475" y="296068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39115" name="Rectangle 203"/>
          <p:cNvSpPr>
            <a:spLocks noChangeArrowheads="1"/>
          </p:cNvSpPr>
          <p:nvPr/>
        </p:nvSpPr>
        <p:spPr bwMode="auto">
          <a:xfrm>
            <a:off x="2355850" y="296068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39116" name="Rectangle 204"/>
          <p:cNvSpPr>
            <a:spLocks noChangeArrowheads="1"/>
          </p:cNvSpPr>
          <p:nvPr/>
        </p:nvSpPr>
        <p:spPr bwMode="auto">
          <a:xfrm>
            <a:off x="2435225" y="2960688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9117" name="Rectangle 205"/>
          <p:cNvSpPr>
            <a:spLocks noChangeArrowheads="1"/>
          </p:cNvSpPr>
          <p:nvPr/>
        </p:nvSpPr>
        <p:spPr bwMode="auto">
          <a:xfrm>
            <a:off x="2474913" y="2960688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118" name="Rectangle 206"/>
          <p:cNvSpPr>
            <a:spLocks noChangeArrowheads="1"/>
          </p:cNvSpPr>
          <p:nvPr/>
        </p:nvSpPr>
        <p:spPr bwMode="auto">
          <a:xfrm>
            <a:off x="2513013" y="2960688"/>
            <a:ext cx="2587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9119" name="Rectangle 207"/>
          <p:cNvSpPr>
            <a:spLocks noChangeArrowheads="1"/>
          </p:cNvSpPr>
          <p:nvPr/>
        </p:nvSpPr>
        <p:spPr bwMode="auto">
          <a:xfrm>
            <a:off x="2584450" y="2960688"/>
            <a:ext cx="25876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120" name="Rectangle 208"/>
          <p:cNvSpPr>
            <a:spLocks noChangeArrowheads="1"/>
          </p:cNvSpPr>
          <p:nvPr/>
        </p:nvSpPr>
        <p:spPr bwMode="auto">
          <a:xfrm>
            <a:off x="2655888" y="2960688"/>
            <a:ext cx="22701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t</a:t>
            </a:r>
          </a:p>
        </p:txBody>
      </p:sp>
      <p:sp>
        <p:nvSpPr>
          <p:cNvPr id="39121" name="Rectangle 209"/>
          <p:cNvSpPr>
            <a:spLocks noChangeArrowheads="1"/>
          </p:cNvSpPr>
          <p:nvPr/>
        </p:nvSpPr>
        <p:spPr bwMode="auto">
          <a:xfrm>
            <a:off x="2703513" y="2960688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122" name="Rectangle 210"/>
          <p:cNvSpPr>
            <a:spLocks noChangeArrowheads="1"/>
          </p:cNvSpPr>
          <p:nvPr/>
        </p:nvSpPr>
        <p:spPr bwMode="auto">
          <a:xfrm>
            <a:off x="2743200" y="296068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9123" name="Rectangle 211"/>
          <p:cNvSpPr>
            <a:spLocks noChangeArrowheads="1"/>
          </p:cNvSpPr>
          <p:nvPr/>
        </p:nvSpPr>
        <p:spPr bwMode="auto">
          <a:xfrm>
            <a:off x="2822575" y="296068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124" name="Rectangle 212"/>
          <p:cNvSpPr>
            <a:spLocks noChangeArrowheads="1"/>
          </p:cNvSpPr>
          <p:nvPr/>
        </p:nvSpPr>
        <p:spPr bwMode="auto">
          <a:xfrm>
            <a:off x="2900363" y="2960688"/>
            <a:ext cx="2587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125" name="Rectangle 213"/>
          <p:cNvSpPr>
            <a:spLocks noChangeArrowheads="1"/>
          </p:cNvSpPr>
          <p:nvPr/>
        </p:nvSpPr>
        <p:spPr bwMode="auto">
          <a:xfrm>
            <a:off x="2955925" y="2960688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126" name="Rectangle 214"/>
          <p:cNvSpPr>
            <a:spLocks noChangeArrowheads="1"/>
          </p:cNvSpPr>
          <p:nvPr/>
        </p:nvSpPr>
        <p:spPr bwMode="auto">
          <a:xfrm>
            <a:off x="2995613" y="2960688"/>
            <a:ext cx="2825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39127" name="Rectangle 215"/>
          <p:cNvSpPr>
            <a:spLocks noChangeArrowheads="1"/>
          </p:cNvSpPr>
          <p:nvPr/>
        </p:nvSpPr>
        <p:spPr bwMode="auto">
          <a:xfrm>
            <a:off x="3106738" y="2960688"/>
            <a:ext cx="2587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128" name="Rectangle 216"/>
          <p:cNvSpPr>
            <a:spLocks noChangeArrowheads="1"/>
          </p:cNvSpPr>
          <p:nvPr/>
        </p:nvSpPr>
        <p:spPr bwMode="auto">
          <a:xfrm>
            <a:off x="3178175" y="2960688"/>
            <a:ext cx="25876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v</a:t>
            </a:r>
          </a:p>
        </p:txBody>
      </p:sp>
      <p:sp>
        <p:nvSpPr>
          <p:cNvPr id="39129" name="Rectangle 217"/>
          <p:cNvSpPr>
            <a:spLocks noChangeArrowheads="1"/>
          </p:cNvSpPr>
          <p:nvPr/>
        </p:nvSpPr>
        <p:spPr bwMode="auto">
          <a:xfrm>
            <a:off x="3248025" y="2960688"/>
            <a:ext cx="25876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130" name="Rectangle 218"/>
          <p:cNvSpPr>
            <a:spLocks noChangeArrowheads="1"/>
          </p:cNvSpPr>
          <p:nvPr/>
        </p:nvSpPr>
        <p:spPr bwMode="auto">
          <a:xfrm>
            <a:off x="3319463" y="2960688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9131" name="Rectangle 219"/>
          <p:cNvSpPr>
            <a:spLocks noChangeArrowheads="1"/>
          </p:cNvSpPr>
          <p:nvPr/>
        </p:nvSpPr>
        <p:spPr bwMode="auto">
          <a:xfrm>
            <a:off x="3359150" y="296068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9132" name="Rectangle 220"/>
          <p:cNvSpPr>
            <a:spLocks noChangeArrowheads="1"/>
          </p:cNvSpPr>
          <p:nvPr/>
        </p:nvSpPr>
        <p:spPr bwMode="auto">
          <a:xfrm>
            <a:off x="3438525" y="296068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39133" name="Rectangle 221"/>
          <p:cNvSpPr>
            <a:spLocks noChangeArrowheads="1"/>
          </p:cNvSpPr>
          <p:nvPr/>
        </p:nvSpPr>
        <p:spPr bwMode="auto">
          <a:xfrm>
            <a:off x="3517900" y="2960688"/>
            <a:ext cx="3048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m</a:t>
            </a:r>
          </a:p>
        </p:txBody>
      </p:sp>
      <p:sp>
        <p:nvSpPr>
          <p:cNvPr id="39134" name="Rectangle 222"/>
          <p:cNvSpPr>
            <a:spLocks noChangeArrowheads="1"/>
          </p:cNvSpPr>
          <p:nvPr/>
        </p:nvSpPr>
        <p:spPr bwMode="auto">
          <a:xfrm>
            <a:off x="3635375" y="2960688"/>
            <a:ext cx="25876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135" name="Rectangle 223"/>
          <p:cNvSpPr>
            <a:spLocks noChangeArrowheads="1"/>
          </p:cNvSpPr>
          <p:nvPr/>
        </p:nvSpPr>
        <p:spPr bwMode="auto">
          <a:xfrm>
            <a:off x="3706813" y="296068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136" name="Rectangle 224"/>
          <p:cNvSpPr>
            <a:spLocks noChangeArrowheads="1"/>
          </p:cNvSpPr>
          <p:nvPr/>
        </p:nvSpPr>
        <p:spPr bwMode="auto">
          <a:xfrm>
            <a:off x="3786188" y="2960688"/>
            <a:ext cx="22701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t</a:t>
            </a:r>
          </a:p>
        </p:txBody>
      </p:sp>
      <p:sp>
        <p:nvSpPr>
          <p:cNvPr id="39137" name="Rectangle 225"/>
          <p:cNvSpPr>
            <a:spLocks noChangeArrowheads="1"/>
          </p:cNvSpPr>
          <p:nvPr/>
        </p:nvSpPr>
        <p:spPr bwMode="auto">
          <a:xfrm>
            <a:off x="3833813" y="2960688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138" name="Rectangle 226"/>
          <p:cNvSpPr>
            <a:spLocks noChangeArrowheads="1"/>
          </p:cNvSpPr>
          <p:nvPr/>
        </p:nvSpPr>
        <p:spPr bwMode="auto">
          <a:xfrm>
            <a:off x="3873500" y="2960688"/>
            <a:ext cx="2825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&amp;</a:t>
            </a:r>
          </a:p>
        </p:txBody>
      </p:sp>
      <p:sp>
        <p:nvSpPr>
          <p:cNvPr id="39139" name="Rectangle 227"/>
          <p:cNvSpPr>
            <a:spLocks noChangeArrowheads="1"/>
          </p:cNvSpPr>
          <p:nvPr/>
        </p:nvSpPr>
        <p:spPr bwMode="auto">
          <a:xfrm>
            <a:off x="3975100" y="2960688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140" name="Rectangle 228"/>
          <p:cNvSpPr>
            <a:spLocks noChangeArrowheads="1"/>
          </p:cNvSpPr>
          <p:nvPr/>
        </p:nvSpPr>
        <p:spPr bwMode="auto">
          <a:xfrm>
            <a:off x="4014788" y="2960688"/>
            <a:ext cx="2968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M</a:t>
            </a:r>
          </a:p>
        </p:txBody>
      </p:sp>
      <p:sp>
        <p:nvSpPr>
          <p:cNvPr id="39141" name="Rectangle 229"/>
          <p:cNvSpPr>
            <a:spLocks noChangeArrowheads="1"/>
          </p:cNvSpPr>
          <p:nvPr/>
        </p:nvSpPr>
        <p:spPr bwMode="auto">
          <a:xfrm>
            <a:off x="4141788" y="2960688"/>
            <a:ext cx="2587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142" name="Rectangle 230"/>
          <p:cNvSpPr>
            <a:spLocks noChangeArrowheads="1"/>
          </p:cNvSpPr>
          <p:nvPr/>
        </p:nvSpPr>
        <p:spPr bwMode="auto">
          <a:xfrm>
            <a:off x="4213225" y="2960688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143" name="Rectangle 231"/>
          <p:cNvSpPr>
            <a:spLocks noChangeArrowheads="1"/>
          </p:cNvSpPr>
          <p:nvPr/>
        </p:nvSpPr>
        <p:spPr bwMode="auto">
          <a:xfrm>
            <a:off x="4252913" y="296068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144" name="Rectangle 232"/>
          <p:cNvSpPr>
            <a:spLocks noChangeArrowheads="1"/>
          </p:cNvSpPr>
          <p:nvPr/>
        </p:nvSpPr>
        <p:spPr bwMode="auto">
          <a:xfrm>
            <a:off x="4330700" y="2960688"/>
            <a:ext cx="22701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t</a:t>
            </a:r>
          </a:p>
        </p:txBody>
      </p:sp>
      <p:sp>
        <p:nvSpPr>
          <p:cNvPr id="39145" name="Rectangle 233"/>
          <p:cNvSpPr>
            <a:spLocks noChangeArrowheads="1"/>
          </p:cNvSpPr>
          <p:nvPr/>
        </p:nvSpPr>
        <p:spPr bwMode="auto">
          <a:xfrm>
            <a:off x="4378325" y="2960688"/>
            <a:ext cx="25876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146" name="Rectangle 234"/>
          <p:cNvSpPr>
            <a:spLocks noChangeArrowheads="1"/>
          </p:cNvSpPr>
          <p:nvPr/>
        </p:nvSpPr>
        <p:spPr bwMode="auto">
          <a:xfrm>
            <a:off x="4449763" y="296068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147" name="Rectangle 235"/>
          <p:cNvSpPr>
            <a:spLocks noChangeArrowheads="1"/>
          </p:cNvSpPr>
          <p:nvPr/>
        </p:nvSpPr>
        <p:spPr bwMode="auto">
          <a:xfrm>
            <a:off x="4529138" y="2960688"/>
            <a:ext cx="2587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148" name="Rectangle 236"/>
          <p:cNvSpPr>
            <a:spLocks noChangeArrowheads="1"/>
          </p:cNvSpPr>
          <p:nvPr/>
        </p:nvSpPr>
        <p:spPr bwMode="auto">
          <a:xfrm>
            <a:off x="4600575" y="296068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149" name="Rectangle 237"/>
          <p:cNvSpPr>
            <a:spLocks noChangeArrowheads="1"/>
          </p:cNvSpPr>
          <p:nvPr/>
        </p:nvSpPr>
        <p:spPr bwMode="auto">
          <a:xfrm>
            <a:off x="4678363" y="2960688"/>
            <a:ext cx="2587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9150" name="Rectangle 238"/>
          <p:cNvSpPr>
            <a:spLocks noChangeArrowheads="1"/>
          </p:cNvSpPr>
          <p:nvPr/>
        </p:nvSpPr>
        <p:spPr bwMode="auto">
          <a:xfrm>
            <a:off x="4749800" y="2960688"/>
            <a:ext cx="25876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151" name="Rectangle 239"/>
          <p:cNvSpPr>
            <a:spLocks noChangeArrowheads="1"/>
          </p:cNvSpPr>
          <p:nvPr/>
        </p:nvSpPr>
        <p:spPr bwMode="auto">
          <a:xfrm>
            <a:off x="5681663" y="5175250"/>
            <a:ext cx="274637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152" name="Rectangle 240"/>
          <p:cNvSpPr>
            <a:spLocks noChangeArrowheads="1"/>
          </p:cNvSpPr>
          <p:nvPr/>
        </p:nvSpPr>
        <p:spPr bwMode="auto">
          <a:xfrm>
            <a:off x="5751513" y="5175250"/>
            <a:ext cx="2825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153" name="Rectangle 241"/>
          <p:cNvSpPr>
            <a:spLocks noChangeArrowheads="1"/>
          </p:cNvSpPr>
          <p:nvPr/>
        </p:nvSpPr>
        <p:spPr bwMode="auto">
          <a:xfrm>
            <a:off x="5862638" y="517525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T</a:t>
            </a:r>
          </a:p>
        </p:txBody>
      </p:sp>
      <p:sp>
        <p:nvSpPr>
          <p:cNvPr id="39154" name="Rectangle 242"/>
          <p:cNvSpPr>
            <a:spLocks noChangeArrowheads="1"/>
          </p:cNvSpPr>
          <p:nvPr/>
        </p:nvSpPr>
        <p:spPr bwMode="auto">
          <a:xfrm>
            <a:off x="5942013" y="5175250"/>
            <a:ext cx="274637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155" name="Rectangle 243"/>
          <p:cNvSpPr>
            <a:spLocks noChangeArrowheads="1"/>
          </p:cNvSpPr>
          <p:nvPr/>
        </p:nvSpPr>
        <p:spPr bwMode="auto">
          <a:xfrm>
            <a:off x="6013450" y="5175250"/>
            <a:ext cx="2825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9156" name="Rectangle 244"/>
          <p:cNvSpPr>
            <a:spLocks noChangeArrowheads="1"/>
          </p:cNvSpPr>
          <p:nvPr/>
        </p:nvSpPr>
        <p:spPr bwMode="auto">
          <a:xfrm>
            <a:off x="6099175" y="5175250"/>
            <a:ext cx="274638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39157" name="Rectangle 245"/>
          <p:cNvSpPr>
            <a:spLocks noChangeArrowheads="1"/>
          </p:cNvSpPr>
          <p:nvPr/>
        </p:nvSpPr>
        <p:spPr bwMode="auto">
          <a:xfrm>
            <a:off x="6178550" y="5175250"/>
            <a:ext cx="2825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9158" name="Rectangle 246"/>
          <p:cNvSpPr>
            <a:spLocks noChangeArrowheads="1"/>
          </p:cNvSpPr>
          <p:nvPr/>
        </p:nvSpPr>
        <p:spPr bwMode="auto">
          <a:xfrm>
            <a:off x="6265863" y="5175250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159" name="Rectangle 247"/>
          <p:cNvSpPr>
            <a:spLocks noChangeArrowheads="1"/>
          </p:cNvSpPr>
          <p:nvPr/>
        </p:nvSpPr>
        <p:spPr bwMode="auto">
          <a:xfrm>
            <a:off x="6313488" y="5175250"/>
            <a:ext cx="274637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160" name="Rectangle 248"/>
          <p:cNvSpPr>
            <a:spLocks noChangeArrowheads="1"/>
          </p:cNvSpPr>
          <p:nvPr/>
        </p:nvSpPr>
        <p:spPr bwMode="auto">
          <a:xfrm>
            <a:off x="6383338" y="5175250"/>
            <a:ext cx="274637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161" name="Rectangle 249"/>
          <p:cNvSpPr>
            <a:spLocks noChangeArrowheads="1"/>
          </p:cNvSpPr>
          <p:nvPr/>
        </p:nvSpPr>
        <p:spPr bwMode="auto">
          <a:xfrm>
            <a:off x="6454775" y="5175250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162" name="Rectangle 250"/>
          <p:cNvSpPr>
            <a:spLocks noChangeArrowheads="1"/>
          </p:cNvSpPr>
          <p:nvPr/>
        </p:nvSpPr>
        <p:spPr bwMode="auto">
          <a:xfrm>
            <a:off x="6494463" y="517525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9163" name="Rectangle 251"/>
          <p:cNvSpPr>
            <a:spLocks noChangeArrowheads="1"/>
          </p:cNvSpPr>
          <p:nvPr/>
        </p:nvSpPr>
        <p:spPr bwMode="auto">
          <a:xfrm>
            <a:off x="6565900" y="5175250"/>
            <a:ext cx="274638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164" name="Rectangle 252"/>
          <p:cNvSpPr>
            <a:spLocks noChangeArrowheads="1"/>
          </p:cNvSpPr>
          <p:nvPr/>
        </p:nvSpPr>
        <p:spPr bwMode="auto">
          <a:xfrm>
            <a:off x="6637338" y="5175250"/>
            <a:ext cx="274637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V</a:t>
            </a:r>
          </a:p>
        </p:txBody>
      </p:sp>
      <p:sp>
        <p:nvSpPr>
          <p:cNvPr id="39165" name="Rectangle 253"/>
          <p:cNvSpPr>
            <a:spLocks noChangeArrowheads="1"/>
          </p:cNvSpPr>
          <p:nvPr/>
        </p:nvSpPr>
        <p:spPr bwMode="auto">
          <a:xfrm>
            <a:off x="6732588" y="5175250"/>
            <a:ext cx="274637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166" name="Rectangle 254"/>
          <p:cNvSpPr>
            <a:spLocks noChangeArrowheads="1"/>
          </p:cNvSpPr>
          <p:nvPr/>
        </p:nvSpPr>
        <p:spPr bwMode="auto">
          <a:xfrm>
            <a:off x="6802438" y="517525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9167" name="Rectangle 255"/>
          <p:cNvSpPr>
            <a:spLocks noChangeArrowheads="1"/>
          </p:cNvSpPr>
          <p:nvPr/>
        </p:nvSpPr>
        <p:spPr bwMode="auto">
          <a:xfrm>
            <a:off x="5681663" y="4473575"/>
            <a:ext cx="274637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39168" name="Rectangle 256"/>
          <p:cNvSpPr>
            <a:spLocks noChangeArrowheads="1"/>
          </p:cNvSpPr>
          <p:nvPr/>
        </p:nvSpPr>
        <p:spPr bwMode="auto">
          <a:xfrm>
            <a:off x="5759450" y="4473575"/>
            <a:ext cx="2825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9169" name="Rectangle 257"/>
          <p:cNvSpPr>
            <a:spLocks noChangeArrowheads="1"/>
          </p:cNvSpPr>
          <p:nvPr/>
        </p:nvSpPr>
        <p:spPr bwMode="auto">
          <a:xfrm>
            <a:off x="5846763" y="4473575"/>
            <a:ext cx="28892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9170" name="Rectangle 258"/>
          <p:cNvSpPr>
            <a:spLocks noChangeArrowheads="1"/>
          </p:cNvSpPr>
          <p:nvPr/>
        </p:nvSpPr>
        <p:spPr bwMode="auto">
          <a:xfrm>
            <a:off x="5965825" y="4473575"/>
            <a:ext cx="2825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9171" name="Rectangle 259"/>
          <p:cNvSpPr>
            <a:spLocks noChangeArrowheads="1"/>
          </p:cNvSpPr>
          <p:nvPr/>
        </p:nvSpPr>
        <p:spPr bwMode="auto">
          <a:xfrm>
            <a:off x="6059488" y="4473575"/>
            <a:ext cx="274637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172" name="Rectangle 260"/>
          <p:cNvSpPr>
            <a:spLocks noChangeArrowheads="1"/>
          </p:cNvSpPr>
          <p:nvPr/>
        </p:nvSpPr>
        <p:spPr bwMode="auto">
          <a:xfrm>
            <a:off x="6130925" y="4473575"/>
            <a:ext cx="274638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173" name="Rectangle 261"/>
          <p:cNvSpPr>
            <a:spLocks noChangeArrowheads="1"/>
          </p:cNvSpPr>
          <p:nvPr/>
        </p:nvSpPr>
        <p:spPr bwMode="auto">
          <a:xfrm>
            <a:off x="6202363" y="4473575"/>
            <a:ext cx="274637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174" name="Rectangle 262"/>
          <p:cNvSpPr>
            <a:spLocks noChangeArrowheads="1"/>
          </p:cNvSpPr>
          <p:nvPr/>
        </p:nvSpPr>
        <p:spPr bwMode="auto">
          <a:xfrm>
            <a:off x="6273800" y="4473575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175" name="Rectangle 263"/>
          <p:cNvSpPr>
            <a:spLocks noChangeArrowheads="1"/>
          </p:cNvSpPr>
          <p:nvPr/>
        </p:nvSpPr>
        <p:spPr bwMode="auto">
          <a:xfrm>
            <a:off x="6313488" y="4473575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9176" name="Rectangle 264"/>
          <p:cNvSpPr>
            <a:spLocks noChangeArrowheads="1"/>
          </p:cNvSpPr>
          <p:nvPr/>
        </p:nvSpPr>
        <p:spPr bwMode="auto">
          <a:xfrm>
            <a:off x="6384925" y="4473575"/>
            <a:ext cx="274638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177" name="Rectangle 265"/>
          <p:cNvSpPr>
            <a:spLocks noChangeArrowheads="1"/>
          </p:cNvSpPr>
          <p:nvPr/>
        </p:nvSpPr>
        <p:spPr bwMode="auto">
          <a:xfrm>
            <a:off x="6454775" y="4473575"/>
            <a:ext cx="274638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V</a:t>
            </a:r>
          </a:p>
        </p:txBody>
      </p:sp>
      <p:sp>
        <p:nvSpPr>
          <p:cNvPr id="39178" name="Rectangle 266"/>
          <p:cNvSpPr>
            <a:spLocks noChangeArrowheads="1"/>
          </p:cNvSpPr>
          <p:nvPr/>
        </p:nvSpPr>
        <p:spPr bwMode="auto">
          <a:xfrm>
            <a:off x="6550025" y="4473575"/>
            <a:ext cx="274638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179" name="Rectangle 267"/>
          <p:cNvSpPr>
            <a:spLocks noChangeArrowheads="1"/>
          </p:cNvSpPr>
          <p:nvPr/>
        </p:nvSpPr>
        <p:spPr bwMode="auto">
          <a:xfrm>
            <a:off x="6621463" y="4473575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9180" name="Rectangle 268"/>
          <p:cNvSpPr>
            <a:spLocks noChangeArrowheads="1"/>
          </p:cNvSpPr>
          <p:nvPr/>
        </p:nvSpPr>
        <p:spPr bwMode="auto">
          <a:xfrm>
            <a:off x="5681663" y="3752850"/>
            <a:ext cx="2825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B</a:t>
            </a:r>
          </a:p>
        </p:txBody>
      </p:sp>
      <p:sp>
        <p:nvSpPr>
          <p:cNvPr id="39181" name="Rectangle 269"/>
          <p:cNvSpPr>
            <a:spLocks noChangeArrowheads="1"/>
          </p:cNvSpPr>
          <p:nvPr/>
        </p:nvSpPr>
        <p:spPr bwMode="auto">
          <a:xfrm>
            <a:off x="5767388" y="3752850"/>
            <a:ext cx="2825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U</a:t>
            </a:r>
          </a:p>
        </p:txBody>
      </p:sp>
      <p:sp>
        <p:nvSpPr>
          <p:cNvPr id="39182" name="Rectangle 270"/>
          <p:cNvSpPr>
            <a:spLocks noChangeArrowheads="1"/>
          </p:cNvSpPr>
          <p:nvPr/>
        </p:nvSpPr>
        <p:spPr bwMode="auto">
          <a:xfrm>
            <a:off x="5878513" y="3752850"/>
            <a:ext cx="274637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183" name="Rectangle 271"/>
          <p:cNvSpPr>
            <a:spLocks noChangeArrowheads="1"/>
          </p:cNvSpPr>
          <p:nvPr/>
        </p:nvSpPr>
        <p:spPr bwMode="auto">
          <a:xfrm>
            <a:off x="5949950" y="3752850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184" name="Rectangle 272"/>
          <p:cNvSpPr>
            <a:spLocks noChangeArrowheads="1"/>
          </p:cNvSpPr>
          <p:nvPr/>
        </p:nvSpPr>
        <p:spPr bwMode="auto">
          <a:xfrm>
            <a:off x="5997575" y="3752850"/>
            <a:ext cx="2825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185" name="Rectangle 273"/>
          <p:cNvSpPr>
            <a:spLocks noChangeArrowheads="1"/>
          </p:cNvSpPr>
          <p:nvPr/>
        </p:nvSpPr>
        <p:spPr bwMode="auto">
          <a:xfrm>
            <a:off x="6107113" y="3752850"/>
            <a:ext cx="274637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186" name="Rectangle 274"/>
          <p:cNvSpPr>
            <a:spLocks noChangeArrowheads="1"/>
          </p:cNvSpPr>
          <p:nvPr/>
        </p:nvSpPr>
        <p:spPr bwMode="auto">
          <a:xfrm>
            <a:off x="6178550" y="3752850"/>
            <a:ext cx="274638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187" name="Rectangle 275"/>
          <p:cNvSpPr>
            <a:spLocks noChangeArrowheads="1"/>
          </p:cNvSpPr>
          <p:nvPr/>
        </p:nvSpPr>
        <p:spPr bwMode="auto">
          <a:xfrm>
            <a:off x="6249988" y="3752850"/>
            <a:ext cx="274637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188" name="Rectangle 276"/>
          <p:cNvSpPr>
            <a:spLocks noChangeArrowheads="1"/>
          </p:cNvSpPr>
          <p:nvPr/>
        </p:nvSpPr>
        <p:spPr bwMode="auto">
          <a:xfrm>
            <a:off x="6321425" y="3752850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189" name="Rectangle 277"/>
          <p:cNvSpPr>
            <a:spLocks noChangeArrowheads="1"/>
          </p:cNvSpPr>
          <p:nvPr/>
        </p:nvSpPr>
        <p:spPr bwMode="auto">
          <a:xfrm>
            <a:off x="6361113" y="375285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9190" name="Rectangle 278"/>
          <p:cNvSpPr>
            <a:spLocks noChangeArrowheads="1"/>
          </p:cNvSpPr>
          <p:nvPr/>
        </p:nvSpPr>
        <p:spPr bwMode="auto">
          <a:xfrm>
            <a:off x="6430963" y="3752850"/>
            <a:ext cx="274637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191" name="Rectangle 279"/>
          <p:cNvSpPr>
            <a:spLocks noChangeArrowheads="1"/>
          </p:cNvSpPr>
          <p:nvPr/>
        </p:nvSpPr>
        <p:spPr bwMode="auto">
          <a:xfrm>
            <a:off x="6502400" y="3752850"/>
            <a:ext cx="274638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V</a:t>
            </a:r>
          </a:p>
        </p:txBody>
      </p:sp>
      <p:sp>
        <p:nvSpPr>
          <p:cNvPr id="39192" name="Rectangle 280"/>
          <p:cNvSpPr>
            <a:spLocks noChangeArrowheads="1"/>
          </p:cNvSpPr>
          <p:nvPr/>
        </p:nvSpPr>
        <p:spPr bwMode="auto">
          <a:xfrm>
            <a:off x="6597650" y="3752850"/>
            <a:ext cx="274638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193" name="Rectangle 281"/>
          <p:cNvSpPr>
            <a:spLocks noChangeArrowheads="1"/>
          </p:cNvSpPr>
          <p:nvPr/>
        </p:nvSpPr>
        <p:spPr bwMode="auto">
          <a:xfrm>
            <a:off x="6669088" y="375285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9194" name="Rectangle 282"/>
          <p:cNvSpPr>
            <a:spLocks noChangeArrowheads="1"/>
          </p:cNvSpPr>
          <p:nvPr/>
        </p:nvSpPr>
        <p:spPr bwMode="auto">
          <a:xfrm>
            <a:off x="5681663" y="3011488"/>
            <a:ext cx="2825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195" name="Rectangle 283"/>
          <p:cNvSpPr>
            <a:spLocks noChangeArrowheads="1"/>
          </p:cNvSpPr>
          <p:nvPr/>
        </p:nvSpPr>
        <p:spPr bwMode="auto">
          <a:xfrm>
            <a:off x="5775325" y="3011488"/>
            <a:ext cx="274638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39196" name="Rectangle 284"/>
          <p:cNvSpPr>
            <a:spLocks noChangeArrowheads="1"/>
          </p:cNvSpPr>
          <p:nvPr/>
        </p:nvSpPr>
        <p:spPr bwMode="auto">
          <a:xfrm>
            <a:off x="5854700" y="3011488"/>
            <a:ext cx="274638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39197" name="Rectangle 285"/>
          <p:cNvSpPr>
            <a:spLocks noChangeArrowheads="1"/>
          </p:cNvSpPr>
          <p:nvPr/>
        </p:nvSpPr>
        <p:spPr bwMode="auto">
          <a:xfrm>
            <a:off x="5934075" y="301148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9198" name="Rectangle 286"/>
          <p:cNvSpPr>
            <a:spLocks noChangeArrowheads="1"/>
          </p:cNvSpPr>
          <p:nvPr/>
        </p:nvSpPr>
        <p:spPr bwMode="auto">
          <a:xfrm>
            <a:off x="6005513" y="3011488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199" name="Rectangle 287"/>
          <p:cNvSpPr>
            <a:spLocks noChangeArrowheads="1"/>
          </p:cNvSpPr>
          <p:nvPr/>
        </p:nvSpPr>
        <p:spPr bwMode="auto">
          <a:xfrm>
            <a:off x="6051550" y="3011488"/>
            <a:ext cx="2825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9200" name="Rectangle 288"/>
          <p:cNvSpPr>
            <a:spLocks noChangeArrowheads="1"/>
          </p:cNvSpPr>
          <p:nvPr/>
        </p:nvSpPr>
        <p:spPr bwMode="auto">
          <a:xfrm>
            <a:off x="6146800" y="3011488"/>
            <a:ext cx="2825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201" name="Rectangle 289"/>
          <p:cNvSpPr>
            <a:spLocks noChangeArrowheads="1"/>
          </p:cNvSpPr>
          <p:nvPr/>
        </p:nvSpPr>
        <p:spPr bwMode="auto">
          <a:xfrm>
            <a:off x="6234113" y="301148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T</a:t>
            </a:r>
          </a:p>
        </p:txBody>
      </p:sp>
      <p:sp>
        <p:nvSpPr>
          <p:cNvPr id="39202" name="Rectangle 290"/>
          <p:cNvSpPr>
            <a:spLocks noChangeArrowheads="1"/>
          </p:cNvSpPr>
          <p:nvPr/>
        </p:nvSpPr>
        <p:spPr bwMode="auto">
          <a:xfrm>
            <a:off x="6313488" y="3011488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203" name="Rectangle 291"/>
          <p:cNvSpPr>
            <a:spLocks noChangeArrowheads="1"/>
          </p:cNvSpPr>
          <p:nvPr/>
        </p:nvSpPr>
        <p:spPr bwMode="auto">
          <a:xfrm>
            <a:off x="6361113" y="3011488"/>
            <a:ext cx="2889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9204" name="Rectangle 292"/>
          <p:cNvSpPr>
            <a:spLocks noChangeArrowheads="1"/>
          </p:cNvSpPr>
          <p:nvPr/>
        </p:nvSpPr>
        <p:spPr bwMode="auto">
          <a:xfrm>
            <a:off x="6478588" y="3011488"/>
            <a:ext cx="2825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205" name="Rectangle 293"/>
          <p:cNvSpPr>
            <a:spLocks noChangeArrowheads="1"/>
          </p:cNvSpPr>
          <p:nvPr/>
        </p:nvSpPr>
        <p:spPr bwMode="auto">
          <a:xfrm>
            <a:off x="6589713" y="3011488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206" name="Rectangle 294"/>
          <p:cNvSpPr>
            <a:spLocks noChangeArrowheads="1"/>
          </p:cNvSpPr>
          <p:nvPr/>
        </p:nvSpPr>
        <p:spPr bwMode="auto">
          <a:xfrm>
            <a:off x="6629400" y="3011488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207" name="Rectangle 295"/>
          <p:cNvSpPr>
            <a:spLocks noChangeArrowheads="1"/>
          </p:cNvSpPr>
          <p:nvPr/>
        </p:nvSpPr>
        <p:spPr bwMode="auto">
          <a:xfrm>
            <a:off x="6669088" y="301148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9208" name="Rectangle 296"/>
          <p:cNvSpPr>
            <a:spLocks noChangeArrowheads="1"/>
          </p:cNvSpPr>
          <p:nvPr/>
        </p:nvSpPr>
        <p:spPr bwMode="auto">
          <a:xfrm>
            <a:off x="6740525" y="3011488"/>
            <a:ext cx="274638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209" name="Rectangle 297"/>
          <p:cNvSpPr>
            <a:spLocks noChangeArrowheads="1"/>
          </p:cNvSpPr>
          <p:nvPr/>
        </p:nvSpPr>
        <p:spPr bwMode="auto">
          <a:xfrm>
            <a:off x="6810375" y="3011488"/>
            <a:ext cx="274638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V</a:t>
            </a:r>
          </a:p>
        </p:txBody>
      </p:sp>
      <p:sp>
        <p:nvSpPr>
          <p:cNvPr id="39210" name="Rectangle 298"/>
          <p:cNvSpPr>
            <a:spLocks noChangeArrowheads="1"/>
          </p:cNvSpPr>
          <p:nvPr/>
        </p:nvSpPr>
        <p:spPr bwMode="auto">
          <a:xfrm>
            <a:off x="6905625" y="3011488"/>
            <a:ext cx="274638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211" name="Rectangle 299"/>
          <p:cNvSpPr>
            <a:spLocks noChangeArrowheads="1"/>
          </p:cNvSpPr>
          <p:nvPr/>
        </p:nvSpPr>
        <p:spPr bwMode="auto">
          <a:xfrm>
            <a:off x="6977063" y="301148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9212" name="Rectangle 300"/>
          <p:cNvSpPr>
            <a:spLocks noChangeArrowheads="1"/>
          </p:cNvSpPr>
          <p:nvPr/>
        </p:nvSpPr>
        <p:spPr bwMode="auto">
          <a:xfrm>
            <a:off x="5681663" y="224948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9213" name="Rectangle 301"/>
          <p:cNvSpPr>
            <a:spLocks noChangeArrowheads="1"/>
          </p:cNvSpPr>
          <p:nvPr/>
        </p:nvSpPr>
        <p:spPr bwMode="auto">
          <a:xfrm>
            <a:off x="5751513" y="2249488"/>
            <a:ext cx="2889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9214" name="Rectangle 302"/>
          <p:cNvSpPr>
            <a:spLocks noChangeArrowheads="1"/>
          </p:cNvSpPr>
          <p:nvPr/>
        </p:nvSpPr>
        <p:spPr bwMode="auto">
          <a:xfrm>
            <a:off x="5870575" y="2249488"/>
            <a:ext cx="2825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9215" name="Rectangle 303"/>
          <p:cNvSpPr>
            <a:spLocks noChangeArrowheads="1"/>
          </p:cNvSpPr>
          <p:nvPr/>
        </p:nvSpPr>
        <p:spPr bwMode="auto">
          <a:xfrm>
            <a:off x="5965825" y="2249488"/>
            <a:ext cx="2825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216" name="Rectangle 304"/>
          <p:cNvSpPr>
            <a:spLocks noChangeArrowheads="1"/>
          </p:cNvSpPr>
          <p:nvPr/>
        </p:nvSpPr>
        <p:spPr bwMode="auto">
          <a:xfrm>
            <a:off x="6059488" y="224948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9217" name="Rectangle 305"/>
          <p:cNvSpPr>
            <a:spLocks noChangeArrowheads="1"/>
          </p:cNvSpPr>
          <p:nvPr/>
        </p:nvSpPr>
        <p:spPr bwMode="auto">
          <a:xfrm>
            <a:off x="6130925" y="2249488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218" name="Rectangle 306"/>
          <p:cNvSpPr>
            <a:spLocks noChangeArrowheads="1"/>
          </p:cNvSpPr>
          <p:nvPr/>
        </p:nvSpPr>
        <p:spPr bwMode="auto">
          <a:xfrm>
            <a:off x="6170613" y="224948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9219" name="Rectangle 307"/>
          <p:cNvSpPr>
            <a:spLocks noChangeArrowheads="1"/>
          </p:cNvSpPr>
          <p:nvPr/>
        </p:nvSpPr>
        <p:spPr bwMode="auto">
          <a:xfrm>
            <a:off x="6242050" y="2249488"/>
            <a:ext cx="274638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220" name="Rectangle 308"/>
          <p:cNvSpPr>
            <a:spLocks noChangeArrowheads="1"/>
          </p:cNvSpPr>
          <p:nvPr/>
        </p:nvSpPr>
        <p:spPr bwMode="auto">
          <a:xfrm>
            <a:off x="6313488" y="2249488"/>
            <a:ext cx="27463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V</a:t>
            </a:r>
          </a:p>
        </p:txBody>
      </p:sp>
      <p:sp>
        <p:nvSpPr>
          <p:cNvPr id="39221" name="Rectangle 309"/>
          <p:cNvSpPr>
            <a:spLocks noChangeArrowheads="1"/>
          </p:cNvSpPr>
          <p:nvPr/>
        </p:nvSpPr>
        <p:spPr bwMode="auto">
          <a:xfrm>
            <a:off x="6407150" y="2249488"/>
            <a:ext cx="274638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222" name="Rectangle 310"/>
          <p:cNvSpPr>
            <a:spLocks noChangeArrowheads="1"/>
          </p:cNvSpPr>
          <p:nvPr/>
        </p:nvSpPr>
        <p:spPr bwMode="auto">
          <a:xfrm>
            <a:off x="6478588" y="224948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9223" name="Rectangle 311"/>
          <p:cNvSpPr>
            <a:spLocks noChangeArrowheads="1"/>
          </p:cNvSpPr>
          <p:nvPr/>
        </p:nvSpPr>
        <p:spPr bwMode="auto">
          <a:xfrm>
            <a:off x="1906588" y="2016125"/>
            <a:ext cx="3340100" cy="647700"/>
          </a:xfrm>
          <a:prstGeom prst="rect">
            <a:avLst/>
          </a:prstGeom>
          <a:solidFill>
            <a:srgbClr val="FFFFFF"/>
          </a:solidFill>
          <a:ln w="1270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224" name="Rectangle 312"/>
          <p:cNvSpPr>
            <a:spLocks noChangeArrowheads="1"/>
          </p:cNvSpPr>
          <p:nvPr/>
        </p:nvSpPr>
        <p:spPr bwMode="auto">
          <a:xfrm>
            <a:off x="1695450" y="2055813"/>
            <a:ext cx="2889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G</a:t>
            </a:r>
          </a:p>
        </p:txBody>
      </p:sp>
      <p:sp>
        <p:nvSpPr>
          <p:cNvPr id="39225" name="Rectangle 313"/>
          <p:cNvSpPr>
            <a:spLocks noChangeArrowheads="1"/>
          </p:cNvSpPr>
          <p:nvPr/>
        </p:nvSpPr>
        <p:spPr bwMode="auto">
          <a:xfrm>
            <a:off x="1806575" y="2055813"/>
            <a:ext cx="23495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9226" name="Rectangle 314"/>
          <p:cNvSpPr>
            <a:spLocks noChangeArrowheads="1"/>
          </p:cNvSpPr>
          <p:nvPr/>
        </p:nvSpPr>
        <p:spPr bwMode="auto">
          <a:xfrm>
            <a:off x="1862138" y="2055813"/>
            <a:ext cx="2587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227" name="Rectangle 315"/>
          <p:cNvSpPr>
            <a:spLocks noChangeArrowheads="1"/>
          </p:cNvSpPr>
          <p:nvPr/>
        </p:nvSpPr>
        <p:spPr bwMode="auto">
          <a:xfrm>
            <a:off x="1931988" y="2055813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39228" name="Rectangle 316"/>
          <p:cNvSpPr>
            <a:spLocks noChangeArrowheads="1"/>
          </p:cNvSpPr>
          <p:nvPr/>
        </p:nvSpPr>
        <p:spPr bwMode="auto">
          <a:xfrm>
            <a:off x="2011363" y="2055813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h</a:t>
            </a:r>
          </a:p>
        </p:txBody>
      </p:sp>
      <p:sp>
        <p:nvSpPr>
          <p:cNvPr id="39229" name="Rectangle 317"/>
          <p:cNvSpPr>
            <a:spLocks noChangeArrowheads="1"/>
          </p:cNvSpPr>
          <p:nvPr/>
        </p:nvSpPr>
        <p:spPr bwMode="auto">
          <a:xfrm>
            <a:off x="2090738" y="2055813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230" name="Rectangle 318"/>
          <p:cNvSpPr>
            <a:spLocks noChangeArrowheads="1"/>
          </p:cNvSpPr>
          <p:nvPr/>
        </p:nvSpPr>
        <p:spPr bwMode="auto">
          <a:xfrm>
            <a:off x="2130425" y="2055813"/>
            <a:ext cx="25876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9231" name="Rectangle 319"/>
          <p:cNvSpPr>
            <a:spLocks noChangeArrowheads="1"/>
          </p:cNvSpPr>
          <p:nvPr/>
        </p:nvSpPr>
        <p:spPr bwMode="auto">
          <a:xfrm>
            <a:off x="2201863" y="2055813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232" name="Rectangle 320"/>
          <p:cNvSpPr>
            <a:spLocks noChangeArrowheads="1"/>
          </p:cNvSpPr>
          <p:nvPr/>
        </p:nvSpPr>
        <p:spPr bwMode="auto">
          <a:xfrm>
            <a:off x="2241550" y="2055813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233" name="Rectangle 321"/>
          <p:cNvSpPr>
            <a:spLocks noChangeArrowheads="1"/>
          </p:cNvSpPr>
          <p:nvPr/>
        </p:nvSpPr>
        <p:spPr bwMode="auto">
          <a:xfrm>
            <a:off x="2287588" y="2055813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234" name="Rectangle 322"/>
          <p:cNvSpPr>
            <a:spLocks noChangeArrowheads="1"/>
          </p:cNvSpPr>
          <p:nvPr/>
        </p:nvSpPr>
        <p:spPr bwMode="auto">
          <a:xfrm>
            <a:off x="2366963" y="2055813"/>
            <a:ext cx="22701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f</a:t>
            </a:r>
          </a:p>
        </p:txBody>
      </p:sp>
      <p:sp>
        <p:nvSpPr>
          <p:cNvPr id="39235" name="Rectangle 323"/>
          <p:cNvSpPr>
            <a:spLocks noChangeArrowheads="1"/>
          </p:cNvSpPr>
          <p:nvPr/>
        </p:nvSpPr>
        <p:spPr bwMode="auto">
          <a:xfrm>
            <a:off x="2411413" y="2055813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9236" name="Rectangle 324"/>
          <p:cNvSpPr>
            <a:spLocks noChangeArrowheads="1"/>
          </p:cNvSpPr>
          <p:nvPr/>
        </p:nvSpPr>
        <p:spPr bwMode="auto">
          <a:xfrm>
            <a:off x="2490788" y="2055813"/>
            <a:ext cx="31273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W</a:t>
            </a:r>
          </a:p>
        </p:txBody>
      </p:sp>
      <p:sp>
        <p:nvSpPr>
          <p:cNvPr id="39237" name="Rectangle 325"/>
          <p:cNvSpPr>
            <a:spLocks noChangeArrowheads="1"/>
          </p:cNvSpPr>
          <p:nvPr/>
        </p:nvSpPr>
        <p:spPr bwMode="auto">
          <a:xfrm>
            <a:off x="2630488" y="2055813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238" name="Rectangle 326"/>
          <p:cNvSpPr>
            <a:spLocks noChangeArrowheads="1"/>
          </p:cNvSpPr>
          <p:nvPr/>
        </p:nvSpPr>
        <p:spPr bwMode="auto">
          <a:xfrm>
            <a:off x="2670175" y="2055813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239" name="Rectangle 327"/>
          <p:cNvSpPr>
            <a:spLocks noChangeArrowheads="1"/>
          </p:cNvSpPr>
          <p:nvPr/>
        </p:nvSpPr>
        <p:spPr bwMode="auto">
          <a:xfrm>
            <a:off x="2749550" y="2055813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39240" name="Rectangle 328"/>
          <p:cNvSpPr>
            <a:spLocks noChangeArrowheads="1"/>
          </p:cNvSpPr>
          <p:nvPr/>
        </p:nvSpPr>
        <p:spPr bwMode="auto">
          <a:xfrm>
            <a:off x="2828925" y="2055813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9241" name="Rectangle 329"/>
          <p:cNvSpPr>
            <a:spLocks noChangeArrowheads="1"/>
          </p:cNvSpPr>
          <p:nvPr/>
        </p:nvSpPr>
        <p:spPr bwMode="auto">
          <a:xfrm>
            <a:off x="2908300" y="2055813"/>
            <a:ext cx="2889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w</a:t>
            </a:r>
          </a:p>
        </p:txBody>
      </p:sp>
      <p:sp>
        <p:nvSpPr>
          <p:cNvPr id="39242" name="Rectangle 330"/>
          <p:cNvSpPr>
            <a:spLocks noChangeArrowheads="1"/>
          </p:cNvSpPr>
          <p:nvPr/>
        </p:nvSpPr>
        <p:spPr bwMode="auto">
          <a:xfrm>
            <a:off x="3008313" y="2055813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,</a:t>
            </a:r>
          </a:p>
        </p:txBody>
      </p:sp>
      <p:sp>
        <p:nvSpPr>
          <p:cNvPr id="39243" name="Rectangle 331"/>
          <p:cNvSpPr>
            <a:spLocks noChangeArrowheads="1"/>
          </p:cNvSpPr>
          <p:nvPr/>
        </p:nvSpPr>
        <p:spPr bwMode="auto">
          <a:xfrm>
            <a:off x="3048000" y="2055813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244" name="Rectangle 332"/>
          <p:cNvSpPr>
            <a:spLocks noChangeArrowheads="1"/>
          </p:cNvSpPr>
          <p:nvPr/>
        </p:nvSpPr>
        <p:spPr bwMode="auto">
          <a:xfrm>
            <a:off x="3086100" y="2055813"/>
            <a:ext cx="274638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39245" name="Rectangle 333"/>
          <p:cNvSpPr>
            <a:spLocks noChangeArrowheads="1"/>
          </p:cNvSpPr>
          <p:nvPr/>
        </p:nvSpPr>
        <p:spPr bwMode="auto">
          <a:xfrm>
            <a:off x="3165475" y="2055813"/>
            <a:ext cx="25876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246" name="Rectangle 334"/>
          <p:cNvSpPr>
            <a:spLocks noChangeArrowheads="1"/>
          </p:cNvSpPr>
          <p:nvPr/>
        </p:nvSpPr>
        <p:spPr bwMode="auto">
          <a:xfrm>
            <a:off x="3236913" y="2055813"/>
            <a:ext cx="23495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9247" name="Rectangle 335"/>
          <p:cNvSpPr>
            <a:spLocks noChangeArrowheads="1"/>
          </p:cNvSpPr>
          <p:nvPr/>
        </p:nvSpPr>
        <p:spPr bwMode="auto">
          <a:xfrm>
            <a:off x="3292475" y="2055813"/>
            <a:ext cx="25876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248" name="Rectangle 336"/>
          <p:cNvSpPr>
            <a:spLocks noChangeArrowheads="1"/>
          </p:cNvSpPr>
          <p:nvPr/>
        </p:nvSpPr>
        <p:spPr bwMode="auto">
          <a:xfrm>
            <a:off x="3348038" y="2055813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9249" name="Rectangle 337"/>
          <p:cNvSpPr>
            <a:spLocks noChangeArrowheads="1"/>
          </p:cNvSpPr>
          <p:nvPr/>
        </p:nvSpPr>
        <p:spPr bwMode="auto">
          <a:xfrm>
            <a:off x="3427413" y="2055813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250" name="Rectangle 338"/>
          <p:cNvSpPr>
            <a:spLocks noChangeArrowheads="1"/>
          </p:cNvSpPr>
          <p:nvPr/>
        </p:nvSpPr>
        <p:spPr bwMode="auto">
          <a:xfrm>
            <a:off x="3505200" y="2055813"/>
            <a:ext cx="25876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251" name="Rectangle 339"/>
          <p:cNvSpPr>
            <a:spLocks noChangeArrowheads="1"/>
          </p:cNvSpPr>
          <p:nvPr/>
        </p:nvSpPr>
        <p:spPr bwMode="auto">
          <a:xfrm>
            <a:off x="3576638" y="2055813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9252" name="Rectangle 340"/>
          <p:cNvSpPr>
            <a:spLocks noChangeArrowheads="1"/>
          </p:cNvSpPr>
          <p:nvPr/>
        </p:nvSpPr>
        <p:spPr bwMode="auto">
          <a:xfrm>
            <a:off x="3616325" y="2055813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253" name="Rectangle 341"/>
          <p:cNvSpPr>
            <a:spLocks noChangeArrowheads="1"/>
          </p:cNvSpPr>
          <p:nvPr/>
        </p:nvSpPr>
        <p:spPr bwMode="auto">
          <a:xfrm>
            <a:off x="3656013" y="2055813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T</a:t>
            </a:r>
          </a:p>
        </p:txBody>
      </p:sp>
      <p:sp>
        <p:nvSpPr>
          <p:cNvPr id="39254" name="Rectangle 342"/>
          <p:cNvSpPr>
            <a:spLocks noChangeArrowheads="1"/>
          </p:cNvSpPr>
          <p:nvPr/>
        </p:nvSpPr>
        <p:spPr bwMode="auto">
          <a:xfrm>
            <a:off x="3724275" y="2055813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9255" name="Rectangle 343"/>
          <p:cNvSpPr>
            <a:spLocks noChangeArrowheads="1"/>
          </p:cNvSpPr>
          <p:nvPr/>
        </p:nvSpPr>
        <p:spPr bwMode="auto">
          <a:xfrm>
            <a:off x="3803650" y="2055813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9256" name="Rectangle 344"/>
          <p:cNvSpPr>
            <a:spLocks noChangeArrowheads="1"/>
          </p:cNvSpPr>
          <p:nvPr/>
        </p:nvSpPr>
        <p:spPr bwMode="auto">
          <a:xfrm>
            <a:off x="3883025" y="2055813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9257" name="Rectangle 345"/>
          <p:cNvSpPr>
            <a:spLocks noChangeArrowheads="1"/>
          </p:cNvSpPr>
          <p:nvPr/>
        </p:nvSpPr>
        <p:spPr bwMode="auto">
          <a:xfrm>
            <a:off x="3922713" y="2055813"/>
            <a:ext cx="2587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258" name="Rectangle 346"/>
          <p:cNvSpPr>
            <a:spLocks noChangeArrowheads="1"/>
          </p:cNvSpPr>
          <p:nvPr/>
        </p:nvSpPr>
        <p:spPr bwMode="auto">
          <a:xfrm>
            <a:off x="3978275" y="2055813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,</a:t>
            </a:r>
          </a:p>
        </p:txBody>
      </p:sp>
      <p:sp>
        <p:nvSpPr>
          <p:cNvPr id="39259" name="Rectangle 347"/>
          <p:cNvSpPr>
            <a:spLocks noChangeArrowheads="1"/>
          </p:cNvSpPr>
          <p:nvPr/>
        </p:nvSpPr>
        <p:spPr bwMode="auto">
          <a:xfrm>
            <a:off x="4016375" y="2055813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260" name="Rectangle 348"/>
          <p:cNvSpPr>
            <a:spLocks noChangeArrowheads="1"/>
          </p:cNvSpPr>
          <p:nvPr/>
        </p:nvSpPr>
        <p:spPr bwMode="auto">
          <a:xfrm>
            <a:off x="4056063" y="2055813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261" name="Rectangle 349"/>
          <p:cNvSpPr>
            <a:spLocks noChangeArrowheads="1"/>
          </p:cNvSpPr>
          <p:nvPr/>
        </p:nvSpPr>
        <p:spPr bwMode="auto">
          <a:xfrm>
            <a:off x="4103688" y="2055813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262" name="Rectangle 350"/>
          <p:cNvSpPr>
            <a:spLocks noChangeArrowheads="1"/>
          </p:cNvSpPr>
          <p:nvPr/>
        </p:nvSpPr>
        <p:spPr bwMode="auto">
          <a:xfrm>
            <a:off x="4183063" y="2055813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q</a:t>
            </a:r>
          </a:p>
        </p:txBody>
      </p:sp>
      <p:sp>
        <p:nvSpPr>
          <p:cNvPr id="39263" name="Rectangle 351"/>
          <p:cNvSpPr>
            <a:spLocks noChangeArrowheads="1"/>
          </p:cNvSpPr>
          <p:nvPr/>
        </p:nvSpPr>
        <p:spPr bwMode="auto">
          <a:xfrm>
            <a:off x="4262438" y="2055813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u</a:t>
            </a:r>
          </a:p>
        </p:txBody>
      </p:sp>
      <p:sp>
        <p:nvSpPr>
          <p:cNvPr id="39264" name="Rectangle 352"/>
          <p:cNvSpPr>
            <a:spLocks noChangeArrowheads="1"/>
          </p:cNvSpPr>
          <p:nvPr/>
        </p:nvSpPr>
        <p:spPr bwMode="auto">
          <a:xfrm>
            <a:off x="4341813" y="2055813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265" name="Rectangle 353"/>
          <p:cNvSpPr>
            <a:spLocks noChangeArrowheads="1"/>
          </p:cNvSpPr>
          <p:nvPr/>
        </p:nvSpPr>
        <p:spPr bwMode="auto">
          <a:xfrm>
            <a:off x="4379913" y="2055813"/>
            <a:ext cx="23495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9266" name="Rectangle 354"/>
          <p:cNvSpPr>
            <a:spLocks noChangeArrowheads="1"/>
          </p:cNvSpPr>
          <p:nvPr/>
        </p:nvSpPr>
        <p:spPr bwMode="auto">
          <a:xfrm>
            <a:off x="4435475" y="2055813"/>
            <a:ext cx="25876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y</a:t>
            </a:r>
          </a:p>
        </p:txBody>
      </p:sp>
      <p:sp>
        <p:nvSpPr>
          <p:cNvPr id="39267" name="Rectangle 355"/>
          <p:cNvSpPr>
            <a:spLocks noChangeArrowheads="1"/>
          </p:cNvSpPr>
          <p:nvPr/>
        </p:nvSpPr>
        <p:spPr bwMode="auto">
          <a:xfrm>
            <a:off x="4506913" y="2055813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268" name="Rectangle 356"/>
          <p:cNvSpPr>
            <a:spLocks noChangeArrowheads="1"/>
          </p:cNvSpPr>
          <p:nvPr/>
        </p:nvSpPr>
        <p:spPr bwMode="auto">
          <a:xfrm>
            <a:off x="4546600" y="2055813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269" name="Rectangle 357"/>
          <p:cNvSpPr>
            <a:spLocks noChangeArrowheads="1"/>
          </p:cNvSpPr>
          <p:nvPr/>
        </p:nvSpPr>
        <p:spPr bwMode="auto">
          <a:xfrm>
            <a:off x="4586288" y="2055813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9270" name="Rectangle 358"/>
          <p:cNvSpPr>
            <a:spLocks noChangeArrowheads="1"/>
          </p:cNvSpPr>
          <p:nvPr/>
        </p:nvSpPr>
        <p:spPr bwMode="auto">
          <a:xfrm>
            <a:off x="4657725" y="2055813"/>
            <a:ext cx="25876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271" name="Rectangle 359"/>
          <p:cNvSpPr>
            <a:spLocks noChangeArrowheads="1"/>
          </p:cNvSpPr>
          <p:nvPr/>
        </p:nvSpPr>
        <p:spPr bwMode="auto">
          <a:xfrm>
            <a:off x="4727575" y="2055813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272" name="Rectangle 360"/>
          <p:cNvSpPr>
            <a:spLocks noChangeArrowheads="1"/>
          </p:cNvSpPr>
          <p:nvPr/>
        </p:nvSpPr>
        <p:spPr bwMode="auto">
          <a:xfrm>
            <a:off x="4806950" y="2055813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g</a:t>
            </a:r>
          </a:p>
        </p:txBody>
      </p:sp>
      <p:sp>
        <p:nvSpPr>
          <p:cNvPr id="39273" name="Rectangle 361"/>
          <p:cNvSpPr>
            <a:spLocks noChangeArrowheads="1"/>
          </p:cNvSpPr>
          <p:nvPr/>
        </p:nvSpPr>
        <p:spPr bwMode="auto">
          <a:xfrm>
            <a:off x="4878388" y="2055813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u</a:t>
            </a:r>
          </a:p>
        </p:txBody>
      </p:sp>
      <p:sp>
        <p:nvSpPr>
          <p:cNvPr id="39274" name="Rectangle 362"/>
          <p:cNvSpPr>
            <a:spLocks noChangeArrowheads="1"/>
          </p:cNvSpPr>
          <p:nvPr/>
        </p:nvSpPr>
        <p:spPr bwMode="auto">
          <a:xfrm>
            <a:off x="4957763" y="2055813"/>
            <a:ext cx="2587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275" name="Rectangle 363"/>
          <p:cNvSpPr>
            <a:spLocks noChangeArrowheads="1"/>
          </p:cNvSpPr>
          <p:nvPr/>
        </p:nvSpPr>
        <p:spPr bwMode="auto">
          <a:xfrm>
            <a:off x="5029200" y="2055813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g</a:t>
            </a:r>
          </a:p>
        </p:txBody>
      </p:sp>
      <p:sp>
        <p:nvSpPr>
          <p:cNvPr id="39276" name="Rectangle 364"/>
          <p:cNvSpPr>
            <a:spLocks noChangeArrowheads="1"/>
          </p:cNvSpPr>
          <p:nvPr/>
        </p:nvSpPr>
        <p:spPr bwMode="auto">
          <a:xfrm>
            <a:off x="5099050" y="2055813"/>
            <a:ext cx="25876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277" name="Rectangle 365"/>
          <p:cNvSpPr>
            <a:spLocks noChangeArrowheads="1"/>
          </p:cNvSpPr>
          <p:nvPr/>
        </p:nvSpPr>
        <p:spPr bwMode="auto">
          <a:xfrm>
            <a:off x="5170488" y="2055813"/>
            <a:ext cx="2587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278" name="Rectangle 366"/>
          <p:cNvSpPr>
            <a:spLocks noChangeArrowheads="1"/>
          </p:cNvSpPr>
          <p:nvPr/>
        </p:nvSpPr>
        <p:spPr bwMode="auto">
          <a:xfrm>
            <a:off x="5226050" y="2055813"/>
            <a:ext cx="180975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endParaRPr lang="en-US" sz="1100" b="1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1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9279" name="Rectangle 367"/>
          <p:cNvSpPr>
            <a:spLocks noChangeArrowheads="1"/>
          </p:cNvSpPr>
          <p:nvPr/>
        </p:nvSpPr>
        <p:spPr bwMode="auto">
          <a:xfrm>
            <a:off x="1897063" y="2198688"/>
            <a:ext cx="2825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9280" name="Rectangle 368"/>
          <p:cNvSpPr>
            <a:spLocks noChangeArrowheads="1"/>
          </p:cNvSpPr>
          <p:nvPr/>
        </p:nvSpPr>
        <p:spPr bwMode="auto">
          <a:xfrm>
            <a:off x="1992313" y="219868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u</a:t>
            </a:r>
          </a:p>
        </p:txBody>
      </p:sp>
      <p:sp>
        <p:nvSpPr>
          <p:cNvPr id="39281" name="Rectangle 369"/>
          <p:cNvSpPr>
            <a:spLocks noChangeArrowheads="1"/>
          </p:cNvSpPr>
          <p:nvPr/>
        </p:nvSpPr>
        <p:spPr bwMode="auto">
          <a:xfrm>
            <a:off x="2071688" y="2198688"/>
            <a:ext cx="2587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282" name="Rectangle 370"/>
          <p:cNvSpPr>
            <a:spLocks noChangeArrowheads="1"/>
          </p:cNvSpPr>
          <p:nvPr/>
        </p:nvSpPr>
        <p:spPr bwMode="auto">
          <a:xfrm>
            <a:off x="2127250" y="2198688"/>
            <a:ext cx="22701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t</a:t>
            </a:r>
          </a:p>
        </p:txBody>
      </p:sp>
      <p:sp>
        <p:nvSpPr>
          <p:cNvPr id="39283" name="Rectangle 371"/>
          <p:cNvSpPr>
            <a:spLocks noChangeArrowheads="1"/>
          </p:cNvSpPr>
          <p:nvPr/>
        </p:nvSpPr>
        <p:spPr bwMode="auto">
          <a:xfrm>
            <a:off x="2173288" y="219868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9284" name="Rectangle 372"/>
          <p:cNvSpPr>
            <a:spLocks noChangeArrowheads="1"/>
          </p:cNvSpPr>
          <p:nvPr/>
        </p:nvSpPr>
        <p:spPr bwMode="auto">
          <a:xfrm>
            <a:off x="2252663" y="2198688"/>
            <a:ext cx="3048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m</a:t>
            </a:r>
          </a:p>
        </p:txBody>
      </p:sp>
      <p:sp>
        <p:nvSpPr>
          <p:cNvPr id="39285" name="Rectangle 373"/>
          <p:cNvSpPr>
            <a:spLocks noChangeArrowheads="1"/>
          </p:cNvSpPr>
          <p:nvPr/>
        </p:nvSpPr>
        <p:spPr bwMode="auto">
          <a:xfrm>
            <a:off x="2371725" y="2198688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286" name="Rectangle 374"/>
          <p:cNvSpPr>
            <a:spLocks noChangeArrowheads="1"/>
          </p:cNvSpPr>
          <p:nvPr/>
        </p:nvSpPr>
        <p:spPr bwMode="auto">
          <a:xfrm>
            <a:off x="2411413" y="2198688"/>
            <a:ext cx="2508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z</a:t>
            </a:r>
          </a:p>
        </p:txBody>
      </p:sp>
      <p:sp>
        <p:nvSpPr>
          <p:cNvPr id="39287" name="Rectangle 375"/>
          <p:cNvSpPr>
            <a:spLocks noChangeArrowheads="1"/>
          </p:cNvSpPr>
          <p:nvPr/>
        </p:nvSpPr>
        <p:spPr bwMode="auto">
          <a:xfrm>
            <a:off x="2481263" y="2198688"/>
            <a:ext cx="2587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288" name="Rectangle 376"/>
          <p:cNvSpPr>
            <a:spLocks noChangeArrowheads="1"/>
          </p:cNvSpPr>
          <p:nvPr/>
        </p:nvSpPr>
        <p:spPr bwMode="auto">
          <a:xfrm>
            <a:off x="2552700" y="219868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39289" name="Rectangle 377"/>
          <p:cNvSpPr>
            <a:spLocks noChangeArrowheads="1"/>
          </p:cNvSpPr>
          <p:nvPr/>
        </p:nvSpPr>
        <p:spPr bwMode="auto">
          <a:xfrm>
            <a:off x="2632075" y="2198688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290" name="Rectangle 378"/>
          <p:cNvSpPr>
            <a:spLocks noChangeArrowheads="1"/>
          </p:cNvSpPr>
          <p:nvPr/>
        </p:nvSpPr>
        <p:spPr bwMode="auto">
          <a:xfrm>
            <a:off x="2671763" y="2198688"/>
            <a:ext cx="2825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291" name="Rectangle 379"/>
          <p:cNvSpPr>
            <a:spLocks noChangeArrowheads="1"/>
          </p:cNvSpPr>
          <p:nvPr/>
        </p:nvSpPr>
        <p:spPr bwMode="auto">
          <a:xfrm>
            <a:off x="2767013" y="219868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39292" name="Rectangle 380"/>
          <p:cNvSpPr>
            <a:spLocks noChangeArrowheads="1"/>
          </p:cNvSpPr>
          <p:nvPr/>
        </p:nvSpPr>
        <p:spPr bwMode="auto">
          <a:xfrm>
            <a:off x="2846388" y="219868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39293" name="Rectangle 381"/>
          <p:cNvSpPr>
            <a:spLocks noChangeArrowheads="1"/>
          </p:cNvSpPr>
          <p:nvPr/>
        </p:nvSpPr>
        <p:spPr bwMode="auto">
          <a:xfrm>
            <a:off x="2924175" y="2198688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9294" name="Rectangle 382"/>
          <p:cNvSpPr>
            <a:spLocks noChangeArrowheads="1"/>
          </p:cNvSpPr>
          <p:nvPr/>
        </p:nvSpPr>
        <p:spPr bwMode="auto">
          <a:xfrm>
            <a:off x="2963863" y="2198688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295" name="Rectangle 383"/>
          <p:cNvSpPr>
            <a:spLocks noChangeArrowheads="1"/>
          </p:cNvSpPr>
          <p:nvPr/>
        </p:nvSpPr>
        <p:spPr bwMode="auto">
          <a:xfrm>
            <a:off x="3003550" y="2198688"/>
            <a:ext cx="25876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9296" name="Rectangle 384"/>
          <p:cNvSpPr>
            <a:spLocks noChangeArrowheads="1"/>
          </p:cNvSpPr>
          <p:nvPr/>
        </p:nvSpPr>
        <p:spPr bwMode="auto">
          <a:xfrm>
            <a:off x="3074988" y="2198688"/>
            <a:ext cx="2587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297" name="Rectangle 385"/>
          <p:cNvSpPr>
            <a:spLocks noChangeArrowheads="1"/>
          </p:cNvSpPr>
          <p:nvPr/>
        </p:nvSpPr>
        <p:spPr bwMode="auto">
          <a:xfrm>
            <a:off x="3146425" y="2198688"/>
            <a:ext cx="22701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t</a:t>
            </a:r>
          </a:p>
        </p:txBody>
      </p:sp>
      <p:sp>
        <p:nvSpPr>
          <p:cNvPr id="39298" name="Rectangle 386"/>
          <p:cNvSpPr>
            <a:spLocks noChangeArrowheads="1"/>
          </p:cNvSpPr>
          <p:nvPr/>
        </p:nvSpPr>
        <p:spPr bwMode="auto">
          <a:xfrm>
            <a:off x="3194050" y="2198688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299" name="Rectangle 387"/>
          <p:cNvSpPr>
            <a:spLocks noChangeArrowheads="1"/>
          </p:cNvSpPr>
          <p:nvPr/>
        </p:nvSpPr>
        <p:spPr bwMode="auto">
          <a:xfrm>
            <a:off x="3232150" y="219868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9300" name="Rectangle 388"/>
          <p:cNvSpPr>
            <a:spLocks noChangeArrowheads="1"/>
          </p:cNvSpPr>
          <p:nvPr/>
        </p:nvSpPr>
        <p:spPr bwMode="auto">
          <a:xfrm>
            <a:off x="3311525" y="219868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301" name="Rectangle 389"/>
          <p:cNvSpPr>
            <a:spLocks noChangeArrowheads="1"/>
          </p:cNvSpPr>
          <p:nvPr/>
        </p:nvSpPr>
        <p:spPr bwMode="auto">
          <a:xfrm>
            <a:off x="3390900" y="2198688"/>
            <a:ext cx="25876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302" name="Rectangle 390"/>
          <p:cNvSpPr>
            <a:spLocks noChangeArrowheads="1"/>
          </p:cNvSpPr>
          <p:nvPr/>
        </p:nvSpPr>
        <p:spPr bwMode="auto">
          <a:xfrm>
            <a:off x="3446463" y="2198688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,</a:t>
            </a:r>
          </a:p>
        </p:txBody>
      </p:sp>
      <p:sp>
        <p:nvSpPr>
          <p:cNvPr id="39303" name="Rectangle 391"/>
          <p:cNvSpPr>
            <a:spLocks noChangeArrowheads="1"/>
          </p:cNvSpPr>
          <p:nvPr/>
        </p:nvSpPr>
        <p:spPr bwMode="auto">
          <a:xfrm>
            <a:off x="3486150" y="2198688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304" name="Rectangle 392"/>
          <p:cNvSpPr>
            <a:spLocks noChangeArrowheads="1"/>
          </p:cNvSpPr>
          <p:nvPr/>
        </p:nvSpPr>
        <p:spPr bwMode="auto">
          <a:xfrm>
            <a:off x="3525838" y="2198688"/>
            <a:ext cx="27463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39305" name="Rectangle 393"/>
          <p:cNvSpPr>
            <a:spLocks noChangeArrowheads="1"/>
          </p:cNvSpPr>
          <p:nvPr/>
        </p:nvSpPr>
        <p:spPr bwMode="auto">
          <a:xfrm>
            <a:off x="3605213" y="2198688"/>
            <a:ext cx="23495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9306" name="Rectangle 394"/>
          <p:cNvSpPr>
            <a:spLocks noChangeArrowheads="1"/>
          </p:cNvSpPr>
          <p:nvPr/>
        </p:nvSpPr>
        <p:spPr bwMode="auto">
          <a:xfrm>
            <a:off x="3659188" y="219868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9307" name="Rectangle 395"/>
          <p:cNvSpPr>
            <a:spLocks noChangeArrowheads="1"/>
          </p:cNvSpPr>
          <p:nvPr/>
        </p:nvSpPr>
        <p:spPr bwMode="auto">
          <a:xfrm>
            <a:off x="3738563" y="2198688"/>
            <a:ext cx="22701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t</a:t>
            </a:r>
          </a:p>
        </p:txBody>
      </p:sp>
      <p:sp>
        <p:nvSpPr>
          <p:cNvPr id="39308" name="Rectangle 396"/>
          <p:cNvSpPr>
            <a:spLocks noChangeArrowheads="1"/>
          </p:cNvSpPr>
          <p:nvPr/>
        </p:nvSpPr>
        <p:spPr bwMode="auto">
          <a:xfrm>
            <a:off x="3786188" y="219868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9309" name="Rectangle 397"/>
          <p:cNvSpPr>
            <a:spLocks noChangeArrowheads="1"/>
          </p:cNvSpPr>
          <p:nvPr/>
        </p:nvSpPr>
        <p:spPr bwMode="auto">
          <a:xfrm>
            <a:off x="3865563" y="2198688"/>
            <a:ext cx="22701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t</a:t>
            </a:r>
          </a:p>
        </p:txBody>
      </p:sp>
      <p:sp>
        <p:nvSpPr>
          <p:cNvPr id="39310" name="Rectangle 398"/>
          <p:cNvSpPr>
            <a:spLocks noChangeArrowheads="1"/>
          </p:cNvSpPr>
          <p:nvPr/>
        </p:nvSpPr>
        <p:spPr bwMode="auto">
          <a:xfrm>
            <a:off x="3913188" y="2198688"/>
            <a:ext cx="2587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y</a:t>
            </a:r>
          </a:p>
        </p:txBody>
      </p:sp>
      <p:sp>
        <p:nvSpPr>
          <p:cNvPr id="39311" name="Rectangle 399"/>
          <p:cNvSpPr>
            <a:spLocks noChangeArrowheads="1"/>
          </p:cNvSpPr>
          <p:nvPr/>
        </p:nvSpPr>
        <p:spPr bwMode="auto">
          <a:xfrm>
            <a:off x="3983038" y="219868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39312" name="Rectangle 400"/>
          <p:cNvSpPr>
            <a:spLocks noChangeArrowheads="1"/>
          </p:cNvSpPr>
          <p:nvPr/>
        </p:nvSpPr>
        <p:spPr bwMode="auto">
          <a:xfrm>
            <a:off x="4062413" y="2198688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313" name="Rectangle 401"/>
          <p:cNvSpPr>
            <a:spLocks noChangeArrowheads="1"/>
          </p:cNvSpPr>
          <p:nvPr/>
        </p:nvSpPr>
        <p:spPr bwMode="auto">
          <a:xfrm>
            <a:off x="4102100" y="219868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314" name="Rectangle 402"/>
          <p:cNvSpPr>
            <a:spLocks noChangeArrowheads="1"/>
          </p:cNvSpPr>
          <p:nvPr/>
        </p:nvSpPr>
        <p:spPr bwMode="auto">
          <a:xfrm>
            <a:off x="4181475" y="219868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g</a:t>
            </a:r>
          </a:p>
        </p:txBody>
      </p:sp>
      <p:sp>
        <p:nvSpPr>
          <p:cNvPr id="39315" name="Rectangle 403"/>
          <p:cNvSpPr>
            <a:spLocks noChangeArrowheads="1"/>
          </p:cNvSpPr>
          <p:nvPr/>
        </p:nvSpPr>
        <p:spPr bwMode="auto">
          <a:xfrm>
            <a:off x="4252913" y="2198688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316" name="Rectangle 404"/>
          <p:cNvSpPr>
            <a:spLocks noChangeArrowheads="1"/>
          </p:cNvSpPr>
          <p:nvPr/>
        </p:nvSpPr>
        <p:spPr bwMode="auto">
          <a:xfrm>
            <a:off x="4292600" y="219868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T</a:t>
            </a:r>
          </a:p>
        </p:txBody>
      </p:sp>
      <p:sp>
        <p:nvSpPr>
          <p:cNvPr id="39317" name="Rectangle 405"/>
          <p:cNvSpPr>
            <a:spLocks noChangeArrowheads="1"/>
          </p:cNvSpPr>
          <p:nvPr/>
        </p:nvSpPr>
        <p:spPr bwMode="auto">
          <a:xfrm>
            <a:off x="4360863" y="219868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9318" name="Rectangle 406"/>
          <p:cNvSpPr>
            <a:spLocks noChangeArrowheads="1"/>
          </p:cNvSpPr>
          <p:nvPr/>
        </p:nvSpPr>
        <p:spPr bwMode="auto">
          <a:xfrm>
            <a:off x="4440238" y="219868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9319" name="Rectangle 407"/>
          <p:cNvSpPr>
            <a:spLocks noChangeArrowheads="1"/>
          </p:cNvSpPr>
          <p:nvPr/>
        </p:nvSpPr>
        <p:spPr bwMode="auto">
          <a:xfrm>
            <a:off x="4518025" y="2198688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9320" name="Rectangle 408"/>
          <p:cNvSpPr>
            <a:spLocks noChangeArrowheads="1"/>
          </p:cNvSpPr>
          <p:nvPr/>
        </p:nvSpPr>
        <p:spPr bwMode="auto">
          <a:xfrm>
            <a:off x="4557713" y="2198688"/>
            <a:ext cx="2587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321" name="Rectangle 409"/>
          <p:cNvSpPr>
            <a:spLocks noChangeArrowheads="1"/>
          </p:cNvSpPr>
          <p:nvPr/>
        </p:nvSpPr>
        <p:spPr bwMode="auto">
          <a:xfrm>
            <a:off x="4613275" y="2198688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,</a:t>
            </a:r>
          </a:p>
        </p:txBody>
      </p:sp>
      <p:sp>
        <p:nvSpPr>
          <p:cNvPr id="39322" name="Rectangle 410"/>
          <p:cNvSpPr>
            <a:spLocks noChangeArrowheads="1"/>
          </p:cNvSpPr>
          <p:nvPr/>
        </p:nvSpPr>
        <p:spPr bwMode="auto">
          <a:xfrm>
            <a:off x="4652963" y="2198688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323" name="Rectangle 411"/>
          <p:cNvSpPr>
            <a:spLocks noChangeArrowheads="1"/>
          </p:cNvSpPr>
          <p:nvPr/>
        </p:nvSpPr>
        <p:spPr bwMode="auto">
          <a:xfrm>
            <a:off x="4692650" y="219868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9324" name="Rectangle 412"/>
          <p:cNvSpPr>
            <a:spLocks noChangeArrowheads="1"/>
          </p:cNvSpPr>
          <p:nvPr/>
        </p:nvSpPr>
        <p:spPr bwMode="auto">
          <a:xfrm>
            <a:off x="4764088" y="219868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9325" name="Rectangle 413"/>
          <p:cNvSpPr>
            <a:spLocks noChangeArrowheads="1"/>
          </p:cNvSpPr>
          <p:nvPr/>
        </p:nvSpPr>
        <p:spPr bwMode="auto">
          <a:xfrm>
            <a:off x="4843463" y="2198688"/>
            <a:ext cx="2587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9326" name="Rectangle 414"/>
          <p:cNvSpPr>
            <a:spLocks noChangeArrowheads="1"/>
          </p:cNvSpPr>
          <p:nvPr/>
        </p:nvSpPr>
        <p:spPr bwMode="auto">
          <a:xfrm>
            <a:off x="4913313" y="2198688"/>
            <a:ext cx="2587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327" name="Rectangle 415"/>
          <p:cNvSpPr>
            <a:spLocks noChangeArrowheads="1"/>
          </p:cNvSpPr>
          <p:nvPr/>
        </p:nvSpPr>
        <p:spPr bwMode="auto">
          <a:xfrm>
            <a:off x="4984750" y="2198688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9328" name="Rectangle 416"/>
          <p:cNvSpPr>
            <a:spLocks noChangeArrowheads="1"/>
          </p:cNvSpPr>
          <p:nvPr/>
        </p:nvSpPr>
        <p:spPr bwMode="auto">
          <a:xfrm>
            <a:off x="5024438" y="2198688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329" name="Rectangle 417"/>
          <p:cNvSpPr>
            <a:spLocks noChangeArrowheads="1"/>
          </p:cNvSpPr>
          <p:nvPr/>
        </p:nvSpPr>
        <p:spPr bwMode="auto">
          <a:xfrm>
            <a:off x="5024438" y="2198688"/>
            <a:ext cx="180975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endParaRPr lang="en-US" sz="1100" b="1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1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9330" name="Rectangle 418"/>
          <p:cNvSpPr>
            <a:spLocks noChangeArrowheads="1"/>
          </p:cNvSpPr>
          <p:nvPr/>
        </p:nvSpPr>
        <p:spPr bwMode="auto">
          <a:xfrm>
            <a:off x="2781300" y="2339975"/>
            <a:ext cx="2825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331" name="Rectangle 419"/>
          <p:cNvSpPr>
            <a:spLocks noChangeArrowheads="1"/>
          </p:cNvSpPr>
          <p:nvPr/>
        </p:nvSpPr>
        <p:spPr bwMode="auto">
          <a:xfrm>
            <a:off x="2876550" y="2339975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39332" name="Rectangle 420"/>
          <p:cNvSpPr>
            <a:spLocks noChangeArrowheads="1"/>
          </p:cNvSpPr>
          <p:nvPr/>
        </p:nvSpPr>
        <p:spPr bwMode="auto">
          <a:xfrm>
            <a:off x="2954338" y="2339975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39333" name="Rectangle 421"/>
          <p:cNvSpPr>
            <a:spLocks noChangeArrowheads="1"/>
          </p:cNvSpPr>
          <p:nvPr/>
        </p:nvSpPr>
        <p:spPr bwMode="auto">
          <a:xfrm>
            <a:off x="3033713" y="2339975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9334" name="Rectangle 422"/>
          <p:cNvSpPr>
            <a:spLocks noChangeArrowheads="1"/>
          </p:cNvSpPr>
          <p:nvPr/>
        </p:nvSpPr>
        <p:spPr bwMode="auto">
          <a:xfrm>
            <a:off x="3073400" y="2339975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335" name="Rectangle 423"/>
          <p:cNvSpPr>
            <a:spLocks noChangeArrowheads="1"/>
          </p:cNvSpPr>
          <p:nvPr/>
        </p:nvSpPr>
        <p:spPr bwMode="auto">
          <a:xfrm>
            <a:off x="3113088" y="2339975"/>
            <a:ext cx="2587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9336" name="Rectangle 424"/>
          <p:cNvSpPr>
            <a:spLocks noChangeArrowheads="1"/>
          </p:cNvSpPr>
          <p:nvPr/>
        </p:nvSpPr>
        <p:spPr bwMode="auto">
          <a:xfrm>
            <a:off x="3184525" y="2339975"/>
            <a:ext cx="25876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337" name="Rectangle 425"/>
          <p:cNvSpPr>
            <a:spLocks noChangeArrowheads="1"/>
          </p:cNvSpPr>
          <p:nvPr/>
        </p:nvSpPr>
        <p:spPr bwMode="auto">
          <a:xfrm>
            <a:off x="3255963" y="2339975"/>
            <a:ext cx="22701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t</a:t>
            </a:r>
          </a:p>
        </p:txBody>
      </p:sp>
      <p:sp>
        <p:nvSpPr>
          <p:cNvPr id="39338" name="Rectangle 426"/>
          <p:cNvSpPr>
            <a:spLocks noChangeArrowheads="1"/>
          </p:cNvSpPr>
          <p:nvPr/>
        </p:nvSpPr>
        <p:spPr bwMode="auto">
          <a:xfrm>
            <a:off x="3302000" y="2339975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339" name="Rectangle 427"/>
          <p:cNvSpPr>
            <a:spLocks noChangeArrowheads="1"/>
          </p:cNvSpPr>
          <p:nvPr/>
        </p:nvSpPr>
        <p:spPr bwMode="auto">
          <a:xfrm>
            <a:off x="3341688" y="2339975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9340" name="Rectangle 428"/>
          <p:cNvSpPr>
            <a:spLocks noChangeArrowheads="1"/>
          </p:cNvSpPr>
          <p:nvPr/>
        </p:nvSpPr>
        <p:spPr bwMode="auto">
          <a:xfrm>
            <a:off x="3421063" y="2339975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341" name="Rectangle 429"/>
          <p:cNvSpPr>
            <a:spLocks noChangeArrowheads="1"/>
          </p:cNvSpPr>
          <p:nvPr/>
        </p:nvSpPr>
        <p:spPr bwMode="auto">
          <a:xfrm>
            <a:off x="3500438" y="2339975"/>
            <a:ext cx="2587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342" name="Rectangle 430"/>
          <p:cNvSpPr>
            <a:spLocks noChangeArrowheads="1"/>
          </p:cNvSpPr>
          <p:nvPr/>
        </p:nvSpPr>
        <p:spPr bwMode="auto">
          <a:xfrm>
            <a:off x="3556000" y="2339975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343" name="Rectangle 431"/>
          <p:cNvSpPr>
            <a:spLocks noChangeArrowheads="1"/>
          </p:cNvSpPr>
          <p:nvPr/>
        </p:nvSpPr>
        <p:spPr bwMode="auto">
          <a:xfrm>
            <a:off x="3595688" y="2339975"/>
            <a:ext cx="2587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344" name="Rectangle 432"/>
          <p:cNvSpPr>
            <a:spLocks noChangeArrowheads="1"/>
          </p:cNvSpPr>
          <p:nvPr/>
        </p:nvSpPr>
        <p:spPr bwMode="auto">
          <a:xfrm>
            <a:off x="3667125" y="2339975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345" name="Rectangle 433"/>
          <p:cNvSpPr>
            <a:spLocks noChangeArrowheads="1"/>
          </p:cNvSpPr>
          <p:nvPr/>
        </p:nvSpPr>
        <p:spPr bwMode="auto">
          <a:xfrm>
            <a:off x="3744913" y="2339975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39346" name="Rectangle 434"/>
          <p:cNvSpPr>
            <a:spLocks noChangeArrowheads="1"/>
          </p:cNvSpPr>
          <p:nvPr/>
        </p:nvSpPr>
        <p:spPr bwMode="auto">
          <a:xfrm>
            <a:off x="3824288" y="2339975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347" name="Rectangle 435"/>
          <p:cNvSpPr>
            <a:spLocks noChangeArrowheads="1"/>
          </p:cNvSpPr>
          <p:nvPr/>
        </p:nvSpPr>
        <p:spPr bwMode="auto">
          <a:xfrm>
            <a:off x="3863975" y="2339975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F</a:t>
            </a:r>
          </a:p>
        </p:txBody>
      </p:sp>
      <p:sp>
        <p:nvSpPr>
          <p:cNvPr id="39348" name="Rectangle 436"/>
          <p:cNvSpPr>
            <a:spLocks noChangeArrowheads="1"/>
          </p:cNvSpPr>
          <p:nvPr/>
        </p:nvSpPr>
        <p:spPr bwMode="auto">
          <a:xfrm>
            <a:off x="3935413" y="2339975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349" name="Rectangle 437"/>
          <p:cNvSpPr>
            <a:spLocks noChangeArrowheads="1"/>
          </p:cNvSpPr>
          <p:nvPr/>
        </p:nvSpPr>
        <p:spPr bwMode="auto">
          <a:xfrm>
            <a:off x="3975100" y="2339975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9350" name="Rectangle 438"/>
          <p:cNvSpPr>
            <a:spLocks noChangeArrowheads="1"/>
          </p:cNvSpPr>
          <p:nvPr/>
        </p:nvSpPr>
        <p:spPr bwMode="auto">
          <a:xfrm>
            <a:off x="4014788" y="2339975"/>
            <a:ext cx="2587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351" name="Rectangle 439"/>
          <p:cNvSpPr>
            <a:spLocks noChangeArrowheads="1"/>
          </p:cNvSpPr>
          <p:nvPr/>
        </p:nvSpPr>
        <p:spPr bwMode="auto">
          <a:xfrm>
            <a:off x="4084638" y="2339975"/>
            <a:ext cx="2587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352" name="Rectangle 440"/>
          <p:cNvSpPr>
            <a:spLocks noChangeArrowheads="1"/>
          </p:cNvSpPr>
          <p:nvPr/>
        </p:nvSpPr>
        <p:spPr bwMode="auto">
          <a:xfrm>
            <a:off x="4140200" y="2339975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353" name="Rectangle 441"/>
          <p:cNvSpPr>
            <a:spLocks noChangeArrowheads="1"/>
          </p:cNvSpPr>
          <p:nvPr/>
        </p:nvSpPr>
        <p:spPr bwMode="auto">
          <a:xfrm>
            <a:off x="349250" y="2492375"/>
            <a:ext cx="2730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354" name="Rectangle 442"/>
          <p:cNvSpPr>
            <a:spLocks noChangeArrowheads="1"/>
          </p:cNvSpPr>
          <p:nvPr/>
        </p:nvSpPr>
        <p:spPr bwMode="auto">
          <a:xfrm>
            <a:off x="442913" y="2492375"/>
            <a:ext cx="258762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39355" name="Rectangle 443"/>
          <p:cNvSpPr>
            <a:spLocks noChangeArrowheads="1"/>
          </p:cNvSpPr>
          <p:nvPr/>
        </p:nvSpPr>
        <p:spPr bwMode="auto">
          <a:xfrm>
            <a:off x="517525" y="2492375"/>
            <a:ext cx="258763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39356" name="Rectangle 444"/>
          <p:cNvSpPr>
            <a:spLocks noChangeArrowheads="1"/>
          </p:cNvSpPr>
          <p:nvPr/>
        </p:nvSpPr>
        <p:spPr bwMode="auto">
          <a:xfrm>
            <a:off x="592138" y="2492375"/>
            <a:ext cx="21590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9357" name="Rectangle 445"/>
          <p:cNvSpPr>
            <a:spLocks noChangeArrowheads="1"/>
          </p:cNvSpPr>
          <p:nvPr/>
        </p:nvSpPr>
        <p:spPr bwMode="auto">
          <a:xfrm>
            <a:off x="633413" y="2492375"/>
            <a:ext cx="21590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358" name="Rectangle 446"/>
          <p:cNvSpPr>
            <a:spLocks noChangeArrowheads="1"/>
          </p:cNvSpPr>
          <p:nvPr/>
        </p:nvSpPr>
        <p:spPr bwMode="auto">
          <a:xfrm>
            <a:off x="673100" y="2492375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9359" name="Rectangle 447"/>
          <p:cNvSpPr>
            <a:spLocks noChangeArrowheads="1"/>
          </p:cNvSpPr>
          <p:nvPr/>
        </p:nvSpPr>
        <p:spPr bwMode="auto">
          <a:xfrm>
            <a:off x="727075" y="2492375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360" name="Rectangle 448"/>
          <p:cNvSpPr>
            <a:spLocks noChangeArrowheads="1"/>
          </p:cNvSpPr>
          <p:nvPr/>
        </p:nvSpPr>
        <p:spPr bwMode="auto">
          <a:xfrm>
            <a:off x="788988" y="2492375"/>
            <a:ext cx="223837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t</a:t>
            </a:r>
          </a:p>
        </p:txBody>
      </p:sp>
      <p:sp>
        <p:nvSpPr>
          <p:cNvPr id="39361" name="Rectangle 449"/>
          <p:cNvSpPr>
            <a:spLocks noChangeArrowheads="1"/>
          </p:cNvSpPr>
          <p:nvPr/>
        </p:nvSpPr>
        <p:spPr bwMode="auto">
          <a:xfrm>
            <a:off x="828675" y="2492375"/>
            <a:ext cx="21590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362" name="Rectangle 450"/>
          <p:cNvSpPr>
            <a:spLocks noChangeArrowheads="1"/>
          </p:cNvSpPr>
          <p:nvPr/>
        </p:nvSpPr>
        <p:spPr bwMode="auto">
          <a:xfrm>
            <a:off x="869950" y="2492375"/>
            <a:ext cx="258763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9363" name="Rectangle 451"/>
          <p:cNvSpPr>
            <a:spLocks noChangeArrowheads="1"/>
          </p:cNvSpPr>
          <p:nvPr/>
        </p:nvSpPr>
        <p:spPr bwMode="auto">
          <a:xfrm>
            <a:off x="938213" y="2492375"/>
            <a:ext cx="258762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364" name="Rectangle 452"/>
          <p:cNvSpPr>
            <a:spLocks noChangeArrowheads="1"/>
          </p:cNvSpPr>
          <p:nvPr/>
        </p:nvSpPr>
        <p:spPr bwMode="auto">
          <a:xfrm>
            <a:off x="1012825" y="2492375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365" name="Rectangle 453"/>
          <p:cNvSpPr>
            <a:spLocks noChangeArrowheads="1"/>
          </p:cNvSpPr>
          <p:nvPr/>
        </p:nvSpPr>
        <p:spPr bwMode="auto">
          <a:xfrm>
            <a:off x="1066800" y="2492375"/>
            <a:ext cx="180975" cy="3619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endParaRPr lang="en-US" sz="1000" b="1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9366" name="Rectangle 454"/>
          <p:cNvSpPr>
            <a:spLocks noChangeArrowheads="1"/>
          </p:cNvSpPr>
          <p:nvPr/>
        </p:nvSpPr>
        <p:spPr bwMode="auto">
          <a:xfrm>
            <a:off x="268288" y="2614613"/>
            <a:ext cx="265112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367" name="Rectangle 455"/>
          <p:cNvSpPr>
            <a:spLocks noChangeArrowheads="1"/>
          </p:cNvSpPr>
          <p:nvPr/>
        </p:nvSpPr>
        <p:spPr bwMode="auto">
          <a:xfrm>
            <a:off x="342900" y="2614613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368" name="Rectangle 456"/>
          <p:cNvSpPr>
            <a:spLocks noChangeArrowheads="1"/>
          </p:cNvSpPr>
          <p:nvPr/>
        </p:nvSpPr>
        <p:spPr bwMode="auto">
          <a:xfrm>
            <a:off x="404813" y="2614613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9369" name="Rectangle 457"/>
          <p:cNvSpPr>
            <a:spLocks noChangeArrowheads="1"/>
          </p:cNvSpPr>
          <p:nvPr/>
        </p:nvSpPr>
        <p:spPr bwMode="auto">
          <a:xfrm>
            <a:off x="458788" y="2614613"/>
            <a:ext cx="258762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u</a:t>
            </a:r>
          </a:p>
        </p:txBody>
      </p:sp>
      <p:sp>
        <p:nvSpPr>
          <p:cNvPr id="39370" name="Rectangle 458"/>
          <p:cNvSpPr>
            <a:spLocks noChangeArrowheads="1"/>
          </p:cNvSpPr>
          <p:nvPr/>
        </p:nvSpPr>
        <p:spPr bwMode="auto">
          <a:xfrm>
            <a:off x="533400" y="2614613"/>
            <a:ext cx="230188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9371" name="Rectangle 459"/>
          <p:cNvSpPr>
            <a:spLocks noChangeArrowheads="1"/>
          </p:cNvSpPr>
          <p:nvPr/>
        </p:nvSpPr>
        <p:spPr bwMode="auto">
          <a:xfrm>
            <a:off x="581025" y="2614613"/>
            <a:ext cx="21590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372" name="Rectangle 460"/>
          <p:cNvSpPr>
            <a:spLocks noChangeArrowheads="1"/>
          </p:cNvSpPr>
          <p:nvPr/>
        </p:nvSpPr>
        <p:spPr bwMode="auto">
          <a:xfrm>
            <a:off x="620713" y="2614613"/>
            <a:ext cx="223837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t</a:t>
            </a:r>
          </a:p>
        </p:txBody>
      </p:sp>
      <p:sp>
        <p:nvSpPr>
          <p:cNvPr id="39373" name="Rectangle 461"/>
          <p:cNvSpPr>
            <a:spLocks noChangeArrowheads="1"/>
          </p:cNvSpPr>
          <p:nvPr/>
        </p:nvSpPr>
        <p:spPr bwMode="auto">
          <a:xfrm>
            <a:off x="661988" y="2614613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y</a:t>
            </a:r>
          </a:p>
        </p:txBody>
      </p:sp>
      <p:sp>
        <p:nvSpPr>
          <p:cNvPr id="39374" name="Rectangle 462"/>
          <p:cNvSpPr>
            <a:spLocks noChangeArrowheads="1"/>
          </p:cNvSpPr>
          <p:nvPr/>
        </p:nvSpPr>
        <p:spPr bwMode="auto">
          <a:xfrm>
            <a:off x="730250" y="2614613"/>
            <a:ext cx="21590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375" name="Rectangle 463"/>
          <p:cNvSpPr>
            <a:spLocks noChangeArrowheads="1"/>
          </p:cNvSpPr>
          <p:nvPr/>
        </p:nvSpPr>
        <p:spPr bwMode="auto">
          <a:xfrm>
            <a:off x="760413" y="2614613"/>
            <a:ext cx="2730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B</a:t>
            </a:r>
          </a:p>
        </p:txBody>
      </p:sp>
      <p:sp>
        <p:nvSpPr>
          <p:cNvPr id="39376" name="Rectangle 464"/>
          <p:cNvSpPr>
            <a:spLocks noChangeArrowheads="1"/>
          </p:cNvSpPr>
          <p:nvPr/>
        </p:nvSpPr>
        <p:spPr bwMode="auto">
          <a:xfrm>
            <a:off x="841375" y="2614613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377" name="Rectangle 465"/>
          <p:cNvSpPr>
            <a:spLocks noChangeArrowheads="1"/>
          </p:cNvSpPr>
          <p:nvPr/>
        </p:nvSpPr>
        <p:spPr bwMode="auto">
          <a:xfrm>
            <a:off x="901700" y="2614613"/>
            <a:ext cx="230188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9378" name="Rectangle 466"/>
          <p:cNvSpPr>
            <a:spLocks noChangeArrowheads="1"/>
          </p:cNvSpPr>
          <p:nvPr/>
        </p:nvSpPr>
        <p:spPr bwMode="auto">
          <a:xfrm>
            <a:off x="949325" y="2614613"/>
            <a:ext cx="230188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9379" name="Rectangle 467"/>
          <p:cNvSpPr>
            <a:spLocks noChangeArrowheads="1"/>
          </p:cNvSpPr>
          <p:nvPr/>
        </p:nvSpPr>
        <p:spPr bwMode="auto">
          <a:xfrm>
            <a:off x="996950" y="2614613"/>
            <a:ext cx="21590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380" name="Rectangle 468"/>
          <p:cNvSpPr>
            <a:spLocks noChangeArrowheads="1"/>
          </p:cNvSpPr>
          <p:nvPr/>
        </p:nvSpPr>
        <p:spPr bwMode="auto">
          <a:xfrm>
            <a:off x="1038225" y="2614613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381" name="Rectangle 469"/>
          <p:cNvSpPr>
            <a:spLocks noChangeArrowheads="1"/>
          </p:cNvSpPr>
          <p:nvPr/>
        </p:nvSpPr>
        <p:spPr bwMode="auto">
          <a:xfrm>
            <a:off x="1098550" y="2614613"/>
            <a:ext cx="230188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9382" name="Rectangle 470"/>
          <p:cNvSpPr>
            <a:spLocks noChangeArrowheads="1"/>
          </p:cNvSpPr>
          <p:nvPr/>
        </p:nvSpPr>
        <p:spPr bwMode="auto">
          <a:xfrm>
            <a:off x="1146175" y="2614613"/>
            <a:ext cx="180975" cy="3619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endParaRPr lang="en-US" sz="1000" b="1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9383" name="Rectangle 471"/>
          <p:cNvSpPr>
            <a:spLocks noChangeArrowheads="1"/>
          </p:cNvSpPr>
          <p:nvPr/>
        </p:nvSpPr>
        <p:spPr bwMode="auto">
          <a:xfrm>
            <a:off x="479425" y="3243263"/>
            <a:ext cx="2730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B</a:t>
            </a:r>
          </a:p>
        </p:txBody>
      </p:sp>
      <p:sp>
        <p:nvSpPr>
          <p:cNvPr id="39384" name="Rectangle 472"/>
          <p:cNvSpPr>
            <a:spLocks noChangeArrowheads="1"/>
          </p:cNvSpPr>
          <p:nvPr/>
        </p:nvSpPr>
        <p:spPr bwMode="auto">
          <a:xfrm>
            <a:off x="560388" y="3243263"/>
            <a:ext cx="258762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u</a:t>
            </a:r>
          </a:p>
        </p:txBody>
      </p:sp>
      <p:sp>
        <p:nvSpPr>
          <p:cNvPr id="39385" name="Rectangle 473"/>
          <p:cNvSpPr>
            <a:spLocks noChangeArrowheads="1"/>
          </p:cNvSpPr>
          <p:nvPr/>
        </p:nvSpPr>
        <p:spPr bwMode="auto">
          <a:xfrm>
            <a:off x="635000" y="3243263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386" name="Rectangle 474"/>
          <p:cNvSpPr>
            <a:spLocks noChangeArrowheads="1"/>
          </p:cNvSpPr>
          <p:nvPr/>
        </p:nvSpPr>
        <p:spPr bwMode="auto">
          <a:xfrm>
            <a:off x="688975" y="3243263"/>
            <a:ext cx="21590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387" name="Rectangle 475"/>
          <p:cNvSpPr>
            <a:spLocks noChangeArrowheads="1"/>
          </p:cNvSpPr>
          <p:nvPr/>
        </p:nvSpPr>
        <p:spPr bwMode="auto">
          <a:xfrm>
            <a:off x="730250" y="3243263"/>
            <a:ext cx="258763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388" name="Rectangle 476"/>
          <p:cNvSpPr>
            <a:spLocks noChangeArrowheads="1"/>
          </p:cNvSpPr>
          <p:nvPr/>
        </p:nvSpPr>
        <p:spPr bwMode="auto">
          <a:xfrm>
            <a:off x="803275" y="3243263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389" name="Rectangle 477"/>
          <p:cNvSpPr>
            <a:spLocks noChangeArrowheads="1"/>
          </p:cNvSpPr>
          <p:nvPr/>
        </p:nvSpPr>
        <p:spPr bwMode="auto">
          <a:xfrm>
            <a:off x="865188" y="3243263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390" name="Rectangle 478"/>
          <p:cNvSpPr>
            <a:spLocks noChangeArrowheads="1"/>
          </p:cNvSpPr>
          <p:nvPr/>
        </p:nvSpPr>
        <p:spPr bwMode="auto">
          <a:xfrm>
            <a:off x="919163" y="3243263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391" name="Rectangle 479"/>
          <p:cNvSpPr>
            <a:spLocks noChangeArrowheads="1"/>
          </p:cNvSpPr>
          <p:nvPr/>
        </p:nvSpPr>
        <p:spPr bwMode="auto">
          <a:xfrm>
            <a:off x="973138" y="3243263"/>
            <a:ext cx="180975" cy="3619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endParaRPr lang="en-US" sz="1000" b="1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9392" name="Rectangle 480"/>
          <p:cNvSpPr>
            <a:spLocks noChangeArrowheads="1"/>
          </p:cNvSpPr>
          <p:nvPr/>
        </p:nvSpPr>
        <p:spPr bwMode="auto">
          <a:xfrm>
            <a:off x="279400" y="3365500"/>
            <a:ext cx="265113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393" name="Rectangle 481"/>
          <p:cNvSpPr>
            <a:spLocks noChangeArrowheads="1"/>
          </p:cNvSpPr>
          <p:nvPr/>
        </p:nvSpPr>
        <p:spPr bwMode="auto">
          <a:xfrm>
            <a:off x="354013" y="3365500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394" name="Rectangle 482"/>
          <p:cNvSpPr>
            <a:spLocks noChangeArrowheads="1"/>
          </p:cNvSpPr>
          <p:nvPr/>
        </p:nvSpPr>
        <p:spPr bwMode="auto">
          <a:xfrm>
            <a:off x="414338" y="3365500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9395" name="Rectangle 483"/>
          <p:cNvSpPr>
            <a:spLocks noChangeArrowheads="1"/>
          </p:cNvSpPr>
          <p:nvPr/>
        </p:nvSpPr>
        <p:spPr bwMode="auto">
          <a:xfrm>
            <a:off x="468313" y="3365500"/>
            <a:ext cx="258762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u</a:t>
            </a:r>
          </a:p>
        </p:txBody>
      </p:sp>
      <p:sp>
        <p:nvSpPr>
          <p:cNvPr id="39396" name="Rectangle 484"/>
          <p:cNvSpPr>
            <a:spLocks noChangeArrowheads="1"/>
          </p:cNvSpPr>
          <p:nvPr/>
        </p:nvSpPr>
        <p:spPr bwMode="auto">
          <a:xfrm>
            <a:off x="542925" y="3365500"/>
            <a:ext cx="230188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9397" name="Rectangle 485"/>
          <p:cNvSpPr>
            <a:spLocks noChangeArrowheads="1"/>
          </p:cNvSpPr>
          <p:nvPr/>
        </p:nvSpPr>
        <p:spPr bwMode="auto">
          <a:xfrm>
            <a:off x="590550" y="3365500"/>
            <a:ext cx="21590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398" name="Rectangle 486"/>
          <p:cNvSpPr>
            <a:spLocks noChangeArrowheads="1"/>
          </p:cNvSpPr>
          <p:nvPr/>
        </p:nvSpPr>
        <p:spPr bwMode="auto">
          <a:xfrm>
            <a:off x="631825" y="3365500"/>
            <a:ext cx="223838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t</a:t>
            </a:r>
          </a:p>
        </p:txBody>
      </p:sp>
      <p:sp>
        <p:nvSpPr>
          <p:cNvPr id="39399" name="Rectangle 487"/>
          <p:cNvSpPr>
            <a:spLocks noChangeArrowheads="1"/>
          </p:cNvSpPr>
          <p:nvPr/>
        </p:nvSpPr>
        <p:spPr bwMode="auto">
          <a:xfrm>
            <a:off x="671513" y="3365500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y</a:t>
            </a:r>
          </a:p>
        </p:txBody>
      </p:sp>
      <p:sp>
        <p:nvSpPr>
          <p:cNvPr id="39400" name="Rectangle 488"/>
          <p:cNvSpPr>
            <a:spLocks noChangeArrowheads="1"/>
          </p:cNvSpPr>
          <p:nvPr/>
        </p:nvSpPr>
        <p:spPr bwMode="auto">
          <a:xfrm>
            <a:off x="739775" y="3365500"/>
            <a:ext cx="21590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401" name="Rectangle 489"/>
          <p:cNvSpPr>
            <a:spLocks noChangeArrowheads="1"/>
          </p:cNvSpPr>
          <p:nvPr/>
        </p:nvSpPr>
        <p:spPr bwMode="auto">
          <a:xfrm>
            <a:off x="769938" y="3365500"/>
            <a:ext cx="2730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B</a:t>
            </a:r>
          </a:p>
        </p:txBody>
      </p:sp>
      <p:sp>
        <p:nvSpPr>
          <p:cNvPr id="39402" name="Rectangle 490"/>
          <p:cNvSpPr>
            <a:spLocks noChangeArrowheads="1"/>
          </p:cNvSpPr>
          <p:nvPr/>
        </p:nvSpPr>
        <p:spPr bwMode="auto">
          <a:xfrm>
            <a:off x="850900" y="3365500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403" name="Rectangle 491"/>
          <p:cNvSpPr>
            <a:spLocks noChangeArrowheads="1"/>
          </p:cNvSpPr>
          <p:nvPr/>
        </p:nvSpPr>
        <p:spPr bwMode="auto">
          <a:xfrm>
            <a:off x="912813" y="3365500"/>
            <a:ext cx="230187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9404" name="Rectangle 492"/>
          <p:cNvSpPr>
            <a:spLocks noChangeArrowheads="1"/>
          </p:cNvSpPr>
          <p:nvPr/>
        </p:nvSpPr>
        <p:spPr bwMode="auto">
          <a:xfrm>
            <a:off x="960438" y="3365500"/>
            <a:ext cx="230187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9405" name="Rectangle 493"/>
          <p:cNvSpPr>
            <a:spLocks noChangeArrowheads="1"/>
          </p:cNvSpPr>
          <p:nvPr/>
        </p:nvSpPr>
        <p:spPr bwMode="auto">
          <a:xfrm>
            <a:off x="1008063" y="3365500"/>
            <a:ext cx="21590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406" name="Rectangle 494"/>
          <p:cNvSpPr>
            <a:spLocks noChangeArrowheads="1"/>
          </p:cNvSpPr>
          <p:nvPr/>
        </p:nvSpPr>
        <p:spPr bwMode="auto">
          <a:xfrm>
            <a:off x="1047750" y="3365500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407" name="Rectangle 495"/>
          <p:cNvSpPr>
            <a:spLocks noChangeArrowheads="1"/>
          </p:cNvSpPr>
          <p:nvPr/>
        </p:nvSpPr>
        <p:spPr bwMode="auto">
          <a:xfrm>
            <a:off x="1108075" y="3365500"/>
            <a:ext cx="230188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9408" name="Rectangle 496"/>
          <p:cNvSpPr>
            <a:spLocks noChangeArrowheads="1"/>
          </p:cNvSpPr>
          <p:nvPr/>
        </p:nvSpPr>
        <p:spPr bwMode="auto">
          <a:xfrm>
            <a:off x="493713" y="3975100"/>
            <a:ext cx="265112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39409" name="Rectangle 497"/>
          <p:cNvSpPr>
            <a:spLocks noChangeArrowheads="1"/>
          </p:cNvSpPr>
          <p:nvPr/>
        </p:nvSpPr>
        <p:spPr bwMode="auto">
          <a:xfrm>
            <a:off x="568325" y="3975100"/>
            <a:ext cx="230188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9410" name="Rectangle 498"/>
          <p:cNvSpPr>
            <a:spLocks noChangeArrowheads="1"/>
          </p:cNvSpPr>
          <p:nvPr/>
        </p:nvSpPr>
        <p:spPr bwMode="auto">
          <a:xfrm>
            <a:off x="615950" y="3975100"/>
            <a:ext cx="258763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9411" name="Rectangle 499"/>
          <p:cNvSpPr>
            <a:spLocks noChangeArrowheads="1"/>
          </p:cNvSpPr>
          <p:nvPr/>
        </p:nvSpPr>
        <p:spPr bwMode="auto">
          <a:xfrm>
            <a:off x="684213" y="3975100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9412" name="Rectangle 500"/>
          <p:cNvSpPr>
            <a:spLocks noChangeArrowheads="1"/>
          </p:cNvSpPr>
          <p:nvPr/>
        </p:nvSpPr>
        <p:spPr bwMode="auto">
          <a:xfrm>
            <a:off x="738188" y="3975100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413" name="Rectangle 501"/>
          <p:cNvSpPr>
            <a:spLocks noChangeArrowheads="1"/>
          </p:cNvSpPr>
          <p:nvPr/>
        </p:nvSpPr>
        <p:spPr bwMode="auto">
          <a:xfrm>
            <a:off x="798513" y="3975100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414" name="Rectangle 502"/>
          <p:cNvSpPr>
            <a:spLocks noChangeArrowheads="1"/>
          </p:cNvSpPr>
          <p:nvPr/>
        </p:nvSpPr>
        <p:spPr bwMode="auto">
          <a:xfrm>
            <a:off x="852488" y="3975100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415" name="Rectangle 503"/>
          <p:cNvSpPr>
            <a:spLocks noChangeArrowheads="1"/>
          </p:cNvSpPr>
          <p:nvPr/>
        </p:nvSpPr>
        <p:spPr bwMode="auto">
          <a:xfrm>
            <a:off x="906463" y="3975100"/>
            <a:ext cx="180975" cy="3619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endParaRPr lang="en-US" sz="1000" b="1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9416" name="Rectangle 504"/>
          <p:cNvSpPr>
            <a:spLocks noChangeArrowheads="1"/>
          </p:cNvSpPr>
          <p:nvPr/>
        </p:nvSpPr>
        <p:spPr bwMode="auto">
          <a:xfrm>
            <a:off x="258763" y="4097338"/>
            <a:ext cx="265112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417" name="Rectangle 505"/>
          <p:cNvSpPr>
            <a:spLocks noChangeArrowheads="1"/>
          </p:cNvSpPr>
          <p:nvPr/>
        </p:nvSpPr>
        <p:spPr bwMode="auto">
          <a:xfrm>
            <a:off x="333375" y="4097338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418" name="Rectangle 506"/>
          <p:cNvSpPr>
            <a:spLocks noChangeArrowheads="1"/>
          </p:cNvSpPr>
          <p:nvPr/>
        </p:nvSpPr>
        <p:spPr bwMode="auto">
          <a:xfrm>
            <a:off x="393700" y="4097338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9419" name="Rectangle 507"/>
          <p:cNvSpPr>
            <a:spLocks noChangeArrowheads="1"/>
          </p:cNvSpPr>
          <p:nvPr/>
        </p:nvSpPr>
        <p:spPr bwMode="auto">
          <a:xfrm>
            <a:off x="447675" y="4097338"/>
            <a:ext cx="258763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u</a:t>
            </a:r>
          </a:p>
        </p:txBody>
      </p:sp>
      <p:sp>
        <p:nvSpPr>
          <p:cNvPr id="39420" name="Rectangle 508"/>
          <p:cNvSpPr>
            <a:spLocks noChangeArrowheads="1"/>
          </p:cNvSpPr>
          <p:nvPr/>
        </p:nvSpPr>
        <p:spPr bwMode="auto">
          <a:xfrm>
            <a:off x="522288" y="4097338"/>
            <a:ext cx="230187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9421" name="Rectangle 509"/>
          <p:cNvSpPr>
            <a:spLocks noChangeArrowheads="1"/>
          </p:cNvSpPr>
          <p:nvPr/>
        </p:nvSpPr>
        <p:spPr bwMode="auto">
          <a:xfrm>
            <a:off x="569913" y="4097338"/>
            <a:ext cx="21590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422" name="Rectangle 510"/>
          <p:cNvSpPr>
            <a:spLocks noChangeArrowheads="1"/>
          </p:cNvSpPr>
          <p:nvPr/>
        </p:nvSpPr>
        <p:spPr bwMode="auto">
          <a:xfrm>
            <a:off x="611188" y="4097338"/>
            <a:ext cx="223837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t</a:t>
            </a:r>
          </a:p>
        </p:txBody>
      </p:sp>
      <p:sp>
        <p:nvSpPr>
          <p:cNvPr id="39423" name="Rectangle 511"/>
          <p:cNvSpPr>
            <a:spLocks noChangeArrowheads="1"/>
          </p:cNvSpPr>
          <p:nvPr/>
        </p:nvSpPr>
        <p:spPr bwMode="auto">
          <a:xfrm>
            <a:off x="650875" y="4097338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y</a:t>
            </a:r>
          </a:p>
        </p:txBody>
      </p:sp>
      <p:sp>
        <p:nvSpPr>
          <p:cNvPr id="39424" name="Rectangle 512"/>
          <p:cNvSpPr>
            <a:spLocks noChangeArrowheads="1"/>
          </p:cNvSpPr>
          <p:nvPr/>
        </p:nvSpPr>
        <p:spPr bwMode="auto">
          <a:xfrm>
            <a:off x="719138" y="4097338"/>
            <a:ext cx="21590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425" name="Rectangle 513"/>
          <p:cNvSpPr>
            <a:spLocks noChangeArrowheads="1"/>
          </p:cNvSpPr>
          <p:nvPr/>
        </p:nvSpPr>
        <p:spPr bwMode="auto">
          <a:xfrm>
            <a:off x="749300" y="4097338"/>
            <a:ext cx="2730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B</a:t>
            </a:r>
          </a:p>
        </p:txBody>
      </p:sp>
      <p:sp>
        <p:nvSpPr>
          <p:cNvPr id="39426" name="Rectangle 514"/>
          <p:cNvSpPr>
            <a:spLocks noChangeArrowheads="1"/>
          </p:cNvSpPr>
          <p:nvPr/>
        </p:nvSpPr>
        <p:spPr bwMode="auto">
          <a:xfrm>
            <a:off x="831850" y="4097338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427" name="Rectangle 515"/>
          <p:cNvSpPr>
            <a:spLocks noChangeArrowheads="1"/>
          </p:cNvSpPr>
          <p:nvPr/>
        </p:nvSpPr>
        <p:spPr bwMode="auto">
          <a:xfrm>
            <a:off x="892175" y="4097338"/>
            <a:ext cx="230188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9428" name="Rectangle 516"/>
          <p:cNvSpPr>
            <a:spLocks noChangeArrowheads="1"/>
          </p:cNvSpPr>
          <p:nvPr/>
        </p:nvSpPr>
        <p:spPr bwMode="auto">
          <a:xfrm>
            <a:off x="939800" y="4097338"/>
            <a:ext cx="230188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9429" name="Rectangle 517"/>
          <p:cNvSpPr>
            <a:spLocks noChangeArrowheads="1"/>
          </p:cNvSpPr>
          <p:nvPr/>
        </p:nvSpPr>
        <p:spPr bwMode="auto">
          <a:xfrm>
            <a:off x="987425" y="4097338"/>
            <a:ext cx="21590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430" name="Rectangle 518"/>
          <p:cNvSpPr>
            <a:spLocks noChangeArrowheads="1"/>
          </p:cNvSpPr>
          <p:nvPr/>
        </p:nvSpPr>
        <p:spPr bwMode="auto">
          <a:xfrm>
            <a:off x="1027113" y="4097338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431" name="Rectangle 519"/>
          <p:cNvSpPr>
            <a:spLocks noChangeArrowheads="1"/>
          </p:cNvSpPr>
          <p:nvPr/>
        </p:nvSpPr>
        <p:spPr bwMode="auto">
          <a:xfrm>
            <a:off x="1089025" y="4097338"/>
            <a:ext cx="230188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9432" name="Rectangle 520"/>
          <p:cNvSpPr>
            <a:spLocks noChangeArrowheads="1"/>
          </p:cNvSpPr>
          <p:nvPr/>
        </p:nvSpPr>
        <p:spPr bwMode="auto">
          <a:xfrm>
            <a:off x="360363" y="1709738"/>
            <a:ext cx="265112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39433" name="Rectangle 521"/>
          <p:cNvSpPr>
            <a:spLocks noChangeArrowheads="1"/>
          </p:cNvSpPr>
          <p:nvPr/>
        </p:nvSpPr>
        <p:spPr bwMode="auto">
          <a:xfrm>
            <a:off x="434975" y="1709738"/>
            <a:ext cx="230188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9434" name="Rectangle 522"/>
          <p:cNvSpPr>
            <a:spLocks noChangeArrowheads="1"/>
          </p:cNvSpPr>
          <p:nvPr/>
        </p:nvSpPr>
        <p:spPr bwMode="auto">
          <a:xfrm>
            <a:off x="482600" y="1709738"/>
            <a:ext cx="21590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435" name="Rectangle 523"/>
          <p:cNvSpPr>
            <a:spLocks noChangeArrowheads="1"/>
          </p:cNvSpPr>
          <p:nvPr/>
        </p:nvSpPr>
        <p:spPr bwMode="auto">
          <a:xfrm>
            <a:off x="522288" y="1709738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v</a:t>
            </a:r>
          </a:p>
        </p:txBody>
      </p:sp>
      <p:sp>
        <p:nvSpPr>
          <p:cNvPr id="39436" name="Rectangle 524"/>
          <p:cNvSpPr>
            <a:spLocks noChangeArrowheads="1"/>
          </p:cNvSpPr>
          <p:nvPr/>
        </p:nvSpPr>
        <p:spPr bwMode="auto">
          <a:xfrm>
            <a:off x="590550" y="1709738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437" name="Rectangle 525"/>
          <p:cNvSpPr>
            <a:spLocks noChangeArrowheads="1"/>
          </p:cNvSpPr>
          <p:nvPr/>
        </p:nvSpPr>
        <p:spPr bwMode="auto">
          <a:xfrm>
            <a:off x="652463" y="1709738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9438" name="Rectangle 526"/>
          <p:cNvSpPr>
            <a:spLocks noChangeArrowheads="1"/>
          </p:cNvSpPr>
          <p:nvPr/>
        </p:nvSpPr>
        <p:spPr bwMode="auto">
          <a:xfrm>
            <a:off x="706438" y="1709738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y</a:t>
            </a:r>
          </a:p>
        </p:txBody>
      </p:sp>
      <p:sp>
        <p:nvSpPr>
          <p:cNvPr id="39439" name="Rectangle 527"/>
          <p:cNvSpPr>
            <a:spLocks noChangeArrowheads="1"/>
          </p:cNvSpPr>
          <p:nvPr/>
        </p:nvSpPr>
        <p:spPr bwMode="auto">
          <a:xfrm>
            <a:off x="773113" y="1709738"/>
            <a:ext cx="21590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440" name="Rectangle 528"/>
          <p:cNvSpPr>
            <a:spLocks noChangeArrowheads="1"/>
          </p:cNvSpPr>
          <p:nvPr/>
        </p:nvSpPr>
        <p:spPr bwMode="auto">
          <a:xfrm>
            <a:off x="804863" y="1709738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441" name="Rectangle 529"/>
          <p:cNvSpPr>
            <a:spLocks noChangeArrowheads="1"/>
          </p:cNvSpPr>
          <p:nvPr/>
        </p:nvSpPr>
        <p:spPr bwMode="auto">
          <a:xfrm>
            <a:off x="865188" y="1709738"/>
            <a:ext cx="258762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442" name="Rectangle 530"/>
          <p:cNvSpPr>
            <a:spLocks noChangeArrowheads="1"/>
          </p:cNvSpPr>
          <p:nvPr/>
        </p:nvSpPr>
        <p:spPr bwMode="auto">
          <a:xfrm>
            <a:off x="939800" y="1709738"/>
            <a:ext cx="258763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39443" name="Rectangle 531"/>
          <p:cNvSpPr>
            <a:spLocks noChangeArrowheads="1"/>
          </p:cNvSpPr>
          <p:nvPr/>
        </p:nvSpPr>
        <p:spPr bwMode="auto">
          <a:xfrm>
            <a:off x="1014413" y="1709738"/>
            <a:ext cx="21590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444" name="Rectangle 532"/>
          <p:cNvSpPr>
            <a:spLocks noChangeArrowheads="1"/>
          </p:cNvSpPr>
          <p:nvPr/>
        </p:nvSpPr>
        <p:spPr bwMode="auto">
          <a:xfrm>
            <a:off x="1014413" y="1709738"/>
            <a:ext cx="180975" cy="3619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endParaRPr lang="en-US" sz="1000" b="1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9445" name="Rectangle 533"/>
          <p:cNvSpPr>
            <a:spLocks noChangeArrowheads="1"/>
          </p:cNvSpPr>
          <p:nvPr/>
        </p:nvSpPr>
        <p:spPr bwMode="auto">
          <a:xfrm>
            <a:off x="388938" y="1831975"/>
            <a:ext cx="21590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446" name="Rectangle 534"/>
          <p:cNvSpPr>
            <a:spLocks noChangeArrowheads="1"/>
          </p:cNvSpPr>
          <p:nvPr/>
        </p:nvSpPr>
        <p:spPr bwMode="auto">
          <a:xfrm>
            <a:off x="436563" y="1831975"/>
            <a:ext cx="258762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447" name="Rectangle 535"/>
          <p:cNvSpPr>
            <a:spLocks noChangeArrowheads="1"/>
          </p:cNvSpPr>
          <p:nvPr/>
        </p:nvSpPr>
        <p:spPr bwMode="auto">
          <a:xfrm>
            <a:off x="511175" y="1831975"/>
            <a:ext cx="258763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39448" name="Rectangle 536"/>
          <p:cNvSpPr>
            <a:spLocks noChangeArrowheads="1"/>
          </p:cNvSpPr>
          <p:nvPr/>
        </p:nvSpPr>
        <p:spPr bwMode="auto">
          <a:xfrm>
            <a:off x="585788" y="1831975"/>
            <a:ext cx="21590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449" name="Rectangle 537"/>
          <p:cNvSpPr>
            <a:spLocks noChangeArrowheads="1"/>
          </p:cNvSpPr>
          <p:nvPr/>
        </p:nvSpPr>
        <p:spPr bwMode="auto">
          <a:xfrm>
            <a:off x="627063" y="1831975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v</a:t>
            </a:r>
          </a:p>
        </p:txBody>
      </p:sp>
      <p:sp>
        <p:nvSpPr>
          <p:cNvPr id="39450" name="Rectangle 538"/>
          <p:cNvSpPr>
            <a:spLocks noChangeArrowheads="1"/>
          </p:cNvSpPr>
          <p:nvPr/>
        </p:nvSpPr>
        <p:spPr bwMode="auto">
          <a:xfrm>
            <a:off x="693738" y="1831975"/>
            <a:ext cx="21590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451" name="Rectangle 539"/>
          <p:cNvSpPr>
            <a:spLocks noChangeArrowheads="1"/>
          </p:cNvSpPr>
          <p:nvPr/>
        </p:nvSpPr>
        <p:spPr bwMode="auto">
          <a:xfrm>
            <a:off x="735013" y="1831975"/>
            <a:ext cx="258762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39452" name="Rectangle 540"/>
          <p:cNvSpPr>
            <a:spLocks noChangeArrowheads="1"/>
          </p:cNvSpPr>
          <p:nvPr/>
        </p:nvSpPr>
        <p:spPr bwMode="auto">
          <a:xfrm>
            <a:off x="809625" y="1831975"/>
            <a:ext cx="258763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u</a:t>
            </a:r>
          </a:p>
        </p:txBody>
      </p:sp>
      <p:sp>
        <p:nvSpPr>
          <p:cNvPr id="39453" name="Rectangle 541"/>
          <p:cNvSpPr>
            <a:spLocks noChangeArrowheads="1"/>
          </p:cNvSpPr>
          <p:nvPr/>
        </p:nvSpPr>
        <p:spPr bwMode="auto">
          <a:xfrm>
            <a:off x="884238" y="1831975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454" name="Rectangle 542"/>
          <p:cNvSpPr>
            <a:spLocks noChangeArrowheads="1"/>
          </p:cNvSpPr>
          <p:nvPr/>
        </p:nvSpPr>
        <p:spPr bwMode="auto">
          <a:xfrm>
            <a:off x="944563" y="1831975"/>
            <a:ext cx="21590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9455" name="Rectangle 543"/>
          <p:cNvSpPr>
            <a:spLocks noChangeArrowheads="1"/>
          </p:cNvSpPr>
          <p:nvPr/>
        </p:nvSpPr>
        <p:spPr bwMode="auto">
          <a:xfrm>
            <a:off x="985838" y="1831975"/>
            <a:ext cx="21590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456" name="Rectangle 544"/>
          <p:cNvSpPr>
            <a:spLocks noChangeArrowheads="1"/>
          </p:cNvSpPr>
          <p:nvPr/>
        </p:nvSpPr>
        <p:spPr bwMode="auto">
          <a:xfrm>
            <a:off x="985838" y="1831975"/>
            <a:ext cx="180975" cy="3619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endParaRPr lang="en-US" sz="1000" b="1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9457" name="Rectangle 545"/>
          <p:cNvSpPr>
            <a:spLocks noChangeArrowheads="1"/>
          </p:cNvSpPr>
          <p:nvPr/>
        </p:nvSpPr>
        <p:spPr bwMode="auto">
          <a:xfrm>
            <a:off x="249238" y="1954213"/>
            <a:ext cx="265112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458" name="Rectangle 546"/>
          <p:cNvSpPr>
            <a:spLocks noChangeArrowheads="1"/>
          </p:cNvSpPr>
          <p:nvPr/>
        </p:nvSpPr>
        <p:spPr bwMode="auto">
          <a:xfrm>
            <a:off x="323850" y="1954213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459" name="Rectangle 547"/>
          <p:cNvSpPr>
            <a:spLocks noChangeArrowheads="1"/>
          </p:cNvSpPr>
          <p:nvPr/>
        </p:nvSpPr>
        <p:spPr bwMode="auto">
          <a:xfrm>
            <a:off x="384175" y="1954213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9460" name="Rectangle 548"/>
          <p:cNvSpPr>
            <a:spLocks noChangeArrowheads="1"/>
          </p:cNvSpPr>
          <p:nvPr/>
        </p:nvSpPr>
        <p:spPr bwMode="auto">
          <a:xfrm>
            <a:off x="438150" y="1954213"/>
            <a:ext cx="258763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u</a:t>
            </a:r>
          </a:p>
        </p:txBody>
      </p:sp>
      <p:sp>
        <p:nvSpPr>
          <p:cNvPr id="39461" name="Rectangle 549"/>
          <p:cNvSpPr>
            <a:spLocks noChangeArrowheads="1"/>
          </p:cNvSpPr>
          <p:nvPr/>
        </p:nvSpPr>
        <p:spPr bwMode="auto">
          <a:xfrm>
            <a:off x="512763" y="1954213"/>
            <a:ext cx="230187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9462" name="Rectangle 550"/>
          <p:cNvSpPr>
            <a:spLocks noChangeArrowheads="1"/>
          </p:cNvSpPr>
          <p:nvPr/>
        </p:nvSpPr>
        <p:spPr bwMode="auto">
          <a:xfrm>
            <a:off x="560388" y="1954213"/>
            <a:ext cx="21590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463" name="Rectangle 551"/>
          <p:cNvSpPr>
            <a:spLocks noChangeArrowheads="1"/>
          </p:cNvSpPr>
          <p:nvPr/>
        </p:nvSpPr>
        <p:spPr bwMode="auto">
          <a:xfrm>
            <a:off x="600075" y="1954213"/>
            <a:ext cx="223838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t</a:t>
            </a:r>
          </a:p>
        </p:txBody>
      </p:sp>
      <p:sp>
        <p:nvSpPr>
          <p:cNvPr id="39464" name="Rectangle 552"/>
          <p:cNvSpPr>
            <a:spLocks noChangeArrowheads="1"/>
          </p:cNvSpPr>
          <p:nvPr/>
        </p:nvSpPr>
        <p:spPr bwMode="auto">
          <a:xfrm>
            <a:off x="641350" y="1954213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y</a:t>
            </a:r>
          </a:p>
        </p:txBody>
      </p:sp>
      <p:sp>
        <p:nvSpPr>
          <p:cNvPr id="39465" name="Rectangle 553"/>
          <p:cNvSpPr>
            <a:spLocks noChangeArrowheads="1"/>
          </p:cNvSpPr>
          <p:nvPr/>
        </p:nvSpPr>
        <p:spPr bwMode="auto">
          <a:xfrm>
            <a:off x="709613" y="1954213"/>
            <a:ext cx="21590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466" name="Rectangle 554"/>
          <p:cNvSpPr>
            <a:spLocks noChangeArrowheads="1"/>
          </p:cNvSpPr>
          <p:nvPr/>
        </p:nvSpPr>
        <p:spPr bwMode="auto">
          <a:xfrm>
            <a:off x="739775" y="1954213"/>
            <a:ext cx="2730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B</a:t>
            </a:r>
          </a:p>
        </p:txBody>
      </p:sp>
      <p:sp>
        <p:nvSpPr>
          <p:cNvPr id="39467" name="Rectangle 555"/>
          <p:cNvSpPr>
            <a:spLocks noChangeArrowheads="1"/>
          </p:cNvSpPr>
          <p:nvPr/>
        </p:nvSpPr>
        <p:spPr bwMode="auto">
          <a:xfrm>
            <a:off x="820738" y="1954213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468" name="Rectangle 556"/>
          <p:cNvSpPr>
            <a:spLocks noChangeArrowheads="1"/>
          </p:cNvSpPr>
          <p:nvPr/>
        </p:nvSpPr>
        <p:spPr bwMode="auto">
          <a:xfrm>
            <a:off x="882650" y="1954213"/>
            <a:ext cx="230188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9469" name="Rectangle 557"/>
          <p:cNvSpPr>
            <a:spLocks noChangeArrowheads="1"/>
          </p:cNvSpPr>
          <p:nvPr/>
        </p:nvSpPr>
        <p:spPr bwMode="auto">
          <a:xfrm>
            <a:off x="928688" y="1954213"/>
            <a:ext cx="230187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9470" name="Rectangle 558"/>
          <p:cNvSpPr>
            <a:spLocks noChangeArrowheads="1"/>
          </p:cNvSpPr>
          <p:nvPr/>
        </p:nvSpPr>
        <p:spPr bwMode="auto">
          <a:xfrm>
            <a:off x="976313" y="1954213"/>
            <a:ext cx="21590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471" name="Rectangle 559"/>
          <p:cNvSpPr>
            <a:spLocks noChangeArrowheads="1"/>
          </p:cNvSpPr>
          <p:nvPr/>
        </p:nvSpPr>
        <p:spPr bwMode="auto">
          <a:xfrm>
            <a:off x="1017588" y="1954213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472" name="Rectangle 560"/>
          <p:cNvSpPr>
            <a:spLocks noChangeArrowheads="1"/>
          </p:cNvSpPr>
          <p:nvPr/>
        </p:nvSpPr>
        <p:spPr bwMode="auto">
          <a:xfrm>
            <a:off x="1077913" y="1954213"/>
            <a:ext cx="230187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9473" name="Freeform 561"/>
          <p:cNvSpPr>
            <a:spLocks/>
          </p:cNvSpPr>
          <p:nvPr/>
        </p:nvSpPr>
        <p:spPr bwMode="auto">
          <a:xfrm>
            <a:off x="1349375" y="5624513"/>
            <a:ext cx="436086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2746" y="0"/>
              </a:cxn>
            </a:cxnLst>
            <a:rect l="0" t="0" r="r" b="b"/>
            <a:pathLst>
              <a:path w="2747" h="1">
                <a:moveTo>
                  <a:pt x="0" y="0"/>
                </a:moveTo>
                <a:lnTo>
                  <a:pt x="0" y="0"/>
                </a:lnTo>
                <a:lnTo>
                  <a:pt x="2746" y="0"/>
                </a:lnTo>
              </a:path>
            </a:pathLst>
          </a:custGeom>
          <a:noFill/>
          <a:ln w="508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474" name="Line 562"/>
          <p:cNvSpPr>
            <a:spLocks noChangeShapeType="1"/>
          </p:cNvSpPr>
          <p:nvPr/>
        </p:nvSpPr>
        <p:spPr bwMode="auto">
          <a:xfrm>
            <a:off x="1343025" y="5616575"/>
            <a:ext cx="4335463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475" name="Rectangle 563"/>
          <p:cNvSpPr>
            <a:spLocks noChangeArrowheads="1"/>
          </p:cNvSpPr>
          <p:nvPr/>
        </p:nvSpPr>
        <p:spPr bwMode="auto">
          <a:xfrm>
            <a:off x="5681663" y="5946775"/>
            <a:ext cx="28892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G</a:t>
            </a:r>
          </a:p>
        </p:txBody>
      </p:sp>
      <p:sp>
        <p:nvSpPr>
          <p:cNvPr id="39476" name="Rectangle 564"/>
          <p:cNvSpPr>
            <a:spLocks noChangeArrowheads="1"/>
          </p:cNvSpPr>
          <p:nvPr/>
        </p:nvSpPr>
        <p:spPr bwMode="auto">
          <a:xfrm>
            <a:off x="5791200" y="5946775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9477" name="Rectangle 565"/>
          <p:cNvSpPr>
            <a:spLocks noChangeArrowheads="1"/>
          </p:cNvSpPr>
          <p:nvPr/>
        </p:nvSpPr>
        <p:spPr bwMode="auto">
          <a:xfrm>
            <a:off x="5862638" y="5946775"/>
            <a:ext cx="28892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9478" name="Rectangle 566"/>
          <p:cNvSpPr>
            <a:spLocks noChangeArrowheads="1"/>
          </p:cNvSpPr>
          <p:nvPr/>
        </p:nvSpPr>
        <p:spPr bwMode="auto">
          <a:xfrm>
            <a:off x="5981700" y="5946775"/>
            <a:ext cx="2825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B</a:t>
            </a:r>
          </a:p>
        </p:txBody>
      </p:sp>
      <p:sp>
        <p:nvSpPr>
          <p:cNvPr id="39479" name="Rectangle 567"/>
          <p:cNvSpPr>
            <a:spLocks noChangeArrowheads="1"/>
          </p:cNvSpPr>
          <p:nvPr/>
        </p:nvSpPr>
        <p:spPr bwMode="auto">
          <a:xfrm>
            <a:off x="6067425" y="5946775"/>
            <a:ext cx="2825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480" name="Rectangle 568"/>
          <p:cNvSpPr>
            <a:spLocks noChangeArrowheads="1"/>
          </p:cNvSpPr>
          <p:nvPr/>
        </p:nvSpPr>
        <p:spPr bwMode="auto">
          <a:xfrm>
            <a:off x="6162675" y="5946775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9481" name="Rectangle 569"/>
          <p:cNvSpPr>
            <a:spLocks noChangeArrowheads="1"/>
          </p:cNvSpPr>
          <p:nvPr/>
        </p:nvSpPr>
        <p:spPr bwMode="auto">
          <a:xfrm>
            <a:off x="6234113" y="5946775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482" name="Rectangle 570"/>
          <p:cNvSpPr>
            <a:spLocks noChangeArrowheads="1"/>
          </p:cNvSpPr>
          <p:nvPr/>
        </p:nvSpPr>
        <p:spPr bwMode="auto">
          <a:xfrm>
            <a:off x="6273800" y="5946775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9483" name="Rectangle 571"/>
          <p:cNvSpPr>
            <a:spLocks noChangeArrowheads="1"/>
          </p:cNvSpPr>
          <p:nvPr/>
        </p:nvSpPr>
        <p:spPr bwMode="auto">
          <a:xfrm>
            <a:off x="6345238" y="5946775"/>
            <a:ext cx="274637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484" name="Rectangle 572"/>
          <p:cNvSpPr>
            <a:spLocks noChangeArrowheads="1"/>
          </p:cNvSpPr>
          <p:nvPr/>
        </p:nvSpPr>
        <p:spPr bwMode="auto">
          <a:xfrm>
            <a:off x="6415088" y="5946775"/>
            <a:ext cx="274637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V</a:t>
            </a:r>
          </a:p>
        </p:txBody>
      </p:sp>
      <p:sp>
        <p:nvSpPr>
          <p:cNvPr id="39485" name="Rectangle 573"/>
          <p:cNvSpPr>
            <a:spLocks noChangeArrowheads="1"/>
          </p:cNvSpPr>
          <p:nvPr/>
        </p:nvSpPr>
        <p:spPr bwMode="auto">
          <a:xfrm>
            <a:off x="6510338" y="5946775"/>
            <a:ext cx="274637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486" name="Rectangle 574"/>
          <p:cNvSpPr>
            <a:spLocks noChangeArrowheads="1"/>
          </p:cNvSpPr>
          <p:nvPr/>
        </p:nvSpPr>
        <p:spPr bwMode="auto">
          <a:xfrm>
            <a:off x="6581775" y="5946775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9487" name="Rectangle 575"/>
          <p:cNvSpPr>
            <a:spLocks noChangeArrowheads="1"/>
          </p:cNvSpPr>
          <p:nvPr/>
        </p:nvSpPr>
        <p:spPr bwMode="auto">
          <a:xfrm>
            <a:off x="2068513" y="5794375"/>
            <a:ext cx="2974975" cy="373063"/>
          </a:xfrm>
          <a:prstGeom prst="rect">
            <a:avLst/>
          </a:prstGeom>
          <a:solidFill>
            <a:srgbClr val="FFFFFF"/>
          </a:solidFill>
          <a:ln w="1270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488" name="Rectangle 576"/>
          <p:cNvSpPr>
            <a:spLocks noChangeArrowheads="1"/>
          </p:cNvSpPr>
          <p:nvPr/>
        </p:nvSpPr>
        <p:spPr bwMode="auto">
          <a:xfrm>
            <a:off x="2070100" y="5815013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489" name="Rectangle 577"/>
          <p:cNvSpPr>
            <a:spLocks noChangeArrowheads="1"/>
          </p:cNvSpPr>
          <p:nvPr/>
        </p:nvSpPr>
        <p:spPr bwMode="auto">
          <a:xfrm>
            <a:off x="2117725" y="5815013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490" name="Rectangle 578"/>
          <p:cNvSpPr>
            <a:spLocks noChangeArrowheads="1"/>
          </p:cNvSpPr>
          <p:nvPr/>
        </p:nvSpPr>
        <p:spPr bwMode="auto">
          <a:xfrm>
            <a:off x="2197100" y="5815013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39491" name="Rectangle 579"/>
          <p:cNvSpPr>
            <a:spLocks noChangeArrowheads="1"/>
          </p:cNvSpPr>
          <p:nvPr/>
        </p:nvSpPr>
        <p:spPr bwMode="auto">
          <a:xfrm>
            <a:off x="2276475" y="5815013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u</a:t>
            </a:r>
          </a:p>
        </p:txBody>
      </p:sp>
      <p:sp>
        <p:nvSpPr>
          <p:cNvPr id="39492" name="Rectangle 580"/>
          <p:cNvSpPr>
            <a:spLocks noChangeArrowheads="1"/>
          </p:cNvSpPr>
          <p:nvPr/>
        </p:nvSpPr>
        <p:spPr bwMode="auto">
          <a:xfrm>
            <a:off x="2354263" y="5815013"/>
            <a:ext cx="2587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493" name="Rectangle 581"/>
          <p:cNvSpPr>
            <a:spLocks noChangeArrowheads="1"/>
          </p:cNvSpPr>
          <p:nvPr/>
        </p:nvSpPr>
        <p:spPr bwMode="auto">
          <a:xfrm>
            <a:off x="2409825" y="5815013"/>
            <a:ext cx="22701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t</a:t>
            </a:r>
          </a:p>
        </p:txBody>
      </p:sp>
      <p:sp>
        <p:nvSpPr>
          <p:cNvPr id="39494" name="Rectangle 582"/>
          <p:cNvSpPr>
            <a:spLocks noChangeArrowheads="1"/>
          </p:cNvSpPr>
          <p:nvPr/>
        </p:nvSpPr>
        <p:spPr bwMode="auto">
          <a:xfrm>
            <a:off x="2457450" y="5815013"/>
            <a:ext cx="23495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9495" name="Rectangle 583"/>
          <p:cNvSpPr>
            <a:spLocks noChangeArrowheads="1"/>
          </p:cNvSpPr>
          <p:nvPr/>
        </p:nvSpPr>
        <p:spPr bwMode="auto">
          <a:xfrm>
            <a:off x="2513013" y="5815013"/>
            <a:ext cx="2587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y</a:t>
            </a:r>
          </a:p>
        </p:txBody>
      </p:sp>
      <p:sp>
        <p:nvSpPr>
          <p:cNvPr id="39496" name="Rectangle 584"/>
          <p:cNvSpPr>
            <a:spLocks noChangeArrowheads="1"/>
          </p:cNvSpPr>
          <p:nvPr/>
        </p:nvSpPr>
        <p:spPr bwMode="auto">
          <a:xfrm>
            <a:off x="2584450" y="5815013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497" name="Rectangle 585"/>
          <p:cNvSpPr>
            <a:spLocks noChangeArrowheads="1"/>
          </p:cNvSpPr>
          <p:nvPr/>
        </p:nvSpPr>
        <p:spPr bwMode="auto">
          <a:xfrm>
            <a:off x="2624138" y="5815013"/>
            <a:ext cx="27463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498" name="Rectangle 586"/>
          <p:cNvSpPr>
            <a:spLocks noChangeArrowheads="1"/>
          </p:cNvSpPr>
          <p:nvPr/>
        </p:nvSpPr>
        <p:spPr bwMode="auto">
          <a:xfrm>
            <a:off x="2693988" y="5815013"/>
            <a:ext cx="22701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t</a:t>
            </a:r>
          </a:p>
        </p:txBody>
      </p:sp>
      <p:sp>
        <p:nvSpPr>
          <p:cNvPr id="39499" name="Rectangle 587"/>
          <p:cNvSpPr>
            <a:spLocks noChangeArrowheads="1"/>
          </p:cNvSpPr>
          <p:nvPr/>
        </p:nvSpPr>
        <p:spPr bwMode="auto">
          <a:xfrm>
            <a:off x="2741613" y="5815013"/>
            <a:ext cx="2587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500" name="Rectangle 588"/>
          <p:cNvSpPr>
            <a:spLocks noChangeArrowheads="1"/>
          </p:cNvSpPr>
          <p:nvPr/>
        </p:nvSpPr>
        <p:spPr bwMode="auto">
          <a:xfrm>
            <a:off x="2813050" y="5815013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501" name="Rectangle 589"/>
          <p:cNvSpPr>
            <a:spLocks noChangeArrowheads="1"/>
          </p:cNvSpPr>
          <p:nvPr/>
        </p:nvSpPr>
        <p:spPr bwMode="auto">
          <a:xfrm>
            <a:off x="2892425" y="5815013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39502" name="Rectangle 590"/>
          <p:cNvSpPr>
            <a:spLocks noChangeArrowheads="1"/>
          </p:cNvSpPr>
          <p:nvPr/>
        </p:nvSpPr>
        <p:spPr bwMode="auto">
          <a:xfrm>
            <a:off x="2971800" y="5815013"/>
            <a:ext cx="25876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503" name="Rectangle 591"/>
          <p:cNvSpPr>
            <a:spLocks noChangeArrowheads="1"/>
          </p:cNvSpPr>
          <p:nvPr/>
        </p:nvSpPr>
        <p:spPr bwMode="auto">
          <a:xfrm>
            <a:off x="3041650" y="5815013"/>
            <a:ext cx="23495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9504" name="Rectangle 592"/>
          <p:cNvSpPr>
            <a:spLocks noChangeArrowheads="1"/>
          </p:cNvSpPr>
          <p:nvPr/>
        </p:nvSpPr>
        <p:spPr bwMode="auto">
          <a:xfrm>
            <a:off x="3097213" y="5815013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39505" name="Rectangle 593"/>
          <p:cNvSpPr>
            <a:spLocks noChangeArrowheads="1"/>
          </p:cNvSpPr>
          <p:nvPr/>
        </p:nvSpPr>
        <p:spPr bwMode="auto">
          <a:xfrm>
            <a:off x="3176588" y="5815013"/>
            <a:ext cx="2587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506" name="Rectangle 594"/>
          <p:cNvSpPr>
            <a:spLocks noChangeArrowheads="1"/>
          </p:cNvSpPr>
          <p:nvPr/>
        </p:nvSpPr>
        <p:spPr bwMode="auto">
          <a:xfrm>
            <a:off x="3232150" y="5815013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,</a:t>
            </a:r>
          </a:p>
        </p:txBody>
      </p:sp>
      <p:sp>
        <p:nvSpPr>
          <p:cNvPr id="39507" name="Rectangle 595"/>
          <p:cNvSpPr>
            <a:spLocks noChangeArrowheads="1"/>
          </p:cNvSpPr>
          <p:nvPr/>
        </p:nvSpPr>
        <p:spPr bwMode="auto">
          <a:xfrm>
            <a:off x="3271838" y="5815013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508" name="Rectangle 596"/>
          <p:cNvSpPr>
            <a:spLocks noChangeArrowheads="1"/>
          </p:cNvSpPr>
          <p:nvPr/>
        </p:nvSpPr>
        <p:spPr bwMode="auto">
          <a:xfrm>
            <a:off x="3311525" y="5815013"/>
            <a:ext cx="2825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9509" name="Rectangle 597"/>
          <p:cNvSpPr>
            <a:spLocks noChangeArrowheads="1"/>
          </p:cNvSpPr>
          <p:nvPr/>
        </p:nvSpPr>
        <p:spPr bwMode="auto">
          <a:xfrm>
            <a:off x="3405188" y="5815013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9510" name="Rectangle 598"/>
          <p:cNvSpPr>
            <a:spLocks noChangeArrowheads="1"/>
          </p:cNvSpPr>
          <p:nvPr/>
        </p:nvSpPr>
        <p:spPr bwMode="auto">
          <a:xfrm>
            <a:off x="3484563" y="5815013"/>
            <a:ext cx="3048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m</a:t>
            </a:r>
          </a:p>
        </p:txBody>
      </p:sp>
      <p:sp>
        <p:nvSpPr>
          <p:cNvPr id="39511" name="Rectangle 599"/>
          <p:cNvSpPr>
            <a:spLocks noChangeArrowheads="1"/>
          </p:cNvSpPr>
          <p:nvPr/>
        </p:nvSpPr>
        <p:spPr bwMode="auto">
          <a:xfrm>
            <a:off x="3603625" y="5815013"/>
            <a:ext cx="3048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m</a:t>
            </a:r>
          </a:p>
        </p:txBody>
      </p:sp>
      <p:sp>
        <p:nvSpPr>
          <p:cNvPr id="39512" name="Rectangle 600"/>
          <p:cNvSpPr>
            <a:spLocks noChangeArrowheads="1"/>
          </p:cNvSpPr>
          <p:nvPr/>
        </p:nvSpPr>
        <p:spPr bwMode="auto">
          <a:xfrm>
            <a:off x="3722688" y="5815013"/>
            <a:ext cx="2587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513" name="Rectangle 601"/>
          <p:cNvSpPr>
            <a:spLocks noChangeArrowheads="1"/>
          </p:cNvSpPr>
          <p:nvPr/>
        </p:nvSpPr>
        <p:spPr bwMode="auto">
          <a:xfrm>
            <a:off x="3792538" y="5815013"/>
            <a:ext cx="23495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9514" name="Rectangle 602"/>
          <p:cNvSpPr>
            <a:spLocks noChangeArrowheads="1"/>
          </p:cNvSpPr>
          <p:nvPr/>
        </p:nvSpPr>
        <p:spPr bwMode="auto">
          <a:xfrm>
            <a:off x="3848100" y="5815013"/>
            <a:ext cx="25876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9515" name="Rectangle 603"/>
          <p:cNvSpPr>
            <a:spLocks noChangeArrowheads="1"/>
          </p:cNvSpPr>
          <p:nvPr/>
        </p:nvSpPr>
        <p:spPr bwMode="auto">
          <a:xfrm>
            <a:off x="3919538" y="5815013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516" name="Rectangle 604"/>
          <p:cNvSpPr>
            <a:spLocks noChangeArrowheads="1"/>
          </p:cNvSpPr>
          <p:nvPr/>
        </p:nvSpPr>
        <p:spPr bwMode="auto">
          <a:xfrm>
            <a:off x="3959225" y="5815013"/>
            <a:ext cx="25876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517" name="Rectangle 605"/>
          <p:cNvSpPr>
            <a:spLocks noChangeArrowheads="1"/>
          </p:cNvSpPr>
          <p:nvPr/>
        </p:nvSpPr>
        <p:spPr bwMode="auto">
          <a:xfrm>
            <a:off x="4030663" y="5815013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9518" name="Rectangle 606"/>
          <p:cNvSpPr>
            <a:spLocks noChangeArrowheads="1"/>
          </p:cNvSpPr>
          <p:nvPr/>
        </p:nvSpPr>
        <p:spPr bwMode="auto">
          <a:xfrm>
            <a:off x="4070350" y="5815013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519" name="Rectangle 607"/>
          <p:cNvSpPr>
            <a:spLocks noChangeArrowheads="1"/>
          </p:cNvSpPr>
          <p:nvPr/>
        </p:nvSpPr>
        <p:spPr bwMode="auto">
          <a:xfrm>
            <a:off x="4108450" y="5815013"/>
            <a:ext cx="2889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9520" name="Rectangle 608"/>
          <p:cNvSpPr>
            <a:spLocks noChangeArrowheads="1"/>
          </p:cNvSpPr>
          <p:nvPr/>
        </p:nvSpPr>
        <p:spPr bwMode="auto">
          <a:xfrm>
            <a:off x="4227513" y="5815013"/>
            <a:ext cx="22701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f</a:t>
            </a:r>
          </a:p>
        </p:txBody>
      </p:sp>
      <p:sp>
        <p:nvSpPr>
          <p:cNvPr id="39521" name="Rectangle 609"/>
          <p:cNvSpPr>
            <a:spLocks noChangeArrowheads="1"/>
          </p:cNvSpPr>
          <p:nvPr/>
        </p:nvSpPr>
        <p:spPr bwMode="auto">
          <a:xfrm>
            <a:off x="4270375" y="5815013"/>
            <a:ext cx="22701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f</a:t>
            </a:r>
          </a:p>
        </p:txBody>
      </p:sp>
      <p:sp>
        <p:nvSpPr>
          <p:cNvPr id="39522" name="Rectangle 610"/>
          <p:cNvSpPr>
            <a:spLocks noChangeArrowheads="1"/>
          </p:cNvSpPr>
          <p:nvPr/>
        </p:nvSpPr>
        <p:spPr bwMode="auto">
          <a:xfrm>
            <a:off x="4314825" y="5815013"/>
            <a:ext cx="22701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-</a:t>
            </a:r>
          </a:p>
        </p:txBody>
      </p:sp>
      <p:sp>
        <p:nvSpPr>
          <p:cNvPr id="39523" name="Rectangle 611"/>
          <p:cNvSpPr>
            <a:spLocks noChangeArrowheads="1"/>
          </p:cNvSpPr>
          <p:nvPr/>
        </p:nvSpPr>
        <p:spPr bwMode="auto">
          <a:xfrm>
            <a:off x="4362450" y="5815013"/>
            <a:ext cx="22701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t</a:t>
            </a:r>
          </a:p>
        </p:txBody>
      </p:sp>
      <p:sp>
        <p:nvSpPr>
          <p:cNvPr id="39524" name="Rectangle 612"/>
          <p:cNvSpPr>
            <a:spLocks noChangeArrowheads="1"/>
          </p:cNvSpPr>
          <p:nvPr/>
        </p:nvSpPr>
        <p:spPr bwMode="auto">
          <a:xfrm>
            <a:off x="4410075" y="5815013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h</a:t>
            </a:r>
          </a:p>
        </p:txBody>
      </p:sp>
      <p:sp>
        <p:nvSpPr>
          <p:cNvPr id="39525" name="Rectangle 613"/>
          <p:cNvSpPr>
            <a:spLocks noChangeArrowheads="1"/>
          </p:cNvSpPr>
          <p:nvPr/>
        </p:nvSpPr>
        <p:spPr bwMode="auto">
          <a:xfrm>
            <a:off x="4487863" y="5815013"/>
            <a:ext cx="2587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526" name="Rectangle 614"/>
          <p:cNvSpPr>
            <a:spLocks noChangeArrowheads="1"/>
          </p:cNvSpPr>
          <p:nvPr/>
        </p:nvSpPr>
        <p:spPr bwMode="auto">
          <a:xfrm>
            <a:off x="4559300" y="5815013"/>
            <a:ext cx="22701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-</a:t>
            </a:r>
          </a:p>
        </p:txBody>
      </p:sp>
      <p:sp>
        <p:nvSpPr>
          <p:cNvPr id="39527" name="Rectangle 615"/>
          <p:cNvSpPr>
            <a:spLocks noChangeArrowheads="1"/>
          </p:cNvSpPr>
          <p:nvPr/>
        </p:nvSpPr>
        <p:spPr bwMode="auto">
          <a:xfrm>
            <a:off x="4606925" y="5815013"/>
            <a:ext cx="274638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528" name="Rectangle 616"/>
          <p:cNvSpPr>
            <a:spLocks noChangeArrowheads="1"/>
          </p:cNvSpPr>
          <p:nvPr/>
        </p:nvSpPr>
        <p:spPr bwMode="auto">
          <a:xfrm>
            <a:off x="4678363" y="5815013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h</a:t>
            </a:r>
          </a:p>
        </p:txBody>
      </p:sp>
      <p:sp>
        <p:nvSpPr>
          <p:cNvPr id="39529" name="Rectangle 617"/>
          <p:cNvSpPr>
            <a:spLocks noChangeArrowheads="1"/>
          </p:cNvSpPr>
          <p:nvPr/>
        </p:nvSpPr>
        <p:spPr bwMode="auto">
          <a:xfrm>
            <a:off x="4757738" y="5815013"/>
            <a:ext cx="2587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530" name="Rectangle 618"/>
          <p:cNvSpPr>
            <a:spLocks noChangeArrowheads="1"/>
          </p:cNvSpPr>
          <p:nvPr/>
        </p:nvSpPr>
        <p:spPr bwMode="auto">
          <a:xfrm>
            <a:off x="4827588" y="5815013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9531" name="Rectangle 619"/>
          <p:cNvSpPr>
            <a:spLocks noChangeArrowheads="1"/>
          </p:cNvSpPr>
          <p:nvPr/>
        </p:nvSpPr>
        <p:spPr bwMode="auto">
          <a:xfrm>
            <a:off x="4867275" y="5815013"/>
            <a:ext cx="22701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f</a:t>
            </a:r>
          </a:p>
        </p:txBody>
      </p:sp>
      <p:sp>
        <p:nvSpPr>
          <p:cNvPr id="39532" name="Rectangle 620"/>
          <p:cNvSpPr>
            <a:spLocks noChangeArrowheads="1"/>
          </p:cNvSpPr>
          <p:nvPr/>
        </p:nvSpPr>
        <p:spPr bwMode="auto">
          <a:xfrm>
            <a:off x="4911725" y="5815013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533" name="Rectangle 621"/>
          <p:cNvSpPr>
            <a:spLocks noChangeArrowheads="1"/>
          </p:cNvSpPr>
          <p:nvPr/>
        </p:nvSpPr>
        <p:spPr bwMode="auto">
          <a:xfrm>
            <a:off x="4911725" y="5815013"/>
            <a:ext cx="180975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endParaRPr lang="en-US" sz="1100" b="1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1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9534" name="Rectangle 622"/>
          <p:cNvSpPr>
            <a:spLocks noChangeArrowheads="1"/>
          </p:cNvSpPr>
          <p:nvPr/>
        </p:nvSpPr>
        <p:spPr bwMode="auto">
          <a:xfrm>
            <a:off x="2811463" y="5956300"/>
            <a:ext cx="274637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39535" name="Rectangle 623"/>
          <p:cNvSpPr>
            <a:spLocks noChangeArrowheads="1"/>
          </p:cNvSpPr>
          <p:nvPr/>
        </p:nvSpPr>
        <p:spPr bwMode="auto">
          <a:xfrm>
            <a:off x="2890838" y="5956300"/>
            <a:ext cx="23495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9536" name="Rectangle 624"/>
          <p:cNvSpPr>
            <a:spLocks noChangeArrowheads="1"/>
          </p:cNvSpPr>
          <p:nvPr/>
        </p:nvSpPr>
        <p:spPr bwMode="auto">
          <a:xfrm>
            <a:off x="2946400" y="595630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9537" name="Rectangle 625"/>
          <p:cNvSpPr>
            <a:spLocks noChangeArrowheads="1"/>
          </p:cNvSpPr>
          <p:nvPr/>
        </p:nvSpPr>
        <p:spPr bwMode="auto">
          <a:xfrm>
            <a:off x="3025775" y="595630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39538" name="Rectangle 626"/>
          <p:cNvSpPr>
            <a:spLocks noChangeArrowheads="1"/>
          </p:cNvSpPr>
          <p:nvPr/>
        </p:nvSpPr>
        <p:spPr bwMode="auto">
          <a:xfrm>
            <a:off x="3103563" y="595630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u</a:t>
            </a:r>
          </a:p>
        </p:txBody>
      </p:sp>
      <p:sp>
        <p:nvSpPr>
          <p:cNvPr id="39539" name="Rectangle 627"/>
          <p:cNvSpPr>
            <a:spLocks noChangeArrowheads="1"/>
          </p:cNvSpPr>
          <p:nvPr/>
        </p:nvSpPr>
        <p:spPr bwMode="auto">
          <a:xfrm>
            <a:off x="3182938" y="5956300"/>
            <a:ext cx="2587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9540" name="Rectangle 628"/>
          <p:cNvSpPr>
            <a:spLocks noChangeArrowheads="1"/>
          </p:cNvSpPr>
          <p:nvPr/>
        </p:nvSpPr>
        <p:spPr bwMode="auto">
          <a:xfrm>
            <a:off x="3254375" y="5956300"/>
            <a:ext cx="22701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t</a:t>
            </a:r>
          </a:p>
        </p:txBody>
      </p:sp>
      <p:sp>
        <p:nvSpPr>
          <p:cNvPr id="39541" name="Rectangle 629"/>
          <p:cNvSpPr>
            <a:spLocks noChangeArrowheads="1"/>
          </p:cNvSpPr>
          <p:nvPr/>
        </p:nvSpPr>
        <p:spPr bwMode="auto">
          <a:xfrm>
            <a:off x="3302000" y="5956300"/>
            <a:ext cx="25876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542" name="Rectangle 630"/>
          <p:cNvSpPr>
            <a:spLocks noChangeArrowheads="1"/>
          </p:cNvSpPr>
          <p:nvPr/>
        </p:nvSpPr>
        <p:spPr bwMode="auto">
          <a:xfrm>
            <a:off x="3357563" y="5956300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543" name="Rectangle 631"/>
          <p:cNvSpPr>
            <a:spLocks noChangeArrowheads="1"/>
          </p:cNvSpPr>
          <p:nvPr/>
        </p:nvSpPr>
        <p:spPr bwMode="auto">
          <a:xfrm>
            <a:off x="3397250" y="5956300"/>
            <a:ext cx="25876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544" name="Rectangle 632"/>
          <p:cNvSpPr>
            <a:spLocks noChangeArrowheads="1"/>
          </p:cNvSpPr>
          <p:nvPr/>
        </p:nvSpPr>
        <p:spPr bwMode="auto">
          <a:xfrm>
            <a:off x="3467100" y="595630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545" name="Rectangle 633"/>
          <p:cNvSpPr>
            <a:spLocks noChangeArrowheads="1"/>
          </p:cNvSpPr>
          <p:nvPr/>
        </p:nvSpPr>
        <p:spPr bwMode="auto">
          <a:xfrm>
            <a:off x="3546475" y="595630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39546" name="Rectangle 634"/>
          <p:cNvSpPr>
            <a:spLocks noChangeArrowheads="1"/>
          </p:cNvSpPr>
          <p:nvPr/>
        </p:nvSpPr>
        <p:spPr bwMode="auto">
          <a:xfrm>
            <a:off x="3625850" y="5956300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547" name="Rectangle 635"/>
          <p:cNvSpPr>
            <a:spLocks noChangeArrowheads="1"/>
          </p:cNvSpPr>
          <p:nvPr/>
        </p:nvSpPr>
        <p:spPr bwMode="auto">
          <a:xfrm>
            <a:off x="3665538" y="5956300"/>
            <a:ext cx="274637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548" name="Rectangle 636"/>
          <p:cNvSpPr>
            <a:spLocks noChangeArrowheads="1"/>
          </p:cNvSpPr>
          <p:nvPr/>
        </p:nvSpPr>
        <p:spPr bwMode="auto">
          <a:xfrm>
            <a:off x="3736975" y="5956300"/>
            <a:ext cx="25876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549" name="Rectangle 637"/>
          <p:cNvSpPr>
            <a:spLocks noChangeArrowheads="1"/>
          </p:cNvSpPr>
          <p:nvPr/>
        </p:nvSpPr>
        <p:spPr bwMode="auto">
          <a:xfrm>
            <a:off x="3806825" y="5956300"/>
            <a:ext cx="23495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9550" name="Rectangle 638"/>
          <p:cNvSpPr>
            <a:spLocks noChangeArrowheads="1"/>
          </p:cNvSpPr>
          <p:nvPr/>
        </p:nvSpPr>
        <p:spPr bwMode="auto">
          <a:xfrm>
            <a:off x="3862388" y="5956300"/>
            <a:ext cx="2587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v</a:t>
            </a:r>
          </a:p>
        </p:txBody>
      </p:sp>
      <p:sp>
        <p:nvSpPr>
          <p:cNvPr id="39551" name="Rectangle 639"/>
          <p:cNvSpPr>
            <a:spLocks noChangeArrowheads="1"/>
          </p:cNvSpPr>
          <p:nvPr/>
        </p:nvSpPr>
        <p:spPr bwMode="auto">
          <a:xfrm>
            <a:off x="3933825" y="5956300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552" name="Rectangle 640"/>
          <p:cNvSpPr>
            <a:spLocks noChangeArrowheads="1"/>
          </p:cNvSpPr>
          <p:nvPr/>
        </p:nvSpPr>
        <p:spPr bwMode="auto">
          <a:xfrm>
            <a:off x="3973513" y="5956300"/>
            <a:ext cx="2587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9553" name="Rectangle 641"/>
          <p:cNvSpPr>
            <a:spLocks noChangeArrowheads="1"/>
          </p:cNvSpPr>
          <p:nvPr/>
        </p:nvSpPr>
        <p:spPr bwMode="auto">
          <a:xfrm>
            <a:off x="4044950" y="5956300"/>
            <a:ext cx="25876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554" name="Rectangle 642"/>
          <p:cNvSpPr>
            <a:spLocks noChangeArrowheads="1"/>
          </p:cNvSpPr>
          <p:nvPr/>
        </p:nvSpPr>
        <p:spPr bwMode="auto">
          <a:xfrm>
            <a:off x="4116388" y="5956300"/>
            <a:ext cx="2587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555" name="Freeform 643"/>
          <p:cNvSpPr>
            <a:spLocks/>
          </p:cNvSpPr>
          <p:nvPr/>
        </p:nvSpPr>
        <p:spPr bwMode="auto">
          <a:xfrm>
            <a:off x="1406525" y="1931988"/>
            <a:ext cx="429895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2707" y="0"/>
              </a:cxn>
            </a:cxnLst>
            <a:rect l="0" t="0" r="r" b="b"/>
            <a:pathLst>
              <a:path w="2708" h="1">
                <a:moveTo>
                  <a:pt x="0" y="0"/>
                </a:moveTo>
                <a:lnTo>
                  <a:pt x="0" y="0"/>
                </a:lnTo>
                <a:lnTo>
                  <a:pt x="2707" y="0"/>
                </a:lnTo>
              </a:path>
            </a:pathLst>
          </a:custGeom>
          <a:noFill/>
          <a:ln w="762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556" name="Line 644"/>
          <p:cNvSpPr>
            <a:spLocks noChangeShapeType="1"/>
          </p:cNvSpPr>
          <p:nvPr/>
        </p:nvSpPr>
        <p:spPr bwMode="auto">
          <a:xfrm>
            <a:off x="1365250" y="1890713"/>
            <a:ext cx="4289425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557" name="Rectangle 645"/>
          <p:cNvSpPr>
            <a:spLocks noChangeArrowheads="1"/>
          </p:cNvSpPr>
          <p:nvPr/>
        </p:nvSpPr>
        <p:spPr bwMode="auto">
          <a:xfrm>
            <a:off x="5681663" y="1506538"/>
            <a:ext cx="27463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39558" name="Rectangle 646"/>
          <p:cNvSpPr>
            <a:spLocks noChangeArrowheads="1"/>
          </p:cNvSpPr>
          <p:nvPr/>
        </p:nvSpPr>
        <p:spPr bwMode="auto">
          <a:xfrm>
            <a:off x="5759450" y="1506538"/>
            <a:ext cx="274638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559" name="Rectangle 647"/>
          <p:cNvSpPr>
            <a:spLocks noChangeArrowheads="1"/>
          </p:cNvSpPr>
          <p:nvPr/>
        </p:nvSpPr>
        <p:spPr bwMode="auto">
          <a:xfrm>
            <a:off x="5830888" y="1506538"/>
            <a:ext cx="2825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9560" name="Rectangle 648"/>
          <p:cNvSpPr>
            <a:spLocks noChangeArrowheads="1"/>
          </p:cNvSpPr>
          <p:nvPr/>
        </p:nvSpPr>
        <p:spPr bwMode="auto">
          <a:xfrm>
            <a:off x="5918200" y="1506538"/>
            <a:ext cx="274638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561" name="Rectangle 649"/>
          <p:cNvSpPr>
            <a:spLocks noChangeArrowheads="1"/>
          </p:cNvSpPr>
          <p:nvPr/>
        </p:nvSpPr>
        <p:spPr bwMode="auto">
          <a:xfrm>
            <a:off x="5989638" y="1506538"/>
            <a:ext cx="2889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9562" name="Rectangle 650"/>
          <p:cNvSpPr>
            <a:spLocks noChangeArrowheads="1"/>
          </p:cNvSpPr>
          <p:nvPr/>
        </p:nvSpPr>
        <p:spPr bwMode="auto">
          <a:xfrm>
            <a:off x="6107113" y="1506538"/>
            <a:ext cx="2825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563" name="Rectangle 651"/>
          <p:cNvSpPr>
            <a:spLocks noChangeArrowheads="1"/>
          </p:cNvSpPr>
          <p:nvPr/>
        </p:nvSpPr>
        <p:spPr bwMode="auto">
          <a:xfrm>
            <a:off x="6218238" y="1506538"/>
            <a:ext cx="2825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564" name="Rectangle 652"/>
          <p:cNvSpPr>
            <a:spLocks noChangeArrowheads="1"/>
          </p:cNvSpPr>
          <p:nvPr/>
        </p:nvSpPr>
        <p:spPr bwMode="auto">
          <a:xfrm>
            <a:off x="6313488" y="150653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9565" name="Rectangle 653"/>
          <p:cNvSpPr>
            <a:spLocks noChangeArrowheads="1"/>
          </p:cNvSpPr>
          <p:nvPr/>
        </p:nvSpPr>
        <p:spPr bwMode="auto">
          <a:xfrm>
            <a:off x="6384925" y="1506538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566" name="Rectangle 654"/>
          <p:cNvSpPr>
            <a:spLocks noChangeArrowheads="1"/>
          </p:cNvSpPr>
          <p:nvPr/>
        </p:nvSpPr>
        <p:spPr bwMode="auto">
          <a:xfrm>
            <a:off x="6423025" y="150653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9567" name="Rectangle 655"/>
          <p:cNvSpPr>
            <a:spLocks noChangeArrowheads="1"/>
          </p:cNvSpPr>
          <p:nvPr/>
        </p:nvSpPr>
        <p:spPr bwMode="auto">
          <a:xfrm>
            <a:off x="6494463" y="1506538"/>
            <a:ext cx="27463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568" name="Rectangle 656"/>
          <p:cNvSpPr>
            <a:spLocks noChangeArrowheads="1"/>
          </p:cNvSpPr>
          <p:nvPr/>
        </p:nvSpPr>
        <p:spPr bwMode="auto">
          <a:xfrm>
            <a:off x="6565900" y="1506538"/>
            <a:ext cx="274638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V</a:t>
            </a:r>
          </a:p>
        </p:txBody>
      </p:sp>
      <p:sp>
        <p:nvSpPr>
          <p:cNvPr id="39569" name="Rectangle 657"/>
          <p:cNvSpPr>
            <a:spLocks noChangeArrowheads="1"/>
          </p:cNvSpPr>
          <p:nvPr/>
        </p:nvSpPr>
        <p:spPr bwMode="auto">
          <a:xfrm>
            <a:off x="6661150" y="1506538"/>
            <a:ext cx="274638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570" name="Rectangle 658"/>
          <p:cNvSpPr>
            <a:spLocks noChangeArrowheads="1"/>
          </p:cNvSpPr>
          <p:nvPr/>
        </p:nvSpPr>
        <p:spPr bwMode="auto">
          <a:xfrm>
            <a:off x="6732588" y="150653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9571" name="Rectangle 659"/>
          <p:cNvSpPr>
            <a:spLocks noChangeArrowheads="1"/>
          </p:cNvSpPr>
          <p:nvPr/>
        </p:nvSpPr>
        <p:spPr bwMode="auto">
          <a:xfrm>
            <a:off x="2505075" y="1508125"/>
            <a:ext cx="2009775" cy="190500"/>
          </a:xfrm>
          <a:prstGeom prst="rect">
            <a:avLst/>
          </a:prstGeom>
          <a:solidFill>
            <a:srgbClr val="FFFFFF"/>
          </a:solidFill>
          <a:ln w="1270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572" name="Rectangle 660"/>
          <p:cNvSpPr>
            <a:spLocks noChangeArrowheads="1"/>
          </p:cNvSpPr>
          <p:nvPr/>
        </p:nvSpPr>
        <p:spPr bwMode="auto">
          <a:xfrm>
            <a:off x="2447925" y="1527175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573" name="Rectangle 661"/>
          <p:cNvSpPr>
            <a:spLocks noChangeArrowheads="1"/>
          </p:cNvSpPr>
          <p:nvPr/>
        </p:nvSpPr>
        <p:spPr bwMode="auto">
          <a:xfrm>
            <a:off x="2487613" y="1527175"/>
            <a:ext cx="274637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39574" name="Rectangle 662"/>
          <p:cNvSpPr>
            <a:spLocks noChangeArrowheads="1"/>
          </p:cNvSpPr>
          <p:nvPr/>
        </p:nvSpPr>
        <p:spPr bwMode="auto">
          <a:xfrm>
            <a:off x="2566988" y="1527175"/>
            <a:ext cx="23495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9575" name="Rectangle 663"/>
          <p:cNvSpPr>
            <a:spLocks noChangeArrowheads="1"/>
          </p:cNvSpPr>
          <p:nvPr/>
        </p:nvSpPr>
        <p:spPr bwMode="auto">
          <a:xfrm>
            <a:off x="2622550" y="1527175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576" name="Rectangle 664"/>
          <p:cNvSpPr>
            <a:spLocks noChangeArrowheads="1"/>
          </p:cNvSpPr>
          <p:nvPr/>
        </p:nvSpPr>
        <p:spPr bwMode="auto">
          <a:xfrm>
            <a:off x="2662238" y="1527175"/>
            <a:ext cx="2587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v</a:t>
            </a:r>
          </a:p>
        </p:txBody>
      </p:sp>
      <p:sp>
        <p:nvSpPr>
          <p:cNvPr id="39577" name="Rectangle 665"/>
          <p:cNvSpPr>
            <a:spLocks noChangeArrowheads="1"/>
          </p:cNvSpPr>
          <p:nvPr/>
        </p:nvSpPr>
        <p:spPr bwMode="auto">
          <a:xfrm>
            <a:off x="2733675" y="1527175"/>
            <a:ext cx="25876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578" name="Rectangle 666"/>
          <p:cNvSpPr>
            <a:spLocks noChangeArrowheads="1"/>
          </p:cNvSpPr>
          <p:nvPr/>
        </p:nvSpPr>
        <p:spPr bwMode="auto">
          <a:xfrm>
            <a:off x="2805113" y="1527175"/>
            <a:ext cx="22701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t</a:t>
            </a:r>
          </a:p>
        </p:txBody>
      </p:sp>
      <p:sp>
        <p:nvSpPr>
          <p:cNvPr id="39579" name="Rectangle 667"/>
          <p:cNvSpPr>
            <a:spLocks noChangeArrowheads="1"/>
          </p:cNvSpPr>
          <p:nvPr/>
        </p:nvSpPr>
        <p:spPr bwMode="auto">
          <a:xfrm>
            <a:off x="2851150" y="1527175"/>
            <a:ext cx="25876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580" name="Rectangle 668"/>
          <p:cNvSpPr>
            <a:spLocks noChangeArrowheads="1"/>
          </p:cNvSpPr>
          <p:nvPr/>
        </p:nvSpPr>
        <p:spPr bwMode="auto">
          <a:xfrm>
            <a:off x="2922588" y="1527175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581" name="Rectangle 669"/>
          <p:cNvSpPr>
            <a:spLocks noChangeArrowheads="1"/>
          </p:cNvSpPr>
          <p:nvPr/>
        </p:nvSpPr>
        <p:spPr bwMode="auto">
          <a:xfrm>
            <a:off x="2962275" y="1527175"/>
            <a:ext cx="2825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582" name="Rectangle 670"/>
          <p:cNvSpPr>
            <a:spLocks noChangeArrowheads="1"/>
          </p:cNvSpPr>
          <p:nvPr/>
        </p:nvSpPr>
        <p:spPr bwMode="auto">
          <a:xfrm>
            <a:off x="3057525" y="1527175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39583" name="Rectangle 671"/>
          <p:cNvSpPr>
            <a:spLocks noChangeArrowheads="1"/>
          </p:cNvSpPr>
          <p:nvPr/>
        </p:nvSpPr>
        <p:spPr bwMode="auto">
          <a:xfrm>
            <a:off x="3136900" y="1527175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39584" name="Rectangle 672"/>
          <p:cNvSpPr>
            <a:spLocks noChangeArrowheads="1"/>
          </p:cNvSpPr>
          <p:nvPr/>
        </p:nvSpPr>
        <p:spPr bwMode="auto">
          <a:xfrm>
            <a:off x="3214688" y="1527175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9585" name="Rectangle 673"/>
          <p:cNvSpPr>
            <a:spLocks noChangeArrowheads="1"/>
          </p:cNvSpPr>
          <p:nvPr/>
        </p:nvSpPr>
        <p:spPr bwMode="auto">
          <a:xfrm>
            <a:off x="3254375" y="1527175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586" name="Rectangle 674"/>
          <p:cNvSpPr>
            <a:spLocks noChangeArrowheads="1"/>
          </p:cNvSpPr>
          <p:nvPr/>
        </p:nvSpPr>
        <p:spPr bwMode="auto">
          <a:xfrm>
            <a:off x="3294063" y="1527175"/>
            <a:ext cx="2587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9587" name="Rectangle 675"/>
          <p:cNvSpPr>
            <a:spLocks noChangeArrowheads="1"/>
          </p:cNvSpPr>
          <p:nvPr/>
        </p:nvSpPr>
        <p:spPr bwMode="auto">
          <a:xfrm>
            <a:off x="3365500" y="1527175"/>
            <a:ext cx="25876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588" name="Rectangle 676"/>
          <p:cNvSpPr>
            <a:spLocks noChangeArrowheads="1"/>
          </p:cNvSpPr>
          <p:nvPr/>
        </p:nvSpPr>
        <p:spPr bwMode="auto">
          <a:xfrm>
            <a:off x="3436938" y="1527175"/>
            <a:ext cx="22701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t</a:t>
            </a:r>
          </a:p>
        </p:txBody>
      </p:sp>
      <p:sp>
        <p:nvSpPr>
          <p:cNvPr id="39589" name="Rectangle 677"/>
          <p:cNvSpPr>
            <a:spLocks noChangeArrowheads="1"/>
          </p:cNvSpPr>
          <p:nvPr/>
        </p:nvSpPr>
        <p:spPr bwMode="auto">
          <a:xfrm>
            <a:off x="3484563" y="1527175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590" name="Rectangle 678"/>
          <p:cNvSpPr>
            <a:spLocks noChangeArrowheads="1"/>
          </p:cNvSpPr>
          <p:nvPr/>
        </p:nvSpPr>
        <p:spPr bwMode="auto">
          <a:xfrm>
            <a:off x="3524250" y="1527175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9591" name="Rectangle 679"/>
          <p:cNvSpPr>
            <a:spLocks noChangeArrowheads="1"/>
          </p:cNvSpPr>
          <p:nvPr/>
        </p:nvSpPr>
        <p:spPr bwMode="auto">
          <a:xfrm>
            <a:off x="3602038" y="1527175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592" name="Rectangle 680"/>
          <p:cNvSpPr>
            <a:spLocks noChangeArrowheads="1"/>
          </p:cNvSpPr>
          <p:nvPr/>
        </p:nvSpPr>
        <p:spPr bwMode="auto">
          <a:xfrm>
            <a:off x="3681413" y="1527175"/>
            <a:ext cx="2587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593" name="Rectangle 681"/>
          <p:cNvSpPr>
            <a:spLocks noChangeArrowheads="1"/>
          </p:cNvSpPr>
          <p:nvPr/>
        </p:nvSpPr>
        <p:spPr bwMode="auto">
          <a:xfrm>
            <a:off x="3736975" y="1527175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594" name="Rectangle 682"/>
          <p:cNvSpPr>
            <a:spLocks noChangeArrowheads="1"/>
          </p:cNvSpPr>
          <p:nvPr/>
        </p:nvSpPr>
        <p:spPr bwMode="auto">
          <a:xfrm>
            <a:off x="3776663" y="1527175"/>
            <a:ext cx="2587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595" name="Rectangle 683"/>
          <p:cNvSpPr>
            <a:spLocks noChangeArrowheads="1"/>
          </p:cNvSpPr>
          <p:nvPr/>
        </p:nvSpPr>
        <p:spPr bwMode="auto">
          <a:xfrm>
            <a:off x="3848100" y="1527175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596" name="Rectangle 684"/>
          <p:cNvSpPr>
            <a:spLocks noChangeArrowheads="1"/>
          </p:cNvSpPr>
          <p:nvPr/>
        </p:nvSpPr>
        <p:spPr bwMode="auto">
          <a:xfrm>
            <a:off x="3925888" y="1527175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39597" name="Rectangle 685"/>
          <p:cNvSpPr>
            <a:spLocks noChangeArrowheads="1"/>
          </p:cNvSpPr>
          <p:nvPr/>
        </p:nvSpPr>
        <p:spPr bwMode="auto">
          <a:xfrm>
            <a:off x="4005263" y="1527175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598" name="Rectangle 686"/>
          <p:cNvSpPr>
            <a:spLocks noChangeArrowheads="1"/>
          </p:cNvSpPr>
          <p:nvPr/>
        </p:nvSpPr>
        <p:spPr bwMode="auto">
          <a:xfrm>
            <a:off x="4044950" y="1527175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F</a:t>
            </a:r>
          </a:p>
        </p:txBody>
      </p:sp>
      <p:sp>
        <p:nvSpPr>
          <p:cNvPr id="39599" name="Rectangle 687"/>
          <p:cNvSpPr>
            <a:spLocks noChangeArrowheads="1"/>
          </p:cNvSpPr>
          <p:nvPr/>
        </p:nvSpPr>
        <p:spPr bwMode="auto">
          <a:xfrm>
            <a:off x="4116388" y="1527175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600" name="Rectangle 688"/>
          <p:cNvSpPr>
            <a:spLocks noChangeArrowheads="1"/>
          </p:cNvSpPr>
          <p:nvPr/>
        </p:nvSpPr>
        <p:spPr bwMode="auto">
          <a:xfrm>
            <a:off x="4156075" y="1527175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9601" name="Rectangle 689"/>
          <p:cNvSpPr>
            <a:spLocks noChangeArrowheads="1"/>
          </p:cNvSpPr>
          <p:nvPr/>
        </p:nvSpPr>
        <p:spPr bwMode="auto">
          <a:xfrm>
            <a:off x="4195763" y="1527175"/>
            <a:ext cx="2587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602" name="Rectangle 690"/>
          <p:cNvSpPr>
            <a:spLocks noChangeArrowheads="1"/>
          </p:cNvSpPr>
          <p:nvPr/>
        </p:nvSpPr>
        <p:spPr bwMode="auto">
          <a:xfrm>
            <a:off x="4267200" y="1527175"/>
            <a:ext cx="25876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603" name="Rectangle 691"/>
          <p:cNvSpPr>
            <a:spLocks noChangeArrowheads="1"/>
          </p:cNvSpPr>
          <p:nvPr/>
        </p:nvSpPr>
        <p:spPr bwMode="auto">
          <a:xfrm>
            <a:off x="4321175" y="1527175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604" name="Freeform 692"/>
          <p:cNvSpPr>
            <a:spLocks/>
          </p:cNvSpPr>
          <p:nvPr/>
        </p:nvSpPr>
        <p:spPr bwMode="auto">
          <a:xfrm>
            <a:off x="1360488" y="4162425"/>
            <a:ext cx="43703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2752" y="0"/>
              </a:cxn>
            </a:cxnLst>
            <a:rect l="0" t="0" r="r" b="b"/>
            <a:pathLst>
              <a:path w="2753" h="1">
                <a:moveTo>
                  <a:pt x="0" y="0"/>
                </a:moveTo>
                <a:lnTo>
                  <a:pt x="0" y="0"/>
                </a:lnTo>
                <a:lnTo>
                  <a:pt x="2752" y="0"/>
                </a:lnTo>
              </a:path>
            </a:pathLst>
          </a:custGeom>
          <a:noFill/>
          <a:ln w="508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605" name="Line 693"/>
          <p:cNvSpPr>
            <a:spLocks noChangeShapeType="1"/>
          </p:cNvSpPr>
          <p:nvPr/>
        </p:nvSpPr>
        <p:spPr bwMode="auto">
          <a:xfrm>
            <a:off x="1352550" y="4154488"/>
            <a:ext cx="434657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606" name="Freeform 694"/>
          <p:cNvSpPr>
            <a:spLocks/>
          </p:cNvSpPr>
          <p:nvPr/>
        </p:nvSpPr>
        <p:spPr bwMode="auto">
          <a:xfrm>
            <a:off x="1370013" y="4933950"/>
            <a:ext cx="436086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2746" y="0"/>
              </a:cxn>
            </a:cxnLst>
            <a:rect l="0" t="0" r="r" b="b"/>
            <a:pathLst>
              <a:path w="2747" h="1">
                <a:moveTo>
                  <a:pt x="0" y="0"/>
                </a:moveTo>
                <a:lnTo>
                  <a:pt x="0" y="0"/>
                </a:lnTo>
                <a:lnTo>
                  <a:pt x="2746" y="0"/>
                </a:lnTo>
              </a:path>
            </a:pathLst>
          </a:custGeom>
          <a:noFill/>
          <a:ln w="508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607" name="Line 695"/>
          <p:cNvSpPr>
            <a:spLocks noChangeShapeType="1"/>
          </p:cNvSpPr>
          <p:nvPr/>
        </p:nvSpPr>
        <p:spPr bwMode="auto">
          <a:xfrm>
            <a:off x="1362075" y="4926013"/>
            <a:ext cx="433705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608" name="Line 696"/>
          <p:cNvSpPr>
            <a:spLocks noChangeShapeType="1"/>
          </p:cNvSpPr>
          <p:nvPr/>
        </p:nvSpPr>
        <p:spPr bwMode="auto">
          <a:xfrm>
            <a:off x="1333500" y="4348163"/>
            <a:ext cx="43735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609" name="Line 697"/>
          <p:cNvSpPr>
            <a:spLocks noChangeShapeType="1"/>
          </p:cNvSpPr>
          <p:nvPr/>
        </p:nvSpPr>
        <p:spPr bwMode="auto">
          <a:xfrm>
            <a:off x="1333500" y="4530725"/>
            <a:ext cx="43735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610" name="Line 698"/>
          <p:cNvSpPr>
            <a:spLocks noChangeShapeType="1"/>
          </p:cNvSpPr>
          <p:nvPr/>
        </p:nvSpPr>
        <p:spPr bwMode="auto">
          <a:xfrm>
            <a:off x="1333500" y="4714875"/>
            <a:ext cx="43735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611" name="Rectangle 699"/>
          <p:cNvSpPr>
            <a:spLocks noChangeArrowheads="1"/>
          </p:cNvSpPr>
          <p:nvPr/>
        </p:nvSpPr>
        <p:spPr bwMode="auto">
          <a:xfrm>
            <a:off x="2701925" y="415925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F</a:t>
            </a:r>
          </a:p>
        </p:txBody>
      </p:sp>
      <p:sp>
        <p:nvSpPr>
          <p:cNvPr id="39612" name="Rectangle 700"/>
          <p:cNvSpPr>
            <a:spLocks noChangeArrowheads="1"/>
          </p:cNvSpPr>
          <p:nvPr/>
        </p:nvSpPr>
        <p:spPr bwMode="auto">
          <a:xfrm>
            <a:off x="2773363" y="415925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u</a:t>
            </a:r>
          </a:p>
        </p:txBody>
      </p:sp>
      <p:sp>
        <p:nvSpPr>
          <p:cNvPr id="39613" name="Rectangle 701"/>
          <p:cNvSpPr>
            <a:spLocks noChangeArrowheads="1"/>
          </p:cNvSpPr>
          <p:nvPr/>
        </p:nvSpPr>
        <p:spPr bwMode="auto">
          <a:xfrm>
            <a:off x="2852738" y="415925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614" name="Rectangle 702"/>
          <p:cNvSpPr>
            <a:spLocks noChangeArrowheads="1"/>
          </p:cNvSpPr>
          <p:nvPr/>
        </p:nvSpPr>
        <p:spPr bwMode="auto">
          <a:xfrm>
            <a:off x="2932113" y="4159250"/>
            <a:ext cx="2587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9615" name="Rectangle 703"/>
          <p:cNvSpPr>
            <a:spLocks noChangeArrowheads="1"/>
          </p:cNvSpPr>
          <p:nvPr/>
        </p:nvSpPr>
        <p:spPr bwMode="auto">
          <a:xfrm>
            <a:off x="3003550" y="4159250"/>
            <a:ext cx="22701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t</a:t>
            </a:r>
          </a:p>
        </p:txBody>
      </p:sp>
      <p:sp>
        <p:nvSpPr>
          <p:cNvPr id="39616" name="Rectangle 704"/>
          <p:cNvSpPr>
            <a:spLocks noChangeArrowheads="1"/>
          </p:cNvSpPr>
          <p:nvPr/>
        </p:nvSpPr>
        <p:spPr bwMode="auto">
          <a:xfrm>
            <a:off x="3049588" y="4159250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617" name="Rectangle 705"/>
          <p:cNvSpPr>
            <a:spLocks noChangeArrowheads="1"/>
          </p:cNvSpPr>
          <p:nvPr/>
        </p:nvSpPr>
        <p:spPr bwMode="auto">
          <a:xfrm>
            <a:off x="3089275" y="415925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9618" name="Rectangle 706"/>
          <p:cNvSpPr>
            <a:spLocks noChangeArrowheads="1"/>
          </p:cNvSpPr>
          <p:nvPr/>
        </p:nvSpPr>
        <p:spPr bwMode="auto">
          <a:xfrm>
            <a:off x="3168650" y="415925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619" name="Rectangle 707"/>
          <p:cNvSpPr>
            <a:spLocks noChangeArrowheads="1"/>
          </p:cNvSpPr>
          <p:nvPr/>
        </p:nvSpPr>
        <p:spPr bwMode="auto">
          <a:xfrm>
            <a:off x="3248025" y="4159250"/>
            <a:ext cx="25876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620" name="Rectangle 708"/>
          <p:cNvSpPr>
            <a:spLocks noChangeArrowheads="1"/>
          </p:cNvSpPr>
          <p:nvPr/>
        </p:nvSpPr>
        <p:spPr bwMode="auto">
          <a:xfrm>
            <a:off x="3319463" y="4159250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9621" name="Rectangle 709"/>
          <p:cNvSpPr>
            <a:spLocks noChangeArrowheads="1"/>
          </p:cNvSpPr>
          <p:nvPr/>
        </p:nvSpPr>
        <p:spPr bwMode="auto">
          <a:xfrm>
            <a:off x="3359150" y="4159250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622" name="Rectangle 710"/>
          <p:cNvSpPr>
            <a:spLocks noChangeArrowheads="1"/>
          </p:cNvSpPr>
          <p:nvPr/>
        </p:nvSpPr>
        <p:spPr bwMode="auto">
          <a:xfrm>
            <a:off x="3398838" y="4159250"/>
            <a:ext cx="274637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39623" name="Rectangle 711"/>
          <p:cNvSpPr>
            <a:spLocks noChangeArrowheads="1"/>
          </p:cNvSpPr>
          <p:nvPr/>
        </p:nvSpPr>
        <p:spPr bwMode="auto">
          <a:xfrm>
            <a:off x="3476625" y="4159250"/>
            <a:ext cx="23495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9624" name="Rectangle 712"/>
          <p:cNvSpPr>
            <a:spLocks noChangeArrowheads="1"/>
          </p:cNvSpPr>
          <p:nvPr/>
        </p:nvSpPr>
        <p:spPr bwMode="auto">
          <a:xfrm>
            <a:off x="3532188" y="4159250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9625" name="Rectangle 713"/>
          <p:cNvSpPr>
            <a:spLocks noChangeArrowheads="1"/>
          </p:cNvSpPr>
          <p:nvPr/>
        </p:nvSpPr>
        <p:spPr bwMode="auto">
          <a:xfrm>
            <a:off x="3611563" y="4159250"/>
            <a:ext cx="2587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9626" name="Rectangle 714"/>
          <p:cNvSpPr>
            <a:spLocks noChangeArrowheads="1"/>
          </p:cNvSpPr>
          <p:nvPr/>
        </p:nvSpPr>
        <p:spPr bwMode="auto">
          <a:xfrm>
            <a:off x="3683000" y="4159250"/>
            <a:ext cx="25876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627" name="Rectangle 715"/>
          <p:cNvSpPr>
            <a:spLocks noChangeArrowheads="1"/>
          </p:cNvSpPr>
          <p:nvPr/>
        </p:nvSpPr>
        <p:spPr bwMode="auto">
          <a:xfrm>
            <a:off x="3754438" y="4159250"/>
            <a:ext cx="2587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628" name="Rectangle 716"/>
          <p:cNvSpPr>
            <a:spLocks noChangeArrowheads="1"/>
          </p:cNvSpPr>
          <p:nvPr/>
        </p:nvSpPr>
        <p:spPr bwMode="auto">
          <a:xfrm>
            <a:off x="3808413" y="4159250"/>
            <a:ext cx="2587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629" name="Rectangle 717"/>
          <p:cNvSpPr>
            <a:spLocks noChangeArrowheads="1"/>
          </p:cNvSpPr>
          <p:nvPr/>
        </p:nvSpPr>
        <p:spPr bwMode="auto">
          <a:xfrm>
            <a:off x="3863975" y="4159250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630" name="Rectangle 718"/>
          <p:cNvSpPr>
            <a:spLocks noChangeArrowheads="1"/>
          </p:cNvSpPr>
          <p:nvPr/>
        </p:nvSpPr>
        <p:spPr bwMode="auto">
          <a:xfrm>
            <a:off x="3903663" y="4159250"/>
            <a:ext cx="2825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631" name="Rectangle 719"/>
          <p:cNvSpPr>
            <a:spLocks noChangeArrowheads="1"/>
          </p:cNvSpPr>
          <p:nvPr/>
        </p:nvSpPr>
        <p:spPr bwMode="auto">
          <a:xfrm>
            <a:off x="2698750" y="4341813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F</a:t>
            </a:r>
          </a:p>
        </p:txBody>
      </p:sp>
      <p:sp>
        <p:nvSpPr>
          <p:cNvPr id="39632" name="Rectangle 720"/>
          <p:cNvSpPr>
            <a:spLocks noChangeArrowheads="1"/>
          </p:cNvSpPr>
          <p:nvPr/>
        </p:nvSpPr>
        <p:spPr bwMode="auto">
          <a:xfrm>
            <a:off x="2768600" y="4341813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u</a:t>
            </a:r>
          </a:p>
        </p:txBody>
      </p:sp>
      <p:sp>
        <p:nvSpPr>
          <p:cNvPr id="39633" name="Rectangle 721"/>
          <p:cNvSpPr>
            <a:spLocks noChangeArrowheads="1"/>
          </p:cNvSpPr>
          <p:nvPr/>
        </p:nvSpPr>
        <p:spPr bwMode="auto">
          <a:xfrm>
            <a:off x="2847975" y="4341813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634" name="Rectangle 722"/>
          <p:cNvSpPr>
            <a:spLocks noChangeArrowheads="1"/>
          </p:cNvSpPr>
          <p:nvPr/>
        </p:nvSpPr>
        <p:spPr bwMode="auto">
          <a:xfrm>
            <a:off x="2927350" y="4341813"/>
            <a:ext cx="25876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9635" name="Rectangle 723"/>
          <p:cNvSpPr>
            <a:spLocks noChangeArrowheads="1"/>
          </p:cNvSpPr>
          <p:nvPr/>
        </p:nvSpPr>
        <p:spPr bwMode="auto">
          <a:xfrm>
            <a:off x="2998788" y="4341813"/>
            <a:ext cx="22701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t</a:t>
            </a:r>
          </a:p>
        </p:txBody>
      </p:sp>
      <p:sp>
        <p:nvSpPr>
          <p:cNvPr id="39636" name="Rectangle 724"/>
          <p:cNvSpPr>
            <a:spLocks noChangeArrowheads="1"/>
          </p:cNvSpPr>
          <p:nvPr/>
        </p:nvSpPr>
        <p:spPr bwMode="auto">
          <a:xfrm>
            <a:off x="3046413" y="4341813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637" name="Rectangle 725"/>
          <p:cNvSpPr>
            <a:spLocks noChangeArrowheads="1"/>
          </p:cNvSpPr>
          <p:nvPr/>
        </p:nvSpPr>
        <p:spPr bwMode="auto">
          <a:xfrm>
            <a:off x="3086100" y="4341813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9638" name="Rectangle 726"/>
          <p:cNvSpPr>
            <a:spLocks noChangeArrowheads="1"/>
          </p:cNvSpPr>
          <p:nvPr/>
        </p:nvSpPr>
        <p:spPr bwMode="auto">
          <a:xfrm>
            <a:off x="3163888" y="4341813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639" name="Rectangle 727"/>
          <p:cNvSpPr>
            <a:spLocks noChangeArrowheads="1"/>
          </p:cNvSpPr>
          <p:nvPr/>
        </p:nvSpPr>
        <p:spPr bwMode="auto">
          <a:xfrm>
            <a:off x="3243263" y="4341813"/>
            <a:ext cx="2587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640" name="Rectangle 728"/>
          <p:cNvSpPr>
            <a:spLocks noChangeArrowheads="1"/>
          </p:cNvSpPr>
          <p:nvPr/>
        </p:nvSpPr>
        <p:spPr bwMode="auto">
          <a:xfrm>
            <a:off x="3314700" y="4341813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9641" name="Rectangle 729"/>
          <p:cNvSpPr>
            <a:spLocks noChangeArrowheads="1"/>
          </p:cNvSpPr>
          <p:nvPr/>
        </p:nvSpPr>
        <p:spPr bwMode="auto">
          <a:xfrm>
            <a:off x="3354388" y="4341813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642" name="Rectangle 730"/>
          <p:cNvSpPr>
            <a:spLocks noChangeArrowheads="1"/>
          </p:cNvSpPr>
          <p:nvPr/>
        </p:nvSpPr>
        <p:spPr bwMode="auto">
          <a:xfrm>
            <a:off x="3394075" y="4341813"/>
            <a:ext cx="274638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39643" name="Rectangle 731"/>
          <p:cNvSpPr>
            <a:spLocks noChangeArrowheads="1"/>
          </p:cNvSpPr>
          <p:nvPr/>
        </p:nvSpPr>
        <p:spPr bwMode="auto">
          <a:xfrm>
            <a:off x="3473450" y="4341813"/>
            <a:ext cx="23495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9644" name="Rectangle 732"/>
          <p:cNvSpPr>
            <a:spLocks noChangeArrowheads="1"/>
          </p:cNvSpPr>
          <p:nvPr/>
        </p:nvSpPr>
        <p:spPr bwMode="auto">
          <a:xfrm>
            <a:off x="3527425" y="4341813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9645" name="Rectangle 733"/>
          <p:cNvSpPr>
            <a:spLocks noChangeArrowheads="1"/>
          </p:cNvSpPr>
          <p:nvPr/>
        </p:nvSpPr>
        <p:spPr bwMode="auto">
          <a:xfrm>
            <a:off x="3606800" y="4341813"/>
            <a:ext cx="25876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9646" name="Rectangle 734"/>
          <p:cNvSpPr>
            <a:spLocks noChangeArrowheads="1"/>
          </p:cNvSpPr>
          <p:nvPr/>
        </p:nvSpPr>
        <p:spPr bwMode="auto">
          <a:xfrm>
            <a:off x="3678238" y="4341813"/>
            <a:ext cx="2587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647" name="Rectangle 735"/>
          <p:cNvSpPr>
            <a:spLocks noChangeArrowheads="1"/>
          </p:cNvSpPr>
          <p:nvPr/>
        </p:nvSpPr>
        <p:spPr bwMode="auto">
          <a:xfrm>
            <a:off x="3749675" y="4341813"/>
            <a:ext cx="25876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648" name="Rectangle 736"/>
          <p:cNvSpPr>
            <a:spLocks noChangeArrowheads="1"/>
          </p:cNvSpPr>
          <p:nvPr/>
        </p:nvSpPr>
        <p:spPr bwMode="auto">
          <a:xfrm>
            <a:off x="3805238" y="4341813"/>
            <a:ext cx="2587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649" name="Rectangle 737"/>
          <p:cNvSpPr>
            <a:spLocks noChangeArrowheads="1"/>
          </p:cNvSpPr>
          <p:nvPr/>
        </p:nvSpPr>
        <p:spPr bwMode="auto">
          <a:xfrm>
            <a:off x="3860800" y="4341813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650" name="Rectangle 738"/>
          <p:cNvSpPr>
            <a:spLocks noChangeArrowheads="1"/>
          </p:cNvSpPr>
          <p:nvPr/>
        </p:nvSpPr>
        <p:spPr bwMode="auto">
          <a:xfrm>
            <a:off x="3898900" y="4341813"/>
            <a:ext cx="2825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B</a:t>
            </a:r>
          </a:p>
        </p:txBody>
      </p:sp>
      <p:sp>
        <p:nvSpPr>
          <p:cNvPr id="39651" name="Rectangle 739"/>
          <p:cNvSpPr>
            <a:spLocks noChangeArrowheads="1"/>
          </p:cNvSpPr>
          <p:nvPr/>
        </p:nvSpPr>
        <p:spPr bwMode="auto">
          <a:xfrm>
            <a:off x="2693988" y="4524375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F</a:t>
            </a:r>
          </a:p>
        </p:txBody>
      </p:sp>
      <p:sp>
        <p:nvSpPr>
          <p:cNvPr id="39652" name="Rectangle 740"/>
          <p:cNvSpPr>
            <a:spLocks noChangeArrowheads="1"/>
          </p:cNvSpPr>
          <p:nvPr/>
        </p:nvSpPr>
        <p:spPr bwMode="auto">
          <a:xfrm>
            <a:off x="2763838" y="4524375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u</a:t>
            </a:r>
          </a:p>
        </p:txBody>
      </p:sp>
      <p:sp>
        <p:nvSpPr>
          <p:cNvPr id="39653" name="Rectangle 741"/>
          <p:cNvSpPr>
            <a:spLocks noChangeArrowheads="1"/>
          </p:cNvSpPr>
          <p:nvPr/>
        </p:nvSpPr>
        <p:spPr bwMode="auto">
          <a:xfrm>
            <a:off x="2843213" y="4524375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654" name="Rectangle 742"/>
          <p:cNvSpPr>
            <a:spLocks noChangeArrowheads="1"/>
          </p:cNvSpPr>
          <p:nvPr/>
        </p:nvSpPr>
        <p:spPr bwMode="auto">
          <a:xfrm>
            <a:off x="2922588" y="4524375"/>
            <a:ext cx="2587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9655" name="Rectangle 743"/>
          <p:cNvSpPr>
            <a:spLocks noChangeArrowheads="1"/>
          </p:cNvSpPr>
          <p:nvPr/>
        </p:nvSpPr>
        <p:spPr bwMode="auto">
          <a:xfrm>
            <a:off x="2994025" y="4524375"/>
            <a:ext cx="22701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t</a:t>
            </a:r>
          </a:p>
        </p:txBody>
      </p:sp>
      <p:sp>
        <p:nvSpPr>
          <p:cNvPr id="39656" name="Rectangle 744"/>
          <p:cNvSpPr>
            <a:spLocks noChangeArrowheads="1"/>
          </p:cNvSpPr>
          <p:nvPr/>
        </p:nvSpPr>
        <p:spPr bwMode="auto">
          <a:xfrm>
            <a:off x="3041650" y="4524375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657" name="Rectangle 745"/>
          <p:cNvSpPr>
            <a:spLocks noChangeArrowheads="1"/>
          </p:cNvSpPr>
          <p:nvPr/>
        </p:nvSpPr>
        <p:spPr bwMode="auto">
          <a:xfrm>
            <a:off x="3081338" y="4524375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9658" name="Rectangle 746"/>
          <p:cNvSpPr>
            <a:spLocks noChangeArrowheads="1"/>
          </p:cNvSpPr>
          <p:nvPr/>
        </p:nvSpPr>
        <p:spPr bwMode="auto">
          <a:xfrm>
            <a:off x="3159125" y="4524375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659" name="Rectangle 747"/>
          <p:cNvSpPr>
            <a:spLocks noChangeArrowheads="1"/>
          </p:cNvSpPr>
          <p:nvPr/>
        </p:nvSpPr>
        <p:spPr bwMode="auto">
          <a:xfrm>
            <a:off x="3238500" y="4524375"/>
            <a:ext cx="25876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660" name="Rectangle 748"/>
          <p:cNvSpPr>
            <a:spLocks noChangeArrowheads="1"/>
          </p:cNvSpPr>
          <p:nvPr/>
        </p:nvSpPr>
        <p:spPr bwMode="auto">
          <a:xfrm>
            <a:off x="3309938" y="4524375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9661" name="Rectangle 749"/>
          <p:cNvSpPr>
            <a:spLocks noChangeArrowheads="1"/>
          </p:cNvSpPr>
          <p:nvPr/>
        </p:nvSpPr>
        <p:spPr bwMode="auto">
          <a:xfrm>
            <a:off x="3349625" y="4524375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662" name="Rectangle 750"/>
          <p:cNvSpPr>
            <a:spLocks noChangeArrowheads="1"/>
          </p:cNvSpPr>
          <p:nvPr/>
        </p:nvSpPr>
        <p:spPr bwMode="auto">
          <a:xfrm>
            <a:off x="3389313" y="4524375"/>
            <a:ext cx="274637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39663" name="Rectangle 751"/>
          <p:cNvSpPr>
            <a:spLocks noChangeArrowheads="1"/>
          </p:cNvSpPr>
          <p:nvPr/>
        </p:nvSpPr>
        <p:spPr bwMode="auto">
          <a:xfrm>
            <a:off x="3468688" y="4524375"/>
            <a:ext cx="23495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9664" name="Rectangle 752"/>
          <p:cNvSpPr>
            <a:spLocks noChangeArrowheads="1"/>
          </p:cNvSpPr>
          <p:nvPr/>
        </p:nvSpPr>
        <p:spPr bwMode="auto">
          <a:xfrm>
            <a:off x="3522663" y="4524375"/>
            <a:ext cx="266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9665" name="Rectangle 753"/>
          <p:cNvSpPr>
            <a:spLocks noChangeArrowheads="1"/>
          </p:cNvSpPr>
          <p:nvPr/>
        </p:nvSpPr>
        <p:spPr bwMode="auto">
          <a:xfrm>
            <a:off x="3602038" y="4524375"/>
            <a:ext cx="2587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9666" name="Rectangle 754"/>
          <p:cNvSpPr>
            <a:spLocks noChangeArrowheads="1"/>
          </p:cNvSpPr>
          <p:nvPr/>
        </p:nvSpPr>
        <p:spPr bwMode="auto">
          <a:xfrm>
            <a:off x="3673475" y="4524375"/>
            <a:ext cx="25876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667" name="Rectangle 755"/>
          <p:cNvSpPr>
            <a:spLocks noChangeArrowheads="1"/>
          </p:cNvSpPr>
          <p:nvPr/>
        </p:nvSpPr>
        <p:spPr bwMode="auto">
          <a:xfrm>
            <a:off x="3744913" y="4524375"/>
            <a:ext cx="2587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668" name="Rectangle 756"/>
          <p:cNvSpPr>
            <a:spLocks noChangeArrowheads="1"/>
          </p:cNvSpPr>
          <p:nvPr/>
        </p:nvSpPr>
        <p:spPr bwMode="auto">
          <a:xfrm>
            <a:off x="3800475" y="4524375"/>
            <a:ext cx="25876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669" name="Rectangle 757"/>
          <p:cNvSpPr>
            <a:spLocks noChangeArrowheads="1"/>
          </p:cNvSpPr>
          <p:nvPr/>
        </p:nvSpPr>
        <p:spPr bwMode="auto">
          <a:xfrm>
            <a:off x="3856038" y="4524375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670" name="Rectangle 758"/>
          <p:cNvSpPr>
            <a:spLocks noChangeArrowheads="1"/>
          </p:cNvSpPr>
          <p:nvPr/>
        </p:nvSpPr>
        <p:spPr bwMode="auto">
          <a:xfrm>
            <a:off x="3894138" y="4524375"/>
            <a:ext cx="2825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9671" name="Rectangle 759"/>
          <p:cNvSpPr>
            <a:spLocks noChangeArrowheads="1"/>
          </p:cNvSpPr>
          <p:nvPr/>
        </p:nvSpPr>
        <p:spPr bwMode="auto">
          <a:xfrm>
            <a:off x="2689225" y="470693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F</a:t>
            </a:r>
          </a:p>
        </p:txBody>
      </p:sp>
      <p:sp>
        <p:nvSpPr>
          <p:cNvPr id="39672" name="Rectangle 760"/>
          <p:cNvSpPr>
            <a:spLocks noChangeArrowheads="1"/>
          </p:cNvSpPr>
          <p:nvPr/>
        </p:nvSpPr>
        <p:spPr bwMode="auto">
          <a:xfrm>
            <a:off x="2760663" y="470693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u</a:t>
            </a:r>
          </a:p>
        </p:txBody>
      </p:sp>
      <p:sp>
        <p:nvSpPr>
          <p:cNvPr id="39673" name="Rectangle 761"/>
          <p:cNvSpPr>
            <a:spLocks noChangeArrowheads="1"/>
          </p:cNvSpPr>
          <p:nvPr/>
        </p:nvSpPr>
        <p:spPr bwMode="auto">
          <a:xfrm>
            <a:off x="2838450" y="470693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674" name="Rectangle 762"/>
          <p:cNvSpPr>
            <a:spLocks noChangeArrowheads="1"/>
          </p:cNvSpPr>
          <p:nvPr/>
        </p:nvSpPr>
        <p:spPr bwMode="auto">
          <a:xfrm>
            <a:off x="2917825" y="4706938"/>
            <a:ext cx="25876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9675" name="Rectangle 763"/>
          <p:cNvSpPr>
            <a:spLocks noChangeArrowheads="1"/>
          </p:cNvSpPr>
          <p:nvPr/>
        </p:nvSpPr>
        <p:spPr bwMode="auto">
          <a:xfrm>
            <a:off x="2989263" y="4706938"/>
            <a:ext cx="22701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t</a:t>
            </a:r>
          </a:p>
        </p:txBody>
      </p:sp>
      <p:sp>
        <p:nvSpPr>
          <p:cNvPr id="39676" name="Rectangle 764"/>
          <p:cNvSpPr>
            <a:spLocks noChangeArrowheads="1"/>
          </p:cNvSpPr>
          <p:nvPr/>
        </p:nvSpPr>
        <p:spPr bwMode="auto">
          <a:xfrm>
            <a:off x="3036888" y="4706938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i</a:t>
            </a:r>
          </a:p>
        </p:txBody>
      </p:sp>
      <p:sp>
        <p:nvSpPr>
          <p:cNvPr id="39677" name="Rectangle 765"/>
          <p:cNvSpPr>
            <a:spLocks noChangeArrowheads="1"/>
          </p:cNvSpPr>
          <p:nvPr/>
        </p:nvSpPr>
        <p:spPr bwMode="auto">
          <a:xfrm>
            <a:off x="3076575" y="470693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9678" name="Rectangle 766"/>
          <p:cNvSpPr>
            <a:spLocks noChangeArrowheads="1"/>
          </p:cNvSpPr>
          <p:nvPr/>
        </p:nvSpPr>
        <p:spPr bwMode="auto">
          <a:xfrm>
            <a:off x="3154363" y="470693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9679" name="Rectangle 767"/>
          <p:cNvSpPr>
            <a:spLocks noChangeArrowheads="1"/>
          </p:cNvSpPr>
          <p:nvPr/>
        </p:nvSpPr>
        <p:spPr bwMode="auto">
          <a:xfrm>
            <a:off x="3233738" y="4706938"/>
            <a:ext cx="2587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9680" name="Rectangle 768"/>
          <p:cNvSpPr>
            <a:spLocks noChangeArrowheads="1"/>
          </p:cNvSpPr>
          <p:nvPr/>
        </p:nvSpPr>
        <p:spPr bwMode="auto">
          <a:xfrm>
            <a:off x="3305175" y="4706938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9681" name="Rectangle 769"/>
          <p:cNvSpPr>
            <a:spLocks noChangeArrowheads="1"/>
          </p:cNvSpPr>
          <p:nvPr/>
        </p:nvSpPr>
        <p:spPr bwMode="auto">
          <a:xfrm>
            <a:off x="3344863" y="4706938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682" name="Rectangle 770"/>
          <p:cNvSpPr>
            <a:spLocks noChangeArrowheads="1"/>
          </p:cNvSpPr>
          <p:nvPr/>
        </p:nvSpPr>
        <p:spPr bwMode="auto">
          <a:xfrm>
            <a:off x="3384550" y="4706938"/>
            <a:ext cx="274638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39683" name="Rectangle 771"/>
          <p:cNvSpPr>
            <a:spLocks noChangeArrowheads="1"/>
          </p:cNvSpPr>
          <p:nvPr/>
        </p:nvSpPr>
        <p:spPr bwMode="auto">
          <a:xfrm>
            <a:off x="3463925" y="4706938"/>
            <a:ext cx="23495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9684" name="Rectangle 772"/>
          <p:cNvSpPr>
            <a:spLocks noChangeArrowheads="1"/>
          </p:cNvSpPr>
          <p:nvPr/>
        </p:nvSpPr>
        <p:spPr bwMode="auto">
          <a:xfrm>
            <a:off x="3517900" y="4706938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o</a:t>
            </a:r>
          </a:p>
        </p:txBody>
      </p:sp>
      <p:sp>
        <p:nvSpPr>
          <p:cNvPr id="39685" name="Rectangle 773"/>
          <p:cNvSpPr>
            <a:spLocks noChangeArrowheads="1"/>
          </p:cNvSpPr>
          <p:nvPr/>
        </p:nvSpPr>
        <p:spPr bwMode="auto">
          <a:xfrm>
            <a:off x="3597275" y="4706938"/>
            <a:ext cx="25876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9686" name="Rectangle 774"/>
          <p:cNvSpPr>
            <a:spLocks noChangeArrowheads="1"/>
          </p:cNvSpPr>
          <p:nvPr/>
        </p:nvSpPr>
        <p:spPr bwMode="auto">
          <a:xfrm>
            <a:off x="3668713" y="4706938"/>
            <a:ext cx="2587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9687" name="Rectangle 775"/>
          <p:cNvSpPr>
            <a:spLocks noChangeArrowheads="1"/>
          </p:cNvSpPr>
          <p:nvPr/>
        </p:nvSpPr>
        <p:spPr bwMode="auto">
          <a:xfrm>
            <a:off x="3740150" y="4706938"/>
            <a:ext cx="25876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688" name="Rectangle 776"/>
          <p:cNvSpPr>
            <a:spLocks noChangeArrowheads="1"/>
          </p:cNvSpPr>
          <p:nvPr/>
        </p:nvSpPr>
        <p:spPr bwMode="auto">
          <a:xfrm>
            <a:off x="3795713" y="4706938"/>
            <a:ext cx="2587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39689" name="Rectangle 777"/>
          <p:cNvSpPr>
            <a:spLocks noChangeArrowheads="1"/>
          </p:cNvSpPr>
          <p:nvPr/>
        </p:nvSpPr>
        <p:spPr bwMode="auto">
          <a:xfrm>
            <a:off x="3851275" y="4706938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9690" name="Rectangle 778"/>
          <p:cNvSpPr>
            <a:spLocks noChangeArrowheads="1"/>
          </p:cNvSpPr>
          <p:nvPr/>
        </p:nvSpPr>
        <p:spPr bwMode="auto">
          <a:xfrm>
            <a:off x="3889375" y="4706938"/>
            <a:ext cx="2825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39691" name="Rectangle 779"/>
          <p:cNvSpPr>
            <a:spLocks noChangeArrowheads="1"/>
          </p:cNvSpPr>
          <p:nvPr/>
        </p:nvSpPr>
        <p:spPr bwMode="auto">
          <a:xfrm>
            <a:off x="4646613" y="3633788"/>
            <a:ext cx="566737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>
                <a:latin typeface="Arial" charset="0"/>
              </a:rPr>
              <a:t>OSD</a:t>
            </a:r>
          </a:p>
        </p:txBody>
      </p:sp>
      <p:sp>
        <p:nvSpPr>
          <p:cNvPr id="39692" name="Rectangle 780"/>
          <p:cNvSpPr>
            <a:spLocks noChangeArrowheads="1"/>
          </p:cNvSpPr>
          <p:nvPr/>
        </p:nvSpPr>
        <p:spPr bwMode="auto">
          <a:xfrm>
            <a:off x="1600200" y="3657600"/>
            <a:ext cx="99218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>
                <a:latin typeface="Arial" charset="0"/>
              </a:rPr>
              <a:t>Service A</a:t>
            </a:r>
          </a:p>
        </p:txBody>
      </p:sp>
      <p:sp>
        <p:nvSpPr>
          <p:cNvPr id="39693" name="Rectangle 781"/>
          <p:cNvSpPr>
            <a:spLocks noChangeArrowheads="1"/>
          </p:cNvSpPr>
          <p:nvPr/>
        </p:nvSpPr>
        <p:spPr bwMode="auto">
          <a:xfrm>
            <a:off x="3038475" y="3633788"/>
            <a:ext cx="992188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>
                <a:latin typeface="Arial" charset="0"/>
              </a:rPr>
              <a:t>Service 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11BD1D6-CF39-B942-B1AA-DF4B04B2084B}" type="slidenum">
              <a:rPr lang="en-US"/>
              <a:pPr/>
              <a:t>13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47625" tIns="23812" rIns="47625" bIns="23812"/>
          <a:lstStyle/>
          <a:p>
            <a:pPr defTabSz="476250"/>
            <a:r>
              <a:rPr lang="en-US"/>
              <a:t>SOA Must Reflect Timing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52513" y="1441450"/>
            <a:ext cx="7389812" cy="4705350"/>
            <a:chOff x="663" y="908"/>
            <a:chExt cx="4655" cy="2964"/>
          </a:xfrm>
        </p:grpSpPr>
        <p:sp>
          <p:nvSpPr>
            <p:cNvPr id="41988" name="Rectangle 4"/>
            <p:cNvSpPr>
              <a:spLocks noChangeArrowheads="1"/>
            </p:cNvSpPr>
            <p:nvPr/>
          </p:nvSpPr>
          <p:spPr bwMode="auto">
            <a:xfrm>
              <a:off x="839" y="3468"/>
              <a:ext cx="2548" cy="3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89" name="Rectangle 5"/>
            <p:cNvSpPr>
              <a:spLocks noChangeArrowheads="1"/>
            </p:cNvSpPr>
            <p:nvPr/>
          </p:nvSpPr>
          <p:spPr bwMode="auto">
            <a:xfrm>
              <a:off x="839" y="912"/>
              <a:ext cx="2548" cy="3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0" name="Rectangle 6"/>
            <p:cNvSpPr>
              <a:spLocks noChangeArrowheads="1"/>
            </p:cNvSpPr>
            <p:nvPr/>
          </p:nvSpPr>
          <p:spPr bwMode="auto">
            <a:xfrm>
              <a:off x="863" y="2208"/>
              <a:ext cx="112" cy="3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1" name="Rectangle 7"/>
            <p:cNvSpPr>
              <a:spLocks noChangeArrowheads="1"/>
            </p:cNvSpPr>
            <p:nvPr/>
          </p:nvSpPr>
          <p:spPr bwMode="auto">
            <a:xfrm>
              <a:off x="1499" y="2208"/>
              <a:ext cx="112" cy="3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2" name="Rectangle 8"/>
            <p:cNvSpPr>
              <a:spLocks noChangeArrowheads="1"/>
            </p:cNvSpPr>
            <p:nvPr/>
          </p:nvSpPr>
          <p:spPr bwMode="auto">
            <a:xfrm>
              <a:off x="1319" y="2208"/>
              <a:ext cx="112" cy="3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3" name="Rectangle 9"/>
            <p:cNvSpPr>
              <a:spLocks noChangeArrowheads="1"/>
            </p:cNvSpPr>
            <p:nvPr/>
          </p:nvSpPr>
          <p:spPr bwMode="auto">
            <a:xfrm>
              <a:off x="1163" y="2208"/>
              <a:ext cx="112" cy="3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4" name="Rectangle 10"/>
            <p:cNvSpPr>
              <a:spLocks noChangeArrowheads="1"/>
            </p:cNvSpPr>
            <p:nvPr/>
          </p:nvSpPr>
          <p:spPr bwMode="auto">
            <a:xfrm>
              <a:off x="1007" y="2208"/>
              <a:ext cx="112" cy="3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5" name="Rectangle 11"/>
            <p:cNvSpPr>
              <a:spLocks noChangeArrowheads="1"/>
            </p:cNvSpPr>
            <p:nvPr/>
          </p:nvSpPr>
          <p:spPr bwMode="auto">
            <a:xfrm>
              <a:off x="2135" y="2208"/>
              <a:ext cx="112" cy="3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6" name="Rectangle 12"/>
            <p:cNvSpPr>
              <a:spLocks noChangeArrowheads="1"/>
            </p:cNvSpPr>
            <p:nvPr/>
          </p:nvSpPr>
          <p:spPr bwMode="auto">
            <a:xfrm>
              <a:off x="1979" y="2208"/>
              <a:ext cx="112" cy="3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7" name="Rectangle 13"/>
            <p:cNvSpPr>
              <a:spLocks noChangeArrowheads="1"/>
            </p:cNvSpPr>
            <p:nvPr/>
          </p:nvSpPr>
          <p:spPr bwMode="auto">
            <a:xfrm>
              <a:off x="1811" y="2208"/>
              <a:ext cx="112" cy="3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8" name="Rectangle 14"/>
            <p:cNvSpPr>
              <a:spLocks noChangeArrowheads="1"/>
            </p:cNvSpPr>
            <p:nvPr/>
          </p:nvSpPr>
          <p:spPr bwMode="auto">
            <a:xfrm>
              <a:off x="1643" y="2208"/>
              <a:ext cx="112" cy="3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9" name="Rectangle 15"/>
            <p:cNvSpPr>
              <a:spLocks noChangeArrowheads="1"/>
            </p:cNvSpPr>
            <p:nvPr/>
          </p:nvSpPr>
          <p:spPr bwMode="auto">
            <a:xfrm>
              <a:off x="3119" y="2208"/>
              <a:ext cx="112" cy="3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00" name="Rectangle 16"/>
            <p:cNvSpPr>
              <a:spLocks noChangeArrowheads="1"/>
            </p:cNvSpPr>
            <p:nvPr/>
          </p:nvSpPr>
          <p:spPr bwMode="auto">
            <a:xfrm>
              <a:off x="3275" y="2208"/>
              <a:ext cx="112" cy="3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01" name="Rectangle 17"/>
            <p:cNvSpPr>
              <a:spLocks noChangeArrowheads="1"/>
            </p:cNvSpPr>
            <p:nvPr/>
          </p:nvSpPr>
          <p:spPr bwMode="auto">
            <a:xfrm>
              <a:off x="2951" y="2208"/>
              <a:ext cx="112" cy="3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02" name="Rectangle 18"/>
            <p:cNvSpPr>
              <a:spLocks noChangeArrowheads="1"/>
            </p:cNvSpPr>
            <p:nvPr/>
          </p:nvSpPr>
          <p:spPr bwMode="auto">
            <a:xfrm>
              <a:off x="2783" y="2208"/>
              <a:ext cx="112" cy="3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03" name="Rectangle 19"/>
            <p:cNvSpPr>
              <a:spLocks noChangeArrowheads="1"/>
            </p:cNvSpPr>
            <p:nvPr/>
          </p:nvSpPr>
          <p:spPr bwMode="auto">
            <a:xfrm>
              <a:off x="2615" y="2208"/>
              <a:ext cx="112" cy="3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04" name="Rectangle 20"/>
            <p:cNvSpPr>
              <a:spLocks noChangeArrowheads="1"/>
            </p:cNvSpPr>
            <p:nvPr/>
          </p:nvSpPr>
          <p:spPr bwMode="auto">
            <a:xfrm>
              <a:off x="2459" y="2208"/>
              <a:ext cx="112" cy="3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05" name="Rectangle 21"/>
            <p:cNvSpPr>
              <a:spLocks noChangeArrowheads="1"/>
            </p:cNvSpPr>
            <p:nvPr/>
          </p:nvSpPr>
          <p:spPr bwMode="auto">
            <a:xfrm>
              <a:off x="2303" y="2208"/>
              <a:ext cx="112" cy="3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06" name="Rectangle 22"/>
            <p:cNvSpPr>
              <a:spLocks noChangeArrowheads="1"/>
            </p:cNvSpPr>
            <p:nvPr/>
          </p:nvSpPr>
          <p:spPr bwMode="auto">
            <a:xfrm>
              <a:off x="847" y="1748"/>
              <a:ext cx="2544" cy="42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07" name="Rectangle 23"/>
            <p:cNvSpPr>
              <a:spLocks noChangeArrowheads="1"/>
            </p:cNvSpPr>
            <p:nvPr/>
          </p:nvSpPr>
          <p:spPr bwMode="auto">
            <a:xfrm>
              <a:off x="847" y="908"/>
              <a:ext cx="2544" cy="296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08" name="Rectangle 24"/>
            <p:cNvSpPr>
              <a:spLocks noChangeArrowheads="1"/>
            </p:cNvSpPr>
            <p:nvPr/>
          </p:nvSpPr>
          <p:spPr bwMode="auto">
            <a:xfrm>
              <a:off x="1000" y="3076"/>
              <a:ext cx="216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Corporate Policy, Corporate Standards, Reference Models,  </a:t>
              </a:r>
            </a:p>
            <a:p>
              <a:pPr latinLnBrk="1">
                <a:lnSpc>
                  <a:spcPct val="90000"/>
                </a:lnSpc>
              </a:pPr>
              <a:endParaRPr lang="en-US" sz="9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009" name="Rectangle 25"/>
            <p:cNvSpPr>
              <a:spLocks noChangeArrowheads="1"/>
            </p:cNvSpPr>
            <p:nvPr/>
          </p:nvSpPr>
          <p:spPr bwMode="auto">
            <a:xfrm>
              <a:off x="1169" y="3160"/>
              <a:ext cx="181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Data Management and Tools, Integrated Systems </a:t>
              </a:r>
            </a:p>
            <a:p>
              <a:pPr latinLnBrk="1">
                <a:lnSpc>
                  <a:spcPct val="90000"/>
                </a:lnSpc>
              </a:pPr>
              <a:endParaRPr lang="en-US" sz="9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010" name="Rectangle 26"/>
            <p:cNvSpPr>
              <a:spLocks noChangeArrowheads="1"/>
            </p:cNvSpPr>
            <p:nvPr/>
          </p:nvSpPr>
          <p:spPr bwMode="auto">
            <a:xfrm>
              <a:off x="1178" y="3244"/>
              <a:ext cx="18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Configuration Data Base, Shared Computing and </a:t>
              </a:r>
            </a:p>
            <a:p>
              <a:pPr latinLnBrk="1">
                <a:lnSpc>
                  <a:spcPct val="90000"/>
                </a:lnSpc>
              </a:pPr>
              <a:endParaRPr lang="en-US" sz="9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011" name="Rectangle 27"/>
            <p:cNvSpPr>
              <a:spLocks noChangeArrowheads="1"/>
            </p:cNvSpPr>
            <p:nvPr/>
          </p:nvSpPr>
          <p:spPr bwMode="auto">
            <a:xfrm>
              <a:off x="1195" y="3328"/>
              <a:ext cx="1750" cy="1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Telecommunications, Security and Survivability</a:t>
              </a:r>
            </a:p>
          </p:txBody>
        </p:sp>
        <p:sp>
          <p:nvSpPr>
            <p:cNvPr id="42012" name="Freeform 28"/>
            <p:cNvSpPr>
              <a:spLocks/>
            </p:cNvSpPr>
            <p:nvPr/>
          </p:nvSpPr>
          <p:spPr bwMode="auto">
            <a:xfrm>
              <a:off x="1699" y="2180"/>
              <a:ext cx="1" cy="4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20"/>
                </a:cxn>
              </a:cxnLst>
              <a:rect l="0" t="0" r="r" b="b"/>
              <a:pathLst>
                <a:path w="1" h="421">
                  <a:moveTo>
                    <a:pt x="0" y="0"/>
                  </a:moveTo>
                  <a:lnTo>
                    <a:pt x="0" y="0"/>
                  </a:lnTo>
                  <a:lnTo>
                    <a:pt x="0" y="42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13" name="Line 29"/>
            <p:cNvSpPr>
              <a:spLocks noChangeShapeType="1"/>
            </p:cNvSpPr>
            <p:nvPr/>
          </p:nvSpPr>
          <p:spPr bwMode="auto">
            <a:xfrm>
              <a:off x="1699" y="2180"/>
              <a:ext cx="0" cy="4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14" name="Freeform 30"/>
            <p:cNvSpPr>
              <a:spLocks/>
            </p:cNvSpPr>
            <p:nvPr/>
          </p:nvSpPr>
          <p:spPr bwMode="auto">
            <a:xfrm>
              <a:off x="2551" y="2180"/>
              <a:ext cx="1" cy="4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20"/>
                </a:cxn>
              </a:cxnLst>
              <a:rect l="0" t="0" r="r" b="b"/>
              <a:pathLst>
                <a:path w="1" h="421">
                  <a:moveTo>
                    <a:pt x="0" y="0"/>
                  </a:moveTo>
                  <a:lnTo>
                    <a:pt x="0" y="0"/>
                  </a:lnTo>
                  <a:lnTo>
                    <a:pt x="0" y="42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15" name="Line 31"/>
            <p:cNvSpPr>
              <a:spLocks noChangeShapeType="1"/>
            </p:cNvSpPr>
            <p:nvPr/>
          </p:nvSpPr>
          <p:spPr bwMode="auto">
            <a:xfrm>
              <a:off x="2551" y="2180"/>
              <a:ext cx="0" cy="4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16" name="Rectangle 32"/>
            <p:cNvSpPr>
              <a:spLocks noChangeArrowheads="1"/>
            </p:cNvSpPr>
            <p:nvPr/>
          </p:nvSpPr>
          <p:spPr bwMode="auto">
            <a:xfrm>
              <a:off x="1010" y="2356"/>
              <a:ext cx="506" cy="1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Business A</a:t>
              </a:r>
            </a:p>
          </p:txBody>
        </p:sp>
        <p:sp>
          <p:nvSpPr>
            <p:cNvPr id="42017" name="Rectangle 33"/>
            <p:cNvSpPr>
              <a:spLocks noChangeArrowheads="1"/>
            </p:cNvSpPr>
            <p:nvPr/>
          </p:nvSpPr>
          <p:spPr bwMode="auto">
            <a:xfrm>
              <a:off x="1880" y="2356"/>
              <a:ext cx="506" cy="1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Business B</a:t>
              </a:r>
            </a:p>
          </p:txBody>
        </p:sp>
        <p:sp>
          <p:nvSpPr>
            <p:cNvPr id="42018" name="Rectangle 34"/>
            <p:cNvSpPr>
              <a:spLocks noChangeArrowheads="1"/>
            </p:cNvSpPr>
            <p:nvPr/>
          </p:nvSpPr>
          <p:spPr bwMode="auto">
            <a:xfrm>
              <a:off x="2615" y="2308"/>
              <a:ext cx="58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Infrastructure</a:t>
              </a:r>
            </a:p>
            <a:p>
              <a:pPr latinLnBrk="1">
                <a:lnSpc>
                  <a:spcPct val="90000"/>
                </a:lnSpc>
              </a:pPr>
              <a:endParaRPr lang="en-US" sz="9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019" name="Rectangle 35"/>
            <p:cNvSpPr>
              <a:spLocks noChangeArrowheads="1"/>
            </p:cNvSpPr>
            <p:nvPr/>
          </p:nvSpPr>
          <p:spPr bwMode="auto">
            <a:xfrm>
              <a:off x="2719" y="2380"/>
              <a:ext cx="390" cy="1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Support</a:t>
              </a:r>
            </a:p>
          </p:txBody>
        </p:sp>
        <p:sp>
          <p:nvSpPr>
            <p:cNvPr id="42020" name="Rectangle 36"/>
            <p:cNvSpPr>
              <a:spLocks noChangeArrowheads="1"/>
            </p:cNvSpPr>
            <p:nvPr/>
          </p:nvSpPr>
          <p:spPr bwMode="auto">
            <a:xfrm>
              <a:off x="1319" y="1884"/>
              <a:ext cx="1624" cy="112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21" name="Rectangle 37"/>
            <p:cNvSpPr>
              <a:spLocks noChangeArrowheads="1"/>
            </p:cNvSpPr>
            <p:nvPr/>
          </p:nvSpPr>
          <p:spPr bwMode="auto">
            <a:xfrm>
              <a:off x="1245" y="1912"/>
              <a:ext cx="1546" cy="1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Applications Development &amp; Maintenance</a:t>
              </a:r>
            </a:p>
          </p:txBody>
        </p:sp>
        <p:sp>
          <p:nvSpPr>
            <p:cNvPr id="42022" name="Rectangle 38"/>
            <p:cNvSpPr>
              <a:spLocks noChangeArrowheads="1"/>
            </p:cNvSpPr>
            <p:nvPr/>
          </p:nvSpPr>
          <p:spPr bwMode="auto">
            <a:xfrm>
              <a:off x="3350" y="3208"/>
              <a:ext cx="574" cy="1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ENTERPRISE</a:t>
              </a:r>
            </a:p>
          </p:txBody>
        </p:sp>
        <p:sp>
          <p:nvSpPr>
            <p:cNvPr id="42023" name="Rectangle 39"/>
            <p:cNvSpPr>
              <a:spLocks noChangeArrowheads="1"/>
            </p:cNvSpPr>
            <p:nvPr/>
          </p:nvSpPr>
          <p:spPr bwMode="auto">
            <a:xfrm>
              <a:off x="3368" y="2800"/>
              <a:ext cx="466" cy="1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PROCESS</a:t>
              </a:r>
            </a:p>
          </p:txBody>
        </p:sp>
        <p:sp>
          <p:nvSpPr>
            <p:cNvPr id="42024" name="Rectangle 40"/>
            <p:cNvSpPr>
              <a:spLocks noChangeArrowheads="1"/>
            </p:cNvSpPr>
            <p:nvPr/>
          </p:nvSpPr>
          <p:spPr bwMode="auto">
            <a:xfrm>
              <a:off x="3368" y="2380"/>
              <a:ext cx="482" cy="1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BUSINESS</a:t>
              </a:r>
            </a:p>
          </p:txBody>
        </p:sp>
        <p:sp>
          <p:nvSpPr>
            <p:cNvPr id="42025" name="Rectangle 41"/>
            <p:cNvSpPr>
              <a:spLocks noChangeArrowheads="1"/>
            </p:cNvSpPr>
            <p:nvPr/>
          </p:nvSpPr>
          <p:spPr bwMode="auto">
            <a:xfrm>
              <a:off x="3368" y="1948"/>
              <a:ext cx="622" cy="1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APPLICATION </a:t>
              </a:r>
            </a:p>
          </p:txBody>
        </p:sp>
        <p:sp>
          <p:nvSpPr>
            <p:cNvPr id="42026" name="Rectangle 42"/>
            <p:cNvSpPr>
              <a:spLocks noChangeArrowheads="1"/>
            </p:cNvSpPr>
            <p:nvPr/>
          </p:nvSpPr>
          <p:spPr bwMode="auto">
            <a:xfrm>
              <a:off x="3368" y="1504"/>
              <a:ext cx="362" cy="1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LOCAL</a:t>
              </a:r>
            </a:p>
          </p:txBody>
        </p:sp>
        <p:sp>
          <p:nvSpPr>
            <p:cNvPr id="42027" name="Rectangle 43"/>
            <p:cNvSpPr>
              <a:spLocks noChangeArrowheads="1"/>
            </p:cNvSpPr>
            <p:nvPr/>
          </p:nvSpPr>
          <p:spPr bwMode="auto">
            <a:xfrm>
              <a:off x="1175" y="1344"/>
              <a:ext cx="1948" cy="3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28" name="Rectangle 44"/>
            <p:cNvSpPr>
              <a:spLocks noChangeArrowheads="1"/>
            </p:cNvSpPr>
            <p:nvPr/>
          </p:nvSpPr>
          <p:spPr bwMode="auto">
            <a:xfrm>
              <a:off x="1058" y="1384"/>
              <a:ext cx="207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Graphic InfoWindow, Personal Tools, Inquiry  Languages</a:t>
              </a:r>
            </a:p>
            <a:p>
              <a:pPr latinLnBrk="1">
                <a:lnSpc>
                  <a:spcPct val="90000"/>
                </a:lnSpc>
              </a:pPr>
              <a:endParaRPr lang="en-US" sz="9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029" name="Rectangle 45"/>
            <p:cNvSpPr>
              <a:spLocks noChangeArrowheads="1"/>
            </p:cNvSpPr>
            <p:nvPr/>
          </p:nvSpPr>
          <p:spPr bwMode="auto">
            <a:xfrm>
              <a:off x="1179" y="1468"/>
              <a:ext cx="187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Customized Applications, Prototyping Tools, Local </a:t>
              </a:r>
            </a:p>
            <a:p>
              <a:pPr latinLnBrk="1">
                <a:lnSpc>
                  <a:spcPct val="90000"/>
                </a:lnSpc>
              </a:pPr>
              <a:endParaRPr lang="en-US" sz="9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030" name="Rectangle 46"/>
            <p:cNvSpPr>
              <a:spLocks noChangeArrowheads="1"/>
            </p:cNvSpPr>
            <p:nvPr/>
          </p:nvSpPr>
          <p:spPr bwMode="auto">
            <a:xfrm>
              <a:off x="1689" y="1552"/>
              <a:ext cx="898" cy="1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Applications and Files </a:t>
              </a:r>
            </a:p>
          </p:txBody>
        </p:sp>
        <p:sp>
          <p:nvSpPr>
            <p:cNvPr id="42031" name="Freeform 47"/>
            <p:cNvSpPr>
              <a:spLocks/>
            </p:cNvSpPr>
            <p:nvPr/>
          </p:nvSpPr>
          <p:spPr bwMode="auto">
            <a:xfrm>
              <a:off x="859" y="3464"/>
              <a:ext cx="2533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532" y="0"/>
                </a:cxn>
              </a:cxnLst>
              <a:rect l="0" t="0" r="r" b="b"/>
              <a:pathLst>
                <a:path w="2533" h="1">
                  <a:moveTo>
                    <a:pt x="0" y="0"/>
                  </a:moveTo>
                  <a:lnTo>
                    <a:pt x="0" y="0"/>
                  </a:lnTo>
                  <a:lnTo>
                    <a:pt x="2532" y="0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32" name="Line 48"/>
            <p:cNvSpPr>
              <a:spLocks noChangeShapeType="1"/>
            </p:cNvSpPr>
            <p:nvPr/>
          </p:nvSpPr>
          <p:spPr bwMode="auto">
            <a:xfrm>
              <a:off x="855" y="3460"/>
              <a:ext cx="2516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33" name="Rectangle 49"/>
            <p:cNvSpPr>
              <a:spLocks noChangeArrowheads="1"/>
            </p:cNvSpPr>
            <p:nvPr/>
          </p:nvSpPr>
          <p:spPr bwMode="auto">
            <a:xfrm>
              <a:off x="3368" y="3664"/>
              <a:ext cx="418" cy="1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GLOBAL</a:t>
              </a:r>
            </a:p>
          </p:txBody>
        </p:sp>
        <p:sp>
          <p:nvSpPr>
            <p:cNvPr id="42034" name="Rectangle 50"/>
            <p:cNvSpPr>
              <a:spLocks noChangeArrowheads="1"/>
            </p:cNvSpPr>
            <p:nvPr/>
          </p:nvSpPr>
          <p:spPr bwMode="auto">
            <a:xfrm>
              <a:off x="1271" y="3552"/>
              <a:ext cx="1732" cy="220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35" name="Rectangle 51"/>
            <p:cNvSpPr>
              <a:spLocks noChangeArrowheads="1"/>
            </p:cNvSpPr>
            <p:nvPr/>
          </p:nvSpPr>
          <p:spPr bwMode="auto">
            <a:xfrm>
              <a:off x="1143" y="3544"/>
              <a:ext cx="16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Industry Standards, Commercial Off-the-Shelf </a:t>
              </a:r>
            </a:p>
            <a:p>
              <a:pPr latinLnBrk="1">
                <a:lnSpc>
                  <a:spcPct val="90000"/>
                </a:lnSpc>
              </a:pPr>
              <a:endParaRPr lang="en-US" sz="9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036" name="Rectangle 52"/>
            <p:cNvSpPr>
              <a:spLocks noChangeArrowheads="1"/>
            </p:cNvSpPr>
            <p:nvPr/>
          </p:nvSpPr>
          <p:spPr bwMode="auto">
            <a:xfrm>
              <a:off x="1568" y="3616"/>
              <a:ext cx="890" cy="1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Products and Services</a:t>
              </a:r>
            </a:p>
          </p:txBody>
        </p:sp>
        <p:sp>
          <p:nvSpPr>
            <p:cNvPr id="42037" name="Freeform 53"/>
            <p:cNvSpPr>
              <a:spLocks/>
            </p:cNvSpPr>
            <p:nvPr/>
          </p:nvSpPr>
          <p:spPr bwMode="auto">
            <a:xfrm>
              <a:off x="683" y="1308"/>
              <a:ext cx="280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808" y="0"/>
                </a:cxn>
              </a:cxnLst>
              <a:rect l="0" t="0" r="r" b="b"/>
              <a:pathLst>
                <a:path w="2809" h="1">
                  <a:moveTo>
                    <a:pt x="0" y="0"/>
                  </a:moveTo>
                  <a:lnTo>
                    <a:pt x="0" y="0"/>
                  </a:lnTo>
                  <a:lnTo>
                    <a:pt x="2808" y="0"/>
                  </a:lnTo>
                </a:path>
              </a:pathLst>
            </a:custGeom>
            <a:noFill/>
            <a:ln w="762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38" name="Rectangle 54"/>
            <p:cNvSpPr>
              <a:spLocks noChangeArrowheads="1"/>
            </p:cNvSpPr>
            <p:nvPr/>
          </p:nvSpPr>
          <p:spPr bwMode="auto">
            <a:xfrm>
              <a:off x="3368" y="1072"/>
              <a:ext cx="514" cy="1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PERSONAL</a:t>
              </a:r>
            </a:p>
          </p:txBody>
        </p:sp>
        <p:sp>
          <p:nvSpPr>
            <p:cNvPr id="42039" name="Rectangle 55"/>
            <p:cNvSpPr>
              <a:spLocks noChangeArrowheads="1"/>
            </p:cNvSpPr>
            <p:nvPr/>
          </p:nvSpPr>
          <p:spPr bwMode="auto">
            <a:xfrm>
              <a:off x="1523" y="1044"/>
              <a:ext cx="1168" cy="112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40" name="Rectangle 56"/>
            <p:cNvSpPr>
              <a:spLocks noChangeArrowheads="1"/>
            </p:cNvSpPr>
            <p:nvPr/>
          </p:nvSpPr>
          <p:spPr bwMode="auto">
            <a:xfrm>
              <a:off x="1527" y="1060"/>
              <a:ext cx="1178" cy="1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 Private Applications and Files </a:t>
              </a:r>
            </a:p>
          </p:txBody>
        </p:sp>
        <p:sp>
          <p:nvSpPr>
            <p:cNvPr id="42041" name="Freeform 57"/>
            <p:cNvSpPr>
              <a:spLocks/>
            </p:cNvSpPr>
            <p:nvPr/>
          </p:nvSpPr>
          <p:spPr bwMode="auto">
            <a:xfrm>
              <a:off x="695" y="3072"/>
              <a:ext cx="280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808" y="0"/>
                </a:cxn>
              </a:cxnLst>
              <a:rect l="0" t="0" r="r" b="b"/>
              <a:pathLst>
                <a:path w="2809" h="1">
                  <a:moveTo>
                    <a:pt x="0" y="0"/>
                  </a:moveTo>
                  <a:lnTo>
                    <a:pt x="0" y="0"/>
                  </a:lnTo>
                  <a:lnTo>
                    <a:pt x="2808" y="0"/>
                  </a:lnTo>
                </a:path>
              </a:pathLst>
            </a:custGeom>
            <a:noFill/>
            <a:ln w="762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42" name="Line 58"/>
            <p:cNvSpPr>
              <a:spLocks noChangeShapeType="1"/>
            </p:cNvSpPr>
            <p:nvPr/>
          </p:nvSpPr>
          <p:spPr bwMode="auto">
            <a:xfrm>
              <a:off x="847" y="2708"/>
              <a:ext cx="254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43" name="Line 59"/>
            <p:cNvSpPr>
              <a:spLocks noChangeShapeType="1"/>
            </p:cNvSpPr>
            <p:nvPr/>
          </p:nvSpPr>
          <p:spPr bwMode="auto">
            <a:xfrm>
              <a:off x="847" y="2816"/>
              <a:ext cx="254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44" name="Line 60"/>
            <p:cNvSpPr>
              <a:spLocks noChangeShapeType="1"/>
            </p:cNvSpPr>
            <p:nvPr/>
          </p:nvSpPr>
          <p:spPr bwMode="auto">
            <a:xfrm>
              <a:off x="847" y="2936"/>
              <a:ext cx="254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45" name="Rectangle 61"/>
            <p:cNvSpPr>
              <a:spLocks noChangeArrowheads="1"/>
            </p:cNvSpPr>
            <p:nvPr/>
          </p:nvSpPr>
          <p:spPr bwMode="auto">
            <a:xfrm>
              <a:off x="1715" y="2596"/>
              <a:ext cx="850" cy="1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Functional Process A</a:t>
              </a:r>
            </a:p>
          </p:txBody>
        </p:sp>
        <p:sp>
          <p:nvSpPr>
            <p:cNvPr id="42046" name="Rectangle 62"/>
            <p:cNvSpPr>
              <a:spLocks noChangeArrowheads="1"/>
            </p:cNvSpPr>
            <p:nvPr/>
          </p:nvSpPr>
          <p:spPr bwMode="auto">
            <a:xfrm>
              <a:off x="1711" y="2704"/>
              <a:ext cx="850" cy="1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Functional Process B</a:t>
              </a:r>
            </a:p>
          </p:txBody>
        </p:sp>
        <p:sp>
          <p:nvSpPr>
            <p:cNvPr id="42047" name="Rectangle 63"/>
            <p:cNvSpPr>
              <a:spLocks noChangeArrowheads="1"/>
            </p:cNvSpPr>
            <p:nvPr/>
          </p:nvSpPr>
          <p:spPr bwMode="auto">
            <a:xfrm>
              <a:off x="1715" y="2824"/>
              <a:ext cx="850" cy="1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Functional Process C</a:t>
              </a:r>
            </a:p>
          </p:txBody>
        </p:sp>
        <p:sp>
          <p:nvSpPr>
            <p:cNvPr id="42048" name="Rectangle 64"/>
            <p:cNvSpPr>
              <a:spLocks noChangeArrowheads="1"/>
            </p:cNvSpPr>
            <p:nvPr/>
          </p:nvSpPr>
          <p:spPr bwMode="auto">
            <a:xfrm>
              <a:off x="1704" y="2932"/>
              <a:ext cx="850" cy="1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Functional Process D</a:t>
              </a:r>
            </a:p>
          </p:txBody>
        </p:sp>
        <p:sp>
          <p:nvSpPr>
            <p:cNvPr id="42049" name="Line 65"/>
            <p:cNvSpPr>
              <a:spLocks noChangeShapeType="1"/>
            </p:cNvSpPr>
            <p:nvPr/>
          </p:nvSpPr>
          <p:spPr bwMode="auto">
            <a:xfrm flipH="1">
              <a:off x="663" y="1748"/>
              <a:ext cx="1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50" name="Line 66"/>
            <p:cNvSpPr>
              <a:spLocks noChangeShapeType="1"/>
            </p:cNvSpPr>
            <p:nvPr/>
          </p:nvSpPr>
          <p:spPr bwMode="auto">
            <a:xfrm flipH="1">
              <a:off x="663" y="2180"/>
              <a:ext cx="1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51" name="Line 67"/>
            <p:cNvSpPr>
              <a:spLocks noChangeShapeType="1"/>
            </p:cNvSpPr>
            <p:nvPr/>
          </p:nvSpPr>
          <p:spPr bwMode="auto">
            <a:xfrm>
              <a:off x="679" y="2600"/>
              <a:ext cx="280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52" name="Line 68"/>
            <p:cNvSpPr>
              <a:spLocks noChangeShapeType="1"/>
            </p:cNvSpPr>
            <p:nvPr/>
          </p:nvSpPr>
          <p:spPr bwMode="auto">
            <a:xfrm>
              <a:off x="3415" y="2180"/>
              <a:ext cx="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53" name="Line 69"/>
            <p:cNvSpPr>
              <a:spLocks noChangeShapeType="1"/>
            </p:cNvSpPr>
            <p:nvPr/>
          </p:nvSpPr>
          <p:spPr bwMode="auto">
            <a:xfrm>
              <a:off x="3415" y="1748"/>
              <a:ext cx="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54" name="Line 70"/>
            <p:cNvSpPr>
              <a:spLocks noChangeShapeType="1"/>
            </p:cNvSpPr>
            <p:nvPr/>
          </p:nvSpPr>
          <p:spPr bwMode="auto">
            <a:xfrm>
              <a:off x="3887" y="2380"/>
              <a:ext cx="0" cy="1388"/>
            </a:xfrm>
            <a:prstGeom prst="line">
              <a:avLst/>
            </a:prstGeom>
            <a:noFill/>
            <a:ln w="1270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55" name="Line 71"/>
            <p:cNvSpPr>
              <a:spLocks noChangeShapeType="1"/>
            </p:cNvSpPr>
            <p:nvPr/>
          </p:nvSpPr>
          <p:spPr bwMode="auto">
            <a:xfrm>
              <a:off x="4015" y="1112"/>
              <a:ext cx="0" cy="1268"/>
            </a:xfrm>
            <a:prstGeom prst="line">
              <a:avLst/>
            </a:prstGeom>
            <a:noFill/>
            <a:ln w="1270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56" name="Rectangle 72"/>
            <p:cNvSpPr>
              <a:spLocks noChangeArrowheads="1"/>
            </p:cNvSpPr>
            <p:nvPr/>
          </p:nvSpPr>
          <p:spPr bwMode="auto">
            <a:xfrm>
              <a:off x="3914" y="2801"/>
              <a:ext cx="101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LONG TERM </a:t>
              </a:r>
            </a:p>
          </p:txBody>
        </p:sp>
        <p:sp>
          <p:nvSpPr>
            <p:cNvPr id="42057" name="Rectangle 73"/>
            <p:cNvSpPr>
              <a:spLocks noChangeArrowheads="1"/>
            </p:cNvSpPr>
            <p:nvPr/>
          </p:nvSpPr>
          <p:spPr bwMode="auto">
            <a:xfrm>
              <a:off x="3914" y="2957"/>
              <a:ext cx="970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STABILITY &amp;</a:t>
              </a:r>
            </a:p>
            <a:p>
              <a:pPr eaLnBrk="1" latinLnBrk="1">
                <a:lnSpc>
                  <a:spcPct val="90000"/>
                </a:lnSpc>
              </a:pPr>
              <a:endParaRPr 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058" name="Rectangle 74"/>
            <p:cNvSpPr>
              <a:spLocks noChangeArrowheads="1"/>
            </p:cNvSpPr>
            <p:nvPr/>
          </p:nvSpPr>
          <p:spPr bwMode="auto">
            <a:xfrm>
              <a:off x="3914" y="3113"/>
              <a:ext cx="1122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TECHNOLOGY</a:t>
              </a:r>
            </a:p>
            <a:p>
              <a:pPr eaLnBrk="1" hangingPunct="1">
                <a:lnSpc>
                  <a:spcPct val="90000"/>
                </a:lnSpc>
              </a:pPr>
              <a:endParaRPr 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059" name="Rectangle 75"/>
            <p:cNvSpPr>
              <a:spLocks noChangeArrowheads="1"/>
            </p:cNvSpPr>
            <p:nvPr/>
          </p:nvSpPr>
          <p:spPr bwMode="auto">
            <a:xfrm>
              <a:off x="3914" y="3269"/>
              <a:ext cx="1042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COMPLEXITY</a:t>
              </a:r>
            </a:p>
          </p:txBody>
        </p:sp>
        <p:sp>
          <p:nvSpPr>
            <p:cNvPr id="42060" name="Rectangle 76"/>
            <p:cNvSpPr>
              <a:spLocks noChangeArrowheads="1"/>
            </p:cNvSpPr>
            <p:nvPr/>
          </p:nvSpPr>
          <p:spPr bwMode="auto">
            <a:xfrm>
              <a:off x="4052" y="1409"/>
              <a:ext cx="110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SHORT TERM </a:t>
              </a:r>
            </a:p>
          </p:txBody>
        </p:sp>
        <p:sp>
          <p:nvSpPr>
            <p:cNvPr id="42061" name="Rectangle 77"/>
            <p:cNvSpPr>
              <a:spLocks noChangeArrowheads="1"/>
            </p:cNvSpPr>
            <p:nvPr/>
          </p:nvSpPr>
          <p:spPr bwMode="auto">
            <a:xfrm>
              <a:off x="4052" y="1565"/>
              <a:ext cx="1266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ADAPTABILITY &amp;</a:t>
              </a:r>
            </a:p>
            <a:p>
              <a:pPr eaLnBrk="1" hangingPunct="1">
                <a:lnSpc>
                  <a:spcPct val="90000"/>
                </a:lnSpc>
              </a:pPr>
              <a:endParaRPr 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062" name="Rectangle 78"/>
            <p:cNvSpPr>
              <a:spLocks noChangeArrowheads="1"/>
            </p:cNvSpPr>
            <p:nvPr/>
          </p:nvSpPr>
          <p:spPr bwMode="auto">
            <a:xfrm>
              <a:off x="4052" y="1721"/>
              <a:ext cx="1122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TECHNOLOGY</a:t>
              </a:r>
            </a:p>
            <a:p>
              <a:pPr eaLnBrk="1" hangingPunct="1">
                <a:lnSpc>
                  <a:spcPct val="90000"/>
                </a:lnSpc>
              </a:pPr>
              <a:endParaRPr 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063" name="Rectangle 79"/>
            <p:cNvSpPr>
              <a:spLocks noChangeArrowheads="1"/>
            </p:cNvSpPr>
            <p:nvPr/>
          </p:nvSpPr>
          <p:spPr bwMode="auto">
            <a:xfrm>
              <a:off x="4052" y="1877"/>
              <a:ext cx="91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SIMPLICITY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7CB5890A-5040-EB45-86C6-F60217AFC5AA}" type="slidenum">
              <a:rPr lang="en-US"/>
              <a:pPr/>
              <a:t>14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Interoperability Policies  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Data are an enterprise resource.</a:t>
            </a:r>
          </a:p>
          <a:p>
            <a:pPr>
              <a:lnSpc>
                <a:spcPct val="90000"/>
              </a:lnSpc>
            </a:pPr>
            <a:r>
              <a:rPr lang="en-US"/>
              <a:t>Single-point entry of unique data.</a:t>
            </a:r>
          </a:p>
          <a:p>
            <a:pPr>
              <a:lnSpc>
                <a:spcPct val="90000"/>
              </a:lnSpc>
            </a:pPr>
            <a:r>
              <a:rPr lang="en-US"/>
              <a:t>Enterprise certification of all data definitions.</a:t>
            </a:r>
          </a:p>
          <a:p>
            <a:pPr>
              <a:lnSpc>
                <a:spcPct val="90000"/>
              </a:lnSpc>
            </a:pPr>
            <a:r>
              <a:rPr lang="en-US"/>
              <a:t>Data stewardship defines data custodians.   </a:t>
            </a:r>
          </a:p>
          <a:p>
            <a:pPr>
              <a:lnSpc>
                <a:spcPct val="90000"/>
              </a:lnSpc>
            </a:pPr>
            <a:r>
              <a:rPr lang="en-US"/>
              <a:t>Zero defects at point of entry.</a:t>
            </a:r>
          </a:p>
          <a:p>
            <a:pPr>
              <a:lnSpc>
                <a:spcPct val="90000"/>
              </a:lnSpc>
            </a:pPr>
            <a:r>
              <a:rPr lang="en-US"/>
              <a:t>De-conflict data at source, not at higher levels.</a:t>
            </a:r>
          </a:p>
          <a:p>
            <a:pPr>
              <a:lnSpc>
                <a:spcPct val="90000"/>
              </a:lnSpc>
            </a:pPr>
            <a:r>
              <a:rPr lang="en-US"/>
              <a:t>Data aggregations from sources data, not from reports.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FF833AF6-C83B-9741-AD35-45447B060788}" type="slidenum">
              <a:rPr lang="en-US"/>
              <a:pPr/>
              <a:t>15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2692" y="246454"/>
            <a:ext cx="8644030" cy="533400"/>
          </a:xfrm>
        </p:spPr>
        <p:txBody>
          <a:bodyPr/>
          <a:lstStyle/>
          <a:p>
            <a:r>
              <a:rPr lang="en-US" dirty="0"/>
              <a:t>Organization of Infrastructure Services 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313113" y="1762125"/>
            <a:ext cx="2255837" cy="1057275"/>
          </a:xfrm>
          <a:prstGeom prst="rect">
            <a:avLst/>
          </a:prstGeom>
          <a:solidFill>
            <a:srgbClr val="FFFB3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Gill Sans" charset="0"/>
              </a:rPr>
              <a:t>Infrastructure</a:t>
            </a:r>
          </a:p>
          <a:p>
            <a:pPr algn="ctr"/>
            <a:r>
              <a:rPr lang="en-US">
                <a:latin typeface="Gill Sans" charset="0"/>
              </a:rPr>
              <a:t>Services</a:t>
            </a:r>
          </a:p>
          <a:p>
            <a:pPr algn="ctr"/>
            <a:r>
              <a:rPr lang="en-US" sz="1600">
                <a:latin typeface="Gill Sans" charset="0"/>
              </a:rPr>
              <a:t>(Enterprise Information)</a:t>
            </a:r>
            <a:endParaRPr lang="en-US" sz="16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228600" y="4038600"/>
            <a:ext cx="1600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Gill Sans" charset="0"/>
              </a:rPr>
              <a:t>Data</a:t>
            </a:r>
          </a:p>
          <a:p>
            <a:pPr algn="ctr"/>
            <a:r>
              <a:rPr lang="en-US" sz="2000">
                <a:latin typeface="Gill Sans" charset="0"/>
              </a:rPr>
              <a:t>Services</a:t>
            </a:r>
            <a:r>
              <a:rPr lang="en-US">
                <a:latin typeface="Gill Sans" charset="0"/>
              </a:rPr>
              <a:t> 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981200" y="4038600"/>
            <a:ext cx="1600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Gill Sans" charset="0"/>
              </a:rPr>
              <a:t>Security</a:t>
            </a:r>
          </a:p>
          <a:p>
            <a:pPr algn="ctr"/>
            <a:r>
              <a:rPr lang="en-US" sz="2000">
                <a:latin typeface="Gill Sans" charset="0"/>
              </a:rPr>
              <a:t>Services</a:t>
            </a:r>
            <a:endParaRPr lang="en-US">
              <a:latin typeface="Gill Sans" charset="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3733800" y="4038600"/>
            <a:ext cx="1600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Gill Sans" charset="0"/>
              </a:rPr>
              <a:t>Computing</a:t>
            </a:r>
          </a:p>
          <a:p>
            <a:pPr algn="ctr"/>
            <a:r>
              <a:rPr lang="en-US" sz="2000">
                <a:latin typeface="Gill Sans" charset="0"/>
              </a:rPr>
              <a:t>Services</a:t>
            </a:r>
            <a:endParaRPr lang="en-US">
              <a:latin typeface="Gill Sans" charset="0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5486400" y="4038600"/>
            <a:ext cx="1600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Gill Sans" charset="0"/>
              </a:rPr>
              <a:t> Communication</a:t>
            </a:r>
            <a:r>
              <a:rPr lang="en-US" sz="2000">
                <a:latin typeface="Gill Sans" charset="0"/>
              </a:rPr>
              <a:t> </a:t>
            </a:r>
          </a:p>
          <a:p>
            <a:pPr algn="ctr"/>
            <a:r>
              <a:rPr lang="en-US" sz="2000">
                <a:latin typeface="Gill Sans" charset="0"/>
              </a:rPr>
              <a:t>Services</a:t>
            </a:r>
            <a:endParaRPr lang="en-US">
              <a:latin typeface="Gill Sans" charset="0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7239000" y="4038600"/>
            <a:ext cx="1600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Gill Sans" charset="0"/>
              </a:rPr>
              <a:t>Application</a:t>
            </a:r>
          </a:p>
          <a:p>
            <a:pPr algn="ctr"/>
            <a:r>
              <a:rPr lang="en-US" sz="2000">
                <a:latin typeface="Gill Sans" charset="0"/>
              </a:rPr>
              <a:t>Services</a:t>
            </a:r>
            <a:endParaRPr lang="en-US">
              <a:latin typeface="Gill Sans" charset="0"/>
            </a:endParaRPr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990600" y="32766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4419600" y="2819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>
            <a:off x="2743200" y="3276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990600" y="3276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6172200" y="3276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>
            <a:off x="8001000" y="3276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497E3-A90B-014B-8033-F658EF21D965}" type="slidenum">
              <a:rPr lang="he-IL"/>
              <a:pPr/>
              <a:t>16</a:t>
            </a:fld>
            <a:endParaRPr lang="en-US"/>
          </a:p>
        </p:txBody>
      </p:sp>
      <p:sp>
        <p:nvSpPr>
          <p:cNvPr id="111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98438"/>
            <a:ext cx="8763000" cy="563562"/>
          </a:xfrm>
        </p:spPr>
        <p:txBody>
          <a:bodyPr/>
          <a:lstStyle/>
          <a:p>
            <a:r>
              <a:rPr lang="en-US"/>
              <a:t>SOA Clients – Architecture</a:t>
            </a:r>
          </a:p>
        </p:txBody>
      </p:sp>
      <p:sp>
        <p:nvSpPr>
          <p:cNvPr id="1119239" name="Rectangle 7"/>
          <p:cNvSpPr>
            <a:spLocks noChangeArrowheads="1"/>
          </p:cNvSpPr>
          <p:nvPr/>
        </p:nvSpPr>
        <p:spPr bwMode="auto">
          <a:xfrm>
            <a:off x="342900" y="4851400"/>
            <a:ext cx="1739900" cy="66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240" name="Text Box 8"/>
          <p:cNvSpPr txBox="1">
            <a:spLocks noChangeArrowheads="1"/>
          </p:cNvSpPr>
          <p:nvPr/>
        </p:nvSpPr>
        <p:spPr bwMode="auto">
          <a:xfrm>
            <a:off x="449165" y="4965700"/>
            <a:ext cx="154884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</a:rPr>
              <a:t>Presentation Queue</a:t>
            </a:r>
          </a:p>
        </p:txBody>
      </p:sp>
      <p:sp>
        <p:nvSpPr>
          <p:cNvPr id="1119241" name="Rectangle 9"/>
          <p:cNvSpPr>
            <a:spLocks noChangeArrowheads="1"/>
          </p:cNvSpPr>
          <p:nvPr/>
        </p:nvSpPr>
        <p:spPr bwMode="auto">
          <a:xfrm>
            <a:off x="2578100" y="4864100"/>
            <a:ext cx="1739900" cy="66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242" name="Text Box 10"/>
          <p:cNvSpPr txBox="1">
            <a:spLocks noChangeArrowheads="1"/>
          </p:cNvSpPr>
          <p:nvPr/>
        </p:nvSpPr>
        <p:spPr bwMode="auto">
          <a:xfrm>
            <a:off x="2710481" y="4978400"/>
            <a:ext cx="1391619" cy="58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FFFF"/>
                </a:solidFill>
              </a:rPr>
              <a:t>Logic Queue</a:t>
            </a:r>
          </a:p>
        </p:txBody>
      </p:sp>
      <p:sp>
        <p:nvSpPr>
          <p:cNvPr id="1119243" name="Rectangle 11"/>
          <p:cNvSpPr>
            <a:spLocks noChangeArrowheads="1"/>
          </p:cNvSpPr>
          <p:nvPr/>
        </p:nvSpPr>
        <p:spPr bwMode="auto">
          <a:xfrm>
            <a:off x="4813300" y="4864100"/>
            <a:ext cx="1739900" cy="66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244" name="Text Box 12"/>
          <p:cNvSpPr txBox="1">
            <a:spLocks noChangeArrowheads="1"/>
          </p:cNvSpPr>
          <p:nvPr/>
        </p:nvSpPr>
        <p:spPr bwMode="auto">
          <a:xfrm>
            <a:off x="4851400" y="4978400"/>
            <a:ext cx="16256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FFFF"/>
                </a:solidFill>
              </a:rPr>
              <a:t>Communications Queue</a:t>
            </a:r>
          </a:p>
        </p:txBody>
      </p:sp>
      <p:sp>
        <p:nvSpPr>
          <p:cNvPr id="1119246" name="Rectangle 14"/>
          <p:cNvSpPr>
            <a:spLocks noChangeArrowheads="1"/>
          </p:cNvSpPr>
          <p:nvPr/>
        </p:nvSpPr>
        <p:spPr bwMode="auto">
          <a:xfrm>
            <a:off x="342900" y="3657600"/>
            <a:ext cx="1739900" cy="660400"/>
          </a:xfrm>
          <a:prstGeom prst="rect">
            <a:avLst/>
          </a:prstGeom>
          <a:solidFill>
            <a:srgbClr val="23B95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247" name="Text Box 15"/>
          <p:cNvSpPr txBox="1">
            <a:spLocks noChangeArrowheads="1"/>
          </p:cNvSpPr>
          <p:nvPr/>
        </p:nvSpPr>
        <p:spPr bwMode="auto">
          <a:xfrm>
            <a:off x="433677" y="3771900"/>
            <a:ext cx="1433223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FFFF"/>
                </a:solidFill>
              </a:rPr>
              <a:t>Presentation Services</a:t>
            </a:r>
          </a:p>
        </p:txBody>
      </p:sp>
      <p:sp>
        <p:nvSpPr>
          <p:cNvPr id="1119248" name="Rectangle 16"/>
          <p:cNvSpPr>
            <a:spLocks noChangeArrowheads="1"/>
          </p:cNvSpPr>
          <p:nvPr/>
        </p:nvSpPr>
        <p:spPr bwMode="auto">
          <a:xfrm>
            <a:off x="2616200" y="3683000"/>
            <a:ext cx="1739900" cy="660400"/>
          </a:xfrm>
          <a:prstGeom prst="rect">
            <a:avLst/>
          </a:prstGeom>
          <a:solidFill>
            <a:srgbClr val="23B95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249" name="Text Box 17"/>
          <p:cNvSpPr txBox="1">
            <a:spLocks noChangeArrowheads="1"/>
          </p:cNvSpPr>
          <p:nvPr/>
        </p:nvSpPr>
        <p:spPr bwMode="auto">
          <a:xfrm>
            <a:off x="2819400" y="3797300"/>
            <a:ext cx="13208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FFFF"/>
                </a:solidFill>
              </a:rPr>
              <a:t>Logic Services</a:t>
            </a:r>
          </a:p>
        </p:txBody>
      </p:sp>
      <p:sp>
        <p:nvSpPr>
          <p:cNvPr id="1119250" name="Rectangle 18"/>
          <p:cNvSpPr>
            <a:spLocks noChangeArrowheads="1"/>
          </p:cNvSpPr>
          <p:nvPr/>
        </p:nvSpPr>
        <p:spPr bwMode="auto">
          <a:xfrm>
            <a:off x="4851400" y="3670300"/>
            <a:ext cx="1739900" cy="660400"/>
          </a:xfrm>
          <a:prstGeom prst="rect">
            <a:avLst/>
          </a:prstGeom>
          <a:solidFill>
            <a:srgbClr val="23B95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251" name="Text Box 19"/>
          <p:cNvSpPr txBox="1">
            <a:spLocks noChangeArrowheads="1"/>
          </p:cNvSpPr>
          <p:nvPr/>
        </p:nvSpPr>
        <p:spPr bwMode="auto">
          <a:xfrm>
            <a:off x="4847888" y="3784600"/>
            <a:ext cx="167991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FFFF"/>
                </a:solidFill>
              </a:rPr>
              <a:t>Communications Services</a:t>
            </a:r>
          </a:p>
        </p:txBody>
      </p:sp>
      <p:sp>
        <p:nvSpPr>
          <p:cNvPr id="1119252" name="Oval 20"/>
          <p:cNvSpPr>
            <a:spLocks noChangeArrowheads="1"/>
          </p:cNvSpPr>
          <p:nvPr/>
        </p:nvSpPr>
        <p:spPr bwMode="auto">
          <a:xfrm>
            <a:off x="406400" y="1663700"/>
            <a:ext cx="1651000" cy="1638300"/>
          </a:xfrm>
          <a:prstGeom prst="ellipse">
            <a:avLst/>
          </a:prstGeom>
          <a:solidFill>
            <a:srgbClr val="E43600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253" name="Oval 21"/>
          <p:cNvSpPr>
            <a:spLocks noChangeArrowheads="1"/>
          </p:cNvSpPr>
          <p:nvPr/>
        </p:nvSpPr>
        <p:spPr bwMode="auto">
          <a:xfrm>
            <a:off x="2616200" y="1676400"/>
            <a:ext cx="1651000" cy="1638300"/>
          </a:xfrm>
          <a:prstGeom prst="ellipse">
            <a:avLst/>
          </a:prstGeom>
          <a:solidFill>
            <a:srgbClr val="E43600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254" name="Oval 22"/>
          <p:cNvSpPr>
            <a:spLocks noChangeArrowheads="1"/>
          </p:cNvSpPr>
          <p:nvPr/>
        </p:nvSpPr>
        <p:spPr bwMode="auto">
          <a:xfrm>
            <a:off x="4876800" y="1663700"/>
            <a:ext cx="1651000" cy="1638300"/>
          </a:xfrm>
          <a:prstGeom prst="ellipse">
            <a:avLst/>
          </a:prstGeom>
          <a:solidFill>
            <a:srgbClr val="E43600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255" name="Text Box 23"/>
          <p:cNvSpPr txBox="1">
            <a:spLocks noChangeArrowheads="1"/>
          </p:cNvSpPr>
          <p:nvPr/>
        </p:nvSpPr>
        <p:spPr bwMode="auto">
          <a:xfrm>
            <a:off x="558800" y="2171700"/>
            <a:ext cx="13208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</a:rPr>
              <a:t>Presentation Thread</a:t>
            </a:r>
          </a:p>
        </p:txBody>
      </p:sp>
      <p:sp>
        <p:nvSpPr>
          <p:cNvPr id="1119256" name="Text Box 24"/>
          <p:cNvSpPr txBox="1">
            <a:spLocks noChangeArrowheads="1"/>
          </p:cNvSpPr>
          <p:nvPr/>
        </p:nvSpPr>
        <p:spPr bwMode="auto">
          <a:xfrm>
            <a:off x="2781300" y="2044621"/>
            <a:ext cx="13208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FFFF"/>
                </a:solidFill>
              </a:rPr>
              <a:t>Logic Thread</a:t>
            </a:r>
          </a:p>
        </p:txBody>
      </p:sp>
      <p:sp>
        <p:nvSpPr>
          <p:cNvPr id="1119257" name="Text Box 25"/>
          <p:cNvSpPr txBox="1">
            <a:spLocks noChangeArrowheads="1"/>
          </p:cNvSpPr>
          <p:nvPr/>
        </p:nvSpPr>
        <p:spPr bwMode="auto">
          <a:xfrm>
            <a:off x="4816911" y="2122070"/>
            <a:ext cx="1761689" cy="605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FFFFFF"/>
                </a:solidFill>
              </a:rPr>
              <a:t>Communication </a:t>
            </a:r>
            <a:r>
              <a:rPr lang="en-US" b="1" dirty="0">
                <a:solidFill>
                  <a:srgbClr val="FFFFFF"/>
                </a:solidFill>
              </a:rPr>
              <a:t>Thread</a:t>
            </a:r>
          </a:p>
        </p:txBody>
      </p:sp>
      <p:sp>
        <p:nvSpPr>
          <p:cNvPr id="1119258" name="Line 26"/>
          <p:cNvSpPr>
            <a:spLocks noChangeShapeType="1"/>
          </p:cNvSpPr>
          <p:nvPr/>
        </p:nvSpPr>
        <p:spPr bwMode="auto">
          <a:xfrm>
            <a:off x="1739900" y="3187700"/>
            <a:ext cx="187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259" name="Line 27"/>
          <p:cNvSpPr>
            <a:spLocks noChangeShapeType="1"/>
          </p:cNvSpPr>
          <p:nvPr/>
        </p:nvSpPr>
        <p:spPr bwMode="auto">
          <a:xfrm>
            <a:off x="1155700" y="4432300"/>
            <a:ext cx="0" cy="393700"/>
          </a:xfrm>
          <a:prstGeom prst="line">
            <a:avLst/>
          </a:prstGeom>
          <a:noFill/>
          <a:ln w="38100">
            <a:solidFill>
              <a:srgbClr val="E436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260" name="Line 28"/>
          <p:cNvSpPr>
            <a:spLocks noChangeShapeType="1"/>
          </p:cNvSpPr>
          <p:nvPr/>
        </p:nvSpPr>
        <p:spPr bwMode="auto">
          <a:xfrm>
            <a:off x="3390900" y="4445000"/>
            <a:ext cx="0" cy="393700"/>
          </a:xfrm>
          <a:prstGeom prst="line">
            <a:avLst/>
          </a:prstGeom>
          <a:noFill/>
          <a:ln w="38100">
            <a:solidFill>
              <a:srgbClr val="E436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261" name="Line 29"/>
          <p:cNvSpPr>
            <a:spLocks noChangeShapeType="1"/>
          </p:cNvSpPr>
          <p:nvPr/>
        </p:nvSpPr>
        <p:spPr bwMode="auto">
          <a:xfrm>
            <a:off x="5664200" y="4457700"/>
            <a:ext cx="0" cy="406400"/>
          </a:xfrm>
          <a:prstGeom prst="line">
            <a:avLst/>
          </a:prstGeom>
          <a:noFill/>
          <a:ln w="38100">
            <a:solidFill>
              <a:srgbClr val="E436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262" name="Line 30"/>
          <p:cNvSpPr>
            <a:spLocks noChangeShapeType="1"/>
          </p:cNvSpPr>
          <p:nvPr/>
        </p:nvSpPr>
        <p:spPr bwMode="auto">
          <a:xfrm>
            <a:off x="3886200" y="3187700"/>
            <a:ext cx="184150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263" name="Line 31"/>
          <p:cNvSpPr>
            <a:spLocks noChangeShapeType="1"/>
          </p:cNvSpPr>
          <p:nvPr/>
        </p:nvSpPr>
        <p:spPr bwMode="auto">
          <a:xfrm flipH="1">
            <a:off x="1054100" y="3187700"/>
            <a:ext cx="1930400" cy="444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264" name="Freeform 32"/>
          <p:cNvSpPr>
            <a:spLocks/>
          </p:cNvSpPr>
          <p:nvPr/>
        </p:nvSpPr>
        <p:spPr bwMode="auto">
          <a:xfrm>
            <a:off x="76200" y="2540000"/>
            <a:ext cx="292100" cy="2628900"/>
          </a:xfrm>
          <a:custGeom>
            <a:avLst/>
            <a:gdLst/>
            <a:ahLst/>
            <a:cxnLst>
              <a:cxn ang="0">
                <a:pos x="376" y="0"/>
              </a:cxn>
              <a:cxn ang="0">
                <a:pos x="8" y="0"/>
              </a:cxn>
              <a:cxn ang="0">
                <a:pos x="0" y="1656"/>
              </a:cxn>
              <a:cxn ang="0">
                <a:pos x="352" y="1656"/>
              </a:cxn>
            </a:cxnLst>
            <a:rect l="0" t="0" r="r" b="b"/>
            <a:pathLst>
              <a:path w="376" h="1656">
                <a:moveTo>
                  <a:pt x="376" y="0"/>
                </a:moveTo>
                <a:lnTo>
                  <a:pt x="8" y="0"/>
                </a:lnTo>
                <a:lnTo>
                  <a:pt x="0" y="1656"/>
                </a:lnTo>
                <a:lnTo>
                  <a:pt x="352" y="1656"/>
                </a:lnTo>
              </a:path>
            </a:pathLst>
          </a:cu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265" name="Freeform 33"/>
          <p:cNvSpPr>
            <a:spLocks/>
          </p:cNvSpPr>
          <p:nvPr/>
        </p:nvSpPr>
        <p:spPr bwMode="auto">
          <a:xfrm flipH="1">
            <a:off x="6578600" y="2451100"/>
            <a:ext cx="330200" cy="2641600"/>
          </a:xfrm>
          <a:custGeom>
            <a:avLst/>
            <a:gdLst/>
            <a:ahLst/>
            <a:cxnLst>
              <a:cxn ang="0">
                <a:pos x="376" y="0"/>
              </a:cxn>
              <a:cxn ang="0">
                <a:pos x="8" y="0"/>
              </a:cxn>
              <a:cxn ang="0">
                <a:pos x="0" y="1656"/>
              </a:cxn>
              <a:cxn ang="0">
                <a:pos x="352" y="1656"/>
              </a:cxn>
            </a:cxnLst>
            <a:rect l="0" t="0" r="r" b="b"/>
            <a:pathLst>
              <a:path w="376" h="1656">
                <a:moveTo>
                  <a:pt x="376" y="0"/>
                </a:moveTo>
                <a:lnTo>
                  <a:pt x="8" y="0"/>
                </a:lnTo>
                <a:lnTo>
                  <a:pt x="0" y="1656"/>
                </a:lnTo>
                <a:lnTo>
                  <a:pt x="352" y="1656"/>
                </a:lnTo>
              </a:path>
            </a:pathLst>
          </a:cu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266" name="Freeform 34"/>
          <p:cNvSpPr>
            <a:spLocks/>
          </p:cNvSpPr>
          <p:nvPr/>
        </p:nvSpPr>
        <p:spPr bwMode="auto">
          <a:xfrm flipH="1">
            <a:off x="4318000" y="2514600"/>
            <a:ext cx="330200" cy="2641600"/>
          </a:xfrm>
          <a:custGeom>
            <a:avLst/>
            <a:gdLst/>
            <a:ahLst/>
            <a:cxnLst>
              <a:cxn ang="0">
                <a:pos x="376" y="0"/>
              </a:cxn>
              <a:cxn ang="0">
                <a:pos x="8" y="0"/>
              </a:cxn>
              <a:cxn ang="0">
                <a:pos x="0" y="1656"/>
              </a:cxn>
              <a:cxn ang="0">
                <a:pos x="352" y="1656"/>
              </a:cxn>
            </a:cxnLst>
            <a:rect l="0" t="0" r="r" b="b"/>
            <a:pathLst>
              <a:path w="376" h="1656">
                <a:moveTo>
                  <a:pt x="376" y="0"/>
                </a:moveTo>
                <a:lnTo>
                  <a:pt x="8" y="0"/>
                </a:lnTo>
                <a:lnTo>
                  <a:pt x="0" y="1656"/>
                </a:lnTo>
                <a:lnTo>
                  <a:pt x="352" y="1656"/>
                </a:lnTo>
              </a:path>
            </a:pathLst>
          </a:cu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267" name="Oval 35"/>
          <p:cNvSpPr>
            <a:spLocks noChangeArrowheads="1"/>
          </p:cNvSpPr>
          <p:nvPr/>
        </p:nvSpPr>
        <p:spPr bwMode="auto">
          <a:xfrm>
            <a:off x="0" y="1257300"/>
            <a:ext cx="2616200" cy="685800"/>
          </a:xfrm>
          <a:prstGeom prst="ellipse">
            <a:avLst/>
          </a:prstGeom>
          <a:solidFill>
            <a:srgbClr val="9966FF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268" name="Text Box 36"/>
          <p:cNvSpPr txBox="1">
            <a:spLocks noChangeArrowheads="1"/>
          </p:cNvSpPr>
          <p:nvPr/>
        </p:nvSpPr>
        <p:spPr bwMode="auto">
          <a:xfrm>
            <a:off x="241300" y="1435100"/>
            <a:ext cx="208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</a:rPr>
              <a:t>Interactive Thread</a:t>
            </a:r>
          </a:p>
        </p:txBody>
      </p:sp>
      <p:sp>
        <p:nvSpPr>
          <p:cNvPr id="1119269" name="Rectangle 37"/>
          <p:cNvSpPr>
            <a:spLocks noChangeArrowheads="1"/>
          </p:cNvSpPr>
          <p:nvPr/>
        </p:nvSpPr>
        <p:spPr bwMode="auto">
          <a:xfrm>
            <a:off x="7048500" y="4838700"/>
            <a:ext cx="1739900" cy="66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270" name="Text Box 38"/>
          <p:cNvSpPr txBox="1">
            <a:spLocks noChangeArrowheads="1"/>
          </p:cNvSpPr>
          <p:nvPr/>
        </p:nvSpPr>
        <p:spPr bwMode="auto">
          <a:xfrm>
            <a:off x="7086600" y="4953000"/>
            <a:ext cx="16256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FFFF"/>
                </a:solidFill>
              </a:rPr>
              <a:t>Data Access Queue</a:t>
            </a:r>
          </a:p>
        </p:txBody>
      </p:sp>
      <p:sp>
        <p:nvSpPr>
          <p:cNvPr id="1119271" name="Rectangle 39"/>
          <p:cNvSpPr>
            <a:spLocks noChangeArrowheads="1"/>
          </p:cNvSpPr>
          <p:nvPr/>
        </p:nvSpPr>
        <p:spPr bwMode="auto">
          <a:xfrm>
            <a:off x="7086600" y="3644900"/>
            <a:ext cx="1739900" cy="660400"/>
          </a:xfrm>
          <a:prstGeom prst="rect">
            <a:avLst/>
          </a:prstGeom>
          <a:solidFill>
            <a:srgbClr val="23B95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272" name="Text Box 40"/>
          <p:cNvSpPr txBox="1">
            <a:spLocks noChangeArrowheads="1"/>
          </p:cNvSpPr>
          <p:nvPr/>
        </p:nvSpPr>
        <p:spPr bwMode="auto">
          <a:xfrm>
            <a:off x="7137400" y="3759200"/>
            <a:ext cx="16256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FFFF"/>
                </a:solidFill>
              </a:rPr>
              <a:t>Data Access Services</a:t>
            </a:r>
          </a:p>
        </p:txBody>
      </p:sp>
      <p:sp>
        <p:nvSpPr>
          <p:cNvPr id="1119273" name="Oval 41"/>
          <p:cNvSpPr>
            <a:spLocks noChangeArrowheads="1"/>
          </p:cNvSpPr>
          <p:nvPr/>
        </p:nvSpPr>
        <p:spPr bwMode="auto">
          <a:xfrm>
            <a:off x="7112000" y="1638300"/>
            <a:ext cx="1651000" cy="1638300"/>
          </a:xfrm>
          <a:prstGeom prst="ellipse">
            <a:avLst/>
          </a:prstGeom>
          <a:solidFill>
            <a:srgbClr val="E43600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274" name="Text Box 42"/>
          <p:cNvSpPr txBox="1">
            <a:spLocks noChangeArrowheads="1"/>
          </p:cNvSpPr>
          <p:nvPr/>
        </p:nvSpPr>
        <p:spPr bwMode="auto">
          <a:xfrm>
            <a:off x="7162800" y="2184400"/>
            <a:ext cx="16510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FFFF"/>
                </a:solidFill>
              </a:rPr>
              <a:t>Data Access Thread</a:t>
            </a:r>
          </a:p>
        </p:txBody>
      </p:sp>
      <p:sp>
        <p:nvSpPr>
          <p:cNvPr id="1119275" name="Line 43"/>
          <p:cNvSpPr>
            <a:spLocks noChangeShapeType="1"/>
          </p:cNvSpPr>
          <p:nvPr/>
        </p:nvSpPr>
        <p:spPr bwMode="auto">
          <a:xfrm>
            <a:off x="7899400" y="4432300"/>
            <a:ext cx="12700" cy="406400"/>
          </a:xfrm>
          <a:prstGeom prst="line">
            <a:avLst/>
          </a:prstGeom>
          <a:noFill/>
          <a:ln w="38100">
            <a:solidFill>
              <a:srgbClr val="E436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276" name="Freeform 44"/>
          <p:cNvSpPr>
            <a:spLocks/>
          </p:cNvSpPr>
          <p:nvPr/>
        </p:nvSpPr>
        <p:spPr bwMode="auto">
          <a:xfrm flipH="1">
            <a:off x="8813800" y="2425700"/>
            <a:ext cx="330200" cy="2641600"/>
          </a:xfrm>
          <a:custGeom>
            <a:avLst/>
            <a:gdLst/>
            <a:ahLst/>
            <a:cxnLst>
              <a:cxn ang="0">
                <a:pos x="376" y="0"/>
              </a:cxn>
              <a:cxn ang="0">
                <a:pos x="8" y="0"/>
              </a:cxn>
              <a:cxn ang="0">
                <a:pos x="0" y="1656"/>
              </a:cxn>
              <a:cxn ang="0">
                <a:pos x="352" y="1656"/>
              </a:cxn>
            </a:cxnLst>
            <a:rect l="0" t="0" r="r" b="b"/>
            <a:pathLst>
              <a:path w="376" h="1656">
                <a:moveTo>
                  <a:pt x="376" y="0"/>
                </a:moveTo>
                <a:lnTo>
                  <a:pt x="8" y="0"/>
                </a:lnTo>
                <a:lnTo>
                  <a:pt x="0" y="1656"/>
                </a:lnTo>
                <a:lnTo>
                  <a:pt x="352" y="1656"/>
                </a:lnTo>
              </a:path>
            </a:pathLst>
          </a:cu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277" name="Line 45"/>
          <p:cNvSpPr>
            <a:spLocks noChangeShapeType="1"/>
          </p:cNvSpPr>
          <p:nvPr/>
        </p:nvSpPr>
        <p:spPr bwMode="auto">
          <a:xfrm>
            <a:off x="4013200" y="3098800"/>
            <a:ext cx="3860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278" name="Freeform 46"/>
          <p:cNvSpPr>
            <a:spLocks/>
          </p:cNvSpPr>
          <p:nvPr/>
        </p:nvSpPr>
        <p:spPr bwMode="auto">
          <a:xfrm>
            <a:off x="4381500" y="3975100"/>
            <a:ext cx="2705100" cy="5715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88" y="0"/>
              </a:cxn>
              <a:cxn ang="0">
                <a:pos x="88" y="392"/>
              </a:cxn>
              <a:cxn ang="0">
                <a:pos x="1440" y="400"/>
              </a:cxn>
              <a:cxn ang="0">
                <a:pos x="1432" y="16"/>
              </a:cxn>
              <a:cxn ang="0">
                <a:pos x="1656" y="16"/>
              </a:cxn>
            </a:cxnLst>
            <a:rect l="0" t="0" r="r" b="b"/>
            <a:pathLst>
              <a:path w="1656" h="400">
                <a:moveTo>
                  <a:pt x="0" y="8"/>
                </a:moveTo>
                <a:lnTo>
                  <a:pt x="88" y="0"/>
                </a:lnTo>
                <a:lnTo>
                  <a:pt x="88" y="392"/>
                </a:lnTo>
                <a:lnTo>
                  <a:pt x="1440" y="400"/>
                </a:lnTo>
                <a:lnTo>
                  <a:pt x="1432" y="16"/>
                </a:lnTo>
                <a:lnTo>
                  <a:pt x="1656" y="1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280" name="Oval 48"/>
          <p:cNvSpPr>
            <a:spLocks noChangeArrowheads="1"/>
          </p:cNvSpPr>
          <p:nvPr/>
        </p:nvSpPr>
        <p:spPr bwMode="auto">
          <a:xfrm>
            <a:off x="8521700" y="5638800"/>
            <a:ext cx="6223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281" name="Line 49"/>
          <p:cNvSpPr>
            <a:spLocks noChangeShapeType="1"/>
          </p:cNvSpPr>
          <p:nvPr/>
        </p:nvSpPr>
        <p:spPr bwMode="auto">
          <a:xfrm>
            <a:off x="8521700" y="5689600"/>
            <a:ext cx="0" cy="330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282" name="Line 50"/>
          <p:cNvSpPr>
            <a:spLocks noChangeShapeType="1"/>
          </p:cNvSpPr>
          <p:nvPr/>
        </p:nvSpPr>
        <p:spPr bwMode="auto">
          <a:xfrm>
            <a:off x="9144000" y="5689600"/>
            <a:ext cx="0" cy="330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283" name="Oval 51"/>
          <p:cNvSpPr>
            <a:spLocks noChangeArrowheads="1"/>
          </p:cNvSpPr>
          <p:nvPr/>
        </p:nvSpPr>
        <p:spPr bwMode="auto">
          <a:xfrm>
            <a:off x="8521700" y="6007100"/>
            <a:ext cx="6223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284" name="Rectangle 52"/>
          <p:cNvSpPr>
            <a:spLocks noChangeArrowheads="1"/>
          </p:cNvSpPr>
          <p:nvPr/>
        </p:nvSpPr>
        <p:spPr bwMode="auto">
          <a:xfrm>
            <a:off x="8534400" y="5753100"/>
            <a:ext cx="609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285" name="Freeform 53"/>
          <p:cNvSpPr>
            <a:spLocks/>
          </p:cNvSpPr>
          <p:nvPr/>
        </p:nvSpPr>
        <p:spPr bwMode="auto">
          <a:xfrm>
            <a:off x="8851900" y="3924300"/>
            <a:ext cx="115888" cy="16764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64" y="0"/>
              </a:cxn>
              <a:cxn ang="0">
                <a:pos x="73" y="1056"/>
              </a:cxn>
            </a:cxnLst>
            <a:rect l="0" t="0" r="r" b="b"/>
            <a:pathLst>
              <a:path w="73" h="1056">
                <a:moveTo>
                  <a:pt x="0" y="8"/>
                </a:moveTo>
                <a:lnTo>
                  <a:pt x="64" y="0"/>
                </a:lnTo>
                <a:lnTo>
                  <a:pt x="73" y="105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286" name="Text Box 54"/>
          <p:cNvSpPr txBox="1">
            <a:spLocks noChangeArrowheads="1"/>
          </p:cNvSpPr>
          <p:nvPr/>
        </p:nvSpPr>
        <p:spPr bwMode="auto">
          <a:xfrm>
            <a:off x="457199" y="5689599"/>
            <a:ext cx="7720707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tx2"/>
                </a:solidFill>
              </a:rPr>
              <a:t>Yellow lines are for </a:t>
            </a:r>
            <a:r>
              <a:rPr lang="en-US" b="1" dirty="0" err="1">
                <a:solidFill>
                  <a:schemeClr val="tx2"/>
                </a:solidFill>
              </a:rPr>
              <a:t>DeQueue</a:t>
            </a:r>
            <a:r>
              <a:rPr lang="en-US" b="1" dirty="0">
                <a:solidFill>
                  <a:schemeClr val="tx2"/>
                </a:solidFill>
              </a:rPr>
              <a:t> operations, Red are for </a:t>
            </a:r>
            <a:r>
              <a:rPr lang="en-US" b="1" dirty="0" err="1">
                <a:solidFill>
                  <a:schemeClr val="tx2"/>
                </a:solidFill>
              </a:rPr>
              <a:t>EnQueue</a:t>
            </a:r>
            <a:r>
              <a:rPr lang="en-US" b="1" dirty="0">
                <a:solidFill>
                  <a:schemeClr val="tx2"/>
                </a:solidFill>
              </a:rPr>
              <a:t> operations, White are for direct calls. Small circles represent in memory objects.</a:t>
            </a:r>
          </a:p>
        </p:txBody>
      </p:sp>
      <p:sp>
        <p:nvSpPr>
          <p:cNvPr id="1119287" name="Oval 55"/>
          <p:cNvSpPr>
            <a:spLocks noChangeArrowheads="1"/>
          </p:cNvSpPr>
          <p:nvPr/>
        </p:nvSpPr>
        <p:spPr bwMode="auto">
          <a:xfrm>
            <a:off x="698500" y="2781300"/>
            <a:ext cx="1651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288" name="Oval 56"/>
          <p:cNvSpPr>
            <a:spLocks noChangeArrowheads="1"/>
          </p:cNvSpPr>
          <p:nvPr/>
        </p:nvSpPr>
        <p:spPr bwMode="auto">
          <a:xfrm>
            <a:off x="914400" y="2997200"/>
            <a:ext cx="1651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289" name="Oval 57"/>
          <p:cNvSpPr>
            <a:spLocks noChangeArrowheads="1"/>
          </p:cNvSpPr>
          <p:nvPr/>
        </p:nvSpPr>
        <p:spPr bwMode="auto">
          <a:xfrm>
            <a:off x="1104900" y="2768600"/>
            <a:ext cx="1651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290" name="Oval 58"/>
          <p:cNvSpPr>
            <a:spLocks noChangeArrowheads="1"/>
          </p:cNvSpPr>
          <p:nvPr/>
        </p:nvSpPr>
        <p:spPr bwMode="auto">
          <a:xfrm>
            <a:off x="1295400" y="2997200"/>
            <a:ext cx="1651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291" name="Oval 59"/>
          <p:cNvSpPr>
            <a:spLocks noChangeArrowheads="1"/>
          </p:cNvSpPr>
          <p:nvPr/>
        </p:nvSpPr>
        <p:spPr bwMode="auto">
          <a:xfrm>
            <a:off x="1511300" y="2781300"/>
            <a:ext cx="1651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292" name="Oval 60"/>
          <p:cNvSpPr>
            <a:spLocks noChangeArrowheads="1"/>
          </p:cNvSpPr>
          <p:nvPr/>
        </p:nvSpPr>
        <p:spPr bwMode="auto">
          <a:xfrm>
            <a:off x="2921000" y="2705100"/>
            <a:ext cx="1651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293" name="Oval 61"/>
          <p:cNvSpPr>
            <a:spLocks noChangeArrowheads="1"/>
          </p:cNvSpPr>
          <p:nvPr/>
        </p:nvSpPr>
        <p:spPr bwMode="auto">
          <a:xfrm>
            <a:off x="3136900" y="2921000"/>
            <a:ext cx="1651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294" name="Oval 62"/>
          <p:cNvSpPr>
            <a:spLocks noChangeArrowheads="1"/>
          </p:cNvSpPr>
          <p:nvPr/>
        </p:nvSpPr>
        <p:spPr bwMode="auto">
          <a:xfrm>
            <a:off x="3327400" y="2692400"/>
            <a:ext cx="1651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295" name="Oval 63"/>
          <p:cNvSpPr>
            <a:spLocks noChangeArrowheads="1"/>
          </p:cNvSpPr>
          <p:nvPr/>
        </p:nvSpPr>
        <p:spPr bwMode="auto">
          <a:xfrm>
            <a:off x="3517900" y="2921000"/>
            <a:ext cx="1651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296" name="Oval 64"/>
          <p:cNvSpPr>
            <a:spLocks noChangeArrowheads="1"/>
          </p:cNvSpPr>
          <p:nvPr/>
        </p:nvSpPr>
        <p:spPr bwMode="auto">
          <a:xfrm>
            <a:off x="3733800" y="2705100"/>
            <a:ext cx="1651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297" name="Oval 65"/>
          <p:cNvSpPr>
            <a:spLocks noChangeArrowheads="1"/>
          </p:cNvSpPr>
          <p:nvPr/>
        </p:nvSpPr>
        <p:spPr bwMode="auto">
          <a:xfrm>
            <a:off x="5207000" y="2768600"/>
            <a:ext cx="165100" cy="1651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299" name="Oval 67"/>
          <p:cNvSpPr>
            <a:spLocks noChangeArrowheads="1"/>
          </p:cNvSpPr>
          <p:nvPr/>
        </p:nvSpPr>
        <p:spPr bwMode="auto">
          <a:xfrm>
            <a:off x="5613400" y="2755900"/>
            <a:ext cx="165100" cy="1651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301" name="Oval 69"/>
          <p:cNvSpPr>
            <a:spLocks noChangeArrowheads="1"/>
          </p:cNvSpPr>
          <p:nvPr/>
        </p:nvSpPr>
        <p:spPr bwMode="auto">
          <a:xfrm>
            <a:off x="6019800" y="2768600"/>
            <a:ext cx="165100" cy="1651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303" name="Oval 71"/>
          <p:cNvSpPr>
            <a:spLocks noChangeArrowheads="1"/>
          </p:cNvSpPr>
          <p:nvPr/>
        </p:nvSpPr>
        <p:spPr bwMode="auto">
          <a:xfrm>
            <a:off x="7683500" y="2959100"/>
            <a:ext cx="165100" cy="1651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305" name="Oval 73"/>
          <p:cNvSpPr>
            <a:spLocks noChangeArrowheads="1"/>
          </p:cNvSpPr>
          <p:nvPr/>
        </p:nvSpPr>
        <p:spPr bwMode="auto">
          <a:xfrm>
            <a:off x="8064500" y="2959100"/>
            <a:ext cx="165100" cy="1651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307" name="Text Box 75"/>
          <p:cNvSpPr txBox="1">
            <a:spLocks noChangeArrowheads="1"/>
          </p:cNvSpPr>
          <p:nvPr/>
        </p:nvSpPr>
        <p:spPr bwMode="auto">
          <a:xfrm rot="10800000" flipV="1">
            <a:off x="8642561" y="6019800"/>
            <a:ext cx="5014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DB</a:t>
            </a:r>
          </a:p>
        </p:txBody>
      </p:sp>
      <p:sp>
        <p:nvSpPr>
          <p:cNvPr id="1119308" name="Text Box 76"/>
          <p:cNvSpPr txBox="1">
            <a:spLocks noChangeArrowheads="1"/>
          </p:cNvSpPr>
          <p:nvPr/>
        </p:nvSpPr>
        <p:spPr bwMode="auto">
          <a:xfrm>
            <a:off x="5410200" y="787400"/>
            <a:ext cx="2362200" cy="5175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</a:rPr>
              <a:t>Use synchronization domains here</a:t>
            </a:r>
          </a:p>
        </p:txBody>
      </p:sp>
      <p:sp>
        <p:nvSpPr>
          <p:cNvPr id="1119309" name="Line 77"/>
          <p:cNvSpPr>
            <a:spLocks noChangeShapeType="1"/>
          </p:cNvSpPr>
          <p:nvPr/>
        </p:nvSpPr>
        <p:spPr bwMode="auto">
          <a:xfrm flipH="1">
            <a:off x="1257300" y="1041400"/>
            <a:ext cx="4140200" cy="8128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Component/Layered Architecture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141E9-850D-4264-BF4C-83CD40F1DA9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726" y="1246669"/>
            <a:ext cx="6364187" cy="61062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5A14D-6E1C-444D-A800-41A365E6A5BF}" type="slidenum">
              <a:rPr lang="he-IL"/>
              <a:pPr/>
              <a:t>18</a:t>
            </a:fld>
            <a:endParaRPr lang="en-US"/>
          </a:p>
        </p:txBody>
      </p:sp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SOA Basics – 4 Tenets of SOA</a:t>
            </a:r>
          </a:p>
        </p:txBody>
      </p:sp>
      <p:sp>
        <p:nvSpPr>
          <p:cNvPr id="105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Verdana" charset="0"/>
            </a:endParaRPr>
          </a:p>
          <a:p>
            <a:r>
              <a:rPr lang="en-US">
                <a:latin typeface="Verdana" charset="0"/>
              </a:rPr>
              <a:t>A service is autonomous</a:t>
            </a:r>
          </a:p>
          <a:p>
            <a:r>
              <a:rPr lang="en-US">
                <a:latin typeface="Verdana" charset="0"/>
              </a:rPr>
              <a:t>A service has explicit boundaries</a:t>
            </a:r>
          </a:p>
          <a:p>
            <a:r>
              <a:rPr lang="en-US">
                <a:latin typeface="Verdana" charset="0"/>
              </a:rPr>
              <a:t>A service exposes schema &amp; contract, not class or type</a:t>
            </a:r>
          </a:p>
          <a:p>
            <a:r>
              <a:rPr lang="en-US">
                <a:latin typeface="Verdana" charset="0"/>
              </a:rPr>
              <a:t>A service allows or denies use based on policy</a:t>
            </a:r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7090587-a-thinking-man-with-a-big-question-mar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1571" y="1295400"/>
            <a:ext cx="3657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94653" y="5117193"/>
            <a:ext cx="7478258" cy="593725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noProof="0" dirty="0" smtClean="0">
                <a:solidFill>
                  <a:srgbClr val="4E84C4"/>
                </a:solidFill>
                <a:latin typeface="Verdana" charset="0"/>
                <a:cs typeface="Droid Sans"/>
              </a:rPr>
              <a:t>Does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Verdana" charset="0"/>
                <a:ea typeface="ＭＳ Ｐゴシック" charset="-128"/>
                <a:cs typeface="Droid Sans"/>
              </a:rPr>
              <a:t> </a:t>
            </a:r>
            <a:r>
              <a:rPr lang="en-US" sz="2800" b="1" kern="0" dirty="0" smtClean="0">
                <a:solidFill>
                  <a:srgbClr val="7F7F7F"/>
                </a:solidFill>
                <a:latin typeface="Verdana" charset="0"/>
                <a:cs typeface="Droid Sans"/>
              </a:rPr>
              <a:t>Service Oriented Architecture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4E84C4"/>
                </a:solidFill>
                <a:effectLst/>
                <a:uLnTx/>
                <a:uFillTx/>
                <a:latin typeface="Verdana" charset="0"/>
                <a:ea typeface="ＭＳ Ｐゴシック" charset="-128"/>
                <a:cs typeface="Droid Sans"/>
              </a:rPr>
              <a:t>make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4E84C4"/>
                </a:solidFill>
                <a:effectLst/>
                <a:uLnTx/>
                <a:uFillTx/>
                <a:latin typeface="Verdana" charset="0"/>
                <a:ea typeface="ＭＳ Ｐゴシック" charset="-128"/>
                <a:cs typeface="Droid Sans"/>
              </a:rPr>
              <a:t>things Simple?</a:t>
            </a:r>
          </a:p>
        </p:txBody>
      </p:sp>
      <p:pic>
        <p:nvPicPr>
          <p:cNvPr id="8" name="Picture 7" descr="man-thinki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1454" y="1208313"/>
            <a:ext cx="5464632" cy="381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Addressed by a </a:t>
            </a:r>
            <a:r>
              <a:rPr lang="en-US" dirty="0" smtClean="0"/>
              <a:t>SOA  </a:t>
            </a:r>
            <a:endParaRPr lang="en-US" dirty="0"/>
          </a:p>
        </p:txBody>
      </p:sp>
      <p:pic>
        <p:nvPicPr>
          <p:cNvPr id="21508" name="Picture 4" descr="Complexity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32111"/>
            <a:ext cx="8936841" cy="5093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92D050"/>
                </a:solidFill>
                <a:latin typeface="Verdana" charset="0"/>
              </a:rPr>
              <a:t>Purpose of Architecture: To Manage Interdependencies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5622925" y="15081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609600" y="1600200"/>
          <a:ext cx="8153400" cy="3276600"/>
        </p:xfrm>
        <a:graphic>
          <a:graphicData uri="http://schemas.openxmlformats.org/presentationml/2006/ole">
            <p:oleObj spid="_x0000_s46082" name="Worksheet" r:id="rId4" imgW="7802880" imgH="1139952" progId="Excel.Sheet.8">
              <p:embed/>
            </p:oleObj>
          </a:graphicData>
        </a:graphic>
      </p:graphicFrame>
      <p:sp>
        <p:nvSpPr>
          <p:cNvPr id="28677" name="Freeform 5"/>
          <p:cNvSpPr>
            <a:spLocks/>
          </p:cNvSpPr>
          <p:nvPr/>
        </p:nvSpPr>
        <p:spPr bwMode="auto">
          <a:xfrm>
            <a:off x="2743200" y="1981200"/>
            <a:ext cx="4495800" cy="2590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432"/>
              </a:cxn>
              <a:cxn ang="0">
                <a:pos x="1056" y="1248"/>
              </a:cxn>
              <a:cxn ang="0">
                <a:pos x="2832" y="1632"/>
              </a:cxn>
            </a:cxnLst>
            <a:rect l="0" t="0" r="r" b="b"/>
            <a:pathLst>
              <a:path w="2832" h="1632">
                <a:moveTo>
                  <a:pt x="0" y="0"/>
                </a:moveTo>
                <a:lnTo>
                  <a:pt x="48" y="432"/>
                </a:lnTo>
                <a:lnTo>
                  <a:pt x="1056" y="1248"/>
                </a:lnTo>
                <a:lnTo>
                  <a:pt x="2832" y="1632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8" name="Freeform 6"/>
          <p:cNvSpPr>
            <a:spLocks/>
          </p:cNvSpPr>
          <p:nvPr/>
        </p:nvSpPr>
        <p:spPr bwMode="auto">
          <a:xfrm>
            <a:off x="2667000" y="1981200"/>
            <a:ext cx="4495800" cy="2667000"/>
          </a:xfrm>
          <a:custGeom>
            <a:avLst/>
            <a:gdLst/>
            <a:ahLst/>
            <a:cxnLst>
              <a:cxn ang="0">
                <a:pos x="1008" y="0"/>
              </a:cxn>
              <a:cxn ang="0">
                <a:pos x="2784" y="432"/>
              </a:cxn>
              <a:cxn ang="0">
                <a:pos x="0" y="1248"/>
              </a:cxn>
              <a:cxn ang="0">
                <a:pos x="2832" y="1680"/>
              </a:cxn>
            </a:cxnLst>
            <a:rect l="0" t="0" r="r" b="b"/>
            <a:pathLst>
              <a:path w="2832" h="1680">
                <a:moveTo>
                  <a:pt x="1008" y="0"/>
                </a:moveTo>
                <a:lnTo>
                  <a:pt x="2784" y="432"/>
                </a:lnTo>
                <a:lnTo>
                  <a:pt x="0" y="1248"/>
                </a:lnTo>
                <a:lnTo>
                  <a:pt x="2832" y="168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9" name="Freeform 7"/>
          <p:cNvSpPr>
            <a:spLocks/>
          </p:cNvSpPr>
          <p:nvPr/>
        </p:nvSpPr>
        <p:spPr bwMode="auto">
          <a:xfrm>
            <a:off x="4876800" y="1981200"/>
            <a:ext cx="2209800" cy="2057400"/>
          </a:xfrm>
          <a:custGeom>
            <a:avLst/>
            <a:gdLst/>
            <a:ahLst/>
            <a:cxnLst>
              <a:cxn ang="0">
                <a:pos x="1392" y="0"/>
              </a:cxn>
              <a:cxn ang="0">
                <a:pos x="0" y="432"/>
              </a:cxn>
              <a:cxn ang="0">
                <a:pos x="528" y="1296"/>
              </a:cxn>
            </a:cxnLst>
            <a:rect l="0" t="0" r="r" b="b"/>
            <a:pathLst>
              <a:path w="1392" h="1296">
                <a:moveTo>
                  <a:pt x="1392" y="0"/>
                </a:moveTo>
                <a:lnTo>
                  <a:pt x="0" y="432"/>
                </a:lnTo>
                <a:lnTo>
                  <a:pt x="528" y="1296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 flipV="1">
            <a:off x="4495800" y="3962400"/>
            <a:ext cx="2590800" cy="685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1" name="Freeform 9"/>
          <p:cNvSpPr>
            <a:spLocks/>
          </p:cNvSpPr>
          <p:nvPr/>
        </p:nvSpPr>
        <p:spPr bwMode="auto">
          <a:xfrm>
            <a:off x="2971800" y="1981200"/>
            <a:ext cx="2743200" cy="2590800"/>
          </a:xfrm>
          <a:custGeom>
            <a:avLst/>
            <a:gdLst/>
            <a:ahLst/>
            <a:cxnLst>
              <a:cxn ang="0">
                <a:pos x="1728" y="0"/>
              </a:cxn>
              <a:cxn ang="0">
                <a:pos x="1728" y="432"/>
              </a:cxn>
              <a:cxn ang="0">
                <a:pos x="912" y="816"/>
              </a:cxn>
              <a:cxn ang="0">
                <a:pos x="0" y="1632"/>
              </a:cxn>
            </a:cxnLst>
            <a:rect l="0" t="0" r="r" b="b"/>
            <a:pathLst>
              <a:path w="1728" h="1632">
                <a:moveTo>
                  <a:pt x="1728" y="0"/>
                </a:moveTo>
                <a:lnTo>
                  <a:pt x="1728" y="432"/>
                </a:lnTo>
                <a:lnTo>
                  <a:pt x="912" y="816"/>
                </a:lnTo>
                <a:lnTo>
                  <a:pt x="0" y="1632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 flipH="1">
            <a:off x="3124200" y="3276600"/>
            <a:ext cx="4114800" cy="1295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 flipH="1" flipV="1">
            <a:off x="4572000" y="3886200"/>
            <a:ext cx="1143000" cy="762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4" name="Freeform 12"/>
          <p:cNvSpPr>
            <a:spLocks/>
          </p:cNvSpPr>
          <p:nvPr/>
        </p:nvSpPr>
        <p:spPr bwMode="auto">
          <a:xfrm>
            <a:off x="2971800" y="2057400"/>
            <a:ext cx="4648200" cy="2514600"/>
          </a:xfrm>
          <a:custGeom>
            <a:avLst/>
            <a:gdLst/>
            <a:ahLst/>
            <a:cxnLst>
              <a:cxn ang="0">
                <a:pos x="816" y="0"/>
              </a:cxn>
              <a:cxn ang="0">
                <a:pos x="0" y="768"/>
              </a:cxn>
              <a:cxn ang="0">
                <a:pos x="816" y="1200"/>
              </a:cxn>
              <a:cxn ang="0">
                <a:pos x="2928" y="1584"/>
              </a:cxn>
            </a:cxnLst>
            <a:rect l="0" t="0" r="r" b="b"/>
            <a:pathLst>
              <a:path w="2928" h="1584">
                <a:moveTo>
                  <a:pt x="816" y="0"/>
                </a:moveTo>
                <a:lnTo>
                  <a:pt x="0" y="768"/>
                </a:lnTo>
                <a:lnTo>
                  <a:pt x="816" y="1200"/>
                </a:lnTo>
                <a:lnTo>
                  <a:pt x="2928" y="1584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5" name="Freeform 13"/>
          <p:cNvSpPr>
            <a:spLocks/>
          </p:cNvSpPr>
          <p:nvPr/>
        </p:nvSpPr>
        <p:spPr bwMode="auto">
          <a:xfrm>
            <a:off x="2743200" y="1981200"/>
            <a:ext cx="4724400" cy="2667000"/>
          </a:xfrm>
          <a:custGeom>
            <a:avLst/>
            <a:gdLst/>
            <a:ahLst/>
            <a:cxnLst>
              <a:cxn ang="0">
                <a:pos x="1776" y="0"/>
              </a:cxn>
              <a:cxn ang="0">
                <a:pos x="1104" y="432"/>
              </a:cxn>
              <a:cxn ang="0">
                <a:pos x="2976" y="816"/>
              </a:cxn>
              <a:cxn ang="0">
                <a:pos x="2880" y="1296"/>
              </a:cxn>
              <a:cxn ang="0">
                <a:pos x="1008" y="1632"/>
              </a:cxn>
              <a:cxn ang="0">
                <a:pos x="0" y="1680"/>
              </a:cxn>
            </a:cxnLst>
            <a:rect l="0" t="0" r="r" b="b"/>
            <a:pathLst>
              <a:path w="2976" h="1680">
                <a:moveTo>
                  <a:pt x="1776" y="0"/>
                </a:moveTo>
                <a:lnTo>
                  <a:pt x="1104" y="432"/>
                </a:lnTo>
                <a:lnTo>
                  <a:pt x="2976" y="816"/>
                </a:lnTo>
                <a:lnTo>
                  <a:pt x="2880" y="1296"/>
                </a:lnTo>
                <a:lnTo>
                  <a:pt x="1008" y="1632"/>
                </a:lnTo>
                <a:lnTo>
                  <a:pt x="0" y="168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92D050"/>
                </a:solidFill>
                <a:latin typeface="Verdana" charset="0"/>
              </a:rPr>
              <a:t>Directions of System Architecture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98525" y="1257300"/>
            <a:ext cx="8205788" cy="4978400"/>
            <a:chOff x="566" y="792"/>
            <a:chExt cx="5169" cy="3136"/>
          </a:xfrm>
        </p:grpSpPr>
        <p:sp>
          <p:nvSpPr>
            <p:cNvPr id="25604" name="Freeform 4"/>
            <p:cNvSpPr>
              <a:spLocks/>
            </p:cNvSpPr>
            <p:nvPr/>
          </p:nvSpPr>
          <p:spPr bwMode="auto">
            <a:xfrm>
              <a:off x="3984" y="1584"/>
              <a:ext cx="1248" cy="864"/>
            </a:xfrm>
            <a:custGeom>
              <a:avLst/>
              <a:gdLst/>
              <a:ahLst/>
              <a:cxnLst>
                <a:cxn ang="0">
                  <a:pos x="52" y="96"/>
                </a:cxn>
                <a:cxn ang="0">
                  <a:pos x="176" y="648"/>
                </a:cxn>
                <a:cxn ang="0">
                  <a:pos x="676" y="720"/>
                </a:cxn>
                <a:cxn ang="0">
                  <a:pos x="772" y="864"/>
                </a:cxn>
                <a:cxn ang="0">
                  <a:pos x="1060" y="768"/>
                </a:cxn>
                <a:cxn ang="0">
                  <a:pos x="1156" y="384"/>
                </a:cxn>
                <a:cxn ang="0">
                  <a:pos x="1252" y="192"/>
                </a:cxn>
                <a:cxn ang="0">
                  <a:pos x="1300" y="0"/>
                </a:cxn>
                <a:cxn ang="0">
                  <a:pos x="1012" y="48"/>
                </a:cxn>
                <a:cxn ang="0">
                  <a:pos x="820" y="144"/>
                </a:cxn>
                <a:cxn ang="0">
                  <a:pos x="628" y="240"/>
                </a:cxn>
                <a:cxn ang="0">
                  <a:pos x="340" y="144"/>
                </a:cxn>
                <a:cxn ang="0">
                  <a:pos x="52" y="96"/>
                </a:cxn>
              </a:cxnLst>
              <a:rect l="0" t="0" r="r" b="b"/>
              <a:pathLst>
                <a:path w="1300" h="864">
                  <a:moveTo>
                    <a:pt x="52" y="96"/>
                  </a:moveTo>
                  <a:cubicBezTo>
                    <a:pt x="150" y="684"/>
                    <a:pt x="0" y="798"/>
                    <a:pt x="176" y="648"/>
                  </a:cubicBezTo>
                  <a:lnTo>
                    <a:pt x="676" y="720"/>
                  </a:lnTo>
                  <a:lnTo>
                    <a:pt x="772" y="864"/>
                  </a:lnTo>
                  <a:lnTo>
                    <a:pt x="1060" y="768"/>
                  </a:lnTo>
                  <a:lnTo>
                    <a:pt x="1156" y="384"/>
                  </a:lnTo>
                  <a:lnTo>
                    <a:pt x="1252" y="192"/>
                  </a:lnTo>
                  <a:lnTo>
                    <a:pt x="1300" y="0"/>
                  </a:lnTo>
                  <a:lnTo>
                    <a:pt x="1012" y="48"/>
                  </a:lnTo>
                  <a:lnTo>
                    <a:pt x="820" y="144"/>
                  </a:lnTo>
                  <a:lnTo>
                    <a:pt x="628" y="240"/>
                  </a:lnTo>
                  <a:lnTo>
                    <a:pt x="340" y="144"/>
                  </a:lnTo>
                  <a:lnTo>
                    <a:pt x="52" y="9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66" y="792"/>
              <a:ext cx="5169" cy="3136"/>
              <a:chOff x="566" y="792"/>
              <a:chExt cx="5169" cy="3136"/>
            </a:xfrm>
          </p:grpSpPr>
          <p:sp>
            <p:nvSpPr>
              <p:cNvPr id="25606" name="Text Box 6"/>
              <p:cNvSpPr txBox="1">
                <a:spLocks noChangeArrowheads="1"/>
              </p:cNvSpPr>
              <p:nvPr/>
            </p:nvSpPr>
            <p:spPr bwMode="auto">
              <a:xfrm>
                <a:off x="744" y="792"/>
                <a:ext cx="10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u="sng"/>
                  <a:t>1960 - 1980</a:t>
                </a:r>
                <a:endParaRPr lang="en-US"/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744" y="1320"/>
                <a:ext cx="1152" cy="1488"/>
                <a:chOff x="744" y="1320"/>
                <a:chExt cx="1152" cy="1488"/>
              </a:xfrm>
            </p:grpSpPr>
            <p:sp>
              <p:nvSpPr>
                <p:cNvPr id="25608" name="Rectangle 8"/>
                <p:cNvSpPr>
                  <a:spLocks noChangeArrowheads="1"/>
                </p:cNvSpPr>
                <p:nvPr/>
              </p:nvSpPr>
              <p:spPr bwMode="auto">
                <a:xfrm>
                  <a:off x="744" y="1320"/>
                  <a:ext cx="288" cy="14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09" name="AutoShape 9"/>
                <p:cNvSpPr>
                  <a:spLocks noChangeArrowheads="1"/>
                </p:cNvSpPr>
                <p:nvPr/>
              </p:nvSpPr>
              <p:spPr bwMode="auto">
                <a:xfrm>
                  <a:off x="792" y="1464"/>
                  <a:ext cx="192" cy="192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D30A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10" name="AutoShape 10"/>
                <p:cNvSpPr>
                  <a:spLocks noChangeArrowheads="1"/>
                </p:cNvSpPr>
                <p:nvPr/>
              </p:nvSpPr>
              <p:spPr bwMode="auto">
                <a:xfrm>
                  <a:off x="792" y="1800"/>
                  <a:ext cx="192" cy="192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D30A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11" name="AutoShape 11"/>
                <p:cNvSpPr>
                  <a:spLocks noChangeArrowheads="1"/>
                </p:cNvSpPr>
                <p:nvPr/>
              </p:nvSpPr>
              <p:spPr bwMode="auto">
                <a:xfrm>
                  <a:off x="792" y="2136"/>
                  <a:ext cx="192" cy="192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D30A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12" name="AutoShape 12"/>
                <p:cNvSpPr>
                  <a:spLocks noChangeArrowheads="1"/>
                </p:cNvSpPr>
                <p:nvPr/>
              </p:nvSpPr>
              <p:spPr bwMode="auto">
                <a:xfrm>
                  <a:off x="792" y="2472"/>
                  <a:ext cx="192" cy="192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D30A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13" name="Line 13"/>
                <p:cNvSpPr>
                  <a:spLocks noChangeShapeType="1"/>
                </p:cNvSpPr>
                <p:nvPr/>
              </p:nvSpPr>
              <p:spPr bwMode="auto">
                <a:xfrm>
                  <a:off x="888" y="1656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14" name="Line 14"/>
                <p:cNvSpPr>
                  <a:spLocks noChangeShapeType="1"/>
                </p:cNvSpPr>
                <p:nvPr/>
              </p:nvSpPr>
              <p:spPr bwMode="auto">
                <a:xfrm>
                  <a:off x="888" y="19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15" name="Line 15"/>
                <p:cNvSpPr>
                  <a:spLocks noChangeShapeType="1"/>
                </p:cNvSpPr>
                <p:nvPr/>
              </p:nvSpPr>
              <p:spPr bwMode="auto">
                <a:xfrm>
                  <a:off x="888" y="2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16" name="Rectangle 16"/>
                <p:cNvSpPr>
                  <a:spLocks noChangeArrowheads="1"/>
                </p:cNvSpPr>
                <p:nvPr/>
              </p:nvSpPr>
              <p:spPr bwMode="auto">
                <a:xfrm>
                  <a:off x="1176" y="1320"/>
                  <a:ext cx="288" cy="14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17" name="AutoShape 17"/>
                <p:cNvSpPr>
                  <a:spLocks noChangeArrowheads="1"/>
                </p:cNvSpPr>
                <p:nvPr/>
              </p:nvSpPr>
              <p:spPr bwMode="auto">
                <a:xfrm>
                  <a:off x="1224" y="1464"/>
                  <a:ext cx="192" cy="192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D30A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18" name="AutoShape 18"/>
                <p:cNvSpPr>
                  <a:spLocks noChangeArrowheads="1"/>
                </p:cNvSpPr>
                <p:nvPr/>
              </p:nvSpPr>
              <p:spPr bwMode="auto">
                <a:xfrm>
                  <a:off x="1224" y="1800"/>
                  <a:ext cx="192" cy="192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D30A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19" name="AutoShape 19"/>
                <p:cNvSpPr>
                  <a:spLocks noChangeArrowheads="1"/>
                </p:cNvSpPr>
                <p:nvPr/>
              </p:nvSpPr>
              <p:spPr bwMode="auto">
                <a:xfrm>
                  <a:off x="1224" y="2136"/>
                  <a:ext cx="192" cy="192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D30A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20" name="AutoShape 20"/>
                <p:cNvSpPr>
                  <a:spLocks noChangeArrowheads="1"/>
                </p:cNvSpPr>
                <p:nvPr/>
              </p:nvSpPr>
              <p:spPr bwMode="auto">
                <a:xfrm>
                  <a:off x="1224" y="2472"/>
                  <a:ext cx="192" cy="192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D30A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21" name="Line 21"/>
                <p:cNvSpPr>
                  <a:spLocks noChangeShapeType="1"/>
                </p:cNvSpPr>
                <p:nvPr/>
              </p:nvSpPr>
              <p:spPr bwMode="auto">
                <a:xfrm>
                  <a:off x="1320" y="1656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22" name="Line 22"/>
                <p:cNvSpPr>
                  <a:spLocks noChangeShapeType="1"/>
                </p:cNvSpPr>
                <p:nvPr/>
              </p:nvSpPr>
              <p:spPr bwMode="auto">
                <a:xfrm>
                  <a:off x="1320" y="19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23" name="Line 23"/>
                <p:cNvSpPr>
                  <a:spLocks noChangeShapeType="1"/>
                </p:cNvSpPr>
                <p:nvPr/>
              </p:nvSpPr>
              <p:spPr bwMode="auto">
                <a:xfrm>
                  <a:off x="1320" y="2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24" name="Rectangle 24"/>
                <p:cNvSpPr>
                  <a:spLocks noChangeArrowheads="1"/>
                </p:cNvSpPr>
                <p:nvPr/>
              </p:nvSpPr>
              <p:spPr bwMode="auto">
                <a:xfrm>
                  <a:off x="1608" y="1320"/>
                  <a:ext cx="288" cy="14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25" name="AutoShape 25"/>
                <p:cNvSpPr>
                  <a:spLocks noChangeArrowheads="1"/>
                </p:cNvSpPr>
                <p:nvPr/>
              </p:nvSpPr>
              <p:spPr bwMode="auto">
                <a:xfrm>
                  <a:off x="1656" y="1464"/>
                  <a:ext cx="192" cy="192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D30A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26" name="AutoShape 26"/>
                <p:cNvSpPr>
                  <a:spLocks noChangeArrowheads="1"/>
                </p:cNvSpPr>
                <p:nvPr/>
              </p:nvSpPr>
              <p:spPr bwMode="auto">
                <a:xfrm>
                  <a:off x="1656" y="1800"/>
                  <a:ext cx="192" cy="192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D30A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27" name="AutoShape 27"/>
                <p:cNvSpPr>
                  <a:spLocks noChangeArrowheads="1"/>
                </p:cNvSpPr>
                <p:nvPr/>
              </p:nvSpPr>
              <p:spPr bwMode="auto">
                <a:xfrm>
                  <a:off x="1656" y="2136"/>
                  <a:ext cx="192" cy="192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D30A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28" name="AutoShape 28"/>
                <p:cNvSpPr>
                  <a:spLocks noChangeArrowheads="1"/>
                </p:cNvSpPr>
                <p:nvPr/>
              </p:nvSpPr>
              <p:spPr bwMode="auto">
                <a:xfrm>
                  <a:off x="1656" y="2472"/>
                  <a:ext cx="192" cy="192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D30A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29" name="Line 29"/>
                <p:cNvSpPr>
                  <a:spLocks noChangeShapeType="1"/>
                </p:cNvSpPr>
                <p:nvPr/>
              </p:nvSpPr>
              <p:spPr bwMode="auto">
                <a:xfrm>
                  <a:off x="1752" y="1656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30" name="Line 30"/>
                <p:cNvSpPr>
                  <a:spLocks noChangeShapeType="1"/>
                </p:cNvSpPr>
                <p:nvPr/>
              </p:nvSpPr>
              <p:spPr bwMode="auto">
                <a:xfrm>
                  <a:off x="1752" y="19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31" name="Line 31"/>
                <p:cNvSpPr>
                  <a:spLocks noChangeShapeType="1"/>
                </p:cNvSpPr>
                <p:nvPr/>
              </p:nvSpPr>
              <p:spPr bwMode="auto">
                <a:xfrm>
                  <a:off x="1752" y="2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" name="Group 32"/>
              <p:cNvGrpSpPr>
                <a:grpSpLocks/>
              </p:cNvGrpSpPr>
              <p:nvPr/>
            </p:nvGrpSpPr>
            <p:grpSpPr bwMode="auto">
              <a:xfrm rot="5400000" flipV="1">
                <a:off x="2424" y="1320"/>
                <a:ext cx="1152" cy="1488"/>
                <a:chOff x="720" y="1488"/>
                <a:chExt cx="1152" cy="1488"/>
              </a:xfrm>
            </p:grpSpPr>
            <p:grpSp>
              <p:nvGrpSpPr>
                <p:cNvPr id="6" name="Group 33"/>
                <p:cNvGrpSpPr>
                  <a:grpSpLocks/>
                </p:cNvGrpSpPr>
                <p:nvPr/>
              </p:nvGrpSpPr>
              <p:grpSpPr bwMode="auto">
                <a:xfrm>
                  <a:off x="720" y="1488"/>
                  <a:ext cx="288" cy="1488"/>
                  <a:chOff x="720" y="1488"/>
                  <a:chExt cx="288" cy="1488"/>
                </a:xfrm>
              </p:grpSpPr>
              <p:sp>
                <p:nvSpPr>
                  <p:cNvPr id="25634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488"/>
                    <a:ext cx="288" cy="148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7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768" y="1632"/>
                    <a:ext cx="192" cy="1200"/>
                    <a:chOff x="768" y="1632"/>
                    <a:chExt cx="192" cy="1200"/>
                  </a:xfrm>
                </p:grpSpPr>
                <p:sp>
                  <p:nvSpPr>
                    <p:cNvPr id="25636" name="AutoShap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8" y="1632"/>
                      <a:ext cx="192" cy="192"/>
                    </a:xfrm>
                    <a:prstGeom prst="octagon">
                      <a:avLst>
                        <a:gd name="adj" fmla="val 29287"/>
                      </a:avLst>
                    </a:prstGeom>
                    <a:solidFill>
                      <a:srgbClr val="D30A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37" name="AutoShap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8" y="1968"/>
                      <a:ext cx="192" cy="192"/>
                    </a:xfrm>
                    <a:prstGeom prst="octagon">
                      <a:avLst>
                        <a:gd name="adj" fmla="val 29287"/>
                      </a:avLst>
                    </a:prstGeom>
                    <a:solidFill>
                      <a:srgbClr val="D30A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38" name="AutoShap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8" y="2304"/>
                      <a:ext cx="192" cy="192"/>
                    </a:xfrm>
                    <a:prstGeom prst="octagon">
                      <a:avLst>
                        <a:gd name="adj" fmla="val 29287"/>
                      </a:avLst>
                    </a:prstGeom>
                    <a:solidFill>
                      <a:srgbClr val="D30A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39" name="AutoShap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8" y="2640"/>
                      <a:ext cx="192" cy="192"/>
                    </a:xfrm>
                    <a:prstGeom prst="octagon">
                      <a:avLst>
                        <a:gd name="adj" fmla="val 29287"/>
                      </a:avLst>
                    </a:prstGeom>
                    <a:solidFill>
                      <a:srgbClr val="D30A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40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4" y="1824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41" name="Line 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4" y="2160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42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4" y="2496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8" name="Group 43"/>
                <p:cNvGrpSpPr>
                  <a:grpSpLocks/>
                </p:cNvGrpSpPr>
                <p:nvPr/>
              </p:nvGrpSpPr>
              <p:grpSpPr bwMode="auto">
                <a:xfrm>
                  <a:off x="1152" y="1488"/>
                  <a:ext cx="288" cy="1488"/>
                  <a:chOff x="720" y="1488"/>
                  <a:chExt cx="288" cy="1488"/>
                </a:xfrm>
              </p:grpSpPr>
              <p:sp>
                <p:nvSpPr>
                  <p:cNvPr id="25644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488"/>
                    <a:ext cx="288" cy="148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9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768" y="1632"/>
                    <a:ext cx="192" cy="1200"/>
                    <a:chOff x="768" y="1632"/>
                    <a:chExt cx="192" cy="1200"/>
                  </a:xfrm>
                </p:grpSpPr>
                <p:sp>
                  <p:nvSpPr>
                    <p:cNvPr id="25646" name="AutoShape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8" y="1632"/>
                      <a:ext cx="192" cy="192"/>
                    </a:xfrm>
                    <a:prstGeom prst="octagon">
                      <a:avLst>
                        <a:gd name="adj" fmla="val 29287"/>
                      </a:avLst>
                    </a:prstGeom>
                    <a:solidFill>
                      <a:srgbClr val="D30A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47" name="AutoShape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8" y="1968"/>
                      <a:ext cx="192" cy="192"/>
                    </a:xfrm>
                    <a:prstGeom prst="octagon">
                      <a:avLst>
                        <a:gd name="adj" fmla="val 29287"/>
                      </a:avLst>
                    </a:prstGeom>
                    <a:solidFill>
                      <a:srgbClr val="D30A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48" name="AutoShape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8" y="2304"/>
                      <a:ext cx="192" cy="192"/>
                    </a:xfrm>
                    <a:prstGeom prst="octagon">
                      <a:avLst>
                        <a:gd name="adj" fmla="val 29287"/>
                      </a:avLst>
                    </a:prstGeom>
                    <a:solidFill>
                      <a:srgbClr val="D30A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49" name="AutoShap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8" y="2640"/>
                      <a:ext cx="192" cy="192"/>
                    </a:xfrm>
                    <a:prstGeom prst="octagon">
                      <a:avLst>
                        <a:gd name="adj" fmla="val 29287"/>
                      </a:avLst>
                    </a:prstGeom>
                    <a:solidFill>
                      <a:srgbClr val="D30A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50" name="Line 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4" y="1824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51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4" y="2160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52" name="Lin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4" y="2496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0" name="Group 53"/>
                <p:cNvGrpSpPr>
                  <a:grpSpLocks/>
                </p:cNvGrpSpPr>
                <p:nvPr/>
              </p:nvGrpSpPr>
              <p:grpSpPr bwMode="auto">
                <a:xfrm>
                  <a:off x="1584" y="1488"/>
                  <a:ext cx="288" cy="1488"/>
                  <a:chOff x="720" y="1488"/>
                  <a:chExt cx="288" cy="1488"/>
                </a:xfrm>
              </p:grpSpPr>
              <p:sp>
                <p:nvSpPr>
                  <p:cNvPr id="25654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488"/>
                    <a:ext cx="288" cy="148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1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768" y="1632"/>
                    <a:ext cx="192" cy="1200"/>
                    <a:chOff x="768" y="1632"/>
                    <a:chExt cx="192" cy="1200"/>
                  </a:xfrm>
                </p:grpSpPr>
                <p:sp>
                  <p:nvSpPr>
                    <p:cNvPr id="25656" name="AutoShape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8" y="1632"/>
                      <a:ext cx="192" cy="192"/>
                    </a:xfrm>
                    <a:prstGeom prst="octagon">
                      <a:avLst>
                        <a:gd name="adj" fmla="val 29287"/>
                      </a:avLst>
                    </a:prstGeom>
                    <a:solidFill>
                      <a:srgbClr val="D30A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57" name="AutoShape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8" y="1968"/>
                      <a:ext cx="192" cy="192"/>
                    </a:xfrm>
                    <a:prstGeom prst="octagon">
                      <a:avLst>
                        <a:gd name="adj" fmla="val 29287"/>
                      </a:avLst>
                    </a:prstGeom>
                    <a:solidFill>
                      <a:srgbClr val="D30A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58" name="AutoShape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8" y="2304"/>
                      <a:ext cx="192" cy="192"/>
                    </a:xfrm>
                    <a:prstGeom prst="octagon">
                      <a:avLst>
                        <a:gd name="adj" fmla="val 29287"/>
                      </a:avLst>
                    </a:prstGeom>
                    <a:solidFill>
                      <a:srgbClr val="D30A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59" name="AutoShap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8" y="2640"/>
                      <a:ext cx="192" cy="192"/>
                    </a:xfrm>
                    <a:prstGeom prst="octagon">
                      <a:avLst>
                        <a:gd name="adj" fmla="val 29287"/>
                      </a:avLst>
                    </a:prstGeom>
                    <a:solidFill>
                      <a:srgbClr val="D30A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60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4" y="1824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61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4" y="2160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62" name="Line 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4" y="2496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25663" name="Text Box 63"/>
              <p:cNvSpPr txBox="1">
                <a:spLocks noChangeArrowheads="1"/>
              </p:cNvSpPr>
              <p:nvPr/>
            </p:nvSpPr>
            <p:spPr bwMode="auto">
              <a:xfrm>
                <a:off x="2376" y="792"/>
                <a:ext cx="10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u="sng"/>
                  <a:t>1990 - 2000</a:t>
                </a:r>
                <a:endParaRPr lang="en-US"/>
              </a:p>
            </p:txBody>
          </p:sp>
          <p:sp>
            <p:nvSpPr>
              <p:cNvPr id="25664" name="Text Box 64"/>
              <p:cNvSpPr txBox="1">
                <a:spLocks noChangeArrowheads="1"/>
              </p:cNvSpPr>
              <p:nvPr/>
            </p:nvSpPr>
            <p:spPr bwMode="auto">
              <a:xfrm>
                <a:off x="566" y="3024"/>
                <a:ext cx="1415" cy="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buFontTx/>
                  <a:buChar char="•"/>
                </a:pPr>
                <a:r>
                  <a:rPr lang="en-US" sz="1800">
                    <a:latin typeface="Arial" charset="0"/>
                  </a:rPr>
                  <a:t>Organization Focus</a:t>
                </a:r>
              </a:p>
              <a:p>
                <a:pPr>
                  <a:buFontTx/>
                  <a:buChar char="•"/>
                </a:pPr>
                <a:r>
                  <a:rPr lang="en-US" sz="1800">
                    <a:latin typeface="Arial" charset="0"/>
                  </a:rPr>
                  <a:t>Mainframe Centric</a:t>
                </a:r>
              </a:p>
              <a:p>
                <a:pPr>
                  <a:buFontTx/>
                  <a:buChar char="•"/>
                </a:pPr>
                <a:r>
                  <a:rPr lang="en-US" sz="1800">
                    <a:latin typeface="Arial" charset="0"/>
                  </a:rPr>
                  <a:t>Internal Use</a:t>
                </a:r>
              </a:p>
              <a:p>
                <a:pPr>
                  <a:buFontTx/>
                  <a:buChar char="•"/>
                </a:pPr>
                <a:r>
                  <a:rPr lang="en-US" sz="1800">
                    <a:latin typeface="Arial" charset="0"/>
                  </a:rPr>
                  <a:t>Unique Data</a:t>
                </a:r>
                <a:endParaRPr lang="en-US" sz="1600">
                  <a:latin typeface="Arial" charset="0"/>
                </a:endParaRPr>
              </a:p>
              <a:p>
                <a:endParaRPr lang="en-US" sz="1600">
                  <a:latin typeface="Arial" charset="0"/>
                </a:endParaRPr>
              </a:p>
            </p:txBody>
          </p:sp>
          <p:sp>
            <p:nvSpPr>
              <p:cNvPr id="25665" name="Text Box 65"/>
              <p:cNvSpPr txBox="1">
                <a:spLocks noChangeArrowheads="1"/>
              </p:cNvSpPr>
              <p:nvPr/>
            </p:nvSpPr>
            <p:spPr bwMode="auto">
              <a:xfrm>
                <a:off x="2256" y="3024"/>
                <a:ext cx="1399" cy="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buFontTx/>
                  <a:buChar char="•"/>
                </a:pPr>
                <a:r>
                  <a:rPr lang="en-US" sz="1800">
                    <a:latin typeface="Arial" charset="0"/>
                  </a:rPr>
                  <a:t>Process Focus</a:t>
                </a:r>
              </a:p>
              <a:p>
                <a:pPr>
                  <a:buFontTx/>
                  <a:buChar char="•"/>
                </a:pPr>
                <a:r>
                  <a:rPr lang="en-US" sz="1800">
                    <a:latin typeface="Arial" charset="0"/>
                  </a:rPr>
                  <a:t>Client Server</a:t>
                </a:r>
              </a:p>
              <a:p>
                <a:pPr>
                  <a:buFontTx/>
                  <a:buChar char="•"/>
                </a:pPr>
                <a:r>
                  <a:rPr lang="en-US" sz="1800">
                    <a:latin typeface="Arial" charset="0"/>
                  </a:rPr>
                  <a:t>Partial Connectivity</a:t>
                </a:r>
              </a:p>
              <a:p>
                <a:pPr>
                  <a:buFontTx/>
                  <a:buChar char="•"/>
                </a:pPr>
                <a:r>
                  <a:rPr lang="en-US" sz="1800">
                    <a:latin typeface="Arial" charset="0"/>
                  </a:rPr>
                  <a:t>EDI File Transfer</a:t>
                </a:r>
                <a:endParaRPr lang="en-US" sz="1600">
                  <a:latin typeface="Arial" charset="0"/>
                </a:endParaRPr>
              </a:p>
              <a:p>
                <a:endParaRPr lang="en-US" sz="1600">
                  <a:latin typeface="Arial" charset="0"/>
                </a:endParaRPr>
              </a:p>
            </p:txBody>
          </p:sp>
          <p:grpSp>
            <p:nvGrpSpPr>
              <p:cNvPr id="12" name="Group 66"/>
              <p:cNvGrpSpPr>
                <a:grpSpLocks/>
              </p:cNvGrpSpPr>
              <p:nvPr/>
            </p:nvGrpSpPr>
            <p:grpSpPr bwMode="auto">
              <a:xfrm>
                <a:off x="4080" y="1392"/>
                <a:ext cx="1344" cy="1248"/>
                <a:chOff x="4080" y="1296"/>
                <a:chExt cx="1344" cy="1248"/>
              </a:xfrm>
            </p:grpSpPr>
            <p:sp>
              <p:nvSpPr>
                <p:cNvPr id="25667" name="AutoShape 67"/>
                <p:cNvSpPr>
                  <a:spLocks noChangeArrowheads="1"/>
                </p:cNvSpPr>
                <p:nvPr/>
              </p:nvSpPr>
              <p:spPr bwMode="auto">
                <a:xfrm>
                  <a:off x="4128" y="1296"/>
                  <a:ext cx="192" cy="192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D30A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68" name="AutoShape 68"/>
                <p:cNvSpPr>
                  <a:spLocks noChangeArrowheads="1"/>
                </p:cNvSpPr>
                <p:nvPr/>
              </p:nvSpPr>
              <p:spPr bwMode="auto">
                <a:xfrm>
                  <a:off x="4656" y="1296"/>
                  <a:ext cx="192" cy="192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D30A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69" name="AutoShape 69"/>
                <p:cNvSpPr>
                  <a:spLocks noChangeArrowheads="1"/>
                </p:cNvSpPr>
                <p:nvPr/>
              </p:nvSpPr>
              <p:spPr bwMode="auto">
                <a:xfrm>
                  <a:off x="4080" y="1680"/>
                  <a:ext cx="192" cy="192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D30A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70" name="AutoShape 70"/>
                <p:cNvSpPr>
                  <a:spLocks noChangeArrowheads="1"/>
                </p:cNvSpPr>
                <p:nvPr/>
              </p:nvSpPr>
              <p:spPr bwMode="auto">
                <a:xfrm>
                  <a:off x="4416" y="1488"/>
                  <a:ext cx="192" cy="192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D30A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71" name="AutoShape 71"/>
                <p:cNvSpPr>
                  <a:spLocks noChangeArrowheads="1"/>
                </p:cNvSpPr>
                <p:nvPr/>
              </p:nvSpPr>
              <p:spPr bwMode="auto">
                <a:xfrm>
                  <a:off x="4944" y="1584"/>
                  <a:ext cx="192" cy="192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D30A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72" name="AutoShape 72"/>
                <p:cNvSpPr>
                  <a:spLocks noChangeArrowheads="1"/>
                </p:cNvSpPr>
                <p:nvPr/>
              </p:nvSpPr>
              <p:spPr bwMode="auto">
                <a:xfrm>
                  <a:off x="4320" y="1920"/>
                  <a:ext cx="192" cy="192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D30A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73" name="AutoShape 73"/>
                <p:cNvSpPr>
                  <a:spLocks noChangeArrowheads="1"/>
                </p:cNvSpPr>
                <p:nvPr/>
              </p:nvSpPr>
              <p:spPr bwMode="auto">
                <a:xfrm>
                  <a:off x="4704" y="1776"/>
                  <a:ext cx="192" cy="192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D30A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74" name="AutoShape 74"/>
                <p:cNvSpPr>
                  <a:spLocks noChangeArrowheads="1"/>
                </p:cNvSpPr>
                <p:nvPr/>
              </p:nvSpPr>
              <p:spPr bwMode="auto">
                <a:xfrm>
                  <a:off x="4416" y="2352"/>
                  <a:ext cx="192" cy="192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D30A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75" name="AutoShape 75"/>
                <p:cNvSpPr>
                  <a:spLocks noChangeArrowheads="1"/>
                </p:cNvSpPr>
                <p:nvPr/>
              </p:nvSpPr>
              <p:spPr bwMode="auto">
                <a:xfrm>
                  <a:off x="5232" y="1920"/>
                  <a:ext cx="192" cy="192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D30A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76" name="AutoShape 76"/>
                <p:cNvSpPr>
                  <a:spLocks noChangeArrowheads="1"/>
                </p:cNvSpPr>
                <p:nvPr/>
              </p:nvSpPr>
              <p:spPr bwMode="auto">
                <a:xfrm>
                  <a:off x="4656" y="2112"/>
                  <a:ext cx="192" cy="192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D30A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77" name="AutoShape 77"/>
                <p:cNvSpPr>
                  <a:spLocks noChangeArrowheads="1"/>
                </p:cNvSpPr>
                <p:nvPr/>
              </p:nvSpPr>
              <p:spPr bwMode="auto">
                <a:xfrm>
                  <a:off x="5088" y="2256"/>
                  <a:ext cx="192" cy="192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D30A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78" name="Line 78"/>
                <p:cNvSpPr>
                  <a:spLocks noChangeShapeType="1"/>
                </p:cNvSpPr>
                <p:nvPr/>
              </p:nvSpPr>
              <p:spPr bwMode="auto">
                <a:xfrm>
                  <a:off x="4320" y="1440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sm"/>
                  <a:tailEnd type="triangle" w="sm" len="sm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79" name="Line 79"/>
                <p:cNvSpPr>
                  <a:spLocks noChangeShapeType="1"/>
                </p:cNvSpPr>
                <p:nvPr/>
              </p:nvSpPr>
              <p:spPr bwMode="auto">
                <a:xfrm>
                  <a:off x="4320" y="139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sm"/>
                  <a:tailEnd type="triangle" w="sm" len="sm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80" name="Line 80"/>
                <p:cNvSpPr>
                  <a:spLocks noChangeShapeType="1"/>
                </p:cNvSpPr>
                <p:nvPr/>
              </p:nvSpPr>
              <p:spPr bwMode="auto">
                <a:xfrm>
                  <a:off x="4176" y="148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sm"/>
                  <a:tailEnd type="triangle" w="sm" len="sm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8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4416" y="1680"/>
                  <a:ext cx="9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sm"/>
                  <a:tailEnd type="triangle" w="sm" len="sm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82" name="Line 82"/>
                <p:cNvSpPr>
                  <a:spLocks noChangeShapeType="1"/>
                </p:cNvSpPr>
                <p:nvPr/>
              </p:nvSpPr>
              <p:spPr bwMode="auto">
                <a:xfrm>
                  <a:off x="4416" y="2112"/>
                  <a:ext cx="9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sm"/>
                  <a:tailEnd type="triangle" w="sm" len="sm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83" name="Line 83"/>
                <p:cNvSpPr>
                  <a:spLocks noChangeShapeType="1"/>
                </p:cNvSpPr>
                <p:nvPr/>
              </p:nvSpPr>
              <p:spPr bwMode="auto">
                <a:xfrm>
                  <a:off x="4752" y="1488"/>
                  <a:ext cx="48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sm"/>
                  <a:tailEnd type="triangle" w="sm" len="sm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84" name="Line 84"/>
                <p:cNvSpPr>
                  <a:spLocks noChangeShapeType="1"/>
                </p:cNvSpPr>
                <p:nvPr/>
              </p:nvSpPr>
              <p:spPr bwMode="auto">
                <a:xfrm>
                  <a:off x="5040" y="1776"/>
                  <a:ext cx="14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sm"/>
                  <a:tailEnd type="triangle" w="sm" len="sm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85" name="Line 85"/>
                <p:cNvSpPr>
                  <a:spLocks noChangeShapeType="1"/>
                </p:cNvSpPr>
                <p:nvPr/>
              </p:nvSpPr>
              <p:spPr bwMode="auto">
                <a:xfrm>
                  <a:off x="4848" y="1440"/>
                  <a:ext cx="24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sm"/>
                  <a:tailEnd type="triangle" w="sm" len="sm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86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4560" y="1632"/>
                  <a:ext cx="48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sm"/>
                  <a:tailEnd type="triangle" w="sm" len="sm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87" name="Line 87"/>
                <p:cNvSpPr>
                  <a:spLocks noChangeShapeType="1"/>
                </p:cNvSpPr>
                <p:nvPr/>
              </p:nvSpPr>
              <p:spPr bwMode="auto">
                <a:xfrm>
                  <a:off x="4224" y="1872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sm"/>
                  <a:tailEnd type="triangle" w="sm" len="sm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88" name="Line 88"/>
                <p:cNvSpPr>
                  <a:spLocks noChangeShapeType="1"/>
                </p:cNvSpPr>
                <p:nvPr/>
              </p:nvSpPr>
              <p:spPr bwMode="auto">
                <a:xfrm>
                  <a:off x="4608" y="1584"/>
                  <a:ext cx="14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sm"/>
                  <a:tailEnd type="triangle" w="sm" len="sm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89" name="Line 89"/>
                <p:cNvSpPr>
                  <a:spLocks noChangeShapeType="1"/>
                </p:cNvSpPr>
                <p:nvPr/>
              </p:nvSpPr>
              <p:spPr bwMode="auto">
                <a:xfrm flipH="1">
                  <a:off x="4800" y="196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sm"/>
                  <a:tailEnd type="triangle" w="sm" len="sm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90" name="Line 90"/>
                <p:cNvSpPr>
                  <a:spLocks noChangeShapeType="1"/>
                </p:cNvSpPr>
                <p:nvPr/>
              </p:nvSpPr>
              <p:spPr bwMode="auto">
                <a:xfrm>
                  <a:off x="4848" y="1968"/>
                  <a:ext cx="24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sm"/>
                  <a:tailEnd type="triangle" w="sm" len="sm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91" name="Line 91"/>
                <p:cNvSpPr>
                  <a:spLocks noChangeShapeType="1"/>
                </p:cNvSpPr>
                <p:nvPr/>
              </p:nvSpPr>
              <p:spPr bwMode="auto">
                <a:xfrm>
                  <a:off x="5136" y="1728"/>
                  <a:ext cx="9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sm"/>
                  <a:tailEnd type="triangle" w="sm" len="sm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92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5232" y="2112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sm"/>
                  <a:tailEnd type="triangle" w="sm" len="sm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93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4608" y="2448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sm"/>
                  <a:tailEnd type="triangle" w="sm" len="sm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94" name="Line 94"/>
                <p:cNvSpPr>
                  <a:spLocks noChangeShapeType="1"/>
                </p:cNvSpPr>
                <p:nvPr/>
              </p:nvSpPr>
              <p:spPr bwMode="auto">
                <a:xfrm>
                  <a:off x="4848" y="2256"/>
                  <a:ext cx="24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sm"/>
                  <a:tailEnd type="triangle" w="sm" len="sm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95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4608" y="2256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sm"/>
                  <a:tailEnd type="triangle" w="sm" len="sm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96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4272" y="1632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sm"/>
                  <a:tailEnd type="triangle" w="sm" len="sm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97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4512" y="1920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sm"/>
                  <a:tailEnd type="triangle" w="sm" len="sm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98" name="Line 98"/>
                <p:cNvSpPr>
                  <a:spLocks noChangeShapeType="1"/>
                </p:cNvSpPr>
                <p:nvPr/>
              </p:nvSpPr>
              <p:spPr bwMode="auto">
                <a:xfrm>
                  <a:off x="4608" y="1536"/>
                  <a:ext cx="33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sm"/>
                  <a:tailEnd type="triangle" w="sm" len="sm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99" name="Line 99"/>
                <p:cNvSpPr>
                  <a:spLocks noChangeShapeType="1"/>
                </p:cNvSpPr>
                <p:nvPr/>
              </p:nvSpPr>
              <p:spPr bwMode="auto">
                <a:xfrm>
                  <a:off x="4896" y="1872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sm"/>
                  <a:tailEnd type="triangle" w="sm" len="sm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00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4848" y="2064"/>
                  <a:ext cx="38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sm"/>
                  <a:tailEnd type="triangle" w="sm" len="sm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5701" name="Text Box 101"/>
              <p:cNvSpPr txBox="1">
                <a:spLocks noChangeArrowheads="1"/>
              </p:cNvSpPr>
              <p:nvPr/>
            </p:nvSpPr>
            <p:spPr bwMode="auto">
              <a:xfrm>
                <a:off x="4080" y="792"/>
                <a:ext cx="10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u="sng" dirty="0"/>
                  <a:t>2010 - 2050</a:t>
                </a:r>
                <a:endParaRPr lang="en-US" dirty="0"/>
              </a:p>
            </p:txBody>
          </p:sp>
          <p:sp>
            <p:nvSpPr>
              <p:cNvPr id="25702" name="Text Box 102"/>
              <p:cNvSpPr txBox="1">
                <a:spLocks noChangeArrowheads="1"/>
              </p:cNvSpPr>
              <p:nvPr/>
            </p:nvSpPr>
            <p:spPr bwMode="auto">
              <a:xfrm>
                <a:off x="3984" y="3024"/>
                <a:ext cx="1751" cy="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buFontTx/>
                  <a:buChar char="•"/>
                </a:pPr>
                <a:r>
                  <a:rPr lang="en-US" sz="1800">
                    <a:latin typeface="Arial" charset="0"/>
                  </a:rPr>
                  <a:t>Distributed Functions</a:t>
                </a:r>
              </a:p>
              <a:p>
                <a:pPr>
                  <a:buFontTx/>
                  <a:buChar char="•"/>
                </a:pPr>
                <a:r>
                  <a:rPr lang="en-US" sz="1800">
                    <a:latin typeface="Arial" charset="0"/>
                  </a:rPr>
                  <a:t>Data Centric</a:t>
                </a:r>
              </a:p>
              <a:p>
                <a:pPr>
                  <a:buFontTx/>
                  <a:buChar char="•"/>
                </a:pPr>
                <a:r>
                  <a:rPr lang="en-US" sz="1800">
                    <a:latin typeface="Arial" charset="0"/>
                  </a:rPr>
                  <a:t>Universal Interoperability</a:t>
                </a:r>
              </a:p>
              <a:p>
                <a:pPr>
                  <a:buFontTx/>
                  <a:buChar char="•"/>
                </a:pPr>
                <a:r>
                  <a:rPr lang="en-US" sz="1800">
                    <a:latin typeface="Arial" charset="0"/>
                  </a:rPr>
                  <a:t>Real-time Connectivity</a:t>
                </a:r>
                <a:endParaRPr lang="en-US" sz="1600">
                  <a:latin typeface="Arial" charset="0"/>
                </a:endParaRPr>
              </a:p>
              <a:p>
                <a:endParaRPr lang="en-US" sz="1600"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92D050"/>
                </a:solidFill>
                <a:latin typeface="Verdana" charset="0"/>
              </a:rPr>
              <a:t>What is a Service Oriented </a:t>
            </a:r>
            <a:r>
              <a:rPr lang="en-US" b="1" dirty="0" smtClean="0">
                <a:solidFill>
                  <a:srgbClr val="92D050"/>
                </a:solidFill>
                <a:latin typeface="Verdana" charset="0"/>
              </a:rPr>
              <a:t>Architecture</a:t>
            </a:r>
            <a:endParaRPr lang="en-US" b="1" dirty="0">
              <a:solidFill>
                <a:srgbClr val="92D050"/>
              </a:solidFill>
              <a:latin typeface="Verdana" charset="0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88300" cy="4114800"/>
          </a:xfrm>
        </p:spPr>
        <p:txBody>
          <a:bodyPr/>
          <a:lstStyle/>
          <a:p>
            <a:r>
              <a:rPr lang="en-US" dirty="0"/>
              <a:t>A method of design, deployment, and management of both applications and the software infrastructure where: </a:t>
            </a:r>
          </a:p>
          <a:p>
            <a:pPr lvl="1"/>
            <a:r>
              <a:rPr lang="en-US" dirty="0"/>
              <a:t>All software is organized into business services that are network accessible and </a:t>
            </a:r>
            <a:r>
              <a:rPr lang="en-US" dirty="0" smtClean="0"/>
              <a:t>executable</a:t>
            </a:r>
          </a:p>
          <a:p>
            <a:pPr lvl="1"/>
            <a:r>
              <a:rPr lang="en-US" dirty="0"/>
              <a:t>Service interfaces are based on public standards for interoperability. 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806" y="2925859"/>
            <a:ext cx="5498665" cy="3552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92D050"/>
                </a:solidFill>
                <a:latin typeface="Verdana" charset="0"/>
              </a:rPr>
              <a:t>What is a “Service”?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447800"/>
            <a:ext cx="8216900" cy="4114800"/>
          </a:xfrm>
        </p:spPr>
        <p:txBody>
          <a:bodyPr/>
          <a:lstStyle/>
          <a:p>
            <a:r>
              <a:rPr lang="en-US" sz="1800" dirty="0"/>
              <a:t>A Service is a reusable component.</a:t>
            </a:r>
          </a:p>
          <a:p>
            <a:r>
              <a:rPr lang="en-US" sz="1800" dirty="0"/>
              <a:t>A Service changes business data from one state to another.</a:t>
            </a:r>
          </a:p>
          <a:p>
            <a:r>
              <a:rPr lang="en-US" sz="1800" dirty="0"/>
              <a:t>A Service is the only way how data is accessed.</a:t>
            </a:r>
          </a:p>
          <a:p>
            <a:r>
              <a:rPr lang="en-US" altLang="ja-JP" sz="1800" dirty="0"/>
              <a:t>I</a:t>
            </a:r>
            <a:r>
              <a:rPr lang="en-US" sz="1800" dirty="0"/>
              <a:t>f you can describe a component in WSDL, it is a Service.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68F14-3C73-BF43-A63F-461E61268E66}" type="slidenum">
              <a:rPr lang="he-IL"/>
              <a:pPr/>
              <a:t>8</a:t>
            </a:fld>
            <a:endParaRPr lang="en-US"/>
          </a:p>
        </p:txBody>
      </p:sp>
      <p:sp>
        <p:nvSpPr>
          <p:cNvPr id="105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SOA Basics – What SOA Means</a:t>
            </a:r>
          </a:p>
        </p:txBody>
      </p:sp>
      <p:sp>
        <p:nvSpPr>
          <p:cNvPr id="105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334000"/>
          </a:xfrm>
        </p:spPr>
        <p:txBody>
          <a:bodyPr/>
          <a:lstStyle/>
          <a:p>
            <a:endParaRPr lang="en-US"/>
          </a:p>
          <a:p>
            <a:r>
              <a:rPr lang="en-US"/>
              <a:t>SOA attempts to solve problems OO and CO could not solve by raising the level of abstraction</a:t>
            </a:r>
          </a:p>
          <a:p>
            <a:r>
              <a:rPr lang="en-US"/>
              <a:t>Architecture composed of services</a:t>
            </a:r>
          </a:p>
          <a:p>
            <a:r>
              <a:rPr lang="en-US"/>
              <a:t>Efficient for:</a:t>
            </a:r>
          </a:p>
          <a:p>
            <a:pPr lvl="1"/>
            <a:r>
              <a:rPr lang="en-US"/>
              <a:t>large systems</a:t>
            </a:r>
          </a:p>
          <a:p>
            <a:pPr lvl="1"/>
            <a:r>
              <a:rPr lang="en-US"/>
              <a:t>distributed systems</a:t>
            </a:r>
          </a:p>
          <a:p>
            <a:pPr lvl="1"/>
            <a:r>
              <a:rPr lang="en-US"/>
              <a:t>systems of systems</a:t>
            </a:r>
          </a:p>
          <a:p>
            <a:r>
              <a:rPr lang="en-US"/>
              <a:t>Inefficient for:</a:t>
            </a:r>
          </a:p>
          <a:p>
            <a:pPr lvl="1"/>
            <a:r>
              <a:rPr lang="en-US"/>
              <a:t>Small – medium sized systems</a:t>
            </a:r>
          </a:p>
          <a:p>
            <a:pPr lvl="1"/>
            <a:r>
              <a:rPr lang="en-US"/>
              <a:t>Non-distributed systems</a:t>
            </a:r>
          </a:p>
        </p:txBody>
      </p:sp>
      <p:sp>
        <p:nvSpPr>
          <p:cNvPr id="1052676" name="Text Box 4"/>
          <p:cNvSpPr txBox="1">
            <a:spLocks noChangeArrowheads="1"/>
          </p:cNvSpPr>
          <p:nvPr/>
        </p:nvSpPr>
        <p:spPr bwMode="auto">
          <a:xfrm>
            <a:off x="5803900" y="4559300"/>
            <a:ext cx="3035300" cy="3968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So what’s a service ?</a:t>
            </a:r>
          </a:p>
        </p:txBody>
      </p:sp>
      <p:sp>
        <p:nvSpPr>
          <p:cNvPr id="1052677" name="Line 5"/>
          <p:cNvSpPr>
            <a:spLocks noChangeShapeType="1"/>
          </p:cNvSpPr>
          <p:nvPr/>
        </p:nvSpPr>
        <p:spPr bwMode="auto">
          <a:xfrm>
            <a:off x="4864100" y="2832100"/>
            <a:ext cx="2247900" cy="1625600"/>
          </a:xfrm>
          <a:prstGeom prst="line">
            <a:avLst/>
          </a:prstGeom>
          <a:noFill/>
          <a:ln w="12700">
            <a:solidFill>
              <a:srgbClr val="EFEA5E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92D050"/>
                </a:solidFill>
                <a:latin typeface="Verdana" charset="0"/>
              </a:rPr>
              <a:t>Key Characteristics of SOA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Quality of service, security and performance are specified.  </a:t>
            </a:r>
          </a:p>
          <a:p>
            <a:r>
              <a:rPr lang="en-US" dirty="0"/>
              <a:t>Software infrastructure is responsible for managing. </a:t>
            </a:r>
          </a:p>
          <a:p>
            <a:r>
              <a:rPr lang="en-US" dirty="0"/>
              <a:t>Services are cataloged and discoverable. </a:t>
            </a:r>
          </a:p>
          <a:p>
            <a:r>
              <a:rPr lang="en-US" dirty="0"/>
              <a:t>Data are cataloged and discoverable. </a:t>
            </a:r>
          </a:p>
          <a:p>
            <a:r>
              <a:rPr lang="en-US" dirty="0"/>
              <a:t>Protocols use only industry standards.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for_Corporate_market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late_for_Corporate_marketing">
      <a:majorFont>
        <a:latin typeface="Myriad Pr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8080"/>
        </a:solidFill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8080"/>
        </a:solidFill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_for_Corporate_market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CCFF6"/>
        </a:accent1>
        <a:accent2>
          <a:srgbClr val="BDB1A5"/>
        </a:accent2>
        <a:accent3>
          <a:srgbClr val="FFFFFF"/>
        </a:accent3>
        <a:accent4>
          <a:srgbClr val="000000"/>
        </a:accent4>
        <a:accent5>
          <a:srgbClr val="BAE4FA"/>
        </a:accent5>
        <a:accent6>
          <a:srgbClr val="ABA095"/>
        </a:accent6>
        <a:hlink>
          <a:srgbClr val="4E84C4"/>
        </a:hlink>
        <a:folHlink>
          <a:srgbClr val="C4ECF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for_Corporate_market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CCFF6"/>
        </a:accent1>
        <a:accent2>
          <a:srgbClr val="BDB1A5"/>
        </a:accent2>
        <a:accent3>
          <a:srgbClr val="FFFFFF"/>
        </a:accent3>
        <a:accent4>
          <a:srgbClr val="000000"/>
        </a:accent4>
        <a:accent5>
          <a:srgbClr val="BAE4FA"/>
        </a:accent5>
        <a:accent6>
          <a:srgbClr val="ABA095"/>
        </a:accent6>
        <a:hlink>
          <a:srgbClr val="0099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for_Corporate_market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CCFF6"/>
        </a:accent1>
        <a:accent2>
          <a:srgbClr val="BDB1A5"/>
        </a:accent2>
        <a:accent3>
          <a:srgbClr val="FFFFFF"/>
        </a:accent3>
        <a:accent4>
          <a:srgbClr val="000000"/>
        </a:accent4>
        <a:accent5>
          <a:srgbClr val="BAE4FA"/>
        </a:accent5>
        <a:accent6>
          <a:srgbClr val="ABA095"/>
        </a:accent6>
        <a:hlink>
          <a:srgbClr val="33CC33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for_Corporate_marketing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CCFF6"/>
        </a:accent1>
        <a:accent2>
          <a:srgbClr val="BDB1A5"/>
        </a:accent2>
        <a:accent3>
          <a:srgbClr val="FFFFFF"/>
        </a:accent3>
        <a:accent4>
          <a:srgbClr val="000000"/>
        </a:accent4>
        <a:accent5>
          <a:srgbClr val="BAE4FA"/>
        </a:accent5>
        <a:accent6>
          <a:srgbClr val="ABA095"/>
        </a:accent6>
        <a:hlink>
          <a:srgbClr val="33CC33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6DD973EC05154381ECBD77BE9D0AD9" ma:contentTypeVersion="0" ma:contentTypeDescription="Create a new document." ma:contentTypeScope="" ma:versionID="efdbf1fe07f427da1709c41a28724430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A2CF4FC-8626-4198-9B93-C82497FC8842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ED91C2A-8099-4717-8AF9-F474B03A6B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901B6F-48D0-4FAC-839F-F48093BC80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3687</TotalTime>
  <Words>1577</Words>
  <Application>Microsoft Macintosh PowerPoint</Application>
  <PresentationFormat>On-screen Show (4:3)</PresentationFormat>
  <Paragraphs>901</Paragraphs>
  <Slides>18</Slides>
  <Notes>10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Template_for_Corporate_marketing</vt:lpstr>
      <vt:lpstr>Microsoft Excel 97 - 2004 Worksheet</vt:lpstr>
      <vt:lpstr>Service Oriented Architecture In  the Real World</vt:lpstr>
      <vt:lpstr>Slide 2</vt:lpstr>
      <vt:lpstr>Problems Addressed by a SOA  </vt:lpstr>
      <vt:lpstr>Purpose of Architecture: To Manage Interdependencies</vt:lpstr>
      <vt:lpstr>Directions of System Architecture</vt:lpstr>
      <vt:lpstr>What is a Service Oriented Architecture</vt:lpstr>
      <vt:lpstr>What is a “Service”?</vt:lpstr>
      <vt:lpstr>SOA Basics – What SOA Means</vt:lpstr>
      <vt:lpstr>Key Characteristics of SOA</vt:lpstr>
      <vt:lpstr>A Few Key SOA Protocols </vt:lpstr>
      <vt:lpstr>Why SOA Saves Code </vt:lpstr>
      <vt:lpstr>How to View Organizing for SOA </vt:lpstr>
      <vt:lpstr>SOA Must Reflect Timing </vt:lpstr>
      <vt:lpstr>Data Interoperability Policies  </vt:lpstr>
      <vt:lpstr>Organization of Infrastructure Services </vt:lpstr>
      <vt:lpstr>SOA Clients – Architecture</vt:lpstr>
      <vt:lpstr>Component/Layered Architecture</vt:lpstr>
      <vt:lpstr>SOA Basics – 4 Tenets of SOA</vt:lpstr>
    </vt:vector>
  </TitlesOfParts>
  <Manager/>
  <Company>UpperRoom Technologies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EazySchool - Road to world class e-school</dc:title>
  <dc:subject/>
  <dc:creator>URT</dc:creator>
  <cp:keywords/>
  <dc:description/>
  <cp:lastModifiedBy>JK</cp:lastModifiedBy>
  <cp:revision>413</cp:revision>
  <dcterms:created xsi:type="dcterms:W3CDTF">2012-03-20T15:28:02Z</dcterms:created>
  <dcterms:modified xsi:type="dcterms:W3CDTF">2012-03-20T23:52:05Z</dcterms:modified>
  <cp:category/>
</cp:coreProperties>
</file>