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</p:sldMasterIdLst>
  <p:sldIdLst>
    <p:sldId id="256" r:id="rId4"/>
    <p:sldId id="257" r:id="rId5"/>
    <p:sldId id="276" r:id="rId6"/>
    <p:sldId id="258" r:id="rId7"/>
    <p:sldId id="281" r:id="rId8"/>
    <p:sldId id="282" r:id="rId9"/>
    <p:sldId id="283" r:id="rId10"/>
    <p:sldId id="284" r:id="rId11"/>
    <p:sldId id="280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44"/>
    <p:restoredTop sz="91502"/>
  </p:normalViewPr>
  <p:slideViewPr>
    <p:cSldViewPr snapToGrid="0" snapToObjects="1">
      <p:cViewPr varScale="1">
        <p:scale>
          <a:sx n="88" d="100"/>
          <a:sy n="88" d="100"/>
        </p:scale>
        <p:origin x="20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1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5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3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9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8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9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3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2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6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5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1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2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5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4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1B74-E15E-FD44-9029-4064F47D5F5D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A3C4-9339-4748-A000-94ABF1F05A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72" y="0"/>
            <a:ext cx="331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AC91-2BC5-FD44-B1BE-9BFEE6BF8C1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F6E1-DB78-0B4E-B000-56DBE3D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12D0-F59E-F244-831A-DB7818456877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BD04-479D-1A4D-9776-35C6C75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854909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Re-Thinking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 + Ops for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QlikCloud.com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Learning from yesterday to plan for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tomorrow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Normand Cyr, S/W Developer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February 2017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6" y="322548"/>
            <a:ext cx="2590800" cy="113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72" y="4788749"/>
            <a:ext cx="3467048" cy="16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case you want to </a:t>
            </a:r>
            <a:r>
              <a:rPr lang="en-US" sz="3600" dirty="0" smtClean="0"/>
              <a:t>check </a:t>
            </a:r>
            <a:r>
              <a:rPr lang="en-US" sz="3600" dirty="0"/>
              <a:t>out the </a:t>
            </a:r>
            <a:r>
              <a:rPr lang="en-US" sz="3600" dirty="0" smtClean="0"/>
              <a:t>Google SRE book:</a:t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landing.google.com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sre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book.html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/>
              <a:t>Two really good reference videos from Spotify:</a:t>
            </a:r>
            <a:br>
              <a:rPr lang="en-US" sz="3600" dirty="0" smtClean="0"/>
            </a:b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://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vimeo.com/85490944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</a:rPr>
              <a:t>vimeo.com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/94950270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dirty="0" smtClean="0"/>
              <a:t>Lesson </a:t>
            </a:r>
            <a:endParaRPr lang="en-US" dirty="0" smtClean="0"/>
          </a:p>
          <a:p>
            <a:r>
              <a:rPr lang="en-US" dirty="0" smtClean="0"/>
              <a:t>Dev + Ops, </a:t>
            </a:r>
            <a:r>
              <a:rPr lang="en-US" dirty="0" smtClean="0"/>
              <a:t>What We </a:t>
            </a:r>
            <a:r>
              <a:rPr lang="en-US" dirty="0" smtClean="0"/>
              <a:t>Learned</a:t>
            </a:r>
          </a:p>
          <a:p>
            <a:r>
              <a:rPr lang="en-US" dirty="0" smtClean="0"/>
              <a:t>Champion’s League </a:t>
            </a:r>
            <a:endParaRPr lang="en-US" dirty="0" smtClean="0"/>
          </a:p>
          <a:p>
            <a:r>
              <a:rPr lang="en-US" dirty="0" smtClean="0"/>
              <a:t>Ops</a:t>
            </a:r>
            <a:r>
              <a:rPr lang="en-US" dirty="0" smtClean="0"/>
              <a:t>: Going Forward</a:t>
            </a:r>
          </a:p>
          <a:p>
            <a:r>
              <a:rPr lang="en-US" dirty="0" smtClean="0"/>
              <a:t>2017: Where are we now?</a:t>
            </a:r>
          </a:p>
        </p:txBody>
      </p:sp>
    </p:spTree>
    <p:extLst>
      <p:ext uri="{BB962C8B-B14F-4D97-AF65-F5344CB8AC3E}">
        <p14:creationId xmlns:p14="http://schemas.microsoft.com/office/powerpoint/2010/main" val="8458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History Lesson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063" y="2103675"/>
            <a:ext cx="2319057" cy="407328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Monolith Architecture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2 </a:t>
            </a:r>
            <a:r>
              <a:rPr lang="en-US" sz="2000" dirty="0" err="1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hr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 min to deploy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~12 Dev 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0 local Ops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Hard to understand and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maintain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A few dev trusted with the task</a:t>
            </a:r>
            <a:endParaRPr lang="en-US" sz="2000" dirty="0" smtClean="0">
              <a:ln>
                <a:solidFill>
                  <a:sysClr val="windowText" lastClr="000000"/>
                </a:solidFill>
              </a:ln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" y="2103675"/>
            <a:ext cx="1108057" cy="927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662" y="14020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7868" y="14056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45920" y="1771412"/>
            <a:ext cx="8656320" cy="158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23360" y="2103675"/>
            <a:ext cx="2319057" cy="4073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Micro services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~15 Dev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1 local Ops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Dev owns dev/stage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Ops own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prod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Quality is filtered by a few </a:t>
            </a:r>
            <a:r>
              <a:rPr lang="en-US" sz="2000" dirty="0" err="1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Devs</a:t>
            </a:r>
            <a:endParaRPr lang="en-US" sz="2000" dirty="0" smtClean="0">
              <a:ln>
                <a:solidFill>
                  <a:sysClr val="windowText" lastClr="000000"/>
                </a:solidFill>
              </a:ln>
              <a:latin typeface="+mj-lt"/>
            </a:endParaRP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Much faster deployment but required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Dev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+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Ops</a:t>
            </a:r>
            <a:endParaRPr lang="en-US" sz="2000" dirty="0" smtClean="0">
              <a:ln>
                <a:solidFill>
                  <a:sysClr val="windowText" lastClr="000000"/>
                </a:solidFill>
              </a:ln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66914" y="2103675"/>
            <a:ext cx="3835326" cy="4073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Issues we experienced: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Too many services for a single Ops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Ops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time spent deploying </a:t>
            </a:r>
            <a:r>
              <a:rPr lang="en-US" sz="2000" dirty="0" err="1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microservices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, no time to do Ops work or monitor quality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Dev needed to take responsibility for pushing to Prod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Current approach not scalable for continuous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delivery</a:t>
            </a:r>
          </a:p>
          <a:p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Self-made b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ottleneck for deployments</a:t>
            </a:r>
            <a:endParaRPr lang="en-US" sz="2000" dirty="0" smtClean="0">
              <a:ln>
                <a:solidFill>
                  <a:sysClr val="windowText" lastClr="000000"/>
                </a:solidFill>
              </a:ln>
              <a:latin typeface="+mj-lt"/>
            </a:endParaRPr>
          </a:p>
          <a:p>
            <a:endParaRPr lang="en-US" sz="2000" dirty="0">
              <a:ln>
                <a:solidFill>
                  <a:sysClr val="windowText" lastClr="000000"/>
                </a:solidFill>
              </a:ln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We needed to re-think our approach to improve quality and to utilize everyone to the best of their abilities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</a:rPr>
              <a:t/>
            </a:r>
            <a:br>
              <a:rPr lang="en-US" sz="2000" dirty="0" smtClean="0">
                <a:ln>
                  <a:solidFill>
                    <a:sysClr val="windowText" lastClr="000000"/>
                  </a:solidFill>
                </a:ln>
              </a:rPr>
            </a:br>
            <a:endParaRPr lang="en-US" sz="2000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Dev + Ops,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What We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earned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895" y="1825625"/>
            <a:ext cx="953357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realized </a:t>
            </a:r>
            <a:r>
              <a:rPr lang="en-US" dirty="0" smtClean="0"/>
              <a:t>quickly that </a:t>
            </a:r>
            <a:r>
              <a:rPr lang="en-US" dirty="0" smtClean="0"/>
              <a:t>we were doing wrong.</a:t>
            </a:r>
          </a:p>
          <a:p>
            <a:r>
              <a:rPr lang="en-US" dirty="0" smtClean="0"/>
              <a:t>All </a:t>
            </a:r>
            <a:r>
              <a:rPr lang="en-US" dirty="0"/>
              <a:t>marquee cloud-companies employing micro-services already </a:t>
            </a:r>
            <a:r>
              <a:rPr lang="en-US" dirty="0" smtClean="0"/>
              <a:t>have a solution.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(e.g. Amazon, Dropbox, eBay, Facebook, Google, Microsoft, Netflix, Pinterest, Spotify, Uber, </a:t>
            </a:r>
            <a:r>
              <a:rPr lang="en-US" dirty="0" smtClean="0"/>
              <a:t>Spotify, </a:t>
            </a:r>
            <a:r>
              <a:rPr lang="is-IS" dirty="0" smtClean="0"/>
              <a:t>…)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needed to </a:t>
            </a:r>
            <a:r>
              <a:rPr lang="en-US" dirty="0" smtClean="0"/>
              <a:t>define a new model:</a:t>
            </a:r>
            <a:endParaRPr lang="en-US" dirty="0" smtClean="0"/>
          </a:p>
          <a:p>
            <a:r>
              <a:rPr lang="en-US" dirty="0" smtClean="0"/>
              <a:t>Alignment between the teams supporting </a:t>
            </a:r>
            <a:r>
              <a:rPr lang="en-US" dirty="0" err="1" smtClean="0"/>
              <a:t>QlikCloud.com</a:t>
            </a:r>
            <a:endParaRPr lang="en-US" dirty="0" smtClean="0"/>
          </a:p>
          <a:p>
            <a:r>
              <a:rPr lang="en-US" dirty="0" smtClean="0"/>
              <a:t>Dev and Ops: Roles and Responsibilities</a:t>
            </a:r>
          </a:p>
          <a:p>
            <a:r>
              <a:rPr lang="en-US" dirty="0" smtClean="0"/>
              <a:t>Agreement on a process that everyone must </a:t>
            </a:r>
            <a:r>
              <a:rPr lang="en-US" dirty="0"/>
              <a:t>follow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need to re-think how we can organize our Dev and Ops teams </a:t>
            </a:r>
            <a:r>
              <a:rPr lang="en-US" dirty="0" smtClean="0"/>
              <a:t>will </a:t>
            </a:r>
            <a:r>
              <a:rPr lang="en-US" dirty="0"/>
              <a:t>maximize quality, minimize downtime and create a new culture were members of the Dev and Ops teams can perform to the best of their abilities.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3" y="2130931"/>
            <a:ext cx="2296552" cy="258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Champion’s League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85745" cy="4612753"/>
          </a:xfrm>
        </p:spPr>
        <p:txBody>
          <a:bodyPr>
            <a:normAutofit/>
          </a:bodyPr>
          <a:lstStyle/>
          <a:p>
            <a:r>
              <a:rPr lang="en-US" dirty="0" smtClean="0"/>
              <a:t>The developers creating the code </a:t>
            </a:r>
            <a:r>
              <a:rPr lang="en-US" u="sng" dirty="0" smtClean="0"/>
              <a:t>own</a:t>
            </a:r>
            <a:r>
              <a:rPr lang="en-US" dirty="0" smtClean="0"/>
              <a:t> it, through to production</a:t>
            </a:r>
            <a:br>
              <a:rPr lang="en-US" dirty="0" smtClean="0"/>
            </a:br>
            <a:r>
              <a:rPr lang="en-US" sz="2000" dirty="0" smtClean="0"/>
              <a:t>Because they </a:t>
            </a:r>
            <a:r>
              <a:rPr lang="en-US" sz="2000" dirty="0"/>
              <a:t>are the </a:t>
            </a:r>
            <a:r>
              <a:rPr lang="en-US" sz="2000" dirty="0" smtClean="0"/>
              <a:t>experts</a:t>
            </a:r>
            <a:endParaRPr lang="en-US" sz="1800" dirty="0" smtClean="0"/>
          </a:p>
          <a:p>
            <a:r>
              <a:rPr lang="en-US" dirty="0" smtClean="0"/>
              <a:t>Individual developers (a.k.a. </a:t>
            </a:r>
            <a:r>
              <a:rPr lang="en-US" b="1" dirty="0" smtClean="0"/>
              <a:t>Champions</a:t>
            </a:r>
            <a:r>
              <a:rPr lang="en-US" dirty="0" smtClean="0"/>
              <a:t>) own </a:t>
            </a:r>
            <a:r>
              <a:rPr lang="en-US" i="1" dirty="0" smtClean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(e.g. micro-services, system tests, third-party solution (logging))</a:t>
            </a:r>
            <a:endParaRPr lang="en-US" dirty="0" smtClean="0"/>
          </a:p>
          <a:p>
            <a:r>
              <a:rPr lang="en-US" dirty="0"/>
              <a:t>Fundamentally enhances accountability, quality, and </a:t>
            </a:r>
            <a:r>
              <a:rPr lang="en-US" dirty="0" smtClean="0"/>
              <a:t>scalable support</a:t>
            </a:r>
            <a:endParaRPr lang="en-US" dirty="0"/>
          </a:p>
          <a:p>
            <a:r>
              <a:rPr lang="en-US" dirty="0"/>
              <a:t>A Champion is like a parent to a kid.</a:t>
            </a:r>
          </a:p>
          <a:p>
            <a:r>
              <a:rPr lang="en-US" dirty="0" smtClean="0"/>
              <a:t>Responsible for their component’s:</a:t>
            </a:r>
          </a:p>
          <a:p>
            <a:pPr lvl="1"/>
            <a:r>
              <a:rPr lang="en-US" dirty="0" smtClean="0"/>
              <a:t>day-to-day operations</a:t>
            </a:r>
          </a:p>
          <a:p>
            <a:pPr lvl="1"/>
            <a:r>
              <a:rPr lang="en-US" dirty="0" smtClean="0"/>
              <a:t>long-term vision and </a:t>
            </a:r>
            <a:r>
              <a:rPr lang="en-US" dirty="0" smtClean="0"/>
              <a:t>evolution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2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4132000"/>
            <a:ext cx="10197229" cy="12629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Champion’s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League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i="1" dirty="0" smtClean="0">
                <a:solidFill>
                  <a:schemeClr val="accent2"/>
                </a:solidFill>
              </a:rPr>
              <a:t>Feature </a:t>
            </a:r>
            <a:r>
              <a:rPr lang="en-US" sz="2800" b="1" i="1" dirty="0">
                <a:solidFill>
                  <a:schemeClr val="accent2"/>
                </a:solidFill>
              </a:rPr>
              <a:t>complete</a:t>
            </a:r>
            <a:r>
              <a:rPr lang="en-US" sz="2800" i="1" dirty="0"/>
              <a:t> is </a:t>
            </a:r>
            <a:r>
              <a:rPr lang="en-US" sz="2800" u="sng" dirty="0"/>
              <a:t>not</a:t>
            </a:r>
            <a:r>
              <a:rPr lang="en-US" sz="2800" i="1" dirty="0"/>
              <a:t> the same as </a:t>
            </a:r>
            <a:r>
              <a:rPr lang="en-US" sz="2800" b="1" i="1" dirty="0">
                <a:solidFill>
                  <a:schemeClr val="accent6"/>
                </a:solidFill>
              </a:rPr>
              <a:t>production ready</a:t>
            </a:r>
            <a:r>
              <a:rPr lang="en-US" sz="2800" i="1" dirty="0"/>
              <a:t>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90208" cy="46127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</a:t>
            </a:r>
            <a:r>
              <a:rPr lang="en-US" dirty="0"/>
              <a:t> </a:t>
            </a:r>
            <a:r>
              <a:rPr lang="en-US" dirty="0" err="1" smtClean="0"/>
              <a:t>README.md</a:t>
            </a:r>
            <a:r>
              <a:rPr lang="en-US" dirty="0" smtClean="0"/>
              <a:t>, architectural diagrams, and playbooks </a:t>
            </a:r>
            <a:r>
              <a:rPr lang="en-US" dirty="0" smtClean="0"/>
              <a:t>updated[WIP]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automated post-build tests and system-level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Create </a:t>
            </a:r>
            <a:r>
              <a:rPr lang="en-US" dirty="0"/>
              <a:t>and test backup and restoration </a:t>
            </a:r>
            <a:r>
              <a:rPr lang="en-US" dirty="0" smtClean="0"/>
              <a:t>automation</a:t>
            </a:r>
          </a:p>
          <a:p>
            <a:r>
              <a:rPr lang="en-US" dirty="0" smtClean="0"/>
              <a:t>Create </a:t>
            </a:r>
            <a:r>
              <a:rPr lang="en-US" dirty="0"/>
              <a:t>and test disaster recovery </a:t>
            </a:r>
            <a:r>
              <a:rPr lang="en-US" dirty="0" smtClean="0"/>
              <a:t>automation [WIP]</a:t>
            </a:r>
            <a:endParaRPr lang="en-US" dirty="0" smtClean="0"/>
          </a:p>
          <a:p>
            <a:r>
              <a:rPr lang="en-US" dirty="0" smtClean="0"/>
              <a:t>Approve </a:t>
            </a:r>
            <a:r>
              <a:rPr lang="en-US" dirty="0"/>
              <a:t>and merge all Pull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Deploy </a:t>
            </a:r>
            <a:r>
              <a:rPr lang="en-US" dirty="0"/>
              <a:t>to 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dev</a:t>
            </a:r>
            <a:r>
              <a:rPr lang="en-US" dirty="0"/>
              <a:t>, 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staging</a:t>
            </a:r>
            <a:r>
              <a:rPr lang="en-US" dirty="0"/>
              <a:t>, </a:t>
            </a:r>
            <a:r>
              <a:rPr lang="en-US" i="1" dirty="0"/>
              <a:t>and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prod</a:t>
            </a:r>
          </a:p>
          <a:p>
            <a:r>
              <a:rPr lang="en-US" dirty="0" smtClean="0"/>
              <a:t>Build </a:t>
            </a:r>
            <a:r>
              <a:rPr lang="en-US" dirty="0" err="1"/>
              <a:t>Kibana</a:t>
            </a:r>
            <a:r>
              <a:rPr lang="en-US" dirty="0"/>
              <a:t> dashboards with KPIs / metrics, set alerts, </a:t>
            </a:r>
            <a:r>
              <a:rPr lang="en-US" dirty="0" smtClean="0">
                <a:solidFill>
                  <a:schemeClr val="accent6"/>
                </a:solidFill>
              </a:rPr>
              <a:t>monitor behavior,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/>
                </a:solidFill>
              </a:rPr>
              <a:t> perform remediation</a:t>
            </a:r>
            <a:r>
              <a:rPr lang="en-US" dirty="0" smtClean="0"/>
              <a:t> when issues occur</a:t>
            </a:r>
            <a:endParaRPr lang="en-US" dirty="0"/>
          </a:p>
          <a:p>
            <a:r>
              <a:rPr lang="en-US" dirty="0" smtClean="0"/>
              <a:t>Bug Triage </a:t>
            </a:r>
          </a:p>
          <a:p>
            <a:r>
              <a:rPr lang="en-US" dirty="0" smtClean="0"/>
              <a:t>Monthly </a:t>
            </a:r>
            <a:r>
              <a:rPr lang="en-US" dirty="0"/>
              <a:t>/ bi-sprint presentation to </a:t>
            </a:r>
            <a:r>
              <a:rPr lang="en-US" dirty="0" err="1"/>
              <a:t>QlikCloud</a:t>
            </a:r>
            <a:r>
              <a:rPr lang="en-US" dirty="0"/>
              <a:t> </a:t>
            </a:r>
            <a:r>
              <a:rPr lang="en-US" dirty="0" smtClean="0"/>
              <a:t>Dev </a:t>
            </a:r>
            <a:r>
              <a:rPr lang="en-US" dirty="0"/>
              <a:t>and Ops </a:t>
            </a:r>
            <a:r>
              <a:rPr lang="en-US" dirty="0" smtClean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8570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Ops: Going forward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Being Champions for Daily Operations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644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Monitor </a:t>
            </a:r>
            <a:r>
              <a:rPr lang="en-US" dirty="0"/>
              <a:t>the overall operating </a:t>
            </a:r>
            <a:r>
              <a:rPr lang="en-US" dirty="0" smtClean="0"/>
              <a:t>behavior </a:t>
            </a:r>
            <a:r>
              <a:rPr lang="en-US" dirty="0"/>
              <a:t>of the </a:t>
            </a:r>
            <a:r>
              <a:rPr lang="en-US" dirty="0" smtClean="0"/>
              <a:t>production environment</a:t>
            </a:r>
            <a:endParaRPr lang="en-US" dirty="0"/>
          </a:p>
          <a:p>
            <a:r>
              <a:rPr lang="en-US" dirty="0" smtClean="0"/>
              <a:t>Act </a:t>
            </a:r>
            <a:r>
              <a:rPr lang="en-US" dirty="0"/>
              <a:t>as second-line support for customer issues; call in third-line support (i.e. </a:t>
            </a:r>
            <a:r>
              <a:rPr lang="en-US" dirty="0" smtClean="0"/>
              <a:t>development teams) </a:t>
            </a:r>
            <a:r>
              <a:rPr lang="en-US" dirty="0"/>
              <a:t>for assistance, as required</a:t>
            </a:r>
          </a:p>
          <a:p>
            <a:r>
              <a:rPr lang="en-US" dirty="0" smtClean="0"/>
              <a:t>Help </a:t>
            </a:r>
            <a:r>
              <a:rPr lang="en-US" dirty="0"/>
              <a:t>identify security / bug / performance issues, and see that remediation is appropriately prioritized in the backlog</a:t>
            </a:r>
          </a:p>
          <a:p>
            <a:r>
              <a:rPr lang="en-US" dirty="0" smtClean="0"/>
              <a:t>In </a:t>
            </a:r>
            <a:r>
              <a:rPr lang="en-US" dirty="0"/>
              <a:t>consultation with Business, enable / disable customer-visible features (via feature flags</a:t>
            </a:r>
            <a:r>
              <a:rPr lang="en-US" dirty="0" smtClean="0"/>
              <a:t>)</a:t>
            </a:r>
          </a:p>
          <a:p>
            <a:r>
              <a:rPr lang="en-US" dirty="0"/>
              <a:t>Generate reports for usage statistics, error rates, customer issue counts, MTBF and MTTR (mean time to </a:t>
            </a:r>
            <a:r>
              <a:rPr lang="en-US" dirty="0" smtClean="0"/>
              <a:t>repair)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Ops: What will they do going forward?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Quality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Quality </a:t>
            </a:r>
            <a:r>
              <a:rPr lang="en-US" dirty="0"/>
              <a:t>gatekeeper for new components; ensure they are production ready</a:t>
            </a:r>
          </a:p>
          <a:p>
            <a:r>
              <a:rPr lang="en-US" dirty="0"/>
              <a:t>Help build operational automation and advocate for an </a:t>
            </a:r>
            <a:r>
              <a:rPr lang="en-US" dirty="0" smtClean="0"/>
              <a:t>“automate everything” </a:t>
            </a:r>
            <a:r>
              <a:rPr lang="en-US" dirty="0"/>
              <a:t>approach; always favor doing engineering work over operations work</a:t>
            </a:r>
          </a:p>
          <a:p>
            <a:r>
              <a:rPr lang="en-US" dirty="0" smtClean="0"/>
              <a:t>Advocate </a:t>
            </a:r>
            <a:r>
              <a:rPr lang="en-US" dirty="0"/>
              <a:t>for non-service-impacting (i.e. maintenance window-free), rolling software updates</a:t>
            </a:r>
          </a:p>
          <a:p>
            <a:r>
              <a:rPr lang="en-US" dirty="0" smtClean="0"/>
              <a:t>Advocate </a:t>
            </a:r>
            <a:r>
              <a:rPr lang="en-US" dirty="0"/>
              <a:t>graceful </a:t>
            </a:r>
            <a:r>
              <a:rPr lang="en-US" dirty="0" smtClean="0"/>
              <a:t>degradation</a:t>
            </a:r>
          </a:p>
          <a:p>
            <a:r>
              <a:rPr lang="en-US" dirty="0" smtClean="0"/>
              <a:t>Capacity </a:t>
            </a:r>
            <a:r>
              <a:rPr lang="en-US" dirty="0"/>
              <a:t>planning (for organic growth and for special events)</a:t>
            </a:r>
          </a:p>
          <a:p>
            <a:r>
              <a:rPr lang="en-US" dirty="0"/>
              <a:t>Perform security audits and penetration testing</a:t>
            </a:r>
          </a:p>
          <a:p>
            <a:r>
              <a:rPr lang="en-US" dirty="0" smtClean="0"/>
              <a:t>Test </a:t>
            </a:r>
            <a:r>
              <a:rPr lang="en-US" dirty="0"/>
              <a:t>disaster recovery </a:t>
            </a:r>
            <a:r>
              <a:rPr lang="en-US" dirty="0" smtClean="0"/>
              <a:t>plans / fire drills</a:t>
            </a:r>
            <a:endParaRPr lang="en-US" dirty="0"/>
          </a:p>
          <a:p>
            <a:r>
              <a:rPr lang="en-US" dirty="0" smtClean="0"/>
              <a:t>Chaos </a:t>
            </a:r>
            <a:r>
              <a:rPr lang="en-US" dirty="0"/>
              <a:t>monkey / operational readiness </a:t>
            </a:r>
            <a:r>
              <a:rPr lang="en-US" dirty="0" smtClean="0"/>
              <a:t>drills</a:t>
            </a:r>
          </a:p>
          <a:p>
            <a:r>
              <a:rPr lang="en-US" dirty="0"/>
              <a:t>Examine opportunities for cost </a:t>
            </a:r>
            <a:r>
              <a:rPr lang="en-US" dirty="0" smtClean="0"/>
              <a:t>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2017: Where are we?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only been </a:t>
            </a:r>
            <a:r>
              <a:rPr lang="en-US" dirty="0"/>
              <a:t>3+ months, so far so good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We had 2 “State of the Union” meetings</a:t>
            </a:r>
          </a:p>
          <a:p>
            <a:r>
              <a:rPr lang="en-US" dirty="0" smtClean="0"/>
              <a:t>We continue to spread the word and make changes to our blueprint</a:t>
            </a:r>
          </a:p>
          <a:p>
            <a:r>
              <a:rPr lang="en-US" dirty="0" smtClean="0"/>
              <a:t>People have issues with the concept at first (culture, language,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smtClean="0"/>
              <a:t>Our </a:t>
            </a:r>
            <a:r>
              <a:rPr lang="en-US" smtClean="0"/>
              <a:t>champions </a:t>
            </a:r>
            <a:r>
              <a:rPr lang="en-US" dirty="0" smtClean="0"/>
              <a:t>with hands-on experience agree that no other solution would be working for us. We’re all 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468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Courier</vt:lpstr>
      <vt:lpstr>Arial</vt:lpstr>
      <vt:lpstr>Office Theme</vt:lpstr>
      <vt:lpstr>Custom Design</vt:lpstr>
      <vt:lpstr>1_Custom Design</vt:lpstr>
      <vt:lpstr>Re-Thinking   Dev + Ops for QlikCloud.com</vt:lpstr>
      <vt:lpstr>Agenda</vt:lpstr>
      <vt:lpstr>History Lesson</vt:lpstr>
      <vt:lpstr>Dev + Ops, What We Learned</vt:lpstr>
      <vt:lpstr>Champion’s League</vt:lpstr>
      <vt:lpstr>Champion’s League Feature complete is not the same as production ready!</vt:lpstr>
      <vt:lpstr>Ops: Going forward Being Champions for Daily Operations</vt:lpstr>
      <vt:lpstr>Ops: What will they do going forward? Quality Engineering</vt:lpstr>
      <vt:lpstr>2017: Where are we?</vt:lpstr>
      <vt:lpstr>Additional 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Re-thinking   Dev + Ops for QlikCloud.com</dc:title>
  <dc:creator>Normand Cyr</dc:creator>
  <cp:lastModifiedBy>Normand Cyr</cp:lastModifiedBy>
  <cp:revision>173</cp:revision>
  <cp:lastPrinted>2017-02-08T18:19:01Z</cp:lastPrinted>
  <dcterms:created xsi:type="dcterms:W3CDTF">2016-10-20T22:39:05Z</dcterms:created>
  <dcterms:modified xsi:type="dcterms:W3CDTF">2017-02-08T18:20:40Z</dcterms:modified>
</cp:coreProperties>
</file>