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96" r:id="rId3"/>
    <p:sldId id="317" r:id="rId4"/>
    <p:sldId id="333" r:id="rId5"/>
    <p:sldId id="325" r:id="rId6"/>
    <p:sldId id="309" r:id="rId7"/>
    <p:sldId id="310" r:id="rId8"/>
    <p:sldId id="311" r:id="rId9"/>
    <p:sldId id="312" r:id="rId10"/>
    <p:sldId id="329" r:id="rId11"/>
    <p:sldId id="330" r:id="rId12"/>
    <p:sldId id="331" r:id="rId13"/>
    <p:sldId id="332" r:id="rId14"/>
    <p:sldId id="327" r:id="rId15"/>
    <p:sldId id="313" r:id="rId16"/>
    <p:sldId id="314" r:id="rId17"/>
    <p:sldId id="298" r:id="rId18"/>
    <p:sldId id="277" r:id="rId1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sley Cushing" initials="" lastIdx="2" clrIdx="0"/>
  <p:cmAuthor id="2" name="Stefano Dalla Guarda" initials="SDG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7F7F7F"/>
    <a:srgbClr val="6EB43F"/>
    <a:srgbClr val="9DCC7D"/>
    <a:srgbClr val="F7981F"/>
    <a:srgbClr val="7F0000"/>
    <a:srgbClr val="DA0000"/>
    <a:srgbClr val="4C8C2B"/>
    <a:srgbClr val="8E2100"/>
    <a:srgbClr val="5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8" autoAdjust="0"/>
    <p:restoredTop sz="94586"/>
  </p:normalViewPr>
  <p:slideViewPr>
    <p:cSldViewPr snapToGrid="0" snapToObjects="1">
      <p:cViewPr varScale="1">
        <p:scale>
          <a:sx n="98" d="100"/>
          <a:sy n="98" d="100"/>
        </p:scale>
        <p:origin x="232" y="28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D5E07E6-E357-EE44-9A7E-47A7BAB90EBE}" type="datetimeFigureOut">
              <a:rPr lang="en-US" smtClean="0"/>
              <a:t>2/8/17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549C9E0-C5C9-4542-9DEC-8F396086D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5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65887">
              <a:defRPr/>
            </a:pP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630777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Traction in all frontiers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9A53D-263B-45C6-AE95-A448E20643C4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039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Traction in all frontiers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9A53D-263B-45C6-AE95-A448E20643C4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2735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Traction in all frontiers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9A53D-263B-45C6-AE95-A448E20643C4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50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Traction in all frontiers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9A53D-263B-45C6-AE95-A448E20643C4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6097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 smtClean="0">
                <a:solidFill>
                  <a:srgbClr val="3B3835"/>
                </a:solidFill>
                <a:latin typeface="Helvetica Neue"/>
              </a:rPr>
              <a:t>Selecting the cheapest instance available while meeting performance requirements • Looking at CPU, RAM, storage, and network utilization to identify potential instances that can be downsized • Leveraging Amazon </a:t>
            </a:r>
            <a:r>
              <a:rPr lang="en-US" sz="1200" dirty="0" err="1" smtClean="0">
                <a:solidFill>
                  <a:srgbClr val="3B3835"/>
                </a:solidFill>
                <a:latin typeface="Helvetica Neue"/>
              </a:rPr>
              <a:t>CloudWatch</a:t>
            </a:r>
            <a:r>
              <a:rPr lang="en-US" sz="1200" dirty="0" smtClean="0">
                <a:solidFill>
                  <a:srgbClr val="3B3835"/>
                </a:solidFill>
                <a:latin typeface="Helvetica Neue"/>
              </a:rPr>
              <a:t> metrics and setting up custom RAM metrics Rule of thumb: Right size, then reserve. (But if you’re in a pinch, reserve first.)</a:t>
            </a:r>
            <a:br>
              <a:rPr lang="en-US" sz="1200" dirty="0" smtClean="0">
                <a:solidFill>
                  <a:srgbClr val="3B3835"/>
                </a:solidFill>
                <a:latin typeface="Helvetica Neue"/>
              </a:rPr>
            </a:br>
            <a:r>
              <a:rPr lang="en-US" sz="1200" dirty="0" smtClean="0">
                <a:solidFill>
                  <a:srgbClr val="3B3835"/>
                </a:solidFill>
                <a:latin typeface="Helvetica Neue"/>
              </a:rPr>
              <a:t>2.</a:t>
            </a:r>
            <a:br>
              <a:rPr lang="en-US" sz="1200" dirty="0" smtClean="0">
                <a:solidFill>
                  <a:srgbClr val="3B3835"/>
                </a:solidFill>
                <a:latin typeface="Helvetica Neue"/>
              </a:rPr>
            </a:br>
            <a:endParaRPr lang="en-US" sz="1200" dirty="0">
              <a:solidFill>
                <a:srgbClr val="3B3835"/>
              </a:solidFill>
              <a:latin typeface="Helvetica 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9A53D-263B-45C6-AE95-A448E20643C4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8530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 smtClean="0">
                <a:solidFill>
                  <a:srgbClr val="3B3835"/>
                </a:solidFill>
                <a:latin typeface="Helvetica Neue"/>
              </a:rPr>
              <a:t>Selecting the cheapest instance available while meeting performance requirements • Looking at CPU, RAM, storage, and network utilization to identify potential instances that can be downsized • Leveraging Amazon </a:t>
            </a:r>
            <a:r>
              <a:rPr lang="en-US" sz="1200" dirty="0" err="1" smtClean="0">
                <a:solidFill>
                  <a:srgbClr val="3B3835"/>
                </a:solidFill>
                <a:latin typeface="Helvetica Neue"/>
              </a:rPr>
              <a:t>CloudWatch</a:t>
            </a:r>
            <a:r>
              <a:rPr lang="en-US" sz="1200" dirty="0" smtClean="0">
                <a:solidFill>
                  <a:srgbClr val="3B3835"/>
                </a:solidFill>
                <a:latin typeface="Helvetica Neue"/>
              </a:rPr>
              <a:t> metrics and setting up custom RAM metrics Rule of thumb: Right size, then reserve. (But if you’re in a pinch, reserve first.)</a:t>
            </a:r>
            <a:br>
              <a:rPr lang="en-US" sz="1200" dirty="0" smtClean="0">
                <a:solidFill>
                  <a:srgbClr val="3B3835"/>
                </a:solidFill>
                <a:latin typeface="Helvetica Neue"/>
              </a:rPr>
            </a:br>
            <a:r>
              <a:rPr lang="en-US" sz="1200" dirty="0" smtClean="0">
                <a:solidFill>
                  <a:srgbClr val="3B3835"/>
                </a:solidFill>
                <a:latin typeface="Helvetica Neue"/>
              </a:rPr>
              <a:t>2.</a:t>
            </a:r>
            <a:br>
              <a:rPr lang="en-US" sz="1200" dirty="0" smtClean="0">
                <a:solidFill>
                  <a:srgbClr val="3B3835"/>
                </a:solidFill>
                <a:latin typeface="Helvetica Neue"/>
              </a:rPr>
            </a:br>
            <a:endParaRPr lang="en-US" sz="1200" dirty="0">
              <a:solidFill>
                <a:srgbClr val="3B3835"/>
              </a:solidFill>
              <a:latin typeface="Helvetica 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9A53D-263B-45C6-AE95-A448E20643C4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5814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 smtClean="0">
                <a:solidFill>
                  <a:srgbClr val="3B3835"/>
                </a:solidFill>
                <a:latin typeface="Helvetica Neue"/>
              </a:rPr>
              <a:t>Selecting the cheapest instance available while meeting performance requirements • Looking at CPU, RAM, storage, and network utilization to identify potential instances that can be downsized • Leveraging Amazon </a:t>
            </a:r>
            <a:r>
              <a:rPr lang="en-US" sz="1200" dirty="0" err="1" smtClean="0">
                <a:solidFill>
                  <a:srgbClr val="3B3835"/>
                </a:solidFill>
                <a:latin typeface="Helvetica Neue"/>
              </a:rPr>
              <a:t>CloudWatch</a:t>
            </a:r>
            <a:r>
              <a:rPr lang="en-US" sz="1200" dirty="0" smtClean="0">
                <a:solidFill>
                  <a:srgbClr val="3B3835"/>
                </a:solidFill>
                <a:latin typeface="Helvetica Neue"/>
              </a:rPr>
              <a:t> metrics and setting up custom RAM metrics Rule of thumb: Right size, then reserve. (But if you’re in a pinch, reserve first.)</a:t>
            </a:r>
            <a:br>
              <a:rPr lang="en-US" sz="1200" dirty="0" smtClean="0">
                <a:solidFill>
                  <a:srgbClr val="3B3835"/>
                </a:solidFill>
                <a:latin typeface="Helvetica Neue"/>
              </a:rPr>
            </a:br>
            <a:r>
              <a:rPr lang="en-US" sz="1200" dirty="0" smtClean="0">
                <a:solidFill>
                  <a:srgbClr val="3B3835"/>
                </a:solidFill>
                <a:latin typeface="Helvetica Neue"/>
              </a:rPr>
              <a:t>2.</a:t>
            </a:r>
            <a:br>
              <a:rPr lang="en-US" sz="1200" dirty="0" smtClean="0">
                <a:solidFill>
                  <a:srgbClr val="3B3835"/>
                </a:solidFill>
                <a:latin typeface="Helvetica Neue"/>
              </a:rPr>
            </a:br>
            <a:endParaRPr lang="en-US" sz="1200" dirty="0">
              <a:solidFill>
                <a:srgbClr val="3B3835"/>
              </a:solidFill>
              <a:latin typeface="Helvetica 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9A53D-263B-45C6-AE95-A448E20643C4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9753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 smtClean="0">
                <a:solidFill>
                  <a:srgbClr val="3B3835"/>
                </a:solidFill>
                <a:latin typeface="Helvetica Neue"/>
              </a:rPr>
              <a:t>Selecting the cheapest instance available while meeting performance requirements • Looking at CPU, RAM, storage, and network utilization to identify potential instances that can be downsized • Leveraging Amazon </a:t>
            </a:r>
            <a:r>
              <a:rPr lang="en-US" sz="1200" dirty="0" err="1" smtClean="0">
                <a:solidFill>
                  <a:srgbClr val="3B3835"/>
                </a:solidFill>
                <a:latin typeface="Helvetica Neue"/>
              </a:rPr>
              <a:t>CloudWatch</a:t>
            </a:r>
            <a:r>
              <a:rPr lang="en-US" sz="1200" dirty="0" smtClean="0">
                <a:solidFill>
                  <a:srgbClr val="3B3835"/>
                </a:solidFill>
                <a:latin typeface="Helvetica Neue"/>
              </a:rPr>
              <a:t> metrics and setting up custom RAM metrics Rule of thumb: Right size, then reserve. (But if you’re in a pinch, reserve first.)</a:t>
            </a:r>
            <a:br>
              <a:rPr lang="en-US" sz="1200" dirty="0" smtClean="0">
                <a:solidFill>
                  <a:srgbClr val="3B3835"/>
                </a:solidFill>
                <a:latin typeface="Helvetica Neue"/>
              </a:rPr>
            </a:br>
            <a:r>
              <a:rPr lang="en-US" sz="1200" dirty="0" smtClean="0">
                <a:solidFill>
                  <a:srgbClr val="3B3835"/>
                </a:solidFill>
                <a:latin typeface="Helvetica Neue"/>
              </a:rPr>
              <a:t>2.</a:t>
            </a:r>
            <a:br>
              <a:rPr lang="en-US" sz="1200" dirty="0" smtClean="0">
                <a:solidFill>
                  <a:srgbClr val="3B3835"/>
                </a:solidFill>
                <a:latin typeface="Helvetica Neue"/>
              </a:rPr>
            </a:br>
            <a:endParaRPr lang="en-US" sz="1200" dirty="0">
              <a:solidFill>
                <a:srgbClr val="3B3835"/>
              </a:solidFill>
              <a:latin typeface="Helvetica 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9A53D-263B-45C6-AE95-A448E20643C4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88138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 smtClean="0">
                <a:solidFill>
                  <a:srgbClr val="3B3835"/>
                </a:solidFill>
                <a:latin typeface="Helvetica Neue"/>
              </a:rPr>
              <a:t>Selecting the cheapest instance available while meeting performance requirements • Looking at CPU, RAM, storage, and network utilization to identify potential instances that can be downsized • Leveraging Amazon </a:t>
            </a:r>
            <a:r>
              <a:rPr lang="en-US" sz="1200" dirty="0" err="1" smtClean="0">
                <a:solidFill>
                  <a:srgbClr val="3B3835"/>
                </a:solidFill>
                <a:latin typeface="Helvetica Neue"/>
              </a:rPr>
              <a:t>CloudWatch</a:t>
            </a:r>
            <a:r>
              <a:rPr lang="en-US" sz="1200" dirty="0" smtClean="0">
                <a:solidFill>
                  <a:srgbClr val="3B3835"/>
                </a:solidFill>
                <a:latin typeface="Helvetica Neue"/>
              </a:rPr>
              <a:t> metrics and setting up custom RAM metrics Rule of thumb: Right size, then reserve. (But if you’re in a pinch, reserve first.)</a:t>
            </a:r>
            <a:br>
              <a:rPr lang="en-US" sz="1200" dirty="0" smtClean="0">
                <a:solidFill>
                  <a:srgbClr val="3B3835"/>
                </a:solidFill>
                <a:latin typeface="Helvetica Neue"/>
              </a:rPr>
            </a:br>
            <a:r>
              <a:rPr lang="en-US" sz="1200" dirty="0" smtClean="0">
                <a:solidFill>
                  <a:srgbClr val="3B3835"/>
                </a:solidFill>
                <a:latin typeface="Helvetica Neue"/>
              </a:rPr>
              <a:t>2.</a:t>
            </a:r>
            <a:br>
              <a:rPr lang="en-US" sz="1200" dirty="0" smtClean="0">
                <a:solidFill>
                  <a:srgbClr val="3B3835"/>
                </a:solidFill>
                <a:latin typeface="Helvetica Neue"/>
              </a:rPr>
            </a:br>
            <a:endParaRPr lang="en-US" sz="1200" dirty="0">
              <a:solidFill>
                <a:srgbClr val="3B3835"/>
              </a:solidFill>
              <a:latin typeface="Helvetica 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9A53D-263B-45C6-AE95-A448E20643C4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5540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Traction in all frontiers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9A53D-263B-45C6-AE95-A448E20643C4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202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F4EF-E1BD-437E-B0DD-08ED1FA6348F}" type="datetime1">
              <a:rPr lang="sv-SE" smtClean="0"/>
              <a:t>2017-02-08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Mission: QlikView| Milestone: MS18  | Beat: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8F8C-5143-8B4A-9698-EDDBB9DC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7B57-0910-481E-B823-FF4C46808FDF}" type="datetime1">
              <a:rPr lang="sv-SE" smtClean="0"/>
              <a:t>2017-02-08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Mission: QlikView| Milestone: MS18  | Beat: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8F8C-5143-8B4A-9698-EDDBB9DC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5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6A32-34DD-43B9-845E-40327EC65F63}" type="datetime1">
              <a:rPr lang="sv-SE" smtClean="0"/>
              <a:t>2017-02-08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Mission: QlikView| Milestone: MS18  | Beat: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8F8C-5143-8B4A-9698-EDDBB9DC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56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" y="0"/>
            <a:ext cx="12188388" cy="6858000"/>
          </a:xfrm>
          <a:prstGeom prst="rect">
            <a:avLst/>
          </a:prstGeom>
        </p:spPr>
      </p:pic>
      <p:pic>
        <p:nvPicPr>
          <p:cNvPr id="14" name="Picture 13" descr="QlikLogo-RGB-PPT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1004" y="1678610"/>
            <a:ext cx="2633472" cy="849733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5882727" y="2628348"/>
            <a:ext cx="5975595" cy="820737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lnSpc>
                <a:spcPct val="100000"/>
              </a:lnSpc>
              <a:defRPr sz="2667" b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Here</a:t>
            </a:r>
            <a:br>
              <a:rPr lang="en-US" dirty="0"/>
            </a:br>
            <a:r>
              <a:rPr lang="en-US" dirty="0"/>
              <a:t>and Here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882727" y="3549088"/>
            <a:ext cx="5975595" cy="2954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133">
                <a:solidFill>
                  <a:schemeClr val="tx2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Presentation Subhead</a:t>
            </a:r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882728" y="4672764"/>
            <a:ext cx="3379569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67">
                <a:solidFill>
                  <a:schemeClr val="tx2"/>
                </a:solidFill>
              </a:defRPr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Name of Presenter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5882728" y="5033579"/>
            <a:ext cx="3379569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67">
                <a:solidFill>
                  <a:schemeClr val="tx2"/>
                </a:solidFill>
              </a:defRPr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</a:lstStyle>
          <a:p>
            <a:pPr lvl="0"/>
            <a:r>
              <a:rPr lang="en-US" dirty="0"/>
              <a:t>00 Month, 2015</a:t>
            </a:r>
          </a:p>
        </p:txBody>
      </p:sp>
    </p:spTree>
    <p:extLst>
      <p:ext uri="{BB962C8B-B14F-4D97-AF65-F5344CB8AC3E}">
        <p14:creationId xmlns:p14="http://schemas.microsoft.com/office/powerpoint/2010/main" val="681814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QLIK_cover_revised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288849" y="3721051"/>
            <a:ext cx="4569200" cy="4332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7157157" y="2756098"/>
            <a:ext cx="3996267" cy="913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333" b="1">
                <a:solidFill>
                  <a:schemeClr val="tx1"/>
                </a:solidFill>
              </a:rPr>
              <a:t>Thank you</a:t>
            </a:r>
            <a:endParaRPr lang="en-US" sz="5333" b="1">
              <a:solidFill>
                <a:schemeClr val="tx1"/>
              </a:solidFill>
            </a:endParaRPr>
          </a:p>
        </p:txBody>
      </p:sp>
      <p:pic>
        <p:nvPicPr>
          <p:cNvPr id="5" name="Picture 4" descr="QlikLogo-RGB-PPT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8849" y="2281101"/>
            <a:ext cx="1472088" cy="47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4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3C0-EF3C-428C-A688-ED1D320B85A5}" type="datetime1">
              <a:rPr lang="sv-SE" smtClean="0"/>
              <a:t>2017-02-08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Mission: QlikView| Milestone: MS18  | Beat: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8F8C-5143-8B4A-9698-EDDBB9DC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6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C985-A24C-43CF-B4F7-D1D832C1D0CF}" type="datetime1">
              <a:rPr lang="sv-SE" smtClean="0"/>
              <a:t>2017-02-08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Mission: QlikView| Milestone: MS18  | Beat: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8F8C-5143-8B4A-9698-EDDBB9DC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EFD3-087F-46E0-9F4E-A0B3DF533414}" type="datetime1">
              <a:rPr lang="sv-SE" smtClean="0"/>
              <a:t>2017-02-08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Mission: QlikView| Milestone: MS18  | Beat: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8F8C-5143-8B4A-9698-EDDBB9DC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5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629F-A77C-4326-8FBD-964FF8A5D16C}" type="datetime1">
              <a:rPr lang="sv-SE" smtClean="0"/>
              <a:t>2017-02-08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Mission: QlikView| Milestone: MS18  | Beat: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8F8C-5143-8B4A-9698-EDDBB9DC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2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00CA-89DC-465E-87EB-9094669222E5}" type="datetime1">
              <a:rPr lang="sv-SE" smtClean="0"/>
              <a:t>2017-02-08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Mission: QlikView| Milestone: MS18  | Beat: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8F8C-5143-8B4A-9698-EDDBB9DC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3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9613-ED27-4CDA-A2BF-1C3D0C7D0C2D}" type="datetime1">
              <a:rPr lang="sv-SE" smtClean="0"/>
              <a:t>2017-02-08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Mission: QlikView| Milestone: MS18  | Beat: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8F8C-5143-8B4A-9698-EDDBB9DC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6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FCD0-F8E5-46A2-94B5-5ED82471D21F}" type="datetime1">
              <a:rPr lang="sv-SE" smtClean="0"/>
              <a:t>2017-02-08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Mission: QlikView| Milestone: MS18  | Beat: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8F8C-5143-8B4A-9698-EDDBB9DC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9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39FBC-6A00-4A59-AFD7-71676510940B}" type="datetime1">
              <a:rPr lang="sv-SE" smtClean="0"/>
              <a:t>2017-02-08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Mission: QlikView| Milestone: MS18  | Beat: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8F8C-5143-8B4A-9698-EDDBB9DC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9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693B8-8830-4F60-94B9-1522B3975345}" type="datetime1">
              <a:rPr lang="sv-SE" smtClean="0"/>
              <a:t>2017-02-08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Mission: QlikView| Milestone: MS18  | Beat: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A8F8C-5143-8B4A-9698-EDDBB9DC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5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82727" y="3038716"/>
            <a:ext cx="5975595" cy="410369"/>
          </a:xfrm>
        </p:spPr>
        <p:txBody>
          <a:bodyPr/>
          <a:lstStyle/>
          <a:p>
            <a:r>
              <a:rPr lang="en-US" dirty="0" smtClean="0"/>
              <a:t>Transitioning to Site Reliability Engineering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35233" y="3509474"/>
            <a:ext cx="2705013" cy="295402"/>
          </a:xfrm>
        </p:spPr>
        <p:txBody>
          <a:bodyPr/>
          <a:lstStyle/>
          <a:p>
            <a:r>
              <a:rPr lang="en-US" dirty="0" smtClean="0"/>
              <a:t>DevOps Meetup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43688" y="4993922"/>
            <a:ext cx="3996558" cy="287323"/>
          </a:xfrm>
        </p:spPr>
        <p:txBody>
          <a:bodyPr/>
          <a:lstStyle/>
          <a:p>
            <a:r>
              <a:rPr lang="en-US" dirty="0" smtClean="0"/>
              <a:t>Scott </a:t>
            </a:r>
            <a:r>
              <a:rPr lang="en-US" dirty="0" smtClean="0"/>
              <a:t>Clark - Director, R&amp;D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943688" y="5354737"/>
            <a:ext cx="3379569" cy="287259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Feb 2017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0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67" y="258793"/>
            <a:ext cx="10196859" cy="5737731"/>
          </a:xfrm>
          <a:prstGeom prst="rect">
            <a:avLst/>
          </a:prstGeom>
        </p:spPr>
      </p:pic>
      <p:pic>
        <p:nvPicPr>
          <p:cNvPr id="5" name="Picture 4" descr="circl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253" y="5566368"/>
            <a:ext cx="2079747" cy="12916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27207" y="5750519"/>
            <a:ext cx="8552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B3835"/>
                </a:solidFill>
                <a:latin typeface="Helvetica Neue"/>
              </a:rPr>
              <a:t>Step 2:</a:t>
            </a:r>
            <a:r>
              <a:rPr lang="en-US" dirty="0" smtClean="0">
                <a:solidFill>
                  <a:srgbClr val="3B3835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Look for dev/test, nonproduction instances that are running always-on and turn them off. • Lambda + </a:t>
            </a:r>
            <a:r>
              <a:rPr lang="en-US" dirty="0" err="1">
                <a:solidFill>
                  <a:srgbClr val="3B3835"/>
                </a:solidFill>
                <a:latin typeface="Helvetica Neue"/>
              </a:rPr>
              <a:t>CloudWatch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 </a:t>
            </a:r>
            <a:r>
              <a:rPr lang="en-US" dirty="0" smtClean="0">
                <a:solidFill>
                  <a:srgbClr val="3B3835"/>
                </a:solidFill>
                <a:latin typeface="Helvetica Neue"/>
              </a:rPr>
              <a:t>+ ELB = 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Automated </a:t>
            </a:r>
            <a:r>
              <a:rPr lang="en-US" dirty="0" smtClean="0">
                <a:solidFill>
                  <a:srgbClr val="3B3835"/>
                </a:solidFill>
                <a:latin typeface="Helvetica Neue"/>
              </a:rPr>
              <a:t>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8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67" y="258793"/>
            <a:ext cx="10196859" cy="5737731"/>
          </a:xfrm>
          <a:prstGeom prst="rect">
            <a:avLst/>
          </a:prstGeom>
        </p:spPr>
      </p:pic>
      <p:pic>
        <p:nvPicPr>
          <p:cNvPr id="5" name="Picture 4" descr="circl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253" y="5566368"/>
            <a:ext cx="2079747" cy="12916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27207" y="5750519"/>
            <a:ext cx="8552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B3835"/>
                </a:solidFill>
                <a:latin typeface="Helvetica Neue"/>
              </a:rPr>
              <a:t>Step 3:</a:t>
            </a:r>
            <a:r>
              <a:rPr lang="en-US" dirty="0" smtClean="0">
                <a:solidFill>
                  <a:srgbClr val="3B3835"/>
                </a:solidFill>
                <a:latin typeface="Helvetica Neue"/>
              </a:rPr>
              <a:t> Plan for Reserved Instances - Saving are significant (1 YR-40% 3 YRS-60%) especially when you pay costs upfront BUT Where possible – use spot instances on transient workloads! On average an 87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% discount! </a:t>
            </a:r>
          </a:p>
        </p:txBody>
      </p:sp>
    </p:spTree>
    <p:extLst>
      <p:ext uri="{BB962C8B-B14F-4D97-AF65-F5344CB8AC3E}">
        <p14:creationId xmlns:p14="http://schemas.microsoft.com/office/powerpoint/2010/main" val="341132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67" y="258793"/>
            <a:ext cx="10196859" cy="5737731"/>
          </a:xfrm>
          <a:prstGeom prst="rect">
            <a:avLst/>
          </a:prstGeom>
        </p:spPr>
      </p:pic>
      <p:pic>
        <p:nvPicPr>
          <p:cNvPr id="5" name="Picture 4" descr="circl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253" y="5566368"/>
            <a:ext cx="2079747" cy="12916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27207" y="5750519"/>
            <a:ext cx="8552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B3835"/>
                </a:solidFill>
                <a:latin typeface="Helvetica Neue"/>
              </a:rPr>
              <a:t>Step 4:</a:t>
            </a:r>
            <a:r>
              <a:rPr lang="en-US" dirty="0" smtClean="0">
                <a:solidFill>
                  <a:srgbClr val="3B3835"/>
                </a:solidFill>
                <a:latin typeface="Helvetica Neue"/>
              </a:rPr>
              <a:t> Be careful about overpaying for storage!!! Do you really need the data set retrieved that fast??? </a:t>
            </a:r>
            <a:endParaRPr lang="en-US" dirty="0">
              <a:solidFill>
                <a:srgbClr val="3B3835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6904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67" y="258793"/>
            <a:ext cx="10196859" cy="5737731"/>
          </a:xfrm>
          <a:prstGeom prst="rect">
            <a:avLst/>
          </a:prstGeom>
        </p:spPr>
      </p:pic>
      <p:pic>
        <p:nvPicPr>
          <p:cNvPr id="5" name="Picture 4" descr="circl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253" y="5566368"/>
            <a:ext cx="2079747" cy="12916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27207" y="5750519"/>
            <a:ext cx="8552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B3835"/>
                </a:solidFill>
                <a:latin typeface="Helvetica Neue"/>
              </a:rPr>
              <a:t>Step 5:</a:t>
            </a:r>
            <a:r>
              <a:rPr lang="en-US" dirty="0" smtClean="0">
                <a:solidFill>
                  <a:srgbClr val="3B3835"/>
                </a:solidFill>
                <a:latin typeface="Helvetica Neue"/>
              </a:rPr>
              <a:t> Monitor / Monitor / Monitor</a:t>
            </a:r>
            <a:endParaRPr lang="en-US" dirty="0">
              <a:solidFill>
                <a:srgbClr val="3B3835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3778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Confidential – Do not redistribute </a:t>
            </a:r>
            <a:endParaRPr lang="sv-SE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34" y="0"/>
            <a:ext cx="10242550" cy="32654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02566" y="2915920"/>
            <a:ext cx="10665125" cy="360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34" y="3265399"/>
            <a:ext cx="10714966" cy="3456075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1778000" y="2718263"/>
            <a:ext cx="8853978" cy="1223817"/>
          </a:xfrm>
          <a:prstGeom prst="line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408160" y="2915920"/>
            <a:ext cx="741680" cy="1168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glow rad="127000">
              <a:srgbClr val="FFFF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!!!</a:t>
            </a:r>
            <a:endParaRPr lang="en-US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319177" y="120770"/>
            <a:ext cx="612476" cy="2795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1577" y="273170"/>
            <a:ext cx="612476" cy="2795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9336" y="3452496"/>
            <a:ext cx="681487" cy="3060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0166" y="183518"/>
            <a:ext cx="681487" cy="3060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9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Operations Strategy and Architecture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cloud impact assessment of all cloud deployed product scenarios</a:t>
            </a:r>
          </a:p>
          <a:p>
            <a:r>
              <a:rPr lang="en-US" dirty="0" smtClean="0"/>
              <a:t>Ensure we are structured to provide optimal feedback to development teams delivering to the cloud</a:t>
            </a:r>
          </a:p>
          <a:p>
            <a:r>
              <a:rPr lang="en-US" dirty="0" smtClean="0"/>
              <a:t>Continue to research alternate architectures and report back to appropriate parties</a:t>
            </a:r>
          </a:p>
          <a:p>
            <a:r>
              <a:rPr lang="en-US" dirty="0" smtClean="0"/>
              <a:t>Research requirements for best of breed Production and Reliability tools </a:t>
            </a:r>
          </a:p>
          <a:p>
            <a:r>
              <a:rPr lang="en-US" dirty="0" smtClean="0"/>
              <a:t>Ensure we are built for optimal cost and reliability.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Confidential – Do not redistribute </a:t>
            </a:r>
            <a:endParaRPr lang="sv-SE"/>
          </a:p>
        </p:txBody>
      </p:sp>
      <p:pic>
        <p:nvPicPr>
          <p:cNvPr id="5" name="Picture 4" descr="circl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253" y="5566368"/>
            <a:ext cx="2079747" cy="12916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2861" y="214754"/>
            <a:ext cx="1735818" cy="155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65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Third Tier Customer Support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the most efficient conduit between the end customer and our disparate development resources</a:t>
            </a:r>
          </a:p>
          <a:p>
            <a:r>
              <a:rPr lang="en-US" dirty="0" smtClean="0"/>
              <a:t>Communicate the features being delivered through the Cloud Delivery Pipeline to affected stakeholders</a:t>
            </a:r>
          </a:p>
          <a:p>
            <a:r>
              <a:rPr lang="en-US" dirty="0" smtClean="0"/>
              <a:t>Conduct regular triage to ensure we are on top of all customer issues</a:t>
            </a:r>
          </a:p>
          <a:p>
            <a:r>
              <a:rPr lang="en-US" dirty="0" smtClean="0"/>
              <a:t>Monitor community sites and ensure close communication with Concierge and Technical Support organizations</a:t>
            </a:r>
            <a:endParaRPr lang="en-US" dirty="0"/>
          </a:p>
          <a:p>
            <a:r>
              <a:rPr lang="en-US" dirty="0"/>
              <a:t>Perform </a:t>
            </a:r>
            <a:r>
              <a:rPr lang="en-US" dirty="0" smtClean="0"/>
              <a:t>ongoing maintenance when required </a:t>
            </a:r>
          </a:p>
          <a:p>
            <a:r>
              <a:rPr lang="en-US" dirty="0" smtClean="0"/>
              <a:t>Regularly monitor production errors.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Confidential – Do not redistribute </a:t>
            </a:r>
            <a:endParaRPr lang="sv-SE"/>
          </a:p>
        </p:txBody>
      </p:sp>
      <p:pic>
        <p:nvPicPr>
          <p:cNvPr id="5" name="Picture 4" descr="circl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253" y="5566368"/>
            <a:ext cx="2079747" cy="12916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2861" y="214754"/>
            <a:ext cx="1735818" cy="155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77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Our </a:t>
            </a:r>
            <a:r>
              <a:rPr lang="en-US" dirty="0" err="1" smtClean="0">
                <a:solidFill>
                  <a:srgbClr val="008000"/>
                </a:solidFill>
              </a:rPr>
              <a:t>Qlik</a:t>
            </a:r>
            <a:r>
              <a:rPr lang="en-US" dirty="0" smtClean="0">
                <a:solidFill>
                  <a:srgbClr val="008000"/>
                </a:solidFill>
              </a:rPr>
              <a:t> Cloud Release</a:t>
            </a:r>
            <a:br>
              <a:rPr lang="en-US" dirty="0" smtClean="0">
                <a:solidFill>
                  <a:srgbClr val="008000"/>
                </a:solidFill>
              </a:rPr>
            </a:br>
            <a:r>
              <a:rPr lang="en-US" i="1" dirty="0" smtClean="0">
                <a:solidFill>
                  <a:srgbClr val="008000"/>
                </a:solidFill>
              </a:rPr>
              <a:t>Lesson’s Learned</a:t>
            </a:r>
            <a:endParaRPr lang="en-US" i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2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We didn’t respect Staging and used it as </a:t>
            </a:r>
            <a:br>
              <a:rPr lang="en-US" dirty="0" smtClean="0"/>
            </a:br>
            <a:r>
              <a:rPr lang="en-US" dirty="0" smtClean="0"/>
              <a:t>our testing environment (not Production)</a:t>
            </a:r>
          </a:p>
          <a:p>
            <a:r>
              <a:rPr lang="en-US" dirty="0"/>
              <a:t>Late Friday deploys are bad</a:t>
            </a:r>
          </a:p>
          <a:p>
            <a:r>
              <a:rPr lang="en-US" dirty="0" smtClean="0"/>
              <a:t>Implementing features without the ability to measure</a:t>
            </a:r>
            <a:endParaRPr lang="en-US" dirty="0"/>
          </a:p>
          <a:p>
            <a:r>
              <a:rPr lang="en-US" dirty="0" smtClean="0"/>
              <a:t>Large commits in development cornered us</a:t>
            </a:r>
          </a:p>
          <a:p>
            <a:r>
              <a:rPr lang="en-US" dirty="0" smtClean="0"/>
              <a:t>Feature Flags need to be used for every new feature </a:t>
            </a:r>
          </a:p>
          <a:p>
            <a:r>
              <a:rPr lang="en-US" dirty="0" smtClean="0"/>
              <a:t>New features without associated automated tests </a:t>
            </a:r>
          </a:p>
          <a:p>
            <a:r>
              <a:rPr lang="en-US" dirty="0" smtClean="0"/>
              <a:t>Production Status – Where does Champions league kick into gear.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800" y="365125"/>
            <a:ext cx="4171950" cy="2785935"/>
          </a:xfrm>
          <a:prstGeom prst="rect">
            <a:avLst/>
          </a:prstGeom>
        </p:spPr>
      </p:pic>
      <p:pic>
        <p:nvPicPr>
          <p:cNvPr id="2050" name="Picture 2" descr="Image result for traffic light transpar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5365" y="5092285"/>
            <a:ext cx="982410" cy="98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86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695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Agenda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the move to Site Reliability Engineering</a:t>
            </a:r>
            <a:endParaRPr lang="en-US" dirty="0"/>
          </a:p>
          <a:p>
            <a:r>
              <a:rPr lang="en-US" dirty="0" smtClean="0"/>
              <a:t>What does Reliability Engineering look like at </a:t>
            </a:r>
            <a:r>
              <a:rPr lang="en-US" dirty="0" err="1" smtClean="0"/>
              <a:t>Qlik</a:t>
            </a:r>
            <a:endParaRPr lang="en-US" dirty="0"/>
          </a:p>
          <a:p>
            <a:r>
              <a:rPr lang="en-US" dirty="0" smtClean="0"/>
              <a:t>Some lessons learned as we moved to continuous delivery</a:t>
            </a:r>
          </a:p>
          <a:p>
            <a:endParaRPr lang="en-US" dirty="0" smtClean="0"/>
          </a:p>
          <a:p>
            <a:r>
              <a:rPr lang="en-US" dirty="0" smtClean="0"/>
              <a:t>Questions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circ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253" y="5566368"/>
            <a:ext cx="2079747" cy="129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4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irc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253" y="5566368"/>
            <a:ext cx="2079747" cy="12916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Why the move to Site Reliability Engineering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Built around a Site Reliability Engineering role            </a:t>
            </a:r>
            <a:r>
              <a:rPr lang="en-US" sz="1700" dirty="0" smtClean="0"/>
              <a:t>(</a:t>
            </a:r>
            <a:r>
              <a:rPr lang="en-US" sz="1700" i="1" dirty="0" smtClean="0"/>
              <a:t>Ben Treynor-2003</a:t>
            </a:r>
            <a:r>
              <a:rPr lang="en-US" sz="1700" dirty="0" smtClean="0"/>
              <a:t>)</a:t>
            </a:r>
          </a:p>
          <a:p>
            <a:pPr marL="0" indent="0">
              <a:buNone/>
            </a:pPr>
            <a:r>
              <a:rPr lang="en-US" sz="1700" dirty="0" smtClean="0"/>
              <a:t>	From 7 Software Engineers to 1500 Engineers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</a:p>
          <a:p>
            <a:r>
              <a:rPr lang="en-US" dirty="0" smtClean="0"/>
              <a:t>As part of the overall Quality and Operational Engineering role at </a:t>
            </a:r>
            <a:r>
              <a:rPr lang="en-US" dirty="0" err="1" smtClean="0"/>
              <a:t>Qlik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endParaRPr lang="en-US" i="1" dirty="0" smtClean="0"/>
          </a:p>
          <a:p>
            <a:pPr marL="457200" lvl="1" indent="0">
              <a:buNone/>
            </a:pPr>
            <a:r>
              <a:rPr lang="en-US" i="1" dirty="0" smtClean="0"/>
              <a:t>Our goal is to protect, provide for and ensure </a:t>
            </a:r>
            <a:r>
              <a:rPr lang="en-US" b="1" i="1" dirty="0" smtClean="0"/>
              <a:t>efficient deliveries </a:t>
            </a:r>
            <a:r>
              <a:rPr lang="en-US" i="1" dirty="0" smtClean="0"/>
              <a:t>of our external facing cloud services, while keeping and eye on </a:t>
            </a:r>
            <a:r>
              <a:rPr lang="en-US" b="1" i="1" dirty="0" smtClean="0"/>
              <a:t>global availability</a:t>
            </a:r>
            <a:r>
              <a:rPr lang="en-US" i="1" dirty="0" smtClean="0"/>
              <a:t>, </a:t>
            </a:r>
            <a:r>
              <a:rPr lang="en-US" b="1" i="1" dirty="0" smtClean="0"/>
              <a:t>cost efficiency</a:t>
            </a:r>
            <a:r>
              <a:rPr lang="en-US" i="1" dirty="0" smtClean="0"/>
              <a:t>, </a:t>
            </a:r>
            <a:r>
              <a:rPr lang="en-US" b="1" i="1" dirty="0" smtClean="0"/>
              <a:t>performance</a:t>
            </a:r>
            <a:r>
              <a:rPr lang="en-US" i="1" dirty="0" smtClean="0"/>
              <a:t> and </a:t>
            </a:r>
            <a:r>
              <a:rPr lang="en-US" b="1" i="1" dirty="0" smtClean="0"/>
              <a:t>scalability</a:t>
            </a:r>
            <a:r>
              <a:rPr lang="en-US" i="1" dirty="0" smtClean="0"/>
              <a:t> issues.</a:t>
            </a:r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r>
              <a:rPr lang="en-US" b="1" dirty="0"/>
              <a:t>DevOps</a:t>
            </a:r>
            <a:r>
              <a:rPr lang="en-US" dirty="0"/>
              <a:t> is a </a:t>
            </a:r>
            <a:r>
              <a:rPr lang="en-US" dirty="0" smtClean="0"/>
              <a:t>practice that </a:t>
            </a:r>
            <a:r>
              <a:rPr lang="en-US" dirty="0"/>
              <a:t>encompasses automation of manual tasks, continuous integration and continuous delivery. 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SRE</a:t>
            </a:r>
            <a:r>
              <a:rPr lang="en-US" dirty="0" smtClean="0"/>
              <a:t> would be </a:t>
            </a:r>
            <a:r>
              <a:rPr lang="en-US" dirty="0"/>
              <a:t>considered a subset of DevOps that possesses additional skill sets.</a:t>
            </a:r>
            <a:endParaRPr lang="en-US" i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844" y="1766163"/>
            <a:ext cx="530087" cy="53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8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Service Reliability Elements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sv-SE" dirty="0"/>
              <a:t>(Site Reliability Engineering – O’Reilly - https://landing.google.com/sre/book/chapters/part3.html</a:t>
            </a:r>
          </a:p>
        </p:txBody>
      </p:sp>
      <p:pic>
        <p:nvPicPr>
          <p:cNvPr id="5" name="Picture 4" descr="circ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253" y="5566368"/>
            <a:ext cx="2079747" cy="12916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81" y="1420167"/>
            <a:ext cx="5102760" cy="44167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92110" y="5312584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Don’t fly blind…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13894" y="4752640"/>
            <a:ext cx="503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Once you’ve got a problem, how to make it go away.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15818" y="4042874"/>
            <a:ext cx="4844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 to finding new and exciting problems to fix. </a:t>
            </a:r>
            <a:br>
              <a:rPr lang="en-US" dirty="0" smtClean="0"/>
            </a:br>
            <a:r>
              <a:rPr lang="en-US" dirty="0" smtClean="0"/>
              <a:t>Don’t fix the same issue twice.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67422" y="3581453"/>
            <a:ext cx="3780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Automate tests and release processes.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72185" y="3079568"/>
            <a:ext cx="396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 you thinking about building to scale.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00343" y="2519624"/>
            <a:ext cx="570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think about the continuous pipeline and the product.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77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Reliability Engineering in Practice at </a:t>
            </a:r>
            <a:r>
              <a:rPr lang="en-US" dirty="0" err="1" smtClean="0">
                <a:solidFill>
                  <a:srgbClr val="008000"/>
                </a:solidFill>
              </a:rPr>
              <a:t>Qlik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646238"/>
            <a:ext cx="72390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We will ensure we build Service Reliability by building excellence around the following pillars:</a:t>
            </a:r>
          </a:p>
          <a:p>
            <a:pPr lvl="1"/>
            <a:r>
              <a:rPr lang="en-US" dirty="0" smtClean="0"/>
              <a:t>Production Monitoring and Operations Tools</a:t>
            </a:r>
            <a:endParaRPr lang="en-US" dirty="0"/>
          </a:p>
          <a:p>
            <a:pPr lvl="1"/>
            <a:r>
              <a:rPr lang="en-US" dirty="0" smtClean="0"/>
              <a:t>Incident Tracking and Resolution</a:t>
            </a:r>
            <a:endParaRPr lang="en-US" dirty="0"/>
          </a:p>
          <a:p>
            <a:pPr lvl="1"/>
            <a:r>
              <a:rPr lang="en-US" dirty="0" smtClean="0"/>
              <a:t>Security </a:t>
            </a:r>
            <a:r>
              <a:rPr lang="en-US" dirty="0"/>
              <a:t>and </a:t>
            </a:r>
            <a:r>
              <a:rPr lang="en-US" dirty="0" smtClean="0"/>
              <a:t>Compliance</a:t>
            </a:r>
            <a:endParaRPr lang="en-US" dirty="0"/>
          </a:p>
          <a:p>
            <a:pPr lvl="1"/>
            <a:r>
              <a:rPr lang="en-US" dirty="0" smtClean="0"/>
              <a:t>Cost Optimization</a:t>
            </a:r>
            <a:endParaRPr lang="en-US" dirty="0"/>
          </a:p>
          <a:p>
            <a:pPr lvl="1"/>
            <a:r>
              <a:rPr lang="en-US" dirty="0" smtClean="0"/>
              <a:t>Operational Strategy </a:t>
            </a:r>
            <a:r>
              <a:rPr lang="en-US" dirty="0"/>
              <a:t>and </a:t>
            </a:r>
            <a:r>
              <a:rPr lang="en-US" dirty="0" smtClean="0"/>
              <a:t>Architecture </a:t>
            </a:r>
            <a:endParaRPr lang="en-US" dirty="0"/>
          </a:p>
          <a:p>
            <a:pPr lvl="1"/>
            <a:r>
              <a:rPr lang="en-US" dirty="0" smtClean="0"/>
              <a:t>Third-Tier Customer Support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circ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253" y="5566368"/>
            <a:ext cx="2079747" cy="12916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48" y="1845021"/>
            <a:ext cx="3235601" cy="290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3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Production Monitoring and Operations </a:t>
            </a:r>
            <a:br>
              <a:rPr lang="en-US" dirty="0" smtClean="0">
                <a:solidFill>
                  <a:srgbClr val="008000"/>
                </a:solidFill>
              </a:rPr>
            </a:br>
            <a:r>
              <a:rPr lang="en-US" dirty="0" smtClean="0">
                <a:solidFill>
                  <a:srgbClr val="008000"/>
                </a:solidFill>
              </a:rPr>
              <a:t>Tools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Improve monitoring to be able to report on Service Performance, User Experience and User Engagement KPIs  </a:t>
            </a:r>
          </a:p>
          <a:p>
            <a:r>
              <a:rPr lang="en-US" dirty="0"/>
              <a:t>Centralized </a:t>
            </a:r>
            <a:r>
              <a:rPr lang="en-US" dirty="0" smtClean="0"/>
              <a:t>operations management console: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track the Production health and </a:t>
            </a:r>
            <a:r>
              <a:rPr lang="en-US" dirty="0" smtClean="0"/>
              <a:t>quality  </a:t>
            </a:r>
          </a:p>
          <a:p>
            <a:pPr lvl="1"/>
            <a:r>
              <a:rPr lang="en-US" dirty="0" smtClean="0"/>
              <a:t>to control changes to  </a:t>
            </a:r>
            <a:r>
              <a:rPr lang="en-US" dirty="0"/>
              <a:t>the </a:t>
            </a:r>
            <a:r>
              <a:rPr lang="en-US" dirty="0" smtClean="0"/>
              <a:t>production environment  </a:t>
            </a:r>
          </a:p>
          <a:p>
            <a:r>
              <a:rPr lang="en-US" dirty="0" smtClean="0"/>
              <a:t>Increase automation </a:t>
            </a:r>
            <a:r>
              <a:rPr lang="en-US" dirty="0"/>
              <a:t>to improve </a:t>
            </a:r>
            <a:r>
              <a:rPr lang="en-US" dirty="0" smtClean="0"/>
              <a:t>site reliability </a:t>
            </a:r>
            <a:r>
              <a:rPr lang="en-US" dirty="0"/>
              <a:t>and </a:t>
            </a:r>
            <a:r>
              <a:rPr lang="en-US" dirty="0" smtClean="0"/>
              <a:t>recoverability</a:t>
            </a:r>
          </a:p>
          <a:p>
            <a:r>
              <a:rPr lang="en-US" dirty="0" smtClean="0"/>
              <a:t>Remove regular toil through automation 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Confidential – Do not redistribute </a:t>
            </a:r>
            <a:endParaRPr lang="sv-SE"/>
          </a:p>
        </p:txBody>
      </p:sp>
      <p:pic>
        <p:nvPicPr>
          <p:cNvPr id="5" name="Picture 4" descr="circ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253" y="5566368"/>
            <a:ext cx="2079747" cy="12916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2861" y="214754"/>
            <a:ext cx="1735818" cy="155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69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Incident Management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Disaster Recovery planning and practice events</a:t>
            </a:r>
          </a:p>
          <a:p>
            <a:r>
              <a:rPr lang="en-US" dirty="0" err="1" smtClean="0"/>
              <a:t>Runbook</a:t>
            </a:r>
            <a:r>
              <a:rPr lang="en-US" dirty="0" smtClean="0"/>
              <a:t> management and automation</a:t>
            </a:r>
          </a:p>
          <a:p>
            <a:r>
              <a:rPr lang="en-US" dirty="0" smtClean="0"/>
              <a:t>Chaos monkey scenarios</a:t>
            </a:r>
          </a:p>
          <a:p>
            <a:r>
              <a:rPr lang="en-US" dirty="0" smtClean="0"/>
              <a:t>Monitor infrastructure changes that adversely affect </a:t>
            </a:r>
            <a:r>
              <a:rPr lang="en-US" dirty="0"/>
              <a:t>the </a:t>
            </a:r>
            <a:r>
              <a:rPr lang="en-US" dirty="0" smtClean="0"/>
              <a:t>production recoverability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Confidential – Do not redistribute </a:t>
            </a:r>
            <a:endParaRPr lang="sv-SE"/>
          </a:p>
        </p:txBody>
      </p:sp>
      <p:pic>
        <p:nvPicPr>
          <p:cNvPr id="5" name="Picture 4" descr="circl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253" y="5566368"/>
            <a:ext cx="2079747" cy="12916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2861" y="214754"/>
            <a:ext cx="1735818" cy="155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17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Security and Compliance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our in-house SSO to ensure threat analysis and implement counter measures where necessary</a:t>
            </a:r>
          </a:p>
          <a:p>
            <a:r>
              <a:rPr lang="en-US" dirty="0" smtClean="0"/>
              <a:t>Stay current with Cloud related security whitepapers </a:t>
            </a:r>
            <a:endParaRPr lang="en-US" dirty="0"/>
          </a:p>
          <a:p>
            <a:r>
              <a:rPr lang="en-US" dirty="0" smtClean="0"/>
              <a:t>Plan for enterprise grade security</a:t>
            </a:r>
          </a:p>
          <a:p>
            <a:r>
              <a:rPr lang="en-US" dirty="0" smtClean="0"/>
              <a:t>Plan towards SOC-2 certification and compliance.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Confidential – Do not redistribute </a:t>
            </a:r>
            <a:endParaRPr lang="sv-SE"/>
          </a:p>
        </p:txBody>
      </p:sp>
      <p:pic>
        <p:nvPicPr>
          <p:cNvPr id="5" name="Picture 4" descr="circl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253" y="5566368"/>
            <a:ext cx="2079747" cy="12916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2861" y="214754"/>
            <a:ext cx="1735818" cy="155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5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67" y="258793"/>
            <a:ext cx="10196859" cy="5737731"/>
          </a:xfrm>
          <a:prstGeom prst="rect">
            <a:avLst/>
          </a:prstGeom>
        </p:spPr>
      </p:pic>
      <p:pic>
        <p:nvPicPr>
          <p:cNvPr id="5" name="Picture 4" descr="circl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253" y="5566368"/>
            <a:ext cx="2079747" cy="12916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27207" y="5750519"/>
            <a:ext cx="8552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B3835"/>
                </a:solidFill>
                <a:latin typeface="Helvetica Neue"/>
              </a:rPr>
              <a:t>Step 1:</a:t>
            </a:r>
            <a:r>
              <a:rPr lang="en-US" dirty="0" smtClean="0">
                <a:solidFill>
                  <a:srgbClr val="3B3835"/>
                </a:solidFill>
                <a:latin typeface="Helvetica Neue"/>
              </a:rPr>
              <a:t> Cheap out on the instance 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available while meeting performance requirements • </a:t>
            </a:r>
            <a:r>
              <a:rPr lang="en-US" dirty="0" smtClean="0">
                <a:solidFill>
                  <a:srgbClr val="3B3835"/>
                </a:solidFill>
                <a:latin typeface="Helvetica Neue"/>
              </a:rPr>
              <a:t>Use a tool like </a:t>
            </a:r>
            <a:r>
              <a:rPr lang="en-US" dirty="0" err="1" smtClean="0">
                <a:solidFill>
                  <a:srgbClr val="3B3835"/>
                </a:solidFill>
                <a:latin typeface="Helvetica Neue"/>
              </a:rPr>
              <a:t>CloudWatch</a:t>
            </a:r>
            <a:r>
              <a:rPr lang="en-US" dirty="0" smtClean="0">
                <a:solidFill>
                  <a:srgbClr val="3B3835"/>
                </a:solidFill>
                <a:latin typeface="Helvetica Neue"/>
              </a:rPr>
              <a:t> to gather metrics 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and setting up custom RAM metrics </a:t>
            </a:r>
            <a:r>
              <a:rPr lang="en-US" b="1" dirty="0">
                <a:solidFill>
                  <a:srgbClr val="3B3835"/>
                </a:solidFill>
                <a:latin typeface="Helvetica Neue"/>
              </a:rPr>
              <a:t>Rule of thumb: 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Right size, then reserve.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1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V Mission Status MS16 B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3CED8894-257E-7E4D-A9B7-E5F431607B3A}" vid="{9B40ECBF-B8EF-2A48-9481-AAE8EC8AA0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QV Mission Status MS16 B1</Template>
  <TotalTime>13025</TotalTime>
  <Words>920</Words>
  <Application>Microsoft Macintosh PowerPoint</Application>
  <PresentationFormat>Widescreen</PresentationFormat>
  <Paragraphs>120</Paragraphs>
  <Slides>18</Slides>
  <Notes>11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Helvetica Neue</vt:lpstr>
      <vt:lpstr>Arial</vt:lpstr>
      <vt:lpstr>QV Mission Status MS16 B1</vt:lpstr>
      <vt:lpstr>Transitioning to Site Reliability Engineering</vt:lpstr>
      <vt:lpstr>Agenda</vt:lpstr>
      <vt:lpstr>Why the move to Site Reliability Engineering</vt:lpstr>
      <vt:lpstr>Service Reliability Elements</vt:lpstr>
      <vt:lpstr>Reliability Engineering in Practice at Qlik</vt:lpstr>
      <vt:lpstr>Production Monitoring and Operations  Tools</vt:lpstr>
      <vt:lpstr>Incident Management</vt:lpstr>
      <vt:lpstr>Security and Compliance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Operations Strategy and Architecture</vt:lpstr>
      <vt:lpstr>Third Tier Customer Support</vt:lpstr>
      <vt:lpstr>Our Qlik Cloud Release Lesson’s Learned</vt:lpstr>
      <vt:lpstr>PowerPoint Presentation</vt:lpstr>
    </vt:vector>
  </TitlesOfParts>
  <Company>Qliktech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 Status</dc:title>
  <dc:creator>Hanna Friberg</dc:creator>
  <cp:lastModifiedBy>Jim Reed</cp:lastModifiedBy>
  <cp:revision>795</cp:revision>
  <cp:lastPrinted>2017-01-18T19:16:57Z</cp:lastPrinted>
  <dcterms:created xsi:type="dcterms:W3CDTF">2016-02-03T10:21:08Z</dcterms:created>
  <dcterms:modified xsi:type="dcterms:W3CDTF">2017-02-08T23:04:12Z</dcterms:modified>
</cp:coreProperties>
</file>