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69" r:id="rId7"/>
    <p:sldId id="257" r:id="rId8"/>
    <p:sldId id="259" r:id="rId9"/>
    <p:sldId id="262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F79D8-0287-0643-86B2-86FABB4FA9F5}" v="564" dt="2018-11-06T14:38:53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BB64D-77ED-2744-AAA6-E290C1B474E9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15E9-B0A0-4E4D-9804-AA4D8DF14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15E9-B0A0-4E4D-9804-AA4D8DF144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17D2F2-5D2D-0344-A8E7-9E851F1D22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7171" y="2327275"/>
            <a:ext cx="5797658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6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D187-86A0-694F-8354-24E77FD3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BDFF-95A4-CA43-A485-9F8863D4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F9729-9DA2-A649-8D33-5A7177F4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14927-F88F-A845-B075-C033ACBD6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4A9DA-716A-6F40-B9FA-E64AC0609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40FE99-DF4F-EE4B-B652-FCE741A4E8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" r="97639" b="2"/>
          <a:stretch/>
        </p:blipFill>
        <p:spPr>
          <a:xfrm>
            <a:off x="0" y="0"/>
            <a:ext cx="287867" cy="68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7D7F8-72A1-2547-A4DD-A1336184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75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03E2F-342B-2041-A555-F97EC9E2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843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06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B4E587-437B-994B-9B17-CEBF7AF77352}"/>
              </a:ext>
            </a:extLst>
          </p:cNvPr>
          <p:cNvSpPr/>
          <p:nvPr userDrawn="1"/>
        </p:nvSpPr>
        <p:spPr>
          <a:xfrm>
            <a:off x="1" y="1739901"/>
            <a:ext cx="12191999" cy="26797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AA9C69-0A9B-9A49-A2D9-26780ABB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1739900"/>
            <a:ext cx="9144000" cy="2679699"/>
          </a:xfrm>
        </p:spPr>
        <p:txBody>
          <a:bodyPr anchor="ctr"/>
          <a:lstStyle>
            <a:lvl1pPr marL="0" indent="0" algn="ctr">
              <a:buNone/>
              <a:defRPr sz="6000" b="1" i="0">
                <a:solidFill>
                  <a:schemeClr val="tx2"/>
                </a:solidFill>
                <a:latin typeface="Barlow Semi Condensed SemiBold" pitchFamily="2" charset="77"/>
              </a:defRPr>
            </a:lvl1pPr>
            <a:lvl2pPr marL="36000" indent="0" algn="ctr">
              <a:buNone/>
              <a:defRPr sz="3000">
                <a:solidFill>
                  <a:schemeClr val="tx2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33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8D2F25-827D-FA46-A0F3-140A5D463CD5}"/>
              </a:ext>
            </a:extLst>
          </p:cNvPr>
          <p:cNvSpPr/>
          <p:nvPr userDrawn="1"/>
        </p:nvSpPr>
        <p:spPr>
          <a:xfrm>
            <a:off x="3960001" y="0"/>
            <a:ext cx="8231998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7D7F8-72A1-2547-A4DD-A1336184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2" y="588759"/>
            <a:ext cx="7382935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03E2F-342B-2041-A555-F97EC9E2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2" y="3068434"/>
            <a:ext cx="738293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73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D03A39-9EB5-054A-9A58-67853F90C7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212886-2F61-A244-8815-D15135AEF74C}"/>
              </a:ext>
            </a:extLst>
          </p:cNvPr>
          <p:cNvSpPr/>
          <p:nvPr userDrawn="1"/>
        </p:nvSpPr>
        <p:spPr>
          <a:xfrm>
            <a:off x="3960001" y="12822"/>
            <a:ext cx="8231998" cy="6862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C2385-99C6-BB47-855D-9BB93E02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728133"/>
            <a:ext cx="3436268" cy="323426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675C-0B3D-9A48-8698-5FF9BD09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266" y="728133"/>
            <a:ext cx="7407136" cy="567266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F8C7F-EB6C-3D4C-932E-8E0782FEDE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4681" y="4351544"/>
            <a:ext cx="1961322" cy="23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2385-99C6-BB47-855D-9BB93E02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675C-0B3D-9A48-8698-5FF9BD09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B20AA-D278-714B-8650-90404096F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4616"/>
          <a:stretch/>
        </p:blipFill>
        <p:spPr>
          <a:xfrm>
            <a:off x="0" y="6492874"/>
            <a:ext cx="12191999" cy="369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010E6-2308-854C-82FD-C725F7C8A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679334">
            <a:off x="11371976" y="5787600"/>
            <a:ext cx="1054249" cy="18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5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2385-99C6-BB47-855D-9BB93E02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675C-0B3D-9A48-8698-5FF9BD09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B20AA-D278-714B-8650-90404096F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" r="97639" b="2"/>
          <a:stretch/>
        </p:blipFill>
        <p:spPr>
          <a:xfrm>
            <a:off x="0" y="0"/>
            <a:ext cx="287867" cy="6862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010E6-2308-854C-82FD-C725F7C8A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3967952">
            <a:off x="11377009" y="-672837"/>
            <a:ext cx="1054249" cy="18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m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7FDEBEA-D948-D74E-8D92-8976CE905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230" r="40496"/>
          <a:stretch>
            <a:fillRect/>
          </a:stretch>
        </p:blipFill>
        <p:spPr>
          <a:xfrm>
            <a:off x="0" y="496172"/>
            <a:ext cx="7254762" cy="6366183"/>
          </a:xfrm>
          <a:custGeom>
            <a:avLst/>
            <a:gdLst>
              <a:gd name="connsiteX0" fmla="*/ 2949137 w 7254762"/>
              <a:gd name="connsiteY0" fmla="*/ 0 h 6366183"/>
              <a:gd name="connsiteX1" fmla="*/ 7254762 w 7254762"/>
              <a:gd name="connsiteY1" fmla="*/ 4305625 h 6366183"/>
              <a:gd name="connsiteX2" fmla="*/ 6735097 w 7254762"/>
              <a:gd name="connsiteY2" fmla="*/ 6357942 h 6366183"/>
              <a:gd name="connsiteX3" fmla="*/ 6730090 w 7254762"/>
              <a:gd name="connsiteY3" fmla="*/ 6366183 h 6366183"/>
              <a:gd name="connsiteX4" fmla="*/ 0 w 7254762"/>
              <a:gd name="connsiteY4" fmla="*/ 6366183 h 6366183"/>
              <a:gd name="connsiteX5" fmla="*/ 0 w 7254762"/>
              <a:gd name="connsiteY5" fmla="*/ 1170134 h 6366183"/>
              <a:gd name="connsiteX6" fmla="*/ 54132 w 7254762"/>
              <a:gd name="connsiteY6" fmla="*/ 1118524 h 6366183"/>
              <a:gd name="connsiteX7" fmla="*/ 2949137 w 7254762"/>
              <a:gd name="connsiteY7" fmla="*/ 0 h 636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54762" h="6366183">
                <a:moveTo>
                  <a:pt x="2949137" y="0"/>
                </a:moveTo>
                <a:cubicBezTo>
                  <a:pt x="5327068" y="0"/>
                  <a:pt x="7254762" y="1927694"/>
                  <a:pt x="7254762" y="4305625"/>
                </a:cubicBezTo>
                <a:cubicBezTo>
                  <a:pt x="7254762" y="5048729"/>
                  <a:pt x="7066511" y="5747864"/>
                  <a:pt x="6735097" y="6357942"/>
                </a:cubicBezTo>
                <a:lnTo>
                  <a:pt x="6730090" y="6366183"/>
                </a:lnTo>
                <a:lnTo>
                  <a:pt x="0" y="6366183"/>
                </a:lnTo>
                <a:lnTo>
                  <a:pt x="0" y="1170134"/>
                </a:lnTo>
                <a:lnTo>
                  <a:pt x="54132" y="1118524"/>
                </a:lnTo>
                <a:cubicBezTo>
                  <a:pt x="818756" y="423566"/>
                  <a:pt x="1834482" y="0"/>
                  <a:pt x="2949137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010E6-2308-854C-82FD-C725F7C8A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679334">
            <a:off x="11371976" y="5787600"/>
            <a:ext cx="1054249" cy="180604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BA09B7-209D-F34F-963D-359EF218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000" y="1397487"/>
            <a:ext cx="7560000" cy="4248001"/>
          </a:xfrm>
          <a:solidFill>
            <a:schemeClr val="bg1"/>
          </a:solidFill>
          <a:ln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C2CF6-9599-4B42-9C21-C7F8B2D98DF8}"/>
              </a:ext>
            </a:extLst>
          </p:cNvPr>
          <p:cNvSpPr/>
          <p:nvPr userDrawn="1"/>
        </p:nvSpPr>
        <p:spPr>
          <a:xfrm>
            <a:off x="2316000" y="987575"/>
            <a:ext cx="7560000" cy="4099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383CE-B806-4645-AF2A-30060792FF66}"/>
              </a:ext>
            </a:extLst>
          </p:cNvPr>
          <p:cNvSpPr txBox="1"/>
          <p:nvPr userDrawn="1"/>
        </p:nvSpPr>
        <p:spPr>
          <a:xfrm>
            <a:off x="2316000" y="987575"/>
            <a:ext cx="7560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latin typeface="Barlow Semi Condensed SemiBold" pitchFamily="2" charset="77"/>
              </a:rPr>
              <a:t>Terminal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F6578-EC53-1844-A6F5-F0C78ABB8FC0}"/>
              </a:ext>
            </a:extLst>
          </p:cNvPr>
          <p:cNvSpPr/>
          <p:nvPr userDrawn="1"/>
        </p:nvSpPr>
        <p:spPr>
          <a:xfrm>
            <a:off x="2436157" y="1120531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61EB63-ED7A-364D-B4C4-37003833EDAC}"/>
              </a:ext>
            </a:extLst>
          </p:cNvPr>
          <p:cNvSpPr/>
          <p:nvPr userDrawn="1"/>
        </p:nvSpPr>
        <p:spPr>
          <a:xfrm>
            <a:off x="2687614" y="1120560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6C0F1-5692-194E-AB92-880CE439BF73}"/>
              </a:ext>
            </a:extLst>
          </p:cNvPr>
          <p:cNvSpPr/>
          <p:nvPr userDrawn="1"/>
        </p:nvSpPr>
        <p:spPr>
          <a:xfrm>
            <a:off x="2949137" y="1120531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C663-8511-C748-98CC-0C857E5D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6180-A163-E24F-BCA8-639F7728A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12CD7-3248-4B42-866F-16A168E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F16E8-4BA6-F749-B375-16BC638A77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" r="97639" b="2"/>
          <a:stretch/>
        </p:blipFill>
        <p:spPr>
          <a:xfrm>
            <a:off x="0" y="0"/>
            <a:ext cx="287867" cy="68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0DB1F-35CB-5D47-A23B-C52E4A37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EC97-CCAA-5847-BB46-ACC45DA5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4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62" r:id="rId4"/>
    <p:sldLayoutId id="2147483650" r:id="rId5"/>
    <p:sldLayoutId id="2147483663" r:id="rId6"/>
    <p:sldLayoutId id="2147483677" r:id="rId7"/>
    <p:sldLayoutId id="2147483678" r:id="rId8"/>
    <p:sldLayoutId id="2147483652" r:id="rId9"/>
    <p:sldLayoutId id="214748365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Barlow Semi Condensed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87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6C81E-018E-1A49-AF05-D82290882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Hands-On Ready-To-Deploy Golang CRUD API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9F520B-CA86-5642-8AD0-E6DF7B353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Artur </a:t>
            </a:r>
            <a:r>
              <a:rPr lang="en-US" dirty="0" err="1"/>
              <a:t>Kondas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482CD7-2BBF-7A40-8B6A-2B4A7DC1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  <a:br>
              <a:rPr lang="en-US" dirty="0"/>
            </a:br>
            <a:r>
              <a:rPr lang="en-US" dirty="0"/>
              <a:t>Am</a:t>
            </a:r>
            <a:br>
              <a:rPr lang="en-US" dirty="0"/>
            </a:br>
            <a:r>
              <a:rPr lang="en-US" dirty="0"/>
              <a:t>I?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4BD7F-C301-B246-A837-5A9132AC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Artur </a:t>
            </a:r>
            <a:r>
              <a:rPr lang="en-GB" b="1" dirty="0" err="1"/>
              <a:t>Kondas</a:t>
            </a:r>
            <a:endParaRPr lang="en-GB" b="1" dirty="0"/>
          </a:p>
          <a:p>
            <a:endParaRPr lang="en-GB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Go Developer @ ECS Digital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Software Generalist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Pizza</a:t>
            </a:r>
          </a:p>
          <a:p>
            <a:endParaRPr lang="en-GB" b="1" dirty="0"/>
          </a:p>
          <a:p>
            <a:r>
              <a:rPr lang="en-GB" b="1" dirty="0"/>
              <a:t>Find me @ </a:t>
            </a:r>
            <a:r>
              <a:rPr lang="en-GB" b="1" dirty="0" err="1"/>
              <a:t>akondas.com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28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9DBE9E-C3EA-9248-8E60-9A252EE6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Playground</a:t>
            </a:r>
          </a:p>
          <a:p>
            <a:pPr lvl="1"/>
            <a:r>
              <a:rPr lang="en-GB" dirty="0"/>
              <a:t>Inspiring tech-enthusiasts to explore </a:t>
            </a:r>
            <a:br>
              <a:rPr lang="en-GB" dirty="0"/>
            </a:br>
            <a:r>
              <a:rPr lang="en-GB" dirty="0"/>
              <a:t>new technology during hands-on monthly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EDCC3-B6AC-774A-B3A6-87F25DBC3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Go?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98E4AE-FE4D-4441-BAD7-281A38C7A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482CD7-2BBF-7A40-8B6A-2B4A7DC1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4BD7F-C301-B246-A837-5A9132AC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Go</a:t>
            </a:r>
            <a:r>
              <a:rPr lang="en-GB" dirty="0"/>
              <a:t> (or known also as </a:t>
            </a:r>
            <a:r>
              <a:rPr lang="en-GB" b="1" dirty="0" err="1"/>
              <a:t>golang</a:t>
            </a:r>
            <a:r>
              <a:rPr lang="en-GB" dirty="0"/>
              <a:t> because of it's domain) is a statically typed, compiled programming language designed at Google by Robert </a:t>
            </a:r>
            <a:r>
              <a:rPr lang="en-GB" dirty="0" err="1"/>
              <a:t>Griesemer</a:t>
            </a:r>
            <a:r>
              <a:rPr lang="en-GB" dirty="0"/>
              <a:t>, Rob Pike, and Ken Thompson.</a:t>
            </a:r>
          </a:p>
          <a:p>
            <a:r>
              <a:rPr lang="en-GB" dirty="0"/>
              <a:t>Nowadays Go is a backbone of multitude of DevOps tools - from Docker, to Terraform or Vault to Kubernetes. Also Prometheus, Helm, Loki, Grafana... The list goes on and on.</a:t>
            </a:r>
          </a:p>
        </p:txBody>
      </p:sp>
    </p:spTree>
    <p:extLst>
      <p:ext uri="{BB962C8B-B14F-4D97-AF65-F5344CB8AC3E}">
        <p14:creationId xmlns:p14="http://schemas.microsoft.com/office/powerpoint/2010/main" val="275343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EDCC3-B6AC-774A-B3A6-87F25DBC3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Go?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98E4AE-FE4D-4441-BAD7-281A38C7A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2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482CD7-2BBF-7A40-8B6A-2B4A7DC1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4BD7F-C301-B246-A837-5A9132AC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Stellar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Type 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Ultra-high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Ace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0500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B2ABD-F3FB-CC49-BA43-F7C575D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     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02B9BF-0B33-1749-9A07-D42508A9A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82759"/>
            <a:ext cx="9144000" cy="1655762"/>
          </a:xfrm>
        </p:spPr>
        <p:txBody>
          <a:bodyPr>
            <a:normAutofit/>
          </a:bodyPr>
          <a:lstStyle/>
          <a:p>
            <a:r>
              <a:rPr lang="en-US" sz="3100" dirty="0"/>
              <a:t>Any questions? Stay for a chat!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BB9EE-7630-294F-B5F3-59D07A16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34" y="1213709"/>
            <a:ext cx="1546884" cy="22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vOps Playground 1">
      <a:dk1>
        <a:srgbClr val="4B4B4B"/>
      </a:dk1>
      <a:lt1>
        <a:srgbClr val="FFFFFF"/>
      </a:lt1>
      <a:dk2>
        <a:srgbClr val="00245F"/>
      </a:dk2>
      <a:lt2>
        <a:srgbClr val="E6E6E6"/>
      </a:lt2>
      <a:accent1>
        <a:srgbClr val="3285C6"/>
      </a:accent1>
      <a:accent2>
        <a:srgbClr val="E8742B"/>
      </a:accent2>
      <a:accent3>
        <a:srgbClr val="F2D217"/>
      </a:accent3>
      <a:accent4>
        <a:srgbClr val="C3CE51"/>
      </a:accent4>
      <a:accent5>
        <a:srgbClr val="8DA646"/>
      </a:accent5>
      <a:accent6>
        <a:srgbClr val="00245F"/>
      </a:accent6>
      <a:hlink>
        <a:srgbClr val="3285C6"/>
      </a:hlink>
      <a:folHlink>
        <a:srgbClr val="328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latin typeface="Barlow Semi Condensed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A8D7100BE1A4DBE5D35E4C27C16DF" ma:contentTypeVersion="8" ma:contentTypeDescription="Create a new document." ma:contentTypeScope="" ma:versionID="59dee0e2bd9e48803c790b78321a0573">
  <xsd:schema xmlns:xsd="http://www.w3.org/2001/XMLSchema" xmlns:xs="http://www.w3.org/2001/XMLSchema" xmlns:p="http://schemas.microsoft.com/office/2006/metadata/properties" xmlns:ns2="a390b70a-8322-41bb-bb35-991e0080501f" xmlns:ns3="56af8464-4a6e-4603-856d-639ee6c6544c" targetNamespace="http://schemas.microsoft.com/office/2006/metadata/properties" ma:root="true" ma:fieldsID="60b2b25d23e69278898d9f001339b4ab" ns2:_="" ns3:_="">
    <xsd:import namespace="a390b70a-8322-41bb-bb35-991e0080501f"/>
    <xsd:import namespace="56af8464-4a6e-4603-856d-639ee6c65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0b70a-8322-41bb-bb35-991e00805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af8464-4a6e-4603-856d-639ee6c6544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45FB79-9F84-4AA7-8515-C81FE5A31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A9C6F3-BDF4-44D8-96BD-CF344EA47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90b70a-8322-41bb-bb35-991e0080501f"/>
    <ds:schemaRef ds:uri="56af8464-4a6e-4603-856d-639ee6c65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902662-26C2-4821-A231-BAF4C199D7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149</Words>
  <Application>Microsoft Macintosh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Barlow Semi Condensed Light</vt:lpstr>
      <vt:lpstr>Barlow Semi Condensed SemiBold</vt:lpstr>
      <vt:lpstr>Calibri</vt:lpstr>
      <vt:lpstr>Office Theme</vt:lpstr>
      <vt:lpstr>PowerPoint Presentation</vt:lpstr>
      <vt:lpstr>Hands-On Ready-To-Deploy Golang CRUD API</vt:lpstr>
      <vt:lpstr>Who Am I?</vt:lpstr>
      <vt:lpstr>PowerPoint Presentation</vt:lpstr>
      <vt:lpstr>What’s Go?</vt:lpstr>
      <vt:lpstr>What’s Go?</vt:lpstr>
      <vt:lpstr>Why Go?</vt:lpstr>
      <vt:lpstr>Why Go?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 Ertl</dc:creator>
  <cp:lastModifiedBy>Artur Kondas</cp:lastModifiedBy>
  <cp:revision>6</cp:revision>
  <dcterms:created xsi:type="dcterms:W3CDTF">2018-11-06T13:16:52Z</dcterms:created>
  <dcterms:modified xsi:type="dcterms:W3CDTF">2020-05-25T12:20:41Z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0x010100D67A8D7100BE1A4DBE5D35E4C27C16DF</vt:lpwstr>
  </property>
</Properties>
</file>