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303" r:id="rId5"/>
    <p:sldId id="257" r:id="rId6"/>
    <p:sldId id="304" r:id="rId7"/>
    <p:sldId id="294" r:id="rId8"/>
    <p:sldId id="309" r:id="rId9"/>
    <p:sldId id="306" r:id="rId10"/>
    <p:sldId id="318" r:id="rId11"/>
    <p:sldId id="316" r:id="rId12"/>
    <p:sldId id="310" r:id="rId13"/>
    <p:sldId id="311" r:id="rId14"/>
    <p:sldId id="308" r:id="rId15"/>
    <p:sldId id="312" r:id="rId16"/>
    <p:sldId id="314" r:id="rId17"/>
    <p:sldId id="313" r:id="rId18"/>
    <p:sldId id="315" r:id="rId19"/>
    <p:sldId id="317"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autoAdjust="0"/>
    <p:restoredTop sz="86551"/>
  </p:normalViewPr>
  <p:slideViewPr>
    <p:cSldViewPr>
      <p:cViewPr varScale="1">
        <p:scale>
          <a:sx n="104" d="100"/>
          <a:sy n="104" d="100"/>
        </p:scale>
        <p:origin x="216" y="3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10/23/18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23/10/2018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thanks to everyone for joining us for this DevOps Playground Meetup at ECS Digital. </a:t>
            </a:r>
          </a:p>
          <a:p>
            <a:r>
              <a:rPr lang="en-US" dirty="0"/>
              <a:t> </a:t>
            </a:r>
          </a:p>
          <a:p>
            <a:r>
              <a:rPr lang="en-US" dirty="0"/>
              <a:t>Before we begin the session, has anyone not been able to access the </a:t>
            </a:r>
            <a:r>
              <a:rPr lang="en-US" dirty="0" err="1"/>
              <a:t>Wifi</a:t>
            </a:r>
            <a:r>
              <a:rPr lang="en-US" dirty="0"/>
              <a:t>?</a:t>
            </a:r>
          </a:p>
        </p:txBody>
      </p:sp>
      <p:sp>
        <p:nvSpPr>
          <p:cNvPr id="4" name="Slide Number Placeholder 3"/>
          <p:cNvSpPr>
            <a:spLocks noGrp="1"/>
          </p:cNvSpPr>
          <p:nvPr>
            <p:ph type="sldNum" sz="quarter" idx="5"/>
          </p:nvPr>
        </p:nvSpPr>
        <p:spPr/>
        <p:txBody>
          <a:bodyPr/>
          <a:lstStyle/>
          <a:p>
            <a:fld id="{7A507E9C-E9CF-45CC-A225-331D2025989C}" type="slidenum">
              <a:rPr lang="en-GB" smtClean="0"/>
              <a:t>1</a:t>
            </a:fld>
            <a:endParaRPr lang="en-GB" dirty="0"/>
          </a:p>
        </p:txBody>
      </p:sp>
    </p:spTree>
    <p:extLst>
      <p:ext uri="{BB962C8B-B14F-4D97-AF65-F5344CB8AC3E}">
        <p14:creationId xmlns:p14="http://schemas.microsoft.com/office/powerpoint/2010/main" val="317700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Given all of that information about Jenkins Pipeline, why would you want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adds access to a lot of powerful automation tools into Jenkins, ranging from Continuous Integration to Continuous Delivery activities.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are implemented in code and typically checked into source control, giving teams the ability to edit, review, and iterate upon their delivery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can survive both planned and unplanned restarts of the Jenkins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may not be better practice but Pipelines can optionally stop and wait for human input or approval before continuing the Pipeline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support complex real-world CD requirements, including the ability to fork, loop, and perform work in parallel.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Pipeline plugin supports custom extensions to its DSL and multiple options for integration with other plugins.</a:t>
            </a:r>
          </a:p>
        </p:txBody>
      </p:sp>
      <p:sp>
        <p:nvSpPr>
          <p:cNvPr id="4" name="Slide Number Placeholder 3"/>
          <p:cNvSpPr>
            <a:spLocks noGrp="1"/>
          </p:cNvSpPr>
          <p:nvPr>
            <p:ph type="sldNum" sz="quarter" idx="5"/>
          </p:nvPr>
        </p:nvSpPr>
        <p:spPr/>
        <p:txBody>
          <a:bodyPr/>
          <a:lstStyle/>
          <a:p>
            <a:fld id="{7A507E9C-E9CF-45CC-A225-331D2025989C}" type="slidenum">
              <a:rPr lang="en-GB" smtClean="0"/>
              <a:t>10</a:t>
            </a:fld>
            <a:endParaRPr lang="en-GB" dirty="0"/>
          </a:p>
        </p:txBody>
      </p:sp>
    </p:spTree>
    <p:extLst>
      <p:ext uri="{BB962C8B-B14F-4D97-AF65-F5344CB8AC3E}">
        <p14:creationId xmlns:p14="http://schemas.microsoft.com/office/powerpoint/2010/main" val="810663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Tonight’s Playground can be accessed using the link on this slide *make sure people have accessed it fine*.</a:t>
            </a:r>
          </a:p>
          <a:p>
            <a:endParaRPr lang="en-US" dirty="0"/>
          </a:p>
          <a:p>
            <a:r>
              <a:rPr lang="en-US" dirty="0"/>
              <a:t>Tonight’s Pipeline will involve the following steps *read from slide*</a:t>
            </a:r>
          </a:p>
          <a:p>
            <a:endParaRPr lang="en-US" dirty="0"/>
          </a:p>
          <a:p>
            <a:r>
              <a:rPr lang="en-US" dirty="0"/>
              <a:t>I think it would be good to highlight that we’re only implementing the testing aspect of a Jenkins Pipeline this evening. You would normally start a pipeline with your production or application code building and then being deployed to a test environment and then have your tests run and if they’re successful, deploy the build to production. </a:t>
            </a:r>
          </a:p>
          <a:p>
            <a:endParaRPr lang="en-US" dirty="0"/>
          </a:p>
          <a:p>
            <a:r>
              <a:rPr lang="en-US" dirty="0"/>
              <a:t>**Have user log into their Jenkins instance**</a:t>
            </a:r>
          </a:p>
        </p:txBody>
      </p:sp>
      <p:sp>
        <p:nvSpPr>
          <p:cNvPr id="4" name="Slide Number Placeholder 3"/>
          <p:cNvSpPr>
            <a:spLocks noGrp="1"/>
          </p:cNvSpPr>
          <p:nvPr>
            <p:ph type="sldNum" sz="quarter" idx="5"/>
          </p:nvPr>
        </p:nvSpPr>
        <p:spPr/>
        <p:txBody>
          <a:bodyPr/>
          <a:lstStyle/>
          <a:p>
            <a:fld id="{7A507E9C-E9CF-45CC-A225-331D2025989C}" type="slidenum">
              <a:rPr lang="en-GB" smtClean="0"/>
              <a:t>11</a:t>
            </a:fld>
            <a:endParaRPr lang="en-GB" dirty="0"/>
          </a:p>
        </p:txBody>
      </p:sp>
    </p:spTree>
    <p:extLst>
      <p:ext uri="{BB962C8B-B14F-4D97-AF65-F5344CB8AC3E}">
        <p14:creationId xmlns:p14="http://schemas.microsoft.com/office/powerpoint/2010/main" val="2965049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*Have users follow ‘Accessing Your Jenkins Instance’ and log into their Jenkins instance – make sure all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I’ll cover briefly what infrastructure your Jenkins instance is installed on and how we set it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first of all set up a Linux VM in a new resource group. We used Ubuntu 16.04 as our OS and created the VM through Azure Portal.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On the first VM we created, we installed Java and Jenkins using the instructions linked in the ReadMe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After starting Jenkins for the first-time we installed the suggested plugins and set up the ‘DevOps’ username and password.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then installed Blue Ocean, NodeJS and Allure - we’ll go into more details about these plugins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then set up the Global Tool Configuration to specify Allure and NodeJS names and versions for the Pipeline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At this point we stopped the VM and created multiple clones of the disk using Azure CLI. The instructions are included in the ReadMe.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Finally, we created multiple VMs using our cloned disks by using Azure CLI.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**Go back to the ReadMe and start the first run of the Pipeline**</a:t>
            </a:r>
          </a:p>
        </p:txBody>
      </p:sp>
      <p:sp>
        <p:nvSpPr>
          <p:cNvPr id="4" name="Slide Number Placeholder 3"/>
          <p:cNvSpPr>
            <a:spLocks noGrp="1"/>
          </p:cNvSpPr>
          <p:nvPr>
            <p:ph type="sldNum" sz="quarter" idx="5"/>
          </p:nvPr>
        </p:nvSpPr>
        <p:spPr/>
        <p:txBody>
          <a:bodyPr/>
          <a:lstStyle/>
          <a:p>
            <a:fld id="{7A507E9C-E9CF-45CC-A225-331D2025989C}" type="slidenum">
              <a:rPr lang="en-GB" smtClean="0"/>
              <a:t>12</a:t>
            </a:fld>
            <a:endParaRPr lang="en-GB" dirty="0"/>
          </a:p>
        </p:txBody>
      </p:sp>
    </p:spTree>
    <p:extLst>
      <p:ext uri="{BB962C8B-B14F-4D97-AF65-F5344CB8AC3E}">
        <p14:creationId xmlns:p14="http://schemas.microsoft.com/office/powerpoint/2010/main" val="2981770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**Have users run a Jenkins pipeline – show this slide after running**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Whilst the first run is taking place I thought I would explain a bit more about the Pipeline code we are using as dependencies often take a long time to install on the first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Our pipeline is a Declarative pipeline. Declarative Pipelines are relatively new to the Pipeline plugin and provides a relatively simple syntax to follow.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Previously Pipelines were only written in a Scripted Pipeline syntax, which meant there was a bit of a learning curve for teams as it was written in pure Groovy. Scripted syntax may be more desirable for more experienced users as the only limitations on syntax come from Groovy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All declarative pipelines must be enclosed in a pipeline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agent property is required at the top level of the pipeline block, but you can declare optional agents at different stages of your pipeline. Our pipeline is not run on any specific agents so we use the value ‘any’, but if you would like your pipeline to run in Docker, for example, you can declare this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next sections we have is the tools section. It declares one or more tools to be installed and put on the PATH. In our case we installed NodeJS as we require it to install dependencies.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stage section is pretty self-explanatory in that it defines the different stages or sections of your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steps section, within each stage, defines what happens within the different declared stages. You might notice in our Pipeline that we are running the first two stages in parallel.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Now that I’ve covered the basic structure of our pipeline I’ll go into the specifics of our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**Discuss the pipeline specifics and then complete up to Running our tests**</a:t>
            </a:r>
          </a:p>
        </p:txBody>
      </p:sp>
      <p:sp>
        <p:nvSpPr>
          <p:cNvPr id="4" name="Slide Number Placeholder 3"/>
          <p:cNvSpPr>
            <a:spLocks noGrp="1"/>
          </p:cNvSpPr>
          <p:nvPr>
            <p:ph type="sldNum" sz="quarter" idx="5"/>
          </p:nvPr>
        </p:nvSpPr>
        <p:spPr/>
        <p:txBody>
          <a:bodyPr/>
          <a:lstStyle/>
          <a:p>
            <a:fld id="{7A507E9C-E9CF-45CC-A225-331D2025989C}" type="slidenum">
              <a:rPr lang="en-GB" smtClean="0"/>
              <a:t>13</a:t>
            </a:fld>
            <a:endParaRPr lang="en-GB" dirty="0"/>
          </a:p>
        </p:txBody>
      </p:sp>
    </p:spTree>
    <p:extLst>
      <p:ext uri="{BB962C8B-B14F-4D97-AF65-F5344CB8AC3E}">
        <p14:creationId xmlns:p14="http://schemas.microsoft.com/office/powerpoint/2010/main" val="1161662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Whilst the tests are running I can cover a bit more detail about how our tests are constructed.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We have written the tests in JavaScript using the </a:t>
            </a:r>
            <a:r>
              <a:rPr lang="en-US" dirty="0" err="1"/>
              <a:t>WebDriverIO</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dirty="0" err="1"/>
              <a:t>WebDriverIO</a:t>
            </a:r>
            <a:r>
              <a:rPr lang="en-US" dirty="0"/>
              <a:t> is extendable. Helper functions are easy to add and the command line commands are simple to get to grips with.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dirty="0" err="1"/>
              <a:t>WebDriverIO</a:t>
            </a:r>
            <a:r>
              <a:rPr lang="en-US" dirty="0"/>
              <a:t> is Compatible with most TDD and BDD JavaScript frameworks.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It is feature-rich and can be used alongside multiple other tools and plugins such as Sauce Labs, Allure and </a:t>
            </a:r>
            <a:r>
              <a:rPr lang="en-US" dirty="0" err="1"/>
              <a:t>Teamcity</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Parallel or asynchronous tests runs are easy to write. It removes the need to be concerned with race conditions as </a:t>
            </a:r>
            <a:r>
              <a:rPr lang="en-US" dirty="0" err="1"/>
              <a:t>WebDriverIO</a:t>
            </a:r>
            <a:r>
              <a:rPr lang="en-US" dirty="0"/>
              <a:t> handles the parallel running of tests for you.</a:t>
            </a:r>
          </a:p>
        </p:txBody>
      </p:sp>
      <p:sp>
        <p:nvSpPr>
          <p:cNvPr id="4" name="Slide Number Placeholder 3"/>
          <p:cNvSpPr>
            <a:spLocks noGrp="1"/>
          </p:cNvSpPr>
          <p:nvPr>
            <p:ph type="sldNum" sz="quarter" idx="5"/>
          </p:nvPr>
        </p:nvSpPr>
        <p:spPr/>
        <p:txBody>
          <a:bodyPr/>
          <a:lstStyle/>
          <a:p>
            <a:fld id="{7A507E9C-E9CF-45CC-A225-331D2025989C}" type="slidenum">
              <a:rPr lang="en-GB" smtClean="0"/>
              <a:t>14</a:t>
            </a:fld>
            <a:endParaRPr lang="en-GB" dirty="0"/>
          </a:p>
        </p:txBody>
      </p:sp>
    </p:spTree>
    <p:extLst>
      <p:ext uri="{BB962C8B-B14F-4D97-AF65-F5344CB8AC3E}">
        <p14:creationId xmlns:p14="http://schemas.microsoft.com/office/powerpoint/2010/main" val="239436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*Have users complete up to Reporting Using Allure*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Before we add in the reporting capabilities I thought I’d cover what Allure reporter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It’s an open-source test reporter created by the Yandex testing team.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generates clear test reports which are readable by all members of your delivery team. It provides sections which provide an Overview of all tests, it also shows Defects,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reports it generates are in XML and then </a:t>
            </a:r>
            <a:r>
              <a:rPr lang="en-GB" sz="1200" b="0" i="0" kern="1200" dirty="0" err="1">
                <a:solidFill>
                  <a:schemeClr val="tx1"/>
                </a:solidFill>
                <a:effectLst/>
                <a:latin typeface="+mn-lt"/>
                <a:ea typeface="+mn-ea"/>
                <a:cs typeface="+mn-cs"/>
              </a:rPr>
              <a:t>coverted</a:t>
            </a:r>
            <a:r>
              <a:rPr lang="en-GB" sz="1200" b="0" i="0" kern="1200" dirty="0">
                <a:solidFill>
                  <a:schemeClr val="tx1"/>
                </a:solidFill>
                <a:effectLst/>
                <a:latin typeface="+mn-lt"/>
                <a:ea typeface="+mn-ea"/>
                <a:cs typeface="+mn-cs"/>
              </a:rPr>
              <a:t> into an HTML web page. They can be accessed through the Jenkins UI and a new report is generated each time the tests are run, meaning the results of each Pipeline can be investigated.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is extremely easy to install using an </a:t>
            </a:r>
            <a:r>
              <a:rPr lang="en-GB" sz="1200" b="0" i="0" kern="1200" dirty="0" err="1">
                <a:solidFill>
                  <a:schemeClr val="tx1"/>
                </a:solidFill>
                <a:effectLst/>
                <a:latin typeface="+mn-lt"/>
                <a:ea typeface="+mn-ea"/>
                <a:cs typeface="+mn-cs"/>
              </a:rPr>
              <a:t>npm</a:t>
            </a:r>
            <a:r>
              <a:rPr lang="en-GB" sz="1200" b="0" i="0" kern="1200" dirty="0">
                <a:solidFill>
                  <a:schemeClr val="tx1"/>
                </a:solidFill>
                <a:effectLst/>
                <a:latin typeface="+mn-lt"/>
                <a:ea typeface="+mn-ea"/>
                <a:cs typeface="+mn-cs"/>
              </a:rPr>
              <a:t> command to generate the reports using your </a:t>
            </a:r>
            <a:r>
              <a:rPr lang="en-GB" sz="1200" b="0" i="0" kern="1200" dirty="0" err="1">
                <a:solidFill>
                  <a:schemeClr val="tx1"/>
                </a:solidFill>
                <a:effectLst/>
                <a:latin typeface="+mn-lt"/>
                <a:ea typeface="+mn-ea"/>
                <a:cs typeface="+mn-cs"/>
              </a:rPr>
              <a:t>WebDriverIO</a:t>
            </a:r>
            <a:r>
              <a:rPr lang="en-GB" sz="1200" b="0" i="0" kern="1200" dirty="0">
                <a:solidFill>
                  <a:schemeClr val="tx1"/>
                </a:solidFill>
                <a:effectLst/>
                <a:latin typeface="+mn-lt"/>
                <a:ea typeface="+mn-ea"/>
                <a:cs typeface="+mn-cs"/>
              </a:rPr>
              <a:t> config file. </a:t>
            </a:r>
          </a:p>
        </p:txBody>
      </p:sp>
      <p:sp>
        <p:nvSpPr>
          <p:cNvPr id="4" name="Slide Number Placeholder 3"/>
          <p:cNvSpPr>
            <a:spLocks noGrp="1"/>
          </p:cNvSpPr>
          <p:nvPr>
            <p:ph type="sldNum" sz="quarter" idx="5"/>
          </p:nvPr>
        </p:nvSpPr>
        <p:spPr/>
        <p:txBody>
          <a:bodyPr/>
          <a:lstStyle/>
          <a:p>
            <a:fld id="{7A507E9C-E9CF-45CC-A225-331D2025989C}" type="slidenum">
              <a:rPr lang="en-GB" smtClean="0"/>
              <a:t>15</a:t>
            </a:fld>
            <a:endParaRPr lang="en-GB" dirty="0"/>
          </a:p>
        </p:txBody>
      </p:sp>
    </p:spTree>
    <p:extLst>
      <p:ext uri="{BB962C8B-B14F-4D97-AF65-F5344CB8AC3E}">
        <p14:creationId xmlns:p14="http://schemas.microsoft.com/office/powerpoint/2010/main" val="948540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That’s tonight’s Playground complete. Let’s re-cap on what we covered: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We created a Jenkins Pipeline using the Jenkins UI. As I mentioned before, best practice is to create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in your code repository to allow for greater visibility on changes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Our Pipeline did the following: pulled dependencies and checked out code from Git in parallel. Started our </a:t>
            </a:r>
            <a:r>
              <a:rPr lang="en-GB" sz="1200" b="0" i="0" kern="1200" dirty="0" err="1">
                <a:solidFill>
                  <a:schemeClr val="tx1"/>
                </a:solidFill>
                <a:effectLst/>
                <a:latin typeface="+mn-lt"/>
                <a:ea typeface="+mn-ea"/>
                <a:cs typeface="+mn-cs"/>
              </a:rPr>
              <a:t>Zalenium</a:t>
            </a:r>
            <a:r>
              <a:rPr lang="en-GB" sz="1200" b="0" i="0" kern="1200" dirty="0">
                <a:solidFill>
                  <a:schemeClr val="tx1"/>
                </a:solidFill>
                <a:effectLst/>
                <a:latin typeface="+mn-lt"/>
                <a:ea typeface="+mn-ea"/>
                <a:cs typeface="+mn-cs"/>
              </a:rPr>
              <a:t> in Docker. Ran our WebDriver IO tests on our </a:t>
            </a:r>
            <a:r>
              <a:rPr lang="en-GB" sz="1200" b="0" i="0" kern="1200" dirty="0" err="1">
                <a:solidFill>
                  <a:schemeClr val="tx1"/>
                </a:solidFill>
                <a:effectLst/>
                <a:latin typeface="+mn-lt"/>
                <a:ea typeface="+mn-ea"/>
                <a:cs typeface="+mn-cs"/>
              </a:rPr>
              <a:t>Zalenium</a:t>
            </a:r>
            <a:r>
              <a:rPr lang="en-GB" sz="1200" b="0" i="0" kern="1200" dirty="0">
                <a:solidFill>
                  <a:schemeClr val="tx1"/>
                </a:solidFill>
                <a:effectLst/>
                <a:latin typeface="+mn-lt"/>
                <a:ea typeface="+mn-ea"/>
                <a:cs typeface="+mn-cs"/>
              </a:rPr>
              <a:t> VMs in Docker. Generated HTML </a:t>
            </a:r>
            <a:r>
              <a:rPr lang="en-GB" sz="1200" b="0" i="0" kern="1200" dirty="0" err="1">
                <a:solidFill>
                  <a:schemeClr val="tx1"/>
                </a:solidFill>
                <a:effectLst/>
                <a:latin typeface="+mn-lt"/>
                <a:ea typeface="+mn-ea"/>
                <a:cs typeface="+mn-cs"/>
              </a:rPr>
              <a:t>WebDriverIO</a:t>
            </a:r>
            <a:r>
              <a:rPr lang="en-GB" sz="1200" b="0" i="0" kern="1200" dirty="0">
                <a:solidFill>
                  <a:schemeClr val="tx1"/>
                </a:solidFill>
                <a:effectLst/>
                <a:latin typeface="+mn-lt"/>
                <a:ea typeface="+mn-ea"/>
                <a:cs typeface="+mn-cs"/>
              </a:rPr>
              <a:t> reports using Allure. Stopped the </a:t>
            </a:r>
            <a:r>
              <a:rPr lang="en-GB" sz="1200" b="0" i="0" kern="1200" dirty="0" err="1">
                <a:solidFill>
                  <a:schemeClr val="tx1"/>
                </a:solidFill>
                <a:effectLst/>
                <a:latin typeface="+mn-lt"/>
                <a:ea typeface="+mn-ea"/>
                <a:cs typeface="+mn-cs"/>
              </a:rPr>
              <a:t>Zalenium</a:t>
            </a:r>
            <a:r>
              <a:rPr lang="en-GB" sz="1200" b="0" i="0" kern="1200" dirty="0">
                <a:solidFill>
                  <a:schemeClr val="tx1"/>
                </a:solidFill>
                <a:effectLst/>
                <a:latin typeface="+mn-lt"/>
                <a:ea typeface="+mn-ea"/>
                <a:cs typeface="+mn-cs"/>
              </a:rPr>
              <a:t> containers.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Usually these tests would be running as part of a build process. Typical flow may be that a developer checks in code, the latest build is deployed to a test environment and then these tests are run. We’ve decided to highlight the testing part of the pipeline tonight, to further highlight the benefits of Continuous Testing in a CI/CD tool such as Jenkins Pipeline.</a:t>
            </a:r>
          </a:p>
        </p:txBody>
      </p:sp>
      <p:sp>
        <p:nvSpPr>
          <p:cNvPr id="4" name="Slide Number Placeholder 3"/>
          <p:cNvSpPr>
            <a:spLocks noGrp="1"/>
          </p:cNvSpPr>
          <p:nvPr>
            <p:ph type="sldNum" sz="quarter" idx="5"/>
          </p:nvPr>
        </p:nvSpPr>
        <p:spPr/>
        <p:txBody>
          <a:bodyPr/>
          <a:lstStyle/>
          <a:p>
            <a:fld id="{7A507E9C-E9CF-45CC-A225-331D2025989C}" type="slidenum">
              <a:rPr lang="en-GB" smtClean="0"/>
              <a:t>16</a:t>
            </a:fld>
            <a:endParaRPr lang="en-GB" dirty="0"/>
          </a:p>
        </p:txBody>
      </p:sp>
    </p:spTree>
    <p:extLst>
      <p:ext uri="{BB962C8B-B14F-4D97-AF65-F5344CB8AC3E}">
        <p14:creationId xmlns:p14="http://schemas.microsoft.com/office/powerpoint/2010/main" val="1901955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very much for attending tonight’s Playground hosted by ECS Digital.</a:t>
            </a:r>
          </a:p>
          <a:p>
            <a:endParaRPr lang="en-US" dirty="0"/>
          </a:p>
          <a:p>
            <a:r>
              <a:rPr lang="en-US" dirty="0"/>
              <a:t>If you have any questions at all then please feel free to ask. If you don’t want to ask just now then feel free to ask us over pizza! Thank you.</a:t>
            </a:r>
          </a:p>
        </p:txBody>
      </p:sp>
      <p:sp>
        <p:nvSpPr>
          <p:cNvPr id="4" name="Slide Number Placeholder 3"/>
          <p:cNvSpPr>
            <a:spLocks noGrp="1"/>
          </p:cNvSpPr>
          <p:nvPr>
            <p:ph type="sldNum" sz="quarter" idx="5"/>
          </p:nvPr>
        </p:nvSpPr>
        <p:spPr/>
        <p:txBody>
          <a:bodyPr/>
          <a:lstStyle/>
          <a:p>
            <a:fld id="{7A507E9C-E9CF-45CC-A225-331D2025989C}" type="slidenum">
              <a:rPr lang="en-GB" smtClean="0"/>
              <a:t>17</a:t>
            </a:fld>
            <a:endParaRPr lang="en-GB" dirty="0"/>
          </a:p>
        </p:txBody>
      </p:sp>
    </p:spTree>
    <p:extLst>
      <p:ext uri="{BB962C8B-B14F-4D97-AF65-F5344CB8AC3E}">
        <p14:creationId xmlns:p14="http://schemas.microsoft.com/office/powerpoint/2010/main" val="117112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Tonight’s Playground session will involve setting up a Continuous Testing pipeline in Jenkins. We will be using a set of JavaScript tests written using Selenium </a:t>
            </a:r>
            <a:r>
              <a:rPr lang="en-US" dirty="0" err="1"/>
              <a:t>WebDriver.io</a:t>
            </a:r>
            <a:r>
              <a:rPr lang="en-US" dirty="0"/>
              <a:t> and running these through </a:t>
            </a:r>
            <a:r>
              <a:rPr lang="en-US" dirty="0" err="1"/>
              <a:t>Zalenium</a:t>
            </a:r>
            <a:r>
              <a:rPr lang="en-US" dirty="0"/>
              <a:t>. At the end of the test run we will be generating test reports using Allure.</a:t>
            </a:r>
          </a:p>
          <a:p>
            <a:endParaRPr lang="en-US" dirty="0"/>
          </a:p>
          <a:p>
            <a:r>
              <a:rPr lang="en-US" dirty="0"/>
              <a:t>Last month we ran a a session on </a:t>
            </a:r>
            <a:r>
              <a:rPr lang="en-US" dirty="0" err="1"/>
              <a:t>Zalenium</a:t>
            </a:r>
            <a:r>
              <a:rPr lang="en-US" dirty="0"/>
              <a:t> which seemed to generate a lot of interest and great discussion. We wanted to build on that and show how you can extend that </a:t>
            </a:r>
            <a:r>
              <a:rPr lang="en-US" dirty="0" err="1"/>
              <a:t>Zalenium</a:t>
            </a:r>
            <a:r>
              <a:rPr lang="en-US" dirty="0"/>
              <a:t> knowledge to include it in a continuous testing pipeline.</a:t>
            </a:r>
          </a:p>
        </p:txBody>
      </p:sp>
      <p:sp>
        <p:nvSpPr>
          <p:cNvPr id="4" name="Slide Number Placeholder 3"/>
          <p:cNvSpPr>
            <a:spLocks noGrp="1"/>
          </p:cNvSpPr>
          <p:nvPr>
            <p:ph type="sldNum" sz="quarter" idx="5"/>
          </p:nvPr>
        </p:nvSpPr>
        <p:spPr/>
        <p:txBody>
          <a:bodyPr/>
          <a:lstStyle/>
          <a:p>
            <a:fld id="{7A507E9C-E9CF-45CC-A225-331D2025989C}" type="slidenum">
              <a:rPr lang="en-GB" smtClean="0"/>
              <a:t>2</a:t>
            </a:fld>
            <a:endParaRPr lang="en-GB" dirty="0"/>
          </a:p>
        </p:txBody>
      </p:sp>
    </p:spTree>
    <p:extLst>
      <p:ext uri="{BB962C8B-B14F-4D97-AF65-F5344CB8AC3E}">
        <p14:creationId xmlns:p14="http://schemas.microsoft.com/office/powerpoint/2010/main" val="151484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ECS Digital are gold sponsors for this year’s Edinburgh </a:t>
            </a:r>
            <a:r>
              <a:rPr lang="en-US" dirty="0" err="1"/>
              <a:t>DevOpsDays</a:t>
            </a:r>
            <a:r>
              <a:rPr lang="en-US" dirty="0"/>
              <a:t> which takes place on Thursday and Friday this week. </a:t>
            </a:r>
          </a:p>
          <a:p>
            <a:endParaRPr lang="en-US" dirty="0"/>
          </a:p>
          <a:p>
            <a:r>
              <a:rPr lang="en-US" dirty="0"/>
              <a:t>The speaker lineup details are announced, full details can be found on the </a:t>
            </a:r>
            <a:r>
              <a:rPr lang="en-US" dirty="0" err="1"/>
              <a:t>DevOpsDays</a:t>
            </a:r>
            <a:r>
              <a:rPr lang="en-US" dirty="0"/>
              <a:t> website or Twitter account. There are still a limited number of tickets on sale if you are free on Thursday and Friday.</a:t>
            </a:r>
          </a:p>
        </p:txBody>
      </p:sp>
      <p:sp>
        <p:nvSpPr>
          <p:cNvPr id="4" name="Slide Number Placeholder 3"/>
          <p:cNvSpPr>
            <a:spLocks noGrp="1"/>
          </p:cNvSpPr>
          <p:nvPr>
            <p:ph type="sldNum" sz="quarter" idx="10"/>
          </p:nvPr>
        </p:nvSpPr>
        <p:spPr/>
        <p:txBody>
          <a:bodyPr/>
          <a:lstStyle/>
          <a:p>
            <a:fld id="{7A507E9C-E9CF-45CC-A225-331D2025989C}" type="slidenum">
              <a:rPr lang="en-GB" smtClean="0"/>
              <a:t>3</a:t>
            </a:fld>
            <a:endParaRPr lang="en-GB" dirty="0"/>
          </a:p>
        </p:txBody>
      </p:sp>
    </p:spTree>
    <p:extLst>
      <p:ext uri="{BB962C8B-B14F-4D97-AF65-F5344CB8AC3E}">
        <p14:creationId xmlns:p14="http://schemas.microsoft.com/office/powerpoint/2010/main" val="411268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I’d begin by introducing your 3 presenters for this evening. Hammad, Farhan and myself are all QA and Continuous Delivery Consultants at ECS Digital. I’m based up here in Edinburgh and Hammad and Farhan have joined us tonight from our London offices. </a:t>
            </a:r>
          </a:p>
          <a:p>
            <a:endParaRPr lang="en-US" dirty="0"/>
          </a:p>
          <a:p>
            <a:r>
              <a:rPr lang="en-US" dirty="0"/>
              <a:t>You can also find me on Twitter, my handle is on the slide.</a:t>
            </a:r>
          </a:p>
          <a:p>
            <a:endParaRPr lang="en-US" dirty="0"/>
          </a:p>
          <a:p>
            <a:r>
              <a:rPr lang="en-US" dirty="0"/>
              <a:t>All 3 of us were involved in setting up this Playground, so feel free to give one of us a shout during the presentation if you have any questions or technical issues.</a:t>
            </a:r>
          </a:p>
          <a:p>
            <a:endParaRPr lang="en-US" dirty="0"/>
          </a:p>
          <a:p>
            <a:r>
              <a:rPr lang="en-US" dirty="0"/>
              <a:t>If you find this Playground interesting and are interested in doing more like this then feel free to speak to any of us or Connor about potential opportunities.</a:t>
            </a:r>
          </a:p>
        </p:txBody>
      </p:sp>
      <p:sp>
        <p:nvSpPr>
          <p:cNvPr id="4" name="Slide Number Placeholder 3"/>
          <p:cNvSpPr>
            <a:spLocks noGrp="1"/>
          </p:cNvSpPr>
          <p:nvPr>
            <p:ph type="sldNum" sz="quarter" idx="5"/>
          </p:nvPr>
        </p:nvSpPr>
        <p:spPr/>
        <p:txBody>
          <a:bodyPr/>
          <a:lstStyle/>
          <a:p>
            <a:fld id="{7A507E9C-E9CF-45CC-A225-331D2025989C}" type="slidenum">
              <a:rPr lang="en-GB" smtClean="0"/>
              <a:t>4</a:t>
            </a:fld>
            <a:endParaRPr lang="en-GB" dirty="0"/>
          </a:p>
        </p:txBody>
      </p:sp>
    </p:spTree>
    <p:extLst>
      <p:ext uri="{BB962C8B-B14F-4D97-AF65-F5344CB8AC3E}">
        <p14:creationId xmlns:p14="http://schemas.microsoft.com/office/powerpoint/2010/main" val="254955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run through the agenda for the evening so that you know what to expect.</a:t>
            </a:r>
          </a:p>
        </p:txBody>
      </p:sp>
      <p:sp>
        <p:nvSpPr>
          <p:cNvPr id="4" name="Slide Number Placeholder 3"/>
          <p:cNvSpPr>
            <a:spLocks noGrp="1"/>
          </p:cNvSpPr>
          <p:nvPr>
            <p:ph type="sldNum" sz="quarter" idx="5"/>
          </p:nvPr>
        </p:nvSpPr>
        <p:spPr/>
        <p:txBody>
          <a:bodyPr/>
          <a:lstStyle/>
          <a:p>
            <a:fld id="{7A507E9C-E9CF-45CC-A225-331D2025989C}" type="slidenum">
              <a:rPr lang="en-GB" smtClean="0"/>
              <a:t>5</a:t>
            </a:fld>
            <a:endParaRPr lang="en-GB" dirty="0"/>
          </a:p>
        </p:txBody>
      </p:sp>
    </p:spTree>
    <p:extLst>
      <p:ext uri="{BB962C8B-B14F-4D97-AF65-F5344CB8AC3E}">
        <p14:creationId xmlns:p14="http://schemas.microsoft.com/office/powerpoint/2010/main" val="53788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dirty="0" err="1"/>
              <a:t>Zalenium</a:t>
            </a:r>
            <a:r>
              <a:rPr lang="en-US" dirty="0"/>
              <a:t> is an open-source tool created by </a:t>
            </a:r>
            <a:r>
              <a:rPr lang="en-US" dirty="0" err="1"/>
              <a:t>Zalando</a:t>
            </a:r>
            <a:r>
              <a:rPr lang="en-US" dirty="0"/>
              <a:t>, a German ecommerce company with a huge tech department, in 2017. It has </a:t>
            </a:r>
            <a:r>
              <a:rPr lang="en-US" sz="1200" dirty="0"/>
              <a:t>over 11,000 users in more than 80 countries. 500 people use it daily and has executed over 4.5 million tests since 2017.</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It can be run out of the box using Docker and Kubernetes. This means it can also be run on most cloud providers.</a:t>
            </a:r>
          </a:p>
          <a:p>
            <a:endParaRPr lang="en-US" dirty="0"/>
          </a:p>
          <a:p>
            <a:r>
              <a:rPr lang="en-US" dirty="0"/>
              <a:t>*CLICK* A lot of time is invested in setting up and maintaining your own Selenium Grid. Having all browser versions updated and in line with the Selenium WebDriver  drivers is often a frustrating process. </a:t>
            </a:r>
          </a:p>
          <a:p>
            <a:r>
              <a:rPr lang="en-US" dirty="0" err="1"/>
              <a:t>Zalenium</a:t>
            </a:r>
            <a:r>
              <a:rPr lang="en-US" dirty="0"/>
              <a:t> manages this for you, removing this frustration.</a:t>
            </a:r>
          </a:p>
          <a:p>
            <a:endParaRPr lang="en-US" dirty="0"/>
          </a:p>
          <a:p>
            <a:r>
              <a:rPr lang="en-US" dirty="0"/>
              <a:t>*CLICK* </a:t>
            </a:r>
            <a:r>
              <a:rPr lang="en-US" dirty="0" err="1"/>
              <a:t>Zalenium</a:t>
            </a:r>
            <a:r>
              <a:rPr lang="en-US" dirty="0"/>
              <a:t> allows anyone to have flexible and disposable Selenium Grid infrastructure created within seconds. It means that functional testing can take place easily at any point in the development cycle as the infrastructure is available to all.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number of docker-selenium instances scales during run time of the tests. Once the requests to run the tests are received the tool creates new containers. Once the tests are finished it auto-deletes the containers meaning resource is not wasted.</a:t>
            </a:r>
          </a:p>
        </p:txBody>
      </p:sp>
      <p:sp>
        <p:nvSpPr>
          <p:cNvPr id="4" name="Slide Number Placeholder 3"/>
          <p:cNvSpPr>
            <a:spLocks noGrp="1"/>
          </p:cNvSpPr>
          <p:nvPr>
            <p:ph type="sldNum" sz="quarter" idx="5"/>
          </p:nvPr>
        </p:nvSpPr>
        <p:spPr/>
        <p:txBody>
          <a:bodyPr/>
          <a:lstStyle/>
          <a:p>
            <a:fld id="{7A507E9C-E9CF-45CC-A225-331D2025989C}" type="slidenum">
              <a:rPr lang="en-GB" smtClean="0"/>
              <a:t>6</a:t>
            </a:fld>
            <a:endParaRPr lang="en-GB" dirty="0"/>
          </a:p>
        </p:txBody>
      </p:sp>
    </p:spTree>
    <p:extLst>
      <p:ext uri="{BB962C8B-B14F-4D97-AF65-F5344CB8AC3E}">
        <p14:creationId xmlns:p14="http://schemas.microsoft.com/office/powerpoint/2010/main" val="22283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DORA State of DevOps report is published every year and aims to evaluate software delivery performance from technology companies across the world. It allows teams to benchmark themselves against industry standards.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section on Continuous Testing is quite short, but it does highlight that automated testing is an important part of software delivery. Alongside automated testing, which is what this Playground will focus on, the State of DevOps report suggests that the following are important in being able to continuously delivery software to a high standard: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Continuously reviewing test suites to improve our tests.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Working alongside developers throughout the SDLC lifecycle. I don’t believe the term Continuous Testing differs from Agile Testing in this sense.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Performing exploratory testing throughout the delivery process.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Having teams practice TDD.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Being able to get fast feedback from our test runs.</a:t>
            </a:r>
          </a:p>
        </p:txBody>
      </p:sp>
      <p:sp>
        <p:nvSpPr>
          <p:cNvPr id="4" name="Slide Number Placeholder 3"/>
          <p:cNvSpPr>
            <a:spLocks noGrp="1"/>
          </p:cNvSpPr>
          <p:nvPr>
            <p:ph type="sldNum" sz="quarter" idx="5"/>
          </p:nvPr>
        </p:nvSpPr>
        <p:spPr/>
        <p:txBody>
          <a:bodyPr/>
          <a:lstStyle/>
          <a:p>
            <a:fld id="{7A507E9C-E9CF-45CC-A225-331D2025989C}" type="slidenum">
              <a:rPr lang="en-GB" smtClean="0"/>
              <a:t>7</a:t>
            </a:fld>
            <a:endParaRPr lang="en-GB" dirty="0"/>
          </a:p>
        </p:txBody>
      </p:sp>
    </p:spTree>
    <p:extLst>
      <p:ext uri="{BB962C8B-B14F-4D97-AF65-F5344CB8AC3E}">
        <p14:creationId xmlns:p14="http://schemas.microsoft.com/office/powerpoint/2010/main" val="156540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automation side of Continuous Testing offers us the following advantages: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We get fast feedback on any code changes made to builds. This is important as historically developers would have to wait a long time to know if their build was stable.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As long as we are writing the correct tests, and we pair this with exploratory testing, we can have a certain amount of confidence that our build is stable and there are no major defects.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As well as having functional tests running after each build, as we are tonight using WebDriver and </a:t>
            </a:r>
            <a:r>
              <a:rPr lang="en-US" dirty="0" err="1"/>
              <a:t>Zalenium</a:t>
            </a:r>
            <a:r>
              <a:rPr lang="en-US" dirty="0"/>
              <a:t>, you can set up non-functional tests, such as performance tests, to run in a scheduled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In my opinion, one of the main benefits of implementing automation into a CI process is that testing becomes transparent. Reports can be generated, viewed and actioned by all members of the team.</a:t>
            </a:r>
          </a:p>
        </p:txBody>
      </p:sp>
      <p:sp>
        <p:nvSpPr>
          <p:cNvPr id="4" name="Slide Number Placeholder 3"/>
          <p:cNvSpPr>
            <a:spLocks noGrp="1"/>
          </p:cNvSpPr>
          <p:nvPr>
            <p:ph type="sldNum" sz="quarter" idx="5"/>
          </p:nvPr>
        </p:nvSpPr>
        <p:spPr/>
        <p:txBody>
          <a:bodyPr/>
          <a:lstStyle/>
          <a:p>
            <a:fld id="{7A507E9C-E9CF-45CC-A225-331D2025989C}" type="slidenum">
              <a:rPr lang="en-GB" smtClean="0"/>
              <a:t>8</a:t>
            </a:fld>
            <a:endParaRPr lang="en-GB" dirty="0"/>
          </a:p>
        </p:txBody>
      </p:sp>
    </p:spTree>
    <p:extLst>
      <p:ext uri="{BB962C8B-B14F-4D97-AF65-F5344CB8AC3E}">
        <p14:creationId xmlns:p14="http://schemas.microsoft.com/office/powerpoint/2010/main" val="3143921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Jenkins is an open-source tool which offers a simple way to set up a continuous integration environment for almost any combination of languages and source code repositories</a:t>
            </a:r>
            <a:r>
              <a:rPr lang="en-US" sz="1200" b="0" i="0" kern="1200" dirty="0">
                <a:solidFill>
                  <a:schemeClr val="tx1"/>
                </a:solidFill>
                <a:effectLst/>
                <a:latin typeface="+mn-lt"/>
                <a:ea typeface="+mn-ea"/>
                <a:cs typeface="+mn-cs"/>
              </a:rPr>
              <a:t>. Activities can be triggered by pull requests being completed into a code repository, as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Jenkins Pipeline is a suite of plugins which supports implementing and integrating </a:t>
            </a:r>
            <a:r>
              <a:rPr lang="en-GB" sz="1200" b="0" i="1" kern="1200" dirty="0">
                <a:solidFill>
                  <a:schemeClr val="tx1"/>
                </a:solidFill>
                <a:effectLst/>
                <a:latin typeface="+mn-lt"/>
                <a:ea typeface="+mn-ea"/>
                <a:cs typeface="+mn-cs"/>
              </a:rPr>
              <a:t>continuous delivery pipelines</a:t>
            </a:r>
            <a:r>
              <a:rPr lang="en-GB" sz="1200" b="0" i="0" kern="1200" dirty="0">
                <a:solidFill>
                  <a:schemeClr val="tx1"/>
                </a:solidFill>
                <a:effectLst/>
                <a:latin typeface="+mn-lt"/>
                <a:ea typeface="+mn-ea"/>
                <a:cs typeface="+mn-cs"/>
              </a:rPr>
              <a:t> into Jenkins.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It allows us to implement a repeatable process for getting code from version control right through to our users or customers. It allows us to implement a reliable process of moving software through different stages of testing and deployment.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 provides an extensible set of tools for </a:t>
            </a:r>
            <a:r>
              <a:rPr lang="en-GB" sz="1200" b="0" i="0" kern="1200" dirty="0" err="1">
                <a:solidFill>
                  <a:schemeClr val="tx1"/>
                </a:solidFill>
                <a:effectLst/>
                <a:latin typeface="+mn-lt"/>
                <a:ea typeface="+mn-ea"/>
                <a:cs typeface="+mn-cs"/>
              </a:rPr>
              <a:t>modeling</a:t>
            </a:r>
            <a:r>
              <a:rPr lang="en-GB" sz="1200" b="0" i="0" kern="1200" dirty="0">
                <a:solidFill>
                  <a:schemeClr val="tx1"/>
                </a:solidFill>
                <a:effectLst/>
                <a:latin typeface="+mn-lt"/>
                <a:ea typeface="+mn-ea"/>
                <a:cs typeface="+mn-cs"/>
              </a:rPr>
              <a:t> simple-to-complex delivery pipelines "as code" via the Pipeline syntax, which is built on Groovy.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Pipeline script that you create can be put into source control in the format of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For the purposes of this evening’s Playground we will not be using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but editing directly in the Jenkins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This is not best practice. It’s highly advised to have your Pipeline script in version control as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means all changes can go through code review.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there is an audit trail for the Pipeline script. This is not available when editing directly in Jenkins UI.</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All branches and pull requests will follow a Pipeline build process.</a:t>
            </a:r>
          </a:p>
        </p:txBody>
      </p:sp>
      <p:sp>
        <p:nvSpPr>
          <p:cNvPr id="4" name="Slide Number Placeholder 3"/>
          <p:cNvSpPr>
            <a:spLocks noGrp="1"/>
          </p:cNvSpPr>
          <p:nvPr>
            <p:ph type="sldNum" sz="quarter" idx="5"/>
          </p:nvPr>
        </p:nvSpPr>
        <p:spPr/>
        <p:txBody>
          <a:bodyPr/>
          <a:lstStyle/>
          <a:p>
            <a:fld id="{7A507E9C-E9CF-45CC-A225-331D2025989C}" type="slidenum">
              <a:rPr lang="en-GB" smtClean="0"/>
              <a:t>9</a:t>
            </a:fld>
            <a:endParaRPr lang="en-GB" dirty="0"/>
          </a:p>
        </p:txBody>
      </p:sp>
    </p:spTree>
    <p:extLst>
      <p:ext uri="{BB962C8B-B14F-4D97-AF65-F5344CB8AC3E}">
        <p14:creationId xmlns:p14="http://schemas.microsoft.com/office/powerpoint/2010/main" val="37469214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it.ly/2R6v6F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witter.com/devopsdaysedi"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li_hill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45A8-C054-A24E-9575-7C23AA411F7D}"/>
              </a:ext>
            </a:extLst>
          </p:cNvPr>
          <p:cNvSpPr>
            <a:spLocks noGrp="1"/>
          </p:cNvSpPr>
          <p:nvPr>
            <p:ph idx="1"/>
          </p:nvPr>
        </p:nvSpPr>
        <p:spPr/>
        <p:txBody>
          <a:bodyPr>
            <a:normAutofit/>
          </a:bodyPr>
          <a:lstStyle/>
          <a:p>
            <a:pPr marL="85725" indent="0" algn="ctr">
              <a:buNone/>
            </a:pPr>
            <a:r>
              <a:rPr lang="en-US" sz="4050" dirty="0" err="1"/>
              <a:t>Wifi</a:t>
            </a:r>
            <a:endParaRPr lang="en-US" sz="4050" dirty="0"/>
          </a:p>
          <a:p>
            <a:pPr marL="0" indent="0" algn="ctr">
              <a:buNone/>
            </a:pPr>
            <a:r>
              <a:rPr lang="en-US" sz="4050" dirty="0"/>
              <a:t>SSID :</a:t>
            </a:r>
            <a:r>
              <a:rPr lang="en-GB" sz="4050" dirty="0"/>
              <a:t>HMT Guest</a:t>
            </a:r>
          </a:p>
          <a:p>
            <a:pPr marL="85725" indent="0" algn="ctr">
              <a:buNone/>
            </a:pPr>
            <a:r>
              <a:rPr lang="en-US" sz="4050" dirty="0"/>
              <a:t>Password : </a:t>
            </a:r>
            <a:r>
              <a:rPr lang="en-GB" sz="4050" dirty="0"/>
              <a:t>INN3R-bauble*shipment</a:t>
            </a:r>
            <a:endParaRPr lang="en-US" sz="4050" dirty="0"/>
          </a:p>
        </p:txBody>
      </p:sp>
    </p:spTree>
    <p:extLst>
      <p:ext uri="{BB962C8B-B14F-4D97-AF65-F5344CB8AC3E}">
        <p14:creationId xmlns:p14="http://schemas.microsoft.com/office/powerpoint/2010/main" val="40876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Pipeline adds a set of automation tools into Jenkins to execute powerful CI/CD pipelines.</a:t>
            </a:r>
          </a:p>
          <a:p>
            <a:endParaRPr lang="en-US" sz="2300" dirty="0"/>
          </a:p>
          <a:p>
            <a:r>
              <a:rPr lang="en-US" sz="2300" dirty="0"/>
              <a:t>Implemented in </a:t>
            </a:r>
            <a:r>
              <a:rPr lang="en-US" sz="2300" b="1" dirty="0"/>
              <a:t>Code.</a:t>
            </a:r>
          </a:p>
          <a:p>
            <a:r>
              <a:rPr lang="en-US" sz="2300" b="1" dirty="0"/>
              <a:t>Durable.</a:t>
            </a:r>
          </a:p>
          <a:p>
            <a:r>
              <a:rPr lang="en-US" sz="2300" b="1" dirty="0" err="1"/>
              <a:t>Pausable</a:t>
            </a:r>
            <a:r>
              <a:rPr lang="en-US" sz="2300" b="1" dirty="0"/>
              <a:t>.</a:t>
            </a:r>
          </a:p>
          <a:p>
            <a:r>
              <a:rPr lang="en-US" sz="2300" b="1" dirty="0"/>
              <a:t>Versatile.</a:t>
            </a:r>
          </a:p>
          <a:p>
            <a:r>
              <a:rPr lang="en-US" sz="2300" b="1" dirty="0"/>
              <a:t>Extensible.</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Pipeline?</a:t>
            </a:r>
          </a:p>
        </p:txBody>
      </p:sp>
      <p:pic>
        <p:nvPicPr>
          <p:cNvPr id="6" name="Picture 5">
            <a:extLst>
              <a:ext uri="{FF2B5EF4-FFF2-40B4-BE49-F238E27FC236}">
                <a16:creationId xmlns:a16="http://schemas.microsoft.com/office/drawing/2014/main" id="{6ED58919-6A29-3345-9C23-AFD4A577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670" y="-137717"/>
            <a:ext cx="1541692" cy="1541692"/>
          </a:xfrm>
          <a:prstGeom prst="rect">
            <a:avLst/>
          </a:prstGeom>
        </p:spPr>
      </p:pic>
    </p:spTree>
    <p:extLst>
      <p:ext uri="{BB962C8B-B14F-4D97-AF65-F5344CB8AC3E}">
        <p14:creationId xmlns:p14="http://schemas.microsoft.com/office/powerpoint/2010/main" val="281281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Playground</a:t>
            </a:r>
          </a:p>
        </p:txBody>
      </p:sp>
      <p:sp>
        <p:nvSpPr>
          <p:cNvPr id="5" name="Content Placeholder 4">
            <a:extLst>
              <a:ext uri="{FF2B5EF4-FFF2-40B4-BE49-F238E27FC236}">
                <a16:creationId xmlns:a16="http://schemas.microsoft.com/office/drawing/2014/main" id="{122D25EA-2C5B-F546-B0F0-A1ECE4E5202C}"/>
              </a:ext>
            </a:extLst>
          </p:cNvPr>
          <p:cNvSpPr>
            <a:spLocks noGrp="1"/>
          </p:cNvSpPr>
          <p:nvPr>
            <p:ph idx="1"/>
          </p:nvPr>
        </p:nvSpPr>
        <p:spPr/>
        <p:txBody>
          <a:bodyPr/>
          <a:lstStyle/>
          <a:p>
            <a:endParaRPr lang="en-US" dirty="0"/>
          </a:p>
          <a:p>
            <a:r>
              <a:rPr lang="en-US" dirty="0"/>
              <a:t>Access the Playground ReadMe and GitHub repo here: </a:t>
            </a:r>
            <a:r>
              <a:rPr lang="en-US" dirty="0">
                <a:hlinkClick r:id="rId3"/>
              </a:rPr>
              <a:t>https://bit.ly/2R6v6F4</a:t>
            </a:r>
            <a:r>
              <a:rPr lang="en-US" dirty="0"/>
              <a:t> </a:t>
            </a:r>
          </a:p>
          <a:p>
            <a:endParaRPr lang="en-US" dirty="0"/>
          </a:p>
          <a:p>
            <a:r>
              <a:rPr lang="en-US" dirty="0"/>
              <a:t>We’re going to create a Jenkins Pipeline in multiple stages:</a:t>
            </a:r>
          </a:p>
          <a:p>
            <a:pPr lvl="1"/>
            <a:r>
              <a:rPr lang="en-US" dirty="0"/>
              <a:t>Checking out test code from Git.</a:t>
            </a:r>
          </a:p>
          <a:p>
            <a:pPr lvl="1"/>
            <a:r>
              <a:rPr lang="en-US" dirty="0"/>
              <a:t>Installing Dependencies.</a:t>
            </a:r>
          </a:p>
          <a:p>
            <a:pPr lvl="1"/>
            <a:r>
              <a:rPr lang="en-US" dirty="0"/>
              <a:t>Starting </a:t>
            </a:r>
            <a:r>
              <a:rPr lang="en-US" dirty="0" err="1"/>
              <a:t>Zalenium</a:t>
            </a:r>
            <a:r>
              <a:rPr lang="en-US" dirty="0"/>
              <a:t>.</a:t>
            </a:r>
          </a:p>
          <a:p>
            <a:pPr lvl="1"/>
            <a:r>
              <a:rPr lang="en-US" dirty="0"/>
              <a:t>Running tests.</a:t>
            </a:r>
          </a:p>
          <a:p>
            <a:pPr lvl="1"/>
            <a:r>
              <a:rPr lang="en-US" dirty="0"/>
              <a:t>Generating reports using Allure.</a:t>
            </a:r>
          </a:p>
          <a:p>
            <a:pPr lvl="1"/>
            <a:r>
              <a:rPr lang="en-US" dirty="0"/>
              <a:t>Stopping </a:t>
            </a:r>
            <a:r>
              <a:rPr lang="en-US" dirty="0" err="1"/>
              <a:t>Zalenium</a:t>
            </a:r>
            <a:r>
              <a:rPr lang="en-US" dirty="0"/>
              <a:t>.</a:t>
            </a:r>
          </a:p>
          <a:p>
            <a:pPr lvl="1"/>
            <a:endParaRPr lang="en-US" dirty="0"/>
          </a:p>
        </p:txBody>
      </p:sp>
    </p:spTree>
    <p:extLst>
      <p:ext uri="{BB962C8B-B14F-4D97-AF65-F5344CB8AC3E}">
        <p14:creationId xmlns:p14="http://schemas.microsoft.com/office/powerpoint/2010/main" val="2752887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On a Linux (Ubuntu 16.04) VM hosted in Azure.</a:t>
            </a:r>
          </a:p>
          <a:p>
            <a:r>
              <a:rPr lang="en-US" sz="2300" dirty="0"/>
              <a:t>Java and Jenkins installed using instructions in ReadMe.</a:t>
            </a:r>
          </a:p>
          <a:p>
            <a:r>
              <a:rPr lang="en-US" sz="2300" dirty="0"/>
              <a:t>Set-up Jenkins using the suggested plugins upon first run-time.</a:t>
            </a:r>
          </a:p>
          <a:p>
            <a:r>
              <a:rPr lang="en-US" sz="2300" dirty="0"/>
              <a:t>Custom plugins installed: Blue Ocean, NodeJS and Allure.</a:t>
            </a:r>
          </a:p>
          <a:p>
            <a:r>
              <a:rPr lang="en-US" sz="2300" dirty="0"/>
              <a:t>Global Tool Configuration for NodeJS and Allure.</a:t>
            </a:r>
          </a:p>
          <a:p>
            <a:r>
              <a:rPr lang="en-US" sz="2300" dirty="0"/>
              <a:t>Cloned the initial VM’s VHD.</a:t>
            </a:r>
          </a:p>
          <a:p>
            <a:r>
              <a:rPr lang="en-US" sz="2300" dirty="0"/>
              <a:t>Created multiple VMs using the clones of the disk.</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have we set up this Playground?</a:t>
            </a:r>
          </a:p>
        </p:txBody>
      </p:sp>
    </p:spTree>
    <p:extLst>
      <p:ext uri="{BB962C8B-B14F-4D97-AF65-F5344CB8AC3E}">
        <p14:creationId xmlns:p14="http://schemas.microsoft.com/office/powerpoint/2010/main" val="275376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Declarative pipeline.</a:t>
            </a:r>
          </a:p>
          <a:p>
            <a:r>
              <a:rPr lang="en-US" sz="2300" dirty="0"/>
              <a:t>All Declarative pipelines must be enclosed in a </a:t>
            </a:r>
            <a:r>
              <a:rPr lang="en-US" sz="2300" b="1" dirty="0"/>
              <a:t>pipeline {} </a:t>
            </a:r>
            <a:r>
              <a:rPr lang="en-US" sz="2300" dirty="0"/>
              <a:t>block.</a:t>
            </a:r>
          </a:p>
          <a:p>
            <a:r>
              <a:rPr lang="en-US" sz="2300" b="1" dirty="0"/>
              <a:t>agent</a:t>
            </a:r>
            <a:r>
              <a:rPr lang="en-US" sz="2300" dirty="0"/>
              <a:t> – specifies where the pipeline will be run. </a:t>
            </a:r>
          </a:p>
          <a:p>
            <a:r>
              <a:rPr lang="en-US" sz="2300" b="1" dirty="0"/>
              <a:t>tools – </a:t>
            </a:r>
            <a:r>
              <a:rPr lang="en-US" sz="2300" dirty="0"/>
              <a:t>declares any tools required to be used in the pipeline.</a:t>
            </a:r>
          </a:p>
          <a:p>
            <a:r>
              <a:rPr lang="en-US" sz="2300" b="1" dirty="0"/>
              <a:t>stage – </a:t>
            </a:r>
            <a:r>
              <a:rPr lang="en-US" sz="2300" dirty="0"/>
              <a:t>declares the different stages of your pipeline.</a:t>
            </a:r>
          </a:p>
          <a:p>
            <a:r>
              <a:rPr lang="en-US" sz="2300" b="1" dirty="0"/>
              <a:t>steps – </a:t>
            </a:r>
            <a:r>
              <a:rPr lang="en-US" sz="2300" dirty="0"/>
              <a:t>defines what is happening during this stage.</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Pipeline Syntax</a:t>
            </a:r>
          </a:p>
        </p:txBody>
      </p:sp>
    </p:spTree>
    <p:extLst>
      <p:ext uri="{BB962C8B-B14F-4D97-AF65-F5344CB8AC3E}">
        <p14:creationId xmlns:p14="http://schemas.microsoft.com/office/powerpoint/2010/main" val="549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err="1"/>
              <a:t>Javascript</a:t>
            </a:r>
            <a:r>
              <a:rPr lang="en-US" sz="2300" dirty="0"/>
              <a:t> - WebDriver IO:</a:t>
            </a:r>
          </a:p>
          <a:p>
            <a:pPr lvl="1"/>
            <a:r>
              <a:rPr lang="en-US" sz="2300" dirty="0"/>
              <a:t>Extendable</a:t>
            </a:r>
          </a:p>
          <a:p>
            <a:pPr lvl="1"/>
            <a:endParaRPr lang="en-US" sz="2300" dirty="0"/>
          </a:p>
          <a:p>
            <a:pPr lvl="1"/>
            <a:r>
              <a:rPr lang="en-US" sz="2300" dirty="0"/>
              <a:t>Compatible</a:t>
            </a:r>
          </a:p>
          <a:p>
            <a:pPr lvl="1"/>
            <a:endParaRPr lang="en-US" sz="2300" dirty="0"/>
          </a:p>
          <a:p>
            <a:pPr lvl="1"/>
            <a:r>
              <a:rPr lang="en-US" sz="2300" dirty="0"/>
              <a:t>Feature-Rich</a:t>
            </a:r>
          </a:p>
          <a:p>
            <a:pPr lvl="1"/>
            <a:endParaRPr lang="en-US" sz="2300" dirty="0"/>
          </a:p>
          <a:p>
            <a:pPr lvl="1"/>
            <a:r>
              <a:rPr lang="en-US" sz="2300" dirty="0"/>
              <a:t>Allows you to write asynchronous commands in a synchronous way.</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Test Code – </a:t>
            </a:r>
            <a:r>
              <a:rPr lang="en-GB" sz="2800" dirty="0" err="1">
                <a:solidFill>
                  <a:srgbClr val="0070B7"/>
                </a:solidFill>
                <a:latin typeface="Arial" panose="020B0604020202020204" pitchFamily="34" charset="0"/>
                <a:cs typeface="Arial" panose="020B0604020202020204" pitchFamily="34" charset="0"/>
              </a:rPr>
              <a:t>WebDriverIO</a:t>
            </a:r>
            <a:endParaRPr lang="en-GB" sz="2800" dirty="0">
              <a:solidFill>
                <a:srgbClr val="0070B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80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test reporter.</a:t>
            </a:r>
          </a:p>
          <a:p>
            <a:endParaRPr lang="en-US" sz="2300" dirty="0"/>
          </a:p>
          <a:p>
            <a:r>
              <a:rPr lang="en-US" sz="2300" dirty="0"/>
              <a:t>Generates clear reports which are readable by all members of the team.</a:t>
            </a:r>
          </a:p>
          <a:p>
            <a:endParaRPr lang="en-US" sz="2300" dirty="0"/>
          </a:p>
          <a:p>
            <a:r>
              <a:rPr lang="en-US" sz="2300" dirty="0"/>
              <a:t>XML reports transformed into HTML.</a:t>
            </a:r>
          </a:p>
          <a:p>
            <a:endParaRPr lang="en-US" sz="2300" dirty="0"/>
          </a:p>
          <a:p>
            <a:r>
              <a:rPr lang="en-US" sz="2300" dirty="0"/>
              <a:t>It is extremely easy to install and set up for running with WebDriver IO test suites.</a:t>
            </a:r>
          </a:p>
          <a:p>
            <a:endParaRPr lang="en-US" sz="2300" dirty="0"/>
          </a:p>
          <a:p>
            <a:endParaRPr lang="en-US" sz="2300" dirty="0"/>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is Allure and Why Use it?</a:t>
            </a:r>
          </a:p>
        </p:txBody>
      </p:sp>
    </p:spTree>
    <p:extLst>
      <p:ext uri="{BB962C8B-B14F-4D97-AF65-F5344CB8AC3E}">
        <p14:creationId xmlns:p14="http://schemas.microsoft.com/office/powerpoint/2010/main" val="237374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 created a Jenkins Pipeline in the Jenkins Pipeline Editor UI.</a:t>
            </a:r>
          </a:p>
          <a:p>
            <a:r>
              <a:rPr lang="en-US" sz="2300" dirty="0"/>
              <a:t>Our pipeline:</a:t>
            </a:r>
          </a:p>
          <a:p>
            <a:pPr lvl="1"/>
            <a:r>
              <a:rPr lang="en-US" sz="2300" dirty="0"/>
              <a:t>Pulled dependencies and checked out code in parallel.</a:t>
            </a:r>
          </a:p>
          <a:p>
            <a:pPr lvl="1"/>
            <a:r>
              <a:rPr lang="en-US" sz="2300" dirty="0"/>
              <a:t>Started </a:t>
            </a:r>
            <a:r>
              <a:rPr lang="en-US" sz="2300" dirty="0" err="1"/>
              <a:t>Zalenium</a:t>
            </a:r>
            <a:endParaRPr lang="en-US" sz="2300" dirty="0"/>
          </a:p>
          <a:p>
            <a:pPr lvl="1"/>
            <a:r>
              <a:rPr lang="en-US" sz="2300" dirty="0"/>
              <a:t>Ran our tests.</a:t>
            </a:r>
          </a:p>
          <a:p>
            <a:pPr lvl="1"/>
            <a:r>
              <a:rPr lang="en-US" sz="2300" dirty="0"/>
              <a:t>Generated reports using Allure.</a:t>
            </a:r>
          </a:p>
          <a:p>
            <a:pPr lvl="1"/>
            <a:r>
              <a:rPr lang="en-US" sz="2300" dirty="0"/>
              <a:t>Stopped </a:t>
            </a:r>
            <a:r>
              <a:rPr lang="en-US" sz="2300" dirty="0" err="1"/>
              <a:t>Zalenium</a:t>
            </a:r>
            <a:r>
              <a:rPr lang="en-US" sz="2300" dirty="0"/>
              <a:t>.</a:t>
            </a:r>
          </a:p>
          <a:p>
            <a:pPr lvl="1"/>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Tonight’s Playground – Review</a:t>
            </a:r>
          </a:p>
        </p:txBody>
      </p:sp>
    </p:spTree>
    <p:extLst>
      <p:ext uri="{BB962C8B-B14F-4D97-AF65-F5344CB8AC3E}">
        <p14:creationId xmlns:p14="http://schemas.microsoft.com/office/powerpoint/2010/main" val="248686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z="1600" dirty="0">
                <a:solidFill>
                  <a:schemeClr val="bg1"/>
                </a:solidFill>
              </a:rPr>
              <a:t>#</a:t>
            </a:r>
            <a:r>
              <a:rPr lang="en-GB" sz="1600" dirty="0" err="1">
                <a:solidFill>
                  <a:schemeClr val="bg1"/>
                </a:solidFill>
              </a:rPr>
              <a:t>DevOpsPlayground</a:t>
            </a:r>
            <a:endParaRPr lang="en-GB" sz="1600" dirty="0">
              <a:solidFill>
                <a:schemeClr val="bg1"/>
              </a:solidFill>
            </a:endParaRPr>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pic>
        <p:nvPicPr>
          <p:cNvPr id="6" name="Picture 5">
            <a:extLst>
              <a:ext uri="{FF2B5EF4-FFF2-40B4-BE49-F238E27FC236}">
                <a16:creationId xmlns:a16="http://schemas.microsoft.com/office/drawing/2014/main" id="{AFC81AFD-59B1-1547-8B68-C03A1AA21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072" y="3717032"/>
            <a:ext cx="3724132" cy="1594394"/>
          </a:xfrm>
          <a:prstGeom prst="rect">
            <a:avLst/>
          </a:prstGeom>
        </p:spPr>
      </p:pic>
      <p:pic>
        <p:nvPicPr>
          <p:cNvPr id="8" name="Picture 7">
            <a:extLst>
              <a:ext uri="{FF2B5EF4-FFF2-40B4-BE49-F238E27FC236}">
                <a16:creationId xmlns:a16="http://schemas.microsoft.com/office/drawing/2014/main" id="{ADAE0AD4-F82D-C04F-84B2-1463927F63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530" y="531786"/>
            <a:ext cx="5244986" cy="2197816"/>
          </a:xfrm>
          <a:prstGeom prst="rect">
            <a:avLst/>
          </a:prstGeom>
        </p:spPr>
      </p:pic>
      <p:pic>
        <p:nvPicPr>
          <p:cNvPr id="7" name="Picture 6">
            <a:extLst>
              <a:ext uri="{FF2B5EF4-FFF2-40B4-BE49-F238E27FC236}">
                <a16:creationId xmlns:a16="http://schemas.microsoft.com/office/drawing/2014/main" id="{D9D21443-E193-6449-86EF-19FE4E8676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9752" y="3282044"/>
            <a:ext cx="2304256" cy="2304256"/>
          </a:xfrm>
          <a:prstGeom prst="rect">
            <a:avLst/>
          </a:prstGeom>
        </p:spPr>
      </p:pic>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2088232"/>
          </a:xfrm>
        </p:spPr>
        <p:txBody>
          <a:bodyPr>
            <a:normAutofit fontScale="90000"/>
          </a:bodyPr>
          <a:lstStyle/>
          <a:p>
            <a:r>
              <a:rPr lang="en-GB" dirty="0"/>
              <a:t>Continuous Testing with Jenkins and </a:t>
            </a:r>
            <a:r>
              <a:rPr lang="en-GB" dirty="0" err="1"/>
              <a:t>Zalenium</a:t>
            </a:r>
            <a:br>
              <a:rPr lang="en-GB" dirty="0"/>
            </a:br>
            <a:br>
              <a:rPr lang="en-GB" dirty="0"/>
            </a:br>
            <a:r>
              <a:rPr lang="en-GB" sz="2700" dirty="0"/>
              <a:t>#</a:t>
            </a:r>
            <a:r>
              <a:rPr lang="en-GB" sz="2700" dirty="0" err="1"/>
              <a:t>DevOpsPlayground</a:t>
            </a:r>
            <a:endParaRPr lang="en-GB" sz="2700"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74334C-8D09-A647-8B55-CDD7F8C8B3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80" y="1808820"/>
            <a:ext cx="3073524" cy="3073524"/>
          </a:xfrm>
        </p:spPr>
      </p:pic>
      <p:pic>
        <p:nvPicPr>
          <p:cNvPr id="7" name="Picture 6">
            <a:extLst>
              <a:ext uri="{FF2B5EF4-FFF2-40B4-BE49-F238E27FC236}">
                <a16:creationId xmlns:a16="http://schemas.microsoft.com/office/drawing/2014/main" id="{C434120E-954D-1F40-9F56-757C2906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6" y="2726922"/>
            <a:ext cx="3611942" cy="1512256"/>
          </a:xfrm>
          <a:prstGeom prst="rect">
            <a:avLst/>
          </a:prstGeom>
        </p:spPr>
      </p:pic>
      <p:sp>
        <p:nvSpPr>
          <p:cNvPr id="8" name="TextBox 7">
            <a:extLst>
              <a:ext uri="{FF2B5EF4-FFF2-40B4-BE49-F238E27FC236}">
                <a16:creationId xmlns:a16="http://schemas.microsoft.com/office/drawing/2014/main" id="{47643DDA-87ED-724D-AF74-C1F3D7F53847}"/>
              </a:ext>
            </a:extLst>
          </p:cNvPr>
          <p:cNvSpPr txBox="1"/>
          <p:nvPr/>
        </p:nvSpPr>
        <p:spPr>
          <a:xfrm>
            <a:off x="634380" y="5427222"/>
            <a:ext cx="7824410" cy="923330"/>
          </a:xfrm>
          <a:prstGeom prst="rect">
            <a:avLst/>
          </a:prstGeom>
          <a:noFill/>
        </p:spPr>
        <p:txBody>
          <a:bodyPr wrap="square" rtlCol="0">
            <a:spAutoFit/>
          </a:bodyPr>
          <a:lstStyle/>
          <a:p>
            <a:pPr algn="ctr"/>
            <a:r>
              <a:rPr lang="en-US" dirty="0"/>
              <a:t>1</a:t>
            </a:r>
            <a:r>
              <a:rPr lang="en-US" baseline="30000" dirty="0"/>
              <a:t>st</a:t>
            </a:r>
            <a:r>
              <a:rPr lang="en-US" dirty="0"/>
              <a:t>-2</a:t>
            </a:r>
            <a:r>
              <a:rPr lang="en-US" baseline="30000" dirty="0"/>
              <a:t>nd</a:t>
            </a:r>
            <a:r>
              <a:rPr lang="en-US" dirty="0"/>
              <a:t> November 2018</a:t>
            </a:r>
          </a:p>
          <a:p>
            <a:pPr algn="ctr"/>
            <a:endParaRPr lang="en-US" dirty="0"/>
          </a:p>
          <a:p>
            <a:pPr algn="ctr"/>
            <a:r>
              <a:rPr lang="en-GB" b="1" dirty="0">
                <a:hlinkClick r:id="rId5"/>
              </a:rPr>
              <a:t>@</a:t>
            </a:r>
            <a:r>
              <a:rPr lang="en-GB" u="sng" dirty="0">
                <a:hlinkClick r:id="rId5"/>
              </a:rPr>
              <a:t>devopsdaysedi</a:t>
            </a:r>
            <a:endParaRPr lang="en-US" dirty="0"/>
          </a:p>
        </p:txBody>
      </p:sp>
      <p:sp>
        <p:nvSpPr>
          <p:cNvPr id="9" name="TextBox 8">
            <a:extLst>
              <a:ext uri="{FF2B5EF4-FFF2-40B4-BE49-F238E27FC236}">
                <a16:creationId xmlns:a16="http://schemas.microsoft.com/office/drawing/2014/main" id="{12EEDC4B-D179-5240-94EF-03491ACB3399}"/>
              </a:ext>
            </a:extLst>
          </p:cNvPr>
          <p:cNvSpPr txBox="1"/>
          <p:nvPr/>
        </p:nvSpPr>
        <p:spPr>
          <a:xfrm>
            <a:off x="1477964" y="5057890"/>
            <a:ext cx="6235618" cy="369332"/>
          </a:xfrm>
          <a:prstGeom prst="rect">
            <a:avLst/>
          </a:prstGeom>
          <a:noFill/>
        </p:spPr>
        <p:txBody>
          <a:bodyPr wrap="none" rtlCol="0">
            <a:spAutoFit/>
          </a:bodyPr>
          <a:lstStyle/>
          <a:p>
            <a:r>
              <a:rPr lang="en-US" dirty="0"/>
              <a:t>https://</a:t>
            </a:r>
            <a:r>
              <a:rPr lang="en-US" dirty="0" err="1"/>
              <a:t>www.devopsdays.org</a:t>
            </a:r>
            <a:r>
              <a:rPr lang="en-US" dirty="0"/>
              <a:t>/events/2018-edinburgh/welcome/</a:t>
            </a:r>
          </a:p>
        </p:txBody>
      </p:sp>
    </p:spTree>
    <p:extLst>
      <p:ext uri="{BB962C8B-B14F-4D97-AF65-F5344CB8AC3E}">
        <p14:creationId xmlns:p14="http://schemas.microsoft.com/office/powerpoint/2010/main" val="30711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Ali Hill</a:t>
            </a:r>
          </a:p>
          <a:p>
            <a:pPr lvl="1"/>
            <a:r>
              <a:rPr lang="en-US" dirty="0"/>
              <a:t>QA and Continuous Delivery Consultant (Edinburgh)</a:t>
            </a:r>
          </a:p>
          <a:p>
            <a:pPr lvl="1"/>
            <a:r>
              <a:rPr lang="en-US" dirty="0"/>
              <a:t>Twitter: </a:t>
            </a:r>
            <a:r>
              <a:rPr lang="en-GB" b="1" dirty="0">
                <a:hlinkClick r:id="rId3"/>
              </a:rPr>
              <a:t>@</a:t>
            </a:r>
            <a:r>
              <a:rPr lang="en-GB" u="sng" dirty="0">
                <a:hlinkClick r:id="rId3"/>
              </a:rPr>
              <a:t>ali_hill91</a:t>
            </a:r>
            <a:endParaRPr lang="en-GB" u="sng" dirty="0"/>
          </a:p>
          <a:p>
            <a:pPr marL="457200" lvl="1" indent="0">
              <a:buNone/>
            </a:pPr>
            <a:endParaRPr lang="en-US" sz="2300" dirty="0"/>
          </a:p>
          <a:p>
            <a:r>
              <a:rPr lang="en-US" sz="2300" dirty="0"/>
              <a:t>Hammad </a:t>
            </a:r>
            <a:r>
              <a:rPr lang="en-US" sz="2300" dirty="0" err="1"/>
              <a:t>Chandio</a:t>
            </a:r>
            <a:endParaRPr lang="en-US" sz="2300" dirty="0"/>
          </a:p>
          <a:p>
            <a:pPr lvl="1"/>
            <a:r>
              <a:rPr lang="en-US" dirty="0"/>
              <a:t>QA and Continuous Delivery Consultant (London)</a:t>
            </a:r>
          </a:p>
          <a:p>
            <a:endParaRPr lang="en-US" sz="2300" dirty="0"/>
          </a:p>
          <a:p>
            <a:r>
              <a:rPr lang="en-US" sz="2300" dirty="0"/>
              <a:t>Farhan Shaikh</a:t>
            </a:r>
          </a:p>
          <a:p>
            <a:pPr lvl="1"/>
            <a:r>
              <a:rPr lang="en-US" dirty="0"/>
              <a:t>QA and Continuous Delivery Consultant (London)</a:t>
            </a:r>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a:solidFill>
                  <a:srgbClr val="0070B7"/>
                </a:solidFill>
                <a:latin typeface="Arial" panose="020B0604020202020204" pitchFamily="34" charset="0"/>
                <a:cs typeface="Arial" panose="020B0604020202020204" pitchFamily="34" charset="0"/>
              </a:rPr>
              <a:t>About Us</a:t>
            </a:r>
            <a:endParaRPr lang="en-GB" sz="2800" dirty="0">
              <a:solidFill>
                <a:srgbClr val="0070B7"/>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23CEB4-8350-6E43-9BF4-39D82C16F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670" y="1370014"/>
            <a:ext cx="1707304" cy="1707304"/>
          </a:xfrm>
          <a:prstGeom prst="rect">
            <a:avLst/>
          </a:prstGeom>
        </p:spPr>
      </p:pic>
      <p:pic>
        <p:nvPicPr>
          <p:cNvPr id="8" name="Picture 7">
            <a:extLst>
              <a:ext uri="{FF2B5EF4-FFF2-40B4-BE49-F238E27FC236}">
                <a16:creationId xmlns:a16="http://schemas.microsoft.com/office/drawing/2014/main" id="{199FCAF8-314F-BC47-B6CA-AE961E865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9726" y="3145850"/>
            <a:ext cx="1694643" cy="1694643"/>
          </a:xfrm>
          <a:prstGeom prst="rect">
            <a:avLst/>
          </a:prstGeom>
        </p:spPr>
      </p:pic>
      <p:pic>
        <p:nvPicPr>
          <p:cNvPr id="10" name="Picture 9">
            <a:extLst>
              <a:ext uri="{FF2B5EF4-FFF2-40B4-BE49-F238E27FC236}">
                <a16:creationId xmlns:a16="http://schemas.microsoft.com/office/drawing/2014/main" id="{69C3AAA4-3A24-3047-88F7-C7516244C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670" y="4909025"/>
            <a:ext cx="1716699" cy="1716699"/>
          </a:xfrm>
          <a:prstGeom prst="rect">
            <a:avLst/>
          </a:prstGeom>
        </p:spPr>
      </p:pic>
    </p:spTree>
    <p:extLst>
      <p:ext uri="{BB962C8B-B14F-4D97-AF65-F5344CB8AC3E}">
        <p14:creationId xmlns:p14="http://schemas.microsoft.com/office/powerpoint/2010/main" val="7959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Quick re-cap of </a:t>
            </a:r>
            <a:r>
              <a:rPr lang="en-US" sz="2300" dirty="0" err="1"/>
              <a:t>Zalenium</a:t>
            </a:r>
            <a:r>
              <a:rPr lang="en-US" sz="2300" dirty="0"/>
              <a:t>.</a:t>
            </a:r>
          </a:p>
          <a:p>
            <a:r>
              <a:rPr lang="en-US" sz="2300" dirty="0"/>
              <a:t>What is Continuous Testing and what are its benefits?</a:t>
            </a:r>
          </a:p>
          <a:p>
            <a:r>
              <a:rPr lang="en-US" sz="2300" dirty="0"/>
              <a:t>Overview of Jenkins Pipeline.</a:t>
            </a:r>
          </a:p>
          <a:p>
            <a:r>
              <a:rPr lang="en-US" sz="2300" dirty="0"/>
              <a:t>Why use Jenkins Pipeline?</a:t>
            </a:r>
          </a:p>
          <a:p>
            <a:r>
              <a:rPr lang="en-US" sz="2300" dirty="0"/>
              <a:t>Playground – Jenkins, </a:t>
            </a:r>
            <a:r>
              <a:rPr lang="en-US" sz="2300" dirty="0" err="1"/>
              <a:t>Zalenium</a:t>
            </a:r>
            <a:r>
              <a:rPr lang="en-US" sz="2300" dirty="0"/>
              <a:t>, Allure.</a:t>
            </a:r>
          </a:p>
          <a:p>
            <a:r>
              <a:rPr lang="en-US" sz="2300" dirty="0"/>
              <a:t>Overview of pipeline syntax.</a:t>
            </a:r>
          </a:p>
          <a:p>
            <a:r>
              <a:rPr lang="en-US" sz="2300" dirty="0"/>
              <a:t>Overview of our test structure.</a:t>
            </a:r>
          </a:p>
          <a:p>
            <a:r>
              <a:rPr lang="en-US" sz="2300" dirty="0"/>
              <a:t>Overview and benefits of using Allure reporter.</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44718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tool created by </a:t>
            </a:r>
            <a:r>
              <a:rPr lang="en-US" sz="2300" dirty="0" err="1"/>
              <a:t>Zalando</a:t>
            </a:r>
            <a:r>
              <a:rPr lang="en-US" sz="2300" dirty="0"/>
              <a:t> in 2017.</a:t>
            </a:r>
          </a:p>
          <a:p>
            <a:r>
              <a:rPr lang="en-US" sz="2300" dirty="0"/>
              <a:t>Can be run out of the box using Docker and Kubernetes.</a:t>
            </a:r>
          </a:p>
          <a:p>
            <a:r>
              <a:rPr lang="en-US" sz="2300" dirty="0"/>
              <a:t>Removes pain points of maintaining your own Selenium Grid.</a:t>
            </a:r>
          </a:p>
          <a:p>
            <a:r>
              <a:rPr lang="en-US" sz="2300" dirty="0"/>
              <a:t>Allows anyone in your team to have </a:t>
            </a:r>
            <a:r>
              <a:rPr lang="en-US" sz="2300" b="1" dirty="0"/>
              <a:t>flexible and disposable Selenium Grid infrastructure created within seconds.</a:t>
            </a:r>
          </a:p>
          <a:p>
            <a:r>
              <a:rPr lang="en-US" sz="2300" dirty="0"/>
              <a:t>Auto-scales during and after tests are run.</a:t>
            </a:r>
          </a:p>
          <a:p>
            <a:pPr marL="0" indent="0">
              <a:buNone/>
            </a:pPr>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 Re-Cap</a:t>
            </a:r>
          </a:p>
        </p:txBody>
      </p:sp>
      <p:pic>
        <p:nvPicPr>
          <p:cNvPr id="7" name="Picture 6">
            <a:extLst>
              <a:ext uri="{FF2B5EF4-FFF2-40B4-BE49-F238E27FC236}">
                <a16:creationId xmlns:a16="http://schemas.microsoft.com/office/drawing/2014/main" id="{F9187D82-AD56-6A43-85C7-59204BF89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4319208"/>
            <a:ext cx="4489458" cy="1922050"/>
          </a:xfrm>
          <a:prstGeom prst="rect">
            <a:avLst/>
          </a:prstGeom>
        </p:spPr>
      </p:pic>
    </p:spTree>
    <p:extLst>
      <p:ext uri="{BB962C8B-B14F-4D97-AF65-F5344CB8AC3E}">
        <p14:creationId xmlns:p14="http://schemas.microsoft.com/office/powerpoint/2010/main" val="16637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268761"/>
            <a:ext cx="7920880" cy="4857404"/>
          </a:xfrm>
        </p:spPr>
        <p:txBody>
          <a:bodyPr>
            <a:noAutofit/>
          </a:bodyPr>
          <a:lstStyle/>
          <a:p>
            <a:pPr marL="0" indent="0">
              <a:buNone/>
            </a:pPr>
            <a:r>
              <a:rPr lang="en-US" sz="2300" dirty="0"/>
              <a:t>DORA State of DevOps report 2018:</a:t>
            </a:r>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do we define Continuous Testing?</a:t>
            </a:r>
          </a:p>
        </p:txBody>
      </p:sp>
      <p:pic>
        <p:nvPicPr>
          <p:cNvPr id="6" name="Picture 5">
            <a:extLst>
              <a:ext uri="{FF2B5EF4-FFF2-40B4-BE49-F238E27FC236}">
                <a16:creationId xmlns:a16="http://schemas.microsoft.com/office/drawing/2014/main" id="{5FDC938B-B37F-0046-9817-718BCB3E2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898"/>
            <a:ext cx="9144000" cy="4314920"/>
          </a:xfrm>
          <a:prstGeom prst="rect">
            <a:avLst/>
          </a:prstGeom>
        </p:spPr>
      </p:pic>
    </p:spTree>
    <p:extLst>
      <p:ext uri="{BB962C8B-B14F-4D97-AF65-F5344CB8AC3E}">
        <p14:creationId xmlns:p14="http://schemas.microsoft.com/office/powerpoint/2010/main" val="122944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Provides us with fast feedback on code changes.</a:t>
            </a:r>
          </a:p>
          <a:p>
            <a:endParaRPr lang="en-US" sz="2300" dirty="0"/>
          </a:p>
          <a:p>
            <a:r>
              <a:rPr lang="en-US" sz="2300" dirty="0"/>
              <a:t>Provides us with a certain level of confidence after every build.</a:t>
            </a:r>
          </a:p>
          <a:p>
            <a:endParaRPr lang="en-US" sz="2300" dirty="0"/>
          </a:p>
          <a:p>
            <a:r>
              <a:rPr lang="en-US" sz="2300" dirty="0"/>
              <a:t>Functional and non-functional tests can be run in a scheduled way.</a:t>
            </a:r>
          </a:p>
          <a:p>
            <a:endParaRPr lang="en-US" sz="2300" dirty="0"/>
          </a:p>
          <a:p>
            <a:r>
              <a:rPr lang="en-US" sz="2300" dirty="0"/>
              <a:t>Testing becomes more transparent.</a:t>
            </a:r>
          </a:p>
          <a:p>
            <a:endParaRPr lang="en-US" sz="2300" dirty="0"/>
          </a:p>
          <a:p>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461665"/>
          </a:xfrm>
          <a:prstGeom prst="rect">
            <a:avLst/>
          </a:prstGeom>
          <a:noFill/>
        </p:spPr>
        <p:txBody>
          <a:bodyPr wrap="square" rtlCol="0">
            <a:spAutoFit/>
          </a:bodyPr>
          <a:lstStyle/>
          <a:p>
            <a:r>
              <a:rPr lang="en-GB" sz="2400" dirty="0">
                <a:solidFill>
                  <a:srgbClr val="0070B7"/>
                </a:solidFill>
                <a:latin typeface="Arial" panose="020B0604020202020204" pitchFamily="34" charset="0"/>
                <a:cs typeface="Arial" panose="020B0604020202020204" pitchFamily="34" charset="0"/>
              </a:rPr>
              <a:t>Continuous Testing – Automation - Benefits</a:t>
            </a:r>
          </a:p>
        </p:txBody>
      </p:sp>
    </p:spTree>
    <p:extLst>
      <p:ext uri="{BB962C8B-B14F-4D97-AF65-F5344CB8AC3E}">
        <p14:creationId xmlns:p14="http://schemas.microsoft.com/office/powerpoint/2010/main" val="132562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Jenkins Pipeline is a plugin which allows us to implement a continuous delivery (CD) pipeline.</a:t>
            </a:r>
          </a:p>
          <a:p>
            <a:r>
              <a:rPr lang="en-US" sz="2300" dirty="0"/>
              <a:t>Pipeline provides us with a set of tools to write CD pipelines as code using a Pipeline syntax.</a:t>
            </a:r>
          </a:p>
          <a:p>
            <a:r>
              <a:rPr lang="en-US" sz="2300" dirty="0"/>
              <a:t>Pipeline script can be put into version control by using a ‘</a:t>
            </a:r>
            <a:r>
              <a:rPr lang="en-US" sz="2300" dirty="0" err="1"/>
              <a:t>Jenkinsfile</a:t>
            </a:r>
            <a:r>
              <a:rPr lang="en-US" sz="2300" dirty="0"/>
              <a:t>’ – better practice.</a:t>
            </a:r>
          </a:p>
          <a:p>
            <a:pPr lvl="1"/>
            <a:r>
              <a:rPr lang="en-US" sz="2300" dirty="0"/>
              <a:t>Allows for code review for Pipeline process.</a:t>
            </a:r>
          </a:p>
          <a:p>
            <a:pPr lvl="1"/>
            <a:r>
              <a:rPr lang="en-US" sz="2300" dirty="0"/>
              <a:t>Provides an audit trail.</a:t>
            </a:r>
          </a:p>
          <a:p>
            <a:pPr lvl="1"/>
            <a:r>
              <a:rPr lang="en-US" sz="2300" dirty="0"/>
              <a:t>All branches/pull requests have a Pipeline build process.</a:t>
            </a:r>
          </a:p>
          <a:p>
            <a:pPr lvl="1"/>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Jenkins Pipeline</a:t>
            </a:r>
          </a:p>
        </p:txBody>
      </p:sp>
      <p:pic>
        <p:nvPicPr>
          <p:cNvPr id="6" name="Picture 5">
            <a:extLst>
              <a:ext uri="{FF2B5EF4-FFF2-40B4-BE49-F238E27FC236}">
                <a16:creationId xmlns:a16="http://schemas.microsoft.com/office/drawing/2014/main" id="{6ED58919-6A29-3345-9C23-AFD4A577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670" y="-137717"/>
            <a:ext cx="1541692" cy="1541692"/>
          </a:xfrm>
          <a:prstGeom prst="rect">
            <a:avLst/>
          </a:prstGeom>
        </p:spPr>
      </p:pic>
    </p:spTree>
    <p:extLst>
      <p:ext uri="{BB962C8B-B14F-4D97-AF65-F5344CB8AC3E}">
        <p14:creationId xmlns:p14="http://schemas.microsoft.com/office/powerpoint/2010/main" val="18049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2.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54537</TotalTime>
  <Words>2971</Words>
  <Application>Microsoft Macintosh PowerPoint</Application>
  <PresentationFormat>On-screen Show (4:3)</PresentationFormat>
  <Paragraphs>301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Continuous Testing with Jenkins and Zalenium  #DevOpsPlayground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261</cp:revision>
  <dcterms:created xsi:type="dcterms:W3CDTF">2014-07-24T08:08:48Z</dcterms:created>
  <dcterms:modified xsi:type="dcterms:W3CDTF">2018-10-30T11:54:20Z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