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61" r:id="rId5"/>
    <p:sldId id="268" r:id="rId6"/>
    <p:sldId id="256" r:id="rId7"/>
    <p:sldId id="258" r:id="rId8"/>
    <p:sldId id="267" r:id="rId9"/>
    <p:sldId id="269" r:id="rId10"/>
    <p:sldId id="271" r:id="rId11"/>
    <p:sldId id="272" r:id="rId12"/>
    <p:sldId id="259" r:id="rId13"/>
    <p:sldId id="265" r:id="rId14"/>
    <p:sldId id="262" r:id="rId15"/>
    <p:sldId id="264" r:id="rId16"/>
    <p:sldId id="273" r:id="rId17"/>
    <p:sldId id="274" r:id="rId18"/>
    <p:sldId id="275" r:id="rId19"/>
    <p:sldId id="276" r:id="rId20"/>
    <p:sldId id="277" r:id="rId21"/>
    <p:sldId id="278"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F79D8-0287-0643-86B2-86FABB4FA9F5}" v="564" dt="2018-11-06T14:38:53.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07"/>
    <p:restoredTop sz="66245"/>
  </p:normalViewPr>
  <p:slideViewPr>
    <p:cSldViewPr snapToGrid="0" snapToObjects="1">
      <p:cViewPr varScale="1">
        <p:scale>
          <a:sx n="84" d="100"/>
          <a:sy n="84" d="100"/>
        </p:scale>
        <p:origin x="1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6155C-ACE3-414D-AF5A-75D15606DA80}"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B9E95-17F1-DB48-B8CE-26D6388D5C52}" type="slidenum">
              <a:rPr lang="en-US" smtClean="0"/>
              <a:t>‹#›</a:t>
            </a:fld>
            <a:endParaRPr lang="en-US"/>
          </a:p>
        </p:txBody>
      </p:sp>
    </p:spTree>
    <p:extLst>
      <p:ext uri="{BB962C8B-B14F-4D97-AF65-F5344CB8AC3E}">
        <p14:creationId xmlns:p14="http://schemas.microsoft.com/office/powerpoint/2010/main" val="119991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playground session for tonight will be about a new testing tool called Cypress. In this session, we’ll look at what Cypress is and how it differs from existing testing tools. We’ll walk you through how to setup cypress and write your first ever test.</a:t>
            </a:r>
          </a:p>
          <a:p>
            <a:endParaRPr lang="en-US" dirty="0"/>
          </a:p>
          <a:p>
            <a:r>
              <a:rPr lang="en-US" dirty="0"/>
              <a:t>By the end of this session, I hope that each and one of you will have a fairly good understanding as to what Cypress is about.</a:t>
            </a:r>
          </a:p>
          <a:p>
            <a:endParaRPr lang="en-US" dirty="0"/>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4</a:t>
            </a:fld>
            <a:endParaRPr lang="en-US"/>
          </a:p>
        </p:txBody>
      </p:sp>
    </p:spTree>
    <p:extLst>
      <p:ext uri="{BB962C8B-B14F-4D97-AF65-F5344CB8AC3E}">
        <p14:creationId xmlns:p14="http://schemas.microsoft.com/office/powerpoint/2010/main" val="196991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Cypress is bundled with all other types of packages useful for testing.</a:t>
            </a:r>
          </a:p>
          <a:p>
            <a:endParaRPr lang="en-US" dirty="0"/>
          </a:p>
          <a:p>
            <a:r>
              <a:rPr lang="en-US" dirty="0"/>
              <a:t>Before Cypress, you ideally need to install other packages such as mocha, chai, selenium, </a:t>
            </a:r>
            <a:r>
              <a:rPr lang="en-US" dirty="0" err="1"/>
              <a:t>wdio</a:t>
            </a:r>
            <a:r>
              <a:rPr lang="en-US" dirty="0"/>
              <a:t>.</a:t>
            </a:r>
          </a:p>
          <a:p>
            <a:endParaRPr lang="en-US" dirty="0"/>
          </a:p>
          <a:p>
            <a:r>
              <a:rPr lang="en-US" dirty="0"/>
              <a:t>With cypress, everything that you need to start off writing automated tests is already bundled.</a:t>
            </a:r>
          </a:p>
        </p:txBody>
      </p:sp>
      <p:sp>
        <p:nvSpPr>
          <p:cNvPr id="4" name="Slide Number Placeholder 3"/>
          <p:cNvSpPr>
            <a:spLocks noGrp="1"/>
          </p:cNvSpPr>
          <p:nvPr>
            <p:ph type="sldNum" sz="quarter" idx="5"/>
          </p:nvPr>
        </p:nvSpPr>
        <p:spPr/>
        <p:txBody>
          <a:bodyPr/>
          <a:lstStyle/>
          <a:p>
            <a:fld id="{C66B9E95-17F1-DB48-B8CE-26D6388D5C52}" type="slidenum">
              <a:rPr lang="en-US" smtClean="0"/>
              <a:t>15</a:t>
            </a:fld>
            <a:endParaRPr lang="en-US"/>
          </a:p>
        </p:txBody>
      </p:sp>
    </p:spTree>
    <p:extLst>
      <p:ext uri="{BB962C8B-B14F-4D97-AF65-F5344CB8AC3E}">
        <p14:creationId xmlns:p14="http://schemas.microsoft.com/office/powerpoint/2010/main" val="237269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16</a:t>
            </a:fld>
            <a:endParaRPr lang="en-US"/>
          </a:p>
        </p:txBody>
      </p:sp>
    </p:spTree>
    <p:extLst>
      <p:ext uri="{BB962C8B-B14F-4D97-AF65-F5344CB8AC3E}">
        <p14:creationId xmlns:p14="http://schemas.microsoft.com/office/powerpoint/2010/main" val="377104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17</a:t>
            </a:fld>
            <a:endParaRPr lang="en-US"/>
          </a:p>
        </p:txBody>
      </p:sp>
    </p:spTree>
    <p:extLst>
      <p:ext uri="{BB962C8B-B14F-4D97-AF65-F5344CB8AC3E}">
        <p14:creationId xmlns:p14="http://schemas.microsoft.com/office/powerpoint/2010/main" val="424276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18</a:t>
            </a:fld>
            <a:endParaRPr lang="en-US"/>
          </a:p>
        </p:txBody>
      </p:sp>
    </p:spTree>
    <p:extLst>
      <p:ext uri="{BB962C8B-B14F-4D97-AF65-F5344CB8AC3E}">
        <p14:creationId xmlns:p14="http://schemas.microsoft.com/office/powerpoint/2010/main" val="135694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wanted to give an overview as to what DevOps playground is about to new joiners.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To provide a community with practical hands on examples using some of the latest DevOps and QA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To collaborate in an environment where we bring our ideas to life and learn how these technologies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5</a:t>
            </a:fld>
            <a:endParaRPr lang="en-US"/>
          </a:p>
        </p:txBody>
      </p:sp>
    </p:spTree>
    <p:extLst>
      <p:ext uri="{BB962C8B-B14F-4D97-AF65-F5344CB8AC3E}">
        <p14:creationId xmlns:p14="http://schemas.microsoft.com/office/powerpoint/2010/main" val="94468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Why Digital Women in Tech?</a:t>
            </a:r>
          </a:p>
          <a:p>
            <a:endParaRPr lang="en-GB" sz="1200" dirty="0"/>
          </a:p>
          <a:p>
            <a:r>
              <a:rPr lang="en-GB" sz="1200" dirty="0"/>
              <a:t>As part of our new initiative here at ECS Digital to address the gender gap in the tech industry, we are introducing this women in tech meetup to support women who are interested in technology.</a:t>
            </a:r>
          </a:p>
          <a:p>
            <a:endParaRPr lang="en-GB" sz="1200" dirty="0"/>
          </a:p>
          <a:p>
            <a:r>
              <a:rPr lang="en-GB" sz="1200" dirty="0"/>
              <a:t>Keep in mind though that although this meetup is targeted more to support women, everyone is still welcome to attend if they find that the topic to be presented is interesting.</a:t>
            </a:r>
          </a:p>
        </p:txBody>
      </p:sp>
      <p:sp>
        <p:nvSpPr>
          <p:cNvPr id="4" name="Slide Number Placeholder 3"/>
          <p:cNvSpPr>
            <a:spLocks noGrp="1"/>
          </p:cNvSpPr>
          <p:nvPr>
            <p:ph type="sldNum" sz="quarter" idx="5"/>
          </p:nvPr>
        </p:nvSpPr>
        <p:spPr/>
        <p:txBody>
          <a:bodyPr/>
          <a:lstStyle/>
          <a:p>
            <a:fld id="{C66B9E95-17F1-DB48-B8CE-26D6388D5C52}" type="slidenum">
              <a:rPr lang="en-US" smtClean="0"/>
              <a:t>6</a:t>
            </a:fld>
            <a:endParaRPr lang="en-US"/>
          </a:p>
        </p:txBody>
      </p:sp>
    </p:spTree>
    <p:extLst>
      <p:ext uri="{BB962C8B-B14F-4D97-AF65-F5344CB8AC3E}">
        <p14:creationId xmlns:p14="http://schemas.microsoft.com/office/powerpoint/2010/main" val="325390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quick overview as to who we are and what we do. </a:t>
            </a:r>
          </a:p>
          <a:p>
            <a:r>
              <a:rPr lang="en-US" dirty="0"/>
              <a:t>ECS Digital is the digital practice of ECS Group. </a:t>
            </a:r>
          </a:p>
          <a:p>
            <a:r>
              <a:rPr lang="en-US" dirty="0"/>
              <a:t>ECS Group is the </a:t>
            </a:r>
            <a:r>
              <a:rPr lang="en-GB" sz="1200" b="0" i="0" kern="1200" dirty="0">
                <a:solidFill>
                  <a:schemeClr val="tx1"/>
                </a:solidFill>
                <a:effectLst/>
                <a:latin typeface="+mn-lt"/>
                <a:ea typeface="+mn-ea"/>
                <a:cs typeface="+mn-cs"/>
              </a:rPr>
              <a:t>2nd Largest Independent IT Service Provider in UK. It’s a very Technical / progressive consultancy with more than 1000 engineers.</a:t>
            </a:r>
          </a:p>
          <a:p>
            <a:r>
              <a:rPr lang="en-GB" sz="1200" b="0" i="0" kern="1200" dirty="0">
                <a:solidFill>
                  <a:schemeClr val="tx1"/>
                </a:solidFill>
                <a:effectLst/>
                <a:latin typeface="+mn-lt"/>
                <a:ea typeface="+mn-ea"/>
                <a:cs typeface="+mn-cs"/>
              </a:rPr>
              <a:t>At ECS Digital, we mainly provide DevOps and Agile testing solutions to customers.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Some of our customers include small </a:t>
            </a:r>
            <a:r>
              <a:rPr lang="en-GB" sz="1200" b="0" i="0" kern="1200" dirty="0" err="1">
                <a:solidFill>
                  <a:schemeClr val="tx1"/>
                </a:solidFill>
                <a:effectLst/>
                <a:latin typeface="+mn-lt"/>
                <a:ea typeface="+mn-ea"/>
                <a:cs typeface="+mn-cs"/>
              </a:rPr>
              <a:t>startups</a:t>
            </a:r>
            <a:r>
              <a:rPr lang="en-GB" sz="1200" b="0" i="0" kern="1200" dirty="0">
                <a:solidFill>
                  <a:schemeClr val="tx1"/>
                </a:solidFill>
                <a:effectLst/>
                <a:latin typeface="+mn-lt"/>
                <a:ea typeface="+mn-ea"/>
                <a:cs typeface="+mn-cs"/>
              </a:rPr>
              <a:t> to global enterprises in the Banking sector, Telecoms, Media, Oil and Gas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Our team is based across London, Edinburgh, Singapore and Pune in India</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8</a:t>
            </a:fld>
            <a:endParaRPr lang="en-US"/>
          </a:p>
        </p:txBody>
      </p:sp>
    </p:spTree>
    <p:extLst>
      <p:ext uri="{BB962C8B-B14F-4D97-AF65-F5344CB8AC3E}">
        <p14:creationId xmlns:p14="http://schemas.microsoft.com/office/powerpoint/2010/main" val="412028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9</a:t>
            </a:fld>
            <a:endParaRPr lang="en-US"/>
          </a:p>
        </p:txBody>
      </p:sp>
    </p:spTree>
    <p:extLst>
      <p:ext uri="{BB962C8B-B14F-4D97-AF65-F5344CB8AC3E}">
        <p14:creationId xmlns:p14="http://schemas.microsoft.com/office/powerpoint/2010/main" val="2553651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audience what they think testing is about</a:t>
            </a:r>
          </a:p>
          <a:p>
            <a:pPr marL="171450" indent="-171450">
              <a:buFont typeface="Arial" panose="020B0604020202020204" pitchFamily="34" charset="0"/>
              <a:buChar char="•"/>
            </a:pPr>
            <a:r>
              <a:rPr lang="en-US" dirty="0"/>
              <a:t>Why testing is important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Testing is the process of finding and eliminating bugs on your application</a:t>
            </a:r>
          </a:p>
          <a:p>
            <a:pPr marL="171450" indent="-171450">
              <a:buFont typeface="Arial" panose="020B0604020202020204" pitchFamily="34" charset="0"/>
              <a:buChar char="•"/>
            </a:pPr>
            <a:r>
              <a:rPr lang="en-US" dirty="0"/>
              <a:t>Ensure that the application does what it is supposed to do</a:t>
            </a:r>
          </a:p>
          <a:p>
            <a:pPr marL="171450" indent="-171450">
              <a:buFont typeface="Arial" panose="020B0604020202020204" pitchFamily="34" charset="0"/>
              <a:buChar char="•"/>
            </a:pPr>
            <a:r>
              <a:rPr lang="en-US" dirty="0"/>
              <a:t>Having automated tests can speed up the release of new features and ensures that existing functionalities are still working as expected</a:t>
            </a: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10</a:t>
            </a:fld>
            <a:endParaRPr lang="en-US"/>
          </a:p>
        </p:txBody>
      </p:sp>
    </p:spTree>
    <p:extLst>
      <p:ext uri="{BB962C8B-B14F-4D97-AF65-F5344CB8AC3E}">
        <p14:creationId xmlns:p14="http://schemas.microsoft.com/office/powerpoint/2010/main" val="38895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Cypress is a test automation tool, created by Brian Mann to help developers write automation tests from a user’s perspective</a:t>
            </a:r>
          </a:p>
          <a:p>
            <a:pPr marL="171450" indent="-171450">
              <a:buFontTx/>
              <a:buChar char="-"/>
            </a:pPr>
            <a:r>
              <a:rPr lang="en-US" dirty="0"/>
              <a:t>Any actions that users can do can be simulated such as clicking a button, typing values on forms, selecting checkboxes</a:t>
            </a:r>
          </a:p>
          <a:p>
            <a:pPr marL="171450" indent="-171450">
              <a:buFontTx/>
              <a:buChar char="-"/>
            </a:pPr>
            <a:r>
              <a:rPr lang="en-US" dirty="0"/>
              <a:t>Written purely in JavaScript</a:t>
            </a:r>
          </a:p>
          <a:p>
            <a:pPr marL="171450" indent="-171450">
              <a:buFontTx/>
              <a:buChar char="-"/>
            </a:pPr>
            <a:r>
              <a:rPr lang="en-US" dirty="0"/>
              <a:t>Often compared to Selenium but it’s actually different from Selenium. I’ll explain on the later slide as to how it’s different from Selenium.</a:t>
            </a:r>
          </a:p>
          <a:p>
            <a:pPr marL="171450" indent="-171450">
              <a:buFontTx/>
              <a:buChar char="-"/>
            </a:pPr>
            <a:r>
              <a:rPr lang="en-US" dirty="0"/>
              <a:t>More and more companies are introducing Cypress in their development workflow. As of now, there are more than 135,000 weekly downloads</a:t>
            </a: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11</a:t>
            </a:fld>
            <a:endParaRPr lang="en-US"/>
          </a:p>
        </p:txBody>
      </p:sp>
    </p:spTree>
    <p:extLst>
      <p:ext uri="{BB962C8B-B14F-4D97-AF65-F5344CB8AC3E}">
        <p14:creationId xmlns:p14="http://schemas.microsoft.com/office/powerpoint/2010/main" val="409736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 click event – if your app has a CSS animation which requires you to hover on an element before clicking, Cypress can allow you to force click the element instead</a:t>
            </a:r>
          </a:p>
          <a:p>
            <a:endParaRPr lang="en-US" dirty="0"/>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13</a:t>
            </a:fld>
            <a:endParaRPr lang="en-US"/>
          </a:p>
        </p:txBody>
      </p:sp>
    </p:spTree>
    <p:extLst>
      <p:ext uri="{BB962C8B-B14F-4D97-AF65-F5344CB8AC3E}">
        <p14:creationId xmlns:p14="http://schemas.microsoft.com/office/powerpoint/2010/main" val="2999227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14</a:t>
            </a:fld>
            <a:endParaRPr lang="en-US"/>
          </a:p>
        </p:txBody>
      </p:sp>
    </p:spTree>
    <p:extLst>
      <p:ext uri="{BB962C8B-B14F-4D97-AF65-F5344CB8AC3E}">
        <p14:creationId xmlns:p14="http://schemas.microsoft.com/office/powerpoint/2010/main" val="78252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pic>
        <p:nvPicPr>
          <p:cNvPr id="9" name="Picture 8">
            <a:extLst>
              <a:ext uri="{FF2B5EF4-FFF2-40B4-BE49-F238E27FC236}">
                <a16:creationId xmlns:a16="http://schemas.microsoft.com/office/drawing/2014/main" id="{CE17D2F2-5D2D-0344-A8E7-9E851F1D229D}"/>
              </a:ext>
            </a:extLst>
          </p:cNvPr>
          <p:cNvPicPr>
            <a:picLocks noChangeAspect="1"/>
          </p:cNvPicPr>
          <p:nvPr userDrawn="1"/>
        </p:nvPicPr>
        <p:blipFill>
          <a:blip r:embed="rId3"/>
          <a:stretch>
            <a:fillRect/>
          </a:stretch>
        </p:blipFill>
        <p:spPr>
          <a:xfrm>
            <a:off x="3197171" y="2327275"/>
            <a:ext cx="5797658" cy="1701800"/>
          </a:xfrm>
          <a:prstGeom prst="rect">
            <a:avLst/>
          </a:prstGeom>
        </p:spPr>
      </p:pic>
    </p:spTree>
    <p:extLst>
      <p:ext uri="{BB962C8B-B14F-4D97-AF65-F5344CB8AC3E}">
        <p14:creationId xmlns:p14="http://schemas.microsoft.com/office/powerpoint/2010/main" val="27029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187-86A0-694F-8354-24E77FD32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FBDFF-95A4-CA43-A485-9F8863D42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8F9729-9DA2-A649-8D33-5A7177F43FDA}"/>
              </a:ext>
            </a:extLst>
          </p:cNvPr>
          <p:cNvSpPr>
            <a:spLocks noGrp="1"/>
          </p:cNvSpPr>
          <p:nvPr>
            <p:ph sz="half" idx="2"/>
          </p:nvPr>
        </p:nvSpPr>
        <p:spPr>
          <a:xfrm>
            <a:off x="839788" y="2505075"/>
            <a:ext cx="5157787"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14927-F88F-A845-B075-C033ACBD6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4A9DA-716A-6F40-B9FA-E64AC0609E23}"/>
              </a:ext>
            </a:extLst>
          </p:cNvPr>
          <p:cNvSpPr>
            <a:spLocks noGrp="1"/>
          </p:cNvSpPr>
          <p:nvPr>
            <p:ph sz="quarter" idx="4"/>
          </p:nvPr>
        </p:nvSpPr>
        <p:spPr>
          <a:xfrm>
            <a:off x="6172200" y="2505075"/>
            <a:ext cx="5183188"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940FE99-DF4F-EE4B-B652-FCE741A4E8A1}"/>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113905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1524000" y="588759"/>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1524000" y="3068434"/>
            <a:ext cx="9144000" cy="1655762"/>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0606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9" name="Rectangle 8">
            <a:extLst>
              <a:ext uri="{FF2B5EF4-FFF2-40B4-BE49-F238E27FC236}">
                <a16:creationId xmlns:a16="http://schemas.microsoft.com/office/drawing/2014/main" id="{30B4E587-437B-994B-9B17-CEBF7AF77352}"/>
              </a:ext>
            </a:extLst>
          </p:cNvPr>
          <p:cNvSpPr/>
          <p:nvPr userDrawn="1"/>
        </p:nvSpPr>
        <p:spPr>
          <a:xfrm>
            <a:off x="1" y="1739901"/>
            <a:ext cx="12191999" cy="26797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5AA9C69-0A9B-9A49-A2D9-26780ABB67EC}"/>
              </a:ext>
            </a:extLst>
          </p:cNvPr>
          <p:cNvSpPr>
            <a:spLocks noGrp="1"/>
          </p:cNvSpPr>
          <p:nvPr>
            <p:ph idx="1"/>
          </p:nvPr>
        </p:nvSpPr>
        <p:spPr>
          <a:xfrm>
            <a:off x="1523999" y="1739900"/>
            <a:ext cx="9144000" cy="2679699"/>
          </a:xfrm>
        </p:spPr>
        <p:txBody>
          <a:bodyPr anchor="ctr"/>
          <a:lstStyle>
            <a:lvl1pPr marL="0" indent="0" algn="ctr">
              <a:buNone/>
              <a:defRPr sz="6000" b="1" i="0">
                <a:solidFill>
                  <a:schemeClr val="tx2"/>
                </a:solidFill>
                <a:latin typeface="Barlow Semi Condensed SemiBold" pitchFamily="2" charset="77"/>
              </a:defRPr>
            </a:lvl1pPr>
            <a:lvl2pPr marL="36000" indent="0" algn="ctr">
              <a:buNone/>
              <a:defRPr sz="3000">
                <a:solidFill>
                  <a:schemeClr val="tx2"/>
                </a:solidFill>
              </a:defRPr>
            </a:lvl2pPr>
            <a:lvl3pPr marL="914400" indent="0">
              <a:buNone/>
              <a:defRPr/>
            </a:lvl3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43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7" name="Rectangle 6">
            <a:extLst>
              <a:ext uri="{FF2B5EF4-FFF2-40B4-BE49-F238E27FC236}">
                <a16:creationId xmlns:a16="http://schemas.microsoft.com/office/drawing/2014/main" id="{7C8D2F25-827D-FA46-A0F3-140A5D463CD5}"/>
              </a:ext>
            </a:extLst>
          </p:cNvPr>
          <p:cNvSpPr/>
          <p:nvPr userDrawn="1"/>
        </p:nvSpPr>
        <p:spPr>
          <a:xfrm>
            <a:off x="3960001" y="0"/>
            <a:ext cx="8231998"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4233332" y="588759"/>
            <a:ext cx="7382935" cy="2387600"/>
          </a:xfrm>
        </p:spPr>
        <p:txBody>
          <a:bodyPr anchor="b"/>
          <a:lstStyle>
            <a:lvl1pPr algn="l">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4233332" y="3068434"/>
            <a:ext cx="7382935" cy="1655762"/>
          </a:xfr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247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chapt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03A39-9EB5-054A-9A58-67853F90C727}"/>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10" name="Rectangle 9">
            <a:extLst>
              <a:ext uri="{FF2B5EF4-FFF2-40B4-BE49-F238E27FC236}">
                <a16:creationId xmlns:a16="http://schemas.microsoft.com/office/drawing/2014/main" id="{A7212886-2F61-A244-8815-D15135AEF74C}"/>
              </a:ext>
            </a:extLst>
          </p:cNvPr>
          <p:cNvSpPr/>
          <p:nvPr userDrawn="1"/>
        </p:nvSpPr>
        <p:spPr>
          <a:xfrm>
            <a:off x="3960001" y="12822"/>
            <a:ext cx="8231998" cy="6862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a:xfrm>
            <a:off x="279401" y="728133"/>
            <a:ext cx="3436268" cy="3234267"/>
          </a:xfrm>
        </p:spPr>
        <p:txBody>
          <a:bodyPr anchor="t"/>
          <a:lstStyle>
            <a:lvl1pPr>
              <a:defRPr>
                <a:solidFill>
                  <a:schemeClr val="tx2"/>
                </a:solidFill>
              </a:defRPr>
            </a:lvl1pPr>
          </a:lstStyle>
          <a:p>
            <a:r>
              <a:rPr lang="en-US" dirty="0"/>
              <a:t>Click to edit</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4250266" y="728133"/>
            <a:ext cx="7407136" cy="5672667"/>
          </a:xfrm>
        </p:spPr>
        <p:txBody>
          <a:bodyPr anchor="t"/>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98EF8C7F-EB6C-3D4C-932E-8E0782FEDE48}"/>
              </a:ext>
            </a:extLst>
          </p:cNvPr>
          <p:cNvPicPr>
            <a:picLocks noChangeAspect="1"/>
          </p:cNvPicPr>
          <p:nvPr userDrawn="1"/>
        </p:nvPicPr>
        <p:blipFill>
          <a:blip r:embed="rId3"/>
          <a:stretch>
            <a:fillRect/>
          </a:stretch>
        </p:blipFill>
        <p:spPr>
          <a:xfrm>
            <a:off x="10074681" y="4351544"/>
            <a:ext cx="1961322" cy="2369931"/>
          </a:xfrm>
          <a:prstGeom prst="rect">
            <a:avLst/>
          </a:prstGeom>
        </p:spPr>
      </p:pic>
    </p:spTree>
    <p:extLst>
      <p:ext uri="{BB962C8B-B14F-4D97-AF65-F5344CB8AC3E}">
        <p14:creationId xmlns:p14="http://schemas.microsoft.com/office/powerpoint/2010/main" val="31848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94616"/>
          <a:stretch/>
        </p:blipFill>
        <p:spPr>
          <a:xfrm>
            <a:off x="0" y="6492874"/>
            <a:ext cx="12191999" cy="369479"/>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Tree>
    <p:extLst>
      <p:ext uri="{BB962C8B-B14F-4D97-AF65-F5344CB8AC3E}">
        <p14:creationId xmlns:p14="http://schemas.microsoft.com/office/powerpoint/2010/main" val="135735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838200" y="1825625"/>
            <a:ext cx="10515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2" r="97639" b="2"/>
          <a:stretch/>
        </p:blipFill>
        <p:spPr>
          <a:xfrm>
            <a:off x="0" y="0"/>
            <a:ext cx="287867" cy="6862353"/>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3967952">
            <a:off x="11377009" y="-672837"/>
            <a:ext cx="1054249" cy="1806049"/>
          </a:xfrm>
          <a:prstGeom prst="rect">
            <a:avLst/>
          </a:prstGeom>
        </p:spPr>
      </p:pic>
    </p:spTree>
    <p:extLst>
      <p:ext uri="{BB962C8B-B14F-4D97-AF65-F5344CB8AC3E}">
        <p14:creationId xmlns:p14="http://schemas.microsoft.com/office/powerpoint/2010/main" val="196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rminal">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7FDEBEA-D948-D74E-8D92-8976CE905FF4}"/>
              </a:ext>
            </a:extLst>
          </p:cNvPr>
          <p:cNvPicPr>
            <a:picLocks noChangeAspect="1"/>
          </p:cNvPicPr>
          <p:nvPr userDrawn="1"/>
        </p:nvPicPr>
        <p:blipFill>
          <a:blip r:embed="rId2"/>
          <a:srcRect t="7230" r="40496"/>
          <a:stretch>
            <a:fillRect/>
          </a:stretch>
        </p:blipFill>
        <p:spPr>
          <a:xfrm>
            <a:off x="0" y="496172"/>
            <a:ext cx="7254762" cy="6366183"/>
          </a:xfrm>
          <a:custGeom>
            <a:avLst/>
            <a:gdLst>
              <a:gd name="connsiteX0" fmla="*/ 2949137 w 7254762"/>
              <a:gd name="connsiteY0" fmla="*/ 0 h 6366183"/>
              <a:gd name="connsiteX1" fmla="*/ 7254762 w 7254762"/>
              <a:gd name="connsiteY1" fmla="*/ 4305625 h 6366183"/>
              <a:gd name="connsiteX2" fmla="*/ 6735097 w 7254762"/>
              <a:gd name="connsiteY2" fmla="*/ 6357942 h 6366183"/>
              <a:gd name="connsiteX3" fmla="*/ 6730090 w 7254762"/>
              <a:gd name="connsiteY3" fmla="*/ 6366183 h 6366183"/>
              <a:gd name="connsiteX4" fmla="*/ 0 w 7254762"/>
              <a:gd name="connsiteY4" fmla="*/ 6366183 h 6366183"/>
              <a:gd name="connsiteX5" fmla="*/ 0 w 7254762"/>
              <a:gd name="connsiteY5" fmla="*/ 1170134 h 6366183"/>
              <a:gd name="connsiteX6" fmla="*/ 54132 w 7254762"/>
              <a:gd name="connsiteY6" fmla="*/ 1118524 h 6366183"/>
              <a:gd name="connsiteX7" fmla="*/ 2949137 w 7254762"/>
              <a:gd name="connsiteY7" fmla="*/ 0 h 636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4762" h="6366183">
                <a:moveTo>
                  <a:pt x="2949137" y="0"/>
                </a:moveTo>
                <a:cubicBezTo>
                  <a:pt x="5327068" y="0"/>
                  <a:pt x="7254762" y="1927694"/>
                  <a:pt x="7254762" y="4305625"/>
                </a:cubicBezTo>
                <a:cubicBezTo>
                  <a:pt x="7254762" y="5048729"/>
                  <a:pt x="7066511" y="5747864"/>
                  <a:pt x="6735097" y="6357942"/>
                </a:cubicBezTo>
                <a:lnTo>
                  <a:pt x="6730090" y="6366183"/>
                </a:lnTo>
                <a:lnTo>
                  <a:pt x="0" y="6366183"/>
                </a:lnTo>
                <a:lnTo>
                  <a:pt x="0" y="1170134"/>
                </a:lnTo>
                <a:lnTo>
                  <a:pt x="54132" y="1118524"/>
                </a:lnTo>
                <a:cubicBezTo>
                  <a:pt x="818756" y="423566"/>
                  <a:pt x="1834482" y="0"/>
                  <a:pt x="2949137" y="0"/>
                </a:cubicBezTo>
                <a:close/>
              </a:path>
            </a:pathLst>
          </a:cu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
        <p:nvSpPr>
          <p:cNvPr id="9" name="Content Placeholder 2">
            <a:extLst>
              <a:ext uri="{FF2B5EF4-FFF2-40B4-BE49-F238E27FC236}">
                <a16:creationId xmlns:a16="http://schemas.microsoft.com/office/drawing/2014/main" id="{06BA09B7-209D-F34F-963D-359EF21894EB}"/>
              </a:ext>
            </a:extLst>
          </p:cNvPr>
          <p:cNvSpPr>
            <a:spLocks noGrp="1"/>
          </p:cNvSpPr>
          <p:nvPr>
            <p:ph idx="1"/>
          </p:nvPr>
        </p:nvSpPr>
        <p:spPr>
          <a:xfrm>
            <a:off x="2316000" y="1397487"/>
            <a:ext cx="7560000" cy="4248001"/>
          </a:xfrm>
          <a:solidFill>
            <a:schemeClr val="bg1"/>
          </a:solidFill>
          <a:ln>
            <a:solidFill>
              <a:schemeClr val="accent2"/>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2D9C2CF6-9599-4B42-9C21-C7F8B2D98DF8}"/>
              </a:ext>
            </a:extLst>
          </p:cNvPr>
          <p:cNvSpPr/>
          <p:nvPr userDrawn="1"/>
        </p:nvSpPr>
        <p:spPr>
          <a:xfrm>
            <a:off x="2316000" y="987575"/>
            <a:ext cx="7560000" cy="409913"/>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2383CE-B806-4645-AF2A-30060792FF66}"/>
              </a:ext>
            </a:extLst>
          </p:cNvPr>
          <p:cNvSpPr txBox="1"/>
          <p:nvPr userDrawn="1"/>
        </p:nvSpPr>
        <p:spPr>
          <a:xfrm>
            <a:off x="2316000" y="987575"/>
            <a:ext cx="7560000" cy="369332"/>
          </a:xfrm>
          <a:prstGeom prst="rect">
            <a:avLst/>
          </a:prstGeom>
          <a:noFill/>
          <a:ln>
            <a:solidFill>
              <a:schemeClr val="accent2"/>
            </a:solidFill>
          </a:ln>
        </p:spPr>
        <p:txBody>
          <a:bodyPr wrap="square" rtlCol="0">
            <a:spAutoFit/>
          </a:bodyPr>
          <a:lstStyle/>
          <a:p>
            <a:pPr algn="ctr"/>
            <a:r>
              <a:rPr lang="en-US" b="1" i="0" dirty="0">
                <a:solidFill>
                  <a:schemeClr val="bg1"/>
                </a:solidFill>
                <a:latin typeface="Barlow Semi Condensed SemiBold" pitchFamily="2" charset="77"/>
              </a:rPr>
              <a:t>Terminal</a:t>
            </a:r>
          </a:p>
        </p:txBody>
      </p:sp>
      <p:sp>
        <p:nvSpPr>
          <p:cNvPr id="11" name="Oval 10">
            <a:extLst>
              <a:ext uri="{FF2B5EF4-FFF2-40B4-BE49-F238E27FC236}">
                <a16:creationId xmlns:a16="http://schemas.microsoft.com/office/drawing/2014/main" id="{093F6578-EC53-1844-A6F5-F0C78ABB8FC0}"/>
              </a:ext>
            </a:extLst>
          </p:cNvPr>
          <p:cNvSpPr/>
          <p:nvPr userDrawn="1"/>
        </p:nvSpPr>
        <p:spPr>
          <a:xfrm>
            <a:off x="243615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61EB63-ED7A-364D-B4C4-37003833EDAC}"/>
              </a:ext>
            </a:extLst>
          </p:cNvPr>
          <p:cNvSpPr/>
          <p:nvPr userDrawn="1"/>
        </p:nvSpPr>
        <p:spPr>
          <a:xfrm>
            <a:off x="2687614" y="112056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66C0F1-5692-194E-AB92-880CE439BF73}"/>
              </a:ext>
            </a:extLst>
          </p:cNvPr>
          <p:cNvSpPr/>
          <p:nvPr userDrawn="1"/>
        </p:nvSpPr>
        <p:spPr>
          <a:xfrm>
            <a:off x="294913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663-8511-C748-98CC-0C857E5DF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6180-A163-E24F-BCA8-639F7728A172}"/>
              </a:ext>
            </a:extLst>
          </p:cNvPr>
          <p:cNvSpPr>
            <a:spLocks noGrp="1"/>
          </p:cNvSpPr>
          <p:nvPr>
            <p:ph sz="half" idx="1"/>
          </p:nvPr>
        </p:nvSpPr>
        <p:spPr>
          <a:xfrm>
            <a:off x="838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12CD7-3248-4B42-866F-16A168E0E7C4}"/>
              </a:ext>
            </a:extLst>
          </p:cNvPr>
          <p:cNvSpPr>
            <a:spLocks noGrp="1"/>
          </p:cNvSpPr>
          <p:nvPr>
            <p:ph sz="half" idx="2"/>
          </p:nvPr>
        </p:nvSpPr>
        <p:spPr>
          <a:xfrm>
            <a:off x="6172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4BDF16E8-4BA6-F749-B375-16BC638A776D}"/>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74357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0DB1F-35CB-5D47-A23B-C52E4A37D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55EC97-CCAA-5847-BB46-ACC45DA542D7}"/>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49019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50" r:id="rId5"/>
    <p:sldLayoutId id="2147483663" r:id="rId6"/>
    <p:sldLayoutId id="2147483677" r:id="rId7"/>
    <p:sldLayoutId id="2147483678" r:id="rId8"/>
    <p:sldLayoutId id="2147483652" r:id="rId9"/>
    <p:sldLayoutId id="2147483653" r:id="rId10"/>
  </p:sldLayoutIdLst>
  <p:txStyles>
    <p:titleStyle>
      <a:lvl1pPr algn="l" defTabSz="914400" rtl="0" eaLnBrk="1" latinLnBrk="0" hangingPunct="1">
        <a:lnSpc>
          <a:spcPct val="90000"/>
        </a:lnSpc>
        <a:spcBef>
          <a:spcPct val="0"/>
        </a:spcBef>
        <a:buNone/>
        <a:defRPr sz="6000" b="0" i="0" kern="1200">
          <a:solidFill>
            <a:schemeClr val="tx1"/>
          </a:solidFill>
          <a:latin typeface="Barlow Semi Condensed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dp.devopsplayground.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nkedin.com/in/marie-desiree-cruz-95841242/" TargetMode="Externa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WIFI Details:</a:t>
            </a:r>
          </a:p>
          <a:p>
            <a:pPr lvl="1"/>
            <a:r>
              <a:rPr lang="en-GB" dirty="0"/>
              <a:t>Name: </a:t>
            </a:r>
            <a:r>
              <a:rPr lang="en-US" sz="2800" b="1" dirty="0" err="1"/>
              <a:t>DevOpsPlayground</a:t>
            </a:r>
            <a:br>
              <a:rPr lang="en-GB" dirty="0"/>
            </a:br>
            <a:endParaRPr lang="en-GB" dirty="0"/>
          </a:p>
          <a:p>
            <a:pPr lvl="1"/>
            <a:r>
              <a:rPr lang="en-GB" dirty="0"/>
              <a:t>*Sign up with your name and email</a:t>
            </a:r>
            <a:endParaRPr lang="en-US" dirty="0"/>
          </a:p>
          <a:p>
            <a:pPr lvl="1"/>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2"/>
          <a:stretch>
            <a:fillRect/>
          </a:stretch>
        </p:blipFill>
        <p:spPr>
          <a:xfrm>
            <a:off x="9769054" y="2049668"/>
            <a:ext cx="1961322" cy="2369931"/>
          </a:xfrm>
          <a:prstGeom prst="rect">
            <a:avLst/>
          </a:prstGeom>
        </p:spPr>
      </p:pic>
    </p:spTree>
    <p:extLst>
      <p:ext uri="{BB962C8B-B14F-4D97-AF65-F5344CB8AC3E}">
        <p14:creationId xmlns:p14="http://schemas.microsoft.com/office/powerpoint/2010/main" val="204638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What is Testing?</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CDECD2DC-CB95-A14B-876E-4065734DF191}"/>
              </a:ext>
            </a:extLst>
          </p:cNvPr>
          <p:cNvSpPr>
            <a:spLocks noGrp="1"/>
          </p:cNvSpPr>
          <p:nvPr>
            <p:ph idx="1"/>
          </p:nvPr>
        </p:nvSpPr>
        <p:spPr/>
        <p:txBody>
          <a:bodyPr/>
          <a:lstStyle/>
          <a:p>
            <a:pPr marL="0" indent="0">
              <a:buNone/>
            </a:pPr>
            <a:r>
              <a:rPr lang="en-US" dirty="0">
                <a:solidFill>
                  <a:schemeClr val="tx2"/>
                </a:solidFill>
              </a:rPr>
              <a:t>Process of finding and eliminating bugs on your application</a:t>
            </a:r>
          </a:p>
          <a:p>
            <a:pPr marL="0" indent="0">
              <a:buNone/>
            </a:pPr>
            <a:endParaRPr lang="en-US" dirty="0"/>
          </a:p>
        </p:txBody>
      </p:sp>
      <p:pic>
        <p:nvPicPr>
          <p:cNvPr id="9" name="Picture 8">
            <a:extLst>
              <a:ext uri="{FF2B5EF4-FFF2-40B4-BE49-F238E27FC236}">
                <a16:creationId xmlns:a16="http://schemas.microsoft.com/office/drawing/2014/main" id="{84590286-B66E-854E-89B0-8B61D9FD6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12701"/>
            <a:ext cx="6858000" cy="2933700"/>
          </a:xfrm>
          <a:prstGeom prst="rect">
            <a:avLst/>
          </a:prstGeom>
        </p:spPr>
      </p:pic>
      <p:pic>
        <p:nvPicPr>
          <p:cNvPr id="10" name="Picture 9">
            <a:extLst>
              <a:ext uri="{FF2B5EF4-FFF2-40B4-BE49-F238E27FC236}">
                <a16:creationId xmlns:a16="http://schemas.microsoft.com/office/drawing/2014/main" id="{025784A1-3C5E-C748-9F02-80EEF7C5E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7723" y="2532927"/>
            <a:ext cx="3175000" cy="3048000"/>
          </a:xfrm>
          <a:prstGeom prst="rect">
            <a:avLst/>
          </a:prstGeom>
        </p:spPr>
      </p:pic>
    </p:spTree>
    <p:extLst>
      <p:ext uri="{BB962C8B-B14F-4D97-AF65-F5344CB8AC3E}">
        <p14:creationId xmlns:p14="http://schemas.microsoft.com/office/powerpoint/2010/main" val="139342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a:xfrm>
            <a:off x="4250266" y="3108960"/>
            <a:ext cx="7407136" cy="3291840"/>
          </a:xfrm>
        </p:spPr>
        <p:txBody>
          <a:bodyPr/>
          <a:lstStyle/>
          <a:p>
            <a:pPr marL="285750" indent="-285750">
              <a:buFont typeface="Arial" panose="020B0604020202020204" pitchFamily="34" charset="0"/>
              <a:buChar char="•"/>
            </a:pPr>
            <a:r>
              <a:rPr lang="en-US" dirty="0">
                <a:solidFill>
                  <a:schemeClr val="tx2"/>
                </a:solidFill>
              </a:rPr>
              <a:t>Tool which simulates browser actions like a real user </a:t>
            </a:r>
          </a:p>
          <a:p>
            <a:pPr marL="285750" indent="-285750">
              <a:buFont typeface="Arial" panose="020B0604020202020204" pitchFamily="34" charset="0"/>
              <a:buChar char="•"/>
            </a:pPr>
            <a:r>
              <a:rPr lang="en-US" dirty="0">
                <a:solidFill>
                  <a:schemeClr val="tx2"/>
                </a:solidFill>
              </a:rPr>
              <a:t>Provides an easy way for Developers and QAs to write tests </a:t>
            </a:r>
          </a:p>
          <a:p>
            <a:pPr marL="285750" indent="-285750">
              <a:buFont typeface="Arial" panose="020B0604020202020204" pitchFamily="34" charset="0"/>
              <a:buChar char="•"/>
            </a:pPr>
            <a:r>
              <a:rPr lang="en-US" dirty="0">
                <a:solidFill>
                  <a:schemeClr val="tx2"/>
                </a:solidFill>
              </a:rPr>
              <a:t>Testing tool written in JavaScript</a:t>
            </a:r>
          </a:p>
          <a:p>
            <a:pPr marL="285750" indent="-285750">
              <a:buFont typeface="Arial" panose="020B0604020202020204" pitchFamily="34" charset="0"/>
              <a:buChar char="•"/>
            </a:pPr>
            <a:r>
              <a:rPr lang="en-US" dirty="0">
                <a:solidFill>
                  <a:schemeClr val="tx2"/>
                </a:solidFill>
              </a:rPr>
              <a:t>Great alternative to Selenium</a:t>
            </a:r>
          </a:p>
        </p:txBody>
      </p:sp>
      <p:pic>
        <p:nvPicPr>
          <p:cNvPr id="4" name="Picture 3">
            <a:extLst>
              <a:ext uri="{FF2B5EF4-FFF2-40B4-BE49-F238E27FC236}">
                <a16:creationId xmlns:a16="http://schemas.microsoft.com/office/drawing/2014/main" id="{0ADB2244-B48C-F64A-8E0B-0AAC32FE9D70}"/>
              </a:ext>
            </a:extLst>
          </p:cNvPr>
          <p:cNvPicPr>
            <a:picLocks noChangeAspect="1"/>
          </p:cNvPicPr>
          <p:nvPr/>
        </p:nvPicPr>
        <p:blipFill rotWithShape="1">
          <a:blip r:embed="rId3">
            <a:alphaModFix amt="58000"/>
            <a:extLst>
              <a:ext uri="{28A0092B-C50C-407E-A947-70E740481C1C}">
                <a14:useLocalDpi xmlns:a14="http://schemas.microsoft.com/office/drawing/2010/main" val="0"/>
              </a:ext>
            </a:extLst>
          </a:blip>
          <a:srcRect l="5259"/>
          <a:stretch/>
        </p:blipFill>
        <p:spPr>
          <a:xfrm>
            <a:off x="621927" y="728133"/>
            <a:ext cx="2696040" cy="1035353"/>
          </a:xfrm>
          <a:prstGeom prst="rect">
            <a:avLst/>
          </a:prstGeom>
        </p:spPr>
      </p:pic>
      <p:pic>
        <p:nvPicPr>
          <p:cNvPr id="5" name="Content Placeholder 5">
            <a:extLst>
              <a:ext uri="{FF2B5EF4-FFF2-40B4-BE49-F238E27FC236}">
                <a16:creationId xmlns:a16="http://schemas.microsoft.com/office/drawing/2014/main" id="{1E79F5A4-F0ED-144A-8595-09F17D19F49D}"/>
              </a:ext>
            </a:extLst>
          </p:cNvPr>
          <p:cNvPicPr>
            <a:picLocks noChangeAspect="1"/>
          </p:cNvPicPr>
          <p:nvPr/>
        </p:nvPicPr>
        <p:blipFill rotWithShape="1">
          <a:blip r:embed="rId4">
            <a:extLst>
              <a:ext uri="{28A0092B-C50C-407E-A947-70E740481C1C}">
                <a14:useLocalDpi xmlns:a14="http://schemas.microsoft.com/office/drawing/2010/main" val="0"/>
              </a:ext>
            </a:extLst>
          </a:blip>
          <a:srcRect l="8067" t="14709" r="5917"/>
          <a:stretch/>
        </p:blipFill>
        <p:spPr>
          <a:xfrm>
            <a:off x="5175366" y="603265"/>
            <a:ext cx="5760640" cy="2087683"/>
          </a:xfrm>
          <a:prstGeom prst="rect">
            <a:avLst/>
          </a:prstGeom>
        </p:spPr>
      </p:pic>
    </p:spTree>
    <p:extLst>
      <p:ext uri="{BB962C8B-B14F-4D97-AF65-F5344CB8AC3E}">
        <p14:creationId xmlns:p14="http://schemas.microsoft.com/office/powerpoint/2010/main" val="275343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US" b="1" dirty="0">
                <a:solidFill>
                  <a:schemeClr val="tx2"/>
                </a:solidFill>
              </a:rPr>
              <a:t>Cypress Overview</a:t>
            </a:r>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lstStyle/>
          <a:p>
            <a:r>
              <a:rPr lang="en-US" dirty="0">
                <a:solidFill>
                  <a:schemeClr val="tx2"/>
                </a:solidFill>
              </a:rPr>
              <a:t>Easy to set up - `</a:t>
            </a:r>
            <a:r>
              <a:rPr lang="en-GB" dirty="0" err="1">
                <a:solidFill>
                  <a:schemeClr val="tx2"/>
                </a:solidFill>
              </a:rPr>
              <a:t>npm</a:t>
            </a:r>
            <a:r>
              <a:rPr lang="en-GB" dirty="0">
                <a:solidFill>
                  <a:schemeClr val="tx2"/>
                </a:solidFill>
              </a:rPr>
              <a:t> </a:t>
            </a:r>
            <a:r>
              <a:rPr lang="en-GB" dirty="0" err="1">
                <a:solidFill>
                  <a:schemeClr val="tx2"/>
                </a:solidFill>
              </a:rPr>
              <a:t>i</a:t>
            </a:r>
            <a:r>
              <a:rPr lang="en-GB" dirty="0">
                <a:solidFill>
                  <a:schemeClr val="tx2"/>
                </a:solidFill>
              </a:rPr>
              <a:t> -D cypress`</a:t>
            </a:r>
            <a:endParaRPr lang="en-US" dirty="0">
              <a:solidFill>
                <a:schemeClr val="tx2"/>
              </a:solidFill>
            </a:endParaRPr>
          </a:p>
          <a:p>
            <a:r>
              <a:rPr lang="en-US" dirty="0">
                <a:solidFill>
                  <a:schemeClr val="tx2"/>
                </a:solidFill>
              </a:rPr>
              <a:t>Boilerplate created when you install cypress</a:t>
            </a:r>
          </a:p>
          <a:p>
            <a:r>
              <a:rPr lang="en-US" dirty="0">
                <a:solidFill>
                  <a:schemeClr val="tx2"/>
                </a:solidFill>
              </a:rPr>
              <a:t>Includes a UI test runner (open source) and a dashboard service (paid) to access recorded tests</a:t>
            </a:r>
          </a:p>
          <a:p>
            <a:r>
              <a:rPr lang="en-GB" dirty="0">
                <a:solidFill>
                  <a:schemeClr val="tx2"/>
                </a:solidFill>
              </a:rPr>
              <a:t>Automatic waits on elements</a:t>
            </a:r>
          </a:p>
          <a:p>
            <a:r>
              <a:rPr lang="en-GB" dirty="0">
                <a:solidFill>
                  <a:schemeClr val="tx2"/>
                </a:solidFill>
              </a:rPr>
              <a:t>Not just a tool for E2E tests but can also be used for unit and integration testing</a:t>
            </a:r>
          </a:p>
          <a:p>
            <a:r>
              <a:rPr lang="en-GB" dirty="0">
                <a:solidFill>
                  <a:schemeClr val="tx2"/>
                </a:solidFill>
              </a:rPr>
              <a:t>Debugging made easy – access to dev tools and obvious error messages (no more long stack trace errors)</a:t>
            </a:r>
          </a:p>
          <a:p>
            <a:pPr marL="0" indent="0">
              <a:buNone/>
            </a:pPr>
            <a:endParaRPr lang="en-US" dirty="0"/>
          </a:p>
        </p:txBody>
      </p:sp>
    </p:spTree>
    <p:extLst>
      <p:ext uri="{BB962C8B-B14F-4D97-AF65-F5344CB8AC3E}">
        <p14:creationId xmlns:p14="http://schemas.microsoft.com/office/powerpoint/2010/main" val="282165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US" b="1" dirty="0">
                <a:solidFill>
                  <a:schemeClr val="tx2"/>
                </a:solidFill>
              </a:rPr>
              <a:t>Cypress Overview</a:t>
            </a:r>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lstStyle/>
          <a:p>
            <a:r>
              <a:rPr lang="en-GB" dirty="0">
                <a:solidFill>
                  <a:schemeClr val="tx2"/>
                </a:solidFill>
              </a:rPr>
              <a:t>Each test step allows you to revisit the state of your application (time travel)</a:t>
            </a:r>
          </a:p>
          <a:p>
            <a:r>
              <a:rPr lang="en-GB" dirty="0">
                <a:solidFill>
                  <a:schemeClr val="tx2"/>
                </a:solidFill>
              </a:rPr>
              <a:t>Force click events</a:t>
            </a:r>
          </a:p>
          <a:p>
            <a:r>
              <a:rPr lang="en-GB" dirty="0">
                <a:solidFill>
                  <a:schemeClr val="tx2"/>
                </a:solidFill>
              </a:rPr>
              <a:t>Easily write custom commands and assertions</a:t>
            </a:r>
          </a:p>
          <a:p>
            <a:r>
              <a:rPr lang="en-GB" dirty="0">
                <a:solidFill>
                  <a:schemeClr val="tx2"/>
                </a:solidFill>
              </a:rPr>
              <a:t>Only supports Chrome at the moment (Including Canary, Chromium and Electron)</a:t>
            </a:r>
          </a:p>
          <a:p>
            <a:r>
              <a:rPr lang="en-GB" dirty="0">
                <a:solidFill>
                  <a:schemeClr val="tx2"/>
                </a:solidFill>
              </a:rPr>
              <a:t>Doesn’t support </a:t>
            </a:r>
            <a:r>
              <a:rPr lang="en-GB" dirty="0" err="1">
                <a:solidFill>
                  <a:schemeClr val="tx2"/>
                </a:solidFill>
              </a:rPr>
              <a:t>xPath</a:t>
            </a:r>
            <a:r>
              <a:rPr lang="en-GB" dirty="0">
                <a:solidFill>
                  <a:schemeClr val="tx2"/>
                </a:solidFill>
              </a:rPr>
              <a:t> selectors</a:t>
            </a:r>
          </a:p>
          <a:p>
            <a:pPr marL="0" indent="0">
              <a:buNone/>
            </a:pPr>
            <a:endParaRPr lang="en-US" dirty="0"/>
          </a:p>
        </p:txBody>
      </p:sp>
    </p:spTree>
    <p:extLst>
      <p:ext uri="{BB962C8B-B14F-4D97-AF65-F5344CB8AC3E}">
        <p14:creationId xmlns:p14="http://schemas.microsoft.com/office/powerpoint/2010/main" val="314307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CDECD2DC-CB95-A14B-876E-4065734DF191}"/>
              </a:ext>
            </a:extLst>
          </p:cNvPr>
          <p:cNvSpPr>
            <a:spLocks noGrp="1"/>
          </p:cNvSpPr>
          <p:nvPr>
            <p:ph idx="1"/>
          </p:nvPr>
        </p:nvSpPr>
        <p:spPr>
          <a:xfrm>
            <a:off x="1541416" y="2351314"/>
            <a:ext cx="9329057" cy="4180750"/>
          </a:xfrm>
        </p:spPr>
        <p:txBody>
          <a:bodyPr>
            <a:normAutofit/>
          </a:bodyPr>
          <a:lstStyle/>
          <a:p>
            <a:pPr marL="0" indent="0" algn="ctr">
              <a:buNone/>
            </a:pPr>
            <a:r>
              <a:rPr lang="en-US" sz="3200" b="1" dirty="0">
                <a:solidFill>
                  <a:schemeClr val="tx2"/>
                </a:solidFill>
              </a:rPr>
              <a:t>Isn’t it just any other testing tool like Selenium? </a:t>
            </a:r>
            <a:r>
              <a:rPr lang="en-US" sz="3200" dirty="0">
                <a:solidFill>
                  <a:schemeClr val="tx2"/>
                </a:solidFill>
              </a:rPr>
              <a:t>(Frameworks built on top of Selenium already exists. We don’t need a new one! (e.g. </a:t>
            </a:r>
            <a:r>
              <a:rPr lang="en-US" sz="3200" dirty="0" err="1">
                <a:solidFill>
                  <a:schemeClr val="tx2"/>
                </a:solidFill>
              </a:rPr>
              <a:t>WebdriverIO</a:t>
            </a:r>
            <a:r>
              <a:rPr lang="en-US" sz="3200" dirty="0">
                <a:solidFill>
                  <a:schemeClr val="tx2"/>
                </a:solidFill>
              </a:rPr>
              <a:t>, </a:t>
            </a:r>
            <a:r>
              <a:rPr lang="en-US" sz="3200" dirty="0" err="1">
                <a:solidFill>
                  <a:schemeClr val="tx2"/>
                </a:solidFill>
              </a:rPr>
              <a:t>Nightwatch</a:t>
            </a:r>
            <a:r>
              <a:rPr lang="en-US" sz="3200" dirty="0">
                <a:solidFill>
                  <a:schemeClr val="tx2"/>
                </a:solidFill>
              </a:rPr>
              <a:t>, Protractor)</a:t>
            </a:r>
          </a:p>
          <a:p>
            <a:pPr marL="0" indent="0" algn="ctr">
              <a:buNone/>
            </a:pPr>
            <a:endParaRPr lang="en-US" sz="3200" dirty="0">
              <a:solidFill>
                <a:schemeClr val="tx2"/>
              </a:solidFill>
            </a:endParaRPr>
          </a:p>
          <a:p>
            <a:pPr marL="0" indent="0" algn="ctr">
              <a:buNone/>
            </a:pPr>
            <a:r>
              <a:rPr lang="en-US" sz="3200" b="1" dirty="0">
                <a:solidFill>
                  <a:schemeClr val="tx2"/>
                </a:solidFill>
              </a:rPr>
              <a:t>Cypress is not like Selenium.</a:t>
            </a:r>
          </a:p>
        </p:txBody>
      </p:sp>
    </p:spTree>
    <p:extLst>
      <p:ext uri="{BB962C8B-B14F-4D97-AF65-F5344CB8AC3E}">
        <p14:creationId xmlns:p14="http://schemas.microsoft.com/office/powerpoint/2010/main" val="32703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5" name="Content Placeholder 4">
            <a:extLst>
              <a:ext uri="{FF2B5EF4-FFF2-40B4-BE49-F238E27FC236}">
                <a16:creationId xmlns:a16="http://schemas.microsoft.com/office/drawing/2014/main" id="{2F929BAA-513F-0340-B0D5-563E38719E59}"/>
              </a:ext>
            </a:extLst>
          </p:cNvPr>
          <p:cNvSpPr>
            <a:spLocks noGrp="1"/>
          </p:cNvSpPr>
          <p:nvPr>
            <p:ph idx="1"/>
          </p:nvPr>
        </p:nvSpPr>
        <p:spPr>
          <a:xfrm>
            <a:off x="838200" y="6204857"/>
            <a:ext cx="10515600" cy="288018"/>
          </a:xfrm>
        </p:spPr>
        <p:txBody>
          <a:bodyPr>
            <a:normAutofit/>
          </a:bodyPr>
          <a:lstStyle/>
          <a:p>
            <a:r>
              <a:rPr lang="en-US" sz="1400" dirty="0">
                <a:solidFill>
                  <a:schemeClr val="tx2"/>
                </a:solidFill>
              </a:rPr>
              <a:t>Credit: https://</a:t>
            </a:r>
            <a:r>
              <a:rPr lang="en-US" sz="1400" dirty="0" err="1">
                <a:solidFill>
                  <a:schemeClr val="tx2"/>
                </a:solidFill>
              </a:rPr>
              <a:t>codeburst.io</a:t>
            </a:r>
            <a:r>
              <a:rPr lang="en-US" sz="1400" dirty="0">
                <a:solidFill>
                  <a:schemeClr val="tx2"/>
                </a:solidFill>
              </a:rPr>
              <a:t>/late-to-the-party-end-to-end-testing-part-4-7325f7203270</a:t>
            </a:r>
          </a:p>
        </p:txBody>
      </p:sp>
      <p:pic>
        <p:nvPicPr>
          <p:cNvPr id="9" name="Content Placeholder 7">
            <a:extLst>
              <a:ext uri="{FF2B5EF4-FFF2-40B4-BE49-F238E27FC236}">
                <a16:creationId xmlns:a16="http://schemas.microsoft.com/office/drawing/2014/main" id="{79B0F036-04B5-9F4E-8A27-704C9C26F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9946"/>
            <a:ext cx="10698480" cy="4600346"/>
          </a:xfrm>
          <a:prstGeom prst="rect">
            <a:avLst/>
          </a:prstGeom>
        </p:spPr>
      </p:pic>
    </p:spTree>
    <p:extLst>
      <p:ext uri="{BB962C8B-B14F-4D97-AF65-F5344CB8AC3E}">
        <p14:creationId xmlns:p14="http://schemas.microsoft.com/office/powerpoint/2010/main" val="306036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graphicFrame>
        <p:nvGraphicFramePr>
          <p:cNvPr id="16" name="Table 15">
            <a:extLst>
              <a:ext uri="{FF2B5EF4-FFF2-40B4-BE49-F238E27FC236}">
                <a16:creationId xmlns:a16="http://schemas.microsoft.com/office/drawing/2014/main" id="{F29A1055-9F2C-5C48-B261-A98F9C31E036}"/>
              </a:ext>
            </a:extLst>
          </p:cNvPr>
          <p:cNvGraphicFramePr>
            <a:graphicFrameLocks noGrp="1"/>
          </p:cNvGraphicFramePr>
          <p:nvPr>
            <p:extLst>
              <p:ext uri="{D42A27DB-BD31-4B8C-83A1-F6EECF244321}">
                <p14:modId xmlns:p14="http://schemas.microsoft.com/office/powerpoint/2010/main" val="2113303945"/>
              </p:ext>
            </p:extLst>
          </p:nvPr>
        </p:nvGraphicFramePr>
        <p:xfrm>
          <a:off x="1023040" y="1690688"/>
          <a:ext cx="10330760" cy="4646022"/>
        </p:xfrm>
        <a:graphic>
          <a:graphicData uri="http://schemas.openxmlformats.org/drawingml/2006/table">
            <a:tbl>
              <a:tblPr firstRow="1" bandRow="1">
                <a:tableStyleId>{5C22544A-7EE6-4342-B048-85BDC9FD1C3A}</a:tableStyleId>
              </a:tblPr>
              <a:tblGrid>
                <a:gridCol w="5165380">
                  <a:extLst>
                    <a:ext uri="{9D8B030D-6E8A-4147-A177-3AD203B41FA5}">
                      <a16:colId xmlns:a16="http://schemas.microsoft.com/office/drawing/2014/main" val="1601605515"/>
                    </a:ext>
                  </a:extLst>
                </a:gridCol>
                <a:gridCol w="5165380">
                  <a:extLst>
                    <a:ext uri="{9D8B030D-6E8A-4147-A177-3AD203B41FA5}">
                      <a16:colId xmlns:a16="http://schemas.microsoft.com/office/drawing/2014/main" val="4116986765"/>
                    </a:ext>
                  </a:extLst>
                </a:gridCol>
              </a:tblGrid>
              <a:tr h="417684">
                <a:tc>
                  <a:txBody>
                    <a:bodyPr/>
                    <a:lstStyle/>
                    <a:p>
                      <a:r>
                        <a:rPr lang="en-US" dirty="0"/>
                        <a:t>Selenium</a:t>
                      </a:r>
                    </a:p>
                  </a:txBody>
                  <a:tcPr/>
                </a:tc>
                <a:tc>
                  <a:txBody>
                    <a:bodyPr/>
                    <a:lstStyle/>
                    <a:p>
                      <a:r>
                        <a:rPr lang="en-US" dirty="0"/>
                        <a:t>Cypress</a:t>
                      </a:r>
                    </a:p>
                  </a:txBody>
                  <a:tcPr/>
                </a:tc>
                <a:extLst>
                  <a:ext uri="{0D108BD9-81ED-4DB2-BD59-A6C34878D82A}">
                    <a16:rowId xmlns:a16="http://schemas.microsoft.com/office/drawing/2014/main" val="900290327"/>
                  </a:ext>
                </a:extLst>
              </a:tr>
              <a:tr h="720935">
                <a:tc>
                  <a:txBody>
                    <a:bodyPr/>
                    <a:lstStyle/>
                    <a:p>
                      <a:r>
                        <a:rPr lang="en-US" dirty="0"/>
                        <a:t>Supports cross browser testing</a:t>
                      </a:r>
                    </a:p>
                  </a:txBody>
                  <a:tcPr/>
                </a:tc>
                <a:tc>
                  <a:txBody>
                    <a:bodyPr/>
                    <a:lstStyle/>
                    <a:p>
                      <a:r>
                        <a:rPr lang="en-US" dirty="0"/>
                        <a:t>Only supports Chrome (but slowly supporting cross browser soon)</a:t>
                      </a:r>
                    </a:p>
                  </a:txBody>
                  <a:tcPr/>
                </a:tc>
                <a:extLst>
                  <a:ext uri="{0D108BD9-81ED-4DB2-BD59-A6C34878D82A}">
                    <a16:rowId xmlns:a16="http://schemas.microsoft.com/office/drawing/2014/main" val="3227198079"/>
                  </a:ext>
                </a:extLst>
              </a:tr>
              <a:tr h="1029906">
                <a:tc>
                  <a:txBody>
                    <a:bodyPr/>
                    <a:lstStyle/>
                    <a:p>
                      <a:r>
                        <a:rPr lang="en-US" dirty="0"/>
                        <a:t>Supports different programming languages (C#, Java, JavaScript, Ruby, Python)</a:t>
                      </a:r>
                    </a:p>
                  </a:txBody>
                  <a:tcPr/>
                </a:tc>
                <a:tc>
                  <a:txBody>
                    <a:bodyPr/>
                    <a:lstStyle/>
                    <a:p>
                      <a:r>
                        <a:rPr lang="en-US" dirty="0"/>
                        <a:t>Only supports </a:t>
                      </a:r>
                      <a:r>
                        <a:rPr lang="en-US" dirty="0" err="1"/>
                        <a:t>Javascript</a:t>
                      </a:r>
                      <a:endParaRPr lang="en-US" dirty="0"/>
                    </a:p>
                  </a:txBody>
                  <a:tcPr/>
                </a:tc>
                <a:extLst>
                  <a:ext uri="{0D108BD9-81ED-4DB2-BD59-A6C34878D82A}">
                    <a16:rowId xmlns:a16="http://schemas.microsoft.com/office/drawing/2014/main" val="2501816635"/>
                  </a:ext>
                </a:extLst>
              </a:tr>
              <a:tr h="1338878">
                <a:tc>
                  <a:txBody>
                    <a:bodyPr/>
                    <a:lstStyle/>
                    <a:p>
                      <a:r>
                        <a:rPr lang="en-US" dirty="0"/>
                        <a:t>Install a Selenium wrapper framework (</a:t>
                      </a:r>
                      <a:r>
                        <a:rPr lang="en-US" dirty="0" err="1"/>
                        <a:t>e.g</a:t>
                      </a:r>
                      <a:r>
                        <a:rPr lang="en-US" dirty="0"/>
                        <a:t> </a:t>
                      </a:r>
                      <a:r>
                        <a:rPr lang="en-US" dirty="0" err="1"/>
                        <a:t>WebdriverIO</a:t>
                      </a:r>
                      <a:r>
                        <a:rPr lang="en-US" dirty="0"/>
                        <a:t>)</a:t>
                      </a:r>
                    </a:p>
                    <a:p>
                      <a:r>
                        <a:rPr lang="en-US" dirty="0"/>
                        <a:t>Setup a selenium server</a:t>
                      </a:r>
                    </a:p>
                    <a:p>
                      <a:r>
                        <a:rPr lang="en-US" dirty="0"/>
                        <a:t>Download and unpack </a:t>
                      </a:r>
                      <a:r>
                        <a:rPr lang="en-US" dirty="0" err="1"/>
                        <a:t>ChromeDriver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Easy to set up </a:t>
                      </a:r>
                      <a:r>
                        <a:rPr lang="en-US" sz="1800" dirty="0"/>
                        <a:t>- `</a:t>
                      </a:r>
                      <a:r>
                        <a:rPr lang="en-GB" sz="1800" dirty="0" err="1">
                          <a:solidFill>
                            <a:srgbClr val="0070C0"/>
                          </a:solidFill>
                        </a:rPr>
                        <a:t>npm</a:t>
                      </a:r>
                      <a:r>
                        <a:rPr lang="en-GB" sz="1800" dirty="0">
                          <a:solidFill>
                            <a:srgbClr val="0070C0"/>
                          </a:solidFill>
                        </a:rPr>
                        <a:t> </a:t>
                      </a:r>
                      <a:r>
                        <a:rPr lang="en-GB" sz="1800" dirty="0" err="1">
                          <a:solidFill>
                            <a:srgbClr val="0070C0"/>
                          </a:solidFill>
                        </a:rPr>
                        <a:t>i</a:t>
                      </a:r>
                      <a:r>
                        <a:rPr lang="en-GB" sz="1800" dirty="0">
                          <a:solidFill>
                            <a:srgbClr val="0070C0"/>
                          </a:solidFill>
                        </a:rPr>
                        <a:t> -D cypress</a:t>
                      </a:r>
                      <a:r>
                        <a:rPr lang="en-GB" sz="1800" dirty="0"/>
                        <a:t>`</a:t>
                      </a:r>
                    </a:p>
                    <a:p>
                      <a:endParaRPr lang="en-US" dirty="0"/>
                    </a:p>
                  </a:txBody>
                  <a:tcPr/>
                </a:tc>
                <a:extLst>
                  <a:ext uri="{0D108BD9-81ED-4DB2-BD59-A6C34878D82A}">
                    <a16:rowId xmlns:a16="http://schemas.microsoft.com/office/drawing/2014/main" val="3718256130"/>
                  </a:ext>
                </a:extLst>
              </a:tr>
              <a:tr h="720935">
                <a:tc>
                  <a:txBody>
                    <a:bodyPr/>
                    <a:lstStyle/>
                    <a:p>
                      <a:r>
                        <a:rPr lang="en-US" dirty="0"/>
                        <a:t>Sends remote commands outside the browser</a:t>
                      </a:r>
                    </a:p>
                  </a:txBody>
                  <a:tcPr/>
                </a:tc>
                <a:tc>
                  <a:txBody>
                    <a:bodyPr/>
                    <a:lstStyle/>
                    <a:p>
                      <a:r>
                        <a:rPr lang="en-US" dirty="0"/>
                        <a:t>Runs directly on the browser</a:t>
                      </a:r>
                    </a:p>
                  </a:txBody>
                  <a:tcPr/>
                </a:tc>
                <a:extLst>
                  <a:ext uri="{0D108BD9-81ED-4DB2-BD59-A6C34878D82A}">
                    <a16:rowId xmlns:a16="http://schemas.microsoft.com/office/drawing/2014/main" val="3218216149"/>
                  </a:ext>
                </a:extLst>
              </a:tr>
              <a:tr h="417684">
                <a:tc>
                  <a:txBody>
                    <a:bodyPr/>
                    <a:lstStyle/>
                    <a:p>
                      <a:r>
                        <a:rPr lang="en-US" dirty="0"/>
                        <a:t>Requires a test runner, assertion library</a:t>
                      </a:r>
                    </a:p>
                  </a:txBody>
                  <a:tcPr/>
                </a:tc>
                <a:tc>
                  <a:txBody>
                    <a:bodyPr/>
                    <a:lstStyle/>
                    <a:p>
                      <a:r>
                        <a:rPr lang="en-US" dirty="0"/>
                        <a:t>Everything is included</a:t>
                      </a:r>
                    </a:p>
                  </a:txBody>
                  <a:tcPr/>
                </a:tc>
                <a:extLst>
                  <a:ext uri="{0D108BD9-81ED-4DB2-BD59-A6C34878D82A}">
                    <a16:rowId xmlns:a16="http://schemas.microsoft.com/office/drawing/2014/main" val="4098931400"/>
                  </a:ext>
                </a:extLst>
              </a:tr>
            </a:tbl>
          </a:graphicData>
        </a:graphic>
      </p:graphicFrame>
    </p:spTree>
    <p:extLst>
      <p:ext uri="{BB962C8B-B14F-4D97-AF65-F5344CB8AC3E}">
        <p14:creationId xmlns:p14="http://schemas.microsoft.com/office/powerpoint/2010/main" val="227223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Playground Overview</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02510" y="1592495"/>
            <a:ext cx="7382935" cy="4982966"/>
          </a:xfrm>
        </p:spPr>
        <p:txBody>
          <a:bodyPr>
            <a:normAutofit/>
          </a:bodyPr>
          <a:lstStyle/>
          <a:p>
            <a:pPr marL="457200" indent="-457200">
              <a:buFont typeface="Arial" panose="020B0604020202020204" pitchFamily="34" charset="0"/>
              <a:buChar char="•"/>
            </a:pPr>
            <a:r>
              <a:rPr lang="en-US" dirty="0"/>
              <a:t>Setting up the sample project</a:t>
            </a:r>
          </a:p>
          <a:p>
            <a:pPr marL="457200" indent="-457200">
              <a:buFont typeface="Arial" panose="020B0604020202020204" pitchFamily="34" charset="0"/>
              <a:buChar char="•"/>
            </a:pPr>
            <a:r>
              <a:rPr lang="en-US" dirty="0"/>
              <a:t>Running our image gallery application</a:t>
            </a:r>
          </a:p>
          <a:p>
            <a:pPr marL="457200" indent="-457200">
              <a:buFont typeface="Arial" panose="020B0604020202020204" pitchFamily="34" charset="0"/>
              <a:buChar char="•"/>
            </a:pPr>
            <a:r>
              <a:rPr lang="en-US" dirty="0"/>
              <a:t>Cypress Test Runner</a:t>
            </a:r>
          </a:p>
          <a:p>
            <a:pPr marL="457200" indent="-457200">
              <a:buFont typeface="Arial" panose="020B0604020202020204" pitchFamily="34" charset="0"/>
              <a:buChar char="•"/>
            </a:pPr>
            <a:r>
              <a:rPr lang="en-US" dirty="0"/>
              <a:t>Writing our tests</a:t>
            </a:r>
          </a:p>
          <a:p>
            <a:pPr marL="457200" indent="-457200">
              <a:buFont typeface="Arial" panose="020B0604020202020204" pitchFamily="34" charset="0"/>
              <a:buChar char="•"/>
            </a:pPr>
            <a:r>
              <a:rPr lang="en-US" dirty="0"/>
              <a:t>Writing custom commands</a:t>
            </a:r>
          </a:p>
          <a:p>
            <a:pPr marL="457200" indent="-457200">
              <a:buFont typeface="Arial" panose="020B0604020202020204" pitchFamily="34" charset="0"/>
              <a:buChar char="•"/>
            </a:pPr>
            <a:r>
              <a:rPr lang="en-US" dirty="0"/>
              <a:t>Cypress CLI commands</a:t>
            </a:r>
          </a:p>
          <a:p>
            <a:endParaRPr lang="en-US" dirty="0"/>
          </a:p>
        </p:txBody>
      </p:sp>
    </p:spTree>
    <p:extLst>
      <p:ext uri="{BB962C8B-B14F-4D97-AF65-F5344CB8AC3E}">
        <p14:creationId xmlns:p14="http://schemas.microsoft.com/office/powerpoint/2010/main" val="412487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Playground Recap</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110042" y="1379135"/>
            <a:ext cx="7382935" cy="4982966"/>
          </a:xfrm>
        </p:spPr>
        <p:txBody>
          <a:bodyPr>
            <a:normAutofit/>
          </a:bodyPr>
          <a:lstStyle/>
          <a:p>
            <a:pPr marL="457200" indent="-457200">
              <a:buFont typeface="Arial" panose="020B0604020202020204" pitchFamily="34" charset="0"/>
              <a:buChar char="•"/>
            </a:pPr>
            <a:r>
              <a:rPr lang="en-US" dirty="0"/>
              <a:t>Explained what Cypress is and why Testing is important</a:t>
            </a:r>
          </a:p>
          <a:p>
            <a:pPr marL="457200" indent="-457200">
              <a:buFont typeface="Arial" panose="020B0604020202020204" pitchFamily="34" charset="0"/>
              <a:buChar char="•"/>
            </a:pPr>
            <a:r>
              <a:rPr lang="en-US" dirty="0"/>
              <a:t>Comparisons between Cypress and Selenium</a:t>
            </a:r>
          </a:p>
          <a:p>
            <a:pPr marL="457200" indent="-457200">
              <a:buFont typeface="Arial" panose="020B0604020202020204" pitchFamily="34" charset="0"/>
              <a:buChar char="•"/>
            </a:pPr>
            <a:r>
              <a:rPr lang="en-US" dirty="0"/>
              <a:t>Explored the Cypress Test Runner</a:t>
            </a:r>
          </a:p>
          <a:p>
            <a:pPr marL="457200" indent="-457200">
              <a:buFont typeface="Arial" panose="020B0604020202020204" pitchFamily="34" charset="0"/>
              <a:buChar char="•"/>
            </a:pPr>
            <a:r>
              <a:rPr lang="en-US" dirty="0"/>
              <a:t>Wrote our first Cypress test</a:t>
            </a:r>
          </a:p>
          <a:p>
            <a:pPr marL="457200" indent="-457200">
              <a:buFont typeface="Arial" panose="020B0604020202020204" pitchFamily="34" charset="0"/>
              <a:buChar char="•"/>
            </a:pPr>
            <a:r>
              <a:rPr lang="en-US" dirty="0"/>
              <a:t>Custom Cypress command</a:t>
            </a:r>
          </a:p>
          <a:p>
            <a:pPr marL="457200" indent="-457200">
              <a:buFont typeface="Arial" panose="020B0604020202020204" pitchFamily="34" charset="0"/>
              <a:buChar char="•"/>
            </a:pPr>
            <a:r>
              <a:rPr lang="en-US" dirty="0"/>
              <a:t>Example Cypress CLI commands</a:t>
            </a:r>
          </a:p>
          <a:p>
            <a:endParaRPr lang="en-US" dirty="0"/>
          </a:p>
        </p:txBody>
      </p:sp>
    </p:spTree>
    <p:extLst>
      <p:ext uri="{BB962C8B-B14F-4D97-AF65-F5344CB8AC3E}">
        <p14:creationId xmlns:p14="http://schemas.microsoft.com/office/powerpoint/2010/main" val="26972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B2ABD-F3FB-CC49-BA43-F7C575DD41BE}"/>
              </a:ext>
            </a:extLst>
          </p:cNvPr>
          <p:cNvSpPr>
            <a:spLocks noGrp="1"/>
          </p:cNvSpPr>
          <p:nvPr>
            <p:ph type="ctrTitle"/>
          </p:nvPr>
        </p:nvSpPr>
        <p:spPr>
          <a:xfrm>
            <a:off x="1524000" y="1041400"/>
            <a:ext cx="9144000" cy="2387600"/>
          </a:xfrm>
        </p:spPr>
        <p:txBody>
          <a:bodyPr>
            <a:normAutofit/>
          </a:bodyPr>
          <a:lstStyle/>
          <a:p>
            <a:r>
              <a:rPr lang="en-US" sz="7200" dirty="0"/>
              <a:t>     Thank you</a:t>
            </a:r>
          </a:p>
        </p:txBody>
      </p:sp>
      <p:sp>
        <p:nvSpPr>
          <p:cNvPr id="5" name="Subtitle 4">
            <a:extLst>
              <a:ext uri="{FF2B5EF4-FFF2-40B4-BE49-F238E27FC236}">
                <a16:creationId xmlns:a16="http://schemas.microsoft.com/office/drawing/2014/main" id="{8E02B9BF-0B33-1749-9A07-D42508A9A719}"/>
              </a:ext>
            </a:extLst>
          </p:cNvPr>
          <p:cNvSpPr>
            <a:spLocks noGrp="1"/>
          </p:cNvSpPr>
          <p:nvPr>
            <p:ph type="subTitle" idx="1"/>
          </p:nvPr>
        </p:nvSpPr>
        <p:spPr>
          <a:xfrm>
            <a:off x="1524000" y="3382759"/>
            <a:ext cx="9144000" cy="1655762"/>
          </a:xfrm>
        </p:spPr>
        <p:txBody>
          <a:bodyPr>
            <a:normAutofit/>
          </a:bodyPr>
          <a:lstStyle/>
          <a:p>
            <a:r>
              <a:rPr lang="en-US" sz="3100" dirty="0"/>
              <a:t>Any questions? Stay for a chat!</a:t>
            </a:r>
          </a:p>
        </p:txBody>
      </p:sp>
      <p:pic>
        <p:nvPicPr>
          <p:cNvPr id="6" name="Picture 5">
            <a:extLst>
              <a:ext uri="{FF2B5EF4-FFF2-40B4-BE49-F238E27FC236}">
                <a16:creationId xmlns:a16="http://schemas.microsoft.com/office/drawing/2014/main" id="{95BBB9EE-7630-294F-B5F3-59D07A16EF67}"/>
              </a:ext>
            </a:extLst>
          </p:cNvPr>
          <p:cNvPicPr>
            <a:picLocks noChangeAspect="1"/>
          </p:cNvPicPr>
          <p:nvPr/>
        </p:nvPicPr>
        <p:blipFill>
          <a:blip r:embed="rId2"/>
          <a:stretch>
            <a:fillRect/>
          </a:stretch>
        </p:blipFill>
        <p:spPr>
          <a:xfrm>
            <a:off x="3420534" y="1213709"/>
            <a:ext cx="1546884" cy="2215291"/>
          </a:xfrm>
          <a:prstGeom prst="rect">
            <a:avLst/>
          </a:prstGeom>
        </p:spPr>
      </p:pic>
    </p:spTree>
    <p:extLst>
      <p:ext uri="{BB962C8B-B14F-4D97-AF65-F5344CB8AC3E}">
        <p14:creationId xmlns:p14="http://schemas.microsoft.com/office/powerpoint/2010/main" val="38759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Login Details</a:t>
            </a:r>
          </a:p>
          <a:p>
            <a:pPr lvl="1"/>
            <a:r>
              <a:rPr lang="en-GB" dirty="0"/>
              <a:t>Link: </a:t>
            </a:r>
            <a:r>
              <a:rPr lang="en-GB" b="1" u="sng" dirty="0">
                <a:hlinkClick r:id="rId2"/>
              </a:rPr>
              <a:t>https://rdp.devopsplayground.com/#/</a:t>
            </a:r>
            <a:endParaRPr lang="en-US" sz="3200" b="1" dirty="0"/>
          </a:p>
          <a:p>
            <a:pPr lvl="1"/>
            <a:r>
              <a:rPr lang="en-US" sz="3200" dirty="0"/>
              <a:t>Username: </a:t>
            </a:r>
            <a:br>
              <a:rPr lang="en-GB" dirty="0"/>
            </a:br>
            <a:r>
              <a:rPr lang="en-GB" dirty="0"/>
              <a:t>Password:</a:t>
            </a:r>
            <a:endParaRPr lang="en-US" dirty="0"/>
          </a:p>
          <a:p>
            <a:pPr lvl="1"/>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3"/>
          <a:stretch>
            <a:fillRect/>
          </a:stretch>
        </p:blipFill>
        <p:spPr>
          <a:xfrm>
            <a:off x="9769054" y="2049668"/>
            <a:ext cx="1961322" cy="2369931"/>
          </a:xfrm>
          <a:prstGeom prst="rect">
            <a:avLst/>
          </a:prstGeom>
        </p:spPr>
      </p:pic>
    </p:spTree>
    <p:extLst>
      <p:ext uri="{BB962C8B-B14F-4D97-AF65-F5344CB8AC3E}">
        <p14:creationId xmlns:p14="http://schemas.microsoft.com/office/powerpoint/2010/main" val="155258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87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6C81E-018E-1A49-AF05-D822908824FD}"/>
              </a:ext>
            </a:extLst>
          </p:cNvPr>
          <p:cNvSpPr>
            <a:spLocks noGrp="1"/>
          </p:cNvSpPr>
          <p:nvPr>
            <p:ph type="ctrTitle"/>
          </p:nvPr>
        </p:nvSpPr>
        <p:spPr/>
        <p:txBody>
          <a:bodyPr/>
          <a:lstStyle/>
          <a:p>
            <a:r>
              <a:rPr lang="en-US" b="1" dirty="0"/>
              <a:t>Hands on with Cypress</a:t>
            </a:r>
          </a:p>
        </p:txBody>
      </p:sp>
      <p:sp>
        <p:nvSpPr>
          <p:cNvPr id="5" name="Subtitle 4">
            <a:extLst>
              <a:ext uri="{FF2B5EF4-FFF2-40B4-BE49-F238E27FC236}">
                <a16:creationId xmlns:a16="http://schemas.microsoft.com/office/drawing/2014/main" id="{CA9F520B-CA86-5642-8AD0-E6DF7B3532F4}"/>
              </a:ext>
            </a:extLst>
          </p:cNvPr>
          <p:cNvSpPr>
            <a:spLocks noGrp="1"/>
          </p:cNvSpPr>
          <p:nvPr>
            <p:ph type="subTitle" idx="1"/>
          </p:nvPr>
        </p:nvSpPr>
        <p:spPr/>
        <p:txBody>
          <a:bodyPr>
            <a:normAutofit fontScale="92500" lnSpcReduction="20000"/>
          </a:bodyPr>
          <a:lstStyle/>
          <a:p>
            <a:r>
              <a:rPr lang="en-GB" dirty="0"/>
              <a:t>(Digital Women in Tech DevOps Playground)</a:t>
            </a:r>
            <a:endParaRPr lang="en-US" dirty="0"/>
          </a:p>
          <a:p>
            <a:endParaRPr lang="en-US" dirty="0"/>
          </a:p>
          <a:p>
            <a:endParaRPr lang="en-US" dirty="0"/>
          </a:p>
          <a:p>
            <a:r>
              <a:rPr lang="en-US" dirty="0"/>
              <a:t>Marie Cruz</a:t>
            </a:r>
          </a:p>
        </p:txBody>
      </p:sp>
    </p:spTree>
    <p:extLst>
      <p:ext uri="{BB962C8B-B14F-4D97-AF65-F5344CB8AC3E}">
        <p14:creationId xmlns:p14="http://schemas.microsoft.com/office/powerpoint/2010/main" val="422879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a:bodyPr>
          <a:lstStyle/>
          <a:p>
            <a:r>
              <a:rPr lang="en-US" dirty="0"/>
              <a:t>DevOps Playground</a:t>
            </a:r>
          </a:p>
          <a:p>
            <a:pPr lvl="1"/>
            <a:r>
              <a:rPr lang="en-GB" dirty="0"/>
              <a:t>Inspiring tech-enthusiasts to explore </a:t>
            </a:r>
            <a:br>
              <a:rPr lang="en-GB" dirty="0"/>
            </a:br>
            <a:r>
              <a:rPr lang="en-GB" dirty="0"/>
              <a:t>new technology during hands-on monthly events.</a:t>
            </a:r>
            <a:endParaRPr lang="en-US" dirty="0"/>
          </a:p>
        </p:txBody>
      </p:sp>
    </p:spTree>
    <p:extLst>
      <p:ext uri="{BB962C8B-B14F-4D97-AF65-F5344CB8AC3E}">
        <p14:creationId xmlns:p14="http://schemas.microsoft.com/office/powerpoint/2010/main" val="325791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lnSpcReduction="10000"/>
          </a:bodyPr>
          <a:lstStyle/>
          <a:p>
            <a:endParaRPr lang="en-US" dirty="0"/>
          </a:p>
          <a:p>
            <a:r>
              <a:rPr lang="en-US" dirty="0"/>
              <a:t>Digital Women in Tech</a:t>
            </a:r>
            <a:endParaRPr lang="en-GB" dirty="0"/>
          </a:p>
          <a:p>
            <a:pPr lvl="1"/>
            <a:r>
              <a:rPr lang="en-GB" sz="2800" dirty="0"/>
              <a:t>To support women who are interested in technology and socialise with other people with similar interests.</a:t>
            </a:r>
          </a:p>
          <a:p>
            <a:pPr lvl="1"/>
            <a:endParaRPr lang="en-GB" sz="2800" dirty="0"/>
          </a:p>
          <a:p>
            <a:pPr lvl="1"/>
            <a:endParaRPr lang="en-US" dirty="0"/>
          </a:p>
        </p:txBody>
      </p:sp>
    </p:spTree>
    <p:extLst>
      <p:ext uri="{BB962C8B-B14F-4D97-AF65-F5344CB8AC3E}">
        <p14:creationId xmlns:p14="http://schemas.microsoft.com/office/powerpoint/2010/main" val="285543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About me</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320075" y="1875034"/>
            <a:ext cx="7382935" cy="2801469"/>
          </a:xfrm>
        </p:spPr>
        <p:txBody>
          <a:bodyPr>
            <a:normAutofit/>
          </a:bodyPr>
          <a:lstStyle/>
          <a:p>
            <a:pPr marL="457200" indent="-457200">
              <a:buFont typeface="Arial" panose="020B0604020202020204" pitchFamily="34" charset="0"/>
              <a:buChar char="•"/>
            </a:pPr>
            <a:r>
              <a:rPr lang="en-US" dirty="0"/>
              <a:t>QA and Continuous Delivery Consultant at ECS Digital</a:t>
            </a:r>
          </a:p>
          <a:p>
            <a:pPr marL="457200" indent="-457200">
              <a:buFont typeface="Arial" panose="020B0604020202020204" pitchFamily="34" charset="0"/>
              <a:buChar char="•"/>
            </a:pPr>
            <a:r>
              <a:rPr lang="en-US" dirty="0"/>
              <a:t>Test Architect for The Sun (News UK client)</a:t>
            </a:r>
          </a:p>
          <a:p>
            <a:pPr marL="457200" indent="-457200">
              <a:buFont typeface="Arial" panose="020B0604020202020204" pitchFamily="34" charset="0"/>
              <a:buChar char="•"/>
            </a:pPr>
            <a:r>
              <a:rPr lang="en-US" dirty="0"/>
              <a:t>Full time mum to a 21 month old</a:t>
            </a:r>
          </a:p>
          <a:p>
            <a:pPr marL="457200" indent="-457200">
              <a:buFont typeface="Arial" panose="020B0604020202020204" pitchFamily="34" charset="0"/>
              <a:buChar char="•"/>
            </a:pPr>
            <a:r>
              <a:rPr lang="en-US" dirty="0"/>
              <a:t>Let’s connect!           </a:t>
            </a:r>
            <a:r>
              <a:rPr lang="en-GB" dirty="0">
                <a:hlinkClick r:id="rId2"/>
              </a:rPr>
              <a:t>Marie Cruz</a:t>
            </a:r>
            <a:endParaRPr lang="en-GB" dirty="0"/>
          </a:p>
          <a:p>
            <a:endParaRPr lang="en-US" dirty="0"/>
          </a:p>
        </p:txBody>
      </p:sp>
      <p:pic>
        <p:nvPicPr>
          <p:cNvPr id="6" name="Picture 5">
            <a:extLst>
              <a:ext uri="{FF2B5EF4-FFF2-40B4-BE49-F238E27FC236}">
                <a16:creationId xmlns:a16="http://schemas.microsoft.com/office/drawing/2014/main" id="{ED5FC35F-F8BD-174B-82AA-A216192C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359" y="3749041"/>
            <a:ext cx="432048" cy="448194"/>
          </a:xfrm>
          <a:prstGeom prst="rect">
            <a:avLst/>
          </a:prstGeom>
        </p:spPr>
      </p:pic>
      <p:pic>
        <p:nvPicPr>
          <p:cNvPr id="7" name="Picture 6">
            <a:extLst>
              <a:ext uri="{FF2B5EF4-FFF2-40B4-BE49-F238E27FC236}">
                <a16:creationId xmlns:a16="http://schemas.microsoft.com/office/drawing/2014/main" id="{A972C01D-884C-984F-930A-D511E984E85B}"/>
              </a:ext>
            </a:extLst>
          </p:cNvPr>
          <p:cNvPicPr>
            <a:picLocks noChangeAspect="1"/>
          </p:cNvPicPr>
          <p:nvPr/>
        </p:nvPicPr>
        <p:blipFill>
          <a:blip r:embed="rId4">
            <a:alphaModFix amt="49000"/>
            <a:extLst>
              <a:ext uri="{28A0092B-C50C-407E-A947-70E740481C1C}">
                <a14:useLocalDpi xmlns:a14="http://schemas.microsoft.com/office/drawing/2010/main" val="0"/>
              </a:ext>
            </a:extLst>
          </a:blip>
          <a:stretch>
            <a:fillRect/>
          </a:stretch>
        </p:blipFill>
        <p:spPr>
          <a:xfrm rot="5400000">
            <a:off x="155312" y="991843"/>
            <a:ext cx="3545513" cy="2663728"/>
          </a:xfrm>
          <a:prstGeom prst="rect">
            <a:avLst/>
          </a:prstGeom>
          <a:effectLst>
            <a:glow>
              <a:schemeClr val="accent1"/>
            </a:glow>
            <a:reflection endPos="0" dist="50800" dir="5400000" sy="-100000" algn="bl" rotWithShape="0"/>
          </a:effectLst>
        </p:spPr>
      </p:pic>
    </p:spTree>
    <p:extLst>
      <p:ext uri="{BB962C8B-B14F-4D97-AF65-F5344CB8AC3E}">
        <p14:creationId xmlns:p14="http://schemas.microsoft.com/office/powerpoint/2010/main" val="36712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About ECS Digital</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320075" y="1875034"/>
            <a:ext cx="7382935" cy="2801469"/>
          </a:xfrm>
        </p:spPr>
        <p:txBody>
          <a:bodyPr>
            <a:normAutofit fontScale="92500" lnSpcReduction="20000"/>
          </a:bodyPr>
          <a:lstStyle/>
          <a:p>
            <a:pPr marL="457200" indent="-457200">
              <a:buFont typeface="Arial" panose="020B0604020202020204" pitchFamily="34" charset="0"/>
              <a:buChar char="•"/>
            </a:pPr>
            <a:r>
              <a:rPr lang="en-GB" dirty="0"/>
              <a:t>Digital Practice of ECS Group (DevOps and QA)</a:t>
            </a:r>
          </a:p>
          <a:p>
            <a:pPr marL="457200" indent="-457200">
              <a:buFont typeface="Arial" panose="020B0604020202020204" pitchFamily="34" charset="0"/>
              <a:buChar char="•"/>
            </a:pPr>
            <a:r>
              <a:rPr lang="en-GB" dirty="0"/>
              <a:t>Digital transformation consultancy and provide DevOps and Agile testing solutions to customers</a:t>
            </a:r>
          </a:p>
          <a:p>
            <a:pPr marL="457200" indent="-457200">
              <a:buFont typeface="Arial" panose="020B0604020202020204" pitchFamily="34" charset="0"/>
              <a:buChar char="•"/>
            </a:pPr>
            <a:r>
              <a:rPr lang="en-US" dirty="0"/>
              <a:t>Customers from startups to global enterprises in all sectors including Banking, Telecoms, Media, Oil and Gas</a:t>
            </a:r>
          </a:p>
          <a:p>
            <a:pPr marL="457200" indent="-457200">
              <a:buFont typeface="Arial" panose="020B0604020202020204" pitchFamily="34" charset="0"/>
              <a:buChar char="•"/>
            </a:pPr>
            <a:r>
              <a:rPr lang="en-US" dirty="0"/>
              <a:t>Teams based in London, Edinburgh, Singapore and Pune</a:t>
            </a:r>
          </a:p>
        </p:txBody>
      </p:sp>
      <p:pic>
        <p:nvPicPr>
          <p:cNvPr id="3" name="Picture 2">
            <a:extLst>
              <a:ext uri="{FF2B5EF4-FFF2-40B4-BE49-F238E27FC236}">
                <a16:creationId xmlns:a16="http://schemas.microsoft.com/office/drawing/2014/main" id="{0F4D06C9-A748-E440-9122-BDBA9FD768AB}"/>
              </a:ext>
            </a:extLst>
          </p:cNvPr>
          <p:cNvPicPr>
            <a:picLocks noChangeAspect="1"/>
          </p:cNvPicPr>
          <p:nvPr/>
        </p:nvPicPr>
        <p:blipFill>
          <a:blip r:embed="rId3">
            <a:alphaModFix amt="69000"/>
          </a:blip>
          <a:stretch>
            <a:fillRect/>
          </a:stretch>
        </p:blipFill>
        <p:spPr>
          <a:xfrm>
            <a:off x="222068" y="1138814"/>
            <a:ext cx="3513909" cy="1472439"/>
          </a:xfrm>
          <a:prstGeom prst="rect">
            <a:avLst/>
          </a:prstGeom>
        </p:spPr>
      </p:pic>
    </p:spTree>
    <p:extLst>
      <p:ext uri="{BB962C8B-B14F-4D97-AF65-F5344CB8AC3E}">
        <p14:creationId xmlns:p14="http://schemas.microsoft.com/office/powerpoint/2010/main" val="308060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Agenda</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02510" y="1592495"/>
            <a:ext cx="7382935" cy="4982966"/>
          </a:xfrm>
        </p:spPr>
        <p:txBody>
          <a:bodyPr>
            <a:normAutofit/>
          </a:bodyPr>
          <a:lstStyle/>
          <a:p>
            <a:pPr marL="457200" indent="-457200">
              <a:buFont typeface="Arial" panose="020B0604020202020204" pitchFamily="34" charset="0"/>
              <a:buChar char="•"/>
            </a:pPr>
            <a:r>
              <a:rPr lang="en-US" dirty="0"/>
              <a:t>What is Testing and what is Cypress?</a:t>
            </a:r>
          </a:p>
          <a:p>
            <a:pPr marL="457200" indent="-457200">
              <a:buFont typeface="Arial" panose="020B0604020202020204" pitchFamily="34" charset="0"/>
              <a:buChar char="•"/>
            </a:pPr>
            <a:r>
              <a:rPr lang="en-US" dirty="0"/>
              <a:t>How is Cypress different?</a:t>
            </a:r>
          </a:p>
          <a:p>
            <a:pPr marL="457200" indent="-457200">
              <a:buFont typeface="Arial" panose="020B0604020202020204" pitchFamily="34" charset="0"/>
              <a:buChar char="•"/>
            </a:pPr>
            <a:r>
              <a:rPr lang="en-US" dirty="0"/>
              <a:t>Playground Overview</a:t>
            </a:r>
          </a:p>
          <a:p>
            <a:pPr marL="457200" indent="-457200">
              <a:buFont typeface="Arial" panose="020B0604020202020204" pitchFamily="34" charset="0"/>
              <a:buChar char="•"/>
            </a:pPr>
            <a:r>
              <a:rPr lang="en-US" dirty="0"/>
              <a:t>Hands on session</a:t>
            </a:r>
          </a:p>
          <a:p>
            <a:pPr marL="457200" indent="-457200">
              <a:buFont typeface="Arial" panose="020B0604020202020204" pitchFamily="34" charset="0"/>
              <a:buChar char="•"/>
            </a:pPr>
            <a:r>
              <a:rPr lang="en-US" dirty="0"/>
              <a:t>Q and A</a:t>
            </a:r>
          </a:p>
          <a:p>
            <a:pPr marL="457200" indent="-457200">
              <a:buFont typeface="Arial" panose="020B0604020202020204" pitchFamily="34" charset="0"/>
              <a:buChar char="•"/>
            </a:pPr>
            <a:r>
              <a:rPr lang="en-US" dirty="0"/>
              <a:t>Networking and more food</a:t>
            </a:r>
          </a:p>
          <a:p>
            <a:endParaRPr lang="en-US" dirty="0"/>
          </a:p>
        </p:txBody>
      </p:sp>
    </p:spTree>
    <p:extLst>
      <p:ext uri="{BB962C8B-B14F-4D97-AF65-F5344CB8AC3E}">
        <p14:creationId xmlns:p14="http://schemas.microsoft.com/office/powerpoint/2010/main" val="382650632"/>
      </p:ext>
    </p:extLst>
  </p:cSld>
  <p:clrMapOvr>
    <a:masterClrMapping/>
  </p:clrMapOvr>
</p:sld>
</file>

<file path=ppt/theme/theme1.xml><?xml version="1.0" encoding="utf-8"?>
<a:theme xmlns:a="http://schemas.openxmlformats.org/drawingml/2006/main" name="Office Theme">
  <a:themeElements>
    <a:clrScheme name="DevOps Playground 1">
      <a:dk1>
        <a:srgbClr val="4B4B4B"/>
      </a:dk1>
      <a:lt1>
        <a:srgbClr val="FFFFFF"/>
      </a:lt1>
      <a:dk2>
        <a:srgbClr val="00245F"/>
      </a:dk2>
      <a:lt2>
        <a:srgbClr val="E6E6E6"/>
      </a:lt2>
      <a:accent1>
        <a:srgbClr val="3285C6"/>
      </a:accent1>
      <a:accent2>
        <a:srgbClr val="E8742B"/>
      </a:accent2>
      <a:accent3>
        <a:srgbClr val="F2D217"/>
      </a:accent3>
      <a:accent4>
        <a:srgbClr val="C3CE51"/>
      </a:accent4>
      <a:accent5>
        <a:srgbClr val="8DA646"/>
      </a:accent5>
      <a:accent6>
        <a:srgbClr val="00245F"/>
      </a:accent6>
      <a:hlink>
        <a:srgbClr val="3285C6"/>
      </a:hlink>
      <a:folHlink>
        <a:srgbClr val="3285C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latin typeface="Barlow Semi Condensed Light" pitchFamily="2"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A8D7100BE1A4DBE5D35E4C27C16DF" ma:contentTypeVersion="8" ma:contentTypeDescription="Create a new document." ma:contentTypeScope="" ma:versionID="59dee0e2bd9e48803c790b78321a0573">
  <xsd:schema xmlns:xsd="http://www.w3.org/2001/XMLSchema" xmlns:xs="http://www.w3.org/2001/XMLSchema" xmlns:p="http://schemas.microsoft.com/office/2006/metadata/properties" xmlns:ns2="a390b70a-8322-41bb-bb35-991e0080501f" xmlns:ns3="56af8464-4a6e-4603-856d-639ee6c6544c" targetNamespace="http://schemas.microsoft.com/office/2006/metadata/properties" ma:root="true" ma:fieldsID="60b2b25d23e69278898d9f001339b4ab" ns2:_="" ns3:_="">
    <xsd:import namespace="a390b70a-8322-41bb-bb35-991e0080501f"/>
    <xsd:import namespace="56af8464-4a6e-4603-856d-639ee6c654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0b70a-8322-41bb-bb35-991e008050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af8464-4a6e-4603-856d-639ee6c6544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9C6F3-BDF4-44D8-96BD-CF344EA47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0b70a-8322-41bb-bb35-991e0080501f"/>
    <ds:schemaRef ds:uri="56af8464-4a6e-4603-856d-639ee6c65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45FB79-9F84-4AA7-8515-C81FE5A311B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902662-26C2-4821-A231-BAF4C199D7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513</TotalTime>
  <Words>1125</Words>
  <Application>Microsoft Macintosh PowerPoint</Application>
  <PresentationFormat>Widescreen</PresentationFormat>
  <Paragraphs>140</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Barlow Semi Condensed Light</vt:lpstr>
      <vt:lpstr>Barlow Semi Condensed SemiBold</vt:lpstr>
      <vt:lpstr>Calibri</vt:lpstr>
      <vt:lpstr>Office Theme</vt:lpstr>
      <vt:lpstr>PowerPoint Presentation</vt:lpstr>
      <vt:lpstr>PowerPoint Presentation</vt:lpstr>
      <vt:lpstr>PowerPoint Presentation</vt:lpstr>
      <vt:lpstr>Hands on with Cypress</vt:lpstr>
      <vt:lpstr>PowerPoint Presentation</vt:lpstr>
      <vt:lpstr>PowerPoint Presentation</vt:lpstr>
      <vt:lpstr>About me</vt:lpstr>
      <vt:lpstr>About ECS Digital</vt:lpstr>
      <vt:lpstr>Agenda</vt:lpstr>
      <vt:lpstr>What is Testing?</vt:lpstr>
      <vt:lpstr>PowerPoint Presentation</vt:lpstr>
      <vt:lpstr>Cypress Overview</vt:lpstr>
      <vt:lpstr>Cypress Overview</vt:lpstr>
      <vt:lpstr>How is Cypress different?</vt:lpstr>
      <vt:lpstr>How is Cypress different?</vt:lpstr>
      <vt:lpstr>How is Cypress different?</vt:lpstr>
      <vt:lpstr>Playground Overview</vt:lpstr>
      <vt:lpstr>Playground Recap</vt:lpstr>
      <vt:lpstr>     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 Ertl</dc:creator>
  <cp:lastModifiedBy>Microsoft Office User</cp:lastModifiedBy>
  <cp:revision>12</cp:revision>
  <dcterms:created xsi:type="dcterms:W3CDTF">2018-11-06T13:16:52Z</dcterms:created>
  <dcterms:modified xsi:type="dcterms:W3CDTF">2018-11-07T22:50:31Z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0x010100D67A8D7100BE1A4DBE5D35E4C27C16DF</vt:lpwstr>
  </property>
</Properties>
</file>