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303" r:id="rId5"/>
    <p:sldId id="256" r:id="rId6"/>
    <p:sldId id="257" r:id="rId7"/>
    <p:sldId id="258" r:id="rId8"/>
    <p:sldId id="262" r:id="rId9"/>
    <p:sldId id="259" r:id="rId10"/>
    <p:sldId id="264" r:id="rId11"/>
    <p:sldId id="267" r:id="rId12"/>
    <p:sldId id="266" r:id="rId13"/>
    <p:sldId id="269" r:id="rId14"/>
    <p:sldId id="265" r:id="rId15"/>
    <p:sldId id="272" r:id="rId16"/>
    <p:sldId id="270" r:id="rId17"/>
    <p:sldId id="273" r:id="rId18"/>
    <p:sldId id="274" r:id="rId19"/>
    <p:sldId id="275" r:id="rId20"/>
    <p:sldId id="263"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A5DB21-45EA-49B6-833C-BF97DC75559C}" v="49" dt="2019-06-24T22:34:30.672"/>
    <p1510:client id="{A6E8800F-B607-7344-B6D0-FEC8A20A292B}" v="35" dt="2019-06-25T15:57:00.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2"/>
    <p:restoredTop sz="65985"/>
  </p:normalViewPr>
  <p:slideViewPr>
    <p:cSldViewPr snapToGrid="0" snapToObjects="1">
      <p:cViewPr varScale="1">
        <p:scale>
          <a:sx n="88" d="100"/>
          <a:sy n="88" d="100"/>
        </p:scale>
        <p:origin x="9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C6A79-32CD-BE49-B2EF-4F5CA8D4C393}" type="datetimeFigureOut">
              <a:rPr lang="en-US" smtClean="0"/>
              <a:t>6/25/19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BC1EB7-7629-FA4E-863B-FF4707D74CE2}" type="slidenum">
              <a:rPr lang="en-US" smtClean="0"/>
              <a:t>‹#›</a:t>
            </a:fld>
            <a:endParaRPr lang="en-US"/>
          </a:p>
        </p:txBody>
      </p:sp>
    </p:spTree>
    <p:extLst>
      <p:ext uri="{BB962C8B-B14F-4D97-AF65-F5344CB8AC3E}">
        <p14:creationId xmlns:p14="http://schemas.microsoft.com/office/powerpoint/2010/main" val="1049664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rawler-test.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thanks to everyone for joining us for this DevOps Playground Meetup at ECS Digital. </a:t>
            </a:r>
          </a:p>
          <a:p>
            <a:r>
              <a:rPr lang="en-US" dirty="0"/>
              <a:t> </a:t>
            </a:r>
          </a:p>
          <a:p>
            <a:r>
              <a:rPr lang="en-US" dirty="0"/>
              <a:t>Before we begin the session, has anyone not been able to access the </a:t>
            </a:r>
            <a:r>
              <a:rPr lang="en-US" dirty="0" err="1"/>
              <a:t>Wifi</a:t>
            </a:r>
            <a:r>
              <a:rPr lang="en-US" dirty="0"/>
              <a:t>?</a:t>
            </a:r>
          </a:p>
        </p:txBody>
      </p:sp>
      <p:sp>
        <p:nvSpPr>
          <p:cNvPr id="4" name="Slide Number Placeholder 3"/>
          <p:cNvSpPr>
            <a:spLocks noGrp="1"/>
          </p:cNvSpPr>
          <p:nvPr>
            <p:ph type="sldNum" sz="quarter" idx="5"/>
          </p:nvPr>
        </p:nvSpPr>
        <p:spPr/>
        <p:txBody>
          <a:bodyPr/>
          <a:lstStyle/>
          <a:p>
            <a:fld id="{7A507E9C-E9CF-45CC-A225-331D2025989C}" type="slidenum">
              <a:rPr lang="en-GB" smtClean="0"/>
              <a:t>1</a:t>
            </a:fld>
            <a:endParaRPr lang="en-GB" dirty="0"/>
          </a:p>
        </p:txBody>
      </p:sp>
    </p:spTree>
    <p:extLst>
      <p:ext uri="{BB962C8B-B14F-4D97-AF65-F5344CB8AC3E}">
        <p14:creationId xmlns:p14="http://schemas.microsoft.com/office/powerpoint/2010/main" val="810531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its customizability, JMeter can be used to emulate pretty much anything, with some effort.</a:t>
            </a:r>
          </a:p>
          <a:p>
            <a:r>
              <a:rPr lang="en-US" dirty="0"/>
              <a:t>1: can be used to ensure your API calls are checked for error codes. Every time you receive one, JMeter will fail the test. </a:t>
            </a:r>
          </a:p>
          <a:p>
            <a:r>
              <a:rPr lang="en-US" dirty="0"/>
              <a:t>2: Can be used to measure your website performance when a specific amount of users browse through it, thus creating a realistic expected response times.</a:t>
            </a:r>
          </a:p>
          <a:p>
            <a:r>
              <a:rPr lang="en-US" dirty="0"/>
              <a:t>3: The above can be maintained by running constant checks (say, every day) and looking at the graphs. This will visually let you know whether you performance increases and decreases, and thus will guide your development strategy</a:t>
            </a:r>
          </a:p>
          <a:p>
            <a:r>
              <a:rPr lang="en-US" dirty="0"/>
              <a:t>4: With some creative coding, can be used to scan your website for all the endpoints it has available to the user. This allows to identify slow-performing sections of the website, and even the ones that occasionally return error codes.</a:t>
            </a:r>
          </a:p>
        </p:txBody>
      </p:sp>
      <p:sp>
        <p:nvSpPr>
          <p:cNvPr id="4" name="Slide Number Placeholder 3"/>
          <p:cNvSpPr>
            <a:spLocks noGrp="1"/>
          </p:cNvSpPr>
          <p:nvPr>
            <p:ph type="sldNum" sz="quarter" idx="5"/>
          </p:nvPr>
        </p:nvSpPr>
        <p:spPr/>
        <p:txBody>
          <a:bodyPr/>
          <a:lstStyle/>
          <a:p>
            <a:fld id="{78BC1EB7-7629-FA4E-863B-FF4707D74CE2}" type="slidenum">
              <a:rPr lang="en-US" smtClean="0"/>
              <a:t>11</a:t>
            </a:fld>
            <a:endParaRPr lang="en-US"/>
          </a:p>
        </p:txBody>
      </p:sp>
    </p:spTree>
    <p:extLst>
      <p:ext uri="{BB962C8B-B14F-4D97-AF65-F5344CB8AC3E}">
        <p14:creationId xmlns:p14="http://schemas.microsoft.com/office/powerpoint/2010/main" val="2746894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Stage 1: </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Create and measure single API request</a:t>
            </a:r>
          </a:p>
          <a:p>
            <a:r>
              <a:rPr lang="en-GB" sz="1200" kern="1200" dirty="0">
                <a:solidFill>
                  <a:schemeClr val="tx1"/>
                </a:solidFill>
                <a:effectLst/>
                <a:latin typeface="+mn-lt"/>
                <a:ea typeface="+mn-ea"/>
                <a:cs typeface="+mn-cs"/>
              </a:rPr>
              <a:t>		Describe what a thread is</a:t>
            </a:r>
          </a:p>
          <a:p>
            <a:r>
              <a:rPr lang="en-GB" sz="1200" kern="1200" dirty="0">
                <a:solidFill>
                  <a:schemeClr val="tx1"/>
                </a:solidFill>
                <a:effectLst/>
                <a:latin typeface="+mn-lt"/>
                <a:ea typeface="+mn-ea"/>
                <a:cs typeface="+mn-cs"/>
              </a:rPr>
              <a:t>		Add an HTTP sampler (enter protocol and website manually) https, </a:t>
            </a:r>
            <a:r>
              <a:rPr lang="en-GB" sz="1200" kern="1200" dirty="0">
                <a:solidFill>
                  <a:schemeClr val="tx1"/>
                </a:solidFill>
                <a:effectLst/>
                <a:latin typeface="+mn-lt"/>
                <a:ea typeface="+mn-ea"/>
                <a:cs typeface="+mn-cs"/>
                <a:hlinkClick r:id="rId3"/>
              </a:rPr>
              <a:t>https://www.crawler-test.com/</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Describe requests (and can be affected by a pre-processor)</a:t>
            </a:r>
          </a:p>
          <a:p>
            <a:r>
              <a:rPr lang="en-GB" sz="1200" kern="1200" dirty="0">
                <a:solidFill>
                  <a:schemeClr val="tx1"/>
                </a:solidFill>
                <a:effectLst/>
                <a:latin typeface="+mn-lt"/>
                <a:ea typeface="+mn-ea"/>
                <a:cs typeface="+mn-cs"/>
              </a:rPr>
              <a:t>		Describe responses (and can be affected by a post-processor)</a:t>
            </a:r>
          </a:p>
          <a:p>
            <a:r>
              <a:rPr lang="en-GB" sz="1200" kern="1200" dirty="0">
                <a:solidFill>
                  <a:schemeClr val="tx1"/>
                </a:solidFill>
                <a:effectLst/>
                <a:latin typeface="+mn-lt"/>
                <a:ea typeface="+mn-ea"/>
                <a:cs typeface="+mn-cs"/>
              </a:rPr>
              <a:t>		Add a simple listener</a:t>
            </a:r>
          </a:p>
          <a:p>
            <a:r>
              <a:rPr lang="en-GB" sz="1200" kern="1200" dirty="0">
                <a:solidFill>
                  <a:schemeClr val="tx1"/>
                </a:solidFill>
                <a:effectLst/>
                <a:latin typeface="+mn-lt"/>
                <a:ea typeface="+mn-ea"/>
                <a:cs typeface="+mn-cs"/>
              </a:rPr>
              <a:t>		Add a loop logic controller and describe what it does</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Stage 2:</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Amend the previous stage to add more API requests</a:t>
            </a:r>
          </a:p>
          <a:p>
            <a:r>
              <a:rPr lang="en-GB" sz="1200" kern="1200" dirty="0">
                <a:solidFill>
                  <a:schemeClr val="tx1"/>
                </a:solidFill>
                <a:effectLst/>
                <a:latin typeface="+mn-lt"/>
                <a:ea typeface="+mn-ea"/>
                <a:cs typeface="+mn-cs"/>
              </a:rPr>
              <a:t>		Add another thread group</a:t>
            </a:r>
          </a:p>
          <a:p>
            <a:r>
              <a:rPr lang="en-GB" sz="1200" kern="1200" dirty="0">
                <a:solidFill>
                  <a:schemeClr val="tx1"/>
                </a:solidFill>
                <a:effectLst/>
                <a:latin typeface="+mn-lt"/>
                <a:ea typeface="+mn-ea"/>
                <a:cs typeface="+mn-cs"/>
              </a:rPr>
              <a:t>		Add another sampler</a:t>
            </a:r>
          </a:p>
          <a:p>
            <a:r>
              <a:rPr lang="en-GB" sz="1200" kern="1200" dirty="0">
                <a:solidFill>
                  <a:schemeClr val="tx1"/>
                </a:solidFill>
                <a:effectLst/>
                <a:latin typeface="+mn-lt"/>
                <a:ea typeface="+mn-ea"/>
                <a:cs typeface="+mn-cs"/>
              </a:rPr>
              <a:t>		Rename both samplers to differ</a:t>
            </a:r>
          </a:p>
          <a:p>
            <a:r>
              <a:rPr lang="en-GB" sz="1200" kern="1200" dirty="0">
                <a:solidFill>
                  <a:schemeClr val="tx1"/>
                </a:solidFill>
                <a:effectLst/>
                <a:latin typeface="+mn-lt"/>
                <a:ea typeface="+mn-ea"/>
                <a:cs typeface="+mn-cs"/>
              </a:rPr>
              <a:t>		Export the protocol and processor into a variable</a:t>
            </a:r>
          </a:p>
          <a:p>
            <a:r>
              <a:rPr lang="en-GB" sz="1200" kern="1200" dirty="0">
                <a:solidFill>
                  <a:schemeClr val="tx1"/>
                </a:solidFill>
                <a:effectLst/>
                <a:latin typeface="+mn-lt"/>
                <a:ea typeface="+mn-ea"/>
                <a:cs typeface="+mn-cs"/>
              </a:rPr>
              <a:t>		Apply those to the first sampler</a:t>
            </a:r>
          </a:p>
          <a:p>
            <a:r>
              <a:rPr lang="en-GB" sz="1200" kern="1200" dirty="0">
                <a:solidFill>
                  <a:schemeClr val="tx1"/>
                </a:solidFill>
                <a:effectLst/>
                <a:latin typeface="+mn-lt"/>
                <a:ea typeface="+mn-ea"/>
                <a:cs typeface="+mn-cs"/>
              </a:rPr>
              <a:t>		Run both and see the error</a:t>
            </a:r>
          </a:p>
          <a:p>
            <a:r>
              <a:rPr lang="en-GB" sz="1200" kern="1200" dirty="0">
                <a:solidFill>
                  <a:schemeClr val="tx1"/>
                </a:solidFill>
                <a:effectLst/>
                <a:latin typeface="+mn-lt"/>
                <a:ea typeface="+mn-ea"/>
                <a:cs typeface="+mn-cs"/>
              </a:rPr>
              <a:t>		Simple listener: not enough</a:t>
            </a:r>
          </a:p>
          <a:p>
            <a:r>
              <a:rPr lang="en-GB" sz="1200" kern="1200" dirty="0">
                <a:solidFill>
                  <a:schemeClr val="tx1"/>
                </a:solidFill>
                <a:effectLst/>
                <a:latin typeface="+mn-lt"/>
                <a:ea typeface="+mn-ea"/>
                <a:cs typeface="+mn-cs"/>
              </a:rPr>
              <a:t>		Add an aggregate listener, explain what it does</a:t>
            </a:r>
          </a:p>
          <a:p>
            <a:r>
              <a:rPr lang="en-GB" sz="1200" kern="1200" dirty="0">
                <a:solidFill>
                  <a:schemeClr val="tx1"/>
                </a:solidFill>
                <a:effectLst/>
                <a:latin typeface="+mn-lt"/>
                <a:ea typeface="+mn-ea"/>
                <a:cs typeface="+mn-cs"/>
              </a:rPr>
              <a:t>		</a:t>
            </a:r>
          </a:p>
          <a:p>
            <a:r>
              <a:rPr lang="en-GB" sz="1200" b="1" kern="1200" dirty="0">
                <a:solidFill>
                  <a:schemeClr val="tx1"/>
                </a:solidFill>
                <a:effectLst/>
                <a:latin typeface="+mn-lt"/>
                <a:ea typeface="+mn-ea"/>
                <a:cs typeface="+mn-cs"/>
              </a:rPr>
              <a:t>Stage 3:</a:t>
            </a: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Talk about listeners</a:t>
            </a:r>
          </a:p>
          <a:p>
            <a:r>
              <a:rPr lang="en-GB" sz="1200" kern="1200" dirty="0">
                <a:solidFill>
                  <a:schemeClr val="tx1"/>
                </a:solidFill>
                <a:effectLst/>
                <a:latin typeface="+mn-lt"/>
                <a:ea typeface="+mn-ea"/>
                <a:cs typeface="+mn-cs"/>
              </a:rPr>
              <a:t>	Add a summary listener</a:t>
            </a:r>
          </a:p>
          <a:p>
            <a:r>
              <a:rPr lang="en-GB" sz="1200" kern="1200" dirty="0">
                <a:solidFill>
                  <a:schemeClr val="tx1"/>
                </a:solidFill>
                <a:effectLst/>
                <a:latin typeface="+mn-lt"/>
                <a:ea typeface="+mn-ea"/>
                <a:cs typeface="+mn-cs"/>
              </a:rPr>
              <a:t>	Add a graph results listener</a:t>
            </a:r>
          </a:p>
          <a:p>
            <a:endParaRPr lang="en-GB" sz="1200" kern="1200" dirty="0">
              <a:solidFill>
                <a:schemeClr val="tx1"/>
              </a:solidFill>
              <a:effectLst/>
              <a:latin typeface="+mn-lt"/>
              <a:ea typeface="+mn-ea"/>
              <a:cs typeface="+mn-cs"/>
            </a:endParaRPr>
          </a:p>
          <a:p>
            <a:r>
              <a:rPr lang="en-GB" sz="1200" b="1" kern="1200" dirty="0">
                <a:solidFill>
                  <a:schemeClr val="tx1"/>
                </a:solidFill>
                <a:effectLst/>
                <a:latin typeface="+mn-lt"/>
                <a:ea typeface="+mn-ea"/>
                <a:cs typeface="+mn-cs"/>
              </a:rPr>
              <a:t>Stage 4:</a:t>
            </a:r>
          </a:p>
          <a:p>
            <a:r>
              <a:rPr lang="en-GB" sz="1200" b="0" kern="1200" dirty="0">
                <a:solidFill>
                  <a:schemeClr val="tx1"/>
                </a:solidFill>
                <a:effectLst/>
                <a:latin typeface="+mn-lt"/>
                <a:ea typeface="+mn-ea"/>
                <a:cs typeface="+mn-cs"/>
              </a:rPr>
              <a:t>	Open the web crawler file</a:t>
            </a:r>
          </a:p>
          <a:p>
            <a:r>
              <a:rPr lang="en-GB" sz="1200" b="0" kern="1200" dirty="0">
                <a:solidFill>
                  <a:schemeClr val="tx1"/>
                </a:solidFill>
                <a:effectLst/>
                <a:latin typeface="+mn-lt"/>
                <a:ea typeface="+mn-ea"/>
                <a:cs typeface="+mn-cs"/>
              </a:rPr>
              <a:t>	Explain briefly what are pre and post processors</a:t>
            </a:r>
          </a:p>
          <a:p>
            <a:r>
              <a:rPr lang="en-GB" sz="1200" b="0" kern="1200" dirty="0">
                <a:solidFill>
                  <a:schemeClr val="tx1"/>
                </a:solidFill>
                <a:effectLst/>
                <a:latin typeface="+mn-lt"/>
                <a:ea typeface="+mn-ea"/>
                <a:cs typeface="+mn-cs"/>
              </a:rPr>
              <a:t>	Ask users to do the following:</a:t>
            </a:r>
          </a:p>
          <a:p>
            <a:r>
              <a:rPr lang="en-GB" sz="1200" b="0" kern="1200" dirty="0">
                <a:solidFill>
                  <a:schemeClr val="tx1"/>
                </a:solidFill>
                <a:effectLst/>
                <a:latin typeface="+mn-lt"/>
                <a:ea typeface="+mn-ea"/>
                <a:cs typeface="+mn-cs"/>
              </a:rPr>
              <a:t>		Extract the website name to a variable</a:t>
            </a:r>
          </a:p>
          <a:p>
            <a:r>
              <a:rPr lang="en-GB" sz="1200" b="0" kern="1200" dirty="0">
                <a:solidFill>
                  <a:schemeClr val="tx1"/>
                </a:solidFill>
                <a:effectLst/>
                <a:latin typeface="+mn-lt"/>
                <a:ea typeface="+mn-ea"/>
                <a:cs typeface="+mn-cs"/>
              </a:rPr>
              <a:t>		Add visualisers and save results into a file</a:t>
            </a:r>
          </a:p>
          <a:p>
            <a:r>
              <a:rPr lang="en-GB" sz="1200" b="0" kern="1200" dirty="0">
                <a:solidFill>
                  <a:schemeClr val="tx1"/>
                </a:solidFill>
                <a:effectLst/>
                <a:latin typeface="+mn-lt"/>
                <a:ea typeface="+mn-ea"/>
                <a:cs typeface="+mn-cs"/>
              </a:rPr>
              <a:t>		Try to identify why the crawling is so slow</a:t>
            </a:r>
          </a:p>
          <a:p>
            <a:endParaRPr lang="en-GB" sz="1200" b="1" kern="1200" dirty="0">
              <a:solidFill>
                <a:schemeClr val="tx1"/>
              </a:solidFill>
              <a:effectLst/>
              <a:latin typeface="+mn-lt"/>
              <a:ea typeface="+mn-ea"/>
              <a:cs typeface="+mn-cs"/>
            </a:endParaRPr>
          </a:p>
          <a:p>
            <a:endParaRPr lang="en-GB"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8BC1EB7-7629-FA4E-863B-FF4707D74CE2}" type="slidenum">
              <a:rPr lang="en-US" smtClean="0"/>
              <a:t>13</a:t>
            </a:fld>
            <a:endParaRPr lang="en-US"/>
          </a:p>
        </p:txBody>
      </p:sp>
    </p:spTree>
    <p:extLst>
      <p:ext uri="{BB962C8B-B14F-4D97-AF65-F5344CB8AC3E}">
        <p14:creationId xmlns:p14="http://schemas.microsoft.com/office/powerpoint/2010/main" val="622392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C1EB7-7629-FA4E-863B-FF4707D74CE2}" type="slidenum">
              <a:rPr lang="en-US" smtClean="0"/>
              <a:t>17</a:t>
            </a:fld>
            <a:endParaRPr lang="en-US"/>
          </a:p>
        </p:txBody>
      </p:sp>
    </p:spTree>
    <p:extLst>
      <p:ext uri="{BB962C8B-B14F-4D97-AF65-F5344CB8AC3E}">
        <p14:creationId xmlns:p14="http://schemas.microsoft.com/office/powerpoint/2010/main" val="3585357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C1EB7-7629-FA4E-863B-FF4707D74CE2}" type="slidenum">
              <a:rPr lang="en-US" smtClean="0"/>
              <a:t>18</a:t>
            </a:fld>
            <a:endParaRPr lang="en-US"/>
          </a:p>
        </p:txBody>
      </p:sp>
    </p:spTree>
    <p:extLst>
      <p:ext uri="{BB962C8B-B14F-4D97-AF65-F5344CB8AC3E}">
        <p14:creationId xmlns:p14="http://schemas.microsoft.com/office/powerpoint/2010/main" val="3134824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there will be a session for </a:t>
            </a:r>
            <a:r>
              <a:rPr lang="en-US" b="1" dirty="0"/>
              <a:t>questions</a:t>
            </a:r>
            <a:r>
              <a:rPr lang="en-US" dirty="0"/>
              <a:t> </a:t>
            </a:r>
            <a:r>
              <a:rPr lang="en-US" b="1" dirty="0"/>
              <a:t>during</a:t>
            </a:r>
            <a:r>
              <a:rPr lang="en-US" dirty="0"/>
              <a:t> and </a:t>
            </a:r>
            <a:r>
              <a:rPr lang="en-US" b="1" dirty="0"/>
              <a:t>after</a:t>
            </a:r>
            <a:r>
              <a:rPr lang="en-US" dirty="0"/>
              <a:t> the </a:t>
            </a:r>
            <a:r>
              <a:rPr lang="en-US" b="1" dirty="0"/>
              <a:t>workshop</a:t>
            </a:r>
          </a:p>
        </p:txBody>
      </p:sp>
      <p:sp>
        <p:nvSpPr>
          <p:cNvPr id="4" name="Slide Number Placeholder 3"/>
          <p:cNvSpPr>
            <a:spLocks noGrp="1"/>
          </p:cNvSpPr>
          <p:nvPr>
            <p:ph type="sldNum" sz="quarter" idx="5"/>
          </p:nvPr>
        </p:nvSpPr>
        <p:spPr/>
        <p:txBody>
          <a:bodyPr/>
          <a:lstStyle/>
          <a:p>
            <a:fld id="{78BC1EB7-7629-FA4E-863B-FF4707D74CE2}" type="slidenum">
              <a:rPr lang="en-US" smtClean="0"/>
              <a:t>3</a:t>
            </a:fld>
            <a:endParaRPr lang="en-US"/>
          </a:p>
        </p:txBody>
      </p:sp>
    </p:spTree>
    <p:extLst>
      <p:ext uri="{BB962C8B-B14F-4D97-AF65-F5344CB8AC3E}">
        <p14:creationId xmlns:p14="http://schemas.microsoft.com/office/powerpoint/2010/main" val="2056628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myself, and inform people that I’ll let them know</a:t>
            </a:r>
          </a:p>
          <a:p>
            <a:pPr marL="171450" indent="-171450">
              <a:buFontTx/>
              <a:buChar char="-"/>
            </a:pPr>
            <a:r>
              <a:rPr lang="en-US" b="1" dirty="0"/>
              <a:t>What</a:t>
            </a:r>
            <a:r>
              <a:rPr lang="en-US" dirty="0"/>
              <a:t> JMeter is</a:t>
            </a:r>
          </a:p>
          <a:p>
            <a:pPr marL="171450" indent="-171450">
              <a:buFontTx/>
              <a:buChar char="-"/>
            </a:pPr>
            <a:r>
              <a:rPr lang="en-US" b="1" dirty="0"/>
              <a:t>How</a:t>
            </a:r>
            <a:r>
              <a:rPr lang="en-US" dirty="0"/>
              <a:t> is it useful</a:t>
            </a:r>
          </a:p>
          <a:p>
            <a:pPr marL="171450" indent="-171450">
              <a:buFontTx/>
              <a:buChar char="-"/>
            </a:pPr>
            <a:r>
              <a:rPr lang="en-US" b="1" dirty="0"/>
              <a:t>Why</a:t>
            </a:r>
            <a:r>
              <a:rPr lang="en-US" dirty="0"/>
              <a:t> you may want to adopt it</a:t>
            </a:r>
          </a:p>
        </p:txBody>
      </p:sp>
      <p:sp>
        <p:nvSpPr>
          <p:cNvPr id="4" name="Slide Number Placeholder 3"/>
          <p:cNvSpPr>
            <a:spLocks noGrp="1"/>
          </p:cNvSpPr>
          <p:nvPr>
            <p:ph type="sldNum" sz="quarter" idx="5"/>
          </p:nvPr>
        </p:nvSpPr>
        <p:spPr/>
        <p:txBody>
          <a:bodyPr/>
          <a:lstStyle/>
          <a:p>
            <a:fld id="{78BC1EB7-7629-FA4E-863B-FF4707D74CE2}" type="slidenum">
              <a:rPr lang="en-US" smtClean="0"/>
              <a:t>4</a:t>
            </a:fld>
            <a:endParaRPr lang="en-US"/>
          </a:p>
        </p:txBody>
      </p:sp>
    </p:spTree>
    <p:extLst>
      <p:ext uri="{BB962C8B-B14F-4D97-AF65-F5344CB8AC3E}">
        <p14:creationId xmlns:p14="http://schemas.microsoft.com/office/powerpoint/2010/main" val="302998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how the </a:t>
            </a:r>
            <a:r>
              <a:rPr lang="en-US" b="1" dirty="0"/>
              <a:t>internet</a:t>
            </a:r>
            <a:r>
              <a:rPr lang="en-US" dirty="0"/>
              <a:t> is becoming a much more </a:t>
            </a:r>
            <a:r>
              <a:rPr lang="en-US" b="1" dirty="0"/>
              <a:t>complex</a:t>
            </a:r>
            <a:r>
              <a:rPr lang="en-US" dirty="0"/>
              <a:t> place than it once was, and how companies have to go an extra mile to </a:t>
            </a:r>
            <a:r>
              <a:rPr lang="en-US" b="1" dirty="0"/>
              <a:t>increase their revenue</a:t>
            </a:r>
            <a:r>
              <a:rPr lang="en-US" dirty="0"/>
              <a:t>. One way of increasing the revenue is attracting </a:t>
            </a:r>
            <a:r>
              <a:rPr lang="en-US" b="1" dirty="0"/>
              <a:t>more users</a:t>
            </a:r>
            <a:r>
              <a:rPr lang="en-US" dirty="0"/>
              <a:t> to their websites, which means </a:t>
            </a:r>
            <a:r>
              <a:rPr lang="en-US" b="1" dirty="0"/>
              <a:t>more strain </a:t>
            </a:r>
            <a:r>
              <a:rPr lang="en-US" dirty="0"/>
              <a:t>on the servers. It’s important to identify </a:t>
            </a:r>
            <a:r>
              <a:rPr lang="en-US" b="1" dirty="0"/>
              <a:t>how the servers will respond </a:t>
            </a:r>
            <a:r>
              <a:rPr lang="en-US" dirty="0"/>
              <a:t>to the increase. There is a </a:t>
            </a:r>
            <a:r>
              <a:rPr lang="en-US" b="1" dirty="0"/>
              <a:t>solution</a:t>
            </a:r>
            <a:r>
              <a:rPr lang="en-US" dirty="0"/>
              <a:t> to that dilemma: perform </a:t>
            </a:r>
            <a:r>
              <a:rPr lang="en-US" b="1" dirty="0"/>
              <a:t>load testing </a:t>
            </a:r>
            <a:r>
              <a:rPr lang="en-US" dirty="0"/>
              <a:t>on the infrastructure </a:t>
            </a:r>
            <a:r>
              <a:rPr lang="en-US" b="1" dirty="0"/>
              <a:t>BEFORE</a:t>
            </a:r>
            <a:r>
              <a:rPr lang="en-US" dirty="0"/>
              <a:t> the user influx occurs. This leads to…</a:t>
            </a:r>
          </a:p>
        </p:txBody>
      </p:sp>
      <p:sp>
        <p:nvSpPr>
          <p:cNvPr id="4" name="Slide Number Placeholder 3"/>
          <p:cNvSpPr>
            <a:spLocks noGrp="1"/>
          </p:cNvSpPr>
          <p:nvPr>
            <p:ph type="sldNum" sz="quarter" idx="5"/>
          </p:nvPr>
        </p:nvSpPr>
        <p:spPr/>
        <p:txBody>
          <a:bodyPr/>
          <a:lstStyle/>
          <a:p>
            <a:fld id="{78BC1EB7-7629-FA4E-863B-FF4707D74CE2}" type="slidenum">
              <a:rPr lang="en-US" smtClean="0"/>
              <a:t>5</a:t>
            </a:fld>
            <a:endParaRPr lang="en-US"/>
          </a:p>
        </p:txBody>
      </p:sp>
    </p:spTree>
    <p:extLst>
      <p:ext uri="{BB962C8B-B14F-4D97-AF65-F5344CB8AC3E}">
        <p14:creationId xmlns:p14="http://schemas.microsoft.com/office/powerpoint/2010/main" val="1557097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…JMeter. Discuss how it </a:t>
            </a:r>
            <a:r>
              <a:rPr lang="en-US" b="1" dirty="0"/>
              <a:t>used to be a load and performance testing tool</a:t>
            </a:r>
            <a:r>
              <a:rPr lang="en-US" dirty="0"/>
              <a:t>, but </a:t>
            </a:r>
            <a:r>
              <a:rPr lang="en-US" b="1" dirty="0"/>
              <a:t>grew</a:t>
            </a:r>
            <a:r>
              <a:rPr lang="en-US" dirty="0"/>
              <a:t> since then to be much more then that. It can cover a variety of other testing types, which be discussed further along the presentation.</a:t>
            </a:r>
          </a:p>
        </p:txBody>
      </p:sp>
      <p:sp>
        <p:nvSpPr>
          <p:cNvPr id="4" name="Slide Number Placeholder 3"/>
          <p:cNvSpPr>
            <a:spLocks noGrp="1"/>
          </p:cNvSpPr>
          <p:nvPr>
            <p:ph type="sldNum" sz="quarter" idx="5"/>
          </p:nvPr>
        </p:nvSpPr>
        <p:spPr/>
        <p:txBody>
          <a:bodyPr/>
          <a:lstStyle/>
          <a:p>
            <a:fld id="{78BC1EB7-7629-FA4E-863B-FF4707D74CE2}" type="slidenum">
              <a:rPr lang="en-US" smtClean="0"/>
              <a:t>6</a:t>
            </a:fld>
            <a:endParaRPr lang="en-US"/>
          </a:p>
        </p:txBody>
      </p:sp>
    </p:spTree>
    <p:extLst>
      <p:ext uri="{BB962C8B-B14F-4D97-AF65-F5344CB8AC3E}">
        <p14:creationId xmlns:p14="http://schemas.microsoft.com/office/powerpoint/2010/main" val="3473366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JMeter, like any other tools, has its pros and cons. We’ll go through the pros, first:</a:t>
            </a:r>
          </a:p>
          <a:p>
            <a:r>
              <a:rPr lang="en-US" dirty="0"/>
              <a:t>It’s open source, meaning </a:t>
            </a:r>
            <a:r>
              <a:rPr lang="en-US" b="1" dirty="0"/>
              <a:t>everyone can contribute </a:t>
            </a:r>
            <a:r>
              <a:rPr lang="en-US" dirty="0"/>
              <a:t>to it using the specific </a:t>
            </a:r>
            <a:r>
              <a:rPr lang="en-US" dirty="0" err="1"/>
              <a:t>Jmeter</a:t>
            </a:r>
            <a:r>
              <a:rPr lang="en-US" dirty="0"/>
              <a:t> contribution channels (see the </a:t>
            </a:r>
            <a:r>
              <a:rPr lang="en-US" dirty="0" err="1"/>
              <a:t>Jmeter</a:t>
            </a:r>
            <a:r>
              <a:rPr lang="en-US" dirty="0"/>
              <a:t> website)</a:t>
            </a:r>
          </a:p>
          <a:p>
            <a:r>
              <a:rPr lang="en-US" dirty="0"/>
              <a:t>It’s based on Java, which means it </a:t>
            </a:r>
            <a:r>
              <a:rPr lang="en-US" b="1" dirty="0"/>
              <a:t>can run on a vast array of different infrastructures</a:t>
            </a:r>
            <a:r>
              <a:rPr lang="en-US" dirty="0"/>
              <a:t>.</a:t>
            </a:r>
          </a:p>
          <a:p>
            <a:r>
              <a:rPr lang="en-US" dirty="0"/>
              <a:t>Can be </a:t>
            </a:r>
            <a:r>
              <a:rPr lang="en-US" b="1" dirty="0"/>
              <a:t>integrated</a:t>
            </a:r>
            <a:r>
              <a:rPr lang="en-US" dirty="0"/>
              <a:t> into your favorite </a:t>
            </a:r>
            <a:r>
              <a:rPr lang="en-US" b="1" dirty="0"/>
              <a:t>Continuous Integration pipeline</a:t>
            </a:r>
          </a:p>
          <a:p>
            <a:r>
              <a:rPr lang="en-US" dirty="0"/>
              <a:t>It supports </a:t>
            </a:r>
            <a:r>
              <a:rPr lang="en-US" b="1" dirty="0"/>
              <a:t>multiple protocols</a:t>
            </a:r>
            <a:r>
              <a:rPr lang="en-US" dirty="0"/>
              <a:t>, such as HTTP, SOAP, FTP and others</a:t>
            </a:r>
          </a:p>
          <a:p>
            <a:r>
              <a:rPr lang="en-US" dirty="0"/>
              <a:t>It’s got </a:t>
            </a:r>
            <a:r>
              <a:rPr lang="en-US" b="1" dirty="0"/>
              <a:t>user interface</a:t>
            </a:r>
            <a:r>
              <a:rPr lang="en-US" dirty="0"/>
              <a:t>, which means you </a:t>
            </a:r>
            <a:r>
              <a:rPr lang="en-US" b="1" dirty="0"/>
              <a:t>don’t need to know coding </a:t>
            </a:r>
            <a:r>
              <a:rPr lang="en-US" dirty="0"/>
              <a:t>to develop the tests</a:t>
            </a:r>
          </a:p>
          <a:p>
            <a:r>
              <a:rPr lang="en-US" dirty="0"/>
              <a:t>And it’s got a variety of </a:t>
            </a:r>
            <a:r>
              <a:rPr lang="en-US" b="1" dirty="0"/>
              <a:t>support</a:t>
            </a:r>
            <a:r>
              <a:rPr lang="en-US" dirty="0"/>
              <a:t> resources, such as </a:t>
            </a:r>
            <a:r>
              <a:rPr lang="en-US" b="1" dirty="0"/>
              <a:t>stack overflow</a:t>
            </a:r>
            <a:r>
              <a:rPr lang="en-US" dirty="0"/>
              <a:t>, various articles all over the internet and, my personal favorite, the </a:t>
            </a:r>
            <a:r>
              <a:rPr lang="en-US" b="1" dirty="0"/>
              <a:t>commercial</a:t>
            </a:r>
            <a:r>
              <a:rPr lang="en-US" dirty="0"/>
              <a:t> support from the </a:t>
            </a:r>
            <a:r>
              <a:rPr lang="en-US" b="1" dirty="0"/>
              <a:t>Blazemeter</a:t>
            </a:r>
            <a:r>
              <a:rPr lang="en-US" dirty="0"/>
              <a:t> website</a:t>
            </a:r>
          </a:p>
        </p:txBody>
      </p:sp>
      <p:sp>
        <p:nvSpPr>
          <p:cNvPr id="4" name="Slide Number Placeholder 3"/>
          <p:cNvSpPr>
            <a:spLocks noGrp="1"/>
          </p:cNvSpPr>
          <p:nvPr>
            <p:ph type="sldNum" sz="quarter" idx="5"/>
          </p:nvPr>
        </p:nvSpPr>
        <p:spPr/>
        <p:txBody>
          <a:bodyPr/>
          <a:lstStyle/>
          <a:p>
            <a:fld id="{78BC1EB7-7629-FA4E-863B-FF4707D74CE2}" type="slidenum">
              <a:rPr lang="en-US" smtClean="0"/>
              <a:t>7</a:t>
            </a:fld>
            <a:endParaRPr lang="en-US"/>
          </a:p>
        </p:txBody>
      </p:sp>
    </p:spTree>
    <p:extLst>
      <p:ext uri="{BB962C8B-B14F-4D97-AF65-F5344CB8AC3E}">
        <p14:creationId xmlns:p14="http://schemas.microsoft.com/office/powerpoint/2010/main" val="1971946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also has its cons.</a:t>
            </a:r>
          </a:p>
          <a:p>
            <a:r>
              <a:rPr lang="en-US" dirty="0"/>
              <a:t>If you want to perform detailed analysis on the data, you need to be </a:t>
            </a:r>
            <a:r>
              <a:rPr lang="en-US" b="1" dirty="0"/>
              <a:t>good at statistics </a:t>
            </a:r>
            <a:r>
              <a:rPr lang="en-US" dirty="0"/>
              <a:t>and doing graphs in excel.</a:t>
            </a:r>
          </a:p>
          <a:p>
            <a:r>
              <a:rPr lang="en-US" dirty="0"/>
              <a:t>Not all Java versions are supported. The website lists </a:t>
            </a:r>
            <a:r>
              <a:rPr lang="en-US" b="1" dirty="0"/>
              <a:t>Java 8 and 9 </a:t>
            </a:r>
            <a:r>
              <a:rPr lang="en-US" dirty="0"/>
              <a:t>as the ones </a:t>
            </a:r>
            <a:r>
              <a:rPr lang="en-US" b="1" dirty="0"/>
              <a:t>officially</a:t>
            </a:r>
            <a:r>
              <a:rPr lang="en-US" dirty="0"/>
              <a:t> supported, so it may </a:t>
            </a:r>
            <a:r>
              <a:rPr lang="en-US" b="1" dirty="0"/>
              <a:t>misbehave</a:t>
            </a:r>
            <a:r>
              <a:rPr lang="en-US" dirty="0"/>
              <a:t> on systems with other versions of Java</a:t>
            </a:r>
          </a:p>
          <a:p>
            <a:r>
              <a:rPr lang="en-US" dirty="0"/>
              <a:t>Even though </a:t>
            </a:r>
            <a:r>
              <a:rPr lang="en-US" b="1" dirty="0"/>
              <a:t>GUI</a:t>
            </a:r>
            <a:r>
              <a:rPr lang="en-US" dirty="0"/>
              <a:t> is good, it does </a:t>
            </a:r>
            <a:r>
              <a:rPr lang="en-US" b="1" dirty="0"/>
              <a:t>take</a:t>
            </a:r>
            <a:r>
              <a:rPr lang="en-US" dirty="0"/>
              <a:t> </a:t>
            </a:r>
            <a:r>
              <a:rPr lang="en-US" b="1" dirty="0"/>
              <a:t>some</a:t>
            </a:r>
            <a:r>
              <a:rPr lang="en-US" dirty="0"/>
              <a:t> </a:t>
            </a:r>
            <a:r>
              <a:rPr lang="en-US" b="1" dirty="0"/>
              <a:t>getting used to</a:t>
            </a:r>
            <a:r>
              <a:rPr lang="en-US" dirty="0"/>
              <a:t>. However, it’s </a:t>
            </a:r>
            <a:r>
              <a:rPr lang="en-US" b="1" dirty="0"/>
              <a:t>not as difficult </a:t>
            </a:r>
            <a:r>
              <a:rPr lang="en-US" dirty="0"/>
              <a:t>as learning how to </a:t>
            </a:r>
            <a:r>
              <a:rPr lang="en-US" b="1" dirty="0"/>
              <a:t>code</a:t>
            </a:r>
            <a:r>
              <a:rPr lang="en-US" dirty="0"/>
              <a:t> from scratch.</a:t>
            </a:r>
          </a:p>
        </p:txBody>
      </p:sp>
      <p:sp>
        <p:nvSpPr>
          <p:cNvPr id="4" name="Slide Number Placeholder 3"/>
          <p:cNvSpPr>
            <a:spLocks noGrp="1"/>
          </p:cNvSpPr>
          <p:nvPr>
            <p:ph type="sldNum" sz="quarter" idx="5"/>
          </p:nvPr>
        </p:nvSpPr>
        <p:spPr/>
        <p:txBody>
          <a:bodyPr/>
          <a:lstStyle/>
          <a:p>
            <a:fld id="{78BC1EB7-7629-FA4E-863B-FF4707D74CE2}" type="slidenum">
              <a:rPr lang="en-US" smtClean="0"/>
              <a:t>8</a:t>
            </a:fld>
            <a:endParaRPr lang="en-US"/>
          </a:p>
        </p:txBody>
      </p:sp>
    </p:spTree>
    <p:extLst>
      <p:ext uri="{BB962C8B-B14F-4D97-AF65-F5344CB8AC3E}">
        <p14:creationId xmlns:p14="http://schemas.microsoft.com/office/powerpoint/2010/main" val="2871872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JMeter works: well, it allows you to </a:t>
            </a:r>
            <a:r>
              <a:rPr lang="en-US" b="1" dirty="0"/>
              <a:t>do actual API calls </a:t>
            </a:r>
            <a:r>
              <a:rPr lang="en-US" dirty="0"/>
              <a:t>to the website as the </a:t>
            </a:r>
            <a:r>
              <a:rPr lang="en-US" b="1" dirty="0"/>
              <a:t>user</a:t>
            </a:r>
            <a:r>
              <a:rPr lang="en-US" dirty="0"/>
              <a:t> would make them using the </a:t>
            </a:r>
            <a:r>
              <a:rPr lang="en-US" b="1" dirty="0"/>
              <a:t>browser</a:t>
            </a:r>
            <a:r>
              <a:rPr lang="en-US" dirty="0"/>
              <a:t>. It can also </a:t>
            </a:r>
            <a:r>
              <a:rPr lang="en-US" b="1" dirty="0"/>
              <a:t>receive the responses</a:t>
            </a:r>
            <a:r>
              <a:rPr lang="en-US" dirty="0"/>
              <a:t>, and </a:t>
            </a:r>
            <a:r>
              <a:rPr lang="en-US" b="1" dirty="0"/>
              <a:t>act</a:t>
            </a:r>
            <a:r>
              <a:rPr lang="en-US" dirty="0"/>
              <a:t> upon them. Once the operation completes, you can see and analyze a variety of data associated with the response, such as </a:t>
            </a:r>
            <a:r>
              <a:rPr lang="en-US" b="1" dirty="0"/>
              <a:t>latency</a:t>
            </a:r>
            <a:r>
              <a:rPr lang="en-US" dirty="0"/>
              <a:t>, response </a:t>
            </a:r>
            <a:r>
              <a:rPr lang="en-US" b="1" dirty="0"/>
              <a:t>size</a:t>
            </a:r>
            <a:r>
              <a:rPr lang="en-US" dirty="0"/>
              <a:t>, </a:t>
            </a:r>
            <a:r>
              <a:rPr lang="en-US" b="1" dirty="0"/>
              <a:t>headers</a:t>
            </a:r>
            <a:r>
              <a:rPr lang="en-US" dirty="0"/>
              <a:t>, </a:t>
            </a:r>
            <a:r>
              <a:rPr lang="en-US" b="1" dirty="0"/>
              <a:t>error codes</a:t>
            </a:r>
            <a:r>
              <a:rPr lang="en-US" dirty="0"/>
              <a:t> etc.</a:t>
            </a:r>
          </a:p>
          <a:p>
            <a:r>
              <a:rPr lang="en-US" dirty="0"/>
              <a:t>With the ability to </a:t>
            </a:r>
            <a:r>
              <a:rPr lang="en-US" b="1" dirty="0"/>
              <a:t>add more users </a:t>
            </a:r>
            <a:r>
              <a:rPr lang="en-US" dirty="0"/>
              <a:t>(or threads), the responses will generate a </a:t>
            </a:r>
            <a:r>
              <a:rPr lang="en-US" b="1" dirty="0"/>
              <a:t>realistic load </a:t>
            </a:r>
            <a:r>
              <a:rPr lang="en-US" dirty="0"/>
              <a:t>on the system, which can then be </a:t>
            </a:r>
            <a:r>
              <a:rPr lang="en-US" b="1" dirty="0"/>
              <a:t>recorded and analyzed</a:t>
            </a:r>
            <a:r>
              <a:rPr lang="en-US" dirty="0"/>
              <a:t>. </a:t>
            </a:r>
          </a:p>
          <a:p>
            <a:r>
              <a:rPr lang="en-US" dirty="0"/>
              <a:t>Furthermore, JMeter has a few tools that allow you to </a:t>
            </a:r>
            <a:r>
              <a:rPr lang="en-US" b="1" dirty="0"/>
              <a:t>visualize</a:t>
            </a:r>
            <a:r>
              <a:rPr lang="en-US" dirty="0"/>
              <a:t> the data as it gets gathered.</a:t>
            </a:r>
          </a:p>
        </p:txBody>
      </p:sp>
      <p:sp>
        <p:nvSpPr>
          <p:cNvPr id="4" name="Slide Number Placeholder 3"/>
          <p:cNvSpPr>
            <a:spLocks noGrp="1"/>
          </p:cNvSpPr>
          <p:nvPr>
            <p:ph type="sldNum" sz="quarter" idx="5"/>
          </p:nvPr>
        </p:nvSpPr>
        <p:spPr/>
        <p:txBody>
          <a:bodyPr/>
          <a:lstStyle/>
          <a:p>
            <a:fld id="{78BC1EB7-7629-FA4E-863B-FF4707D74CE2}" type="slidenum">
              <a:rPr lang="en-US" smtClean="0"/>
              <a:t>9</a:t>
            </a:fld>
            <a:endParaRPr lang="en-US"/>
          </a:p>
        </p:txBody>
      </p:sp>
    </p:spTree>
    <p:extLst>
      <p:ext uri="{BB962C8B-B14F-4D97-AF65-F5344CB8AC3E}">
        <p14:creationId xmlns:p14="http://schemas.microsoft.com/office/powerpoint/2010/main" val="468573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some additional functionality:</a:t>
            </a:r>
          </a:p>
          <a:p>
            <a:r>
              <a:rPr lang="en-US" dirty="0"/>
              <a:t>You can </a:t>
            </a:r>
            <a:r>
              <a:rPr lang="en-US" b="1" dirty="0"/>
              <a:t>modify</a:t>
            </a:r>
            <a:r>
              <a:rPr lang="en-US" dirty="0"/>
              <a:t> the requests </a:t>
            </a:r>
            <a:r>
              <a:rPr lang="en-US" b="1" dirty="0"/>
              <a:t>before</a:t>
            </a:r>
            <a:r>
              <a:rPr lang="en-US" dirty="0"/>
              <a:t> they’re sent and </a:t>
            </a:r>
            <a:r>
              <a:rPr lang="en-US" b="1" dirty="0"/>
              <a:t>after</a:t>
            </a:r>
            <a:r>
              <a:rPr lang="en-US" dirty="0"/>
              <a:t> the response is received. This mean you can perform user </a:t>
            </a:r>
            <a:r>
              <a:rPr lang="en-US" b="1" dirty="0"/>
              <a:t>logins</a:t>
            </a:r>
            <a:r>
              <a:rPr lang="en-US" dirty="0"/>
              <a:t> without actually touching the login servers, which make your tests very specific.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use: pull your password </a:t>
            </a:r>
            <a:r>
              <a:rPr lang="en-US" b="1" dirty="0"/>
              <a:t>salting</a:t>
            </a:r>
            <a:r>
              <a:rPr lang="en-US" dirty="0"/>
              <a:t> code directly from the repository, and perform the salting on the machine where JMeter is installed</a:t>
            </a:r>
          </a:p>
          <a:p>
            <a:endParaRPr lang="en-US" dirty="0"/>
          </a:p>
          <a:p>
            <a:r>
              <a:rPr lang="en-US" dirty="0"/>
              <a:t>Because JMeter supports </a:t>
            </a:r>
            <a:r>
              <a:rPr lang="en-US" b="1" dirty="0"/>
              <a:t>variety</a:t>
            </a:r>
            <a:r>
              <a:rPr lang="en-US" dirty="0"/>
              <a:t> of </a:t>
            </a:r>
            <a:r>
              <a:rPr lang="en-US" b="1" dirty="0"/>
              <a:t>scripting</a:t>
            </a:r>
            <a:r>
              <a:rPr lang="en-US" dirty="0"/>
              <a:t> languages (</a:t>
            </a:r>
            <a:r>
              <a:rPr lang="en-US" dirty="0" err="1"/>
              <a:t>beanshell</a:t>
            </a:r>
            <a:r>
              <a:rPr lang="en-US" dirty="0"/>
              <a:t>, groovy, and even </a:t>
            </a:r>
            <a:r>
              <a:rPr lang="en-US" dirty="0" err="1"/>
              <a:t>javascript</a:t>
            </a:r>
            <a:r>
              <a:rPr lang="en-US" dirty="0"/>
              <a:t>) you can </a:t>
            </a:r>
            <a:r>
              <a:rPr lang="en-US" b="1" dirty="0"/>
              <a:t>customize</a:t>
            </a:r>
            <a:r>
              <a:rPr lang="en-US" dirty="0"/>
              <a:t> your API calls </a:t>
            </a:r>
            <a:r>
              <a:rPr lang="en-US" b="1" dirty="0"/>
              <a:t>uniquely</a:t>
            </a:r>
            <a:r>
              <a:rPr lang="en-US" dirty="0"/>
              <a:t> per user, thus </a:t>
            </a:r>
            <a:r>
              <a:rPr lang="en-US" b="1" dirty="0"/>
              <a:t>adjusting the load </a:t>
            </a:r>
            <a:r>
              <a:rPr lang="en-US" dirty="0"/>
              <a:t>exactly as you want it. This allows you to </a:t>
            </a:r>
            <a:r>
              <a:rPr lang="en-US" b="1" dirty="0"/>
              <a:t>fine tune </a:t>
            </a:r>
            <a:r>
              <a:rPr lang="en-US" dirty="0"/>
              <a:t>the website load very precisely as you want it to be.</a:t>
            </a:r>
          </a:p>
          <a:p>
            <a:endParaRPr lang="en-US" dirty="0"/>
          </a:p>
        </p:txBody>
      </p:sp>
      <p:sp>
        <p:nvSpPr>
          <p:cNvPr id="4" name="Slide Number Placeholder 3"/>
          <p:cNvSpPr>
            <a:spLocks noGrp="1"/>
          </p:cNvSpPr>
          <p:nvPr>
            <p:ph type="sldNum" sz="quarter" idx="5"/>
          </p:nvPr>
        </p:nvSpPr>
        <p:spPr/>
        <p:txBody>
          <a:bodyPr/>
          <a:lstStyle/>
          <a:p>
            <a:fld id="{78BC1EB7-7629-FA4E-863B-FF4707D74CE2}" type="slidenum">
              <a:rPr lang="en-US" smtClean="0"/>
              <a:t>10</a:t>
            </a:fld>
            <a:endParaRPr lang="en-US"/>
          </a:p>
        </p:txBody>
      </p:sp>
    </p:spTree>
    <p:extLst>
      <p:ext uri="{BB962C8B-B14F-4D97-AF65-F5344CB8AC3E}">
        <p14:creationId xmlns:p14="http://schemas.microsoft.com/office/powerpoint/2010/main" val="324390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ogo">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pic>
        <p:nvPicPr>
          <p:cNvPr id="9" name="Picture 8">
            <a:extLst>
              <a:ext uri="{FF2B5EF4-FFF2-40B4-BE49-F238E27FC236}">
                <a16:creationId xmlns:a16="http://schemas.microsoft.com/office/drawing/2014/main" id="{CE17D2F2-5D2D-0344-A8E7-9E851F1D229D}"/>
              </a:ext>
            </a:extLst>
          </p:cNvPr>
          <p:cNvPicPr>
            <a:picLocks noChangeAspect="1"/>
          </p:cNvPicPr>
          <p:nvPr userDrawn="1"/>
        </p:nvPicPr>
        <p:blipFill>
          <a:blip r:embed="rId3"/>
          <a:stretch>
            <a:fillRect/>
          </a:stretch>
        </p:blipFill>
        <p:spPr>
          <a:xfrm>
            <a:off x="3197171" y="2327275"/>
            <a:ext cx="5797658" cy="1701800"/>
          </a:xfrm>
          <a:prstGeom prst="rect">
            <a:avLst/>
          </a:prstGeom>
        </p:spPr>
      </p:pic>
    </p:spTree>
    <p:extLst>
      <p:ext uri="{BB962C8B-B14F-4D97-AF65-F5344CB8AC3E}">
        <p14:creationId xmlns:p14="http://schemas.microsoft.com/office/powerpoint/2010/main" val="270296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D187-86A0-694F-8354-24E77FD328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CFBDFF-95A4-CA43-A485-9F8863D42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18F9729-9DA2-A649-8D33-5A7177F43FDA}"/>
              </a:ext>
            </a:extLst>
          </p:cNvPr>
          <p:cNvSpPr>
            <a:spLocks noGrp="1"/>
          </p:cNvSpPr>
          <p:nvPr>
            <p:ph sz="half" idx="2"/>
          </p:nvPr>
        </p:nvSpPr>
        <p:spPr>
          <a:xfrm>
            <a:off x="839788" y="2505075"/>
            <a:ext cx="5157787" cy="398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B14927-F88F-A845-B075-C033ACBD6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D4A9DA-716A-6F40-B9FA-E64AC0609E23}"/>
              </a:ext>
            </a:extLst>
          </p:cNvPr>
          <p:cNvSpPr>
            <a:spLocks noGrp="1"/>
          </p:cNvSpPr>
          <p:nvPr>
            <p:ph sz="quarter" idx="4"/>
          </p:nvPr>
        </p:nvSpPr>
        <p:spPr>
          <a:xfrm>
            <a:off x="6172200" y="2505075"/>
            <a:ext cx="5183188" cy="398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E940FE99-DF4F-EE4B-B652-FCE741A4E8A1}"/>
              </a:ext>
            </a:extLst>
          </p:cNvPr>
          <p:cNvPicPr>
            <a:picLocks noChangeAspect="1"/>
          </p:cNvPicPr>
          <p:nvPr userDrawn="1"/>
        </p:nvPicPr>
        <p:blipFill rotWithShape="1">
          <a:blip r:embed="rId2"/>
          <a:srcRect t="2" r="97639" b="2"/>
          <a:stretch/>
        </p:blipFill>
        <p:spPr>
          <a:xfrm>
            <a:off x="0" y="0"/>
            <a:ext cx="287867" cy="6862353"/>
          </a:xfrm>
          <a:prstGeom prst="rect">
            <a:avLst/>
          </a:prstGeom>
        </p:spPr>
      </p:pic>
    </p:spTree>
    <p:extLst>
      <p:ext uri="{BB962C8B-B14F-4D97-AF65-F5344CB8AC3E}">
        <p14:creationId xmlns:p14="http://schemas.microsoft.com/office/powerpoint/2010/main" val="113905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buFont typeface="Arial" panose="020B0604020202020204" pitchFamily="34" charset="0"/>
              <a:buChar char="•"/>
              <a:defRPr sz="2000">
                <a:solidFill>
                  <a:schemeClr val="tx1"/>
                </a:solidFill>
              </a:defRPr>
            </a:lvl1pPr>
            <a:lvl2pPr marL="914400" indent="-457200">
              <a:buFont typeface="Arial" panose="020B0604020202020204" pitchFamily="34" charset="0"/>
              <a:buChar char="•"/>
              <a:defRPr sz="2000">
                <a:solidFill>
                  <a:schemeClr val="tx1"/>
                </a:solidFill>
              </a:defRPr>
            </a:lvl2pPr>
            <a:lvl3pPr marL="1257300" indent="-342900">
              <a:buFont typeface="Arial" panose="020B0604020202020204" pitchFamily="34" charset="0"/>
              <a:buChar char="•"/>
              <a:defRPr sz="2000">
                <a:solidFill>
                  <a:schemeClr val="tx1"/>
                </a:solidFill>
              </a:defRPr>
            </a:lvl3pPr>
            <a:lvl4pPr marL="1714500" indent="-342900">
              <a:buFont typeface="Arial" panose="020B0604020202020204" pitchFamily="34" charset="0"/>
              <a:buChar char="•"/>
              <a:defRPr sz="2000">
                <a:solidFill>
                  <a:schemeClr val="tx1"/>
                </a:solidFill>
              </a:defRPr>
            </a:lvl4pPr>
            <a:lvl5pPr marL="2171700" indent="-342900">
              <a:buFont typeface="Arial" panose="020B0604020202020204" pitchFamily="34" charset="0"/>
              <a:buChar cha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solidFill>
              </a:defRPr>
            </a:lvl1pPr>
          </a:lstStyle>
          <a:p>
            <a:r>
              <a:rPr lang="en-GB" dirty="0"/>
              <a:t>Commercial In Confidence  </a:t>
            </a:r>
          </a:p>
        </p:txBody>
      </p:sp>
    </p:spTree>
    <p:extLst>
      <p:ext uri="{BB962C8B-B14F-4D97-AF65-F5344CB8AC3E}">
        <p14:creationId xmlns:p14="http://schemas.microsoft.com/office/powerpoint/2010/main" val="51833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2" name="Title 1">
            <a:extLst>
              <a:ext uri="{FF2B5EF4-FFF2-40B4-BE49-F238E27FC236}">
                <a16:creationId xmlns:a16="http://schemas.microsoft.com/office/drawing/2014/main" id="{5017D7F8-72A1-2547-A4DD-A1336184F843}"/>
              </a:ext>
            </a:extLst>
          </p:cNvPr>
          <p:cNvSpPr>
            <a:spLocks noGrp="1"/>
          </p:cNvSpPr>
          <p:nvPr>
            <p:ph type="ctrTitle"/>
          </p:nvPr>
        </p:nvSpPr>
        <p:spPr>
          <a:xfrm>
            <a:off x="1524000" y="588759"/>
            <a:ext cx="9144000" cy="2387600"/>
          </a:xfrm>
        </p:spPr>
        <p:txBody>
          <a:bodyPr anchor="b"/>
          <a:lstStyle>
            <a:lvl1pPr algn="ctr">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05703E2F-342B-2041-A555-F97EC9E23102}"/>
              </a:ext>
            </a:extLst>
          </p:cNvPr>
          <p:cNvSpPr>
            <a:spLocks noGrp="1"/>
          </p:cNvSpPr>
          <p:nvPr>
            <p:ph type="subTitle" idx="1"/>
          </p:nvPr>
        </p:nvSpPr>
        <p:spPr>
          <a:xfrm>
            <a:off x="1524000" y="3068434"/>
            <a:ext cx="9144000" cy="1655762"/>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00606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9" name="Rectangle 8">
            <a:extLst>
              <a:ext uri="{FF2B5EF4-FFF2-40B4-BE49-F238E27FC236}">
                <a16:creationId xmlns:a16="http://schemas.microsoft.com/office/drawing/2014/main" id="{30B4E587-437B-994B-9B17-CEBF7AF77352}"/>
              </a:ext>
            </a:extLst>
          </p:cNvPr>
          <p:cNvSpPr/>
          <p:nvPr userDrawn="1"/>
        </p:nvSpPr>
        <p:spPr>
          <a:xfrm>
            <a:off x="1" y="1739901"/>
            <a:ext cx="12191999" cy="26797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5AA9C69-0A9B-9A49-A2D9-26780ABB67EC}"/>
              </a:ext>
            </a:extLst>
          </p:cNvPr>
          <p:cNvSpPr>
            <a:spLocks noGrp="1"/>
          </p:cNvSpPr>
          <p:nvPr>
            <p:ph idx="1"/>
          </p:nvPr>
        </p:nvSpPr>
        <p:spPr>
          <a:xfrm>
            <a:off x="1523999" y="1739900"/>
            <a:ext cx="9144000" cy="2679699"/>
          </a:xfrm>
        </p:spPr>
        <p:txBody>
          <a:bodyPr anchor="ctr"/>
          <a:lstStyle>
            <a:lvl1pPr marL="0" indent="0" algn="ctr">
              <a:buNone/>
              <a:defRPr sz="6000" b="1" i="0">
                <a:solidFill>
                  <a:schemeClr val="tx2"/>
                </a:solidFill>
                <a:latin typeface="Barlow Semi Condensed SemiBold" pitchFamily="2" charset="77"/>
              </a:defRPr>
            </a:lvl1pPr>
            <a:lvl2pPr marL="36000" indent="0" algn="ctr">
              <a:buNone/>
              <a:defRPr sz="3000">
                <a:solidFill>
                  <a:schemeClr val="tx2"/>
                </a:solidFill>
              </a:defRPr>
            </a:lvl2pPr>
            <a:lvl3pPr marL="914400" indent="0">
              <a:buNone/>
              <a:defRPr/>
            </a:lvl3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143315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hapt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412BDE-DE3E-DC42-B5B8-22023AE17B63}"/>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7" name="Rectangle 6">
            <a:extLst>
              <a:ext uri="{FF2B5EF4-FFF2-40B4-BE49-F238E27FC236}">
                <a16:creationId xmlns:a16="http://schemas.microsoft.com/office/drawing/2014/main" id="{7C8D2F25-827D-FA46-A0F3-140A5D463CD5}"/>
              </a:ext>
            </a:extLst>
          </p:cNvPr>
          <p:cNvSpPr/>
          <p:nvPr userDrawn="1"/>
        </p:nvSpPr>
        <p:spPr>
          <a:xfrm>
            <a:off x="3960001" y="0"/>
            <a:ext cx="8231998"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7D7F8-72A1-2547-A4DD-A1336184F843}"/>
              </a:ext>
            </a:extLst>
          </p:cNvPr>
          <p:cNvSpPr>
            <a:spLocks noGrp="1"/>
          </p:cNvSpPr>
          <p:nvPr>
            <p:ph type="ctrTitle"/>
          </p:nvPr>
        </p:nvSpPr>
        <p:spPr>
          <a:xfrm>
            <a:off x="4233332" y="588759"/>
            <a:ext cx="7382935" cy="2387600"/>
          </a:xfrm>
        </p:spPr>
        <p:txBody>
          <a:bodyPr anchor="b"/>
          <a:lstStyle>
            <a:lvl1pPr algn="l">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05703E2F-342B-2041-A555-F97EC9E23102}"/>
              </a:ext>
            </a:extLst>
          </p:cNvPr>
          <p:cNvSpPr>
            <a:spLocks noGrp="1"/>
          </p:cNvSpPr>
          <p:nvPr>
            <p:ph type="subTitle" idx="1"/>
          </p:nvPr>
        </p:nvSpPr>
        <p:spPr>
          <a:xfrm>
            <a:off x="4233332" y="3068434"/>
            <a:ext cx="7382935" cy="1655762"/>
          </a:xfrm>
        </p:spPr>
        <p:txBody>
          <a:bodyPr>
            <a:normAutofit/>
          </a:bodyPr>
          <a:lstStyle>
            <a:lvl1pPr marL="0" indent="0" algn="l">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2473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chapt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D03A39-9EB5-054A-9A58-67853F90C727}"/>
              </a:ext>
            </a:extLst>
          </p:cNvPr>
          <p:cNvPicPr>
            <a:picLocks noChangeAspect="1"/>
          </p:cNvPicPr>
          <p:nvPr userDrawn="1"/>
        </p:nvPicPr>
        <p:blipFill>
          <a:blip r:embed="rId2"/>
          <a:stretch>
            <a:fillRect/>
          </a:stretch>
        </p:blipFill>
        <p:spPr>
          <a:xfrm>
            <a:off x="0" y="0"/>
            <a:ext cx="12191999" cy="6862354"/>
          </a:xfrm>
          <a:prstGeom prst="rect">
            <a:avLst/>
          </a:prstGeom>
        </p:spPr>
      </p:pic>
      <p:sp>
        <p:nvSpPr>
          <p:cNvPr id="10" name="Rectangle 9">
            <a:extLst>
              <a:ext uri="{FF2B5EF4-FFF2-40B4-BE49-F238E27FC236}">
                <a16:creationId xmlns:a16="http://schemas.microsoft.com/office/drawing/2014/main" id="{A7212886-2F61-A244-8815-D15135AEF74C}"/>
              </a:ext>
            </a:extLst>
          </p:cNvPr>
          <p:cNvSpPr/>
          <p:nvPr userDrawn="1"/>
        </p:nvSpPr>
        <p:spPr>
          <a:xfrm>
            <a:off x="3960001" y="12822"/>
            <a:ext cx="8231998" cy="68623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a:xfrm>
            <a:off x="279401" y="728133"/>
            <a:ext cx="3436268" cy="3234267"/>
          </a:xfrm>
        </p:spPr>
        <p:txBody>
          <a:bodyPr anchor="t"/>
          <a:lstStyle>
            <a:lvl1pPr>
              <a:defRPr>
                <a:solidFill>
                  <a:schemeClr val="tx2"/>
                </a:solidFill>
              </a:defRPr>
            </a:lvl1pPr>
          </a:lstStyle>
          <a:p>
            <a:r>
              <a:rPr lang="en-US" dirty="0"/>
              <a:t>Click to edit</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a:xfrm>
            <a:off x="4250266" y="728133"/>
            <a:ext cx="7407136" cy="5672667"/>
          </a:xfrm>
        </p:spPr>
        <p:txBody>
          <a:bodyPr anchor="t"/>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a:extLst>
              <a:ext uri="{FF2B5EF4-FFF2-40B4-BE49-F238E27FC236}">
                <a16:creationId xmlns:a16="http://schemas.microsoft.com/office/drawing/2014/main" id="{98EF8C7F-EB6C-3D4C-932E-8E0782FEDE48}"/>
              </a:ext>
            </a:extLst>
          </p:cNvPr>
          <p:cNvPicPr>
            <a:picLocks noChangeAspect="1"/>
          </p:cNvPicPr>
          <p:nvPr userDrawn="1"/>
        </p:nvPicPr>
        <p:blipFill>
          <a:blip r:embed="rId3"/>
          <a:stretch>
            <a:fillRect/>
          </a:stretch>
        </p:blipFill>
        <p:spPr>
          <a:xfrm>
            <a:off x="10074681" y="4351544"/>
            <a:ext cx="1961322" cy="2369931"/>
          </a:xfrm>
          <a:prstGeom prst="rect">
            <a:avLst/>
          </a:prstGeom>
        </p:spPr>
      </p:pic>
    </p:spTree>
    <p:extLst>
      <p:ext uri="{BB962C8B-B14F-4D97-AF65-F5344CB8AC3E}">
        <p14:creationId xmlns:p14="http://schemas.microsoft.com/office/powerpoint/2010/main" val="318485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942B20AA-D278-714B-8650-90404096F85D}"/>
              </a:ext>
            </a:extLst>
          </p:cNvPr>
          <p:cNvPicPr>
            <a:picLocks noChangeAspect="1"/>
          </p:cNvPicPr>
          <p:nvPr userDrawn="1"/>
        </p:nvPicPr>
        <p:blipFill rotWithShape="1">
          <a:blip r:embed="rId2"/>
          <a:srcRect t="94616"/>
          <a:stretch/>
        </p:blipFill>
        <p:spPr>
          <a:xfrm>
            <a:off x="0" y="6492874"/>
            <a:ext cx="12191999" cy="369479"/>
          </a:xfrm>
          <a:prstGeom prst="rect">
            <a:avLst/>
          </a:pr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9679334">
            <a:off x="11371976" y="5787600"/>
            <a:ext cx="1054249" cy="1806049"/>
          </a:xfrm>
          <a:prstGeom prst="rect">
            <a:avLst/>
          </a:prstGeom>
        </p:spPr>
      </p:pic>
    </p:spTree>
    <p:extLst>
      <p:ext uri="{BB962C8B-B14F-4D97-AF65-F5344CB8AC3E}">
        <p14:creationId xmlns:p14="http://schemas.microsoft.com/office/powerpoint/2010/main" val="135735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ontent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2385-99C6-BB47-855D-9BB93E026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1675C-0B3D-9A48-8698-5FF9BD095201}"/>
              </a:ext>
            </a:extLst>
          </p:cNvPr>
          <p:cNvSpPr>
            <a:spLocks noGrp="1"/>
          </p:cNvSpPr>
          <p:nvPr>
            <p:ph idx="1"/>
          </p:nvPr>
        </p:nvSpPr>
        <p:spPr>
          <a:xfrm>
            <a:off x="838200" y="1825625"/>
            <a:ext cx="10515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942B20AA-D278-714B-8650-90404096F85D}"/>
              </a:ext>
            </a:extLst>
          </p:cNvPr>
          <p:cNvPicPr>
            <a:picLocks noChangeAspect="1"/>
          </p:cNvPicPr>
          <p:nvPr userDrawn="1"/>
        </p:nvPicPr>
        <p:blipFill rotWithShape="1">
          <a:blip r:embed="rId2"/>
          <a:srcRect t="2" r="97639" b="2"/>
          <a:stretch/>
        </p:blipFill>
        <p:spPr>
          <a:xfrm>
            <a:off x="0" y="0"/>
            <a:ext cx="287867" cy="6862353"/>
          </a:xfrm>
          <a:prstGeom prst="rect">
            <a:avLst/>
          </a:pr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3967952">
            <a:off x="11377009" y="-672837"/>
            <a:ext cx="1054249" cy="1806049"/>
          </a:xfrm>
          <a:prstGeom prst="rect">
            <a:avLst/>
          </a:prstGeom>
        </p:spPr>
      </p:pic>
    </p:spTree>
    <p:extLst>
      <p:ext uri="{BB962C8B-B14F-4D97-AF65-F5344CB8AC3E}">
        <p14:creationId xmlns:p14="http://schemas.microsoft.com/office/powerpoint/2010/main" val="19675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rminal">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7FDEBEA-D948-D74E-8D92-8976CE905FF4}"/>
              </a:ext>
            </a:extLst>
          </p:cNvPr>
          <p:cNvPicPr>
            <a:picLocks noChangeAspect="1"/>
          </p:cNvPicPr>
          <p:nvPr userDrawn="1"/>
        </p:nvPicPr>
        <p:blipFill>
          <a:blip r:embed="rId2"/>
          <a:srcRect t="7230" r="40496"/>
          <a:stretch>
            <a:fillRect/>
          </a:stretch>
        </p:blipFill>
        <p:spPr>
          <a:xfrm>
            <a:off x="0" y="496172"/>
            <a:ext cx="7254762" cy="6366183"/>
          </a:xfrm>
          <a:custGeom>
            <a:avLst/>
            <a:gdLst>
              <a:gd name="connsiteX0" fmla="*/ 2949137 w 7254762"/>
              <a:gd name="connsiteY0" fmla="*/ 0 h 6366183"/>
              <a:gd name="connsiteX1" fmla="*/ 7254762 w 7254762"/>
              <a:gd name="connsiteY1" fmla="*/ 4305625 h 6366183"/>
              <a:gd name="connsiteX2" fmla="*/ 6735097 w 7254762"/>
              <a:gd name="connsiteY2" fmla="*/ 6357942 h 6366183"/>
              <a:gd name="connsiteX3" fmla="*/ 6730090 w 7254762"/>
              <a:gd name="connsiteY3" fmla="*/ 6366183 h 6366183"/>
              <a:gd name="connsiteX4" fmla="*/ 0 w 7254762"/>
              <a:gd name="connsiteY4" fmla="*/ 6366183 h 6366183"/>
              <a:gd name="connsiteX5" fmla="*/ 0 w 7254762"/>
              <a:gd name="connsiteY5" fmla="*/ 1170134 h 6366183"/>
              <a:gd name="connsiteX6" fmla="*/ 54132 w 7254762"/>
              <a:gd name="connsiteY6" fmla="*/ 1118524 h 6366183"/>
              <a:gd name="connsiteX7" fmla="*/ 2949137 w 7254762"/>
              <a:gd name="connsiteY7" fmla="*/ 0 h 636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4762" h="6366183">
                <a:moveTo>
                  <a:pt x="2949137" y="0"/>
                </a:moveTo>
                <a:cubicBezTo>
                  <a:pt x="5327068" y="0"/>
                  <a:pt x="7254762" y="1927694"/>
                  <a:pt x="7254762" y="4305625"/>
                </a:cubicBezTo>
                <a:cubicBezTo>
                  <a:pt x="7254762" y="5048729"/>
                  <a:pt x="7066511" y="5747864"/>
                  <a:pt x="6735097" y="6357942"/>
                </a:cubicBezTo>
                <a:lnTo>
                  <a:pt x="6730090" y="6366183"/>
                </a:lnTo>
                <a:lnTo>
                  <a:pt x="0" y="6366183"/>
                </a:lnTo>
                <a:lnTo>
                  <a:pt x="0" y="1170134"/>
                </a:lnTo>
                <a:lnTo>
                  <a:pt x="54132" y="1118524"/>
                </a:lnTo>
                <a:cubicBezTo>
                  <a:pt x="818756" y="423566"/>
                  <a:pt x="1834482" y="0"/>
                  <a:pt x="2949137" y="0"/>
                </a:cubicBezTo>
                <a:close/>
              </a:path>
            </a:pathLst>
          </a:custGeom>
        </p:spPr>
      </p:pic>
      <p:pic>
        <p:nvPicPr>
          <p:cNvPr id="8" name="Picture 7">
            <a:extLst>
              <a:ext uri="{FF2B5EF4-FFF2-40B4-BE49-F238E27FC236}">
                <a16:creationId xmlns:a16="http://schemas.microsoft.com/office/drawing/2014/main" id="{F50010E6-2308-854C-82FD-C725F7C8A527}"/>
              </a:ext>
            </a:extLst>
          </p:cNvPr>
          <p:cNvPicPr>
            <a:picLocks noChangeAspect="1"/>
          </p:cNvPicPr>
          <p:nvPr userDrawn="1"/>
        </p:nvPicPr>
        <p:blipFill>
          <a:blip r:embed="rId3"/>
          <a:stretch>
            <a:fillRect/>
          </a:stretch>
        </p:blipFill>
        <p:spPr>
          <a:xfrm rot="19679334">
            <a:off x="11371976" y="5787600"/>
            <a:ext cx="1054249" cy="1806049"/>
          </a:xfrm>
          <a:prstGeom prst="rect">
            <a:avLst/>
          </a:prstGeom>
        </p:spPr>
      </p:pic>
      <p:sp>
        <p:nvSpPr>
          <p:cNvPr id="9" name="Content Placeholder 2">
            <a:extLst>
              <a:ext uri="{FF2B5EF4-FFF2-40B4-BE49-F238E27FC236}">
                <a16:creationId xmlns:a16="http://schemas.microsoft.com/office/drawing/2014/main" id="{06BA09B7-209D-F34F-963D-359EF21894EB}"/>
              </a:ext>
            </a:extLst>
          </p:cNvPr>
          <p:cNvSpPr>
            <a:spLocks noGrp="1"/>
          </p:cNvSpPr>
          <p:nvPr>
            <p:ph idx="1"/>
          </p:nvPr>
        </p:nvSpPr>
        <p:spPr>
          <a:xfrm>
            <a:off x="2316000" y="1397487"/>
            <a:ext cx="7560000" cy="4248001"/>
          </a:xfrm>
          <a:solidFill>
            <a:schemeClr val="bg1"/>
          </a:solidFill>
          <a:ln>
            <a:solidFill>
              <a:schemeClr val="accent2"/>
            </a:solidFill>
          </a:ln>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2D9C2CF6-9599-4B42-9C21-C7F8B2D98DF8}"/>
              </a:ext>
            </a:extLst>
          </p:cNvPr>
          <p:cNvSpPr/>
          <p:nvPr userDrawn="1"/>
        </p:nvSpPr>
        <p:spPr>
          <a:xfrm>
            <a:off x="2316000" y="987575"/>
            <a:ext cx="7560000" cy="409913"/>
          </a:xfrm>
          <a:prstGeom prst="rect">
            <a:avLst/>
          </a:prstGeom>
          <a:solidFill>
            <a:schemeClr val="accent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2383CE-B806-4645-AF2A-30060792FF66}"/>
              </a:ext>
            </a:extLst>
          </p:cNvPr>
          <p:cNvSpPr txBox="1"/>
          <p:nvPr userDrawn="1"/>
        </p:nvSpPr>
        <p:spPr>
          <a:xfrm>
            <a:off x="2316000" y="987575"/>
            <a:ext cx="7560000" cy="369332"/>
          </a:xfrm>
          <a:prstGeom prst="rect">
            <a:avLst/>
          </a:prstGeom>
          <a:noFill/>
          <a:ln>
            <a:solidFill>
              <a:schemeClr val="accent2"/>
            </a:solidFill>
          </a:ln>
        </p:spPr>
        <p:txBody>
          <a:bodyPr wrap="square" rtlCol="0">
            <a:spAutoFit/>
          </a:bodyPr>
          <a:lstStyle/>
          <a:p>
            <a:pPr algn="ctr"/>
            <a:r>
              <a:rPr lang="en-US" b="1" i="0" dirty="0">
                <a:solidFill>
                  <a:schemeClr val="bg1"/>
                </a:solidFill>
                <a:latin typeface="Barlow Semi Condensed SemiBold" pitchFamily="2" charset="77"/>
              </a:rPr>
              <a:t>Terminal</a:t>
            </a:r>
          </a:p>
        </p:txBody>
      </p:sp>
      <p:sp>
        <p:nvSpPr>
          <p:cNvPr id="11" name="Oval 10">
            <a:extLst>
              <a:ext uri="{FF2B5EF4-FFF2-40B4-BE49-F238E27FC236}">
                <a16:creationId xmlns:a16="http://schemas.microsoft.com/office/drawing/2014/main" id="{093F6578-EC53-1844-A6F5-F0C78ABB8FC0}"/>
              </a:ext>
            </a:extLst>
          </p:cNvPr>
          <p:cNvSpPr/>
          <p:nvPr userDrawn="1"/>
        </p:nvSpPr>
        <p:spPr>
          <a:xfrm>
            <a:off x="2436157" y="1120531"/>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361EB63-ED7A-364D-B4C4-37003833EDAC}"/>
              </a:ext>
            </a:extLst>
          </p:cNvPr>
          <p:cNvSpPr/>
          <p:nvPr userDrawn="1"/>
        </p:nvSpPr>
        <p:spPr>
          <a:xfrm>
            <a:off x="2687614" y="1120560"/>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866C0F1-5692-194E-AB92-880CE439BF73}"/>
              </a:ext>
            </a:extLst>
          </p:cNvPr>
          <p:cNvSpPr/>
          <p:nvPr userDrawn="1"/>
        </p:nvSpPr>
        <p:spPr>
          <a:xfrm>
            <a:off x="2949137" y="1120531"/>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67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C663-8511-C748-98CC-0C857E5DF9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A6180-A163-E24F-BCA8-639F7728A172}"/>
              </a:ext>
            </a:extLst>
          </p:cNvPr>
          <p:cNvSpPr>
            <a:spLocks noGrp="1"/>
          </p:cNvSpPr>
          <p:nvPr>
            <p:ph sz="half" idx="1"/>
          </p:nvPr>
        </p:nvSpPr>
        <p:spPr>
          <a:xfrm>
            <a:off x="838200" y="1825625"/>
            <a:ext cx="5181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12CD7-3248-4B42-866F-16A168E0E7C4}"/>
              </a:ext>
            </a:extLst>
          </p:cNvPr>
          <p:cNvSpPr>
            <a:spLocks noGrp="1"/>
          </p:cNvSpPr>
          <p:nvPr>
            <p:ph sz="half" idx="2"/>
          </p:nvPr>
        </p:nvSpPr>
        <p:spPr>
          <a:xfrm>
            <a:off x="6172200" y="1825625"/>
            <a:ext cx="5181600" cy="4667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4BDF16E8-4BA6-F749-B375-16BC638A776D}"/>
              </a:ext>
            </a:extLst>
          </p:cNvPr>
          <p:cNvPicPr>
            <a:picLocks noChangeAspect="1"/>
          </p:cNvPicPr>
          <p:nvPr userDrawn="1"/>
        </p:nvPicPr>
        <p:blipFill rotWithShape="1">
          <a:blip r:embed="rId2"/>
          <a:srcRect t="2" r="97639" b="2"/>
          <a:stretch/>
        </p:blipFill>
        <p:spPr>
          <a:xfrm>
            <a:off x="0" y="0"/>
            <a:ext cx="287867" cy="6862353"/>
          </a:xfrm>
          <a:prstGeom prst="rect">
            <a:avLst/>
          </a:prstGeom>
        </p:spPr>
      </p:pic>
    </p:spTree>
    <p:extLst>
      <p:ext uri="{BB962C8B-B14F-4D97-AF65-F5344CB8AC3E}">
        <p14:creationId xmlns:p14="http://schemas.microsoft.com/office/powerpoint/2010/main" val="743571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00DB1F-35CB-5D47-A23B-C52E4A37D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555EC97-CCAA-5847-BB46-ACC45DA542D7}"/>
              </a:ext>
            </a:extLst>
          </p:cNvPr>
          <p:cNvSpPr>
            <a:spLocks noGrp="1"/>
          </p:cNvSpPr>
          <p:nvPr>
            <p:ph type="body" idx="1"/>
          </p:nvPr>
        </p:nvSpPr>
        <p:spPr>
          <a:xfrm>
            <a:off x="838200" y="1825625"/>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8490198"/>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62" r:id="rId4"/>
    <p:sldLayoutId id="2147483650" r:id="rId5"/>
    <p:sldLayoutId id="2147483663" r:id="rId6"/>
    <p:sldLayoutId id="2147483677" r:id="rId7"/>
    <p:sldLayoutId id="2147483678" r:id="rId8"/>
    <p:sldLayoutId id="2147483652" r:id="rId9"/>
    <p:sldLayoutId id="2147483653" r:id="rId10"/>
    <p:sldLayoutId id="2147483679" r:id="rId11"/>
  </p:sldLayoutIdLst>
  <p:txStyles>
    <p:titleStyle>
      <a:lvl1pPr algn="l" defTabSz="914400" rtl="0" eaLnBrk="1" latinLnBrk="0" hangingPunct="1">
        <a:lnSpc>
          <a:spcPct val="90000"/>
        </a:lnSpc>
        <a:spcBef>
          <a:spcPct val="0"/>
        </a:spcBef>
        <a:buNone/>
        <a:defRPr sz="6000" b="0" i="0" kern="1200">
          <a:solidFill>
            <a:schemeClr val="tx1"/>
          </a:solidFill>
          <a:latin typeface="Barlow Semi Condensed SemiBo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devopsplayground.com/guacamole/"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bit.ly/2X1ash0"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https://medium.com/@DragosCampean/how-to-create-an-advanced-website-crawler-with-jmeter-e822715fc1f8"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guru99.com/jmeter-performance-testing.html"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guru99.com/jenkins-jmeter-blazemeter.html"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guru99.com/jenkins-jmeter-blazemeter.html"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mailto:Boris.Levanov@ecs-digital.co.u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EA6A7E-3B87-4241-8A0B-6B14B0356760}"/>
              </a:ext>
            </a:extLst>
          </p:cNvPr>
          <p:cNvPicPr>
            <a:picLocks noChangeAspect="1"/>
          </p:cNvPicPr>
          <p:nvPr/>
        </p:nvPicPr>
        <p:blipFill>
          <a:blip r:embed="rId3"/>
          <a:stretch>
            <a:fillRect/>
          </a:stretch>
        </p:blipFill>
        <p:spPr>
          <a:xfrm>
            <a:off x="486228" y="0"/>
            <a:ext cx="11219543" cy="6783555"/>
          </a:xfrm>
          <a:prstGeom prst="rect">
            <a:avLst/>
          </a:prstGeom>
        </p:spPr>
      </p:pic>
    </p:spTree>
    <p:extLst>
      <p:ext uri="{BB962C8B-B14F-4D97-AF65-F5344CB8AC3E}">
        <p14:creationId xmlns:p14="http://schemas.microsoft.com/office/powerpoint/2010/main" val="1606469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482CD7-2BBF-7A40-8B6A-2B4A7DC13918}"/>
              </a:ext>
            </a:extLst>
          </p:cNvPr>
          <p:cNvSpPr>
            <a:spLocks noGrp="1"/>
          </p:cNvSpPr>
          <p:nvPr>
            <p:ph type="title"/>
          </p:nvPr>
        </p:nvSpPr>
        <p:spPr>
          <a:xfrm>
            <a:off x="0" y="728133"/>
            <a:ext cx="3683000" cy="3234267"/>
          </a:xfrm>
        </p:spPr>
        <p:txBody>
          <a:bodyPr/>
          <a:lstStyle/>
          <a:p>
            <a:r>
              <a:rPr lang="en-GB" sz="5400" b="1" dirty="0">
                <a:solidFill>
                  <a:srgbClr val="000000"/>
                </a:solidFill>
                <a:latin typeface="AppleSystemUIFontBold"/>
              </a:rPr>
              <a:t>Additionally</a:t>
            </a:r>
            <a:endParaRPr lang="en-US" dirty="0"/>
          </a:p>
        </p:txBody>
      </p:sp>
      <p:sp>
        <p:nvSpPr>
          <p:cNvPr id="10" name="Content Placeholder 9">
            <a:extLst>
              <a:ext uri="{FF2B5EF4-FFF2-40B4-BE49-F238E27FC236}">
                <a16:creationId xmlns:a16="http://schemas.microsoft.com/office/drawing/2014/main" id="{3E44BD7F-C301-B246-A837-5A9132AC45D8}"/>
              </a:ext>
            </a:extLst>
          </p:cNvPr>
          <p:cNvSpPr>
            <a:spLocks noGrp="1"/>
          </p:cNvSpPr>
          <p:nvPr>
            <p:ph idx="1"/>
          </p:nvPr>
        </p:nvSpPr>
        <p:spPr>
          <a:xfrm>
            <a:off x="4250266" y="728133"/>
            <a:ext cx="7551590" cy="5672667"/>
          </a:xfrm>
        </p:spPr>
        <p:txBody>
          <a:bodyPr/>
          <a:lstStyle/>
          <a:p>
            <a:pPr fontAlgn="base"/>
            <a:r>
              <a:rPr lang="en-US" dirty="0">
                <a:solidFill>
                  <a:srgbClr val="000000"/>
                </a:solidFill>
                <a:latin typeface="AppleSystemUIFont"/>
              </a:rPr>
              <a:t>Can modify requests / responses uniquely per user</a:t>
            </a:r>
          </a:p>
          <a:p>
            <a:pPr fontAlgn="base"/>
            <a:r>
              <a:rPr lang="en-US" dirty="0">
                <a:solidFill>
                  <a:srgbClr val="000000"/>
                </a:solidFill>
                <a:latin typeface="AppleSystemUIFont"/>
              </a:rPr>
              <a:t>Supports per-user variables</a:t>
            </a:r>
            <a:endParaRPr lang="en-US" dirty="0">
              <a:solidFill>
                <a:srgbClr val="000000"/>
              </a:solidFill>
              <a:latin typeface="Segoe UI" panose="020B0502040204020203" pitchFamily="34" charset="0"/>
            </a:endParaRPr>
          </a:p>
          <a:p>
            <a:pPr fontAlgn="base"/>
            <a:r>
              <a:rPr lang="en-US" dirty="0">
                <a:solidFill>
                  <a:srgbClr val="000000"/>
                </a:solidFill>
                <a:latin typeface="AppleSystemUIFont"/>
              </a:rPr>
              <a:t>Extendable modifiers, such as: </a:t>
            </a:r>
            <a:endParaRPr lang="en-US" dirty="0">
              <a:solidFill>
                <a:srgbClr val="000000"/>
              </a:solidFill>
              <a:latin typeface="Segoe UI" panose="020B0502040204020203" pitchFamily="34" charset="0"/>
            </a:endParaRPr>
          </a:p>
          <a:p>
            <a:pPr marL="457200" indent="-457200" fontAlgn="base">
              <a:buFont typeface="Arial" panose="020B0604020202020204" pitchFamily="34" charset="0"/>
              <a:buChar char="•"/>
            </a:pPr>
            <a:r>
              <a:rPr lang="en-US" dirty="0">
                <a:solidFill>
                  <a:srgbClr val="000000"/>
                </a:solidFill>
                <a:latin typeface="AppleSystemUIFont"/>
              </a:rPr>
              <a:t>Password salting </a:t>
            </a:r>
            <a:endParaRPr lang="en-US" dirty="0">
              <a:solidFill>
                <a:srgbClr val="000000"/>
              </a:solidFill>
              <a:latin typeface="Segoe UI" panose="020B0502040204020203" pitchFamily="34" charset="0"/>
            </a:endParaRPr>
          </a:p>
          <a:p>
            <a:pPr marL="457200" indent="-457200" fontAlgn="base">
              <a:buFont typeface="Arial" panose="020B0604020202020204" pitchFamily="34" charset="0"/>
              <a:buChar char="•"/>
            </a:pPr>
            <a:r>
              <a:rPr lang="en-US" dirty="0">
                <a:solidFill>
                  <a:srgbClr val="000000"/>
                </a:solidFill>
                <a:latin typeface="AppleSystemUIFont"/>
              </a:rPr>
              <a:t>Token generation </a:t>
            </a:r>
            <a:endParaRPr lang="en-US" dirty="0">
              <a:solidFill>
                <a:srgbClr val="000000"/>
              </a:solidFill>
              <a:latin typeface="Segoe UI" panose="020B0502040204020203" pitchFamily="34" charset="0"/>
            </a:endParaRPr>
          </a:p>
          <a:p>
            <a:pPr marL="457200" indent="-457200" fontAlgn="base">
              <a:buFont typeface="Arial" panose="020B0604020202020204" pitchFamily="34" charset="0"/>
              <a:buChar char="•"/>
            </a:pPr>
            <a:r>
              <a:rPr lang="en-US" dirty="0">
                <a:solidFill>
                  <a:srgbClr val="000000"/>
                </a:solidFill>
                <a:latin typeface="AppleSystemUIFont"/>
              </a:rPr>
              <a:t>Coding / scripting supported </a:t>
            </a:r>
            <a:endParaRPr lang="en-US"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426693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p:txBody>
          <a:bodyPr/>
          <a:lstStyle/>
          <a:p>
            <a:r>
              <a:rPr lang="en-GB" b="1" dirty="0">
                <a:solidFill>
                  <a:srgbClr val="000000"/>
                </a:solidFill>
                <a:latin typeface="AppleSystemUIFont"/>
              </a:rPr>
              <a:t>Other Possible JMeter™ Uses</a:t>
            </a:r>
            <a:endParaRPr lang="en-US" dirty="0"/>
          </a:p>
        </p:txBody>
      </p:sp>
      <p:sp>
        <p:nvSpPr>
          <p:cNvPr id="5" name="Content Placeholder 4">
            <a:extLst>
              <a:ext uri="{FF2B5EF4-FFF2-40B4-BE49-F238E27FC236}">
                <a16:creationId xmlns:a16="http://schemas.microsoft.com/office/drawing/2014/main" id="{B06D7839-3856-6645-B39F-BE8926479CF3}"/>
              </a:ext>
            </a:extLst>
          </p:cNvPr>
          <p:cNvSpPr>
            <a:spLocks noGrp="1"/>
          </p:cNvSpPr>
          <p:nvPr>
            <p:ph idx="1"/>
          </p:nvPr>
        </p:nvSpPr>
        <p:spPr/>
        <p:txBody>
          <a:bodyPr/>
          <a:lstStyle/>
          <a:p>
            <a:pPr marL="0" indent="0" fontAlgn="base">
              <a:buNone/>
            </a:pPr>
            <a:r>
              <a:rPr lang="en-US" dirty="0">
                <a:solidFill>
                  <a:srgbClr val="000000"/>
                </a:solidFill>
                <a:latin typeface="AppleSystemUIFont"/>
              </a:rPr>
              <a:t>Versatile – can be used in a variety of ways</a:t>
            </a:r>
          </a:p>
          <a:p>
            <a:pPr fontAlgn="base"/>
            <a:endParaRPr lang="en-US" dirty="0">
              <a:solidFill>
                <a:srgbClr val="000000"/>
              </a:solidFill>
              <a:latin typeface="Segoe UI" panose="020B0502040204020203" pitchFamily="34" charset="0"/>
            </a:endParaRPr>
          </a:p>
          <a:p>
            <a:pPr fontAlgn="base"/>
            <a:r>
              <a:rPr lang="en-US" dirty="0">
                <a:solidFill>
                  <a:srgbClr val="000000"/>
                </a:solidFill>
                <a:latin typeface="AppleSystemUIFont"/>
              </a:rPr>
              <a:t>Example use 1: functional API testing with assertions</a:t>
            </a:r>
            <a:endParaRPr lang="en-US" dirty="0">
              <a:solidFill>
                <a:srgbClr val="000000"/>
              </a:solidFill>
              <a:latin typeface="Segoe UI" panose="020B0502040204020203" pitchFamily="34" charset="0"/>
            </a:endParaRPr>
          </a:p>
          <a:p>
            <a:pPr fontAlgn="base"/>
            <a:r>
              <a:rPr lang="en-US" dirty="0">
                <a:solidFill>
                  <a:srgbClr val="000000"/>
                </a:solidFill>
                <a:latin typeface="AppleSystemUIFont"/>
              </a:rPr>
              <a:t>Example use 2: website benchmarking </a:t>
            </a:r>
            <a:endParaRPr lang="en-US" dirty="0">
              <a:solidFill>
                <a:srgbClr val="000000"/>
              </a:solidFill>
              <a:latin typeface="Segoe UI" panose="020B0502040204020203" pitchFamily="34" charset="0"/>
            </a:endParaRPr>
          </a:p>
          <a:p>
            <a:pPr fontAlgn="base"/>
            <a:r>
              <a:rPr lang="en-US" dirty="0">
                <a:solidFill>
                  <a:srgbClr val="000000"/>
                </a:solidFill>
                <a:latin typeface="AppleSystemUIFont"/>
              </a:rPr>
              <a:t>Example use 3: application performance monitoring </a:t>
            </a:r>
            <a:endParaRPr lang="en-US" dirty="0">
              <a:solidFill>
                <a:srgbClr val="000000"/>
              </a:solidFill>
              <a:latin typeface="Segoe UI" panose="020B0502040204020203" pitchFamily="34" charset="0"/>
            </a:endParaRPr>
          </a:p>
          <a:p>
            <a:pPr fontAlgn="base"/>
            <a:r>
              <a:rPr lang="en-US" dirty="0">
                <a:solidFill>
                  <a:srgbClr val="000000"/>
                </a:solidFill>
                <a:latin typeface="AppleSystemUIFont"/>
              </a:rPr>
              <a:t>Example use 4: web crawling, spidering </a:t>
            </a:r>
            <a:endParaRPr lang="en-US" dirty="0">
              <a:solidFill>
                <a:srgbClr val="000000"/>
              </a:solidFill>
              <a:latin typeface="Segoe UI" panose="020B0502040204020203" pitchFamily="34" charset="0"/>
            </a:endParaRPr>
          </a:p>
          <a:p>
            <a:endParaRPr lang="en-US" dirty="0"/>
          </a:p>
        </p:txBody>
      </p:sp>
    </p:spTree>
    <p:extLst>
      <p:ext uri="{BB962C8B-B14F-4D97-AF65-F5344CB8AC3E}">
        <p14:creationId xmlns:p14="http://schemas.microsoft.com/office/powerpoint/2010/main" val="139342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a:xfrm>
            <a:off x="0" y="1739900"/>
            <a:ext cx="12192000" cy="2679699"/>
          </a:xfrm>
        </p:spPr>
        <p:txBody>
          <a:bodyPr>
            <a:normAutofit/>
          </a:bodyPr>
          <a:lstStyle/>
          <a:p>
            <a:r>
              <a:rPr lang="en-US" dirty="0"/>
              <a:t>Login Details</a:t>
            </a:r>
          </a:p>
          <a:p>
            <a:pPr lvl="1"/>
            <a:r>
              <a:rPr lang="en-GB" dirty="0">
                <a:solidFill>
                  <a:schemeClr val="tx2"/>
                </a:solidFill>
              </a:rPr>
              <a:t>Link</a:t>
            </a:r>
            <a:r>
              <a:rPr lang="en-GB" dirty="0"/>
              <a:t>: </a:t>
            </a:r>
            <a:r>
              <a:rPr lang="en-GB" dirty="0">
                <a:hlinkClick r:id="rId2"/>
              </a:rPr>
              <a:t>http://www.devopsplayground.com/guacamole/</a:t>
            </a:r>
            <a:endParaRPr lang="en-GB" dirty="0"/>
          </a:p>
          <a:p>
            <a:pPr lvl="1"/>
            <a:r>
              <a:rPr lang="en-GB" dirty="0"/>
              <a:t>User: user#</a:t>
            </a:r>
          </a:p>
          <a:p>
            <a:pPr lvl="1"/>
            <a:r>
              <a:rPr lang="en-GB" dirty="0"/>
              <a:t>Password: password#</a:t>
            </a:r>
            <a:endParaRPr lang="en-US" dirty="0"/>
          </a:p>
        </p:txBody>
      </p:sp>
      <p:pic>
        <p:nvPicPr>
          <p:cNvPr id="4" name="Picture 3">
            <a:extLst>
              <a:ext uri="{FF2B5EF4-FFF2-40B4-BE49-F238E27FC236}">
                <a16:creationId xmlns:a16="http://schemas.microsoft.com/office/drawing/2014/main" id="{AF7D8244-0537-DA4A-A71A-2DCE36E1BF08}"/>
              </a:ext>
            </a:extLst>
          </p:cNvPr>
          <p:cNvPicPr>
            <a:picLocks noChangeAspect="1"/>
          </p:cNvPicPr>
          <p:nvPr/>
        </p:nvPicPr>
        <p:blipFill>
          <a:blip r:embed="rId3"/>
          <a:stretch>
            <a:fillRect/>
          </a:stretch>
        </p:blipFill>
        <p:spPr>
          <a:xfrm>
            <a:off x="10230678" y="1894783"/>
            <a:ext cx="1961322" cy="2369931"/>
          </a:xfrm>
          <a:prstGeom prst="rect">
            <a:avLst/>
          </a:prstGeom>
        </p:spPr>
      </p:pic>
    </p:spTree>
    <p:extLst>
      <p:ext uri="{BB962C8B-B14F-4D97-AF65-F5344CB8AC3E}">
        <p14:creationId xmlns:p14="http://schemas.microsoft.com/office/powerpoint/2010/main" val="2834188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219457" y="15538"/>
            <a:ext cx="3621024" cy="2166830"/>
          </a:xfrm>
        </p:spPr>
        <p:txBody>
          <a:bodyPr>
            <a:normAutofit/>
          </a:bodyPr>
          <a:lstStyle/>
          <a:p>
            <a:r>
              <a:rPr lang="en-US" dirty="0"/>
              <a:t>Workshop</a:t>
            </a:r>
            <a:br>
              <a:rPr lang="en-US" dirty="0"/>
            </a:br>
            <a:r>
              <a:rPr lang="en-US" dirty="0"/>
              <a:t>Agenda</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123604" y="435429"/>
            <a:ext cx="8068396" cy="4288767"/>
          </a:xfrm>
        </p:spPr>
        <p:txBody>
          <a:bodyPr>
            <a:normAutofit/>
          </a:bodyPr>
          <a:lstStyle/>
          <a:p>
            <a:r>
              <a:rPr lang="en-US" dirty="0"/>
              <a:t>Workshop Repository: </a:t>
            </a:r>
            <a:r>
              <a:rPr lang="en-US" dirty="0">
                <a:hlinkClick r:id="rId3"/>
              </a:rPr>
              <a:t>https://bit.ly/2X1ash0</a:t>
            </a:r>
            <a:endParaRPr lang="en-US" dirty="0"/>
          </a:p>
          <a:p>
            <a:endParaRPr lang="en-US" dirty="0">
              <a:solidFill>
                <a:srgbClr val="000000"/>
              </a:solidFill>
              <a:latin typeface="DejaVu Sans"/>
            </a:endParaRPr>
          </a:p>
          <a:p>
            <a:r>
              <a:rPr lang="en-US" dirty="0">
                <a:solidFill>
                  <a:srgbClr val="000000"/>
                </a:solidFill>
                <a:latin typeface="DejaVu Sans"/>
              </a:rPr>
              <a:t>Exercise 1: Single API request</a:t>
            </a:r>
          </a:p>
          <a:p>
            <a:r>
              <a:rPr lang="en-US" dirty="0">
                <a:solidFill>
                  <a:srgbClr val="000000"/>
                </a:solidFill>
                <a:latin typeface="DejaVu Sans"/>
              </a:rPr>
              <a:t>Exercise 2: Multiple API requests, variables</a:t>
            </a:r>
          </a:p>
          <a:p>
            <a:r>
              <a:rPr lang="en-US" dirty="0">
                <a:solidFill>
                  <a:srgbClr val="000000"/>
                </a:solidFill>
                <a:latin typeface="DejaVu Sans"/>
              </a:rPr>
              <a:t>Exercise 3: Data Visualizations</a:t>
            </a:r>
          </a:p>
          <a:p>
            <a:r>
              <a:rPr lang="en-US" dirty="0">
                <a:solidFill>
                  <a:srgbClr val="000000"/>
                </a:solidFill>
                <a:latin typeface="DejaVu Sans"/>
              </a:rPr>
              <a:t>Exercise 4: Web Crawler*</a:t>
            </a:r>
            <a:endParaRPr lang="en-US" dirty="0"/>
          </a:p>
        </p:txBody>
      </p:sp>
      <p:sp>
        <p:nvSpPr>
          <p:cNvPr id="2" name="TextBox 1">
            <a:extLst>
              <a:ext uri="{FF2B5EF4-FFF2-40B4-BE49-F238E27FC236}">
                <a16:creationId xmlns:a16="http://schemas.microsoft.com/office/drawing/2014/main" id="{6AE96D7F-D27B-814E-AE55-B1033C2C598A}"/>
              </a:ext>
            </a:extLst>
          </p:cNvPr>
          <p:cNvSpPr txBox="1"/>
          <p:nvPr/>
        </p:nvSpPr>
        <p:spPr>
          <a:xfrm>
            <a:off x="1320800" y="6534685"/>
            <a:ext cx="12467773" cy="307777"/>
          </a:xfrm>
          <a:prstGeom prst="rect">
            <a:avLst/>
          </a:prstGeom>
          <a:noFill/>
        </p:spPr>
        <p:txBody>
          <a:bodyPr wrap="square" rtlCol="0">
            <a:spAutoFit/>
          </a:bodyPr>
          <a:lstStyle/>
          <a:p>
            <a:r>
              <a:rPr lang="en-US" sz="1400" dirty="0">
                <a:latin typeface="Barlow Semi Condensed Light" pitchFamily="2" charset="77"/>
              </a:rPr>
              <a:t>*Interpretation of crawler based on </a:t>
            </a:r>
            <a:r>
              <a:rPr lang="en-GB" sz="1400" dirty="0">
                <a:hlinkClick r:id="rId4"/>
              </a:rPr>
              <a:t>https://medium.com/@DragosCampean/how-to-create-an-advanced-website-crawler-with-jmeter-e822715fc1f8</a:t>
            </a:r>
            <a:endParaRPr lang="en-US" sz="1400" dirty="0" err="1">
              <a:latin typeface="Barlow Semi Condensed Light" pitchFamily="2" charset="77"/>
            </a:endParaRPr>
          </a:p>
        </p:txBody>
      </p:sp>
    </p:spTree>
    <p:extLst>
      <p:ext uri="{BB962C8B-B14F-4D97-AF65-F5344CB8AC3E}">
        <p14:creationId xmlns:p14="http://schemas.microsoft.com/office/powerpoint/2010/main" val="2517384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jmeter excel graph">
            <a:extLst>
              <a:ext uri="{FF2B5EF4-FFF2-40B4-BE49-F238E27FC236}">
                <a16:creationId xmlns:a16="http://schemas.microsoft.com/office/drawing/2014/main" id="{B9D3E88F-AAAD-4195-9A48-D61A04839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260" y="1343190"/>
            <a:ext cx="10096540" cy="514968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a:xfrm>
            <a:off x="838200" y="365125"/>
            <a:ext cx="10515600" cy="1325563"/>
          </a:xfrm>
        </p:spPr>
        <p:txBody>
          <a:bodyPr>
            <a:normAutofit/>
          </a:bodyPr>
          <a:lstStyle/>
          <a:p>
            <a:r>
              <a:rPr lang="en-GB" b="1">
                <a:solidFill>
                  <a:srgbClr val="000000"/>
                </a:solidFill>
                <a:latin typeface="AppleSystemUIFont"/>
              </a:rPr>
              <a:t>Types of JMeter™ visualizations</a:t>
            </a:r>
            <a:endParaRPr lang="en-US" dirty="0"/>
          </a:p>
        </p:txBody>
      </p:sp>
      <p:sp>
        <p:nvSpPr>
          <p:cNvPr id="5" name="Content Placeholder 4">
            <a:extLst>
              <a:ext uri="{FF2B5EF4-FFF2-40B4-BE49-F238E27FC236}">
                <a16:creationId xmlns:a16="http://schemas.microsoft.com/office/drawing/2014/main" id="{B06D7839-3856-6645-B39F-BE8926479CF3}"/>
              </a:ext>
            </a:extLst>
          </p:cNvPr>
          <p:cNvSpPr>
            <a:spLocks noGrp="1"/>
          </p:cNvSpPr>
          <p:nvPr>
            <p:ph idx="1"/>
          </p:nvPr>
        </p:nvSpPr>
        <p:spPr>
          <a:xfrm>
            <a:off x="478036" y="1857791"/>
            <a:ext cx="779224" cy="3142418"/>
          </a:xfrm>
        </p:spPr>
        <p:txBody>
          <a:bodyPr vert="vert270">
            <a:normAutofit fontScale="85000" lnSpcReduction="10000"/>
          </a:bodyPr>
          <a:lstStyle/>
          <a:p>
            <a:pPr marL="0" indent="0" fontAlgn="base">
              <a:buNone/>
            </a:pPr>
            <a:r>
              <a:rPr lang="en-US" sz="4800" dirty="0">
                <a:solidFill>
                  <a:srgbClr val="000000"/>
                </a:solidFill>
                <a:latin typeface="AppleSystemUIFont"/>
              </a:rPr>
              <a:t>Native display</a:t>
            </a:r>
            <a:endParaRPr lang="en-US" dirty="0">
              <a:solidFill>
                <a:srgbClr val="000000"/>
              </a:solidFill>
              <a:latin typeface="AppleSystemUIFont"/>
            </a:endParaRPr>
          </a:p>
          <a:p>
            <a:endParaRPr lang="en-US" dirty="0"/>
          </a:p>
        </p:txBody>
      </p:sp>
      <p:sp>
        <p:nvSpPr>
          <p:cNvPr id="3" name="Rectangle 2">
            <a:extLst>
              <a:ext uri="{FF2B5EF4-FFF2-40B4-BE49-F238E27FC236}">
                <a16:creationId xmlns:a16="http://schemas.microsoft.com/office/drawing/2014/main" id="{040829E9-D70D-4056-81A5-25AD2EAEAF40}"/>
              </a:ext>
            </a:extLst>
          </p:cNvPr>
          <p:cNvSpPr/>
          <p:nvPr/>
        </p:nvSpPr>
        <p:spPr>
          <a:xfrm>
            <a:off x="6305530" y="6488668"/>
            <a:ext cx="5774914" cy="369332"/>
          </a:xfrm>
          <a:prstGeom prst="rect">
            <a:avLst/>
          </a:prstGeom>
        </p:spPr>
        <p:txBody>
          <a:bodyPr wrap="none">
            <a:spAutoFit/>
          </a:bodyPr>
          <a:lstStyle/>
          <a:p>
            <a:r>
              <a:rPr lang="en-GB" dirty="0">
                <a:hlinkClick r:id="rId3"/>
              </a:rPr>
              <a:t>https://www.guru99.com/jmeter-performance-testing.html</a:t>
            </a:r>
            <a:endParaRPr lang="en-GB" dirty="0"/>
          </a:p>
        </p:txBody>
      </p:sp>
    </p:spTree>
    <p:extLst>
      <p:ext uri="{BB962C8B-B14F-4D97-AF65-F5344CB8AC3E}">
        <p14:creationId xmlns:p14="http://schemas.microsoft.com/office/powerpoint/2010/main" val="3599103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a:xfrm>
            <a:off x="838200" y="365125"/>
            <a:ext cx="10515600" cy="1325563"/>
          </a:xfrm>
        </p:spPr>
        <p:txBody>
          <a:bodyPr>
            <a:normAutofit/>
          </a:bodyPr>
          <a:lstStyle/>
          <a:p>
            <a:r>
              <a:rPr lang="en-GB" b="1" dirty="0">
                <a:solidFill>
                  <a:srgbClr val="000000"/>
                </a:solidFill>
                <a:latin typeface="AppleSystemUIFont"/>
              </a:rPr>
              <a:t>Types of JMeter™ visualizations</a:t>
            </a:r>
            <a:endParaRPr lang="en-US" dirty="0"/>
          </a:p>
        </p:txBody>
      </p:sp>
      <p:pic>
        <p:nvPicPr>
          <p:cNvPr id="6" name="Picture 5">
            <a:extLst>
              <a:ext uri="{FF2B5EF4-FFF2-40B4-BE49-F238E27FC236}">
                <a16:creationId xmlns:a16="http://schemas.microsoft.com/office/drawing/2014/main" id="{85C62E60-4349-41E1-A431-6C3FDE9EF054}"/>
              </a:ext>
            </a:extLst>
          </p:cNvPr>
          <p:cNvPicPr>
            <a:picLocks noChangeAspect="1"/>
          </p:cNvPicPr>
          <p:nvPr/>
        </p:nvPicPr>
        <p:blipFill>
          <a:blip r:embed="rId2"/>
          <a:stretch>
            <a:fillRect/>
          </a:stretch>
        </p:blipFill>
        <p:spPr>
          <a:xfrm>
            <a:off x="1387831" y="1818098"/>
            <a:ext cx="10522689" cy="4142553"/>
          </a:xfrm>
          <a:prstGeom prst="rect">
            <a:avLst/>
          </a:prstGeom>
        </p:spPr>
      </p:pic>
      <p:sp>
        <p:nvSpPr>
          <p:cNvPr id="9" name="Content Placeholder 4">
            <a:extLst>
              <a:ext uri="{FF2B5EF4-FFF2-40B4-BE49-F238E27FC236}">
                <a16:creationId xmlns:a16="http://schemas.microsoft.com/office/drawing/2014/main" id="{DDB50F38-44F3-470A-8D77-8F768DDFFF60}"/>
              </a:ext>
            </a:extLst>
          </p:cNvPr>
          <p:cNvSpPr txBox="1">
            <a:spLocks/>
          </p:cNvSpPr>
          <p:nvPr/>
        </p:nvSpPr>
        <p:spPr>
          <a:xfrm>
            <a:off x="478035" y="1857790"/>
            <a:ext cx="909795" cy="4142553"/>
          </a:xfrm>
          <a:prstGeom prst="rect">
            <a:avLst/>
          </a:prstGeom>
        </p:spPr>
        <p:txBody>
          <a:bodyPr vert="vert270"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US" sz="4800" dirty="0">
                <a:solidFill>
                  <a:srgbClr val="000000"/>
                </a:solidFill>
                <a:latin typeface="AppleSystemUIFont"/>
              </a:rPr>
              <a:t>Jenkins integration</a:t>
            </a:r>
            <a:endParaRPr lang="en-US" dirty="0">
              <a:solidFill>
                <a:srgbClr val="000000"/>
              </a:solidFill>
              <a:latin typeface="AppleSystemUIFont"/>
            </a:endParaRPr>
          </a:p>
          <a:p>
            <a:endParaRPr lang="en-US" dirty="0"/>
          </a:p>
        </p:txBody>
      </p:sp>
      <p:sp>
        <p:nvSpPr>
          <p:cNvPr id="10" name="Rectangle 9">
            <a:extLst>
              <a:ext uri="{FF2B5EF4-FFF2-40B4-BE49-F238E27FC236}">
                <a16:creationId xmlns:a16="http://schemas.microsoft.com/office/drawing/2014/main" id="{E3491266-F111-4D9D-AAA1-094FA7AAEB4D}"/>
              </a:ext>
            </a:extLst>
          </p:cNvPr>
          <p:cNvSpPr/>
          <p:nvPr/>
        </p:nvSpPr>
        <p:spPr>
          <a:xfrm>
            <a:off x="6577130" y="6488668"/>
            <a:ext cx="5614870" cy="369332"/>
          </a:xfrm>
          <a:prstGeom prst="rect">
            <a:avLst/>
          </a:prstGeom>
        </p:spPr>
        <p:txBody>
          <a:bodyPr wrap="none">
            <a:spAutoFit/>
          </a:bodyPr>
          <a:lstStyle/>
          <a:p>
            <a:r>
              <a:rPr lang="en-GB" dirty="0">
                <a:hlinkClick r:id="rId3"/>
              </a:rPr>
              <a:t>https://www.guru99.com/jenkins-jmeter-blazemeter.html</a:t>
            </a:r>
            <a:endParaRPr lang="en-GB" dirty="0"/>
          </a:p>
        </p:txBody>
      </p:sp>
    </p:spTree>
    <p:extLst>
      <p:ext uri="{BB962C8B-B14F-4D97-AF65-F5344CB8AC3E}">
        <p14:creationId xmlns:p14="http://schemas.microsoft.com/office/powerpoint/2010/main" val="2435632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A71879-D3B4-4205-9F26-9174836A8FE9}"/>
              </a:ext>
            </a:extLst>
          </p:cNvPr>
          <p:cNvPicPr>
            <a:picLocks noChangeAspect="1"/>
          </p:cNvPicPr>
          <p:nvPr/>
        </p:nvPicPr>
        <p:blipFill>
          <a:blip r:embed="rId2"/>
          <a:stretch>
            <a:fillRect/>
          </a:stretch>
        </p:blipFill>
        <p:spPr>
          <a:xfrm>
            <a:off x="1579442" y="1363200"/>
            <a:ext cx="9033115" cy="5125468"/>
          </a:xfrm>
          <a:prstGeom prst="rect">
            <a:avLst/>
          </a:prstGeom>
        </p:spPr>
      </p:pic>
      <p:sp>
        <p:nvSpPr>
          <p:cNvPr id="4" name="Title 3">
            <a:extLst>
              <a:ext uri="{FF2B5EF4-FFF2-40B4-BE49-F238E27FC236}">
                <a16:creationId xmlns:a16="http://schemas.microsoft.com/office/drawing/2014/main" id="{F0C7DB62-4A40-0945-8215-F3AD5C4C5539}"/>
              </a:ext>
            </a:extLst>
          </p:cNvPr>
          <p:cNvSpPr>
            <a:spLocks noGrp="1"/>
          </p:cNvSpPr>
          <p:nvPr>
            <p:ph type="title"/>
          </p:nvPr>
        </p:nvSpPr>
        <p:spPr>
          <a:xfrm>
            <a:off x="838200" y="365125"/>
            <a:ext cx="10515600" cy="1325563"/>
          </a:xfrm>
        </p:spPr>
        <p:txBody>
          <a:bodyPr>
            <a:normAutofit/>
          </a:bodyPr>
          <a:lstStyle/>
          <a:p>
            <a:r>
              <a:rPr lang="en-GB" b="1" dirty="0">
                <a:solidFill>
                  <a:srgbClr val="000000"/>
                </a:solidFill>
                <a:latin typeface="AppleSystemUIFont"/>
              </a:rPr>
              <a:t>Types of JMeter™ visualizations</a:t>
            </a:r>
            <a:endParaRPr lang="en-US" dirty="0"/>
          </a:p>
        </p:txBody>
      </p:sp>
      <p:sp>
        <p:nvSpPr>
          <p:cNvPr id="9" name="Content Placeholder 4">
            <a:extLst>
              <a:ext uri="{FF2B5EF4-FFF2-40B4-BE49-F238E27FC236}">
                <a16:creationId xmlns:a16="http://schemas.microsoft.com/office/drawing/2014/main" id="{DDB50F38-44F3-470A-8D77-8F768DDFFF60}"/>
              </a:ext>
            </a:extLst>
          </p:cNvPr>
          <p:cNvSpPr txBox="1">
            <a:spLocks/>
          </p:cNvSpPr>
          <p:nvPr/>
        </p:nvSpPr>
        <p:spPr>
          <a:xfrm>
            <a:off x="478036" y="1182414"/>
            <a:ext cx="1101406" cy="4817930"/>
          </a:xfrm>
          <a:prstGeom prst="rect">
            <a:avLst/>
          </a:prstGeom>
        </p:spPr>
        <p:txBody>
          <a:bodyPr vert="vert270"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Barlow Semi Condensed Light"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Barlow Semi Condensed Light"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Barlow Semi Condensed Light"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Barlow Semi Condensed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US" sz="4800" dirty="0">
                <a:solidFill>
                  <a:srgbClr val="000000"/>
                </a:solidFill>
                <a:latin typeface="AppleSystemUIFont"/>
              </a:rPr>
              <a:t>Simple excel example</a:t>
            </a:r>
            <a:endParaRPr lang="en-US" dirty="0">
              <a:solidFill>
                <a:srgbClr val="000000"/>
              </a:solidFill>
              <a:latin typeface="AppleSystemUIFont"/>
            </a:endParaRPr>
          </a:p>
          <a:p>
            <a:endParaRPr lang="en-US" dirty="0"/>
          </a:p>
        </p:txBody>
      </p:sp>
      <p:sp>
        <p:nvSpPr>
          <p:cNvPr id="10" name="Rectangle 9">
            <a:extLst>
              <a:ext uri="{FF2B5EF4-FFF2-40B4-BE49-F238E27FC236}">
                <a16:creationId xmlns:a16="http://schemas.microsoft.com/office/drawing/2014/main" id="{E3491266-F111-4D9D-AAA1-094FA7AAEB4D}"/>
              </a:ext>
            </a:extLst>
          </p:cNvPr>
          <p:cNvSpPr/>
          <p:nvPr/>
        </p:nvSpPr>
        <p:spPr>
          <a:xfrm>
            <a:off x="6577130" y="6488668"/>
            <a:ext cx="5614870" cy="369332"/>
          </a:xfrm>
          <a:prstGeom prst="rect">
            <a:avLst/>
          </a:prstGeom>
        </p:spPr>
        <p:txBody>
          <a:bodyPr wrap="none">
            <a:spAutoFit/>
          </a:bodyPr>
          <a:lstStyle/>
          <a:p>
            <a:r>
              <a:rPr lang="en-GB" dirty="0">
                <a:hlinkClick r:id="rId3"/>
              </a:rPr>
              <a:t>https://www.guru99.com/jenkins-jmeter-blazemeter.html</a:t>
            </a:r>
            <a:endParaRPr lang="en-GB" dirty="0"/>
          </a:p>
        </p:txBody>
      </p:sp>
    </p:spTree>
    <p:extLst>
      <p:ext uri="{BB962C8B-B14F-4D97-AF65-F5344CB8AC3E}">
        <p14:creationId xmlns:p14="http://schemas.microsoft.com/office/powerpoint/2010/main" val="1390933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2B2ABD-F3FB-CC49-BA43-F7C575DD41BE}"/>
              </a:ext>
            </a:extLst>
          </p:cNvPr>
          <p:cNvSpPr>
            <a:spLocks noGrp="1"/>
          </p:cNvSpPr>
          <p:nvPr>
            <p:ph type="ctrTitle"/>
          </p:nvPr>
        </p:nvSpPr>
        <p:spPr>
          <a:xfrm>
            <a:off x="2072060" y="2043612"/>
            <a:ext cx="9144000" cy="1100328"/>
          </a:xfrm>
        </p:spPr>
        <p:txBody>
          <a:bodyPr>
            <a:normAutofit/>
          </a:bodyPr>
          <a:lstStyle/>
          <a:p>
            <a:r>
              <a:rPr lang="en-US" sz="7200" dirty="0"/>
              <a:t>Questions?</a:t>
            </a:r>
          </a:p>
        </p:txBody>
      </p:sp>
      <p:sp>
        <p:nvSpPr>
          <p:cNvPr id="5" name="Subtitle 4">
            <a:extLst>
              <a:ext uri="{FF2B5EF4-FFF2-40B4-BE49-F238E27FC236}">
                <a16:creationId xmlns:a16="http://schemas.microsoft.com/office/drawing/2014/main" id="{8E02B9BF-0B33-1749-9A07-D42508A9A719}"/>
              </a:ext>
            </a:extLst>
          </p:cNvPr>
          <p:cNvSpPr>
            <a:spLocks noGrp="1"/>
          </p:cNvSpPr>
          <p:nvPr>
            <p:ph type="subTitle" idx="1"/>
          </p:nvPr>
        </p:nvSpPr>
        <p:spPr>
          <a:xfrm>
            <a:off x="1596572" y="3048931"/>
            <a:ext cx="9144000" cy="2234270"/>
          </a:xfrm>
        </p:spPr>
        <p:txBody>
          <a:bodyPr>
            <a:normAutofit/>
          </a:bodyPr>
          <a:lstStyle/>
          <a:p>
            <a:r>
              <a:rPr lang="en-US" sz="3100" dirty="0"/>
              <a:t>Any questions? Stay for a chat!</a:t>
            </a:r>
          </a:p>
          <a:p>
            <a:r>
              <a:rPr lang="en-US" sz="3100" dirty="0"/>
              <a:t>Or email me: </a:t>
            </a:r>
            <a:r>
              <a:rPr lang="en-US" sz="3100" dirty="0">
                <a:hlinkClick r:id="rId3"/>
              </a:rPr>
              <a:t>Boris.Levanov@ecs-digital.co.u</a:t>
            </a:r>
            <a:r>
              <a:rPr lang="en-US" sz="3100" dirty="0">
                <a:hlinkClick r:id="rId3"/>
              </a:rPr>
              <a:t>k</a:t>
            </a:r>
            <a:endParaRPr lang="en-US" sz="3100" dirty="0"/>
          </a:p>
        </p:txBody>
      </p:sp>
      <p:pic>
        <p:nvPicPr>
          <p:cNvPr id="6" name="Picture 5">
            <a:extLst>
              <a:ext uri="{FF2B5EF4-FFF2-40B4-BE49-F238E27FC236}">
                <a16:creationId xmlns:a16="http://schemas.microsoft.com/office/drawing/2014/main" id="{95BBB9EE-7630-294F-B5F3-59D07A16EF67}"/>
              </a:ext>
            </a:extLst>
          </p:cNvPr>
          <p:cNvPicPr>
            <a:picLocks noChangeAspect="1"/>
          </p:cNvPicPr>
          <p:nvPr/>
        </p:nvPicPr>
        <p:blipFill>
          <a:blip r:embed="rId4"/>
          <a:stretch>
            <a:fillRect/>
          </a:stretch>
        </p:blipFill>
        <p:spPr>
          <a:xfrm>
            <a:off x="3493106" y="879881"/>
            <a:ext cx="1546884" cy="2215291"/>
          </a:xfrm>
          <a:prstGeom prst="rect">
            <a:avLst/>
          </a:prstGeom>
        </p:spPr>
      </p:pic>
    </p:spTree>
    <p:extLst>
      <p:ext uri="{BB962C8B-B14F-4D97-AF65-F5344CB8AC3E}">
        <p14:creationId xmlns:p14="http://schemas.microsoft.com/office/powerpoint/2010/main" val="387595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a:xfrm>
            <a:off x="1328927" y="315310"/>
            <a:ext cx="9144000" cy="4146962"/>
          </a:xfrm>
        </p:spPr>
        <p:txBody>
          <a:bodyPr>
            <a:normAutofit fontScale="92500" lnSpcReduction="10000"/>
          </a:bodyPr>
          <a:lstStyle/>
          <a:p>
            <a:r>
              <a:rPr lang="en-US" dirty="0"/>
              <a:t>Conclusion</a:t>
            </a:r>
          </a:p>
          <a:p>
            <a:endParaRPr lang="en-US" dirty="0"/>
          </a:p>
          <a:p>
            <a:pPr lvl="1" algn="l"/>
            <a:r>
              <a:rPr lang="en-US" b="1" dirty="0"/>
              <a:t>Control quality is about both prevention and inspection.</a:t>
            </a:r>
          </a:p>
          <a:p>
            <a:pPr lvl="1" algn="r"/>
            <a:r>
              <a:rPr lang="en-US" i="1" dirty="0"/>
              <a:t>- Gail </a:t>
            </a:r>
            <a:r>
              <a:rPr lang="en-US" i="1" dirty="0" err="1"/>
              <a:t>Raynus</a:t>
            </a:r>
            <a:endParaRPr lang="en-US" i="1" dirty="0"/>
          </a:p>
          <a:p>
            <a:pPr marL="493200" lvl="1" indent="-457200" algn="r">
              <a:buFontTx/>
              <a:buChar char="-"/>
            </a:pPr>
            <a:endParaRPr lang="en-US" dirty="0"/>
          </a:p>
          <a:p>
            <a:pPr lvl="1" algn="l"/>
            <a:r>
              <a:rPr lang="en-US" b="1" dirty="0"/>
              <a:t>Performance is about retaining users. About improving conversions. About people.</a:t>
            </a:r>
          </a:p>
          <a:p>
            <a:pPr lvl="1" algn="r"/>
            <a:r>
              <a:rPr lang="en-US" i="1" dirty="0"/>
              <a:t>- Jeremy in Oslo (@</a:t>
            </a:r>
            <a:r>
              <a:rPr lang="en-US" i="1" dirty="0" err="1"/>
              <a:t>malchata</a:t>
            </a:r>
            <a:r>
              <a:rPr lang="en-US" i="1" dirty="0"/>
              <a:t>)</a:t>
            </a:r>
          </a:p>
        </p:txBody>
      </p:sp>
    </p:spTree>
    <p:extLst>
      <p:ext uri="{BB962C8B-B14F-4D97-AF65-F5344CB8AC3E}">
        <p14:creationId xmlns:p14="http://schemas.microsoft.com/office/powerpoint/2010/main" val="2719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secure.meetupstatic.com/photos/event/5/a/d/a/600_479003258.jpeg">
            <a:extLst>
              <a:ext uri="{FF2B5EF4-FFF2-40B4-BE49-F238E27FC236}">
                <a16:creationId xmlns:a16="http://schemas.microsoft.com/office/drawing/2014/main" id="{9943BE25-C4DB-49A6-A5BA-52E82F249A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87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9DBE9E-C3EA-9248-8E60-9A252EE6484A}"/>
              </a:ext>
            </a:extLst>
          </p:cNvPr>
          <p:cNvSpPr>
            <a:spLocks noGrp="1"/>
          </p:cNvSpPr>
          <p:nvPr>
            <p:ph idx="1"/>
          </p:nvPr>
        </p:nvSpPr>
        <p:spPr/>
        <p:txBody>
          <a:bodyPr>
            <a:normAutofit/>
          </a:bodyPr>
          <a:lstStyle/>
          <a:p>
            <a:r>
              <a:rPr lang="en-US" dirty="0"/>
              <a:t>DevOps Playground</a:t>
            </a:r>
          </a:p>
          <a:p>
            <a:pPr lvl="1"/>
            <a:r>
              <a:rPr lang="en-GB" dirty="0"/>
              <a:t>Inspiring tech-enthusiasts to explore </a:t>
            </a:r>
            <a:br>
              <a:rPr lang="en-GB" dirty="0"/>
            </a:br>
            <a:r>
              <a:rPr lang="en-GB" dirty="0"/>
              <a:t>new technology during hands-on monthly events.</a:t>
            </a:r>
            <a:endParaRPr lang="en-US" dirty="0"/>
          </a:p>
        </p:txBody>
      </p:sp>
    </p:spTree>
    <p:extLst>
      <p:ext uri="{BB962C8B-B14F-4D97-AF65-F5344CB8AC3E}">
        <p14:creationId xmlns:p14="http://schemas.microsoft.com/office/powerpoint/2010/main" val="87424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56C81E-018E-1A49-AF05-D822908824FD}"/>
              </a:ext>
            </a:extLst>
          </p:cNvPr>
          <p:cNvSpPr>
            <a:spLocks noGrp="1"/>
          </p:cNvSpPr>
          <p:nvPr>
            <p:ph type="ctrTitle"/>
          </p:nvPr>
        </p:nvSpPr>
        <p:spPr/>
        <p:txBody>
          <a:bodyPr/>
          <a:lstStyle/>
          <a:p>
            <a:r>
              <a:rPr lang="en-US" dirty="0"/>
              <a:t>Hands on with JMeter</a:t>
            </a:r>
          </a:p>
        </p:txBody>
      </p:sp>
      <p:sp>
        <p:nvSpPr>
          <p:cNvPr id="5" name="Subtitle 4">
            <a:extLst>
              <a:ext uri="{FF2B5EF4-FFF2-40B4-BE49-F238E27FC236}">
                <a16:creationId xmlns:a16="http://schemas.microsoft.com/office/drawing/2014/main" id="{CA9F520B-CA86-5642-8AD0-E6DF7B3532F4}"/>
              </a:ext>
            </a:extLst>
          </p:cNvPr>
          <p:cNvSpPr>
            <a:spLocks noGrp="1"/>
          </p:cNvSpPr>
          <p:nvPr>
            <p:ph type="subTitle" idx="1"/>
          </p:nvPr>
        </p:nvSpPr>
        <p:spPr/>
        <p:txBody>
          <a:bodyPr/>
          <a:lstStyle/>
          <a:p>
            <a:r>
              <a:rPr lang="en-US" dirty="0"/>
              <a:t>Boris Levanov</a:t>
            </a:r>
          </a:p>
        </p:txBody>
      </p:sp>
    </p:spTree>
    <p:extLst>
      <p:ext uri="{BB962C8B-B14F-4D97-AF65-F5344CB8AC3E}">
        <p14:creationId xmlns:p14="http://schemas.microsoft.com/office/powerpoint/2010/main" val="422879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482CD7-2BBF-7A40-8B6A-2B4A7DC13918}"/>
              </a:ext>
            </a:extLst>
          </p:cNvPr>
          <p:cNvSpPr>
            <a:spLocks noGrp="1"/>
          </p:cNvSpPr>
          <p:nvPr>
            <p:ph type="title"/>
          </p:nvPr>
        </p:nvSpPr>
        <p:spPr>
          <a:xfrm>
            <a:off x="0" y="728133"/>
            <a:ext cx="3864865" cy="1161627"/>
          </a:xfrm>
        </p:spPr>
        <p:txBody>
          <a:bodyPr>
            <a:normAutofit fontScale="90000"/>
          </a:bodyPr>
          <a:lstStyle/>
          <a:p>
            <a:r>
              <a:rPr lang="en-US" dirty="0"/>
              <a:t>Introduction</a:t>
            </a:r>
          </a:p>
        </p:txBody>
      </p:sp>
      <p:sp>
        <p:nvSpPr>
          <p:cNvPr id="10" name="Content Placeholder 9">
            <a:extLst>
              <a:ext uri="{FF2B5EF4-FFF2-40B4-BE49-F238E27FC236}">
                <a16:creationId xmlns:a16="http://schemas.microsoft.com/office/drawing/2014/main" id="{3E44BD7F-C301-B246-A837-5A9132AC45D8}"/>
              </a:ext>
            </a:extLst>
          </p:cNvPr>
          <p:cNvSpPr>
            <a:spLocks noGrp="1"/>
          </p:cNvSpPr>
          <p:nvPr>
            <p:ph idx="1"/>
          </p:nvPr>
        </p:nvSpPr>
        <p:spPr/>
        <p:txBody>
          <a:bodyPr/>
          <a:lstStyle/>
          <a:p>
            <a:pPr marL="457200" indent="-457200" fontAlgn="base">
              <a:buFont typeface="Arial" panose="020B0604020202020204" pitchFamily="34" charset="0"/>
              <a:buChar char="•"/>
            </a:pPr>
            <a:r>
              <a:rPr lang="en-US" dirty="0"/>
              <a:t>Websites are becoming more complex </a:t>
            </a:r>
          </a:p>
          <a:p>
            <a:pPr marL="457200" indent="-457200" fontAlgn="base">
              <a:buFont typeface="Arial" panose="020B0604020202020204" pitchFamily="34" charset="0"/>
              <a:buChar char="•"/>
            </a:pPr>
            <a:r>
              <a:rPr lang="en-US" dirty="0"/>
              <a:t>Successful project grows all the time </a:t>
            </a:r>
          </a:p>
          <a:p>
            <a:pPr marL="457200" indent="-457200" fontAlgn="base">
              <a:buFont typeface="Arial" panose="020B0604020202020204" pitchFamily="34" charset="0"/>
              <a:buChar char="•"/>
            </a:pPr>
            <a:r>
              <a:rPr lang="en-US" dirty="0"/>
              <a:t>Revenue is also growing </a:t>
            </a:r>
          </a:p>
          <a:p>
            <a:pPr marL="457200" indent="-457200" fontAlgn="base">
              <a:buFont typeface="Arial" panose="020B0604020202020204" pitchFamily="34" charset="0"/>
              <a:buChar char="•"/>
            </a:pPr>
            <a:r>
              <a:rPr lang="en-US" dirty="0"/>
              <a:t>More users - more strain on the servers </a:t>
            </a:r>
          </a:p>
          <a:p>
            <a:pPr marL="457200" indent="-457200" fontAlgn="base">
              <a:buFont typeface="Arial" panose="020B0604020202020204" pitchFamily="34" charset="0"/>
              <a:buChar char="•"/>
            </a:pPr>
            <a:r>
              <a:rPr lang="en-US" dirty="0"/>
              <a:t>How do we identify where’s the limit? </a:t>
            </a:r>
          </a:p>
          <a:p>
            <a:pPr marL="457200" indent="-457200" fontAlgn="base">
              <a:buFont typeface="Arial" panose="020B0604020202020204" pitchFamily="34" charset="0"/>
              <a:buChar char="•"/>
            </a:pPr>
            <a:r>
              <a:rPr lang="en-US" dirty="0"/>
              <a:t>One way: load test to find the breaking point </a:t>
            </a:r>
          </a:p>
        </p:txBody>
      </p:sp>
    </p:spTree>
    <p:extLst>
      <p:ext uri="{BB962C8B-B14F-4D97-AF65-F5344CB8AC3E}">
        <p14:creationId xmlns:p14="http://schemas.microsoft.com/office/powerpoint/2010/main" val="275343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EDCC3-B6AC-774A-B3A6-87F25DBC39BC}"/>
              </a:ext>
            </a:extLst>
          </p:cNvPr>
          <p:cNvSpPr>
            <a:spLocks noGrp="1"/>
          </p:cNvSpPr>
          <p:nvPr>
            <p:ph type="ctrTitle"/>
          </p:nvPr>
        </p:nvSpPr>
        <p:spPr>
          <a:xfrm>
            <a:off x="4233332" y="105305"/>
            <a:ext cx="7382935" cy="1215292"/>
          </a:xfrm>
        </p:spPr>
        <p:txBody>
          <a:bodyPr/>
          <a:lstStyle/>
          <a:p>
            <a:r>
              <a:rPr lang="en-US" dirty="0"/>
              <a:t>Definition</a:t>
            </a:r>
          </a:p>
        </p:txBody>
      </p:sp>
      <p:sp>
        <p:nvSpPr>
          <p:cNvPr id="5" name="Subtitle 4">
            <a:extLst>
              <a:ext uri="{FF2B5EF4-FFF2-40B4-BE49-F238E27FC236}">
                <a16:creationId xmlns:a16="http://schemas.microsoft.com/office/drawing/2014/main" id="{CC98E4AE-FE4D-4441-BAD7-281A38C7A8B3}"/>
              </a:ext>
            </a:extLst>
          </p:cNvPr>
          <p:cNvSpPr>
            <a:spLocks noGrp="1"/>
          </p:cNvSpPr>
          <p:nvPr>
            <p:ph type="subTitle" idx="1"/>
          </p:nvPr>
        </p:nvSpPr>
        <p:spPr>
          <a:xfrm>
            <a:off x="4233332" y="1501422"/>
            <a:ext cx="7382935" cy="3222774"/>
          </a:xfrm>
        </p:spPr>
        <p:txBody>
          <a:bodyPr>
            <a:normAutofit/>
          </a:bodyPr>
          <a:lstStyle/>
          <a:p>
            <a:r>
              <a:rPr lang="en-US" dirty="0">
                <a:solidFill>
                  <a:srgbClr val="000000"/>
                </a:solidFill>
                <a:latin typeface="DejaVu Sans"/>
              </a:rPr>
              <a:t>The </a:t>
            </a:r>
            <a:r>
              <a:rPr lang="en-US" b="1" dirty="0">
                <a:solidFill>
                  <a:srgbClr val="000000"/>
                </a:solidFill>
                <a:latin typeface="DejaVu Sans"/>
              </a:rPr>
              <a:t>Apache JMeter™</a:t>
            </a:r>
            <a:r>
              <a:rPr lang="en-US" dirty="0">
                <a:solidFill>
                  <a:srgbClr val="000000"/>
                </a:solidFill>
                <a:latin typeface="DejaVu Sans"/>
              </a:rPr>
              <a:t> application is open source software, a 100% pure Java application designed to load test functional behavior and measure performance. It was originally designed for testing Web Applications but has since expanded to other test functions.</a:t>
            </a:r>
            <a:endParaRPr lang="en-US" dirty="0"/>
          </a:p>
        </p:txBody>
      </p:sp>
    </p:spTree>
    <p:extLst>
      <p:ext uri="{BB962C8B-B14F-4D97-AF65-F5344CB8AC3E}">
        <p14:creationId xmlns:p14="http://schemas.microsoft.com/office/powerpoint/2010/main" val="38265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89F23-1C70-DA4E-A4DD-DE58BBF7ECD7}"/>
              </a:ext>
            </a:extLst>
          </p:cNvPr>
          <p:cNvSpPr>
            <a:spLocks noGrp="1"/>
          </p:cNvSpPr>
          <p:nvPr>
            <p:ph type="title"/>
          </p:nvPr>
        </p:nvSpPr>
        <p:spPr/>
        <p:txBody>
          <a:bodyPr/>
          <a:lstStyle/>
          <a:p>
            <a:r>
              <a:rPr lang="en-GB" b="1" dirty="0">
                <a:solidFill>
                  <a:srgbClr val="000000"/>
                </a:solidFill>
                <a:latin typeface="AppleSystemUIFontBold"/>
              </a:rPr>
              <a:t>Apache JMeter™ pros</a:t>
            </a:r>
            <a:endParaRPr lang="en-US" dirty="0"/>
          </a:p>
        </p:txBody>
      </p:sp>
      <p:sp>
        <p:nvSpPr>
          <p:cNvPr id="5" name="Content Placeholder 4">
            <a:extLst>
              <a:ext uri="{FF2B5EF4-FFF2-40B4-BE49-F238E27FC236}">
                <a16:creationId xmlns:a16="http://schemas.microsoft.com/office/drawing/2014/main" id="{39192168-A7A6-B84E-9D02-618BAE6A9BCC}"/>
              </a:ext>
            </a:extLst>
          </p:cNvPr>
          <p:cNvSpPr>
            <a:spLocks noGrp="1"/>
          </p:cNvSpPr>
          <p:nvPr>
            <p:ph idx="1"/>
          </p:nvPr>
        </p:nvSpPr>
        <p:spPr/>
        <p:txBody>
          <a:bodyPr>
            <a:normAutofit/>
          </a:bodyPr>
          <a:lstStyle/>
          <a:p>
            <a:pPr fontAlgn="base"/>
            <a:r>
              <a:rPr lang="en-GB" sz="3200" dirty="0">
                <a:solidFill>
                  <a:srgbClr val="000000"/>
                </a:solidFill>
                <a:latin typeface="AppleSystemUIFont"/>
              </a:rPr>
              <a:t>Open source </a:t>
            </a:r>
            <a:endParaRPr lang="en-GB" sz="3200" dirty="0">
              <a:solidFill>
                <a:srgbClr val="000000"/>
              </a:solidFill>
              <a:latin typeface="Segoe UI" panose="020B0502040204020203" pitchFamily="34" charset="0"/>
            </a:endParaRPr>
          </a:p>
          <a:p>
            <a:pPr fontAlgn="base"/>
            <a:r>
              <a:rPr lang="en-GB" sz="3200" dirty="0">
                <a:solidFill>
                  <a:srgbClr val="000000"/>
                </a:solidFill>
                <a:latin typeface="AppleSystemUIFont"/>
              </a:rPr>
              <a:t>Platform independent (uses Java) </a:t>
            </a:r>
            <a:endParaRPr lang="en-GB" sz="3200" dirty="0">
              <a:solidFill>
                <a:srgbClr val="000000"/>
              </a:solidFill>
              <a:latin typeface="Segoe UI" panose="020B0502040204020203" pitchFamily="34" charset="0"/>
            </a:endParaRPr>
          </a:p>
          <a:p>
            <a:pPr fontAlgn="base"/>
            <a:r>
              <a:rPr lang="en-GB" sz="3200" dirty="0">
                <a:solidFill>
                  <a:srgbClr val="000000"/>
                </a:solidFill>
                <a:latin typeface="AppleSystemUIFont"/>
              </a:rPr>
              <a:t>Pipeline integration using plugins (i.e. Jenkins) </a:t>
            </a:r>
            <a:endParaRPr lang="en-GB" sz="3200" dirty="0">
              <a:solidFill>
                <a:srgbClr val="000000"/>
              </a:solidFill>
              <a:latin typeface="Segoe UI" panose="020B0502040204020203" pitchFamily="34" charset="0"/>
            </a:endParaRPr>
          </a:p>
          <a:p>
            <a:pPr fontAlgn="base"/>
            <a:r>
              <a:rPr lang="en-GB" sz="3200" dirty="0">
                <a:solidFill>
                  <a:srgbClr val="000000"/>
                </a:solidFill>
                <a:latin typeface="AppleSystemUIFont"/>
              </a:rPr>
              <a:t>Multiple protocols (HTTP, FTP, SOAP, JDBC, JMS, and LDAP) </a:t>
            </a:r>
            <a:endParaRPr lang="en-GB" sz="3200" dirty="0">
              <a:solidFill>
                <a:srgbClr val="000000"/>
              </a:solidFill>
              <a:latin typeface="Segoe UI" panose="020B0502040204020203" pitchFamily="34" charset="0"/>
            </a:endParaRPr>
          </a:p>
          <a:p>
            <a:pPr fontAlgn="base"/>
            <a:r>
              <a:rPr lang="en-GB" sz="3200" dirty="0">
                <a:solidFill>
                  <a:srgbClr val="000000"/>
                </a:solidFill>
                <a:latin typeface="AppleSystemUIFont"/>
              </a:rPr>
              <a:t>GUI programming available </a:t>
            </a:r>
            <a:endParaRPr lang="en-GB" sz="3200" dirty="0">
              <a:solidFill>
                <a:srgbClr val="000000"/>
              </a:solidFill>
              <a:latin typeface="Segoe UI" panose="020B0502040204020203" pitchFamily="34" charset="0"/>
            </a:endParaRPr>
          </a:p>
          <a:p>
            <a:pPr fontAlgn="base"/>
            <a:r>
              <a:rPr lang="en-GB" sz="3200" dirty="0">
                <a:solidFill>
                  <a:srgbClr val="000000"/>
                </a:solidFill>
                <a:latin typeface="AppleSystemUIFont"/>
              </a:rPr>
              <a:t>Good support (I.e. Stack Overflow, </a:t>
            </a:r>
            <a:r>
              <a:rPr lang="en-GB" sz="3200" dirty="0" err="1">
                <a:solidFill>
                  <a:srgbClr val="000000"/>
                </a:solidFill>
                <a:latin typeface="AppleSystemUIFont"/>
              </a:rPr>
              <a:t>Blazemeter</a:t>
            </a:r>
            <a:r>
              <a:rPr lang="en-GB" sz="3200" dirty="0">
                <a:solidFill>
                  <a:srgbClr val="000000"/>
                </a:solidFill>
                <a:latin typeface="AppleSystemUIFont"/>
              </a:rPr>
              <a:t>) </a:t>
            </a:r>
            <a:endParaRPr lang="en-GB" sz="3200" dirty="0">
              <a:solidFill>
                <a:srgbClr val="000000"/>
              </a:solidFill>
              <a:latin typeface="Segoe UI" panose="020B0502040204020203" pitchFamily="34" charset="0"/>
            </a:endParaRPr>
          </a:p>
          <a:p>
            <a:endParaRPr lang="en-US" sz="3200" dirty="0"/>
          </a:p>
        </p:txBody>
      </p:sp>
    </p:spTree>
    <p:extLst>
      <p:ext uri="{BB962C8B-B14F-4D97-AF65-F5344CB8AC3E}">
        <p14:creationId xmlns:p14="http://schemas.microsoft.com/office/powerpoint/2010/main" val="282165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F89F23-1C70-DA4E-A4DD-DE58BBF7ECD7}"/>
              </a:ext>
            </a:extLst>
          </p:cNvPr>
          <p:cNvSpPr>
            <a:spLocks noGrp="1"/>
          </p:cNvSpPr>
          <p:nvPr>
            <p:ph type="title"/>
          </p:nvPr>
        </p:nvSpPr>
        <p:spPr/>
        <p:txBody>
          <a:bodyPr/>
          <a:lstStyle/>
          <a:p>
            <a:r>
              <a:rPr lang="en-GB" b="1" dirty="0">
                <a:solidFill>
                  <a:srgbClr val="000000"/>
                </a:solidFill>
                <a:latin typeface="AppleSystemUIFontBold"/>
              </a:rPr>
              <a:t>Apache JMeter™ cons</a:t>
            </a:r>
            <a:endParaRPr lang="en-US" dirty="0"/>
          </a:p>
        </p:txBody>
      </p:sp>
      <p:sp>
        <p:nvSpPr>
          <p:cNvPr id="5" name="Content Placeholder 4">
            <a:extLst>
              <a:ext uri="{FF2B5EF4-FFF2-40B4-BE49-F238E27FC236}">
                <a16:creationId xmlns:a16="http://schemas.microsoft.com/office/drawing/2014/main" id="{39192168-A7A6-B84E-9D02-618BAE6A9BCC}"/>
              </a:ext>
            </a:extLst>
          </p:cNvPr>
          <p:cNvSpPr>
            <a:spLocks noGrp="1"/>
          </p:cNvSpPr>
          <p:nvPr>
            <p:ph idx="1"/>
          </p:nvPr>
        </p:nvSpPr>
        <p:spPr/>
        <p:txBody>
          <a:bodyPr>
            <a:normAutofit/>
          </a:bodyPr>
          <a:lstStyle/>
          <a:p>
            <a:pPr fontAlgn="base"/>
            <a:r>
              <a:rPr lang="en-US" sz="3200" dirty="0">
                <a:solidFill>
                  <a:srgbClr val="000000"/>
                </a:solidFill>
                <a:latin typeface="AppleSystemUIFont"/>
              </a:rPr>
              <a:t>Advanced reporting is not easy to set up </a:t>
            </a:r>
            <a:endParaRPr lang="en-US" sz="3200" dirty="0">
              <a:solidFill>
                <a:srgbClr val="000000"/>
              </a:solidFill>
              <a:latin typeface="Segoe UI" panose="020B0502040204020203" pitchFamily="34" charset="0"/>
            </a:endParaRPr>
          </a:p>
          <a:p>
            <a:pPr fontAlgn="base"/>
            <a:r>
              <a:rPr lang="en-US" sz="3200" dirty="0">
                <a:solidFill>
                  <a:srgbClr val="000000"/>
                </a:solidFill>
                <a:latin typeface="AppleSystemUIFont"/>
              </a:rPr>
              <a:t>Not compatible with all Java versions </a:t>
            </a:r>
            <a:endParaRPr lang="en-US" sz="3200" dirty="0">
              <a:solidFill>
                <a:srgbClr val="000000"/>
              </a:solidFill>
              <a:latin typeface="Segoe UI" panose="020B0502040204020203" pitchFamily="34" charset="0"/>
            </a:endParaRPr>
          </a:p>
          <a:p>
            <a:pPr fontAlgn="base"/>
            <a:r>
              <a:rPr lang="en-US" sz="3200" dirty="0">
                <a:solidFill>
                  <a:srgbClr val="000000"/>
                </a:solidFill>
                <a:latin typeface="AppleSystemUIFont"/>
              </a:rPr>
              <a:t>GUI takes some time of getting used to </a:t>
            </a:r>
            <a:endParaRPr lang="en-US" sz="3200"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366409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AD27D6-EDEC-5648-B755-8CEC72166A37}"/>
              </a:ext>
            </a:extLst>
          </p:cNvPr>
          <p:cNvSpPr>
            <a:spLocks noGrp="1"/>
          </p:cNvSpPr>
          <p:nvPr>
            <p:ph idx="1"/>
          </p:nvPr>
        </p:nvSpPr>
        <p:spPr>
          <a:xfrm>
            <a:off x="1950720" y="1368510"/>
            <a:ext cx="8302752" cy="4248001"/>
          </a:xfrm>
          <a:solidFill>
            <a:schemeClr val="bg1"/>
          </a:solidFill>
        </p:spPr>
        <p:txBody>
          <a:bodyPr>
            <a:normAutofit/>
          </a:bodyPr>
          <a:lstStyle/>
          <a:p>
            <a:pPr marL="0" indent="0" fontAlgn="base">
              <a:buNone/>
            </a:pPr>
            <a:r>
              <a:rPr lang="en-US" sz="3200" dirty="0">
                <a:latin typeface="AppleSystemUIFont"/>
              </a:rPr>
              <a:t> &gt; Sends requests as a user would (threads) </a:t>
            </a:r>
          </a:p>
          <a:p>
            <a:pPr marL="0" indent="0" fontAlgn="base">
              <a:buNone/>
            </a:pPr>
            <a:endParaRPr lang="en-US" sz="3200" dirty="0">
              <a:latin typeface="AppleSystemUIFont"/>
            </a:endParaRPr>
          </a:p>
          <a:p>
            <a:pPr marL="0" indent="0" fontAlgn="base">
              <a:buNone/>
            </a:pPr>
            <a:r>
              <a:rPr lang="en-US" sz="3200" dirty="0">
                <a:latin typeface="AppleSystemUIFont"/>
              </a:rPr>
              <a:t>&gt; Can send multiple requests as different users </a:t>
            </a:r>
          </a:p>
          <a:p>
            <a:pPr marL="0" indent="0" fontAlgn="base">
              <a:buNone/>
            </a:pPr>
            <a:endParaRPr lang="en-US" sz="3200" dirty="0">
              <a:latin typeface="AppleSystemUIFont"/>
            </a:endParaRPr>
          </a:p>
          <a:p>
            <a:pPr marL="0" indent="0" fontAlgn="base">
              <a:buNone/>
            </a:pPr>
            <a:r>
              <a:rPr lang="en-US" sz="3200" dirty="0">
                <a:latin typeface="AppleSystemUIFont"/>
              </a:rPr>
              <a:t>&gt; Receives responses as a user browser would </a:t>
            </a:r>
          </a:p>
          <a:p>
            <a:pPr marL="0" indent="0" fontAlgn="base">
              <a:buNone/>
            </a:pPr>
            <a:endParaRPr lang="en-US" sz="3200" dirty="0"/>
          </a:p>
          <a:p>
            <a:pPr marL="0" indent="0" fontAlgn="base">
              <a:buNone/>
            </a:pPr>
            <a:r>
              <a:rPr lang="en-US" sz="3200" dirty="0"/>
              <a:t>&gt; Records and visualizes the result</a:t>
            </a:r>
          </a:p>
          <a:p>
            <a:pPr marL="0" indent="0" fontAlgn="base">
              <a:buNone/>
            </a:pPr>
            <a:endParaRPr lang="en-US" sz="3200" dirty="0"/>
          </a:p>
        </p:txBody>
      </p:sp>
      <p:sp>
        <p:nvSpPr>
          <p:cNvPr id="5" name="Rectangle 4">
            <a:extLst>
              <a:ext uri="{FF2B5EF4-FFF2-40B4-BE49-F238E27FC236}">
                <a16:creationId xmlns:a16="http://schemas.microsoft.com/office/drawing/2014/main" id="{BE889DE9-7923-4371-BC78-6943604EA322}"/>
              </a:ext>
            </a:extLst>
          </p:cNvPr>
          <p:cNvSpPr/>
          <p:nvPr/>
        </p:nvSpPr>
        <p:spPr>
          <a:xfrm>
            <a:off x="3808066" y="196334"/>
            <a:ext cx="4575868" cy="769441"/>
          </a:xfrm>
          <a:prstGeom prst="rect">
            <a:avLst/>
          </a:prstGeom>
        </p:spPr>
        <p:txBody>
          <a:bodyPr wrap="none">
            <a:spAutoFit/>
          </a:bodyPr>
          <a:lstStyle/>
          <a:p>
            <a:r>
              <a:rPr lang="en-US" sz="4400" dirty="0">
                <a:latin typeface="AppleSystemUIFont"/>
              </a:rPr>
              <a:t>How does it work? </a:t>
            </a:r>
            <a:endParaRPr lang="en-GB" sz="4400" dirty="0"/>
          </a:p>
        </p:txBody>
      </p:sp>
    </p:spTree>
    <p:extLst>
      <p:ext uri="{BB962C8B-B14F-4D97-AF65-F5344CB8AC3E}">
        <p14:creationId xmlns:p14="http://schemas.microsoft.com/office/powerpoint/2010/main" val="3942397357"/>
      </p:ext>
    </p:extLst>
  </p:cSld>
  <p:clrMapOvr>
    <a:masterClrMapping/>
  </p:clrMapOvr>
</p:sld>
</file>

<file path=ppt/theme/theme1.xml><?xml version="1.0" encoding="utf-8"?>
<a:theme xmlns:a="http://schemas.openxmlformats.org/drawingml/2006/main" name="Office Theme">
  <a:themeElements>
    <a:clrScheme name="DevOps Playground 1">
      <a:dk1>
        <a:srgbClr val="4B4B4B"/>
      </a:dk1>
      <a:lt1>
        <a:srgbClr val="FFFFFF"/>
      </a:lt1>
      <a:dk2>
        <a:srgbClr val="00245F"/>
      </a:dk2>
      <a:lt2>
        <a:srgbClr val="E6E6E6"/>
      </a:lt2>
      <a:accent1>
        <a:srgbClr val="3285C6"/>
      </a:accent1>
      <a:accent2>
        <a:srgbClr val="E8742B"/>
      </a:accent2>
      <a:accent3>
        <a:srgbClr val="F2D217"/>
      </a:accent3>
      <a:accent4>
        <a:srgbClr val="C3CE51"/>
      </a:accent4>
      <a:accent5>
        <a:srgbClr val="8DA646"/>
      </a:accent5>
      <a:accent6>
        <a:srgbClr val="00245F"/>
      </a:accent6>
      <a:hlink>
        <a:srgbClr val="3285C6"/>
      </a:hlink>
      <a:folHlink>
        <a:srgbClr val="3285C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latin typeface="Barlow Semi Condensed Light" pitchFamily="2" charset="77"/>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7A8D7100BE1A4DBE5D35E4C27C16DF" ma:contentTypeVersion="8" ma:contentTypeDescription="Create a new document." ma:contentTypeScope="" ma:versionID="59dee0e2bd9e48803c790b78321a0573">
  <xsd:schema xmlns:xsd="http://www.w3.org/2001/XMLSchema" xmlns:xs="http://www.w3.org/2001/XMLSchema" xmlns:p="http://schemas.microsoft.com/office/2006/metadata/properties" xmlns:ns2="a390b70a-8322-41bb-bb35-991e0080501f" xmlns:ns3="56af8464-4a6e-4603-856d-639ee6c6544c" targetNamespace="http://schemas.microsoft.com/office/2006/metadata/properties" ma:root="true" ma:fieldsID="60b2b25d23e69278898d9f001339b4ab" ns2:_="" ns3:_="">
    <xsd:import namespace="a390b70a-8322-41bb-bb35-991e0080501f"/>
    <xsd:import namespace="56af8464-4a6e-4603-856d-639ee6c6544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0b70a-8322-41bb-bb35-991e008050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af8464-4a6e-4603-856d-639ee6c6544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A9C6F3-BDF4-44D8-96BD-CF344EA47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90b70a-8322-41bb-bb35-991e0080501f"/>
    <ds:schemaRef ds:uri="56af8464-4a6e-4603-856d-639ee6c654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45FB79-9F84-4AA7-8515-C81FE5A311BA}">
  <ds:schemaRefs>
    <ds:schemaRef ds:uri="http://purl.org/dc/dcmitype/"/>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56af8464-4a6e-4603-856d-639ee6c6544c"/>
    <ds:schemaRef ds:uri="a390b70a-8322-41bb-bb35-991e0080501f"/>
  </ds:schemaRefs>
</ds:datastoreItem>
</file>

<file path=customXml/itemProps3.xml><?xml version="1.0" encoding="utf-8"?>
<ds:datastoreItem xmlns:ds="http://schemas.openxmlformats.org/officeDocument/2006/customXml" ds:itemID="{40902662-26C2-4821-A231-BAF4C199D7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150</TotalTime>
  <Words>1130</Words>
  <Application>Microsoft Macintosh PowerPoint</Application>
  <PresentationFormat>Widescreen</PresentationFormat>
  <Paragraphs>156</Paragraphs>
  <Slides>18</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AppleSystemUIFont</vt:lpstr>
      <vt:lpstr>AppleSystemUIFontBold</vt:lpstr>
      <vt:lpstr>Arial</vt:lpstr>
      <vt:lpstr>Barlow Semi Condensed Light</vt:lpstr>
      <vt:lpstr>Barlow Semi Condensed SemiBold</vt:lpstr>
      <vt:lpstr>Calibri</vt:lpstr>
      <vt:lpstr>DejaVu Sans</vt:lpstr>
      <vt:lpstr>Segoe UI</vt:lpstr>
      <vt:lpstr>Office Theme</vt:lpstr>
      <vt:lpstr>PowerPoint Presentation</vt:lpstr>
      <vt:lpstr>PowerPoint Presentation</vt:lpstr>
      <vt:lpstr>PowerPoint Presentation</vt:lpstr>
      <vt:lpstr>Hands on with JMeter</vt:lpstr>
      <vt:lpstr>Introduction</vt:lpstr>
      <vt:lpstr>Definition</vt:lpstr>
      <vt:lpstr>Apache JMeter™ pros</vt:lpstr>
      <vt:lpstr>Apache JMeter™ cons</vt:lpstr>
      <vt:lpstr>PowerPoint Presentation</vt:lpstr>
      <vt:lpstr>Additionally</vt:lpstr>
      <vt:lpstr>Other Possible JMeter™ Uses</vt:lpstr>
      <vt:lpstr>PowerPoint Presentation</vt:lpstr>
      <vt:lpstr>Workshop Agenda</vt:lpstr>
      <vt:lpstr>Types of JMeter™ visualizations</vt:lpstr>
      <vt:lpstr>Types of JMeter™ visualizations</vt:lpstr>
      <vt:lpstr>Types of JMeter™ visualizations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Boris Levanov</dc:creator>
  <cp:lastModifiedBy>Boris Levanov</cp:lastModifiedBy>
  <cp:revision>1</cp:revision>
  <dcterms:created xsi:type="dcterms:W3CDTF">2019-06-25T13:31:24Z</dcterms:created>
  <dcterms:modified xsi:type="dcterms:W3CDTF">2019-06-25T16:01:35Z</dcterms:modified>
</cp:coreProperties>
</file>