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03" r:id="rId5"/>
    <p:sldId id="257" r:id="rId6"/>
    <p:sldId id="294" r:id="rId7"/>
    <p:sldId id="304" r:id="rId8"/>
    <p:sldId id="306" r:id="rId9"/>
    <p:sldId id="291" r:id="rId10"/>
    <p:sldId id="292" r:id="rId11"/>
    <p:sldId id="295" r:id="rId12"/>
    <p:sldId id="296" r:id="rId13"/>
    <p:sldId id="293" r:id="rId14"/>
    <p:sldId id="297"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1" autoAdjust="0"/>
    <p:restoredTop sz="86418"/>
  </p:normalViewPr>
  <p:slideViewPr>
    <p:cSldViewPr>
      <p:cViewPr varScale="1">
        <p:scale>
          <a:sx n="112" d="100"/>
          <a:sy n="112" d="100"/>
        </p:scale>
        <p:origin x="1560"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24/09/2018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411268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To access these,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a:t>Commercial In Confidence - ECS 2017  </a:t>
            </a: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1470025"/>
          </a:xfrm>
        </p:spPr>
        <p:txBody>
          <a:bodyPr/>
          <a:lstStyle/>
          <a:p>
            <a:r>
              <a:rPr lang="en-GB" dirty="0"/>
              <a:t>Auto-Scaling Selenium Grid with Docker using </a:t>
            </a:r>
            <a:r>
              <a:rPr lang="en-GB" dirty="0" err="1"/>
              <a:t>Zalenium</a:t>
            </a:r>
            <a:endParaRPr lang="en-GB"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sz="2300" dirty="0"/>
              <a:t>QA and Continuous Delivery Consultant (Edinburgh)</a:t>
            </a:r>
          </a:p>
          <a:p>
            <a:pPr lvl="1"/>
            <a:r>
              <a:rPr lang="en-US" sz="2300" dirty="0"/>
              <a:t>Twitter: @ali_hill91</a:t>
            </a:r>
          </a:p>
          <a:p>
            <a:endParaRPr lang="en-US" sz="2300" dirty="0"/>
          </a:p>
          <a:p>
            <a:r>
              <a:rPr lang="en-US" sz="2300" dirty="0"/>
              <a:t>Hammad </a:t>
            </a:r>
            <a:r>
              <a:rPr lang="en-US" sz="2300" dirty="0" err="1"/>
              <a:t>Chandio</a:t>
            </a:r>
            <a:endParaRPr lang="en-US" sz="2300" dirty="0"/>
          </a:p>
          <a:p>
            <a:pPr lvl="1"/>
            <a:r>
              <a:rPr lang="en-US" sz="2300" dirty="0"/>
              <a:t>QA and Continuous Delivery Consultant (London)</a:t>
            </a:r>
          </a:p>
          <a:p>
            <a:endParaRPr lang="en-US" sz="2300" dirty="0"/>
          </a:p>
          <a:p>
            <a:r>
              <a:rPr lang="en-US" sz="2300" dirty="0"/>
              <a:t>Farhan Shaikh</a:t>
            </a:r>
          </a:p>
          <a:p>
            <a:pPr lvl="1"/>
            <a:r>
              <a:rPr lang="en-US" sz="2300" dirty="0"/>
              <a:t>QA and Continuous Delivery Consultant (London)</a:t>
            </a:r>
          </a:p>
          <a:p>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About Us</a:t>
            </a:r>
          </a:p>
        </p:txBody>
      </p:sp>
    </p:spTree>
    <p:extLst>
      <p:ext uri="{BB962C8B-B14F-4D97-AF65-F5344CB8AC3E}">
        <p14:creationId xmlns:p14="http://schemas.microsoft.com/office/powerpoint/2010/main" val="79593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83568" y="5427222"/>
            <a:ext cx="7824410" cy="300082"/>
          </a:xfrm>
          <a:prstGeom prst="rect">
            <a:avLst/>
          </a:prstGeom>
          <a:noFill/>
        </p:spPr>
        <p:txBody>
          <a:bodyPr wrap="square" rtlCol="0">
            <a:spAutoFit/>
          </a:bodyPr>
          <a:lstStyle/>
          <a:p>
            <a:pPr algn="ctr"/>
            <a:r>
              <a:rPr lang="en-US" sz="1350" dirty="0"/>
              <a:t>Thursday Nov 1 – Friday Nov 2</a:t>
            </a:r>
          </a:p>
        </p:txBody>
      </p:sp>
      <p:sp>
        <p:nvSpPr>
          <p:cNvPr id="9" name="TextBox 8">
            <a:extLst>
              <a:ext uri="{FF2B5EF4-FFF2-40B4-BE49-F238E27FC236}">
                <a16:creationId xmlns:a16="http://schemas.microsoft.com/office/drawing/2014/main" id="{12EEDC4B-D179-5240-94EF-03491ACB3399}"/>
              </a:ext>
            </a:extLst>
          </p:cNvPr>
          <p:cNvSpPr txBox="1"/>
          <p:nvPr/>
        </p:nvSpPr>
        <p:spPr>
          <a:xfrm>
            <a:off x="2257417" y="5060867"/>
            <a:ext cx="4726615" cy="300082"/>
          </a:xfrm>
          <a:prstGeom prst="rect">
            <a:avLst/>
          </a:prstGeom>
          <a:noFill/>
        </p:spPr>
        <p:txBody>
          <a:bodyPr wrap="none" rtlCol="0">
            <a:spAutoFit/>
          </a:bodyPr>
          <a:lstStyle/>
          <a:p>
            <a:r>
              <a:rPr lang="en-US" sz="1350" dirty="0"/>
              <a:t>https://</a:t>
            </a:r>
            <a:r>
              <a:rPr lang="en-US" sz="1350" dirty="0" err="1"/>
              <a:t>www.devopsdays.org</a:t>
            </a:r>
            <a:r>
              <a:rPr lang="en-US" sz="1350"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a:t>
            </a:r>
          </a:p>
          <a:p>
            <a:endParaRPr lang="en-US" sz="2300" dirty="0"/>
          </a:p>
          <a:p>
            <a:r>
              <a:rPr lang="en-US" sz="2300"/>
              <a:t>Docker-selenium</a:t>
            </a:r>
            <a:endParaRPr lang="en-US" sz="2300" dirty="0"/>
          </a:p>
          <a:p>
            <a:endParaRPr lang="en-US" sz="2300" dirty="0"/>
          </a:p>
          <a:p>
            <a:r>
              <a:rPr lang="en-US" sz="2300" dirty="0"/>
              <a:t>Grid</a:t>
            </a:r>
          </a:p>
          <a:p>
            <a:pPr lvl="1"/>
            <a:r>
              <a:rPr lang="en-US" sz="2300" dirty="0"/>
              <a:t>Difficult to maintain to keep versions maintained. </a:t>
            </a:r>
          </a:p>
          <a:p>
            <a:pPr lvl="1"/>
            <a:r>
              <a:rPr lang="en-US" sz="2300" dirty="0"/>
              <a:t>Tests can fail due to flaky Grid.</a:t>
            </a:r>
          </a:p>
          <a:p>
            <a:pPr lvl="1"/>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spTree>
    <p:extLst>
      <p:ext uri="{BB962C8B-B14F-4D97-AF65-F5344CB8AC3E}">
        <p14:creationId xmlns:p14="http://schemas.microsoft.com/office/powerpoint/2010/main" val="166374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Dynamic, on-demand Selenium Grid.</a:t>
            </a:r>
          </a:p>
          <a:p>
            <a:r>
              <a:rPr lang="en-US" sz="2300" dirty="0"/>
              <a:t>Auto-scales during run-time – including deleting nodes after tests are finished.</a:t>
            </a:r>
          </a:p>
          <a:p>
            <a:r>
              <a:rPr lang="en-US" sz="2300" dirty="0"/>
              <a:t>Based on docker-selenium.</a:t>
            </a:r>
          </a:p>
          <a:p>
            <a:r>
              <a:rPr lang="en-US" sz="2300" dirty="0"/>
              <a:t>Simple to set up and run.</a:t>
            </a:r>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3773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Hard to maintain stable Selenium Grid.</a:t>
            </a:r>
          </a:p>
          <a:p>
            <a:r>
              <a:rPr lang="en-US" sz="2300" dirty="0"/>
              <a:t>Difficult to maintain all requirements in Grid (e.g. different browsers).</a:t>
            </a:r>
          </a:p>
          <a:p>
            <a:r>
              <a:rPr lang="en-US" sz="2300" dirty="0"/>
              <a:t>Allows anyone in your team to have flexible and disposable Grid infrastructure.</a:t>
            </a:r>
          </a:p>
          <a:p>
            <a:r>
              <a:rPr lang="en-US" sz="2300" dirty="0"/>
              <a:t>Compliments providers like </a:t>
            </a:r>
            <a:r>
              <a:rPr lang="en-US" sz="2300" dirty="0" err="1"/>
              <a:t>SauceLabs</a:t>
            </a:r>
            <a:r>
              <a:rPr lang="en-US" sz="2300" dirty="0"/>
              <a:t>. Provides a local alternative.</a:t>
            </a:r>
          </a:p>
          <a:p>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 Selenium Grid Hub starts</a:t>
            </a:r>
          </a:p>
          <a:p>
            <a:r>
              <a:rPr lang="en-US" sz="2300" dirty="0"/>
              <a:t>A docker-selenium Starter Proxy then starts. This handles incoming requests.</a:t>
            </a:r>
          </a:p>
          <a:p>
            <a:r>
              <a:rPr lang="en-US" sz="2300" dirty="0"/>
              <a:t>Cloud Proxy (e.g. Sauce Labs)</a:t>
            </a:r>
          </a:p>
          <a:p>
            <a:endParaRPr lang="en-US" sz="2300" dirty="0"/>
          </a:p>
          <a:p>
            <a:r>
              <a:rPr lang="en-US" sz="2300" dirty="0"/>
              <a:t>Test request is sent to Hub from local machine. Docker-selenium then analyses the test and creates a new docker-selenium container which registers itself to the Hub. Hub then assigns new test to the container. Then test is executed on the selenium container. Once it is complete the node shuts down, after taking video recording and saving file locally to users’ machine.</a:t>
            </a:r>
          </a:p>
          <a:p>
            <a:endParaRPr lang="en-US" sz="2300" dirty="0"/>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Hub will ask docker-selenium proxy if it can run it. If it can’t then it will talk to Cloud Proxy and run test on Cloud Proxy (e.g. </a:t>
            </a:r>
            <a:r>
              <a:rPr lang="en-US" sz="2300" dirty="0" err="1"/>
              <a:t>SauceLabs</a:t>
            </a:r>
            <a:r>
              <a:rPr lang="en-US" sz="2300" dirty="0"/>
              <a:t>) if available. </a:t>
            </a:r>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3965</TotalTime>
  <Words>449</Words>
  <Application>Microsoft Macintosh PowerPoint</Application>
  <PresentationFormat>On-screen Show (4:3)</PresentationFormat>
  <Paragraphs>65</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Auto-Scaling Selenium Grid with Docker using Zalenium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153</cp:revision>
  <dcterms:created xsi:type="dcterms:W3CDTF">2014-07-24T08:08:48Z</dcterms:created>
  <dcterms:modified xsi:type="dcterms:W3CDTF">2018-09-24T15:06:31Z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