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3" r:id="rId5"/>
    <p:sldId id="257" r:id="rId6"/>
    <p:sldId id="294" r:id="rId7"/>
    <p:sldId id="304" r:id="rId8"/>
    <p:sldId id="306" r:id="rId9"/>
    <p:sldId id="291" r:id="rId10"/>
    <p:sldId id="292" r:id="rId11"/>
    <p:sldId id="295" r:id="rId12"/>
    <p:sldId id="296" r:id="rId13"/>
    <p:sldId id="307" r:id="rId14"/>
    <p:sldId id="308" r:id="rId15"/>
    <p:sldId id="293" r:id="rId16"/>
    <p:sldId id="297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4A064-B3F3-5D4D-9974-18D95C58636D}" v="25" dt="2018-07-06T09:11:5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76" autoAdjust="0"/>
    <p:restoredTop sz="86352"/>
  </p:normalViewPr>
  <p:slideViewPr>
    <p:cSldViewPr>
      <p:cViewPr varScale="1">
        <p:scale>
          <a:sx n="112" d="100"/>
          <a:sy n="112" d="100"/>
        </p:scale>
        <p:origin x="3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F40-3085-A94C-86F1-8086CB7D3208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AC06-0B82-CF4D-9DE4-20DB7B5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8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3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Zalando</a:t>
            </a:r>
            <a:r>
              <a:rPr lang="en-US" dirty="0"/>
              <a:t> = ecommerce company </a:t>
            </a:r>
            <a:r>
              <a:rPr lang="en-US" dirty="0" err="1"/>
              <a:t>specialising</a:t>
            </a:r>
            <a:r>
              <a:rPr lang="en-US" dirty="0"/>
              <a:t> in fashion and </a:t>
            </a:r>
            <a:r>
              <a:rPr lang="en-US" dirty="0" err="1"/>
              <a:t>beatuy</a:t>
            </a:r>
            <a:r>
              <a:rPr lang="en-US" dirty="0"/>
              <a:t>, over 1,000 employees in the tech department. Name is mixture of </a:t>
            </a:r>
            <a:r>
              <a:rPr lang="en-US" dirty="0" err="1"/>
              <a:t>Zalando</a:t>
            </a:r>
            <a:r>
              <a:rPr lang="en-US" dirty="0"/>
              <a:t> and Selenium.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Over 11,000 users in more than 80 countries. 500 people use it daily and has executed over 4.5 million tests since 2017.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47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Grid maintenance – browser releases, grid releases, driver versions take up a lot of time to maintain.</a:t>
            </a:r>
          </a:p>
          <a:p>
            <a:endParaRPr lang="en-US" dirty="0"/>
          </a:p>
          <a:p>
            <a:r>
              <a:rPr lang="en-US" dirty="0"/>
              <a:t>It’s not meant to replace cloud testing providers but work alongside them as they provide access to more browsers. </a:t>
            </a:r>
            <a:r>
              <a:rPr lang="en-US" dirty="0" err="1"/>
              <a:t>Zalenium</a:t>
            </a:r>
            <a:r>
              <a:rPr lang="en-US" dirty="0"/>
              <a:t> automatically redirects your tests to a cloud testing provider if one is available and docker-selenium cannot run those tests.</a:t>
            </a:r>
          </a:p>
          <a:p>
            <a:endParaRPr lang="en-US" dirty="0"/>
          </a:p>
          <a:p>
            <a:r>
              <a:rPr lang="en-US" dirty="0"/>
              <a:t>Overall </a:t>
            </a:r>
            <a:r>
              <a:rPr lang="en-US" dirty="0" err="1"/>
              <a:t>Zalenium</a:t>
            </a:r>
            <a:r>
              <a:rPr lang="en-US" dirty="0"/>
              <a:t> can increase the speed of your test suite as it runs docker-selenium tests locally, which reduces latency, but also utilizes the cloud testing provider you pay for in a smarter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4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54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372200" y="188640"/>
            <a:ext cx="2520280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8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2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53200" y="274638"/>
            <a:ext cx="2133600" cy="850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zrbO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C245A8-C054-A24E-9575-7C23AA41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 algn="ctr">
              <a:buNone/>
            </a:pPr>
            <a:r>
              <a:rPr lang="en-US" sz="4050" dirty="0" err="1"/>
              <a:t>Wifi</a:t>
            </a:r>
            <a:endParaRPr lang="en-US" sz="4050" dirty="0"/>
          </a:p>
          <a:p>
            <a:pPr marL="0" indent="0" algn="ctr">
              <a:buNone/>
            </a:pPr>
            <a:r>
              <a:rPr lang="en-US" sz="4050" dirty="0"/>
              <a:t>SSID :</a:t>
            </a:r>
            <a:r>
              <a:rPr lang="en-GB" sz="4050" dirty="0"/>
              <a:t>HMT Guest</a:t>
            </a:r>
          </a:p>
          <a:p>
            <a:pPr marL="85725" indent="0" algn="ctr">
              <a:buNone/>
            </a:pPr>
            <a:r>
              <a:rPr lang="en-US" sz="4050" dirty="0"/>
              <a:t>Password : </a:t>
            </a:r>
            <a:r>
              <a:rPr lang="en-GB" sz="4050" dirty="0"/>
              <a:t>INN3R-bauble*shipment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08769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677DF3-8E4B-F040-9C38-E181634D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823726"/>
            <a:ext cx="7921625" cy="40789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03934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D25EA-2C5B-F546-B0F0-A1ECE4E5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an IP address to log into over SSH.</a:t>
            </a:r>
          </a:p>
          <a:p>
            <a:endParaRPr lang="en-US" dirty="0"/>
          </a:p>
          <a:p>
            <a:r>
              <a:rPr lang="en-US" dirty="0"/>
              <a:t>Access the Playground ReadMe and GitHub repo here: </a:t>
            </a:r>
            <a:r>
              <a:rPr lang="en-US" dirty="0">
                <a:hlinkClick r:id="rId2"/>
              </a:rPr>
              <a:t>https://bit.ly/2zrbOED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We’re going to:</a:t>
            </a:r>
          </a:p>
          <a:p>
            <a:pPr lvl="1"/>
            <a:r>
              <a:rPr lang="en-US" dirty="0"/>
              <a:t>Install docker-selenium and </a:t>
            </a:r>
            <a:r>
              <a:rPr lang="en-US" dirty="0" err="1"/>
              <a:t>Zalenium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Run JavaScript </a:t>
            </a:r>
            <a:r>
              <a:rPr lang="en-US" dirty="0" err="1"/>
              <a:t>WebDriver.io</a:t>
            </a:r>
            <a:r>
              <a:rPr lang="en-US" dirty="0"/>
              <a:t> tests in parallel using </a:t>
            </a:r>
            <a:r>
              <a:rPr lang="en-US" dirty="0" err="1"/>
              <a:t>Zalenium</a:t>
            </a:r>
            <a:endParaRPr lang="en-US" dirty="0"/>
          </a:p>
          <a:p>
            <a:pPr lvl="1"/>
            <a:r>
              <a:rPr lang="en-US" dirty="0"/>
              <a:t>View the </a:t>
            </a:r>
            <a:r>
              <a:rPr lang="en-US" dirty="0" err="1"/>
              <a:t>Zalenium</a:t>
            </a:r>
            <a:r>
              <a:rPr lang="en-US" dirty="0"/>
              <a:t> 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As well as running tests on VMs, </a:t>
            </a:r>
            <a:r>
              <a:rPr lang="en-US" sz="2300" dirty="0" err="1"/>
              <a:t>Zalenium</a:t>
            </a:r>
            <a:r>
              <a:rPr lang="en-US" sz="2300" dirty="0"/>
              <a:t> also has support for the following providers:</a:t>
            </a:r>
          </a:p>
          <a:p>
            <a:pPr lvl="2"/>
            <a:r>
              <a:rPr lang="en-US" sz="2300" dirty="0"/>
              <a:t>Sauce Labs</a:t>
            </a:r>
          </a:p>
          <a:p>
            <a:pPr lvl="2"/>
            <a:r>
              <a:rPr lang="en-US" sz="2300" dirty="0" err="1"/>
              <a:t>TestingBot</a:t>
            </a:r>
            <a:endParaRPr lang="en-US" sz="2300" dirty="0"/>
          </a:p>
          <a:p>
            <a:pPr lvl="2"/>
            <a:r>
              <a:rPr lang="en-US" sz="2300" dirty="0"/>
              <a:t>Browser Stack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2300" dirty="0"/>
              <a:t>An example of this, to access Sauce Labs, add the following to your startup command:</a:t>
            </a:r>
          </a:p>
          <a:p>
            <a:pPr marL="0" indent="0">
              <a:buNone/>
            </a:pPr>
            <a:r>
              <a:rPr lang="en-US" sz="2300" i="1" dirty="0"/>
              <a:t>	</a:t>
            </a:r>
            <a:r>
              <a:rPr lang="en-GB" i="1" dirty="0"/>
              <a:t>export SAUCE_USERNAME=&lt;your Sauce Labs username&gt; export 	SAUCE_ACCESS_KEY=&lt;your Sauce Labs access key&gt; export 	SAUCE_LABS_URL=&lt;your Sauce Labs </a:t>
            </a:r>
            <a:r>
              <a:rPr lang="en-GB" i="1" dirty="0" err="1"/>
              <a:t>url:port</a:t>
            </a:r>
            <a:r>
              <a:rPr lang="en-GB" i="1" dirty="0"/>
              <a:t> number&gt; </a:t>
            </a:r>
            <a:r>
              <a:rPr lang="en-US" sz="2300" i="1" dirty="0"/>
              <a:t> 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i="1" dirty="0"/>
              <a:t>--</a:t>
            </a:r>
            <a:r>
              <a:rPr lang="en-GB" i="1" dirty="0" err="1"/>
              <a:t>sauceLabsEnabled</a:t>
            </a:r>
            <a:r>
              <a:rPr lang="en-GB" i="1" dirty="0"/>
              <a:t> true</a:t>
            </a: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tests on Cloud Proxy</a:t>
            </a:r>
          </a:p>
        </p:txBody>
      </p:sp>
    </p:spTree>
    <p:extLst>
      <p:ext uri="{BB962C8B-B14F-4D97-AF65-F5344CB8AC3E}">
        <p14:creationId xmlns:p14="http://schemas.microsoft.com/office/powerpoint/2010/main" val="6308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Basic </a:t>
            </a:r>
            <a:r>
              <a:rPr lang="en-US" sz="2300" dirty="0" err="1"/>
              <a:t>auth</a:t>
            </a:r>
            <a:r>
              <a:rPr lang="en-US" sz="2300" dirty="0"/>
              <a:t> grid protection can be implemented for deploying </a:t>
            </a:r>
            <a:r>
              <a:rPr lang="en-US" sz="2300" dirty="0" err="1"/>
              <a:t>Zalenium</a:t>
            </a:r>
            <a:r>
              <a:rPr lang="en-US" sz="2300" dirty="0"/>
              <a:t> in the cloud.</a:t>
            </a:r>
          </a:p>
          <a:p>
            <a:endParaRPr lang="en-US" sz="2300" dirty="0"/>
          </a:p>
          <a:p>
            <a:r>
              <a:rPr lang="en-US" sz="2300" dirty="0" err="1"/>
              <a:t>Zalenium</a:t>
            </a:r>
            <a:r>
              <a:rPr lang="en-US" sz="2300" dirty="0"/>
              <a:t> start/stop can be streamlined into one curl command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start </a:t>
            </a:r>
          </a:p>
          <a:p>
            <a:pPr lvl="1"/>
            <a:r>
              <a:rPr lang="en-GB" i="1" dirty="0"/>
              <a:t>curl -</a:t>
            </a:r>
            <a:r>
              <a:rPr lang="en-GB" i="1" dirty="0" err="1"/>
              <a:t>sSL</a:t>
            </a:r>
            <a:r>
              <a:rPr lang="en-GB" i="1" dirty="0"/>
              <a:t> https://</a:t>
            </a:r>
            <a:r>
              <a:rPr lang="en-GB" i="1" dirty="0" err="1"/>
              <a:t>raw.githubusercontent.com</a:t>
            </a:r>
            <a:r>
              <a:rPr lang="en-GB" i="1" dirty="0"/>
              <a:t>/</a:t>
            </a:r>
            <a:r>
              <a:rPr lang="en-GB" i="1" dirty="0" err="1"/>
              <a:t>dosel</a:t>
            </a:r>
            <a:r>
              <a:rPr lang="en-GB" i="1" dirty="0"/>
              <a:t>/t/</a:t>
            </a:r>
            <a:r>
              <a:rPr lang="en-GB" i="1" dirty="0" err="1"/>
              <a:t>i</a:t>
            </a:r>
            <a:r>
              <a:rPr lang="en-GB" i="1" dirty="0"/>
              <a:t>/p | bash -s stop</a:t>
            </a:r>
            <a:endParaRPr lang="en-GB" sz="2400" i="1" dirty="0"/>
          </a:p>
          <a:p>
            <a:endParaRPr lang="en-GB" sz="2400" i="1" dirty="0"/>
          </a:p>
          <a:p>
            <a:r>
              <a:rPr lang="en-GB" sz="2400" dirty="0"/>
              <a:t>Set CPU/memory limits, output logs to JSON, set browser screen width/height, time zones and much more…</a:t>
            </a:r>
            <a:br>
              <a:rPr lang="en-GB" sz="2400" dirty="0"/>
            </a:b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  <a:p>
            <a:pPr marL="914400" lvl="2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else can be customised?</a:t>
            </a:r>
          </a:p>
        </p:txBody>
      </p:sp>
    </p:spTree>
    <p:extLst>
      <p:ext uri="{BB962C8B-B14F-4D97-AF65-F5344CB8AC3E}">
        <p14:creationId xmlns:p14="http://schemas.microsoft.com/office/powerpoint/2010/main" val="1991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81AFD-59B1-1547-8B68-C03A1AA2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06" y="2820296"/>
            <a:ext cx="5818698" cy="249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E0AD4-F82D-C04F-84B2-1463927F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30" y="531786"/>
            <a:ext cx="5244986" cy="2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2088232"/>
          </a:xfrm>
        </p:spPr>
        <p:txBody>
          <a:bodyPr>
            <a:normAutofit fontScale="90000"/>
          </a:bodyPr>
          <a:lstStyle/>
          <a:p>
            <a:r>
              <a:rPr lang="en-GB" dirty="0"/>
              <a:t>Auto-Scaling Selenium Grid with Docker using </a:t>
            </a:r>
            <a:r>
              <a:rPr lang="en-GB" dirty="0" err="1"/>
              <a:t>Zalenium</a:t>
            </a:r>
            <a:br>
              <a:rPr lang="en-GB" dirty="0"/>
            </a:br>
            <a:br>
              <a:rPr lang="en-GB" dirty="0"/>
            </a:br>
            <a:r>
              <a:rPr lang="en-GB" sz="2700" dirty="0"/>
              <a:t>#</a:t>
            </a:r>
            <a:r>
              <a:rPr lang="en-GB" sz="2700" dirty="0" err="1"/>
              <a:t>DevOpsPlayground</a:t>
            </a:r>
            <a:endParaRPr lang="en-GB" sz="2700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39552" y="5661248"/>
            <a:ext cx="7772400" cy="345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Ali Hill, Hammad </a:t>
            </a:r>
            <a:r>
              <a:rPr lang="en-GB" sz="2400" dirty="0" err="1"/>
              <a:t>Chandio</a:t>
            </a:r>
            <a:r>
              <a:rPr lang="en-GB" sz="2400" dirty="0"/>
              <a:t>, Farhan Shaikh</a:t>
            </a:r>
          </a:p>
        </p:txBody>
      </p:sp>
    </p:spTree>
    <p:extLst>
      <p:ext uri="{BB962C8B-B14F-4D97-AF65-F5344CB8AC3E}">
        <p14:creationId xmlns:p14="http://schemas.microsoft.com/office/powerpoint/2010/main" val="29541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Ali Hill</a:t>
            </a:r>
          </a:p>
          <a:p>
            <a:pPr lvl="1"/>
            <a:r>
              <a:rPr lang="en-US" dirty="0"/>
              <a:t>QA and Continuous Delivery Consultant (Edinburgh)</a:t>
            </a:r>
          </a:p>
          <a:p>
            <a:pPr lvl="1"/>
            <a:r>
              <a:rPr lang="en-US" dirty="0"/>
              <a:t>Twitter: @ali_hill91 </a:t>
            </a:r>
          </a:p>
          <a:p>
            <a:endParaRPr lang="en-US" sz="2300" dirty="0"/>
          </a:p>
          <a:p>
            <a:r>
              <a:rPr lang="en-US" sz="2300" dirty="0"/>
              <a:t>Hammad </a:t>
            </a:r>
            <a:r>
              <a:rPr lang="en-US" sz="2300" dirty="0" err="1"/>
              <a:t>Chandio</a:t>
            </a:r>
            <a:endParaRPr lang="en-US" sz="2300" dirty="0"/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  <a:p>
            <a:r>
              <a:rPr lang="en-US" sz="2300" dirty="0"/>
              <a:t>Farhan Shaikh</a:t>
            </a:r>
          </a:p>
          <a:p>
            <a:pPr lvl="1"/>
            <a:r>
              <a:rPr lang="en-US" dirty="0"/>
              <a:t>QA and Continuous Delivery Consultant (London)</a:t>
            </a:r>
          </a:p>
          <a:p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GB" sz="2800" dirty="0">
              <a:solidFill>
                <a:srgbClr val="00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CEB4-8350-6E43-9BF4-39D82C16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96" y="1370014"/>
            <a:ext cx="1707304" cy="1707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FCAF8-314F-BC47-B6CA-AE961E86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6" y="3145850"/>
            <a:ext cx="1694643" cy="1694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3AAA4-3A24-3047-88F7-C7516244C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70" y="4909025"/>
            <a:ext cx="1716699" cy="17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4334C-8D09-A647-8B55-CDD7F8C8B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0" y="1808820"/>
            <a:ext cx="3073524" cy="3073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120E-954D-1F40-9F56-757C2906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2726922"/>
            <a:ext cx="3611942" cy="151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43DDA-87ED-724D-AF74-C1F3D7F53847}"/>
              </a:ext>
            </a:extLst>
          </p:cNvPr>
          <p:cNvSpPr txBox="1"/>
          <p:nvPr/>
        </p:nvSpPr>
        <p:spPr>
          <a:xfrm>
            <a:off x="634380" y="5427222"/>
            <a:ext cx="782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November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EDC4B-D179-5240-94EF-03491ACB3399}"/>
              </a:ext>
            </a:extLst>
          </p:cNvPr>
          <p:cNvSpPr txBox="1"/>
          <p:nvPr/>
        </p:nvSpPr>
        <p:spPr>
          <a:xfrm>
            <a:off x="1477964" y="5057890"/>
            <a:ext cx="62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www.devopsdays.org</a:t>
            </a:r>
            <a:r>
              <a:rPr lang="en-US" dirty="0"/>
              <a:t>/events/2018-edinburgh/welcome/</a:t>
            </a:r>
          </a:p>
        </p:txBody>
      </p:sp>
    </p:spTree>
    <p:extLst>
      <p:ext uri="{BB962C8B-B14F-4D97-AF65-F5344CB8AC3E}">
        <p14:creationId xmlns:p14="http://schemas.microsoft.com/office/powerpoint/2010/main" val="30711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WebDriver </a:t>
            </a:r>
          </a:p>
          <a:p>
            <a:pPr lvl="1"/>
            <a:r>
              <a:rPr lang="en-US" sz="2300" dirty="0"/>
              <a:t>Web browser automation library. </a:t>
            </a:r>
          </a:p>
          <a:p>
            <a:pPr lvl="1"/>
            <a:r>
              <a:rPr lang="en-US" sz="2300" dirty="0"/>
              <a:t>Used for automating browser interaction.</a:t>
            </a:r>
          </a:p>
          <a:p>
            <a:pPr lvl="1"/>
            <a:r>
              <a:rPr lang="en-US" sz="2300" dirty="0"/>
              <a:t>Tests can be written in language of choice.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docker-selenium</a:t>
            </a:r>
          </a:p>
          <a:p>
            <a:pPr lvl="1"/>
            <a:r>
              <a:rPr lang="en-US" sz="2300" dirty="0"/>
              <a:t>Docker images for Selenium Grid server.</a:t>
            </a:r>
          </a:p>
          <a:p>
            <a:pPr lvl="1"/>
            <a:r>
              <a:rPr lang="en-US" sz="2300" dirty="0"/>
              <a:t>Contains hub and node configurations for Firefox and Chrome.</a:t>
            </a:r>
          </a:p>
          <a:p>
            <a:pPr lvl="1"/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GB" sz="1600"/>
              <a:t>#DevOpsPlayground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7788-2E18-824B-B70D-CBBD54D4C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603639"/>
            <a:ext cx="20955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648BA-231B-184F-B06E-CBA46EB47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32" y="4901948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Open-source tool created by </a:t>
            </a:r>
            <a:r>
              <a:rPr lang="en-US" sz="2300" dirty="0" err="1"/>
              <a:t>Zalando</a:t>
            </a:r>
            <a:r>
              <a:rPr lang="en-US" sz="2300" dirty="0"/>
              <a:t> in 2017.</a:t>
            </a:r>
          </a:p>
          <a:p>
            <a:r>
              <a:rPr lang="en-US" sz="2300" dirty="0"/>
              <a:t>Allows you to create a dynamic, on-demand Selenium Grid within seconds.</a:t>
            </a:r>
          </a:p>
          <a:p>
            <a:r>
              <a:rPr lang="en-US" sz="2300" dirty="0"/>
              <a:t>Can be run out of the box using Docker and Kubernetes.</a:t>
            </a:r>
          </a:p>
          <a:p>
            <a:r>
              <a:rPr lang="en-US" sz="2300" dirty="0"/>
              <a:t>Based on ‘docker-selenium’ so tests can be run in Firefox and Chrome.</a:t>
            </a:r>
          </a:p>
          <a:p>
            <a:r>
              <a:rPr lang="en-US" sz="2300" dirty="0"/>
              <a:t>Auto-scales during run-time and deletes nodes after tests are finished.</a:t>
            </a:r>
          </a:p>
          <a:p>
            <a:r>
              <a:rPr lang="en-US" sz="2300" dirty="0"/>
              <a:t>Simple to set up and run.</a:t>
            </a:r>
          </a:p>
          <a:p>
            <a:r>
              <a:rPr lang="en-US" sz="2300" dirty="0"/>
              <a:t>Tests can be run on other cloud testing providers - Sauce Labs, Testing Bot and Browser Stack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0321-58F0-1544-9EDF-BF6AB3D6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5855"/>
            <a:ext cx="2616200" cy="11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dirty="0" err="1"/>
              <a:t>Zalenium</a:t>
            </a:r>
            <a:r>
              <a:rPr lang="en-US" dirty="0"/>
              <a:t> auto-scales.</a:t>
            </a:r>
          </a:p>
          <a:p>
            <a:r>
              <a:rPr lang="en-US" dirty="0"/>
              <a:t>Selenium Grid can consume a lot of resources when scaling.</a:t>
            </a:r>
          </a:p>
          <a:p>
            <a:r>
              <a:rPr lang="en-US" dirty="0"/>
              <a:t>Difficult to maintain all requirements in Grid (e.g. keeping all browsers up to date, maintaining Selenium drivers).</a:t>
            </a:r>
          </a:p>
          <a:p>
            <a:r>
              <a:rPr lang="en-US" dirty="0"/>
              <a:t>Allows anyone in your team to have </a:t>
            </a:r>
            <a:r>
              <a:rPr lang="en-US" b="1" dirty="0"/>
              <a:t>flexible and disposable Selenium Grid infrastructure created within seconds.</a:t>
            </a:r>
          </a:p>
          <a:p>
            <a:r>
              <a:rPr lang="en-US" dirty="0"/>
              <a:t>Compliments external cloud testing providers which can run tests on browsers other than Firefox and Chrome.</a:t>
            </a:r>
          </a:p>
          <a:p>
            <a:r>
              <a:rPr lang="en-US" dirty="0"/>
              <a:t>Videos automatically </a:t>
            </a:r>
            <a:r>
              <a:rPr lang="en-US" dirty="0" err="1"/>
              <a:t>recorderd</a:t>
            </a:r>
            <a:r>
              <a:rPr lang="en-US" dirty="0"/>
              <a:t> (can be disabled) in </a:t>
            </a:r>
            <a:r>
              <a:rPr lang="en-US" i="1" dirty="0"/>
              <a:t>‘</a:t>
            </a:r>
            <a:r>
              <a:rPr lang="en-US" i="1" dirty="0" err="1"/>
              <a:t>tmp</a:t>
            </a:r>
            <a:r>
              <a:rPr lang="en-US" i="1" dirty="0"/>
              <a:t>/videos’ </a:t>
            </a:r>
            <a:r>
              <a:rPr lang="en-US" dirty="0"/>
              <a:t>folder.</a:t>
            </a:r>
          </a:p>
          <a:p>
            <a:r>
              <a:rPr lang="en-US" dirty="0"/>
              <a:t>Dashboard available to see test execution history.</a:t>
            </a:r>
          </a:p>
          <a:p>
            <a:r>
              <a:rPr lang="en-US" dirty="0"/>
              <a:t>Also works with Kubernetes.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GB" sz="2800" dirty="0" err="1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Zalenium</a:t>
            </a:r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01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Upon running the </a:t>
            </a:r>
            <a:r>
              <a:rPr lang="en-US" sz="2300" dirty="0" err="1"/>
              <a:t>Zalenium</a:t>
            </a:r>
            <a:r>
              <a:rPr lang="en-US" sz="2300" dirty="0"/>
              <a:t> start Docker command a Selenium Grid Hub is started.</a:t>
            </a:r>
          </a:p>
          <a:p>
            <a:r>
              <a:rPr lang="en-US" sz="2300" dirty="0"/>
              <a:t>A docker-selenium Starter Proxy then starts. This handles incoming requests.</a:t>
            </a:r>
          </a:p>
          <a:p>
            <a:r>
              <a:rPr lang="en-US" sz="2300" dirty="0"/>
              <a:t>A test request is sent to the Hub from the host machine.</a:t>
            </a:r>
          </a:p>
          <a:p>
            <a:r>
              <a:rPr lang="en-US" sz="2300" dirty="0"/>
              <a:t>docker-selenium proxy analyses the test and creates a new docker-selenium container which registers itself to the Hub.</a:t>
            </a:r>
          </a:p>
          <a:p>
            <a:r>
              <a:rPr lang="en-US" sz="2300" dirty="0"/>
              <a:t>The Hub then assigns a new test to the container where it is executed.</a:t>
            </a:r>
          </a:p>
          <a:p>
            <a:r>
              <a:rPr lang="en-US" sz="2300" dirty="0"/>
              <a:t>Once the test is complete, the node shuts down, and saves video files to a temporary location on the users’ machine.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5962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600201"/>
            <a:ext cx="7920880" cy="4525963"/>
          </a:xfrm>
        </p:spPr>
        <p:txBody>
          <a:bodyPr>
            <a:noAutofit/>
          </a:bodyPr>
          <a:lstStyle/>
          <a:p>
            <a:r>
              <a:rPr lang="en-US" sz="2300" dirty="0"/>
              <a:t>If the Hub receives a test that docker-selenium is not compatible with (e.g. Safari, IE) then it will check for the availability of a cloud testing provider, where it will run the tests.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z="1600" dirty="0"/>
              <a:t>#</a:t>
            </a:r>
            <a:r>
              <a:rPr lang="en-GB" sz="1600" dirty="0" err="1"/>
              <a:t>DevOpsPlayground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30476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68B525010F846862294E756626199" ma:contentTypeVersion="8" ma:contentTypeDescription="Create a new document." ma:contentTypeScope="" ma:versionID="8038f208134572231f45b2239c7ee116">
  <xsd:schema xmlns:xsd="http://www.w3.org/2001/XMLSchema" xmlns:xs="http://www.w3.org/2001/XMLSchema" xmlns:p="http://schemas.microsoft.com/office/2006/metadata/properties" xmlns:ns2="78610437-699c-4941-bf2e-0011b0af15d9" xmlns:ns3="c7ddc322-a81d-4d45-a8a3-b42cbb00bae7" targetNamespace="http://schemas.microsoft.com/office/2006/metadata/properties" ma:root="true" ma:fieldsID="3bc37508e70c0eb62c75259443266f33" ns2:_="" ns3:_="">
    <xsd:import namespace="78610437-699c-4941-bf2e-0011b0af15d9"/>
    <xsd:import namespace="c7ddc322-a81d-4d45-a8a3-b42cbb00ba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10437-699c-4941-bf2e-0011b0af15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dc322-a81d-4d45-a8a3-b42cbb00b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A310F-8172-420C-8B07-5B368A43E2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c7ddc322-a81d-4d45-a8a3-b42cbb00bae7"/>
    <ds:schemaRef ds:uri="http://purl.org/dc/dcmitype/"/>
    <ds:schemaRef ds:uri="http://schemas.microsoft.com/office/infopath/2007/PartnerControls"/>
    <ds:schemaRef ds:uri="78610437-699c-4941-bf2e-0011b0af15d9"/>
  </ds:schemaRefs>
</ds:datastoreItem>
</file>

<file path=customXml/itemProps2.xml><?xml version="1.0" encoding="utf-8"?>
<ds:datastoreItem xmlns:ds="http://schemas.openxmlformats.org/officeDocument/2006/customXml" ds:itemID="{130D9AEF-63DD-4286-96FE-CAAEA6D0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10437-699c-4941-bf2e-0011b0af15d9"/>
    <ds:schemaRef ds:uri="c7ddc322-a81d-4d45-a8a3-b42cbb00b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839</Words>
  <Application>Microsoft Macintosh PowerPoint</Application>
  <PresentationFormat>On-screen Show (4:3)</PresentationFormat>
  <Paragraphs>106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Auto-Scaling Selenium Grid with Docker using Zalenium  #DevOpsPlayground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Alastair Hill</cp:lastModifiedBy>
  <cp:revision>184</cp:revision>
  <dcterms:created xsi:type="dcterms:W3CDTF">2014-07-24T08:08:48Z</dcterms:created>
  <dcterms:modified xsi:type="dcterms:W3CDTF">2018-09-25T14:17:24Z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0x01010032568B525010F846862294E756626199</vt:lpwstr>
  </property>
</Properties>
</file>