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303" r:id="rId5"/>
    <p:sldId id="257" r:id="rId6"/>
    <p:sldId id="304" r:id="rId7"/>
    <p:sldId id="294" r:id="rId8"/>
    <p:sldId id="309" r:id="rId9"/>
    <p:sldId id="306" r:id="rId10"/>
    <p:sldId id="291" r:id="rId11"/>
    <p:sldId id="295" r:id="rId12"/>
    <p:sldId id="296" r:id="rId13"/>
    <p:sldId id="307" r:id="rId14"/>
    <p:sldId id="292" r:id="rId15"/>
    <p:sldId id="310" r:id="rId16"/>
    <p:sldId id="308" r:id="rId17"/>
    <p:sldId id="293" r:id="rId18"/>
    <p:sldId id="297" r:id="rId19"/>
    <p:sldId id="26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70B7"/>
    <a:srgbClr val="0062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04A064-B3F3-5D4D-9974-18D95C58636D}" v="25" dt="2018-07-06T09:11:59.6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376" autoAdjust="0"/>
    <p:restoredTop sz="86418"/>
  </p:normalViewPr>
  <p:slideViewPr>
    <p:cSldViewPr>
      <p:cViewPr varScale="1">
        <p:scale>
          <a:sx n="112" d="100"/>
          <a:sy n="112" d="100"/>
        </p:scale>
        <p:origin x="352" y="19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005F40-3085-A94C-86F1-8086CB7D3208}" type="datetimeFigureOut">
              <a:rPr lang="en-US" smtClean="0"/>
              <a:t>9/27/18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E4AC06-0B82-CF4D-9DE4-20DB7B547155}" type="slidenum">
              <a:rPr lang="en-US" smtClean="0"/>
              <a:t>‹#›</a:t>
            </a:fld>
            <a:endParaRPr lang="en-US"/>
          </a:p>
        </p:txBody>
      </p:sp>
    </p:spTree>
    <p:extLst>
      <p:ext uri="{BB962C8B-B14F-4D97-AF65-F5344CB8AC3E}">
        <p14:creationId xmlns:p14="http://schemas.microsoft.com/office/powerpoint/2010/main" val="1803578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794CCD-B965-4F1A-9017-84B1EA84E2E2}" type="datetimeFigureOut">
              <a:rPr lang="en-GB" smtClean="0"/>
              <a:t>27/09/2018</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507E9C-E9CF-45CC-A225-331D2025989C}" type="slidenum">
              <a:rPr lang="en-GB" smtClean="0"/>
              <a:t>‹#›</a:t>
            </a:fld>
            <a:endParaRPr lang="en-GB" dirty="0"/>
          </a:p>
        </p:txBody>
      </p:sp>
    </p:spTree>
    <p:extLst>
      <p:ext uri="{BB962C8B-B14F-4D97-AF65-F5344CB8AC3E}">
        <p14:creationId xmlns:p14="http://schemas.microsoft.com/office/powerpoint/2010/main" val="786483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thanks to everyone for joining us for this DevOps Playground Meetup at ECS Digital. </a:t>
            </a:r>
          </a:p>
          <a:p>
            <a:endParaRPr lang="en-US" dirty="0"/>
          </a:p>
          <a:p>
            <a:r>
              <a:rPr lang="en-US" dirty="0"/>
              <a:t>Before we start the session, has everyone managed to connect to the </a:t>
            </a:r>
            <a:r>
              <a:rPr lang="en-US" dirty="0" err="1"/>
              <a:t>WiFi</a:t>
            </a:r>
            <a:r>
              <a:rPr lang="en-US" dirty="0"/>
              <a:t>?</a:t>
            </a:r>
          </a:p>
        </p:txBody>
      </p:sp>
      <p:sp>
        <p:nvSpPr>
          <p:cNvPr id="4" name="Slide Number Placeholder 3"/>
          <p:cNvSpPr>
            <a:spLocks noGrp="1"/>
          </p:cNvSpPr>
          <p:nvPr>
            <p:ph type="sldNum" sz="quarter" idx="5"/>
          </p:nvPr>
        </p:nvSpPr>
        <p:spPr/>
        <p:txBody>
          <a:bodyPr/>
          <a:lstStyle/>
          <a:p>
            <a:fld id="{7A507E9C-E9CF-45CC-A225-331D2025989C}" type="slidenum">
              <a:rPr lang="en-GB" smtClean="0"/>
              <a:t>1</a:t>
            </a:fld>
            <a:endParaRPr lang="en-GB" dirty="0"/>
          </a:p>
        </p:txBody>
      </p:sp>
    </p:spTree>
    <p:extLst>
      <p:ext uri="{BB962C8B-B14F-4D97-AF65-F5344CB8AC3E}">
        <p14:creationId xmlns:p14="http://schemas.microsoft.com/office/powerpoint/2010/main" val="3177000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Zalando</a:t>
            </a:r>
            <a:r>
              <a:rPr lang="en-US" dirty="0"/>
              <a:t> have provided a nice image of how both of those scenarios I’ve </a:t>
            </a:r>
            <a:r>
              <a:rPr lang="en-US"/>
              <a:t>just described </a:t>
            </a:r>
            <a:r>
              <a:rPr lang="en-US" dirty="0"/>
              <a:t>play out – demonstrating how the Hub, proxy, containers and cloud testing providers all </a:t>
            </a:r>
            <a:r>
              <a:rPr lang="en-US"/>
              <a:t>work together.</a:t>
            </a:r>
            <a:endParaRPr lang="en-US" dirty="0"/>
          </a:p>
        </p:txBody>
      </p:sp>
      <p:sp>
        <p:nvSpPr>
          <p:cNvPr id="4" name="Slide Number Placeholder 3"/>
          <p:cNvSpPr>
            <a:spLocks noGrp="1"/>
          </p:cNvSpPr>
          <p:nvPr>
            <p:ph type="sldNum" sz="quarter" idx="5"/>
          </p:nvPr>
        </p:nvSpPr>
        <p:spPr/>
        <p:txBody>
          <a:bodyPr/>
          <a:lstStyle/>
          <a:p>
            <a:fld id="{7A507E9C-E9CF-45CC-A225-331D2025989C}" type="slidenum">
              <a:rPr lang="en-GB" smtClean="0"/>
              <a:t>10</a:t>
            </a:fld>
            <a:endParaRPr lang="en-GB" dirty="0"/>
          </a:p>
        </p:txBody>
      </p:sp>
    </p:spTree>
    <p:extLst>
      <p:ext uri="{BB962C8B-B14F-4D97-AF65-F5344CB8AC3E}">
        <p14:creationId xmlns:p14="http://schemas.microsoft.com/office/powerpoint/2010/main" val="1654401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would you decide to use </a:t>
            </a:r>
            <a:r>
              <a:rPr lang="en-US" dirty="0" err="1"/>
              <a:t>Zalenium</a:t>
            </a:r>
            <a:r>
              <a:rPr lang="en-US" dirty="0"/>
              <a:t>?</a:t>
            </a:r>
          </a:p>
          <a:p>
            <a:endParaRPr lang="en-US" dirty="0"/>
          </a:p>
          <a:p>
            <a:r>
              <a:rPr lang="en-US" dirty="0"/>
              <a:t>*CLICK* First of all, it auto-scales by creating more docker containers as and when they are needed. It also scales back down as tests finish.</a:t>
            </a:r>
          </a:p>
          <a:p>
            <a:endParaRPr lang="en-US" dirty="0"/>
          </a:p>
          <a:p>
            <a:r>
              <a:rPr lang="en-US" dirty="0"/>
              <a:t>*CLICK* A lot of time is invested in setting up and maintaining your own Selenium Grid. Having all browser versions updated and in line with the Selenium WebDriver browser drivers is often a frustrating process. </a:t>
            </a:r>
          </a:p>
          <a:p>
            <a:r>
              <a:rPr lang="en-US" dirty="0" err="1"/>
              <a:t>Zalenium</a:t>
            </a:r>
            <a:r>
              <a:rPr lang="en-US" dirty="0"/>
              <a:t> manages this for you, removing this frustration.</a:t>
            </a:r>
          </a:p>
          <a:p>
            <a:endParaRPr lang="en-US" dirty="0"/>
          </a:p>
          <a:p>
            <a:r>
              <a:rPr lang="en-US" dirty="0"/>
              <a:t>*CLICK* </a:t>
            </a:r>
            <a:r>
              <a:rPr lang="en-US" dirty="0" err="1"/>
              <a:t>Zalenium</a:t>
            </a:r>
            <a:r>
              <a:rPr lang="en-US" dirty="0"/>
              <a:t> allows anyone to have flexible and disposable Selenium Grid infrastructure created within seconds. It means that functional testing can take place easily at any point in the development cycle as the infrastructure is available to all.</a:t>
            </a:r>
          </a:p>
          <a:p>
            <a:endParaRPr lang="en-US" dirty="0"/>
          </a:p>
          <a:p>
            <a:r>
              <a:rPr lang="en-US" dirty="0"/>
              <a:t>*CLICK* It compliments your existing cloud testing providers. If you already use providers such as Sauce Labs and Testing Bot then </a:t>
            </a:r>
            <a:r>
              <a:rPr lang="en-US" dirty="0" err="1"/>
              <a:t>Zalenium</a:t>
            </a:r>
            <a:r>
              <a:rPr lang="en-US" dirty="0"/>
              <a:t> can work alongside those. Have the Chrome and Firefox tests run on host machines for faster feedback, but tests in other browsers can be directed to your provider.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Videos are automatically recorded, if required into a temporary location. These videos are automatically saved in a temporary location on the host machine.</a:t>
            </a:r>
          </a:p>
          <a:p>
            <a:endParaRPr lang="en-US" dirty="0"/>
          </a:p>
          <a:p>
            <a:r>
              <a:rPr lang="en-US" dirty="0"/>
              <a:t>*CLICK* The dashboard feature or live preview can show you exactly what is happening in your tests. It also displays both Selenium logs and browser logs (which can be saved in JSON format onto the host machine).</a:t>
            </a:r>
          </a:p>
          <a:p>
            <a:endParaRPr lang="en-US" dirty="0"/>
          </a:p>
          <a:p>
            <a:r>
              <a:rPr lang="en-US" dirty="0"/>
              <a:t>*CLICK* It also has Kubernetes support. We won’t be covering this in this session, but we may do a part 2 of the Playground exploring how to run </a:t>
            </a:r>
            <a:r>
              <a:rPr lang="en-US" dirty="0" err="1"/>
              <a:t>Zalenium</a:t>
            </a:r>
            <a:r>
              <a:rPr lang="en-US" dirty="0"/>
              <a:t> as part of CI using Kubernetes.</a:t>
            </a:r>
          </a:p>
          <a:p>
            <a:endParaRPr lang="en-US" dirty="0"/>
          </a:p>
          <a:p>
            <a:r>
              <a:rPr lang="en-US" dirty="0"/>
              <a:t>Overall, </a:t>
            </a:r>
            <a:r>
              <a:rPr lang="en-US" dirty="0" err="1"/>
              <a:t>Zalenium</a:t>
            </a:r>
            <a:r>
              <a:rPr lang="en-US" dirty="0"/>
              <a:t> can increase the speed of your continuous testing process  as it manages them in a smarter way by providing more containers when required and allowing anyone to have flexible and disposable Selenium Grid infrastructure.</a:t>
            </a:r>
          </a:p>
        </p:txBody>
      </p:sp>
      <p:sp>
        <p:nvSpPr>
          <p:cNvPr id="4" name="Slide Number Placeholder 3"/>
          <p:cNvSpPr>
            <a:spLocks noGrp="1"/>
          </p:cNvSpPr>
          <p:nvPr>
            <p:ph type="sldNum" sz="quarter" idx="5"/>
          </p:nvPr>
        </p:nvSpPr>
        <p:spPr/>
        <p:txBody>
          <a:bodyPr/>
          <a:lstStyle/>
          <a:p>
            <a:fld id="{7A507E9C-E9CF-45CC-A225-331D2025989C}" type="slidenum">
              <a:rPr lang="en-GB" smtClean="0"/>
              <a:t>11</a:t>
            </a:fld>
            <a:endParaRPr lang="en-GB" dirty="0"/>
          </a:p>
        </p:txBody>
      </p:sp>
    </p:spTree>
    <p:extLst>
      <p:ext uri="{BB962C8B-B14F-4D97-AF65-F5344CB8AC3E}">
        <p14:creationId xmlns:p14="http://schemas.microsoft.com/office/powerpoint/2010/main" val="4076460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I’ll discuss some of the negatives of </a:t>
            </a:r>
            <a:r>
              <a:rPr lang="en-US" dirty="0" err="1"/>
              <a:t>Zalenium</a:t>
            </a:r>
            <a:r>
              <a:rPr lang="en-US" dirty="0"/>
              <a:t> performance that we have discovered whilst using this tool. </a:t>
            </a:r>
          </a:p>
          <a:p>
            <a:endParaRPr lang="en-US" dirty="0"/>
          </a:p>
          <a:p>
            <a:r>
              <a:rPr lang="en-US" dirty="0"/>
              <a:t>*CLICK* Performance can sometimes be an issue. The video recording aspect uses a lot of CPU. Whilst this can be disabled, having videos recorded is a big selling point for </a:t>
            </a:r>
            <a:r>
              <a:rPr lang="en-US" dirty="0" err="1"/>
              <a:t>Zalenium</a:t>
            </a:r>
            <a:r>
              <a:rPr lang="en-US" dirty="0"/>
              <a:t>.</a:t>
            </a:r>
          </a:p>
          <a:p>
            <a:r>
              <a:rPr lang="en-US" dirty="0"/>
              <a:t>(t2.large 2 cores and 16GB RAM)</a:t>
            </a:r>
          </a:p>
          <a:p>
            <a:r>
              <a:rPr lang="en-US" dirty="0"/>
              <a:t>Increasing beyond 16-18 containers can cause performance issues. Sometimes tests will fail due to timeout rather than for a valid reason. </a:t>
            </a:r>
          </a:p>
          <a:p>
            <a:r>
              <a:rPr lang="en-US" dirty="0"/>
              <a:t>It’s a good idea to monitor CPU when you’re first setting up your test runs. This maybe isn’t exclusive to </a:t>
            </a:r>
            <a:r>
              <a:rPr lang="en-US" dirty="0" err="1"/>
              <a:t>Zalenium</a:t>
            </a:r>
            <a:r>
              <a:rPr lang="en-US" dirty="0"/>
              <a:t>, but it’s something to keep in mind.</a:t>
            </a:r>
          </a:p>
          <a:p>
            <a:endParaRPr lang="en-US" dirty="0"/>
          </a:p>
          <a:p>
            <a:r>
              <a:rPr lang="en-US" dirty="0"/>
              <a:t>There is quite a lot of discussion online about how to improve </a:t>
            </a:r>
            <a:r>
              <a:rPr lang="en-US" dirty="0" err="1"/>
              <a:t>Zalenium</a:t>
            </a:r>
            <a:r>
              <a:rPr lang="en-US" dirty="0"/>
              <a:t> performance.</a:t>
            </a:r>
          </a:p>
        </p:txBody>
      </p:sp>
      <p:sp>
        <p:nvSpPr>
          <p:cNvPr id="4" name="Slide Number Placeholder 3"/>
          <p:cNvSpPr>
            <a:spLocks noGrp="1"/>
          </p:cNvSpPr>
          <p:nvPr>
            <p:ph type="sldNum" sz="quarter" idx="5"/>
          </p:nvPr>
        </p:nvSpPr>
        <p:spPr/>
        <p:txBody>
          <a:bodyPr/>
          <a:lstStyle/>
          <a:p>
            <a:fld id="{7A507E9C-E9CF-45CC-A225-331D2025989C}" type="slidenum">
              <a:rPr lang="en-GB" smtClean="0"/>
              <a:t>12</a:t>
            </a:fld>
            <a:endParaRPr lang="en-GB" dirty="0"/>
          </a:p>
        </p:txBody>
      </p:sp>
    </p:spTree>
    <p:extLst>
      <p:ext uri="{BB962C8B-B14F-4D97-AF65-F5344CB8AC3E}">
        <p14:creationId xmlns:p14="http://schemas.microsoft.com/office/powerpoint/2010/main" val="20849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507E9C-E9CF-45CC-A225-331D2025989C}" type="slidenum">
              <a:rPr lang="en-GB" smtClean="0"/>
              <a:t>13</a:t>
            </a:fld>
            <a:endParaRPr lang="en-GB" dirty="0"/>
          </a:p>
        </p:txBody>
      </p:sp>
    </p:spTree>
    <p:extLst>
      <p:ext uri="{BB962C8B-B14F-4D97-AF65-F5344CB8AC3E}">
        <p14:creationId xmlns:p14="http://schemas.microsoft.com/office/powerpoint/2010/main" val="2965049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So as well as the scenario we’ve just show, we can also these tests on cloud providers. Just now there is support for Sauce Labs, </a:t>
            </a:r>
            <a:r>
              <a:rPr lang="en-US" dirty="0" err="1"/>
              <a:t>TestingBot</a:t>
            </a:r>
            <a:r>
              <a:rPr lang="en-US" dirty="0"/>
              <a:t> and Browser Stack.</a:t>
            </a:r>
          </a:p>
          <a:p>
            <a:endParaRPr lang="en-US" dirty="0"/>
          </a:p>
          <a:p>
            <a:r>
              <a:rPr lang="en-US" dirty="0"/>
              <a:t>*CLICK* It’s pretty simple to register these providers to </a:t>
            </a:r>
            <a:r>
              <a:rPr lang="en-US" dirty="0" err="1"/>
              <a:t>Zalenium</a:t>
            </a:r>
            <a:r>
              <a:rPr lang="en-US" dirty="0"/>
              <a:t>. An example of how to do this is shown below. You simply add these arguments to the </a:t>
            </a:r>
            <a:r>
              <a:rPr lang="en-US" dirty="0" err="1"/>
              <a:t>Zalenium</a:t>
            </a:r>
            <a:r>
              <a:rPr lang="en-US" dirty="0"/>
              <a:t> run command which we executed earlier.</a:t>
            </a:r>
          </a:p>
        </p:txBody>
      </p:sp>
      <p:sp>
        <p:nvSpPr>
          <p:cNvPr id="4" name="Slide Number Placeholder 3"/>
          <p:cNvSpPr>
            <a:spLocks noGrp="1"/>
          </p:cNvSpPr>
          <p:nvPr>
            <p:ph type="sldNum" sz="quarter" idx="5"/>
          </p:nvPr>
        </p:nvSpPr>
        <p:spPr/>
        <p:txBody>
          <a:bodyPr/>
          <a:lstStyle/>
          <a:p>
            <a:fld id="{7A507E9C-E9CF-45CC-A225-331D2025989C}" type="slidenum">
              <a:rPr lang="en-GB" smtClean="0"/>
              <a:t>14</a:t>
            </a:fld>
            <a:endParaRPr lang="en-GB" dirty="0"/>
          </a:p>
        </p:txBody>
      </p:sp>
    </p:spTree>
    <p:extLst>
      <p:ext uri="{BB962C8B-B14F-4D97-AF65-F5344CB8AC3E}">
        <p14:creationId xmlns:p14="http://schemas.microsoft.com/office/powerpoint/2010/main" val="1491456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507E9C-E9CF-45CC-A225-331D2025989C}" type="slidenum">
              <a:rPr lang="en-GB" smtClean="0"/>
              <a:t>15</a:t>
            </a:fld>
            <a:endParaRPr lang="en-GB" dirty="0"/>
          </a:p>
        </p:txBody>
      </p:sp>
    </p:spTree>
    <p:extLst>
      <p:ext uri="{BB962C8B-B14F-4D97-AF65-F5344CB8AC3E}">
        <p14:creationId xmlns:p14="http://schemas.microsoft.com/office/powerpoint/2010/main" val="3675866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evening’s session will involve getting hands-on with an open source tool called </a:t>
            </a:r>
            <a:r>
              <a:rPr lang="en-US" dirty="0" err="1"/>
              <a:t>Zalenium</a:t>
            </a:r>
            <a:r>
              <a:rPr lang="en-US" dirty="0"/>
              <a:t>, which allows you to create a scalable Selenium Grid infrastructure using Docker.</a:t>
            </a:r>
          </a:p>
          <a:p>
            <a:endParaRPr lang="en-US" dirty="0"/>
          </a:p>
          <a:p>
            <a:r>
              <a:rPr lang="en-US" dirty="0"/>
              <a:t>You can use the #</a:t>
            </a:r>
            <a:r>
              <a:rPr lang="en-US" dirty="0" err="1"/>
              <a:t>DevOpsPlayground</a:t>
            </a:r>
            <a:r>
              <a:rPr lang="en-US" dirty="0"/>
              <a:t> on Twitter/LinkedIn to find our social media posts about our Meetups. All updates are also posted on the </a:t>
            </a:r>
            <a:r>
              <a:rPr lang="en-US" dirty="0" err="1"/>
              <a:t>Meetup.com</a:t>
            </a:r>
            <a:r>
              <a:rPr lang="en-US" dirty="0"/>
              <a:t> website.</a:t>
            </a:r>
          </a:p>
        </p:txBody>
      </p:sp>
      <p:sp>
        <p:nvSpPr>
          <p:cNvPr id="4" name="Slide Number Placeholder 3"/>
          <p:cNvSpPr>
            <a:spLocks noGrp="1"/>
          </p:cNvSpPr>
          <p:nvPr>
            <p:ph type="sldNum" sz="quarter" idx="5"/>
          </p:nvPr>
        </p:nvSpPr>
        <p:spPr/>
        <p:txBody>
          <a:bodyPr/>
          <a:lstStyle/>
          <a:p>
            <a:fld id="{7A507E9C-E9CF-45CC-A225-331D2025989C}" type="slidenum">
              <a:rPr lang="en-GB" smtClean="0"/>
              <a:t>2</a:t>
            </a:fld>
            <a:endParaRPr lang="en-GB" dirty="0"/>
          </a:p>
        </p:txBody>
      </p:sp>
    </p:spTree>
    <p:extLst>
      <p:ext uri="{BB962C8B-B14F-4D97-AF65-F5344CB8AC3E}">
        <p14:creationId xmlns:p14="http://schemas.microsoft.com/office/powerpoint/2010/main" val="1514844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ECS Digital are gold sponsors for this year’s Edinburgh </a:t>
            </a:r>
            <a:r>
              <a:rPr lang="en-US" dirty="0" err="1"/>
              <a:t>DevOpsDays</a:t>
            </a:r>
            <a:r>
              <a:rPr lang="en-US" dirty="0"/>
              <a:t> which takes place on the 1</a:t>
            </a:r>
            <a:r>
              <a:rPr lang="en-US" baseline="30000" dirty="0"/>
              <a:t>st</a:t>
            </a:r>
            <a:r>
              <a:rPr lang="en-US" dirty="0"/>
              <a:t> and 2</a:t>
            </a:r>
            <a:r>
              <a:rPr lang="en-US" baseline="30000" dirty="0"/>
              <a:t>nd</a:t>
            </a:r>
            <a:r>
              <a:rPr lang="en-US" dirty="0"/>
              <a:t> November. </a:t>
            </a:r>
          </a:p>
          <a:p>
            <a:endParaRPr lang="en-US" dirty="0"/>
          </a:p>
          <a:p>
            <a:r>
              <a:rPr lang="en-US" dirty="0"/>
              <a:t>The speaker lineup details should be getting announced soon, and you can follow them on Twitter @</a:t>
            </a:r>
            <a:r>
              <a:rPr lang="en-US" dirty="0" err="1"/>
              <a:t>devopsdaysedi</a:t>
            </a:r>
            <a:r>
              <a:rPr lang="en-US" dirty="0"/>
              <a:t> for further updates.</a:t>
            </a:r>
          </a:p>
        </p:txBody>
      </p:sp>
      <p:sp>
        <p:nvSpPr>
          <p:cNvPr id="4" name="Slide Number Placeholder 3"/>
          <p:cNvSpPr>
            <a:spLocks noGrp="1"/>
          </p:cNvSpPr>
          <p:nvPr>
            <p:ph type="sldNum" sz="quarter" idx="10"/>
          </p:nvPr>
        </p:nvSpPr>
        <p:spPr/>
        <p:txBody>
          <a:bodyPr/>
          <a:lstStyle/>
          <a:p>
            <a:fld id="{7A507E9C-E9CF-45CC-A225-331D2025989C}" type="slidenum">
              <a:rPr lang="en-GB" smtClean="0"/>
              <a:t>3</a:t>
            </a:fld>
            <a:endParaRPr lang="en-GB" dirty="0"/>
          </a:p>
        </p:txBody>
      </p:sp>
    </p:spTree>
    <p:extLst>
      <p:ext uri="{BB962C8B-B14F-4D97-AF65-F5344CB8AC3E}">
        <p14:creationId xmlns:p14="http://schemas.microsoft.com/office/powerpoint/2010/main" val="411268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thought I’d begin by introducing your 3 presenters for this evening. Hammad, Farhan and myself are all QA and Continuous Delivery Consultants at ECS Digital. I’m based up here in Edinburgh and Hammad and Farhan have joined us tonight from our London offices. </a:t>
            </a:r>
          </a:p>
          <a:p>
            <a:endParaRPr lang="en-US" dirty="0"/>
          </a:p>
          <a:p>
            <a:r>
              <a:rPr lang="en-US" dirty="0"/>
              <a:t>You can also find me on Twitter, my handle is on the slide.</a:t>
            </a:r>
          </a:p>
          <a:p>
            <a:endParaRPr lang="en-US" dirty="0"/>
          </a:p>
          <a:p>
            <a:r>
              <a:rPr lang="en-US" dirty="0"/>
              <a:t>All 3 of us were involved in setting up this Playground, so feel free to give one of us a shout during the presentation if you have any questions.</a:t>
            </a:r>
          </a:p>
          <a:p>
            <a:endParaRPr lang="en-US" dirty="0"/>
          </a:p>
          <a:p>
            <a:r>
              <a:rPr lang="en-US" dirty="0"/>
              <a:t>If you find this Playground interesting and are interested in doing more like this then feel free to speak to any of us or Connor about potential opportunities as we are hiring.</a:t>
            </a:r>
          </a:p>
        </p:txBody>
      </p:sp>
      <p:sp>
        <p:nvSpPr>
          <p:cNvPr id="4" name="Slide Number Placeholder 3"/>
          <p:cNvSpPr>
            <a:spLocks noGrp="1"/>
          </p:cNvSpPr>
          <p:nvPr>
            <p:ph type="sldNum" sz="quarter" idx="5"/>
          </p:nvPr>
        </p:nvSpPr>
        <p:spPr/>
        <p:txBody>
          <a:bodyPr/>
          <a:lstStyle/>
          <a:p>
            <a:fld id="{7A507E9C-E9CF-45CC-A225-331D2025989C}" type="slidenum">
              <a:rPr lang="en-GB" smtClean="0"/>
              <a:t>4</a:t>
            </a:fld>
            <a:endParaRPr lang="en-GB" dirty="0"/>
          </a:p>
        </p:txBody>
      </p:sp>
    </p:spTree>
    <p:extLst>
      <p:ext uri="{BB962C8B-B14F-4D97-AF65-F5344CB8AC3E}">
        <p14:creationId xmlns:p14="http://schemas.microsoft.com/office/powerpoint/2010/main" val="2549555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run through the agenda for the evening so that you know what to expect.</a:t>
            </a:r>
          </a:p>
        </p:txBody>
      </p:sp>
      <p:sp>
        <p:nvSpPr>
          <p:cNvPr id="4" name="Slide Number Placeholder 3"/>
          <p:cNvSpPr>
            <a:spLocks noGrp="1"/>
          </p:cNvSpPr>
          <p:nvPr>
            <p:ph type="sldNum" sz="quarter" idx="5"/>
          </p:nvPr>
        </p:nvSpPr>
        <p:spPr/>
        <p:txBody>
          <a:bodyPr/>
          <a:lstStyle/>
          <a:p>
            <a:fld id="{7A507E9C-E9CF-45CC-A225-331D2025989C}" type="slidenum">
              <a:rPr lang="en-GB" smtClean="0"/>
              <a:t>5</a:t>
            </a:fld>
            <a:endParaRPr lang="en-GB" dirty="0"/>
          </a:p>
        </p:txBody>
      </p:sp>
    </p:spTree>
    <p:extLst>
      <p:ext uri="{BB962C8B-B14F-4D97-AF65-F5344CB8AC3E}">
        <p14:creationId xmlns:p14="http://schemas.microsoft.com/office/powerpoint/2010/main" val="537883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I’ll give a high-level overview of what Selenium WebDriver is. </a:t>
            </a:r>
          </a:p>
          <a:p>
            <a:endParaRPr lang="en-US" dirty="0"/>
          </a:p>
          <a:p>
            <a:r>
              <a:rPr lang="en-US" dirty="0"/>
              <a:t>Who has used Selenium?</a:t>
            </a:r>
          </a:p>
          <a:p>
            <a:r>
              <a:rPr lang="en-US" dirty="0"/>
              <a:t>Who has used Selenium Grid?</a:t>
            </a:r>
          </a:p>
          <a:p>
            <a:endParaRPr lang="en-US" dirty="0"/>
          </a:p>
          <a:p>
            <a:r>
              <a:rPr lang="en-US" dirty="0"/>
              <a:t>*CLICK* WebDriver is an open source web automation framework that allows you to automate tests against different web browsers. </a:t>
            </a:r>
          </a:p>
          <a:p>
            <a:r>
              <a:rPr lang="en-US" dirty="0"/>
              <a:t>It interacts with page elements and allows you to assert that certain elements are displayed on the page, can be interacted with and text can be input as just a few examples. It allows us to add browser testing to our continuous testing solution.</a:t>
            </a:r>
          </a:p>
          <a:p>
            <a:r>
              <a:rPr lang="en-US" dirty="0"/>
              <a:t>You can write your tests in your language of choice. I know there’s support for C#, Java, JavaScript, Python and many more.</a:t>
            </a:r>
          </a:p>
          <a:p>
            <a:endParaRPr lang="en-US" dirty="0"/>
          </a:p>
          <a:p>
            <a:r>
              <a:rPr lang="en-US" dirty="0"/>
              <a:t>For tonight’s hands-on example we have created a small suite of simple JavaScript tests which run in parallel. We won’t be delving into the </a:t>
            </a:r>
            <a:r>
              <a:rPr lang="en-US" dirty="0" err="1"/>
              <a:t>Javascript</a:t>
            </a:r>
            <a:r>
              <a:rPr lang="en-US" dirty="0"/>
              <a:t> code itself, but feel free to see how it has been created in our GitHub repo after tonight’s session.</a:t>
            </a:r>
          </a:p>
          <a:p>
            <a:endParaRPr lang="en-US" dirty="0"/>
          </a:p>
          <a:p>
            <a:r>
              <a:rPr lang="en-US" dirty="0"/>
              <a:t>*CLICK* docker-selenium is a Docker image for Selenium Grid. Selenium Grid allows us to run distributed test cases across multiple machines. Selenium for docker allows us to create pre-made Docker containers which include Selenium Grid, making running tests created in WebDriver easy.</a:t>
            </a:r>
          </a:p>
          <a:p>
            <a:r>
              <a:rPr lang="en-US" dirty="0"/>
              <a:t>It contains configurations for Firefox and Chrome.</a:t>
            </a:r>
          </a:p>
        </p:txBody>
      </p:sp>
      <p:sp>
        <p:nvSpPr>
          <p:cNvPr id="4" name="Slide Number Placeholder 3"/>
          <p:cNvSpPr>
            <a:spLocks noGrp="1"/>
          </p:cNvSpPr>
          <p:nvPr>
            <p:ph type="sldNum" sz="quarter" idx="5"/>
          </p:nvPr>
        </p:nvSpPr>
        <p:spPr/>
        <p:txBody>
          <a:bodyPr/>
          <a:lstStyle/>
          <a:p>
            <a:fld id="{7A507E9C-E9CF-45CC-A225-331D2025989C}" type="slidenum">
              <a:rPr lang="en-GB" smtClean="0"/>
              <a:t>6</a:t>
            </a:fld>
            <a:endParaRPr lang="en-GB" dirty="0"/>
          </a:p>
        </p:txBody>
      </p:sp>
    </p:spTree>
    <p:extLst>
      <p:ext uri="{BB962C8B-B14F-4D97-AF65-F5344CB8AC3E}">
        <p14:creationId xmlns:p14="http://schemas.microsoft.com/office/powerpoint/2010/main" val="2228379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a:t>
            </a:r>
            <a:r>
              <a:rPr lang="en-US" dirty="0" err="1"/>
              <a:t>Zalenium</a:t>
            </a:r>
            <a:r>
              <a:rPr lang="en-US" dirty="0"/>
              <a:t> is an open-source tool created by a company called </a:t>
            </a:r>
            <a:r>
              <a:rPr lang="en-US" dirty="0" err="1"/>
              <a:t>Zalando</a:t>
            </a:r>
            <a:r>
              <a:rPr lang="en-US" dirty="0"/>
              <a:t>. </a:t>
            </a:r>
            <a:r>
              <a:rPr lang="en-US" dirty="0" err="1"/>
              <a:t>Zalando</a:t>
            </a:r>
            <a:r>
              <a:rPr lang="en-US" dirty="0"/>
              <a:t> are an ecommerce company based in Germany </a:t>
            </a:r>
            <a:r>
              <a:rPr lang="en-US" dirty="0" err="1"/>
              <a:t>specialising</a:t>
            </a:r>
            <a:r>
              <a:rPr lang="en-US" dirty="0"/>
              <a:t> in fashion and beauty with over 1,000 employees in the tech department. Then Name of </a:t>
            </a:r>
            <a:r>
              <a:rPr lang="en-US" dirty="0" err="1"/>
              <a:t>Zalenium</a:t>
            </a:r>
            <a:r>
              <a:rPr lang="en-US" dirty="0"/>
              <a:t> tool is mixture of </a:t>
            </a:r>
            <a:r>
              <a:rPr lang="en-US" dirty="0" err="1"/>
              <a:t>Zalando</a:t>
            </a:r>
            <a:r>
              <a:rPr lang="en-US" dirty="0"/>
              <a:t> and Selenium.</a:t>
            </a:r>
          </a:p>
          <a:p>
            <a:endParaRPr lang="en-US" dirty="0"/>
          </a:p>
          <a:p>
            <a:r>
              <a:rPr lang="en-US" dirty="0"/>
              <a:t>*CLICK* The main purpose of the tool is to allow you to create dynamic and on-demand docker-selenium instances within seconds. </a:t>
            </a:r>
          </a:p>
          <a:p>
            <a:endParaRPr lang="en-US" dirty="0"/>
          </a:p>
          <a:p>
            <a:r>
              <a:rPr lang="en-US" dirty="0"/>
              <a:t>*CLICK* It can be run out of the box using Docker and Kubernetes. It is is the only open source tool which provides complete functionality with both of these. It can also be run on most cloud providers e.g. AWS, Azure, Google Cloud Engine etc.</a:t>
            </a:r>
          </a:p>
          <a:p>
            <a:endParaRPr lang="en-US" dirty="0"/>
          </a:p>
          <a:p>
            <a:r>
              <a:rPr lang="en-US" dirty="0"/>
              <a:t>*CLICK* As it is based on docker-selenium, tests can be run on Firefox and Chrome. I’ll discuss a bit later about how it is possible to run tests on other browsers using </a:t>
            </a:r>
            <a:r>
              <a:rPr lang="en-US" dirty="0" err="1"/>
              <a:t>Zalenium</a:t>
            </a:r>
            <a:r>
              <a:rPr lang="en-US" dirty="0"/>
              <a:t>.</a:t>
            </a:r>
          </a:p>
          <a:p>
            <a:endParaRPr lang="en-US" dirty="0"/>
          </a:p>
          <a:p>
            <a:r>
              <a:rPr lang="en-US" dirty="0"/>
              <a:t>*CLICK* The number of docker-selenium instances scales during run time of the tests. Once the requests to run the tests are received the tool creates new containers. Once the tests are finished it auto-deletes the containers meaning resource is not wasted.</a:t>
            </a:r>
          </a:p>
          <a:p>
            <a:endParaRPr lang="en-US" dirty="0"/>
          </a:p>
          <a:p>
            <a:r>
              <a:rPr lang="en-US" dirty="0"/>
              <a:t>*CLICK* It’s really simple to set up and get started with.</a:t>
            </a:r>
          </a:p>
          <a:p>
            <a:endParaRPr lang="en-US" dirty="0"/>
          </a:p>
          <a:p>
            <a:r>
              <a:rPr lang="en-US" dirty="0"/>
              <a:t>*CLICK* It can work in collaboration with cloud testing providers, such as Sauce Labs, </a:t>
            </a:r>
            <a:r>
              <a:rPr lang="en-US" dirty="0" err="1"/>
              <a:t>TestingBot</a:t>
            </a:r>
            <a:r>
              <a:rPr lang="en-US" dirty="0"/>
              <a:t> and Browser Stack, meaning that tests can be run on other platforms. </a:t>
            </a:r>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Over 11,000 users in more than 80 countries. 500 people use it daily and has executed over 4.5 million tests since 2017.</a:t>
            </a:r>
            <a:endParaRPr lang="en-US" dirty="0"/>
          </a:p>
          <a:p>
            <a:endParaRPr lang="en-US" dirty="0"/>
          </a:p>
        </p:txBody>
      </p:sp>
      <p:sp>
        <p:nvSpPr>
          <p:cNvPr id="4" name="Slide Number Placeholder 3"/>
          <p:cNvSpPr>
            <a:spLocks noGrp="1"/>
          </p:cNvSpPr>
          <p:nvPr>
            <p:ph type="sldNum" sz="quarter" idx="5"/>
          </p:nvPr>
        </p:nvSpPr>
        <p:spPr/>
        <p:txBody>
          <a:bodyPr/>
          <a:lstStyle/>
          <a:p>
            <a:fld id="{7A507E9C-E9CF-45CC-A225-331D2025989C}" type="slidenum">
              <a:rPr lang="en-GB" smtClean="0"/>
              <a:t>7</a:t>
            </a:fld>
            <a:endParaRPr lang="en-GB" dirty="0"/>
          </a:p>
        </p:txBody>
      </p:sp>
    </p:spTree>
    <p:extLst>
      <p:ext uri="{BB962C8B-B14F-4D97-AF65-F5344CB8AC3E}">
        <p14:creationId xmlns:p14="http://schemas.microsoft.com/office/powerpoint/2010/main" val="3415472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now go into a bit more detail about how </a:t>
            </a:r>
            <a:r>
              <a:rPr lang="en-US" dirty="0" err="1"/>
              <a:t>Zalenium</a:t>
            </a:r>
            <a:r>
              <a:rPr lang="en-US" dirty="0"/>
              <a:t> works behind the scenes.</a:t>
            </a:r>
          </a:p>
          <a:p>
            <a:endParaRPr lang="en-US" dirty="0"/>
          </a:p>
          <a:p>
            <a:r>
              <a:rPr lang="en-US" dirty="0"/>
              <a:t>*CLICK* Upon entering the run command, which we’ll show later, a Selenium Grid Hub is started by </a:t>
            </a:r>
            <a:r>
              <a:rPr lang="en-US" dirty="0" err="1"/>
              <a:t>Zalenium</a:t>
            </a:r>
            <a:r>
              <a:rPr lang="en-US" dirty="0"/>
              <a:t>.</a:t>
            </a:r>
          </a:p>
          <a:p>
            <a:endParaRPr lang="en-US" dirty="0"/>
          </a:p>
          <a:p>
            <a:r>
              <a:rPr lang="en-US" dirty="0"/>
              <a:t>*CLICK* A docker-selenium starter proxy is then started. This Is used to handle incoming requests.</a:t>
            </a:r>
          </a:p>
          <a:p>
            <a:endParaRPr lang="en-US" dirty="0"/>
          </a:p>
          <a:p>
            <a:r>
              <a:rPr lang="en-US" dirty="0"/>
              <a:t>*CLICK* When a test request is triggered by the host machine, a request is sent to the Grid Hub.</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The Hub then sends the request to the docker-selenium proxy, which creates a new container, which will register itself to the Grid Hub.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The Hub then assigns a new test to the container where it is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Once the test is complete, the node is shut down and a video file is saved to a temporary location on the host machine.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7A507E9C-E9CF-45CC-A225-331D2025989C}" type="slidenum">
              <a:rPr lang="en-GB" smtClean="0"/>
              <a:t>8</a:t>
            </a:fld>
            <a:endParaRPr lang="en-GB" dirty="0"/>
          </a:p>
        </p:txBody>
      </p:sp>
    </p:spTree>
    <p:extLst>
      <p:ext uri="{BB962C8B-B14F-4D97-AF65-F5344CB8AC3E}">
        <p14:creationId xmlns:p14="http://schemas.microsoft.com/office/powerpoint/2010/main" val="2514290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an overview of how the main functionality of </a:t>
            </a:r>
            <a:r>
              <a:rPr lang="en-US" dirty="0" err="1"/>
              <a:t>Zalenium</a:t>
            </a:r>
            <a:r>
              <a:rPr lang="en-US" dirty="0"/>
              <a:t> is performed and the process it goes through, but there is also an additional scenario.</a:t>
            </a:r>
          </a:p>
          <a:p>
            <a:endParaRPr lang="en-US" dirty="0"/>
          </a:p>
          <a:p>
            <a:r>
              <a:rPr lang="en-US" dirty="0"/>
              <a:t>*CLICK* If the Grid Hub receives a test that docker-selenium cannot run (i.e. one in a browser other than Chrome or Firefox), then it will check for the availability of a cloud testing provider, such as Sauce Labs, which is where it will run those tests. </a:t>
            </a:r>
          </a:p>
          <a:p>
            <a:r>
              <a:rPr lang="en-US" dirty="0"/>
              <a:t>I’ll cover how to specify the availability of a cloud testing provider later on.</a:t>
            </a:r>
          </a:p>
        </p:txBody>
      </p:sp>
      <p:sp>
        <p:nvSpPr>
          <p:cNvPr id="4" name="Slide Number Placeholder 3"/>
          <p:cNvSpPr>
            <a:spLocks noGrp="1"/>
          </p:cNvSpPr>
          <p:nvPr>
            <p:ph type="sldNum" sz="quarter" idx="5"/>
          </p:nvPr>
        </p:nvSpPr>
        <p:spPr/>
        <p:txBody>
          <a:bodyPr/>
          <a:lstStyle/>
          <a:p>
            <a:fld id="{7A507E9C-E9CF-45CC-A225-331D2025989C}" type="slidenum">
              <a:rPr lang="en-GB" smtClean="0"/>
              <a:t>9</a:t>
            </a:fld>
            <a:endParaRPr lang="en-GB" dirty="0"/>
          </a:p>
        </p:txBody>
      </p:sp>
    </p:spTree>
    <p:extLst>
      <p:ext uri="{BB962C8B-B14F-4D97-AF65-F5344CB8AC3E}">
        <p14:creationId xmlns:p14="http://schemas.microsoft.com/office/powerpoint/2010/main" val="39153706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54"/>
            <a:ext cx="9144000" cy="6864528"/>
          </a:xfrm>
          <a:prstGeom prst="rect">
            <a:avLst/>
          </a:prstGeom>
        </p:spPr>
      </p:pic>
      <p:sp>
        <p:nvSpPr>
          <p:cNvPr id="2" name="Title 1"/>
          <p:cNvSpPr>
            <a:spLocks noGrp="1"/>
          </p:cNvSpPr>
          <p:nvPr>
            <p:ph type="ctrTitle" hasCustomPrompt="1"/>
          </p:nvPr>
        </p:nvSpPr>
        <p:spPr>
          <a:xfrm>
            <a:off x="685800" y="1969901"/>
            <a:ext cx="7772400" cy="1470025"/>
          </a:xfrm>
        </p:spPr>
        <p:txBody>
          <a:bodyPr>
            <a:normAutofit/>
          </a:bodyPr>
          <a:lstStyle>
            <a:lvl1pPr algn="l">
              <a:defRPr sz="4000">
                <a:solidFill>
                  <a:schemeClr val="bg1"/>
                </a:solidFill>
                <a:latin typeface="Arial" panose="020B0604020202020204" pitchFamily="34" charset="0"/>
                <a:cs typeface="Arial" panose="020B0604020202020204" pitchFamily="34" charset="0"/>
              </a:defRPr>
            </a:lvl1pPr>
          </a:lstStyle>
          <a:p>
            <a:r>
              <a:rPr lang="en-US" dirty="0"/>
              <a:t>Title</a:t>
            </a:r>
            <a:endParaRPr lang="en-GB" dirty="0"/>
          </a:p>
        </p:txBody>
      </p:sp>
      <p:sp>
        <p:nvSpPr>
          <p:cNvPr id="3" name="Subtitle 2"/>
          <p:cNvSpPr>
            <a:spLocks noGrp="1"/>
          </p:cNvSpPr>
          <p:nvPr>
            <p:ph type="subTitle" idx="1" hasCustomPrompt="1"/>
          </p:nvPr>
        </p:nvSpPr>
        <p:spPr>
          <a:xfrm>
            <a:off x="539552" y="5157192"/>
            <a:ext cx="7848872" cy="648072"/>
          </a:xfrm>
        </p:spPr>
        <p:txBody>
          <a:bodyPr>
            <a:normAutofit/>
          </a:bodyPr>
          <a:lstStyle>
            <a:lvl1pPr marL="0" indent="0" algn="l">
              <a:buNone/>
              <a:defRPr sz="2400"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 Title</a:t>
            </a:r>
            <a:endParaRPr lang="en-GB" dirty="0"/>
          </a:p>
        </p:txBody>
      </p:sp>
      <p:sp>
        <p:nvSpPr>
          <p:cNvPr id="18" name="Footer Placeholder 17"/>
          <p:cNvSpPr>
            <a:spLocks noGrp="1"/>
          </p:cNvSpPr>
          <p:nvPr>
            <p:ph type="ftr" sz="quarter" idx="11"/>
          </p:nvPr>
        </p:nvSpPr>
        <p:spPr/>
        <p:txBody>
          <a:bodyPr/>
          <a:lstStyle/>
          <a:p>
            <a:r>
              <a:rPr lang="en-GB" dirty="0"/>
              <a:t>Commercial In Confidence  </a:t>
            </a:r>
          </a:p>
        </p:txBody>
      </p:sp>
      <p:sp>
        <p:nvSpPr>
          <p:cNvPr id="20" name="Subtitle 2"/>
          <p:cNvSpPr txBox="1">
            <a:spLocks/>
          </p:cNvSpPr>
          <p:nvPr userDrawn="1"/>
        </p:nvSpPr>
        <p:spPr>
          <a:xfrm>
            <a:off x="535360" y="6400098"/>
            <a:ext cx="6400800" cy="91095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dirty="0" err="1">
                <a:solidFill>
                  <a:schemeClr val="bg1"/>
                </a:solidFill>
                <a:latin typeface="Arial" panose="020B0604020202020204" pitchFamily="34" charset="0"/>
                <a:cs typeface="Arial" panose="020B0604020202020204" pitchFamily="34" charset="0"/>
              </a:rPr>
              <a:t>www.ecs-digital.co.uk</a:t>
            </a:r>
            <a:endParaRPr lang="en-GB" sz="1000" dirty="0">
              <a:solidFill>
                <a:schemeClr val="bg1"/>
              </a:solidFill>
              <a:latin typeface="Arial" panose="020B0604020202020204" pitchFamily="34" charset="0"/>
              <a:cs typeface="Arial" panose="020B0604020202020204" pitchFamily="34" charset="0"/>
            </a:endParaRPr>
          </a:p>
        </p:txBody>
      </p:sp>
      <p:sp>
        <p:nvSpPr>
          <p:cNvPr id="4" name="Rectangle 3"/>
          <p:cNvSpPr/>
          <p:nvPr userDrawn="1"/>
        </p:nvSpPr>
        <p:spPr>
          <a:xfrm>
            <a:off x="6372200" y="188640"/>
            <a:ext cx="2520280" cy="122413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48128" y="281654"/>
            <a:ext cx="1956320" cy="819076"/>
          </a:xfrm>
          <a:prstGeom prst="rect">
            <a:avLst/>
          </a:prstGeom>
        </p:spPr>
      </p:pic>
    </p:spTree>
    <p:extLst>
      <p:ext uri="{BB962C8B-B14F-4D97-AF65-F5344CB8AC3E}">
        <p14:creationId xmlns:p14="http://schemas.microsoft.com/office/powerpoint/2010/main" val="1157854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GB" dirty="0"/>
              <a:t>Commercial In Confidence  </a:t>
            </a:r>
          </a:p>
        </p:txBody>
      </p:sp>
      <p:sp>
        <p:nvSpPr>
          <p:cNvPr id="6" name="Slide Number Placeholder 5"/>
          <p:cNvSpPr>
            <a:spLocks noGrp="1"/>
          </p:cNvSpPr>
          <p:nvPr>
            <p:ph type="sldNum" sz="quarter" idx="12"/>
          </p:nvPr>
        </p:nvSpPr>
        <p:spPr/>
        <p:txBody>
          <a:bodyPr/>
          <a:lstStyle/>
          <a:p>
            <a:fld id="{084FE2FD-7319-46C9-9BE1-706A05A55FA0}" type="slidenum">
              <a:rPr lang="en-GB" smtClean="0"/>
              <a:t>‹#›</a:t>
            </a:fld>
            <a:endParaRPr lang="en-GB"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ext Placeholder 2"/>
          <p:cNvSpPr>
            <a:spLocks noGrp="1"/>
          </p:cNvSpPr>
          <p:nvPr>
            <p:ph type="body" idx="13"/>
          </p:nvPr>
        </p:nvSpPr>
        <p:spPr>
          <a:xfrm>
            <a:off x="628652" y="1783447"/>
            <a:ext cx="7821384" cy="1498597"/>
          </a:xfrm>
          <a:prstGeom prst="rect">
            <a:avLst/>
          </a:prstGeom>
        </p:spPr>
        <p:txBody>
          <a:bodyPr anchor="b"/>
          <a:lstStyle>
            <a:lvl1pPr marL="0" indent="0">
              <a:buNone/>
              <a:defRPr sz="3400" b="0" cap="none" baseline="0">
                <a:solidFill>
                  <a:schemeClr val="bg1">
                    <a:lumMod val="95000"/>
                  </a:schemeClr>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TextBox 12"/>
          <p:cNvSpPr txBox="1"/>
          <p:nvPr userDrawn="1"/>
        </p:nvSpPr>
        <p:spPr>
          <a:xfrm>
            <a:off x="611560" y="6381329"/>
            <a:ext cx="2448272" cy="276999"/>
          </a:xfrm>
          <a:prstGeom prst="rect">
            <a:avLst/>
          </a:prstGeom>
          <a:noFill/>
        </p:spPr>
        <p:txBody>
          <a:bodyPr wrap="square" rtlCol="0">
            <a:spAutoFit/>
          </a:bodyPr>
          <a:lstStyle/>
          <a:p>
            <a:r>
              <a:rPr lang="en-GB" sz="1200" dirty="0" err="1">
                <a:solidFill>
                  <a:schemeClr val="bg1"/>
                </a:solidFill>
                <a:latin typeface="Arial" panose="020B0604020202020204" pitchFamily="34" charset="0"/>
                <a:cs typeface="Arial" panose="020B0604020202020204" pitchFamily="34" charset="0"/>
              </a:rPr>
              <a:t>www.ecs-digital.co.uk</a:t>
            </a:r>
            <a:endParaRPr lang="en-GB" sz="1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614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457200" indent="-457200">
              <a:buFont typeface="Arial" panose="020B0604020202020204" pitchFamily="34" charset="0"/>
              <a:buChar char="•"/>
              <a:defRPr sz="2000">
                <a:solidFill>
                  <a:schemeClr val="tx1"/>
                </a:solidFill>
              </a:defRPr>
            </a:lvl1pPr>
            <a:lvl2pPr marL="914400" indent="-457200">
              <a:buFont typeface="Arial" panose="020B0604020202020204" pitchFamily="34" charset="0"/>
              <a:buChar char="•"/>
              <a:defRPr sz="2000">
                <a:solidFill>
                  <a:schemeClr val="tx1"/>
                </a:solidFill>
              </a:defRPr>
            </a:lvl2pPr>
            <a:lvl3pPr marL="1257300" indent="-342900">
              <a:buFont typeface="Arial" panose="020B0604020202020204" pitchFamily="34" charset="0"/>
              <a:buChar char="•"/>
              <a:defRPr sz="2000">
                <a:solidFill>
                  <a:schemeClr val="tx1"/>
                </a:solidFill>
              </a:defRPr>
            </a:lvl3pPr>
            <a:lvl4pPr marL="1714500" indent="-342900">
              <a:buFont typeface="Arial" panose="020B0604020202020204" pitchFamily="34" charset="0"/>
              <a:buChar char="•"/>
              <a:defRPr sz="2000">
                <a:solidFill>
                  <a:schemeClr val="tx1"/>
                </a:solidFill>
              </a:defRPr>
            </a:lvl4pPr>
            <a:lvl5pPr marL="2171700" indent="-342900">
              <a:buFont typeface="Arial" panose="020B0604020202020204" pitchFamily="34" charset="0"/>
              <a:buChar cha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GB" dirty="0"/>
              <a:t>Commercial In Confidence  </a:t>
            </a:r>
          </a:p>
        </p:txBody>
      </p:sp>
    </p:spTree>
    <p:extLst>
      <p:ext uri="{BB962C8B-B14F-4D97-AF65-F5344CB8AC3E}">
        <p14:creationId xmlns:p14="http://schemas.microsoft.com/office/powerpoint/2010/main" val="1782059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dirty="0"/>
              <a:t>Commercial In Confidence  </a:t>
            </a:r>
          </a:p>
        </p:txBody>
      </p:sp>
      <p:sp>
        <p:nvSpPr>
          <p:cNvPr id="9" name="TextBox 8"/>
          <p:cNvSpPr txBox="1"/>
          <p:nvPr userDrawn="1"/>
        </p:nvSpPr>
        <p:spPr>
          <a:xfrm>
            <a:off x="611560" y="1412776"/>
            <a:ext cx="7920880" cy="48320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Click to edit Master text styles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240164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4038600" cy="4525963"/>
          </a:xfrm>
        </p:spPr>
        <p:txBody>
          <a:bodyPr>
            <a:normAutofit/>
          </a:bodyPr>
          <a:lstStyle>
            <a:lvl1pPr>
              <a:defRPr sz="20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4" name="Content Placeholder 3"/>
          <p:cNvSpPr>
            <a:spLocks noGrp="1"/>
          </p:cNvSpPr>
          <p:nvPr>
            <p:ph sz="half" idx="2"/>
          </p:nvPr>
        </p:nvSpPr>
        <p:spPr>
          <a:xfrm>
            <a:off x="4648200" y="1600201"/>
            <a:ext cx="4038600" cy="4525963"/>
          </a:xfrm>
        </p:spPr>
        <p:txBody>
          <a:bodyPr>
            <a:normAutofit/>
          </a:bodyPr>
          <a:lstStyle>
            <a:lvl1pPr>
              <a:defRPr sz="20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655388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535113"/>
            <a:ext cx="4040188" cy="639762"/>
          </a:xfrm>
        </p:spPr>
        <p:txBody>
          <a:bodyPr anchor="b">
            <a:noAutofit/>
          </a:bodyPr>
          <a:lstStyle>
            <a:lvl1pPr marL="0" indent="0">
              <a:buNone/>
              <a:defRPr sz="2000" b="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1" y="2174875"/>
            <a:ext cx="4040188" cy="3951288"/>
          </a:xfrm>
        </p:spPr>
        <p:txBody>
          <a:bodyPr>
            <a:normAutofit/>
          </a:bodyPr>
          <a:lstStyle>
            <a:lvl1pPr marL="342900" indent="-342900">
              <a:buFont typeface="Arial" panose="020B0604020202020204" pitchFamily="34" charset="0"/>
              <a:buChar char="•"/>
              <a:defRPr sz="2000">
                <a:latin typeface="Arial" panose="020B0604020202020204" pitchFamily="34" charset="0"/>
                <a:cs typeface="Arial" panose="020B0604020202020204" pitchFamily="34" charset="0"/>
              </a:defRPr>
            </a:lvl1pPr>
            <a:lvl2pPr marL="800100" indent="-342900">
              <a:buFont typeface="Arial" panose="020B0604020202020204" pitchFamily="34" charset="0"/>
              <a:buChar char="•"/>
              <a:defRPr sz="2000">
                <a:latin typeface="Arial" panose="020B0604020202020204" pitchFamily="34" charset="0"/>
                <a:cs typeface="Arial" panose="020B0604020202020204" pitchFamily="34" charset="0"/>
              </a:defRPr>
            </a:lvl2pPr>
            <a:lvl3pPr marL="1257300" indent="-342900">
              <a:buFont typeface="Arial" panose="020B0604020202020204" pitchFamily="34" charset="0"/>
              <a:buChar char="•"/>
              <a:defRPr sz="2000">
                <a:latin typeface="Arial" panose="020B0604020202020204" pitchFamily="34" charset="0"/>
                <a:cs typeface="Arial" panose="020B0604020202020204" pitchFamily="34" charset="0"/>
              </a:defRPr>
            </a:lvl3pPr>
            <a:lvl4pPr marL="1714500" indent="-342900">
              <a:buFont typeface="Arial" panose="020B0604020202020204" pitchFamily="34" charset="0"/>
              <a:buChar char="•"/>
              <a:defRPr sz="2000">
                <a:latin typeface="Arial" panose="020B0604020202020204" pitchFamily="34" charset="0"/>
                <a:cs typeface="Arial" panose="020B0604020202020204" pitchFamily="34" charset="0"/>
              </a:defRPr>
            </a:lvl4pPr>
            <a:lvl5pPr marL="2171700" indent="-342900">
              <a:buFont typeface="Arial" panose="020B0604020202020204" pitchFamily="34" charset="0"/>
              <a:buChar char="•"/>
              <a:defRPr sz="20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4645026" y="1535113"/>
            <a:ext cx="4041775" cy="639762"/>
          </a:xfrm>
        </p:spPr>
        <p:txBody>
          <a:bodyPr anchor="b">
            <a:normAutofit/>
          </a:bodyPr>
          <a:lstStyle>
            <a:lvl1pPr marL="0" indent="0">
              <a:buNone/>
              <a:defRPr sz="2000" b="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2174875"/>
            <a:ext cx="4041775" cy="3951288"/>
          </a:xfrm>
        </p:spPr>
        <p:txBody>
          <a:bodyPr>
            <a:normAutofit/>
          </a:bodyPr>
          <a:lstStyle>
            <a:lvl1pPr marL="342900" indent="-342900">
              <a:buFont typeface="Arial" panose="020B0604020202020204" pitchFamily="34" charset="0"/>
              <a:buChar char="•"/>
              <a:defRPr sz="2000"/>
            </a:lvl1pPr>
            <a:lvl2pPr marL="800100" indent="-3429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Footer Placeholder 7"/>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2426311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dirty="0"/>
              <a:t>Commercial In Confidence  </a:t>
            </a:r>
          </a:p>
        </p:txBody>
      </p:sp>
      <p:sp>
        <p:nvSpPr>
          <p:cNvPr id="8" name="Content Placeholder 2"/>
          <p:cNvSpPr>
            <a:spLocks noGrp="1"/>
          </p:cNvSpPr>
          <p:nvPr>
            <p:ph idx="1" hasCustomPrompt="1"/>
          </p:nvPr>
        </p:nvSpPr>
        <p:spPr>
          <a:xfrm>
            <a:off x="611561" y="1700809"/>
            <a:ext cx="7903027" cy="4392488"/>
          </a:xfrm>
          <a:prstGeom prst="rect">
            <a:avLst/>
          </a:prstGeom>
        </p:spPr>
        <p:txBody>
          <a:bodyPr/>
          <a:lstStyle>
            <a:lvl1pPr marL="0" indent="0">
              <a:buFontTx/>
              <a:buNone/>
              <a:defRPr sz="1400" i="1" baseline="0">
                <a:solidFill>
                  <a:schemeClr val="tx1"/>
                </a:solidFill>
                <a:latin typeface="Arial" panose="020B0604020202020204" pitchFamily="34" charset="0"/>
                <a:cs typeface="Arial" panose="020B0604020202020204" pitchFamily="34" charset="0"/>
              </a:defRPr>
            </a:lvl1pPr>
            <a:lvl2pPr>
              <a:defRPr sz="1800">
                <a:solidFill>
                  <a:srgbClr val="0070C0"/>
                </a:solidFill>
                <a:latin typeface="Arial" panose="020B0604020202020204" pitchFamily="34" charset="0"/>
                <a:cs typeface="Arial" panose="020B0604020202020204" pitchFamily="34" charset="0"/>
              </a:defRPr>
            </a:lvl2pPr>
            <a:lvl3pPr>
              <a:defRPr sz="1800">
                <a:solidFill>
                  <a:srgbClr val="0070C0"/>
                </a:solidFill>
                <a:latin typeface="Arial" panose="020B0604020202020204" pitchFamily="34" charset="0"/>
                <a:cs typeface="Arial" panose="020B0604020202020204" pitchFamily="34" charset="0"/>
              </a:defRPr>
            </a:lvl3pPr>
            <a:lvl4pPr>
              <a:defRPr sz="1800">
                <a:solidFill>
                  <a:srgbClr val="0070C0"/>
                </a:solidFill>
                <a:latin typeface="Arial" panose="020B0604020202020204" pitchFamily="34" charset="0"/>
                <a:cs typeface="Arial" panose="020B0604020202020204" pitchFamily="34" charset="0"/>
              </a:defRPr>
            </a:lvl4pPr>
            <a:lvl5pPr>
              <a:defRPr sz="1800">
                <a:solidFill>
                  <a:srgbClr val="0070C0"/>
                </a:solidFill>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add tables, graphs and charts</a:t>
            </a:r>
          </a:p>
        </p:txBody>
      </p:sp>
    </p:spTree>
    <p:extLst>
      <p:ext uri="{BB962C8B-B14F-4D97-AF65-F5344CB8AC3E}">
        <p14:creationId xmlns:p14="http://schemas.microsoft.com/office/powerpoint/2010/main" val="162380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dirty="0"/>
              <a:t>Commercial In Confidence  </a:t>
            </a:r>
          </a:p>
        </p:txBody>
      </p:sp>
      <p:sp>
        <p:nvSpPr>
          <p:cNvPr id="6" name="Content Placeholder 2"/>
          <p:cNvSpPr>
            <a:spLocks noGrp="1"/>
          </p:cNvSpPr>
          <p:nvPr>
            <p:ph idx="1" hasCustomPrompt="1"/>
          </p:nvPr>
        </p:nvSpPr>
        <p:spPr>
          <a:xfrm>
            <a:off x="4711557" y="1628800"/>
            <a:ext cx="3820884" cy="4320480"/>
          </a:xfrm>
          <a:prstGeom prst="rect">
            <a:avLst/>
          </a:prstGeom>
        </p:spPr>
        <p:txBody>
          <a:bodyPr/>
          <a:lstStyle>
            <a:lvl1pPr marL="0" indent="0">
              <a:buFontTx/>
              <a:buNone/>
              <a:defRPr sz="1400" i="1">
                <a:solidFill>
                  <a:schemeClr val="tx1"/>
                </a:solidFill>
                <a:latin typeface="Arial" panose="020B0604020202020204" pitchFamily="34" charset="0"/>
                <a:cs typeface="Arial" panose="020B0604020202020204" pitchFamily="34" charset="0"/>
              </a:defRPr>
            </a:lvl1pPr>
            <a:lvl2pPr>
              <a:defRPr sz="1800">
                <a:solidFill>
                  <a:srgbClr val="0070C0"/>
                </a:solidFill>
                <a:latin typeface="Arial" panose="020B0604020202020204" pitchFamily="34" charset="0"/>
                <a:cs typeface="Arial" panose="020B0604020202020204" pitchFamily="34" charset="0"/>
              </a:defRPr>
            </a:lvl2pPr>
            <a:lvl3pPr>
              <a:defRPr sz="1800">
                <a:solidFill>
                  <a:srgbClr val="0070C0"/>
                </a:solidFill>
                <a:latin typeface="Arial" panose="020B0604020202020204" pitchFamily="34" charset="0"/>
                <a:cs typeface="Arial" panose="020B0604020202020204" pitchFamily="34" charset="0"/>
              </a:defRPr>
            </a:lvl3pPr>
            <a:lvl4pPr>
              <a:defRPr sz="1800">
                <a:solidFill>
                  <a:srgbClr val="0070C0"/>
                </a:solidFill>
                <a:latin typeface="Arial" panose="020B0604020202020204" pitchFamily="34" charset="0"/>
                <a:cs typeface="Arial" panose="020B0604020202020204" pitchFamily="34" charset="0"/>
              </a:defRPr>
            </a:lvl4pPr>
            <a:lvl5pPr>
              <a:defRPr sz="1800">
                <a:solidFill>
                  <a:srgbClr val="0070C0"/>
                </a:solidFill>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add graphs and charts</a:t>
            </a:r>
          </a:p>
        </p:txBody>
      </p:sp>
      <p:sp>
        <p:nvSpPr>
          <p:cNvPr id="8" name="Subtitle 2"/>
          <p:cNvSpPr>
            <a:spLocks noGrp="1"/>
          </p:cNvSpPr>
          <p:nvPr>
            <p:ph type="subTitle" idx="13"/>
          </p:nvPr>
        </p:nvSpPr>
        <p:spPr>
          <a:xfrm>
            <a:off x="634334" y="1628800"/>
            <a:ext cx="3690255" cy="4320480"/>
          </a:xfrm>
          <a:prstGeom prst="rect">
            <a:avLst/>
          </a:prstGeom>
        </p:spPr>
        <p:txBody>
          <a:bodyPr/>
          <a:lstStyle>
            <a:lvl1pPr marL="0" indent="0" algn="l">
              <a:buNone/>
              <a:defRPr sz="20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73766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1435101"/>
            <a:ext cx="821925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61764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907704" y="14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316426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ECS-ppt-template-content-slide.jpg"/>
          <p:cNvPicPr>
            <a:picLocks noChangeAspect="1"/>
          </p:cNvPicPr>
          <p:nvPr userDrawn="1"/>
        </p:nvPicPr>
        <p:blipFill>
          <a:blip r:embed="rId12" cstate="print"/>
          <a:srcRect b="81500"/>
          <a:stretch>
            <a:fillRect/>
          </a:stretch>
        </p:blipFill>
        <p:spPr>
          <a:xfrm>
            <a:off x="0" y="0"/>
            <a:ext cx="9144000" cy="126876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GB" dirty="0"/>
              <a:t>Commercial In Confidence  </a:t>
            </a: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FE2FD-7319-46C9-9BE1-706A05A55FA0}" type="slidenum">
              <a:rPr lang="en-GB" smtClean="0"/>
              <a:t>‹#›</a:t>
            </a:fld>
            <a:endParaRPr lang="en-GB" dirty="0"/>
          </a:p>
        </p:txBody>
      </p:sp>
      <p:sp>
        <p:nvSpPr>
          <p:cNvPr id="7" name="Rectangle 6"/>
          <p:cNvSpPr/>
          <p:nvPr userDrawn="1"/>
        </p:nvSpPr>
        <p:spPr>
          <a:xfrm>
            <a:off x="6553200" y="274638"/>
            <a:ext cx="2133600" cy="85010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88224" y="281654"/>
            <a:ext cx="1956320" cy="819076"/>
          </a:xfrm>
          <a:prstGeom prst="rect">
            <a:avLst/>
          </a:prstGeom>
        </p:spPr>
      </p:pic>
    </p:spTree>
    <p:extLst>
      <p:ext uri="{BB962C8B-B14F-4D97-AF65-F5344CB8AC3E}">
        <p14:creationId xmlns:p14="http://schemas.microsoft.com/office/powerpoint/2010/main" val="3812631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it.ly/2zrbOE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twitter.com/devopsdaysedi" TargetMode="Externa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hyperlink" Target="https://twitter.com/ali_hill9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C245A8-C054-A24E-9575-7C23AA411F7D}"/>
              </a:ext>
            </a:extLst>
          </p:cNvPr>
          <p:cNvSpPr>
            <a:spLocks noGrp="1"/>
          </p:cNvSpPr>
          <p:nvPr>
            <p:ph idx="1"/>
          </p:nvPr>
        </p:nvSpPr>
        <p:spPr/>
        <p:txBody>
          <a:bodyPr>
            <a:normAutofit/>
          </a:bodyPr>
          <a:lstStyle/>
          <a:p>
            <a:pPr marL="85725" indent="0" algn="ctr">
              <a:buNone/>
            </a:pPr>
            <a:r>
              <a:rPr lang="en-US" sz="4050" dirty="0" err="1"/>
              <a:t>Wifi</a:t>
            </a:r>
            <a:endParaRPr lang="en-US" sz="4050" dirty="0"/>
          </a:p>
          <a:p>
            <a:pPr marL="0" indent="0" algn="ctr">
              <a:buNone/>
            </a:pPr>
            <a:r>
              <a:rPr lang="en-US" sz="4050" dirty="0"/>
              <a:t>SSID :</a:t>
            </a:r>
            <a:r>
              <a:rPr lang="en-GB" sz="4050" dirty="0"/>
              <a:t>HMT Guest</a:t>
            </a:r>
          </a:p>
          <a:p>
            <a:pPr marL="85725" indent="0" algn="ctr">
              <a:buNone/>
            </a:pPr>
            <a:r>
              <a:rPr lang="en-US" sz="4050" dirty="0"/>
              <a:t>Password : </a:t>
            </a:r>
            <a:r>
              <a:rPr lang="en-GB" sz="4050" dirty="0"/>
              <a:t>INN3R-bauble*shipment</a:t>
            </a:r>
            <a:endParaRPr lang="en-US" sz="4050" dirty="0"/>
          </a:p>
        </p:txBody>
      </p:sp>
    </p:spTree>
    <p:extLst>
      <p:ext uri="{BB962C8B-B14F-4D97-AF65-F5344CB8AC3E}">
        <p14:creationId xmlns:p14="http://schemas.microsoft.com/office/powerpoint/2010/main" val="4087697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5677DF3-8E4B-F040-9C38-E181634D7F6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1188" y="1823726"/>
            <a:ext cx="7921625" cy="4078910"/>
          </a:xfrm>
        </p:spPr>
      </p:pic>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How it works</a:t>
            </a:r>
          </a:p>
        </p:txBody>
      </p:sp>
    </p:spTree>
    <p:extLst>
      <p:ext uri="{BB962C8B-B14F-4D97-AF65-F5344CB8AC3E}">
        <p14:creationId xmlns:p14="http://schemas.microsoft.com/office/powerpoint/2010/main" val="2039348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dirty="0" err="1"/>
              <a:t>Zalenium</a:t>
            </a:r>
            <a:r>
              <a:rPr lang="en-US" dirty="0"/>
              <a:t> auto-scales.</a:t>
            </a:r>
          </a:p>
          <a:p>
            <a:r>
              <a:rPr lang="en-US" dirty="0"/>
              <a:t>Difficult to maintain all requirements in Grid (e.g. keeping all browsers up to date, maintaining Selenium drivers).</a:t>
            </a:r>
          </a:p>
          <a:p>
            <a:r>
              <a:rPr lang="en-US" dirty="0"/>
              <a:t>Allows anyone in your team to have </a:t>
            </a:r>
            <a:r>
              <a:rPr lang="en-US" b="1" dirty="0"/>
              <a:t>flexible and disposable Selenium Grid infrastructure created within seconds.</a:t>
            </a:r>
          </a:p>
          <a:p>
            <a:r>
              <a:rPr lang="en-US" dirty="0"/>
              <a:t>Compliments external cloud testing providers which can run tests on browsers other than Firefox and Chrome.</a:t>
            </a:r>
          </a:p>
          <a:p>
            <a:r>
              <a:rPr lang="en-US" dirty="0"/>
              <a:t>Videos recorded (can be disabled) in </a:t>
            </a:r>
            <a:r>
              <a:rPr lang="en-US" i="1" dirty="0"/>
              <a:t>‘</a:t>
            </a:r>
            <a:r>
              <a:rPr lang="en-US" i="1" dirty="0" err="1"/>
              <a:t>tmp</a:t>
            </a:r>
            <a:r>
              <a:rPr lang="en-US" i="1" dirty="0"/>
              <a:t>/videos’ </a:t>
            </a:r>
            <a:r>
              <a:rPr lang="en-US" dirty="0"/>
              <a:t>folder.</a:t>
            </a:r>
          </a:p>
          <a:p>
            <a:r>
              <a:rPr lang="en-US" dirty="0"/>
              <a:t>Dashboard available to see test execution history.</a:t>
            </a:r>
          </a:p>
          <a:p>
            <a:r>
              <a:rPr lang="en-US" dirty="0"/>
              <a:t>Also works with Kubernetes.</a:t>
            </a:r>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Why use </a:t>
            </a:r>
            <a:r>
              <a:rPr lang="en-GB" sz="2800" dirty="0" err="1">
                <a:solidFill>
                  <a:srgbClr val="0070B7"/>
                </a:solidFill>
                <a:latin typeface="Arial" panose="020B0604020202020204" pitchFamily="34" charset="0"/>
                <a:cs typeface="Arial" panose="020B0604020202020204" pitchFamily="34" charset="0"/>
              </a:rPr>
              <a:t>Zalenium</a:t>
            </a:r>
            <a:r>
              <a:rPr lang="en-GB" sz="2800" dirty="0">
                <a:solidFill>
                  <a:srgbClr val="0070B7"/>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0013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dirty="0"/>
              <a:t>Performance</a:t>
            </a:r>
          </a:p>
          <a:p>
            <a:pPr lvl="1"/>
            <a:r>
              <a:rPr lang="en-US" dirty="0"/>
              <a:t>Having video recording active consumes a lot of CPU (can be disabled).</a:t>
            </a:r>
          </a:p>
          <a:p>
            <a:pPr lvl="1"/>
            <a:r>
              <a:rPr lang="en-US" dirty="0"/>
              <a:t>Increasing beyond 16-18 containers can cause Selenium Grid to run slower.</a:t>
            </a:r>
          </a:p>
          <a:p>
            <a:pPr lvl="1"/>
            <a:r>
              <a:rPr lang="en-US" dirty="0"/>
              <a:t>High CPU usage can cause tests to time out.</a:t>
            </a:r>
          </a:p>
          <a:p>
            <a:pPr lvl="1"/>
            <a:endParaRPr lang="en-US" dirty="0"/>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Cons</a:t>
            </a:r>
          </a:p>
        </p:txBody>
      </p:sp>
    </p:spTree>
    <p:extLst>
      <p:ext uri="{BB962C8B-B14F-4D97-AF65-F5344CB8AC3E}">
        <p14:creationId xmlns:p14="http://schemas.microsoft.com/office/powerpoint/2010/main" val="1457147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Playground</a:t>
            </a:r>
          </a:p>
        </p:txBody>
      </p:sp>
      <p:sp>
        <p:nvSpPr>
          <p:cNvPr id="5" name="Content Placeholder 4">
            <a:extLst>
              <a:ext uri="{FF2B5EF4-FFF2-40B4-BE49-F238E27FC236}">
                <a16:creationId xmlns:a16="http://schemas.microsoft.com/office/drawing/2014/main" id="{122D25EA-2C5B-F546-B0F0-A1ECE4E5202C}"/>
              </a:ext>
            </a:extLst>
          </p:cNvPr>
          <p:cNvSpPr>
            <a:spLocks noGrp="1"/>
          </p:cNvSpPr>
          <p:nvPr>
            <p:ph idx="1"/>
          </p:nvPr>
        </p:nvSpPr>
        <p:spPr/>
        <p:txBody>
          <a:bodyPr/>
          <a:lstStyle/>
          <a:p>
            <a:r>
              <a:rPr lang="en-US" dirty="0"/>
              <a:t>Everyone should have an IP address to log into over SSH.</a:t>
            </a:r>
          </a:p>
          <a:p>
            <a:endParaRPr lang="en-US" dirty="0"/>
          </a:p>
          <a:p>
            <a:r>
              <a:rPr lang="en-US" dirty="0"/>
              <a:t>Access the Playground ReadMe and GitHub repo here: </a:t>
            </a:r>
            <a:r>
              <a:rPr lang="en-US" dirty="0">
                <a:hlinkClick r:id="rId3"/>
              </a:rPr>
              <a:t>https://bit.ly/2zrbOED</a:t>
            </a:r>
            <a:endParaRPr lang="en-US" dirty="0"/>
          </a:p>
          <a:p>
            <a:endParaRPr lang="en-US" dirty="0"/>
          </a:p>
          <a:p>
            <a:r>
              <a:rPr lang="en-US" dirty="0"/>
              <a:t>We’re going to:</a:t>
            </a:r>
          </a:p>
          <a:p>
            <a:pPr lvl="1"/>
            <a:r>
              <a:rPr lang="en-US" dirty="0"/>
              <a:t>Install docker-selenium and </a:t>
            </a:r>
            <a:r>
              <a:rPr lang="en-US" dirty="0" err="1"/>
              <a:t>Zalenium</a:t>
            </a:r>
            <a:r>
              <a:rPr lang="en-US" dirty="0"/>
              <a:t>.</a:t>
            </a:r>
          </a:p>
          <a:p>
            <a:pPr lvl="1"/>
            <a:r>
              <a:rPr lang="en-US" dirty="0"/>
              <a:t>Run </a:t>
            </a:r>
            <a:r>
              <a:rPr lang="en-US" dirty="0" err="1"/>
              <a:t>Zalenium</a:t>
            </a:r>
            <a:endParaRPr lang="en-US" dirty="0"/>
          </a:p>
          <a:p>
            <a:pPr lvl="1"/>
            <a:r>
              <a:rPr lang="en-US" dirty="0"/>
              <a:t>Run JavaScript </a:t>
            </a:r>
            <a:r>
              <a:rPr lang="en-US" dirty="0" err="1"/>
              <a:t>WebDriver.io</a:t>
            </a:r>
            <a:r>
              <a:rPr lang="en-US" dirty="0"/>
              <a:t> tests in parallel using </a:t>
            </a:r>
            <a:r>
              <a:rPr lang="en-US" dirty="0" err="1"/>
              <a:t>Zalenium</a:t>
            </a:r>
            <a:endParaRPr lang="en-US" dirty="0"/>
          </a:p>
          <a:p>
            <a:pPr lvl="1"/>
            <a:r>
              <a:rPr lang="en-US" dirty="0"/>
              <a:t>View the </a:t>
            </a:r>
            <a:r>
              <a:rPr lang="en-US" dirty="0" err="1"/>
              <a:t>Zalenium</a:t>
            </a:r>
            <a:r>
              <a:rPr lang="en-US" dirty="0"/>
              <a:t> Dashboard</a:t>
            </a:r>
          </a:p>
          <a:p>
            <a:endParaRPr lang="en-US" dirty="0"/>
          </a:p>
          <a:p>
            <a:endParaRPr lang="en-US" dirty="0"/>
          </a:p>
        </p:txBody>
      </p:sp>
    </p:spTree>
    <p:extLst>
      <p:ext uri="{BB962C8B-B14F-4D97-AF65-F5344CB8AC3E}">
        <p14:creationId xmlns:p14="http://schemas.microsoft.com/office/powerpoint/2010/main" val="2752887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As well as running tests on VMs, </a:t>
            </a:r>
            <a:r>
              <a:rPr lang="en-US" sz="2300" dirty="0" err="1"/>
              <a:t>Zalenium</a:t>
            </a:r>
            <a:r>
              <a:rPr lang="en-US" sz="2300" dirty="0"/>
              <a:t> also has support for the following providers:</a:t>
            </a:r>
          </a:p>
          <a:p>
            <a:pPr lvl="2"/>
            <a:r>
              <a:rPr lang="en-US" sz="2300" dirty="0"/>
              <a:t>Sauce Labs</a:t>
            </a:r>
          </a:p>
          <a:p>
            <a:pPr lvl="2"/>
            <a:r>
              <a:rPr lang="en-US" sz="2300" dirty="0" err="1"/>
              <a:t>TestingBot</a:t>
            </a:r>
            <a:endParaRPr lang="en-US" sz="2300" dirty="0"/>
          </a:p>
          <a:p>
            <a:pPr lvl="2"/>
            <a:r>
              <a:rPr lang="en-US" sz="2300" dirty="0"/>
              <a:t>Browser Stack</a:t>
            </a:r>
          </a:p>
          <a:p>
            <a:pPr marL="914400" lvl="2" indent="0">
              <a:buNone/>
            </a:pPr>
            <a:endParaRPr lang="en-US" sz="2300" dirty="0"/>
          </a:p>
          <a:p>
            <a:r>
              <a:rPr lang="en-US" sz="2300" dirty="0"/>
              <a:t>An example of this, to access Sauce Labs, add the following to your startup command:</a:t>
            </a:r>
          </a:p>
          <a:p>
            <a:pPr marL="0" indent="0">
              <a:buNone/>
            </a:pPr>
            <a:r>
              <a:rPr lang="en-US" sz="2300" i="1" dirty="0"/>
              <a:t>	</a:t>
            </a:r>
            <a:r>
              <a:rPr lang="en-GB" i="1" dirty="0"/>
              <a:t>export SAUCE_USERNAME=&lt;your Sauce Labs username&gt; export 	SAUCE_ACCESS_KEY=&lt;your Sauce Labs access key&gt; export 	SAUCE_LABS_URL=&lt;your Sauce Labs </a:t>
            </a:r>
            <a:r>
              <a:rPr lang="en-GB" i="1" dirty="0" err="1"/>
              <a:t>url:port</a:t>
            </a:r>
            <a:r>
              <a:rPr lang="en-GB" i="1" dirty="0"/>
              <a:t> number&gt; </a:t>
            </a:r>
            <a:r>
              <a:rPr lang="en-US" sz="2300" i="1" dirty="0"/>
              <a:t> </a:t>
            </a:r>
          </a:p>
          <a:p>
            <a:pPr marL="0" indent="0">
              <a:buNone/>
            </a:pPr>
            <a:r>
              <a:rPr lang="en-GB" dirty="0"/>
              <a:t>                </a:t>
            </a:r>
            <a:r>
              <a:rPr lang="en-GB" i="1" dirty="0"/>
              <a:t>--</a:t>
            </a:r>
            <a:r>
              <a:rPr lang="en-GB" i="1" dirty="0" err="1"/>
              <a:t>sauceLabsEnabled</a:t>
            </a:r>
            <a:r>
              <a:rPr lang="en-GB" i="1" dirty="0"/>
              <a:t> true</a:t>
            </a:r>
            <a:br>
              <a:rPr lang="en-US" sz="2300" dirty="0"/>
            </a:br>
            <a:br>
              <a:rPr lang="en-US" sz="2300" dirty="0"/>
            </a:br>
            <a:br>
              <a:rPr lang="en-US" sz="2300" dirty="0"/>
            </a:br>
            <a:endParaRPr lang="en-US" sz="2300" dirty="0"/>
          </a:p>
          <a:p>
            <a:pPr marL="914400" lvl="2" indent="0">
              <a:buNone/>
            </a:pPr>
            <a:endParaRPr lang="en-US" sz="2300" dirty="0"/>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Running tests on Cloud Proxy</a:t>
            </a:r>
          </a:p>
        </p:txBody>
      </p:sp>
    </p:spTree>
    <p:extLst>
      <p:ext uri="{BB962C8B-B14F-4D97-AF65-F5344CB8AC3E}">
        <p14:creationId xmlns:p14="http://schemas.microsoft.com/office/powerpoint/2010/main" val="630844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Basic </a:t>
            </a:r>
            <a:r>
              <a:rPr lang="en-US" sz="2300" dirty="0" err="1"/>
              <a:t>auth</a:t>
            </a:r>
            <a:r>
              <a:rPr lang="en-US" sz="2300" dirty="0"/>
              <a:t> grid protection can be implemented for deploying </a:t>
            </a:r>
            <a:r>
              <a:rPr lang="en-US" sz="2300" dirty="0" err="1"/>
              <a:t>Zalenium</a:t>
            </a:r>
            <a:r>
              <a:rPr lang="en-US" sz="2300" dirty="0"/>
              <a:t> in the cloud.</a:t>
            </a:r>
          </a:p>
          <a:p>
            <a:endParaRPr lang="en-US" sz="2300" dirty="0"/>
          </a:p>
          <a:p>
            <a:r>
              <a:rPr lang="en-US" sz="2300" dirty="0" err="1"/>
              <a:t>Zalenium</a:t>
            </a:r>
            <a:r>
              <a:rPr lang="en-US" sz="2300" dirty="0"/>
              <a:t> start/stop can be streamlined into one curl command </a:t>
            </a:r>
          </a:p>
          <a:p>
            <a:pPr lvl="1"/>
            <a:r>
              <a:rPr lang="en-GB" i="1" dirty="0"/>
              <a:t>curl -</a:t>
            </a:r>
            <a:r>
              <a:rPr lang="en-GB" i="1" dirty="0" err="1"/>
              <a:t>sSL</a:t>
            </a:r>
            <a:r>
              <a:rPr lang="en-GB" i="1" dirty="0"/>
              <a:t> https://</a:t>
            </a:r>
            <a:r>
              <a:rPr lang="en-GB" i="1" dirty="0" err="1"/>
              <a:t>raw.githubusercontent.com</a:t>
            </a:r>
            <a:r>
              <a:rPr lang="en-GB" i="1" dirty="0"/>
              <a:t>/</a:t>
            </a:r>
            <a:r>
              <a:rPr lang="en-GB" i="1" dirty="0" err="1"/>
              <a:t>dosel</a:t>
            </a:r>
            <a:r>
              <a:rPr lang="en-GB" i="1" dirty="0"/>
              <a:t>/t/</a:t>
            </a:r>
            <a:r>
              <a:rPr lang="en-GB" i="1" dirty="0" err="1"/>
              <a:t>i</a:t>
            </a:r>
            <a:r>
              <a:rPr lang="en-GB" i="1" dirty="0"/>
              <a:t>/p | bash -s start </a:t>
            </a:r>
          </a:p>
          <a:p>
            <a:pPr lvl="1"/>
            <a:r>
              <a:rPr lang="en-GB" i="1" dirty="0"/>
              <a:t>curl -</a:t>
            </a:r>
            <a:r>
              <a:rPr lang="en-GB" i="1" dirty="0" err="1"/>
              <a:t>sSL</a:t>
            </a:r>
            <a:r>
              <a:rPr lang="en-GB" i="1" dirty="0"/>
              <a:t> https://</a:t>
            </a:r>
            <a:r>
              <a:rPr lang="en-GB" i="1" dirty="0" err="1"/>
              <a:t>raw.githubusercontent.com</a:t>
            </a:r>
            <a:r>
              <a:rPr lang="en-GB" i="1" dirty="0"/>
              <a:t>/</a:t>
            </a:r>
            <a:r>
              <a:rPr lang="en-GB" i="1" dirty="0" err="1"/>
              <a:t>dosel</a:t>
            </a:r>
            <a:r>
              <a:rPr lang="en-GB" i="1" dirty="0"/>
              <a:t>/t/</a:t>
            </a:r>
            <a:r>
              <a:rPr lang="en-GB" i="1" dirty="0" err="1"/>
              <a:t>i</a:t>
            </a:r>
            <a:r>
              <a:rPr lang="en-GB" i="1" dirty="0"/>
              <a:t>/p | bash -s stop</a:t>
            </a:r>
            <a:endParaRPr lang="en-GB" sz="2400" i="1" dirty="0"/>
          </a:p>
          <a:p>
            <a:endParaRPr lang="en-GB" sz="2400" i="1" dirty="0"/>
          </a:p>
          <a:p>
            <a:r>
              <a:rPr lang="en-GB" sz="2400" dirty="0"/>
              <a:t>Set CPU/memory limits, output logs to JSON, set browser screen width/height, time zones and much more…</a:t>
            </a:r>
            <a:br>
              <a:rPr lang="en-GB" sz="2400" dirty="0"/>
            </a:br>
            <a:br>
              <a:rPr lang="en-US" sz="2300" dirty="0"/>
            </a:br>
            <a:br>
              <a:rPr lang="en-US" sz="2300" dirty="0"/>
            </a:br>
            <a:br>
              <a:rPr lang="en-US" sz="2300" dirty="0"/>
            </a:br>
            <a:endParaRPr lang="en-US" sz="2300" dirty="0"/>
          </a:p>
          <a:p>
            <a:pPr marL="914400" lvl="2" indent="0">
              <a:buNone/>
            </a:pPr>
            <a:endParaRPr lang="en-US" sz="2300" dirty="0"/>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What else can be customised?</a:t>
            </a:r>
          </a:p>
        </p:txBody>
      </p:sp>
    </p:spTree>
    <p:extLst>
      <p:ext uri="{BB962C8B-B14F-4D97-AF65-F5344CB8AC3E}">
        <p14:creationId xmlns:p14="http://schemas.microsoft.com/office/powerpoint/2010/main" val="19918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z="1600" dirty="0"/>
              <a:t>#</a:t>
            </a:r>
            <a:r>
              <a:rPr lang="en-GB" sz="1600" dirty="0" err="1"/>
              <a:t>DevOpsPlayground</a:t>
            </a:r>
            <a:endParaRPr lang="en-GB" sz="1600" dirty="0"/>
          </a:p>
        </p:txBody>
      </p:sp>
      <p:sp>
        <p:nvSpPr>
          <p:cNvPr id="3" name="Text Placeholder 2"/>
          <p:cNvSpPr>
            <a:spLocks noGrp="1"/>
          </p:cNvSpPr>
          <p:nvPr>
            <p:ph type="body" idx="13"/>
          </p:nvPr>
        </p:nvSpPr>
        <p:spPr/>
        <p:txBody>
          <a:bodyPr/>
          <a:lstStyle/>
          <a:p>
            <a:r>
              <a:rPr lang="en-GB" dirty="0"/>
              <a:t>Thank You</a:t>
            </a:r>
          </a:p>
        </p:txBody>
      </p:sp>
      <p:sp>
        <p:nvSpPr>
          <p:cNvPr id="4" name="Title 5"/>
          <p:cNvSpPr txBox="1">
            <a:spLocks/>
          </p:cNvSpPr>
          <p:nvPr/>
        </p:nvSpPr>
        <p:spPr>
          <a:xfrm>
            <a:off x="539552" y="5661248"/>
            <a:ext cx="7772400" cy="345281"/>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a:solidFill>
                  <a:schemeClr val="bg1"/>
                </a:solidFill>
                <a:latin typeface="Arial" panose="020B0604020202020204" pitchFamily="34" charset="0"/>
                <a:ea typeface="+mj-ea"/>
                <a:cs typeface="Arial" panose="020B0604020202020204" pitchFamily="34" charset="0"/>
              </a:defRPr>
            </a:lvl1pPr>
          </a:lstStyle>
          <a:p>
            <a:r>
              <a:rPr lang="en-GB" sz="2400" dirty="0"/>
              <a:t>Ali Hill, Hammad </a:t>
            </a:r>
            <a:r>
              <a:rPr lang="en-GB" sz="2400" dirty="0" err="1"/>
              <a:t>Chandio</a:t>
            </a:r>
            <a:r>
              <a:rPr lang="en-GB" sz="2400" dirty="0"/>
              <a:t>, Farhan Shaikh</a:t>
            </a:r>
          </a:p>
        </p:txBody>
      </p:sp>
      <p:pic>
        <p:nvPicPr>
          <p:cNvPr id="6" name="Picture 5">
            <a:extLst>
              <a:ext uri="{FF2B5EF4-FFF2-40B4-BE49-F238E27FC236}">
                <a16:creationId xmlns:a16="http://schemas.microsoft.com/office/drawing/2014/main" id="{AFC81AFD-59B1-1547-8B68-C03A1AA21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506" y="2820296"/>
            <a:ext cx="5818698" cy="2491130"/>
          </a:xfrm>
          <a:prstGeom prst="rect">
            <a:avLst/>
          </a:prstGeom>
        </p:spPr>
      </p:pic>
      <p:pic>
        <p:nvPicPr>
          <p:cNvPr id="8" name="Picture 7">
            <a:extLst>
              <a:ext uri="{FF2B5EF4-FFF2-40B4-BE49-F238E27FC236}">
                <a16:creationId xmlns:a16="http://schemas.microsoft.com/office/drawing/2014/main" id="{ADAE0AD4-F82D-C04F-84B2-1463927F63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530" y="531786"/>
            <a:ext cx="5244986" cy="2197816"/>
          </a:xfrm>
          <a:prstGeom prst="rect">
            <a:avLst/>
          </a:prstGeom>
        </p:spPr>
      </p:pic>
    </p:spTree>
    <p:extLst>
      <p:ext uri="{BB962C8B-B14F-4D97-AF65-F5344CB8AC3E}">
        <p14:creationId xmlns:p14="http://schemas.microsoft.com/office/powerpoint/2010/main" val="2079933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11560" y="2276872"/>
            <a:ext cx="7772400" cy="2088232"/>
          </a:xfrm>
        </p:spPr>
        <p:txBody>
          <a:bodyPr>
            <a:normAutofit fontScale="90000"/>
          </a:bodyPr>
          <a:lstStyle/>
          <a:p>
            <a:r>
              <a:rPr lang="en-GB" dirty="0"/>
              <a:t>Auto-Scaling Selenium Grid with Docker using </a:t>
            </a:r>
            <a:r>
              <a:rPr lang="en-GB" dirty="0" err="1"/>
              <a:t>Zalenium</a:t>
            </a:r>
            <a:br>
              <a:rPr lang="en-GB" dirty="0"/>
            </a:br>
            <a:br>
              <a:rPr lang="en-GB" dirty="0"/>
            </a:br>
            <a:r>
              <a:rPr lang="en-GB" sz="2700" dirty="0"/>
              <a:t>#</a:t>
            </a:r>
            <a:r>
              <a:rPr lang="en-GB" sz="2700" dirty="0" err="1"/>
              <a:t>DevOpsPlayground</a:t>
            </a:r>
            <a:endParaRPr lang="en-GB" sz="2700" dirty="0"/>
          </a:p>
        </p:txBody>
      </p:sp>
      <p:sp>
        <p:nvSpPr>
          <p:cNvPr id="7" name="Title 5"/>
          <p:cNvSpPr txBox="1">
            <a:spLocks/>
          </p:cNvSpPr>
          <p:nvPr/>
        </p:nvSpPr>
        <p:spPr>
          <a:xfrm>
            <a:off x="539552" y="5661248"/>
            <a:ext cx="7772400" cy="345281"/>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a:solidFill>
                  <a:schemeClr val="bg1"/>
                </a:solidFill>
                <a:latin typeface="Arial" panose="020B0604020202020204" pitchFamily="34" charset="0"/>
                <a:ea typeface="+mj-ea"/>
                <a:cs typeface="Arial" panose="020B0604020202020204" pitchFamily="34" charset="0"/>
              </a:defRPr>
            </a:lvl1pPr>
          </a:lstStyle>
          <a:p>
            <a:r>
              <a:rPr lang="en-GB" sz="2400" dirty="0"/>
              <a:t>Ali Hill, Hammad </a:t>
            </a:r>
            <a:r>
              <a:rPr lang="en-GB" sz="2400" dirty="0" err="1"/>
              <a:t>Chandio</a:t>
            </a:r>
            <a:r>
              <a:rPr lang="en-GB" sz="2400" dirty="0"/>
              <a:t>, Farhan Shaikh</a:t>
            </a:r>
          </a:p>
        </p:txBody>
      </p:sp>
    </p:spTree>
    <p:extLst>
      <p:ext uri="{BB962C8B-B14F-4D97-AF65-F5344CB8AC3E}">
        <p14:creationId xmlns:p14="http://schemas.microsoft.com/office/powerpoint/2010/main" val="2954165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74334C-8D09-A647-8B55-CDD7F8C8B33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4380" y="1808820"/>
            <a:ext cx="3073524" cy="3073524"/>
          </a:xfrm>
        </p:spPr>
      </p:pic>
      <p:pic>
        <p:nvPicPr>
          <p:cNvPr id="7" name="Picture 6">
            <a:extLst>
              <a:ext uri="{FF2B5EF4-FFF2-40B4-BE49-F238E27FC236}">
                <a16:creationId xmlns:a16="http://schemas.microsoft.com/office/drawing/2014/main" id="{C434120E-954D-1F40-9F56-757C29069A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6036" y="2726922"/>
            <a:ext cx="3611942" cy="1512256"/>
          </a:xfrm>
          <a:prstGeom prst="rect">
            <a:avLst/>
          </a:prstGeom>
        </p:spPr>
      </p:pic>
      <p:sp>
        <p:nvSpPr>
          <p:cNvPr id="8" name="TextBox 7">
            <a:extLst>
              <a:ext uri="{FF2B5EF4-FFF2-40B4-BE49-F238E27FC236}">
                <a16:creationId xmlns:a16="http://schemas.microsoft.com/office/drawing/2014/main" id="{47643DDA-87ED-724D-AF74-C1F3D7F53847}"/>
              </a:ext>
            </a:extLst>
          </p:cNvPr>
          <p:cNvSpPr txBox="1"/>
          <p:nvPr/>
        </p:nvSpPr>
        <p:spPr>
          <a:xfrm>
            <a:off x="634380" y="5427222"/>
            <a:ext cx="7824410" cy="923330"/>
          </a:xfrm>
          <a:prstGeom prst="rect">
            <a:avLst/>
          </a:prstGeom>
          <a:noFill/>
        </p:spPr>
        <p:txBody>
          <a:bodyPr wrap="square" rtlCol="0">
            <a:spAutoFit/>
          </a:bodyPr>
          <a:lstStyle/>
          <a:p>
            <a:pPr algn="ctr"/>
            <a:r>
              <a:rPr lang="en-US" dirty="0"/>
              <a:t>1</a:t>
            </a:r>
            <a:r>
              <a:rPr lang="en-US" baseline="30000" dirty="0"/>
              <a:t>st</a:t>
            </a:r>
            <a:r>
              <a:rPr lang="en-US" dirty="0"/>
              <a:t>-2</a:t>
            </a:r>
            <a:r>
              <a:rPr lang="en-US" baseline="30000" dirty="0"/>
              <a:t>nd</a:t>
            </a:r>
            <a:r>
              <a:rPr lang="en-US" dirty="0"/>
              <a:t> November 2018</a:t>
            </a:r>
          </a:p>
          <a:p>
            <a:pPr algn="ctr"/>
            <a:endParaRPr lang="en-US" dirty="0"/>
          </a:p>
          <a:p>
            <a:pPr algn="ctr"/>
            <a:r>
              <a:rPr lang="en-GB" b="1" dirty="0">
                <a:hlinkClick r:id="rId5"/>
              </a:rPr>
              <a:t>@</a:t>
            </a:r>
            <a:r>
              <a:rPr lang="en-GB" u="sng" dirty="0">
                <a:hlinkClick r:id="rId5"/>
              </a:rPr>
              <a:t>devopsdaysedi</a:t>
            </a:r>
            <a:endParaRPr lang="en-US" dirty="0"/>
          </a:p>
        </p:txBody>
      </p:sp>
      <p:sp>
        <p:nvSpPr>
          <p:cNvPr id="9" name="TextBox 8">
            <a:extLst>
              <a:ext uri="{FF2B5EF4-FFF2-40B4-BE49-F238E27FC236}">
                <a16:creationId xmlns:a16="http://schemas.microsoft.com/office/drawing/2014/main" id="{12EEDC4B-D179-5240-94EF-03491ACB3399}"/>
              </a:ext>
            </a:extLst>
          </p:cNvPr>
          <p:cNvSpPr txBox="1"/>
          <p:nvPr/>
        </p:nvSpPr>
        <p:spPr>
          <a:xfrm>
            <a:off x="1477964" y="5057890"/>
            <a:ext cx="6235618" cy="369332"/>
          </a:xfrm>
          <a:prstGeom prst="rect">
            <a:avLst/>
          </a:prstGeom>
          <a:noFill/>
        </p:spPr>
        <p:txBody>
          <a:bodyPr wrap="none" rtlCol="0">
            <a:spAutoFit/>
          </a:bodyPr>
          <a:lstStyle/>
          <a:p>
            <a:r>
              <a:rPr lang="en-US" dirty="0"/>
              <a:t>https://</a:t>
            </a:r>
            <a:r>
              <a:rPr lang="en-US" dirty="0" err="1"/>
              <a:t>www.devopsdays.org</a:t>
            </a:r>
            <a:r>
              <a:rPr lang="en-US" dirty="0"/>
              <a:t>/events/2018-edinburgh/welcome/</a:t>
            </a:r>
          </a:p>
        </p:txBody>
      </p:sp>
    </p:spTree>
    <p:extLst>
      <p:ext uri="{BB962C8B-B14F-4D97-AF65-F5344CB8AC3E}">
        <p14:creationId xmlns:p14="http://schemas.microsoft.com/office/powerpoint/2010/main" val="3071101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Ali Hill</a:t>
            </a:r>
          </a:p>
          <a:p>
            <a:pPr lvl="1"/>
            <a:r>
              <a:rPr lang="en-US" dirty="0"/>
              <a:t>QA and Continuous Delivery Consultant (Edinburgh)</a:t>
            </a:r>
          </a:p>
          <a:p>
            <a:pPr lvl="1"/>
            <a:r>
              <a:rPr lang="en-US" dirty="0"/>
              <a:t>Twitter: </a:t>
            </a:r>
            <a:r>
              <a:rPr lang="en-GB" b="1" dirty="0">
                <a:hlinkClick r:id="rId3"/>
              </a:rPr>
              <a:t>@</a:t>
            </a:r>
            <a:r>
              <a:rPr lang="en-GB" u="sng" dirty="0">
                <a:hlinkClick r:id="rId3"/>
              </a:rPr>
              <a:t>ali_hill91</a:t>
            </a:r>
            <a:endParaRPr lang="en-GB" u="sng" dirty="0"/>
          </a:p>
          <a:p>
            <a:pPr marL="457200" lvl="1" indent="0">
              <a:buNone/>
            </a:pPr>
            <a:endParaRPr lang="en-US" sz="2300" dirty="0"/>
          </a:p>
          <a:p>
            <a:r>
              <a:rPr lang="en-US" sz="2300" dirty="0"/>
              <a:t>Hammad </a:t>
            </a:r>
            <a:r>
              <a:rPr lang="en-US" sz="2300" dirty="0" err="1"/>
              <a:t>Chandio</a:t>
            </a:r>
            <a:endParaRPr lang="en-US" sz="2300" dirty="0"/>
          </a:p>
          <a:p>
            <a:pPr lvl="1"/>
            <a:r>
              <a:rPr lang="en-US" dirty="0"/>
              <a:t>QA and Continuous Delivery Consultant (London)</a:t>
            </a:r>
          </a:p>
          <a:p>
            <a:endParaRPr lang="en-US" sz="2300" dirty="0"/>
          </a:p>
          <a:p>
            <a:r>
              <a:rPr lang="en-US" sz="2300" dirty="0"/>
              <a:t>Farhan Shaikh</a:t>
            </a:r>
          </a:p>
          <a:p>
            <a:pPr lvl="1"/>
            <a:r>
              <a:rPr lang="en-US" dirty="0"/>
              <a:t>QA and Continuous Delivery Consultant (London)</a:t>
            </a:r>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a:solidFill>
                  <a:srgbClr val="0070B7"/>
                </a:solidFill>
                <a:latin typeface="Arial" panose="020B0604020202020204" pitchFamily="34" charset="0"/>
                <a:cs typeface="Arial" panose="020B0604020202020204" pitchFamily="34" charset="0"/>
              </a:rPr>
              <a:t>About Us</a:t>
            </a:r>
            <a:endParaRPr lang="en-GB" sz="2800" dirty="0">
              <a:solidFill>
                <a:srgbClr val="0070B7"/>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923CEB4-8350-6E43-9BF4-39D82C16F2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7670" y="1370014"/>
            <a:ext cx="1707304" cy="1707304"/>
          </a:xfrm>
          <a:prstGeom prst="rect">
            <a:avLst/>
          </a:prstGeom>
        </p:spPr>
      </p:pic>
      <p:pic>
        <p:nvPicPr>
          <p:cNvPr id="8" name="Picture 7">
            <a:extLst>
              <a:ext uri="{FF2B5EF4-FFF2-40B4-BE49-F238E27FC236}">
                <a16:creationId xmlns:a16="http://schemas.microsoft.com/office/drawing/2014/main" id="{199FCAF8-314F-BC47-B6CA-AE961E8659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9726" y="3145850"/>
            <a:ext cx="1694643" cy="1694643"/>
          </a:xfrm>
          <a:prstGeom prst="rect">
            <a:avLst/>
          </a:prstGeom>
        </p:spPr>
      </p:pic>
      <p:pic>
        <p:nvPicPr>
          <p:cNvPr id="10" name="Picture 9">
            <a:extLst>
              <a:ext uri="{FF2B5EF4-FFF2-40B4-BE49-F238E27FC236}">
                <a16:creationId xmlns:a16="http://schemas.microsoft.com/office/drawing/2014/main" id="{69C3AAA4-3A24-3047-88F7-C7516244C7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77670" y="4909025"/>
            <a:ext cx="1716699" cy="1716699"/>
          </a:xfrm>
          <a:prstGeom prst="rect">
            <a:avLst/>
          </a:prstGeom>
        </p:spPr>
      </p:pic>
    </p:spTree>
    <p:extLst>
      <p:ext uri="{BB962C8B-B14F-4D97-AF65-F5344CB8AC3E}">
        <p14:creationId xmlns:p14="http://schemas.microsoft.com/office/powerpoint/2010/main" val="79593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Overview of Selenium WebDriver and docker-selenium</a:t>
            </a:r>
          </a:p>
          <a:p>
            <a:r>
              <a:rPr lang="en-US" sz="2300" dirty="0"/>
              <a:t>What is </a:t>
            </a:r>
            <a:r>
              <a:rPr lang="en-US" sz="2300" dirty="0" err="1"/>
              <a:t>Zalenium</a:t>
            </a:r>
            <a:r>
              <a:rPr lang="en-US" sz="2300" dirty="0"/>
              <a:t>?</a:t>
            </a:r>
          </a:p>
          <a:p>
            <a:r>
              <a:rPr lang="en-US" sz="2300" dirty="0"/>
              <a:t>How does </a:t>
            </a:r>
            <a:r>
              <a:rPr lang="en-US" sz="2300" dirty="0" err="1"/>
              <a:t>Zalenium</a:t>
            </a:r>
            <a:r>
              <a:rPr lang="en-US" sz="2300" dirty="0"/>
              <a:t> work?</a:t>
            </a:r>
          </a:p>
          <a:p>
            <a:r>
              <a:rPr lang="en-US" sz="2300" dirty="0"/>
              <a:t>Why use </a:t>
            </a:r>
            <a:r>
              <a:rPr lang="en-US" sz="2300" dirty="0" err="1"/>
              <a:t>Zalenium</a:t>
            </a:r>
            <a:r>
              <a:rPr lang="en-US" sz="2300" dirty="0"/>
              <a:t>?</a:t>
            </a:r>
          </a:p>
          <a:p>
            <a:r>
              <a:rPr lang="en-US" sz="2300" dirty="0"/>
              <a:t>Hands-on session with </a:t>
            </a:r>
            <a:r>
              <a:rPr lang="en-US" sz="2300" dirty="0" err="1"/>
              <a:t>Zalenium</a:t>
            </a:r>
            <a:r>
              <a:rPr lang="en-US" sz="2300" dirty="0"/>
              <a:t>.</a:t>
            </a:r>
          </a:p>
          <a:p>
            <a:r>
              <a:rPr lang="en-US" sz="2300" dirty="0"/>
              <a:t>How to run </a:t>
            </a:r>
            <a:r>
              <a:rPr lang="en-US" sz="2300" dirty="0" err="1"/>
              <a:t>Zalenium</a:t>
            </a:r>
            <a:r>
              <a:rPr lang="en-US" sz="2300" dirty="0"/>
              <a:t> using a cloud testing provider.</a:t>
            </a:r>
          </a:p>
          <a:p>
            <a:r>
              <a:rPr lang="en-US" sz="2300" dirty="0"/>
              <a:t>Further features of </a:t>
            </a:r>
            <a:r>
              <a:rPr lang="en-US" sz="2300" dirty="0" err="1"/>
              <a:t>Zalenium</a:t>
            </a:r>
            <a:r>
              <a:rPr lang="en-US" sz="2300" dirty="0"/>
              <a:t>.</a:t>
            </a:r>
          </a:p>
          <a:p>
            <a:endParaRPr lang="en-US" sz="2300" dirty="0"/>
          </a:p>
          <a:p>
            <a:endParaRPr lang="en-US" sz="2300" dirty="0"/>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Agenda</a:t>
            </a:r>
          </a:p>
        </p:txBody>
      </p:sp>
    </p:spTree>
    <p:extLst>
      <p:ext uri="{BB962C8B-B14F-4D97-AF65-F5344CB8AC3E}">
        <p14:creationId xmlns:p14="http://schemas.microsoft.com/office/powerpoint/2010/main" val="3447186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WebDriver </a:t>
            </a:r>
          </a:p>
          <a:p>
            <a:pPr lvl="1"/>
            <a:r>
              <a:rPr lang="en-US" sz="2300" dirty="0"/>
              <a:t>Web browser automation library. </a:t>
            </a:r>
          </a:p>
          <a:p>
            <a:pPr lvl="1"/>
            <a:r>
              <a:rPr lang="en-US" sz="2300" dirty="0"/>
              <a:t>Used for automating browser interaction.</a:t>
            </a:r>
          </a:p>
          <a:p>
            <a:pPr lvl="1"/>
            <a:r>
              <a:rPr lang="en-US" sz="2300" dirty="0"/>
              <a:t>Tests can be written in language of choice.</a:t>
            </a:r>
          </a:p>
          <a:p>
            <a:pPr marL="0" indent="0">
              <a:buNone/>
            </a:pPr>
            <a:endParaRPr lang="en-US" sz="2300" dirty="0"/>
          </a:p>
          <a:p>
            <a:r>
              <a:rPr lang="en-US" sz="2300" dirty="0"/>
              <a:t>docker-selenium</a:t>
            </a:r>
          </a:p>
          <a:p>
            <a:pPr lvl="1"/>
            <a:r>
              <a:rPr lang="en-US" sz="2300" dirty="0"/>
              <a:t>Docker images for Selenium Grid server.</a:t>
            </a:r>
          </a:p>
          <a:p>
            <a:pPr lvl="1"/>
            <a:r>
              <a:rPr lang="en-US" sz="2300" dirty="0"/>
              <a:t>Contains hub and node configurations for Firefox and Chrome.</a:t>
            </a:r>
          </a:p>
          <a:p>
            <a:pPr lvl="1"/>
            <a:endParaRPr lang="en-US" sz="2300" dirty="0"/>
          </a:p>
          <a:p>
            <a:pPr marL="0" indent="0">
              <a:buNone/>
            </a:pPr>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Selenium Overview</a:t>
            </a:r>
          </a:p>
        </p:txBody>
      </p:sp>
      <p:pic>
        <p:nvPicPr>
          <p:cNvPr id="6" name="Picture 5">
            <a:extLst>
              <a:ext uri="{FF2B5EF4-FFF2-40B4-BE49-F238E27FC236}">
                <a16:creationId xmlns:a16="http://schemas.microsoft.com/office/drawing/2014/main" id="{51C27788-2E18-824B-B70D-CBBD54D4C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232" y="1603639"/>
            <a:ext cx="2095500" cy="1892300"/>
          </a:xfrm>
          <a:prstGeom prst="rect">
            <a:avLst/>
          </a:prstGeom>
        </p:spPr>
      </p:pic>
      <p:pic>
        <p:nvPicPr>
          <p:cNvPr id="9" name="Picture 8">
            <a:extLst>
              <a:ext uri="{FF2B5EF4-FFF2-40B4-BE49-F238E27FC236}">
                <a16:creationId xmlns:a16="http://schemas.microsoft.com/office/drawing/2014/main" id="{B18648BA-231B-184F-B06E-CBA46EB472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2132" y="4901948"/>
            <a:ext cx="2133600" cy="1816100"/>
          </a:xfrm>
          <a:prstGeom prst="rect">
            <a:avLst/>
          </a:prstGeom>
        </p:spPr>
      </p:pic>
    </p:spTree>
    <p:extLst>
      <p:ext uri="{BB962C8B-B14F-4D97-AF65-F5344CB8AC3E}">
        <p14:creationId xmlns:p14="http://schemas.microsoft.com/office/powerpoint/2010/main" val="166374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Open-source tool created by </a:t>
            </a:r>
            <a:r>
              <a:rPr lang="en-US" sz="2300" dirty="0" err="1"/>
              <a:t>Zalando</a:t>
            </a:r>
            <a:r>
              <a:rPr lang="en-US" sz="2300" dirty="0"/>
              <a:t> in 2017.</a:t>
            </a:r>
          </a:p>
          <a:p>
            <a:r>
              <a:rPr lang="en-US" sz="2300" dirty="0"/>
              <a:t>Allows you to create a dynamic, on-demand docker-selenium instances within seconds.</a:t>
            </a:r>
          </a:p>
          <a:p>
            <a:r>
              <a:rPr lang="en-US" sz="2300" dirty="0"/>
              <a:t>Can be run out of the box using Docker and Kubernetes. It can be run on most cloud providers.</a:t>
            </a:r>
          </a:p>
          <a:p>
            <a:r>
              <a:rPr lang="en-US" sz="2300" dirty="0"/>
              <a:t>Based on ‘docker-selenium’ so tests can be run in Firefox and Chrome.</a:t>
            </a:r>
          </a:p>
          <a:p>
            <a:r>
              <a:rPr lang="en-US" sz="2300" dirty="0"/>
              <a:t>Auto-scales during run-time and deletes nodes after tests are finished.</a:t>
            </a:r>
          </a:p>
          <a:p>
            <a:r>
              <a:rPr lang="en-US" sz="2300" dirty="0"/>
              <a:t>Simple to set up and run.</a:t>
            </a:r>
          </a:p>
          <a:p>
            <a:r>
              <a:rPr lang="en-US" sz="2300" dirty="0"/>
              <a:t>Tests can be run on other cloud testing platforms.</a:t>
            </a:r>
          </a:p>
          <a:p>
            <a:pPr marL="0" indent="0">
              <a:buNone/>
            </a:pPr>
            <a:endParaRPr lang="en-US" sz="2300" dirty="0"/>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What is </a:t>
            </a:r>
            <a:r>
              <a:rPr lang="en-GB" sz="2800" dirty="0" err="1">
                <a:solidFill>
                  <a:srgbClr val="0070B7"/>
                </a:solidFill>
                <a:latin typeface="Arial" panose="020B0604020202020204" pitchFamily="34" charset="0"/>
                <a:cs typeface="Arial" panose="020B0604020202020204" pitchFamily="34" charset="0"/>
              </a:rPr>
              <a:t>Zalenium</a:t>
            </a:r>
            <a:r>
              <a:rPr lang="en-GB" sz="2800" dirty="0">
                <a:solidFill>
                  <a:srgbClr val="0070B7"/>
                </a:solidFill>
                <a:latin typeface="Arial" panose="020B0604020202020204" pitchFamily="34" charset="0"/>
                <a:cs typeface="Arial" panose="020B0604020202020204" pitchFamily="34" charset="0"/>
              </a:rPr>
              <a:t>?</a:t>
            </a:r>
          </a:p>
        </p:txBody>
      </p:sp>
      <p:pic>
        <p:nvPicPr>
          <p:cNvPr id="6" name="Picture 5">
            <a:extLst>
              <a:ext uri="{FF2B5EF4-FFF2-40B4-BE49-F238E27FC236}">
                <a16:creationId xmlns:a16="http://schemas.microsoft.com/office/drawing/2014/main" id="{77370321-58F0-1544-9EDF-BF6AB3D642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12" y="95855"/>
            <a:ext cx="2616200" cy="1120061"/>
          </a:xfrm>
          <a:prstGeom prst="rect">
            <a:avLst/>
          </a:prstGeom>
        </p:spPr>
      </p:pic>
    </p:spTree>
    <p:extLst>
      <p:ext uri="{BB962C8B-B14F-4D97-AF65-F5344CB8AC3E}">
        <p14:creationId xmlns:p14="http://schemas.microsoft.com/office/powerpoint/2010/main" val="143773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Upon running the </a:t>
            </a:r>
            <a:r>
              <a:rPr lang="en-US" sz="2300" dirty="0" err="1"/>
              <a:t>Zalenium</a:t>
            </a:r>
            <a:r>
              <a:rPr lang="en-US" sz="2300" dirty="0"/>
              <a:t> start Docker command a Selenium Grid Hub is started.</a:t>
            </a:r>
          </a:p>
          <a:p>
            <a:r>
              <a:rPr lang="en-US" sz="2300" dirty="0"/>
              <a:t>A docker-selenium starter proxy then starts. This handles incoming requests.</a:t>
            </a:r>
          </a:p>
          <a:p>
            <a:r>
              <a:rPr lang="en-US" sz="2300" dirty="0"/>
              <a:t>A test request is sent to the Hub from the host machine.</a:t>
            </a:r>
          </a:p>
          <a:p>
            <a:r>
              <a:rPr lang="en-US" sz="2300" dirty="0"/>
              <a:t>docker-selenium proxy analyses the test and creates a new docker-selenium container which registers itself to the Hub.</a:t>
            </a:r>
          </a:p>
          <a:p>
            <a:r>
              <a:rPr lang="en-US" sz="2300" dirty="0"/>
              <a:t>The Hub then assigns a new test to the container where it is executed.</a:t>
            </a:r>
          </a:p>
          <a:p>
            <a:r>
              <a:rPr lang="en-US" sz="2300" dirty="0"/>
              <a:t>Once the test is complete, the node shuts down, and saves video files to a temporary location on the host machine.</a:t>
            </a:r>
          </a:p>
          <a:p>
            <a:pPr marL="0" indent="0">
              <a:buNone/>
            </a:pPr>
            <a:endParaRPr lang="en-US" sz="2300" dirty="0"/>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How it works</a:t>
            </a:r>
          </a:p>
        </p:txBody>
      </p:sp>
    </p:spTree>
    <p:extLst>
      <p:ext uri="{BB962C8B-B14F-4D97-AF65-F5344CB8AC3E}">
        <p14:creationId xmlns:p14="http://schemas.microsoft.com/office/powerpoint/2010/main" val="259620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If the Hub receives a test that docker-selenium is not compatible with (e.g. Safari, IE) then it will check for the availability of a cloud testing provider, where it will run the tests.</a:t>
            </a:r>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How it works</a:t>
            </a:r>
          </a:p>
        </p:txBody>
      </p:sp>
    </p:spTree>
    <p:extLst>
      <p:ext uri="{BB962C8B-B14F-4D97-AF65-F5344CB8AC3E}">
        <p14:creationId xmlns:p14="http://schemas.microsoft.com/office/powerpoint/2010/main" val="304767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568B525010F846862294E756626199" ma:contentTypeVersion="8" ma:contentTypeDescription="Create a new document." ma:contentTypeScope="" ma:versionID="8038f208134572231f45b2239c7ee116">
  <xsd:schema xmlns:xsd="http://www.w3.org/2001/XMLSchema" xmlns:xs="http://www.w3.org/2001/XMLSchema" xmlns:p="http://schemas.microsoft.com/office/2006/metadata/properties" xmlns:ns2="78610437-699c-4941-bf2e-0011b0af15d9" xmlns:ns3="c7ddc322-a81d-4d45-a8a3-b42cbb00bae7" targetNamespace="http://schemas.microsoft.com/office/2006/metadata/properties" ma:root="true" ma:fieldsID="3bc37508e70c0eb62c75259443266f33" ns2:_="" ns3:_="">
    <xsd:import namespace="78610437-699c-4941-bf2e-0011b0af15d9"/>
    <xsd:import namespace="c7ddc322-a81d-4d45-a8a3-b42cbb00bae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610437-699c-4941-bf2e-0011b0af15d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ddc322-a81d-4d45-a8a3-b42cbb00bae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0D9AEF-63DD-4286-96FE-CAAEA6D0A3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610437-699c-4941-bf2e-0011b0af15d9"/>
    <ds:schemaRef ds:uri="c7ddc322-a81d-4d45-a8a3-b42cbb00ba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5A310F-8172-420C-8B07-5B368A43E2DC}">
  <ds:schemaRefs>
    <ds:schemaRef ds:uri="http://www.w3.org/XML/1998/namespace"/>
    <ds:schemaRef ds:uri="http://schemas.microsoft.com/office/2006/documentManagement/types"/>
    <ds:schemaRef ds:uri="http://purl.org/dc/elements/1.1/"/>
    <ds:schemaRef ds:uri="http://purl.org/dc/terms/"/>
    <ds:schemaRef ds:uri="http://schemas.microsoft.com/office/2006/metadata/properties"/>
    <ds:schemaRef ds:uri="http://schemas.openxmlformats.org/package/2006/metadata/core-properties"/>
    <ds:schemaRef ds:uri="c7ddc322-a81d-4d45-a8a3-b42cbb00bae7"/>
    <ds:schemaRef ds:uri="http://purl.org/dc/dcmitype/"/>
    <ds:schemaRef ds:uri="http://schemas.microsoft.com/office/infopath/2007/PartnerControls"/>
    <ds:schemaRef ds:uri="78610437-699c-4941-bf2e-0011b0af15d9"/>
  </ds:schemaRefs>
</ds:datastoreItem>
</file>

<file path=customXml/itemProps3.xml><?xml version="1.0" encoding="utf-8"?>
<ds:datastoreItem xmlns:ds="http://schemas.openxmlformats.org/officeDocument/2006/customXml" ds:itemID="{003B5CD9-841F-44FE-B239-F6092E6A35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8301</TotalTime>
  <Words>2393</Words>
  <Application>Microsoft Macintosh PowerPoint</Application>
  <PresentationFormat>On-screen Show (4:3)</PresentationFormat>
  <Paragraphs>220</Paragraphs>
  <Slides>16</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PowerPoint Presentation</vt:lpstr>
      <vt:lpstr>Auto-Scaling Selenium Grid with Docker using Zalenium  #DevOpsPlayground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ECS Group</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Bryony Unwin</dc:creator>
  <cp:lastModifiedBy>Alastair Hill</cp:lastModifiedBy>
  <cp:revision>204</cp:revision>
  <dcterms:created xsi:type="dcterms:W3CDTF">2014-07-24T08:08:48Z</dcterms:created>
  <dcterms:modified xsi:type="dcterms:W3CDTF">2018-09-27T15:37:19Z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0x01010032568B525010F846862294E756626199</vt:lpwstr>
  </property>
</Properties>
</file>