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03" r:id="rId5"/>
    <p:sldId id="257" r:id="rId6"/>
    <p:sldId id="304" r:id="rId7"/>
    <p:sldId id="294" r:id="rId8"/>
    <p:sldId id="309" r:id="rId9"/>
    <p:sldId id="306" r:id="rId10"/>
    <p:sldId id="291" r:id="rId11"/>
    <p:sldId id="295" r:id="rId12"/>
    <p:sldId id="296" r:id="rId13"/>
    <p:sldId id="307" r:id="rId14"/>
    <p:sldId id="292" r:id="rId15"/>
    <p:sldId id="308" r:id="rId16"/>
    <p:sldId id="293" r:id="rId17"/>
    <p:sldId id="297"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1" autoAdjust="0"/>
    <p:restoredTop sz="86418"/>
  </p:normalViewPr>
  <p:slideViewPr>
    <p:cSldViewPr>
      <p:cViewPr varScale="1">
        <p:scale>
          <a:sx n="112" d="100"/>
          <a:sy n="112" d="100"/>
        </p:scale>
        <p:origin x="1560"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27/09/2018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start the session, has everyone managed to connect to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Zalando</a:t>
            </a:r>
            <a:r>
              <a:rPr lang="en-US" dirty="0"/>
              <a:t> have provided a nice gif of both of those scenarios play out.</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1654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you decide to use </a:t>
            </a:r>
            <a:r>
              <a:rPr lang="en-US" dirty="0" err="1"/>
              <a:t>Zalenium</a:t>
            </a:r>
            <a:r>
              <a:rPr lang="en-US" dirty="0"/>
              <a:t>?</a:t>
            </a:r>
          </a:p>
          <a:p>
            <a:endParaRPr lang="en-US" dirty="0"/>
          </a:p>
          <a:p>
            <a:r>
              <a:rPr lang="en-US" dirty="0"/>
              <a:t>*CLICK* First of all, it auto-scales by creating more docker containers as and when they are needed. It also scales back down as tests finish.</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r>
              <a:rPr lang="en-US" dirty="0"/>
              <a:t>*CLICK* It compliments your existing cloud testing providers. If you already use providers such as Sauce Labs and Testing Bot then </a:t>
            </a:r>
            <a:r>
              <a:rPr lang="en-US" dirty="0" err="1"/>
              <a:t>Zalenium</a:t>
            </a:r>
            <a:r>
              <a:rPr lang="en-US" dirty="0"/>
              <a:t> can work alongside those. Have the Chrome and Firefox tests run on host machines for faster feedback, but tests in other browsers can be directed to your provider.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Videos are automatically recorded, if required into a temporary location. These videos are automatically saved in a temporary location on the host machine.</a:t>
            </a:r>
          </a:p>
          <a:p>
            <a:endParaRPr lang="en-US" dirty="0"/>
          </a:p>
          <a:p>
            <a:r>
              <a:rPr lang="en-US" dirty="0"/>
              <a:t>*CLICK* The dashboard feature or live preview can show you exactly what is happening in your tests. It also displays both Selenium logs and browser logs (which can be saved in JSON format onto the host machine).</a:t>
            </a:r>
          </a:p>
          <a:p>
            <a:endParaRPr lang="en-US" dirty="0"/>
          </a:p>
          <a:p>
            <a:r>
              <a:rPr lang="en-US" dirty="0"/>
              <a:t>*CLICK* It also has Kubernetes support. We won’t be covering this in this session, but we may do a part 2 of the Playground exploring Kubernetes.</a:t>
            </a:r>
          </a:p>
          <a:p>
            <a:endParaRPr lang="en-US" dirty="0"/>
          </a:p>
          <a:p>
            <a:r>
              <a:rPr lang="en-US" dirty="0"/>
              <a:t>Overall, </a:t>
            </a:r>
            <a:r>
              <a:rPr lang="en-US" dirty="0" err="1"/>
              <a:t>Zalenium</a:t>
            </a:r>
            <a:r>
              <a:rPr lang="en-US" dirty="0"/>
              <a:t> can increase the speed of your continuous testing process  as it manages them in a smarter way by providing more containers when required and allowing anyone to have flexible and disposable Selenium Grid infrastructure.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407646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So as well as the scenario we’ve just show, we can also run these tests on cloud providers. Just now there is support for Sauce Labs, </a:t>
            </a:r>
            <a:r>
              <a:rPr lang="en-US" dirty="0" err="1"/>
              <a:t>TestingBot</a:t>
            </a:r>
            <a:r>
              <a:rPr lang="en-US" dirty="0"/>
              <a:t> and Browser Stack.</a:t>
            </a:r>
          </a:p>
          <a:p>
            <a:endParaRPr lang="en-US" dirty="0"/>
          </a:p>
          <a:p>
            <a:r>
              <a:rPr lang="en-US" dirty="0"/>
              <a:t>*CLICK* It’s pretty simple to register these providers to </a:t>
            </a:r>
            <a:r>
              <a:rPr lang="en-US" dirty="0" err="1"/>
              <a:t>Zalenium</a:t>
            </a:r>
            <a:r>
              <a:rPr lang="en-US" dirty="0"/>
              <a:t>. An example of how to do this is shown below. You simply add these arguments to the </a:t>
            </a:r>
            <a:r>
              <a:rPr lang="en-US" dirty="0" err="1"/>
              <a:t>Zalenium</a:t>
            </a:r>
            <a:r>
              <a:rPr lang="en-US" dirty="0"/>
              <a:t> run command which we executed earlier.</a:t>
            </a:r>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1491456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367586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evening’s session will involve getting hands-on with an open source tool called </a:t>
            </a:r>
            <a:r>
              <a:rPr lang="en-US" dirty="0" err="1"/>
              <a:t>Zalenium</a:t>
            </a:r>
            <a:r>
              <a:rPr lang="en-US" dirty="0"/>
              <a:t>, which allows you to create a scalable Selenium Grid infrastructure using Docker.</a:t>
            </a:r>
          </a:p>
          <a:p>
            <a:endParaRPr lang="en-US" dirty="0"/>
          </a:p>
          <a:p>
            <a:r>
              <a:rPr lang="en-US" dirty="0"/>
              <a:t>You can use the #</a:t>
            </a:r>
            <a:r>
              <a:rPr lang="en-US" dirty="0" err="1"/>
              <a:t>DevOpsPlayground</a:t>
            </a:r>
            <a:r>
              <a:rPr lang="en-US" dirty="0"/>
              <a:t> on Twitter/LinkedIn to find our social media posts about our Meetups. All updates are also posted on the </a:t>
            </a:r>
            <a:r>
              <a:rPr lang="en-US" dirty="0" err="1"/>
              <a:t>Meetup.com</a:t>
            </a:r>
            <a:r>
              <a:rPr lang="en-US" dirty="0"/>
              <a:t> website.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should be getting announced soon, and you can follow them on Twitter @</a:t>
            </a:r>
            <a:r>
              <a:rPr lang="en-US" dirty="0" err="1"/>
              <a:t>devopsdaysedi</a:t>
            </a:r>
            <a:r>
              <a:rPr lang="en-US" dirty="0"/>
              <a:t> for further updates.</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I’ll give a high-level overview of what Selenium WebDriver is. </a:t>
            </a:r>
          </a:p>
          <a:p>
            <a:endParaRPr lang="en-US" dirty="0"/>
          </a:p>
          <a:p>
            <a:r>
              <a:rPr lang="en-US" dirty="0"/>
              <a:t>*CLICK* WebDriver is an open source web automation framework that allows you to automate tests against different web browsers. </a:t>
            </a:r>
          </a:p>
          <a:p>
            <a:r>
              <a:rPr lang="en-US" dirty="0"/>
              <a:t>It interacts with page elements and allows you to assert that certain elements are displayed on the page, can be interacted with and text can be input as just a few examples. It allows us to add browser testing to our continuous testing solution.</a:t>
            </a:r>
          </a:p>
          <a:p>
            <a:r>
              <a:rPr lang="en-US" dirty="0"/>
              <a:t>You can write your tests in your language of choice. I know there’s support for C#, Java, JavaScript, Python and many more.</a:t>
            </a:r>
          </a:p>
          <a:p>
            <a:endParaRPr lang="en-US" dirty="0"/>
          </a:p>
          <a:p>
            <a:r>
              <a:rPr lang="en-US" dirty="0"/>
              <a:t>For tonight’s hands-on example we have created a small suite of JavaScript tests which run in parallel. We won’t be delving into the </a:t>
            </a:r>
            <a:r>
              <a:rPr lang="en-US" dirty="0" err="1"/>
              <a:t>Javascript</a:t>
            </a:r>
            <a:r>
              <a:rPr lang="en-US" dirty="0"/>
              <a:t> code itself, but feel free to see how it has been created in our GitHub repo after tonight’s session.</a:t>
            </a:r>
          </a:p>
          <a:p>
            <a:endParaRPr lang="en-US" dirty="0"/>
          </a:p>
          <a:p>
            <a:r>
              <a:rPr lang="en-US" dirty="0"/>
              <a:t>The test we will be running tonight will open </a:t>
            </a:r>
            <a:r>
              <a:rPr lang="en-US" dirty="0" err="1"/>
              <a:t>Google.com</a:t>
            </a:r>
            <a:r>
              <a:rPr lang="en-US" dirty="0"/>
              <a:t> in Chrome web browser. and assert that the ‘Google’ title is displayed on the page.</a:t>
            </a:r>
          </a:p>
          <a:p>
            <a:endParaRPr lang="en-US" dirty="0"/>
          </a:p>
          <a:p>
            <a:r>
              <a:rPr lang="en-US" dirty="0"/>
              <a:t>*CLICK* docker-selenium is a Docker image for Selenium Grid. Selenium Grid allows us to run distributed test cases across multiple machines. Selenium for docker allows us to create pre-made Docker containers which include Selenium Grid, making running tests created in WebDriver easy.</a:t>
            </a:r>
          </a:p>
          <a:p>
            <a:r>
              <a:rPr lang="en-US" dirty="0"/>
              <a:t>It contains configurations for Firefox and Chrome.</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Zalenium</a:t>
            </a:r>
            <a:r>
              <a:rPr lang="en-US" dirty="0"/>
              <a:t> is an open-source tool created by a company called </a:t>
            </a:r>
            <a:r>
              <a:rPr lang="en-US" dirty="0" err="1"/>
              <a:t>Zalando</a:t>
            </a:r>
            <a:r>
              <a:rPr lang="en-US" dirty="0"/>
              <a:t>. </a:t>
            </a:r>
            <a:r>
              <a:rPr lang="en-US" dirty="0" err="1"/>
              <a:t>Zalando</a:t>
            </a:r>
            <a:r>
              <a:rPr lang="en-US" dirty="0"/>
              <a:t> are an ecommerce company based in Germany </a:t>
            </a:r>
            <a:r>
              <a:rPr lang="en-US" dirty="0" err="1"/>
              <a:t>specialising</a:t>
            </a:r>
            <a:r>
              <a:rPr lang="en-US" dirty="0"/>
              <a:t> in fashion and beauty with over 1,000 employees in the tech department. Then Name of </a:t>
            </a:r>
            <a:r>
              <a:rPr lang="en-US" dirty="0" err="1"/>
              <a:t>Zalenium</a:t>
            </a:r>
            <a:r>
              <a:rPr lang="en-US" dirty="0"/>
              <a:t> tool is mixture of </a:t>
            </a:r>
            <a:r>
              <a:rPr lang="en-US" dirty="0" err="1"/>
              <a:t>Zalando</a:t>
            </a:r>
            <a:r>
              <a:rPr lang="en-US" dirty="0"/>
              <a:t> and Selenium.</a:t>
            </a:r>
          </a:p>
          <a:p>
            <a:endParaRPr lang="en-US" dirty="0"/>
          </a:p>
          <a:p>
            <a:r>
              <a:rPr lang="en-US" dirty="0"/>
              <a:t>*CLICK* The main purpose of the tool is to allow you to create dynamic and on-demand docker-selenium instances within seconds. </a:t>
            </a:r>
          </a:p>
          <a:p>
            <a:endParaRPr lang="en-US" dirty="0"/>
          </a:p>
          <a:p>
            <a:r>
              <a:rPr lang="en-US" dirty="0"/>
              <a:t>*CLICK* It can be run out of the box using Docker and Kubernetes. It is apparently the only open source tool which provides complete functionality with both of these tools.</a:t>
            </a:r>
          </a:p>
          <a:p>
            <a:endParaRPr lang="en-US" dirty="0"/>
          </a:p>
          <a:p>
            <a:r>
              <a:rPr lang="en-US" dirty="0"/>
              <a:t>*CLICK* As it is based on docker-selenium, tests can be run on Firefox and Chrome. I’ll discuss a bit later about how it is possible to run tests on other browsers using </a:t>
            </a:r>
            <a:r>
              <a:rPr lang="en-US" dirty="0" err="1"/>
              <a:t>Zalenium</a:t>
            </a:r>
            <a:r>
              <a:rPr lang="en-US" dirty="0"/>
              <a:t>.</a:t>
            </a:r>
          </a:p>
          <a:p>
            <a:endParaRPr lang="en-US" dirty="0"/>
          </a:p>
          <a:p>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a:p>
            <a:endParaRPr lang="en-US" dirty="0"/>
          </a:p>
          <a:p>
            <a:r>
              <a:rPr lang="en-US" dirty="0"/>
              <a:t>*CLICK* It’s really simple to set up and get started with.</a:t>
            </a:r>
          </a:p>
          <a:p>
            <a:endParaRPr lang="en-US" dirty="0"/>
          </a:p>
          <a:p>
            <a:r>
              <a:rPr lang="en-US" dirty="0"/>
              <a:t>*CLICK* It can work in collaboration with cloud testing providers such as Sauce Labs, Testing Bot and Browser Stack, meaning that tests can be run on browsers other than Chrome and Firefox.</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 11,000 users in more than 80 countries. 500 people use it daily and has executed over 4.5 million tests since 2017.</a:t>
            </a: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341547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go into a bit more detail about how </a:t>
            </a:r>
            <a:r>
              <a:rPr lang="en-US" dirty="0" err="1"/>
              <a:t>Zalenium</a:t>
            </a:r>
            <a:r>
              <a:rPr lang="en-US" dirty="0"/>
              <a:t> works behind the scenes.</a:t>
            </a:r>
          </a:p>
          <a:p>
            <a:endParaRPr lang="en-US" dirty="0"/>
          </a:p>
          <a:p>
            <a:r>
              <a:rPr lang="en-US" dirty="0"/>
              <a:t>*CLICK* Upon entering the run command, which we’ll show later, a Selenium Grid Hub is started by </a:t>
            </a:r>
            <a:r>
              <a:rPr lang="en-US" dirty="0" err="1"/>
              <a:t>Zalenium</a:t>
            </a:r>
            <a:r>
              <a:rPr lang="en-US" dirty="0"/>
              <a:t>.</a:t>
            </a:r>
          </a:p>
          <a:p>
            <a:endParaRPr lang="en-US" dirty="0"/>
          </a:p>
          <a:p>
            <a:r>
              <a:rPr lang="en-US" dirty="0"/>
              <a:t>*CLICK* A docker-selenium starter proxy is then started. This Is used to handle incoming requests.</a:t>
            </a:r>
          </a:p>
          <a:p>
            <a:endParaRPr lang="en-US" dirty="0"/>
          </a:p>
          <a:p>
            <a:r>
              <a:rPr lang="en-US" dirty="0"/>
              <a:t>*CLICK* When a test request is triggered by the host machine, a request is sent to the Grid 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sends the request to the docker-selenium proxy, which creates a new container, which will register itself to the Grid 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assigns a new test to the container where it is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Once the test is complete, the node is shut down and a video file is saved to a temporary location on the host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251429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an overview of how the main functionality of </a:t>
            </a:r>
            <a:r>
              <a:rPr lang="en-US" dirty="0" err="1"/>
              <a:t>Zalenium</a:t>
            </a:r>
            <a:r>
              <a:rPr lang="en-US" dirty="0"/>
              <a:t> is performed and the process it goes through, but there is also an additional scenario.</a:t>
            </a:r>
          </a:p>
          <a:p>
            <a:endParaRPr lang="en-US" dirty="0"/>
          </a:p>
          <a:p>
            <a:r>
              <a:rPr lang="en-US" dirty="0"/>
              <a:t>*CLICK* If the Grid Hub receives a test that docker-selenium cannot run (i.e. one in a browser other than Chrome or Firefox), then it will check for the availability of a cloud testing provider, such as Sauce Labs, which is where it will run those tests. </a:t>
            </a:r>
          </a:p>
          <a:p>
            <a:r>
              <a:rPr lang="en-US" dirty="0"/>
              <a:t>I’ll cover how to specify the availability of a cloud testing provider later on.</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915370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t.ly/2zrbOE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677DF3-8E4B-F040-9C38-E181634D7F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188" y="1823726"/>
            <a:ext cx="7921625" cy="4078910"/>
          </a:xfrm>
        </p:spPr>
      </p:pic>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03934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err="1"/>
              <a:t>Zalenium</a:t>
            </a:r>
            <a:r>
              <a:rPr lang="en-US" dirty="0"/>
              <a:t> auto-scales.</a:t>
            </a:r>
          </a:p>
          <a:p>
            <a:r>
              <a:rPr lang="en-US" dirty="0"/>
              <a:t>Difficult to maintain all requirements in Grid (e.g. keeping all browsers up to date, maintaining Selenium drivers).</a:t>
            </a:r>
          </a:p>
          <a:p>
            <a:r>
              <a:rPr lang="en-US" dirty="0"/>
              <a:t>Allows anyone in your team to have </a:t>
            </a:r>
            <a:r>
              <a:rPr lang="en-US" b="1" dirty="0"/>
              <a:t>flexible and disposable Selenium Grid infrastructure created within seconds.</a:t>
            </a:r>
          </a:p>
          <a:p>
            <a:r>
              <a:rPr lang="en-US" dirty="0"/>
              <a:t>Compliments external cloud testing providers which can run tests on browsers other than Firefox and Chrome.</a:t>
            </a:r>
          </a:p>
          <a:p>
            <a:r>
              <a:rPr lang="en-US" dirty="0"/>
              <a:t>Videos recorded (can be disabled) in </a:t>
            </a:r>
            <a:r>
              <a:rPr lang="en-US" i="1" dirty="0"/>
              <a:t>‘</a:t>
            </a:r>
            <a:r>
              <a:rPr lang="en-US" i="1" dirty="0" err="1"/>
              <a:t>tmp</a:t>
            </a:r>
            <a:r>
              <a:rPr lang="en-US" i="1" dirty="0"/>
              <a:t>/videos’ </a:t>
            </a:r>
            <a:r>
              <a:rPr lang="en-US" dirty="0"/>
              <a:t>folder.</a:t>
            </a:r>
          </a:p>
          <a:p>
            <a:r>
              <a:rPr lang="en-US" dirty="0"/>
              <a:t>Dashboard available to see test execution history.</a:t>
            </a:r>
          </a:p>
          <a:p>
            <a:r>
              <a:rPr lang="en-US" dirty="0"/>
              <a:t>Also works with Kubernetes.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r>
              <a:rPr lang="en-US" dirty="0"/>
              <a:t>Everyone should have an IP address to log into over SSH.</a:t>
            </a:r>
          </a:p>
          <a:p>
            <a:endParaRPr lang="en-US" dirty="0"/>
          </a:p>
          <a:p>
            <a:r>
              <a:rPr lang="en-US" dirty="0"/>
              <a:t>Access the Playground ReadMe and GitHub repo here: </a:t>
            </a:r>
            <a:r>
              <a:rPr lang="en-US" dirty="0">
                <a:hlinkClick r:id="rId3"/>
              </a:rPr>
              <a:t>https://bit.ly/2zrbOED</a:t>
            </a:r>
            <a:endParaRPr lang="en-US" dirty="0"/>
          </a:p>
          <a:p>
            <a:endParaRPr lang="en-US" dirty="0"/>
          </a:p>
          <a:p>
            <a:r>
              <a:rPr lang="en-US" dirty="0"/>
              <a:t>We’re going to:</a:t>
            </a:r>
          </a:p>
          <a:p>
            <a:pPr lvl="1"/>
            <a:r>
              <a:rPr lang="en-US" dirty="0"/>
              <a:t>Install docker-selenium and </a:t>
            </a:r>
            <a:r>
              <a:rPr lang="en-US" dirty="0" err="1"/>
              <a:t>Zalenium</a:t>
            </a:r>
            <a:r>
              <a:rPr lang="en-US" dirty="0"/>
              <a:t>.</a:t>
            </a:r>
          </a:p>
          <a:p>
            <a:pPr lvl="1"/>
            <a:r>
              <a:rPr lang="en-US" dirty="0"/>
              <a:t>Run </a:t>
            </a:r>
            <a:r>
              <a:rPr lang="en-US" dirty="0" err="1"/>
              <a:t>Zalenium</a:t>
            </a:r>
            <a:endParaRPr lang="en-US" dirty="0"/>
          </a:p>
          <a:p>
            <a:pPr lvl="1"/>
            <a:r>
              <a:rPr lang="en-US" dirty="0"/>
              <a:t>Run JavaScript </a:t>
            </a:r>
            <a:r>
              <a:rPr lang="en-US" dirty="0" err="1"/>
              <a:t>WebDriver.io</a:t>
            </a:r>
            <a:r>
              <a:rPr lang="en-US" dirty="0"/>
              <a:t> tests in parallel using </a:t>
            </a:r>
            <a:r>
              <a:rPr lang="en-US" dirty="0" err="1"/>
              <a:t>Zalenium</a:t>
            </a:r>
            <a:endParaRPr lang="en-US" dirty="0"/>
          </a:p>
          <a:p>
            <a:pPr lvl="1"/>
            <a:r>
              <a:rPr lang="en-US" dirty="0"/>
              <a:t>View the </a:t>
            </a:r>
            <a:r>
              <a:rPr lang="en-US" dirty="0" err="1"/>
              <a:t>Zalenium</a:t>
            </a:r>
            <a:r>
              <a:rPr lang="en-US" dirty="0"/>
              <a:t> Dashboard</a:t>
            </a:r>
          </a:p>
          <a:p>
            <a:endParaRPr lang="en-US" dirty="0"/>
          </a:p>
          <a:p>
            <a:endParaRPr lang="en-US" dirty="0"/>
          </a:p>
        </p:txBody>
      </p:sp>
    </p:spTree>
    <p:extLst>
      <p:ext uri="{BB962C8B-B14F-4D97-AF65-F5344CB8AC3E}">
        <p14:creationId xmlns:p14="http://schemas.microsoft.com/office/powerpoint/2010/main" val="275288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An example of this, to access Sauce Labs,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p>
          <a:p>
            <a:pPr marL="0" indent="0">
              <a:buNone/>
            </a:pPr>
            <a:r>
              <a:rPr lang="en-GB" dirty="0"/>
              <a:t>                </a:t>
            </a:r>
            <a:r>
              <a:rPr lang="en-GB" i="1" dirty="0"/>
              <a:t>--</a:t>
            </a:r>
            <a:r>
              <a:rPr lang="en-GB" i="1" dirty="0" err="1"/>
              <a:t>sauceLabsEnabled</a:t>
            </a:r>
            <a:r>
              <a:rPr lang="en-GB" i="1" dirty="0"/>
              <a:t> true</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Basic </a:t>
            </a:r>
            <a:r>
              <a:rPr lang="en-US" sz="2300" dirty="0" err="1"/>
              <a:t>auth</a:t>
            </a:r>
            <a:r>
              <a:rPr lang="en-US" sz="2300" dirty="0"/>
              <a:t> grid protection can be implemented for deploying </a:t>
            </a:r>
            <a:r>
              <a:rPr lang="en-US" sz="2300" dirty="0" err="1"/>
              <a:t>Zalenium</a:t>
            </a:r>
            <a:r>
              <a:rPr lang="en-US" sz="2300" dirty="0"/>
              <a:t> in the cloud.</a:t>
            </a:r>
          </a:p>
          <a:p>
            <a:endParaRPr lang="en-US" sz="2300" dirty="0"/>
          </a:p>
          <a:p>
            <a:r>
              <a:rPr lang="en-US" sz="2300" dirty="0" err="1"/>
              <a:t>Zalenium</a:t>
            </a:r>
            <a:r>
              <a:rPr lang="en-US" sz="2300" dirty="0"/>
              <a:t> start/stop can be streamlined into one curl command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start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stop</a:t>
            </a:r>
            <a:endParaRPr lang="en-GB" sz="2400" i="1" dirty="0"/>
          </a:p>
          <a:p>
            <a:endParaRPr lang="en-GB" sz="2400" i="1" dirty="0"/>
          </a:p>
          <a:p>
            <a:r>
              <a:rPr lang="en-GB" sz="2400" dirty="0"/>
              <a:t>Set CPU/memory limits, output logs to JSON, set browser screen width/height, time zones and much more…</a:t>
            </a:r>
            <a:br>
              <a:rPr lang="en-GB" sz="2400" dirty="0"/>
            </a:b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else can be customised?</a:t>
            </a:r>
          </a:p>
        </p:txBody>
      </p:sp>
    </p:spTree>
    <p:extLst>
      <p:ext uri="{BB962C8B-B14F-4D97-AF65-F5344CB8AC3E}">
        <p14:creationId xmlns:p14="http://schemas.microsoft.com/office/powerpoint/2010/main" val="199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t>#</a:t>
            </a:r>
            <a:r>
              <a:rPr lang="en-GB" sz="1600" dirty="0" err="1"/>
              <a:t>DevOpsPlayground</a:t>
            </a:r>
            <a:endParaRPr lang="en-GB" sz="1600" dirty="0"/>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Auto-Scaling Selenium Grid with Docker using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Overview of Selenium WebDriver and docker-selenium</a:t>
            </a:r>
          </a:p>
          <a:p>
            <a:r>
              <a:rPr lang="en-US" sz="2300" dirty="0"/>
              <a:t>What is </a:t>
            </a:r>
            <a:r>
              <a:rPr lang="en-US" sz="2300" dirty="0" err="1"/>
              <a:t>Zalenium</a:t>
            </a:r>
            <a:r>
              <a:rPr lang="en-US" sz="2300" dirty="0"/>
              <a:t>?</a:t>
            </a:r>
          </a:p>
          <a:p>
            <a:r>
              <a:rPr lang="en-US" sz="2300" dirty="0"/>
              <a:t>How does </a:t>
            </a:r>
            <a:r>
              <a:rPr lang="en-US" sz="2300" dirty="0" err="1"/>
              <a:t>Zalenium</a:t>
            </a:r>
            <a:r>
              <a:rPr lang="en-US" sz="2300" dirty="0"/>
              <a:t> work?</a:t>
            </a:r>
          </a:p>
          <a:p>
            <a:r>
              <a:rPr lang="en-US" sz="2300" dirty="0"/>
              <a:t>Why use </a:t>
            </a:r>
            <a:r>
              <a:rPr lang="en-US" sz="2300" dirty="0" err="1"/>
              <a:t>Zalenium</a:t>
            </a:r>
            <a:r>
              <a:rPr lang="en-US" sz="2300" dirty="0"/>
              <a:t>?</a:t>
            </a:r>
          </a:p>
          <a:p>
            <a:r>
              <a:rPr lang="en-US" sz="2300" dirty="0"/>
              <a:t>Hands-on session with </a:t>
            </a:r>
            <a:r>
              <a:rPr lang="en-US" sz="2300" dirty="0" err="1"/>
              <a:t>Zalenium</a:t>
            </a:r>
            <a:r>
              <a:rPr lang="en-US" sz="2300" dirty="0"/>
              <a:t>.</a:t>
            </a:r>
          </a:p>
          <a:p>
            <a:r>
              <a:rPr lang="en-US" sz="2300" dirty="0"/>
              <a:t>How to run </a:t>
            </a:r>
            <a:r>
              <a:rPr lang="en-US" sz="2300" dirty="0" err="1"/>
              <a:t>Zalenium</a:t>
            </a:r>
            <a:r>
              <a:rPr lang="en-US" sz="2300" dirty="0"/>
              <a:t> using a cloud testing provider.</a:t>
            </a:r>
          </a:p>
          <a:p>
            <a:r>
              <a:rPr lang="en-US" sz="2300" dirty="0"/>
              <a:t>Further features of </a:t>
            </a:r>
            <a:r>
              <a:rPr lang="en-US" sz="2300" dirty="0" err="1"/>
              <a:t>Zalenium</a:t>
            </a:r>
            <a:r>
              <a:rPr lang="en-US" sz="2300" dirty="0"/>
              <a:t>.</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a:t>
            </a:r>
          </a:p>
          <a:p>
            <a:pPr lvl="1"/>
            <a:r>
              <a:rPr lang="en-US" sz="2300" dirty="0"/>
              <a:t>Web browser automation library. </a:t>
            </a:r>
          </a:p>
          <a:p>
            <a:pPr lvl="1"/>
            <a:r>
              <a:rPr lang="en-US" sz="2300" dirty="0"/>
              <a:t>Used for automating browser interaction.</a:t>
            </a:r>
          </a:p>
          <a:p>
            <a:pPr lvl="1"/>
            <a:r>
              <a:rPr lang="en-US" sz="2300" dirty="0"/>
              <a:t>Tests can be written in language of choice.</a:t>
            </a:r>
          </a:p>
          <a:p>
            <a:pPr marL="0" indent="0">
              <a:buNone/>
            </a:pPr>
            <a:endParaRPr lang="en-US" sz="2300" dirty="0"/>
          </a:p>
          <a:p>
            <a:r>
              <a:rPr lang="en-US" sz="2300" dirty="0"/>
              <a:t>docker-selenium</a:t>
            </a:r>
          </a:p>
          <a:p>
            <a:pPr lvl="1"/>
            <a:r>
              <a:rPr lang="en-US" sz="2300" dirty="0"/>
              <a:t>Docker images for Selenium Grid server.</a:t>
            </a:r>
          </a:p>
          <a:p>
            <a:pPr lvl="1"/>
            <a:r>
              <a:rPr lang="en-US" sz="2300" dirty="0"/>
              <a:t>Contains hub and node configurations for Firefox and Chrome.</a:t>
            </a:r>
          </a:p>
          <a:p>
            <a:pPr lvl="1"/>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pic>
        <p:nvPicPr>
          <p:cNvPr id="6" name="Picture 5">
            <a:extLst>
              <a:ext uri="{FF2B5EF4-FFF2-40B4-BE49-F238E27FC236}">
                <a16:creationId xmlns:a16="http://schemas.microsoft.com/office/drawing/2014/main" id="{51C27788-2E18-824B-B70D-CBBD54D4C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03639"/>
            <a:ext cx="2095500" cy="1892300"/>
          </a:xfrm>
          <a:prstGeom prst="rect">
            <a:avLst/>
          </a:prstGeom>
        </p:spPr>
      </p:pic>
      <p:pic>
        <p:nvPicPr>
          <p:cNvPr id="9" name="Picture 8">
            <a:extLst>
              <a:ext uri="{FF2B5EF4-FFF2-40B4-BE49-F238E27FC236}">
                <a16:creationId xmlns:a16="http://schemas.microsoft.com/office/drawing/2014/main" id="{B18648BA-231B-184F-B06E-CBA46EB47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132" y="4901948"/>
            <a:ext cx="2133600" cy="181610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Allows you to create a dynamic, on-demand docker-selenium instances within seconds.</a:t>
            </a:r>
          </a:p>
          <a:p>
            <a:r>
              <a:rPr lang="en-US" sz="2300" dirty="0"/>
              <a:t>Can be run out of the box using Docker and Kubernetes.</a:t>
            </a:r>
          </a:p>
          <a:p>
            <a:r>
              <a:rPr lang="en-US" sz="2300" dirty="0"/>
              <a:t>Based on ‘docker-selenium’ so tests can be run in Firefox and Chrome.</a:t>
            </a:r>
          </a:p>
          <a:p>
            <a:r>
              <a:rPr lang="en-US" sz="2300" dirty="0"/>
              <a:t>Auto-scales during run-time and deletes nodes after tests are finished.</a:t>
            </a:r>
          </a:p>
          <a:p>
            <a:r>
              <a:rPr lang="en-US" sz="2300" dirty="0"/>
              <a:t>Simple to set up and run.</a:t>
            </a:r>
          </a:p>
          <a:p>
            <a:r>
              <a:rPr lang="en-US" sz="2300" dirty="0"/>
              <a:t>Tests can be run on other cloud testing providers - Sauce Labs, Testing Bot and Browser Stack</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7370321-58F0-1544-9EDF-BF6AB3D64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95855"/>
            <a:ext cx="2616200" cy="1120061"/>
          </a:xfrm>
          <a:prstGeom prst="rect">
            <a:avLst/>
          </a:prstGeom>
        </p:spPr>
      </p:pic>
    </p:spTree>
    <p:extLst>
      <p:ext uri="{BB962C8B-B14F-4D97-AF65-F5344CB8AC3E}">
        <p14:creationId xmlns:p14="http://schemas.microsoft.com/office/powerpoint/2010/main" val="14377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Upon running the </a:t>
            </a:r>
            <a:r>
              <a:rPr lang="en-US" sz="2300" dirty="0" err="1"/>
              <a:t>Zalenium</a:t>
            </a:r>
            <a:r>
              <a:rPr lang="en-US" sz="2300" dirty="0"/>
              <a:t> start Docker command a Selenium Grid Hub is started.</a:t>
            </a:r>
          </a:p>
          <a:p>
            <a:r>
              <a:rPr lang="en-US" sz="2300" dirty="0"/>
              <a:t>A docker-selenium starter proxy then starts. This handles incoming requests.</a:t>
            </a:r>
          </a:p>
          <a:p>
            <a:r>
              <a:rPr lang="en-US" sz="2300" dirty="0"/>
              <a:t>A test request is sent to the Hub from the host machine.</a:t>
            </a:r>
          </a:p>
          <a:p>
            <a:r>
              <a:rPr lang="en-US" sz="2300" dirty="0"/>
              <a:t>docker-selenium proxy analyses the test and creates a new docker-selenium container which registers itself to the Hub.</a:t>
            </a:r>
          </a:p>
          <a:p>
            <a:r>
              <a:rPr lang="en-US" sz="2300" dirty="0"/>
              <a:t>The Hub then assigns a new test to the container where it is executed.</a:t>
            </a:r>
          </a:p>
          <a:p>
            <a:r>
              <a:rPr lang="en-US" sz="2300" dirty="0"/>
              <a:t>Once the test is complete, the node shuts down, and saves video files to a temporary location on the host machine.</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then it will check for the availability of a cloud testing provider, where it will run the tests.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7961</TotalTime>
  <Words>2157</Words>
  <Application>Microsoft Macintosh PowerPoint</Application>
  <PresentationFormat>On-screen Show (4:3)</PresentationFormat>
  <Paragraphs>202</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Auto-Scaling Selenium Grid with Docker using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194</cp:revision>
  <dcterms:created xsi:type="dcterms:W3CDTF">2014-07-24T08:08:48Z</dcterms:created>
  <dcterms:modified xsi:type="dcterms:W3CDTF">2018-09-27T09:58:11Z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