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7" r:id="rId5"/>
    <p:sldId id="258" r:id="rId6"/>
    <p:sldId id="294" r:id="rId7"/>
    <p:sldId id="291" r:id="rId8"/>
    <p:sldId id="292" r:id="rId9"/>
    <p:sldId id="295" r:id="rId10"/>
    <p:sldId id="296" r:id="rId11"/>
    <p:sldId id="293"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0B7"/>
    <a:srgbClr val="0062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04A064-B3F3-5D4D-9974-18D95C58636D}" v="25" dt="2018-07-06T09:11:59.6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61" autoAdjust="0"/>
    <p:restoredTop sz="86418"/>
  </p:normalViewPr>
  <p:slideViewPr>
    <p:cSldViewPr>
      <p:cViewPr varScale="1">
        <p:scale>
          <a:sx n="112" d="100"/>
          <a:sy n="112" d="100"/>
        </p:scale>
        <p:origin x="1560" y="19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005F40-3085-A94C-86F1-8086CB7D3208}" type="datetimeFigureOut">
              <a:rPr lang="en-US" smtClean="0"/>
              <a:t>9/24/18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4AC06-0B82-CF4D-9DE4-20DB7B547155}" type="slidenum">
              <a:rPr lang="en-US" smtClean="0"/>
              <a:t>‹#›</a:t>
            </a:fld>
            <a:endParaRPr lang="en-US"/>
          </a:p>
        </p:txBody>
      </p:sp>
    </p:spTree>
    <p:extLst>
      <p:ext uri="{BB962C8B-B14F-4D97-AF65-F5344CB8AC3E}">
        <p14:creationId xmlns:p14="http://schemas.microsoft.com/office/powerpoint/2010/main" val="1803578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94CCD-B965-4F1A-9017-84B1EA84E2E2}" type="datetimeFigureOut">
              <a:rPr lang="en-GB" smtClean="0"/>
              <a:t>24/09/2018</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507E9C-E9CF-45CC-A225-331D2025989C}" type="slidenum">
              <a:rPr lang="en-GB" smtClean="0"/>
              <a:t>‹#›</a:t>
            </a:fld>
            <a:endParaRPr lang="en-GB" dirty="0"/>
          </a:p>
        </p:txBody>
      </p:sp>
    </p:spTree>
    <p:extLst>
      <p:ext uri="{BB962C8B-B14F-4D97-AF65-F5344CB8AC3E}">
        <p14:creationId xmlns:p14="http://schemas.microsoft.com/office/powerpoint/2010/main" val="786483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54"/>
            <a:ext cx="9144000" cy="6864528"/>
          </a:xfrm>
          <a:prstGeom prst="rect">
            <a:avLst/>
          </a:prstGeom>
        </p:spPr>
      </p:pic>
      <p:sp>
        <p:nvSpPr>
          <p:cNvPr id="2" name="Title 1"/>
          <p:cNvSpPr>
            <a:spLocks noGrp="1"/>
          </p:cNvSpPr>
          <p:nvPr>
            <p:ph type="ctrTitle" hasCustomPrompt="1"/>
          </p:nvPr>
        </p:nvSpPr>
        <p:spPr>
          <a:xfrm>
            <a:off x="685800" y="1969901"/>
            <a:ext cx="7772400" cy="1470025"/>
          </a:xfrm>
        </p:spPr>
        <p:txBody>
          <a:bodyPr>
            <a:normAutofit/>
          </a:bodyPr>
          <a:lstStyle>
            <a:lvl1pPr algn="l">
              <a:defRPr sz="4000">
                <a:solidFill>
                  <a:schemeClr val="bg1"/>
                </a:solidFill>
                <a:latin typeface="Arial" panose="020B0604020202020204" pitchFamily="34" charset="0"/>
                <a:cs typeface="Arial" panose="020B0604020202020204" pitchFamily="34" charset="0"/>
              </a:defRPr>
            </a:lvl1pPr>
          </a:lstStyle>
          <a:p>
            <a:r>
              <a:rPr lang="en-US" dirty="0"/>
              <a:t>Title</a:t>
            </a:r>
            <a:endParaRPr lang="en-GB" dirty="0"/>
          </a:p>
        </p:txBody>
      </p:sp>
      <p:sp>
        <p:nvSpPr>
          <p:cNvPr id="3" name="Subtitle 2"/>
          <p:cNvSpPr>
            <a:spLocks noGrp="1"/>
          </p:cNvSpPr>
          <p:nvPr>
            <p:ph type="subTitle" idx="1" hasCustomPrompt="1"/>
          </p:nvPr>
        </p:nvSpPr>
        <p:spPr>
          <a:xfrm>
            <a:off x="539552" y="5157192"/>
            <a:ext cx="7848872" cy="648072"/>
          </a:xfrm>
        </p:spPr>
        <p:txBody>
          <a:bodyPr>
            <a:normAutofit/>
          </a:bodyPr>
          <a:lstStyle>
            <a:lvl1pPr marL="0" indent="0" algn="l">
              <a:buNone/>
              <a:defRPr sz="2400"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 Title</a:t>
            </a:r>
            <a:endParaRPr lang="en-GB" dirty="0"/>
          </a:p>
        </p:txBody>
      </p:sp>
      <p:sp>
        <p:nvSpPr>
          <p:cNvPr id="18" name="Footer Placeholder 17"/>
          <p:cNvSpPr>
            <a:spLocks noGrp="1"/>
          </p:cNvSpPr>
          <p:nvPr>
            <p:ph type="ftr" sz="quarter" idx="11"/>
          </p:nvPr>
        </p:nvSpPr>
        <p:spPr/>
        <p:txBody>
          <a:bodyPr/>
          <a:lstStyle/>
          <a:p>
            <a:r>
              <a:rPr lang="en-GB" dirty="0"/>
              <a:t>Commercial In Confidence  </a:t>
            </a:r>
          </a:p>
        </p:txBody>
      </p:sp>
      <p:sp>
        <p:nvSpPr>
          <p:cNvPr id="20" name="Subtitle 2"/>
          <p:cNvSpPr txBox="1">
            <a:spLocks/>
          </p:cNvSpPr>
          <p:nvPr userDrawn="1"/>
        </p:nvSpPr>
        <p:spPr>
          <a:xfrm>
            <a:off x="535360" y="6400098"/>
            <a:ext cx="6400800" cy="91095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dirty="0" err="1">
                <a:solidFill>
                  <a:schemeClr val="bg1"/>
                </a:solidFill>
                <a:latin typeface="Arial" panose="020B0604020202020204" pitchFamily="34" charset="0"/>
                <a:cs typeface="Arial" panose="020B0604020202020204" pitchFamily="34" charset="0"/>
              </a:rPr>
              <a:t>www.ecs-digital.co.uk</a:t>
            </a:r>
            <a:endParaRPr lang="en-GB" sz="1000" dirty="0">
              <a:solidFill>
                <a:schemeClr val="bg1"/>
              </a:solidFill>
              <a:latin typeface="Arial" panose="020B0604020202020204" pitchFamily="34" charset="0"/>
              <a:cs typeface="Arial" panose="020B0604020202020204" pitchFamily="34" charset="0"/>
            </a:endParaRPr>
          </a:p>
        </p:txBody>
      </p:sp>
      <p:sp>
        <p:nvSpPr>
          <p:cNvPr id="4" name="Rectangle 3"/>
          <p:cNvSpPr/>
          <p:nvPr userDrawn="1"/>
        </p:nvSpPr>
        <p:spPr>
          <a:xfrm>
            <a:off x="6372200" y="188640"/>
            <a:ext cx="2520280" cy="12241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48128" y="281654"/>
            <a:ext cx="1956320" cy="819076"/>
          </a:xfrm>
          <a:prstGeom prst="rect">
            <a:avLst/>
          </a:prstGeom>
        </p:spPr>
      </p:pic>
    </p:spTree>
    <p:extLst>
      <p:ext uri="{BB962C8B-B14F-4D97-AF65-F5344CB8AC3E}">
        <p14:creationId xmlns:p14="http://schemas.microsoft.com/office/powerpoint/2010/main" val="115785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Commercial In Confidence  </a:t>
            </a:r>
          </a:p>
        </p:txBody>
      </p:sp>
      <p:sp>
        <p:nvSpPr>
          <p:cNvPr id="6" name="Slide Number Placeholder 5"/>
          <p:cNvSpPr>
            <a:spLocks noGrp="1"/>
          </p:cNvSpPr>
          <p:nvPr>
            <p:ph type="sldNum" sz="quarter" idx="12"/>
          </p:nvPr>
        </p:nvSpPr>
        <p:spPr/>
        <p:txBody>
          <a:bodyPr/>
          <a:lstStyle/>
          <a:p>
            <a:fld id="{084FE2FD-7319-46C9-9BE1-706A05A55FA0}" type="slidenum">
              <a:rPr lang="en-GB" smtClean="0"/>
              <a:t>‹#›</a:t>
            </a:fld>
            <a:endParaRPr lang="en-GB"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 Placeholder 2"/>
          <p:cNvSpPr>
            <a:spLocks noGrp="1"/>
          </p:cNvSpPr>
          <p:nvPr>
            <p:ph type="body" idx="13"/>
          </p:nvPr>
        </p:nvSpPr>
        <p:spPr>
          <a:xfrm>
            <a:off x="628652" y="1783447"/>
            <a:ext cx="7821384" cy="1498597"/>
          </a:xfrm>
          <a:prstGeom prst="rect">
            <a:avLst/>
          </a:prstGeom>
        </p:spPr>
        <p:txBody>
          <a:bodyPr anchor="b"/>
          <a:lstStyle>
            <a:lvl1pPr marL="0" indent="0">
              <a:buNone/>
              <a:defRPr sz="3400" b="0" cap="none" baseline="0">
                <a:solidFill>
                  <a:schemeClr val="bg1">
                    <a:lumMod val="95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Box 12"/>
          <p:cNvSpPr txBox="1"/>
          <p:nvPr userDrawn="1"/>
        </p:nvSpPr>
        <p:spPr>
          <a:xfrm>
            <a:off x="611560" y="6381329"/>
            <a:ext cx="2448272" cy="276999"/>
          </a:xfrm>
          <a:prstGeom prst="rect">
            <a:avLst/>
          </a:prstGeom>
          <a:noFill/>
        </p:spPr>
        <p:txBody>
          <a:bodyPr wrap="square" rtlCol="0">
            <a:spAutoFit/>
          </a:bodyPr>
          <a:lstStyle/>
          <a:p>
            <a:r>
              <a:rPr lang="en-GB" sz="1200" dirty="0" err="1">
                <a:solidFill>
                  <a:schemeClr val="bg1"/>
                </a:solidFill>
                <a:latin typeface="Arial" panose="020B0604020202020204" pitchFamily="34" charset="0"/>
                <a:cs typeface="Arial" panose="020B0604020202020204" pitchFamily="34" charset="0"/>
              </a:rPr>
              <a:t>www.ecs-digital.co.uk</a:t>
            </a:r>
            <a:endParaRPr lang="en-GB" sz="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614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457200" indent="-457200">
              <a:buFont typeface="Arial" panose="020B0604020202020204" pitchFamily="34" charset="0"/>
              <a:buChar char="•"/>
              <a:defRPr sz="2000">
                <a:solidFill>
                  <a:schemeClr val="tx1"/>
                </a:solidFill>
              </a:defRPr>
            </a:lvl1pPr>
            <a:lvl2pPr marL="914400" indent="-457200">
              <a:buFont typeface="Arial" panose="020B0604020202020204" pitchFamily="34" charset="0"/>
              <a:buChar char="•"/>
              <a:defRPr sz="2000">
                <a:solidFill>
                  <a:schemeClr val="tx1"/>
                </a:solidFill>
              </a:defRPr>
            </a:lvl2pPr>
            <a:lvl3pPr marL="1257300" indent="-342900">
              <a:buFont typeface="Arial" panose="020B0604020202020204" pitchFamily="34" charset="0"/>
              <a:buChar char="•"/>
              <a:defRPr sz="2000">
                <a:solidFill>
                  <a:schemeClr val="tx1"/>
                </a:solidFill>
              </a:defRPr>
            </a:lvl3pPr>
            <a:lvl4pPr marL="1714500" indent="-342900">
              <a:buFont typeface="Arial" panose="020B0604020202020204" pitchFamily="34" charset="0"/>
              <a:buChar char="•"/>
              <a:defRPr sz="2000">
                <a:solidFill>
                  <a:schemeClr val="tx1"/>
                </a:solidFill>
              </a:defRPr>
            </a:lvl4pPr>
            <a:lvl5pPr marL="2171700" indent="-342900">
              <a:buFont typeface="Arial" panose="020B0604020202020204" pitchFamily="34" charset="0"/>
              <a:buChar cha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Tree>
    <p:extLst>
      <p:ext uri="{BB962C8B-B14F-4D97-AF65-F5344CB8AC3E}">
        <p14:creationId xmlns:p14="http://schemas.microsoft.com/office/powerpoint/2010/main" val="178205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dirty="0"/>
              <a:t>Commercial In Confidence  </a:t>
            </a:r>
          </a:p>
        </p:txBody>
      </p:sp>
      <p:sp>
        <p:nvSpPr>
          <p:cNvPr id="9" name="TextBox 8"/>
          <p:cNvSpPr txBox="1"/>
          <p:nvPr userDrawn="1"/>
        </p:nvSpPr>
        <p:spPr>
          <a:xfrm>
            <a:off x="611560" y="1412776"/>
            <a:ext cx="7920880"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Click to edit Master text styles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24016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4" name="Content Placeholder 3"/>
          <p:cNvSpPr>
            <a:spLocks noGrp="1"/>
          </p:cNvSpPr>
          <p:nvPr>
            <p:ph sz="half" idx="2"/>
          </p:nvPr>
        </p:nvSpPr>
        <p:spPr>
          <a:xfrm>
            <a:off x="4648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5538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535113"/>
            <a:ext cx="4040188" cy="639762"/>
          </a:xfrm>
        </p:spPr>
        <p:txBody>
          <a:bodyPr anchor="b">
            <a:no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1" y="2174875"/>
            <a:ext cx="4040188" cy="3951288"/>
          </a:xfrm>
        </p:spPr>
        <p:txBody>
          <a:bodyPr>
            <a:normAutofit/>
          </a:bodyPr>
          <a:lstStyle>
            <a:lvl1pPr marL="342900" indent="-342900">
              <a:buFont typeface="Arial" panose="020B0604020202020204" pitchFamily="34" charset="0"/>
              <a:buChar char="•"/>
              <a:defRPr sz="2000">
                <a:latin typeface="Arial" panose="020B0604020202020204" pitchFamily="34" charset="0"/>
                <a:cs typeface="Arial" panose="020B0604020202020204" pitchFamily="34" charset="0"/>
              </a:defRPr>
            </a:lvl1pPr>
            <a:lvl2pPr marL="800100" indent="-342900">
              <a:buFont typeface="Arial" panose="020B0604020202020204" pitchFamily="34" charset="0"/>
              <a:buChar char="•"/>
              <a:defRPr sz="2000">
                <a:latin typeface="Arial" panose="020B0604020202020204" pitchFamily="34" charset="0"/>
                <a:cs typeface="Arial" panose="020B0604020202020204" pitchFamily="34" charset="0"/>
              </a:defRPr>
            </a:lvl2pPr>
            <a:lvl3pPr marL="1257300" indent="-342900">
              <a:buFont typeface="Arial" panose="020B0604020202020204" pitchFamily="34" charset="0"/>
              <a:buChar char="•"/>
              <a:defRPr sz="2000">
                <a:latin typeface="Arial" panose="020B0604020202020204" pitchFamily="34" charset="0"/>
                <a:cs typeface="Arial" panose="020B0604020202020204" pitchFamily="34" charset="0"/>
              </a:defRPr>
            </a:lvl3pPr>
            <a:lvl4pPr marL="1714500" indent="-342900">
              <a:buFont typeface="Arial" panose="020B0604020202020204" pitchFamily="34" charset="0"/>
              <a:buChar char="•"/>
              <a:defRPr sz="2000">
                <a:latin typeface="Arial" panose="020B0604020202020204" pitchFamily="34" charset="0"/>
                <a:cs typeface="Arial" panose="020B0604020202020204" pitchFamily="34" charset="0"/>
              </a:defRPr>
            </a:lvl4pPr>
            <a:lvl5pPr marL="2171700" indent="-342900">
              <a:buFont typeface="Arial" panose="020B0604020202020204" pitchFamily="34" charset="0"/>
              <a:buChar char="•"/>
              <a:defRPr sz="20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6" y="1535113"/>
            <a:ext cx="4041775" cy="639762"/>
          </a:xfrm>
        </p:spPr>
        <p:txBody>
          <a:bodyPr anchor="b">
            <a:norm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2174875"/>
            <a:ext cx="4041775" cy="3951288"/>
          </a:xfrm>
        </p:spPr>
        <p:txBody>
          <a:bodyPr>
            <a:normAutofit/>
          </a:bodyPr>
          <a:lstStyle>
            <a:lvl1pPr marL="342900" indent="-342900">
              <a:buFont typeface="Arial" panose="020B0604020202020204" pitchFamily="34" charset="0"/>
              <a:buChar char="•"/>
              <a:defRPr sz="2000"/>
            </a:lvl1pPr>
            <a:lvl2pPr marL="800100" indent="-3429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Footer Placeholder 7"/>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242631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dirty="0"/>
              <a:t>Commercial In Confidence  </a:t>
            </a:r>
          </a:p>
        </p:txBody>
      </p:sp>
      <p:sp>
        <p:nvSpPr>
          <p:cNvPr id="8" name="Content Placeholder 2"/>
          <p:cNvSpPr>
            <a:spLocks noGrp="1"/>
          </p:cNvSpPr>
          <p:nvPr>
            <p:ph idx="1" hasCustomPrompt="1"/>
          </p:nvPr>
        </p:nvSpPr>
        <p:spPr>
          <a:xfrm>
            <a:off x="611561" y="1700809"/>
            <a:ext cx="7903027" cy="4392488"/>
          </a:xfrm>
          <a:prstGeom prst="rect">
            <a:avLst/>
          </a:prstGeom>
        </p:spPr>
        <p:txBody>
          <a:bodyPr/>
          <a:lstStyle>
            <a:lvl1pPr marL="0" indent="0">
              <a:buFontTx/>
              <a:buNone/>
              <a:defRPr sz="1400" i="1" baseline="0">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tables, graphs and charts</a:t>
            </a:r>
          </a:p>
        </p:txBody>
      </p:sp>
    </p:spTree>
    <p:extLst>
      <p:ext uri="{BB962C8B-B14F-4D97-AF65-F5344CB8AC3E}">
        <p14:creationId xmlns:p14="http://schemas.microsoft.com/office/powerpoint/2010/main" val="162380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a:t>Commercial In Confidence  </a:t>
            </a:r>
          </a:p>
        </p:txBody>
      </p:sp>
      <p:sp>
        <p:nvSpPr>
          <p:cNvPr id="6" name="Content Placeholder 2"/>
          <p:cNvSpPr>
            <a:spLocks noGrp="1"/>
          </p:cNvSpPr>
          <p:nvPr>
            <p:ph idx="1" hasCustomPrompt="1"/>
          </p:nvPr>
        </p:nvSpPr>
        <p:spPr>
          <a:xfrm>
            <a:off x="4711557" y="1628800"/>
            <a:ext cx="3820884" cy="4320480"/>
          </a:xfrm>
          <a:prstGeom prst="rect">
            <a:avLst/>
          </a:prstGeom>
        </p:spPr>
        <p:txBody>
          <a:bodyPr/>
          <a:lstStyle>
            <a:lvl1pPr marL="0" indent="0">
              <a:buFontTx/>
              <a:buNone/>
              <a:defRPr sz="1400" i="1">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graphs and charts</a:t>
            </a:r>
          </a:p>
        </p:txBody>
      </p:sp>
      <p:sp>
        <p:nvSpPr>
          <p:cNvPr id="8" name="Subtitle 2"/>
          <p:cNvSpPr>
            <a:spLocks noGrp="1"/>
          </p:cNvSpPr>
          <p:nvPr>
            <p:ph type="subTitle" idx="13"/>
          </p:nvPr>
        </p:nvSpPr>
        <p:spPr>
          <a:xfrm>
            <a:off x="634334" y="1628800"/>
            <a:ext cx="3690255" cy="4320480"/>
          </a:xfrm>
          <a:prstGeom prst="rect">
            <a:avLst/>
          </a:prstGeom>
        </p:spPr>
        <p:txBody>
          <a:bodyPr/>
          <a:lstStyle>
            <a:lvl1pPr marL="0" indent="0" algn="l">
              <a:buNone/>
              <a:defRPr sz="20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7376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35101"/>
            <a:ext cx="821925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1764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907704"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316426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ECS-ppt-template-content-slide.jpg"/>
          <p:cNvPicPr>
            <a:picLocks noChangeAspect="1"/>
          </p:cNvPicPr>
          <p:nvPr userDrawn="1"/>
        </p:nvPicPr>
        <p:blipFill>
          <a:blip r:embed="rId12" cstate="print"/>
          <a:srcRect b="81500"/>
          <a:stretch>
            <a:fillRect/>
          </a:stretch>
        </p:blipFill>
        <p:spPr>
          <a:xfrm>
            <a:off x="0" y="0"/>
            <a:ext cx="9144000" cy="126876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FE2FD-7319-46C9-9BE1-706A05A55FA0}" type="slidenum">
              <a:rPr lang="en-GB" smtClean="0"/>
              <a:t>‹#›</a:t>
            </a:fld>
            <a:endParaRPr lang="en-GB" dirty="0"/>
          </a:p>
        </p:txBody>
      </p:sp>
      <p:sp>
        <p:nvSpPr>
          <p:cNvPr id="7" name="Rectangle 6"/>
          <p:cNvSpPr/>
          <p:nvPr userDrawn="1"/>
        </p:nvSpPr>
        <p:spPr>
          <a:xfrm>
            <a:off x="6553200" y="274638"/>
            <a:ext cx="2133600" cy="8501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88224" y="281654"/>
            <a:ext cx="1956320" cy="819076"/>
          </a:xfrm>
          <a:prstGeom prst="rect">
            <a:avLst/>
          </a:prstGeom>
        </p:spPr>
      </p:pic>
    </p:spTree>
    <p:extLst>
      <p:ext uri="{BB962C8B-B14F-4D97-AF65-F5344CB8AC3E}">
        <p14:creationId xmlns:p14="http://schemas.microsoft.com/office/powerpoint/2010/main" val="381263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11560" y="2276872"/>
            <a:ext cx="7772400" cy="1470025"/>
          </a:xfrm>
        </p:spPr>
        <p:txBody>
          <a:bodyPr/>
          <a:lstStyle/>
          <a:p>
            <a:r>
              <a:rPr lang="en-GB" dirty="0"/>
              <a:t>Auto-Scaling Selenium Grid with Docker using </a:t>
            </a:r>
            <a:r>
              <a:rPr lang="en-GB" dirty="0" err="1"/>
              <a:t>Zalenium</a:t>
            </a:r>
            <a:endParaRPr lang="en-GB" dirty="0"/>
          </a:p>
        </p:txBody>
      </p:sp>
      <p:sp>
        <p:nvSpPr>
          <p:cNvPr id="7"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spTree>
    <p:extLst>
      <p:ext uri="{BB962C8B-B14F-4D97-AF65-F5344CB8AC3E}">
        <p14:creationId xmlns:p14="http://schemas.microsoft.com/office/powerpoint/2010/main" val="295416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GB" sz="2300" dirty="0"/>
              <a:t>Formed in 2016 by the acquisition of Forest Technologies, an Automation &amp; Transformation consultancy founded in 2003.</a:t>
            </a:r>
          </a:p>
          <a:p>
            <a:r>
              <a:rPr lang="en-GB" sz="2300" dirty="0"/>
              <a:t>12+ years focused only Continuous Delivery, DevOps and Digital Transformation.</a:t>
            </a:r>
            <a:endParaRPr lang="en-US" sz="2300" dirty="0"/>
          </a:p>
          <a:p>
            <a:r>
              <a:rPr lang="en-US" sz="2300" dirty="0"/>
              <a:t>Tool agnostic agile methodology for delivering DevOps.</a:t>
            </a:r>
            <a:endParaRPr lang="en-GB" sz="2300" dirty="0"/>
          </a:p>
          <a:p>
            <a:r>
              <a:rPr lang="en-GB" sz="2300" dirty="0"/>
              <a:t>DevOps solutions delivered successfully globally.</a:t>
            </a:r>
          </a:p>
          <a:p>
            <a:r>
              <a:rPr lang="en-US" sz="2300" dirty="0"/>
              <a:t>Customers from startups to global enterprises in all sectors including Finance, Telecoms, Government, Retail and Online Betting.</a:t>
            </a:r>
          </a:p>
          <a:p>
            <a:r>
              <a:rPr lang="en-US" sz="2300" dirty="0"/>
              <a:t>Teams based in London, Singapore and Pune with English, German, Spanish, French, Polish, Russian, Slovakian, Mandarin, Cantonese and Indian speaking consultants.</a:t>
            </a:r>
          </a:p>
        </p:txBody>
      </p:sp>
      <p:sp>
        <p:nvSpPr>
          <p:cNvPr id="3" name="Footer Placeholder 2"/>
          <p:cNvSpPr>
            <a:spLocks noGrp="1"/>
          </p:cNvSpPr>
          <p:nvPr>
            <p:ph type="ftr" sz="quarter" idx="3"/>
          </p:nvPr>
        </p:nvSpPr>
        <p:spPr/>
        <p:txBody>
          <a:bodyPr/>
          <a:lstStyle/>
          <a:p>
            <a:r>
              <a:rPr lang="en-GB" dirty="0"/>
              <a:t>Commercial In Confidence - ECS 2017  </a:t>
            </a:r>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About ECS Digital </a:t>
            </a:r>
          </a:p>
        </p:txBody>
      </p:sp>
    </p:spTree>
    <p:extLst>
      <p:ext uri="{BB962C8B-B14F-4D97-AF65-F5344CB8AC3E}">
        <p14:creationId xmlns:p14="http://schemas.microsoft.com/office/powerpoint/2010/main" val="4030457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WebDriver</a:t>
            </a:r>
          </a:p>
          <a:p>
            <a:endParaRPr lang="en-US" sz="2300" dirty="0"/>
          </a:p>
          <a:p>
            <a:r>
              <a:rPr lang="en-US" sz="2300"/>
              <a:t>Docker-selenium</a:t>
            </a:r>
            <a:endParaRPr lang="en-US" sz="2300" dirty="0"/>
          </a:p>
          <a:p>
            <a:endParaRPr lang="en-US" sz="2300" dirty="0"/>
          </a:p>
          <a:p>
            <a:r>
              <a:rPr lang="en-US" sz="2300" dirty="0"/>
              <a:t>Grid</a:t>
            </a:r>
          </a:p>
          <a:p>
            <a:pPr lvl="1"/>
            <a:r>
              <a:rPr lang="en-US" sz="2300" dirty="0"/>
              <a:t>Difficult to maintain to keep versions maintained. </a:t>
            </a:r>
          </a:p>
          <a:p>
            <a:pPr lvl="1"/>
            <a:r>
              <a:rPr lang="en-US" sz="2300" dirty="0"/>
              <a:t>Tests can fail due to flaky Grid.</a:t>
            </a:r>
          </a:p>
          <a:p>
            <a:pPr lvl="1"/>
            <a:endParaRPr lang="en-US" sz="2300" dirty="0"/>
          </a:p>
        </p:txBody>
      </p:sp>
      <p:sp>
        <p:nvSpPr>
          <p:cNvPr id="3" name="Footer Placeholder 2"/>
          <p:cNvSpPr>
            <a:spLocks noGrp="1"/>
          </p:cNvSpPr>
          <p:nvPr>
            <p:ph type="ftr" sz="quarter" idx="3"/>
          </p:nvPr>
        </p:nvSpPr>
        <p:spPr/>
        <p:txBody>
          <a:bodyPr/>
          <a:lstStyle/>
          <a:p>
            <a:r>
              <a:rPr lang="en-GB" dirty="0"/>
              <a:t>Commercial In Confidence - ECS 2017  </a:t>
            </a:r>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Selenium Overview</a:t>
            </a:r>
          </a:p>
        </p:txBody>
      </p:sp>
    </p:spTree>
    <p:extLst>
      <p:ext uri="{BB962C8B-B14F-4D97-AF65-F5344CB8AC3E}">
        <p14:creationId xmlns:p14="http://schemas.microsoft.com/office/powerpoint/2010/main" val="79593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Dynamic, on-demand Selenium Grid.</a:t>
            </a:r>
          </a:p>
          <a:p>
            <a:r>
              <a:rPr lang="en-US" sz="2300" dirty="0"/>
              <a:t>Auto-scales during run-time – including deleting nodes after tests are finished.</a:t>
            </a:r>
          </a:p>
          <a:p>
            <a:r>
              <a:rPr lang="en-US" sz="2300" dirty="0"/>
              <a:t>Based on docker-selenium.</a:t>
            </a:r>
          </a:p>
          <a:p>
            <a:r>
              <a:rPr lang="en-US" sz="2300" dirty="0"/>
              <a:t>Simple to set up and run.</a:t>
            </a:r>
          </a:p>
          <a:p>
            <a:pPr marL="0" indent="0">
              <a:buNone/>
            </a:pPr>
            <a:endParaRPr lang="en-US" sz="2300" dirty="0"/>
          </a:p>
        </p:txBody>
      </p:sp>
      <p:sp>
        <p:nvSpPr>
          <p:cNvPr id="3" name="Footer Placeholder 2"/>
          <p:cNvSpPr>
            <a:spLocks noGrp="1"/>
          </p:cNvSpPr>
          <p:nvPr>
            <p:ph type="ftr" sz="quarter" idx="3"/>
          </p:nvPr>
        </p:nvSpPr>
        <p:spPr/>
        <p:txBody>
          <a:bodyPr/>
          <a:lstStyle/>
          <a:p>
            <a:r>
              <a:rPr lang="en-GB" dirty="0"/>
              <a:t>Commercial In Confidence - ECS 2017  </a:t>
            </a:r>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What is </a:t>
            </a:r>
            <a:r>
              <a:rPr lang="en-GB" sz="2800" dirty="0" err="1">
                <a:solidFill>
                  <a:srgbClr val="0070B7"/>
                </a:solidFill>
                <a:latin typeface="Arial" panose="020B0604020202020204" pitchFamily="34" charset="0"/>
                <a:cs typeface="Arial" panose="020B0604020202020204" pitchFamily="34" charset="0"/>
              </a:rPr>
              <a:t>Zalenium</a:t>
            </a:r>
            <a:r>
              <a:rPr lang="en-GB" sz="2800" dirty="0">
                <a:solidFill>
                  <a:srgbClr val="0070B7"/>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37738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Hard to maintain stable Selenium Grid.</a:t>
            </a:r>
          </a:p>
          <a:p>
            <a:r>
              <a:rPr lang="en-US" sz="2300" dirty="0"/>
              <a:t>Difficult to maintain all requirements in Grid (e.g. different browsers).</a:t>
            </a:r>
          </a:p>
          <a:p>
            <a:r>
              <a:rPr lang="en-US" sz="2300" dirty="0"/>
              <a:t>Allows anyone in your team to have flexible and disposable Grid infrastructure.</a:t>
            </a:r>
          </a:p>
          <a:p>
            <a:r>
              <a:rPr lang="en-US" sz="2300" dirty="0"/>
              <a:t>Compliments providers like </a:t>
            </a:r>
            <a:r>
              <a:rPr lang="en-US" sz="2300" dirty="0" err="1"/>
              <a:t>SauceLabs</a:t>
            </a:r>
            <a:r>
              <a:rPr lang="en-US" sz="2300" dirty="0"/>
              <a:t>. Provides a local alternative.</a:t>
            </a:r>
          </a:p>
          <a:p>
            <a:endParaRPr lang="en-US" sz="2300" dirty="0"/>
          </a:p>
        </p:txBody>
      </p:sp>
      <p:sp>
        <p:nvSpPr>
          <p:cNvPr id="3" name="Footer Placeholder 2"/>
          <p:cNvSpPr>
            <a:spLocks noGrp="1"/>
          </p:cNvSpPr>
          <p:nvPr>
            <p:ph type="ftr" sz="quarter" idx="3"/>
          </p:nvPr>
        </p:nvSpPr>
        <p:spPr/>
        <p:txBody>
          <a:bodyPr/>
          <a:lstStyle/>
          <a:p>
            <a:r>
              <a:rPr lang="en-GB" dirty="0"/>
              <a:t>Commercial In Confidence - ECS 2017  </a:t>
            </a:r>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Why use </a:t>
            </a:r>
            <a:r>
              <a:rPr lang="en-GB" sz="2800" dirty="0" err="1">
                <a:solidFill>
                  <a:srgbClr val="0070B7"/>
                </a:solidFill>
                <a:latin typeface="Arial" panose="020B0604020202020204" pitchFamily="34" charset="0"/>
                <a:cs typeface="Arial" panose="020B0604020202020204" pitchFamily="34" charset="0"/>
              </a:rPr>
              <a:t>Zalenium</a:t>
            </a:r>
            <a:r>
              <a:rPr lang="en-GB" sz="2800" dirty="0">
                <a:solidFill>
                  <a:srgbClr val="0070B7"/>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0013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A Selenium Grid Hub starts</a:t>
            </a:r>
          </a:p>
          <a:p>
            <a:r>
              <a:rPr lang="en-US" sz="2300" dirty="0"/>
              <a:t>A docker-selenium Starter Proxy then starts. This handles incoming requests.</a:t>
            </a:r>
          </a:p>
          <a:p>
            <a:r>
              <a:rPr lang="en-US" sz="2300" dirty="0"/>
              <a:t>Cloud Proxy (e.g. Sauce Labs)</a:t>
            </a:r>
          </a:p>
          <a:p>
            <a:endParaRPr lang="en-US" sz="2300" dirty="0"/>
          </a:p>
          <a:p>
            <a:r>
              <a:rPr lang="en-US" sz="2300" dirty="0"/>
              <a:t>Test request is sent to Hub from local machine. Docker-selenium then analyses the test and creates a new docker-selenium container which registers itself to the Hub. Hub then assigns new test to the container. Then test is executed on the selenium container. Once it is complete the node shuts down, after taking video recording and saving file locally to users’ machine.</a:t>
            </a:r>
          </a:p>
          <a:p>
            <a:endParaRPr lang="en-US" sz="2300" dirty="0"/>
          </a:p>
          <a:p>
            <a:pPr marL="0" indent="0">
              <a:buNone/>
            </a:pPr>
            <a:endParaRPr lang="en-US" sz="2300" dirty="0"/>
          </a:p>
        </p:txBody>
      </p:sp>
      <p:sp>
        <p:nvSpPr>
          <p:cNvPr id="3" name="Footer Placeholder 2"/>
          <p:cNvSpPr>
            <a:spLocks noGrp="1"/>
          </p:cNvSpPr>
          <p:nvPr>
            <p:ph type="ftr" sz="quarter" idx="3"/>
          </p:nvPr>
        </p:nvSpPr>
        <p:spPr/>
        <p:txBody>
          <a:bodyPr/>
          <a:lstStyle/>
          <a:p>
            <a:r>
              <a:rPr lang="en-GB" dirty="0"/>
              <a:t>Commercial In Confidence - ECS 2017  </a:t>
            </a:r>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it works</a:t>
            </a:r>
          </a:p>
        </p:txBody>
      </p:sp>
    </p:spTree>
    <p:extLst>
      <p:ext uri="{BB962C8B-B14F-4D97-AF65-F5344CB8AC3E}">
        <p14:creationId xmlns:p14="http://schemas.microsoft.com/office/powerpoint/2010/main" val="2596209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If the Hub receives a test that docker-selenium is not compatible with e.g. Safari, IE. Hub will ask docker-selenium proxy if it can run it. If it can’t then it will talk to Cloud Proxy and run test on Cloud Proxy (e.g. </a:t>
            </a:r>
            <a:r>
              <a:rPr lang="en-US" sz="2300" dirty="0" err="1"/>
              <a:t>SauceLabs</a:t>
            </a:r>
            <a:r>
              <a:rPr lang="en-US" sz="2300" dirty="0"/>
              <a:t>) if available. </a:t>
            </a:r>
          </a:p>
          <a:p>
            <a:pPr marL="0" indent="0">
              <a:buNone/>
            </a:pPr>
            <a:endParaRPr lang="en-US" sz="2300" dirty="0"/>
          </a:p>
        </p:txBody>
      </p:sp>
      <p:sp>
        <p:nvSpPr>
          <p:cNvPr id="3" name="Footer Placeholder 2"/>
          <p:cNvSpPr>
            <a:spLocks noGrp="1"/>
          </p:cNvSpPr>
          <p:nvPr>
            <p:ph type="ftr" sz="quarter" idx="3"/>
          </p:nvPr>
        </p:nvSpPr>
        <p:spPr/>
        <p:txBody>
          <a:bodyPr/>
          <a:lstStyle/>
          <a:p>
            <a:r>
              <a:rPr lang="en-GB" dirty="0"/>
              <a:t>Commercial In Confidence - ECS 2017  </a:t>
            </a:r>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it works</a:t>
            </a:r>
          </a:p>
        </p:txBody>
      </p:sp>
    </p:spTree>
    <p:extLst>
      <p:ext uri="{BB962C8B-B14F-4D97-AF65-F5344CB8AC3E}">
        <p14:creationId xmlns:p14="http://schemas.microsoft.com/office/powerpoint/2010/main" val="304767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As well as running tests on VMs, </a:t>
            </a:r>
            <a:r>
              <a:rPr lang="en-US" sz="2300" dirty="0" err="1"/>
              <a:t>Zalenium</a:t>
            </a:r>
            <a:r>
              <a:rPr lang="en-US" sz="2300" dirty="0"/>
              <a:t> also has support for the following providers:</a:t>
            </a:r>
          </a:p>
          <a:p>
            <a:pPr lvl="2"/>
            <a:r>
              <a:rPr lang="en-US" sz="2300" dirty="0"/>
              <a:t>Sauce Labs</a:t>
            </a:r>
          </a:p>
          <a:p>
            <a:pPr lvl="2"/>
            <a:r>
              <a:rPr lang="en-US" sz="2300" dirty="0" err="1"/>
              <a:t>TestingBot</a:t>
            </a:r>
            <a:endParaRPr lang="en-US" sz="2300" dirty="0"/>
          </a:p>
          <a:p>
            <a:pPr lvl="2"/>
            <a:r>
              <a:rPr lang="en-US" sz="2300" dirty="0"/>
              <a:t>Browser Stack</a:t>
            </a:r>
          </a:p>
          <a:p>
            <a:pPr marL="914400" lvl="2" indent="0">
              <a:buNone/>
            </a:pPr>
            <a:endParaRPr lang="en-US" sz="2300" dirty="0"/>
          </a:p>
          <a:p>
            <a:r>
              <a:rPr lang="en-US" sz="2300" dirty="0"/>
              <a:t>To access these, add the following to your startup command:</a:t>
            </a:r>
          </a:p>
          <a:p>
            <a:pPr marL="0" indent="0">
              <a:buNone/>
            </a:pPr>
            <a:r>
              <a:rPr lang="en-US" sz="2300" i="1" dirty="0"/>
              <a:t>	</a:t>
            </a:r>
            <a:r>
              <a:rPr lang="en-GB" i="1" dirty="0"/>
              <a:t>export SAUCE_USERNAME=&lt;your Sauce Labs username&gt; export 	SAUCE_ACCESS_KEY=&lt;your Sauce Labs access key&gt; export 	SAUCE_LABS_URL=&lt;your Sauce Labs </a:t>
            </a:r>
            <a:r>
              <a:rPr lang="en-GB" i="1" dirty="0" err="1"/>
              <a:t>url:port</a:t>
            </a:r>
            <a:r>
              <a:rPr lang="en-GB" i="1" dirty="0"/>
              <a:t> number&gt; </a:t>
            </a:r>
            <a:r>
              <a:rPr lang="en-US" sz="2300" i="1" dirty="0"/>
              <a:t> </a:t>
            </a:r>
            <a:br>
              <a:rPr lang="en-US" sz="2300" dirty="0"/>
            </a:br>
            <a:br>
              <a:rPr lang="en-US" sz="2300" dirty="0"/>
            </a:br>
            <a:br>
              <a:rPr lang="en-US" sz="2300" dirty="0"/>
            </a:br>
            <a:endParaRPr lang="en-US" sz="2300" dirty="0"/>
          </a:p>
          <a:p>
            <a:pPr marL="914400" lvl="2" indent="0">
              <a:buNone/>
            </a:pPr>
            <a:endParaRPr lang="en-US" sz="2300" dirty="0"/>
          </a:p>
        </p:txBody>
      </p:sp>
      <p:sp>
        <p:nvSpPr>
          <p:cNvPr id="3" name="Footer Placeholder 2"/>
          <p:cNvSpPr>
            <a:spLocks noGrp="1"/>
          </p:cNvSpPr>
          <p:nvPr>
            <p:ph type="ftr" sz="quarter" idx="3"/>
          </p:nvPr>
        </p:nvSpPr>
        <p:spPr/>
        <p:txBody>
          <a:bodyPr/>
          <a:lstStyle/>
          <a:p>
            <a:r>
              <a:rPr lang="en-GB" dirty="0"/>
              <a:t>Commercial In Confidence - ECS 2017  </a:t>
            </a:r>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Running Tests on Cloud Proxy</a:t>
            </a:r>
          </a:p>
        </p:txBody>
      </p:sp>
    </p:spTree>
    <p:extLst>
      <p:ext uri="{BB962C8B-B14F-4D97-AF65-F5344CB8AC3E}">
        <p14:creationId xmlns:p14="http://schemas.microsoft.com/office/powerpoint/2010/main" val="630844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dirty="0"/>
              <a:t>Commercial In Confidence - ECS 2017  </a:t>
            </a:r>
          </a:p>
        </p:txBody>
      </p:sp>
      <p:sp>
        <p:nvSpPr>
          <p:cNvPr id="3" name="Text Placeholder 2"/>
          <p:cNvSpPr>
            <a:spLocks noGrp="1"/>
          </p:cNvSpPr>
          <p:nvPr>
            <p:ph type="body" idx="13"/>
          </p:nvPr>
        </p:nvSpPr>
        <p:spPr/>
        <p:txBody>
          <a:bodyPr/>
          <a:lstStyle/>
          <a:p>
            <a:r>
              <a:rPr lang="en-GB" dirty="0"/>
              <a:t>Thank You</a:t>
            </a:r>
          </a:p>
        </p:txBody>
      </p:sp>
      <p:sp>
        <p:nvSpPr>
          <p:cNvPr id="4"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spTree>
    <p:extLst>
      <p:ext uri="{BB962C8B-B14F-4D97-AF65-F5344CB8AC3E}">
        <p14:creationId xmlns:p14="http://schemas.microsoft.com/office/powerpoint/2010/main" val="2079933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568B525010F846862294E756626199" ma:contentTypeVersion="8" ma:contentTypeDescription="Create a new document." ma:contentTypeScope="" ma:versionID="8038f208134572231f45b2239c7ee116">
  <xsd:schema xmlns:xsd="http://www.w3.org/2001/XMLSchema" xmlns:xs="http://www.w3.org/2001/XMLSchema" xmlns:p="http://schemas.microsoft.com/office/2006/metadata/properties" xmlns:ns2="78610437-699c-4941-bf2e-0011b0af15d9" xmlns:ns3="c7ddc322-a81d-4d45-a8a3-b42cbb00bae7" targetNamespace="http://schemas.microsoft.com/office/2006/metadata/properties" ma:root="true" ma:fieldsID="3bc37508e70c0eb62c75259443266f33" ns2:_="" ns3:_="">
    <xsd:import namespace="78610437-699c-4941-bf2e-0011b0af15d9"/>
    <xsd:import namespace="c7ddc322-a81d-4d45-a8a3-b42cbb00bae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610437-699c-4941-bf2e-0011b0af15d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ddc322-a81d-4d45-a8a3-b42cbb00bae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5A310F-8172-420C-8B07-5B368A43E2DC}">
  <ds:schemaRefs>
    <ds:schemaRef ds:uri="http://www.w3.org/XML/1998/namespace"/>
    <ds:schemaRef ds:uri="http://schemas.microsoft.com/office/2006/documentManagement/types"/>
    <ds:schemaRef ds:uri="http://purl.org/dc/elements/1.1/"/>
    <ds:schemaRef ds:uri="http://purl.org/dc/terms/"/>
    <ds:schemaRef ds:uri="http://schemas.microsoft.com/office/2006/metadata/properties"/>
    <ds:schemaRef ds:uri="http://schemas.openxmlformats.org/package/2006/metadata/core-properties"/>
    <ds:schemaRef ds:uri="c7ddc322-a81d-4d45-a8a3-b42cbb00bae7"/>
    <ds:schemaRef ds:uri="http://purl.org/dc/dcmitype/"/>
    <ds:schemaRef ds:uri="http://schemas.microsoft.com/office/infopath/2007/PartnerControls"/>
    <ds:schemaRef ds:uri="78610437-699c-4941-bf2e-0011b0af15d9"/>
  </ds:schemaRefs>
</ds:datastoreItem>
</file>

<file path=customXml/itemProps2.xml><?xml version="1.0" encoding="utf-8"?>
<ds:datastoreItem xmlns:ds="http://schemas.openxmlformats.org/officeDocument/2006/customXml" ds:itemID="{130D9AEF-63DD-4286-96FE-CAAEA6D0A3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610437-699c-4941-bf2e-0011b0af15d9"/>
    <ds:schemaRef ds:uri="c7ddc322-a81d-4d45-a8a3-b42cbb00ba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3B5CD9-841F-44FE-B239-F6092E6A35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3921</TotalTime>
  <Words>474</Words>
  <Application>Microsoft Macintosh PowerPoint</Application>
  <PresentationFormat>On-screen Show (4:3)</PresentationFormat>
  <Paragraphs>53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Auto-Scaling Selenium Grid with Docker using Zalenium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ECS Group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Bryony Unwin</dc:creator>
  <cp:lastModifiedBy>Alastair Hill</cp:lastModifiedBy>
  <cp:revision>151</cp:revision>
  <dcterms:created xsi:type="dcterms:W3CDTF">2014-07-24T08:08:48Z</dcterms:created>
  <dcterms:modified xsi:type="dcterms:W3CDTF">2018-09-24T14:22:35Z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0x01010032568B525010F846862294E756626199</vt:lpwstr>
  </property>
</Properties>
</file>