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3"/>
    <p:restoredTop sz="94648"/>
  </p:normalViewPr>
  <p:slideViewPr>
    <p:cSldViewPr snapToGrid="0" snapToObjects="1">
      <p:cViewPr varScale="1">
        <p:scale>
          <a:sx n="117" d="100"/>
          <a:sy n="117" d="100"/>
        </p:scale>
        <p:origin x="75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8C30B5-9512-47E9-A750-5E1D98E9D2C5}" type="doc">
      <dgm:prSet loTypeId="urn:microsoft.com/office/officeart/2008/layout/LinedList" loCatId="list" qsTypeId="urn:microsoft.com/office/officeart/2005/8/quickstyle/simple2" qsCatId="simple" csTypeId="urn:microsoft.com/office/officeart/2005/8/colors/accent5_2" csCatId="accent5" phldr="1"/>
      <dgm:spPr/>
      <dgm:t>
        <a:bodyPr/>
        <a:lstStyle/>
        <a:p>
          <a:endParaRPr lang="en-US"/>
        </a:p>
      </dgm:t>
    </dgm:pt>
    <dgm:pt modelId="{FEBF6851-7E7C-4F7F-BB87-E97F4EAD283D}">
      <dgm:prSet/>
      <dgm:spPr/>
      <dgm:t>
        <a:bodyPr/>
        <a:lstStyle/>
        <a:p>
          <a:pPr algn="just"/>
          <a:r>
            <a:rPr lang="en-IN" b="0" i="0" dirty="0"/>
            <a:t>Terraform starts with a single workspace named "default". This workspace is special both because it is the default and also because it cannot ever be deleted. If you've never explicitly used workspaces, then you've only ever worked on the "default" workspace.</a:t>
          </a:r>
          <a:endParaRPr lang="en-US" dirty="0"/>
        </a:p>
      </dgm:t>
    </dgm:pt>
    <dgm:pt modelId="{28F32232-8BAE-4584-8867-A428DC8C3CD1}" type="parTrans" cxnId="{B7B16CDD-967D-48BD-A207-FCBA528930CB}">
      <dgm:prSet/>
      <dgm:spPr/>
      <dgm:t>
        <a:bodyPr/>
        <a:lstStyle/>
        <a:p>
          <a:endParaRPr lang="en-US"/>
        </a:p>
      </dgm:t>
    </dgm:pt>
    <dgm:pt modelId="{EAEB994B-C803-42C7-8B21-87A1AFDD46F1}" type="sibTrans" cxnId="{B7B16CDD-967D-48BD-A207-FCBA528930CB}">
      <dgm:prSet/>
      <dgm:spPr/>
      <dgm:t>
        <a:bodyPr/>
        <a:lstStyle/>
        <a:p>
          <a:endParaRPr lang="en-US"/>
        </a:p>
      </dgm:t>
    </dgm:pt>
    <dgm:pt modelId="{9B5187CA-DE2F-4C24-852F-74A6B5EFA46E}">
      <dgm:prSet/>
      <dgm:spPr/>
      <dgm:t>
        <a:bodyPr/>
        <a:lstStyle/>
        <a:p>
          <a:pPr algn="just"/>
          <a:r>
            <a:rPr lang="en-IN" dirty="0"/>
            <a:t>The persistent data stored in the backend belongs to a </a:t>
          </a:r>
          <a:r>
            <a:rPr lang="en-IN" i="1" dirty="0"/>
            <a:t>workspace</a:t>
          </a:r>
          <a:r>
            <a:rPr lang="en-IN" dirty="0"/>
            <a:t>. Initially the backend has only one workspace, called "default", and thus there is only one Terraform state associated with that configuration.</a:t>
          </a:r>
          <a:endParaRPr lang="en-US" dirty="0"/>
        </a:p>
      </dgm:t>
    </dgm:pt>
    <dgm:pt modelId="{8793A0FC-C2D6-4B23-9C34-C826DF66EDE6}" type="parTrans" cxnId="{7969B868-DF11-437E-B23D-963A478AAF50}">
      <dgm:prSet/>
      <dgm:spPr/>
      <dgm:t>
        <a:bodyPr/>
        <a:lstStyle/>
        <a:p>
          <a:endParaRPr lang="en-US"/>
        </a:p>
      </dgm:t>
    </dgm:pt>
    <dgm:pt modelId="{F88D0830-CAE8-4DB8-B451-3B2C39AFD7C3}" type="sibTrans" cxnId="{7969B868-DF11-437E-B23D-963A478AAF50}">
      <dgm:prSet/>
      <dgm:spPr/>
      <dgm:t>
        <a:bodyPr/>
        <a:lstStyle/>
        <a:p>
          <a:endParaRPr lang="en-US"/>
        </a:p>
      </dgm:t>
    </dgm:pt>
    <dgm:pt modelId="{31C6D55E-7FC4-4A78-B2E4-85F5015C0BA1}">
      <dgm:prSet/>
      <dgm:spPr/>
      <dgm:t>
        <a:bodyPr/>
        <a:lstStyle/>
        <a:p>
          <a:pPr algn="just"/>
          <a:r>
            <a:rPr lang="en-IN" b="0" i="0" dirty="0"/>
            <a:t>Terraform Cloud manages infrastructure collections with </a:t>
          </a:r>
          <a:r>
            <a:rPr lang="en-IN" b="0" i="1" dirty="0"/>
            <a:t>workspaces</a:t>
          </a:r>
          <a:r>
            <a:rPr lang="en-IN" b="0" i="0" dirty="0"/>
            <a:t> instead of directories. A workspace contains everything Terraform needs to manage a given collection of infrastructure, and separate workspaces function like completely separate working directories.</a:t>
          </a:r>
          <a:endParaRPr lang="en-IN" dirty="0"/>
        </a:p>
      </dgm:t>
    </dgm:pt>
    <dgm:pt modelId="{940F84FA-057C-4AEA-B852-47194D0D1345}" type="parTrans" cxnId="{2AE913B2-300D-4AAA-A099-834BEEDAE5BB}">
      <dgm:prSet/>
      <dgm:spPr/>
      <dgm:t>
        <a:bodyPr/>
        <a:lstStyle/>
        <a:p>
          <a:endParaRPr lang="en-US"/>
        </a:p>
      </dgm:t>
    </dgm:pt>
    <dgm:pt modelId="{80CADA54-9755-45FE-8DF6-B79945F09413}" type="sibTrans" cxnId="{2AE913B2-300D-4AAA-A099-834BEEDAE5BB}">
      <dgm:prSet/>
      <dgm:spPr/>
      <dgm:t>
        <a:bodyPr/>
        <a:lstStyle/>
        <a:p>
          <a:endParaRPr lang="en-US"/>
        </a:p>
      </dgm:t>
    </dgm:pt>
    <dgm:pt modelId="{8867D75E-938C-3740-A1D7-2872ACE1F16E}" type="pres">
      <dgm:prSet presAssocID="{D78C30B5-9512-47E9-A750-5E1D98E9D2C5}" presName="vert0" presStyleCnt="0">
        <dgm:presLayoutVars>
          <dgm:dir/>
          <dgm:animOne val="branch"/>
          <dgm:animLvl val="lvl"/>
        </dgm:presLayoutVars>
      </dgm:prSet>
      <dgm:spPr/>
    </dgm:pt>
    <dgm:pt modelId="{4AC4E8FB-5CA6-E645-9248-C7166049817A}" type="pres">
      <dgm:prSet presAssocID="{FEBF6851-7E7C-4F7F-BB87-E97F4EAD283D}" presName="thickLine" presStyleLbl="alignNode1" presStyleIdx="0" presStyleCnt="3"/>
      <dgm:spPr/>
    </dgm:pt>
    <dgm:pt modelId="{BAB218AF-FA30-E248-B928-F63EC647E76D}" type="pres">
      <dgm:prSet presAssocID="{FEBF6851-7E7C-4F7F-BB87-E97F4EAD283D}" presName="horz1" presStyleCnt="0"/>
      <dgm:spPr/>
    </dgm:pt>
    <dgm:pt modelId="{C5B500E4-E66F-5144-9197-7080B7BFB805}" type="pres">
      <dgm:prSet presAssocID="{FEBF6851-7E7C-4F7F-BB87-E97F4EAD283D}" presName="tx1" presStyleLbl="revTx" presStyleIdx="0" presStyleCnt="3"/>
      <dgm:spPr/>
    </dgm:pt>
    <dgm:pt modelId="{8876631B-CD16-A34B-B7EA-52A993BECF7B}" type="pres">
      <dgm:prSet presAssocID="{FEBF6851-7E7C-4F7F-BB87-E97F4EAD283D}" presName="vert1" presStyleCnt="0"/>
      <dgm:spPr/>
    </dgm:pt>
    <dgm:pt modelId="{5FD94ABB-3894-544D-897E-B0083294110B}" type="pres">
      <dgm:prSet presAssocID="{9B5187CA-DE2F-4C24-852F-74A6B5EFA46E}" presName="thickLine" presStyleLbl="alignNode1" presStyleIdx="1" presStyleCnt="3"/>
      <dgm:spPr/>
    </dgm:pt>
    <dgm:pt modelId="{564EA06F-25FD-2F4C-8218-276BE6286342}" type="pres">
      <dgm:prSet presAssocID="{9B5187CA-DE2F-4C24-852F-74A6B5EFA46E}" presName="horz1" presStyleCnt="0"/>
      <dgm:spPr/>
    </dgm:pt>
    <dgm:pt modelId="{720A92EC-4135-B247-86A4-DF8007D27DA4}" type="pres">
      <dgm:prSet presAssocID="{9B5187CA-DE2F-4C24-852F-74A6B5EFA46E}" presName="tx1" presStyleLbl="revTx" presStyleIdx="1" presStyleCnt="3"/>
      <dgm:spPr/>
    </dgm:pt>
    <dgm:pt modelId="{839D37F6-41A6-C647-821E-329CBCB6CDF6}" type="pres">
      <dgm:prSet presAssocID="{9B5187CA-DE2F-4C24-852F-74A6B5EFA46E}" presName="vert1" presStyleCnt="0"/>
      <dgm:spPr/>
    </dgm:pt>
    <dgm:pt modelId="{4A18B456-3EF5-C844-8759-270E17447E6A}" type="pres">
      <dgm:prSet presAssocID="{31C6D55E-7FC4-4A78-B2E4-85F5015C0BA1}" presName="thickLine" presStyleLbl="alignNode1" presStyleIdx="2" presStyleCnt="3"/>
      <dgm:spPr/>
    </dgm:pt>
    <dgm:pt modelId="{E8DDEBBC-FE09-2F47-95E9-57CB5C10E71A}" type="pres">
      <dgm:prSet presAssocID="{31C6D55E-7FC4-4A78-B2E4-85F5015C0BA1}" presName="horz1" presStyleCnt="0"/>
      <dgm:spPr/>
    </dgm:pt>
    <dgm:pt modelId="{5299116D-C8D3-DB46-9DA8-32B709B5030E}" type="pres">
      <dgm:prSet presAssocID="{31C6D55E-7FC4-4A78-B2E4-85F5015C0BA1}" presName="tx1" presStyleLbl="revTx" presStyleIdx="2" presStyleCnt="3"/>
      <dgm:spPr/>
    </dgm:pt>
    <dgm:pt modelId="{A78B3D97-8B0C-7B4A-9A89-1E4B65AA3E39}" type="pres">
      <dgm:prSet presAssocID="{31C6D55E-7FC4-4A78-B2E4-85F5015C0BA1}" presName="vert1" presStyleCnt="0"/>
      <dgm:spPr/>
    </dgm:pt>
  </dgm:ptLst>
  <dgm:cxnLst>
    <dgm:cxn modelId="{59B2E839-8DC5-5240-A75A-B89A668C36CB}" type="presOf" srcId="{9B5187CA-DE2F-4C24-852F-74A6B5EFA46E}" destId="{720A92EC-4135-B247-86A4-DF8007D27DA4}" srcOrd="0" destOrd="0" presId="urn:microsoft.com/office/officeart/2008/layout/LinedList"/>
    <dgm:cxn modelId="{96D92542-271A-D743-9041-77241E3AD9BE}" type="presOf" srcId="{31C6D55E-7FC4-4A78-B2E4-85F5015C0BA1}" destId="{5299116D-C8D3-DB46-9DA8-32B709B5030E}" srcOrd="0" destOrd="0" presId="urn:microsoft.com/office/officeart/2008/layout/LinedList"/>
    <dgm:cxn modelId="{2EF1874D-E4AE-E144-8406-FF48ABF2C91C}" type="presOf" srcId="{FEBF6851-7E7C-4F7F-BB87-E97F4EAD283D}" destId="{C5B500E4-E66F-5144-9197-7080B7BFB805}" srcOrd="0" destOrd="0" presId="urn:microsoft.com/office/officeart/2008/layout/LinedList"/>
    <dgm:cxn modelId="{7969B868-DF11-437E-B23D-963A478AAF50}" srcId="{D78C30B5-9512-47E9-A750-5E1D98E9D2C5}" destId="{9B5187CA-DE2F-4C24-852F-74A6B5EFA46E}" srcOrd="1" destOrd="0" parTransId="{8793A0FC-C2D6-4B23-9C34-C826DF66EDE6}" sibTransId="{F88D0830-CAE8-4DB8-B451-3B2C39AFD7C3}"/>
    <dgm:cxn modelId="{9217D58D-D5D7-9A4E-8315-720FED21CF8F}" type="presOf" srcId="{D78C30B5-9512-47E9-A750-5E1D98E9D2C5}" destId="{8867D75E-938C-3740-A1D7-2872ACE1F16E}" srcOrd="0" destOrd="0" presId="urn:microsoft.com/office/officeart/2008/layout/LinedList"/>
    <dgm:cxn modelId="{2AE913B2-300D-4AAA-A099-834BEEDAE5BB}" srcId="{D78C30B5-9512-47E9-A750-5E1D98E9D2C5}" destId="{31C6D55E-7FC4-4A78-B2E4-85F5015C0BA1}" srcOrd="2" destOrd="0" parTransId="{940F84FA-057C-4AEA-B852-47194D0D1345}" sibTransId="{80CADA54-9755-45FE-8DF6-B79945F09413}"/>
    <dgm:cxn modelId="{B7B16CDD-967D-48BD-A207-FCBA528930CB}" srcId="{D78C30B5-9512-47E9-A750-5E1D98E9D2C5}" destId="{FEBF6851-7E7C-4F7F-BB87-E97F4EAD283D}" srcOrd="0" destOrd="0" parTransId="{28F32232-8BAE-4584-8867-A428DC8C3CD1}" sibTransId="{EAEB994B-C803-42C7-8B21-87A1AFDD46F1}"/>
    <dgm:cxn modelId="{69B74815-D603-004D-B01C-4CE2E0B5FB35}" type="presParOf" srcId="{8867D75E-938C-3740-A1D7-2872ACE1F16E}" destId="{4AC4E8FB-5CA6-E645-9248-C7166049817A}" srcOrd="0" destOrd="0" presId="urn:microsoft.com/office/officeart/2008/layout/LinedList"/>
    <dgm:cxn modelId="{A063EF63-2E92-524C-A1F5-B8813EF48D9A}" type="presParOf" srcId="{8867D75E-938C-3740-A1D7-2872ACE1F16E}" destId="{BAB218AF-FA30-E248-B928-F63EC647E76D}" srcOrd="1" destOrd="0" presId="urn:microsoft.com/office/officeart/2008/layout/LinedList"/>
    <dgm:cxn modelId="{F2C159AC-A333-FA49-A247-D4C709C0BFCC}" type="presParOf" srcId="{BAB218AF-FA30-E248-B928-F63EC647E76D}" destId="{C5B500E4-E66F-5144-9197-7080B7BFB805}" srcOrd="0" destOrd="0" presId="urn:microsoft.com/office/officeart/2008/layout/LinedList"/>
    <dgm:cxn modelId="{57BECA7A-2B98-634E-837F-4115524F7FE1}" type="presParOf" srcId="{BAB218AF-FA30-E248-B928-F63EC647E76D}" destId="{8876631B-CD16-A34B-B7EA-52A993BECF7B}" srcOrd="1" destOrd="0" presId="urn:microsoft.com/office/officeart/2008/layout/LinedList"/>
    <dgm:cxn modelId="{4EAFC126-93D8-1446-902B-5BAFF9E7E3AB}" type="presParOf" srcId="{8867D75E-938C-3740-A1D7-2872ACE1F16E}" destId="{5FD94ABB-3894-544D-897E-B0083294110B}" srcOrd="2" destOrd="0" presId="urn:microsoft.com/office/officeart/2008/layout/LinedList"/>
    <dgm:cxn modelId="{D970DBA3-B26C-6B43-A967-1DCDC37C0DF6}" type="presParOf" srcId="{8867D75E-938C-3740-A1D7-2872ACE1F16E}" destId="{564EA06F-25FD-2F4C-8218-276BE6286342}" srcOrd="3" destOrd="0" presId="urn:microsoft.com/office/officeart/2008/layout/LinedList"/>
    <dgm:cxn modelId="{987D5A26-6ACF-1542-97C2-1874DB63A24E}" type="presParOf" srcId="{564EA06F-25FD-2F4C-8218-276BE6286342}" destId="{720A92EC-4135-B247-86A4-DF8007D27DA4}" srcOrd="0" destOrd="0" presId="urn:microsoft.com/office/officeart/2008/layout/LinedList"/>
    <dgm:cxn modelId="{04B5A6D0-E04D-614D-BB36-02C33C6C00D1}" type="presParOf" srcId="{564EA06F-25FD-2F4C-8218-276BE6286342}" destId="{839D37F6-41A6-C647-821E-329CBCB6CDF6}" srcOrd="1" destOrd="0" presId="urn:microsoft.com/office/officeart/2008/layout/LinedList"/>
    <dgm:cxn modelId="{A75A36E9-17A5-8B45-9E35-323EE047FFE4}" type="presParOf" srcId="{8867D75E-938C-3740-A1D7-2872ACE1F16E}" destId="{4A18B456-3EF5-C844-8759-270E17447E6A}" srcOrd="4" destOrd="0" presId="urn:microsoft.com/office/officeart/2008/layout/LinedList"/>
    <dgm:cxn modelId="{DECE1DF1-AB58-6546-BD3A-D0666F58C249}" type="presParOf" srcId="{8867D75E-938C-3740-A1D7-2872ACE1F16E}" destId="{E8DDEBBC-FE09-2F47-95E9-57CB5C10E71A}" srcOrd="5" destOrd="0" presId="urn:microsoft.com/office/officeart/2008/layout/LinedList"/>
    <dgm:cxn modelId="{2594B2DA-44EA-244A-8F3D-6D813DD1D4DC}" type="presParOf" srcId="{E8DDEBBC-FE09-2F47-95E9-57CB5C10E71A}" destId="{5299116D-C8D3-DB46-9DA8-32B709B5030E}" srcOrd="0" destOrd="0" presId="urn:microsoft.com/office/officeart/2008/layout/LinedList"/>
    <dgm:cxn modelId="{DB9E3EB1-44D1-F148-AF4C-EC3639352518}" type="presParOf" srcId="{E8DDEBBC-FE09-2F47-95E9-57CB5C10E71A}" destId="{A78B3D97-8B0C-7B4A-9A89-1E4B65AA3E39}"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C4E8FB-5CA6-E645-9248-C7166049817A}">
      <dsp:nvSpPr>
        <dsp:cNvPr id="0" name=""/>
        <dsp:cNvSpPr/>
      </dsp:nvSpPr>
      <dsp:spPr>
        <a:xfrm>
          <a:off x="0" y="2418"/>
          <a:ext cx="8066312"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5B500E4-E66F-5144-9197-7080B7BFB805}">
      <dsp:nvSpPr>
        <dsp:cNvPr id="0" name=""/>
        <dsp:cNvSpPr/>
      </dsp:nvSpPr>
      <dsp:spPr>
        <a:xfrm>
          <a:off x="0" y="2418"/>
          <a:ext cx="8066312" cy="1649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just" defTabSz="933450">
            <a:lnSpc>
              <a:spcPct val="90000"/>
            </a:lnSpc>
            <a:spcBef>
              <a:spcPct val="0"/>
            </a:spcBef>
            <a:spcAft>
              <a:spcPct val="35000"/>
            </a:spcAft>
            <a:buNone/>
          </a:pPr>
          <a:r>
            <a:rPr lang="en-IN" sz="2100" b="0" i="0" kern="1200" dirty="0"/>
            <a:t>Terraform starts with a single workspace named "default". This workspace is special both because it is the default and also because it cannot ever be deleted. If you've never explicitly used workspaces, then you've only ever worked on the "default" workspace.</a:t>
          </a:r>
          <a:endParaRPr lang="en-US" sz="2100" kern="1200" dirty="0"/>
        </a:p>
      </dsp:txBody>
      <dsp:txXfrm>
        <a:off x="0" y="2418"/>
        <a:ext cx="8066312" cy="1649387"/>
      </dsp:txXfrm>
    </dsp:sp>
    <dsp:sp modelId="{5FD94ABB-3894-544D-897E-B0083294110B}">
      <dsp:nvSpPr>
        <dsp:cNvPr id="0" name=""/>
        <dsp:cNvSpPr/>
      </dsp:nvSpPr>
      <dsp:spPr>
        <a:xfrm>
          <a:off x="0" y="1651806"/>
          <a:ext cx="8066312"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720A92EC-4135-B247-86A4-DF8007D27DA4}">
      <dsp:nvSpPr>
        <dsp:cNvPr id="0" name=""/>
        <dsp:cNvSpPr/>
      </dsp:nvSpPr>
      <dsp:spPr>
        <a:xfrm>
          <a:off x="0" y="1651806"/>
          <a:ext cx="8066312" cy="1649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just" defTabSz="933450">
            <a:lnSpc>
              <a:spcPct val="90000"/>
            </a:lnSpc>
            <a:spcBef>
              <a:spcPct val="0"/>
            </a:spcBef>
            <a:spcAft>
              <a:spcPct val="35000"/>
            </a:spcAft>
            <a:buNone/>
          </a:pPr>
          <a:r>
            <a:rPr lang="en-IN" sz="2100" kern="1200" dirty="0"/>
            <a:t>The persistent data stored in the backend belongs to a </a:t>
          </a:r>
          <a:r>
            <a:rPr lang="en-IN" sz="2100" i="1" kern="1200" dirty="0"/>
            <a:t>workspace</a:t>
          </a:r>
          <a:r>
            <a:rPr lang="en-IN" sz="2100" kern="1200" dirty="0"/>
            <a:t>. Initially the backend has only one workspace, called "default", and thus there is only one Terraform state associated with that configuration.</a:t>
          </a:r>
          <a:endParaRPr lang="en-US" sz="2100" kern="1200" dirty="0"/>
        </a:p>
      </dsp:txBody>
      <dsp:txXfrm>
        <a:off x="0" y="1651806"/>
        <a:ext cx="8066312" cy="1649387"/>
      </dsp:txXfrm>
    </dsp:sp>
    <dsp:sp modelId="{4A18B456-3EF5-C844-8759-270E17447E6A}">
      <dsp:nvSpPr>
        <dsp:cNvPr id="0" name=""/>
        <dsp:cNvSpPr/>
      </dsp:nvSpPr>
      <dsp:spPr>
        <a:xfrm>
          <a:off x="0" y="3301193"/>
          <a:ext cx="8066312"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5299116D-C8D3-DB46-9DA8-32B709B5030E}">
      <dsp:nvSpPr>
        <dsp:cNvPr id="0" name=""/>
        <dsp:cNvSpPr/>
      </dsp:nvSpPr>
      <dsp:spPr>
        <a:xfrm>
          <a:off x="0" y="3301193"/>
          <a:ext cx="8066312" cy="1649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just" defTabSz="933450">
            <a:lnSpc>
              <a:spcPct val="90000"/>
            </a:lnSpc>
            <a:spcBef>
              <a:spcPct val="0"/>
            </a:spcBef>
            <a:spcAft>
              <a:spcPct val="35000"/>
            </a:spcAft>
            <a:buNone/>
          </a:pPr>
          <a:r>
            <a:rPr lang="en-IN" sz="2100" b="0" i="0" kern="1200" dirty="0"/>
            <a:t>Terraform Cloud manages infrastructure collections with </a:t>
          </a:r>
          <a:r>
            <a:rPr lang="en-IN" sz="2100" b="0" i="1" kern="1200" dirty="0"/>
            <a:t>workspaces</a:t>
          </a:r>
          <a:r>
            <a:rPr lang="en-IN" sz="2100" b="0" i="0" kern="1200" dirty="0"/>
            <a:t> instead of directories. A workspace contains everything Terraform needs to manage a given collection of infrastructure, and separate workspaces function like completely separate working directories.</a:t>
          </a:r>
          <a:endParaRPr lang="en-IN" sz="2100" kern="1200" dirty="0"/>
        </a:p>
      </dsp:txBody>
      <dsp:txXfrm>
        <a:off x="0" y="3301193"/>
        <a:ext cx="8066312" cy="164938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82D9B8D-C36C-3C42-AF5D-C1DC6EEE712F}" type="datetimeFigureOut">
              <a:rPr lang="en-US" smtClean="0"/>
              <a:t>7/29/21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9005593F-4C2B-B541-B234-AF7FF9F585E2}" type="slidenum">
              <a:rPr lang="en-US" smtClean="0"/>
              <a:t>‹#›</a:t>
            </a:fld>
            <a:endParaRPr lang="en-US"/>
          </a:p>
        </p:txBody>
      </p:sp>
    </p:spTree>
    <p:extLst>
      <p:ext uri="{BB962C8B-B14F-4D97-AF65-F5344CB8AC3E}">
        <p14:creationId xmlns:p14="http://schemas.microsoft.com/office/powerpoint/2010/main" val="395306730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82D9B8D-C36C-3C42-AF5D-C1DC6EEE712F}" type="datetimeFigureOut">
              <a:rPr lang="en-US" smtClean="0"/>
              <a:t>7/29/21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05593F-4C2B-B541-B234-AF7FF9F585E2}" type="slidenum">
              <a:rPr lang="en-US" smtClean="0"/>
              <a:t>‹#›</a:t>
            </a:fld>
            <a:endParaRPr lang="en-US"/>
          </a:p>
        </p:txBody>
      </p:sp>
    </p:spTree>
    <p:extLst>
      <p:ext uri="{BB962C8B-B14F-4D97-AF65-F5344CB8AC3E}">
        <p14:creationId xmlns:p14="http://schemas.microsoft.com/office/powerpoint/2010/main" val="3407764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82D9B8D-C36C-3C42-AF5D-C1DC6EEE712F}" type="datetimeFigureOut">
              <a:rPr lang="en-US" smtClean="0"/>
              <a:t>7/29/21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5593F-4C2B-B541-B234-AF7FF9F585E2}" type="slidenum">
              <a:rPr lang="en-US" smtClean="0"/>
              <a:t>‹#›</a:t>
            </a:fld>
            <a:endParaRPr lang="en-US"/>
          </a:p>
        </p:txBody>
      </p:sp>
    </p:spTree>
    <p:extLst>
      <p:ext uri="{BB962C8B-B14F-4D97-AF65-F5344CB8AC3E}">
        <p14:creationId xmlns:p14="http://schemas.microsoft.com/office/powerpoint/2010/main" val="4201667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82D9B8D-C36C-3C42-AF5D-C1DC6EEE712F}" type="datetimeFigureOut">
              <a:rPr lang="en-US" smtClean="0"/>
              <a:t>7/29/21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5593F-4C2B-B541-B234-AF7FF9F585E2}" type="slidenum">
              <a:rPr lang="en-US" smtClean="0"/>
              <a:t>‹#›</a:t>
            </a:fld>
            <a:endParaRPr lang="en-US"/>
          </a:p>
        </p:txBody>
      </p:sp>
    </p:spTree>
    <p:extLst>
      <p:ext uri="{BB962C8B-B14F-4D97-AF65-F5344CB8AC3E}">
        <p14:creationId xmlns:p14="http://schemas.microsoft.com/office/powerpoint/2010/main" val="3344329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82D9B8D-C36C-3C42-AF5D-C1DC6EEE712F}" type="datetimeFigureOut">
              <a:rPr lang="en-US" smtClean="0"/>
              <a:t>7/29/21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5593F-4C2B-B541-B234-AF7FF9F585E2}" type="slidenum">
              <a:rPr lang="en-US" smtClean="0"/>
              <a:t>‹#›</a:t>
            </a:fld>
            <a:endParaRPr lang="en-US"/>
          </a:p>
        </p:txBody>
      </p:sp>
    </p:spTree>
    <p:extLst>
      <p:ext uri="{BB962C8B-B14F-4D97-AF65-F5344CB8AC3E}">
        <p14:creationId xmlns:p14="http://schemas.microsoft.com/office/powerpoint/2010/main" val="4232713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82D9B8D-C36C-3C42-AF5D-C1DC6EEE712F}" type="datetimeFigureOut">
              <a:rPr lang="en-US" smtClean="0"/>
              <a:t>7/29/21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5593F-4C2B-B541-B234-AF7FF9F585E2}" type="slidenum">
              <a:rPr lang="en-US" smtClean="0"/>
              <a:t>‹#›</a:t>
            </a:fld>
            <a:endParaRPr lang="en-US"/>
          </a:p>
        </p:txBody>
      </p:sp>
    </p:spTree>
    <p:extLst>
      <p:ext uri="{BB962C8B-B14F-4D97-AF65-F5344CB8AC3E}">
        <p14:creationId xmlns:p14="http://schemas.microsoft.com/office/powerpoint/2010/main" val="1049396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82D9B8D-C36C-3C42-AF5D-C1DC6EEE712F}" type="datetimeFigureOut">
              <a:rPr lang="en-US" smtClean="0"/>
              <a:t>7/29/21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5593F-4C2B-B541-B234-AF7FF9F585E2}" type="slidenum">
              <a:rPr lang="en-US" smtClean="0"/>
              <a:t>‹#›</a:t>
            </a:fld>
            <a:endParaRPr lang="en-US"/>
          </a:p>
        </p:txBody>
      </p:sp>
    </p:spTree>
    <p:extLst>
      <p:ext uri="{BB962C8B-B14F-4D97-AF65-F5344CB8AC3E}">
        <p14:creationId xmlns:p14="http://schemas.microsoft.com/office/powerpoint/2010/main" val="11948195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82D9B8D-C36C-3C42-AF5D-C1DC6EEE712F}" type="datetimeFigureOut">
              <a:rPr lang="en-US" smtClean="0"/>
              <a:t>7/29/21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5593F-4C2B-B541-B234-AF7FF9F585E2}"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extLst>
      <p:ext uri="{BB962C8B-B14F-4D97-AF65-F5344CB8AC3E}">
        <p14:creationId xmlns:p14="http://schemas.microsoft.com/office/powerpoint/2010/main" val="2010622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82D9B8D-C36C-3C42-AF5D-C1DC6EEE712F}" type="datetimeFigureOut">
              <a:rPr lang="en-US" smtClean="0"/>
              <a:t>7/29/21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5593F-4C2B-B541-B234-AF7FF9F585E2}" type="slidenum">
              <a:rPr lang="en-US" smtClean="0"/>
              <a:t>‹#›</a:t>
            </a:fld>
            <a:endParaRPr lang="en-US"/>
          </a:p>
        </p:txBody>
      </p:sp>
    </p:spTree>
    <p:extLst>
      <p:ext uri="{BB962C8B-B14F-4D97-AF65-F5344CB8AC3E}">
        <p14:creationId xmlns:p14="http://schemas.microsoft.com/office/powerpoint/2010/main" val="3247651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82D9B8D-C36C-3C42-AF5D-C1DC6EEE712F}" type="datetimeFigureOut">
              <a:rPr lang="en-US" smtClean="0"/>
              <a:t>7/29/21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5593F-4C2B-B541-B234-AF7FF9F585E2}" type="slidenum">
              <a:rPr lang="en-US" smtClean="0"/>
              <a:t>‹#›</a:t>
            </a:fld>
            <a:endParaRPr lang="en-US"/>
          </a:p>
        </p:txBody>
      </p:sp>
    </p:spTree>
    <p:extLst>
      <p:ext uri="{BB962C8B-B14F-4D97-AF65-F5344CB8AC3E}">
        <p14:creationId xmlns:p14="http://schemas.microsoft.com/office/powerpoint/2010/main" val="1858843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82D9B8D-C36C-3C42-AF5D-C1DC6EEE712F}" type="datetimeFigureOut">
              <a:rPr lang="en-US" smtClean="0"/>
              <a:t>7/29/21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5593F-4C2B-B541-B234-AF7FF9F585E2}" type="slidenum">
              <a:rPr lang="en-US" smtClean="0"/>
              <a:t>‹#›</a:t>
            </a:fld>
            <a:endParaRPr lang="en-US"/>
          </a:p>
        </p:txBody>
      </p:sp>
    </p:spTree>
    <p:extLst>
      <p:ext uri="{BB962C8B-B14F-4D97-AF65-F5344CB8AC3E}">
        <p14:creationId xmlns:p14="http://schemas.microsoft.com/office/powerpoint/2010/main" val="4018141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82D9B8D-C36C-3C42-AF5D-C1DC6EEE712F}" type="datetimeFigureOut">
              <a:rPr lang="en-US" smtClean="0"/>
              <a:t>7/29/21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05593F-4C2B-B541-B234-AF7FF9F585E2}" type="slidenum">
              <a:rPr lang="en-US" smtClean="0"/>
              <a:t>‹#›</a:t>
            </a:fld>
            <a:endParaRPr lang="en-US"/>
          </a:p>
        </p:txBody>
      </p:sp>
    </p:spTree>
    <p:extLst>
      <p:ext uri="{BB962C8B-B14F-4D97-AF65-F5344CB8AC3E}">
        <p14:creationId xmlns:p14="http://schemas.microsoft.com/office/powerpoint/2010/main" val="354562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82D9B8D-C36C-3C42-AF5D-C1DC6EEE712F}" type="datetimeFigureOut">
              <a:rPr lang="en-US" smtClean="0"/>
              <a:t>7/29/21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05593F-4C2B-B541-B234-AF7FF9F585E2}" type="slidenum">
              <a:rPr lang="en-US" smtClean="0"/>
              <a:t>‹#›</a:t>
            </a:fld>
            <a:endParaRPr lang="en-US"/>
          </a:p>
        </p:txBody>
      </p:sp>
    </p:spTree>
    <p:extLst>
      <p:ext uri="{BB962C8B-B14F-4D97-AF65-F5344CB8AC3E}">
        <p14:creationId xmlns:p14="http://schemas.microsoft.com/office/powerpoint/2010/main" val="1485375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82D9B8D-C36C-3C42-AF5D-C1DC6EEE712F}" type="datetimeFigureOut">
              <a:rPr lang="en-US" smtClean="0"/>
              <a:t>7/29/21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05593F-4C2B-B541-B234-AF7FF9F585E2}" type="slidenum">
              <a:rPr lang="en-US" smtClean="0"/>
              <a:t>‹#›</a:t>
            </a:fld>
            <a:endParaRPr lang="en-US"/>
          </a:p>
        </p:txBody>
      </p:sp>
    </p:spTree>
    <p:extLst>
      <p:ext uri="{BB962C8B-B14F-4D97-AF65-F5344CB8AC3E}">
        <p14:creationId xmlns:p14="http://schemas.microsoft.com/office/powerpoint/2010/main" val="3082703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82D9B8D-C36C-3C42-AF5D-C1DC6EEE712F}" type="datetimeFigureOut">
              <a:rPr lang="en-US" smtClean="0"/>
              <a:t>7/29/21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05593F-4C2B-B541-B234-AF7FF9F585E2}" type="slidenum">
              <a:rPr lang="en-US" smtClean="0"/>
              <a:t>‹#›</a:t>
            </a:fld>
            <a:endParaRPr lang="en-US"/>
          </a:p>
        </p:txBody>
      </p:sp>
    </p:spTree>
    <p:extLst>
      <p:ext uri="{BB962C8B-B14F-4D97-AF65-F5344CB8AC3E}">
        <p14:creationId xmlns:p14="http://schemas.microsoft.com/office/powerpoint/2010/main" val="1591202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82D9B8D-C36C-3C42-AF5D-C1DC6EEE712F}" type="datetimeFigureOut">
              <a:rPr lang="en-US" smtClean="0"/>
              <a:t>7/29/21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05593F-4C2B-B541-B234-AF7FF9F585E2}" type="slidenum">
              <a:rPr lang="en-US" smtClean="0"/>
              <a:t>‹#›</a:t>
            </a:fld>
            <a:endParaRPr lang="en-US"/>
          </a:p>
        </p:txBody>
      </p:sp>
    </p:spTree>
    <p:extLst>
      <p:ext uri="{BB962C8B-B14F-4D97-AF65-F5344CB8AC3E}">
        <p14:creationId xmlns:p14="http://schemas.microsoft.com/office/powerpoint/2010/main" val="3785342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82D9B8D-C36C-3C42-AF5D-C1DC6EEE712F}" type="datetimeFigureOut">
              <a:rPr lang="en-US" smtClean="0"/>
              <a:t>7/29/21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05593F-4C2B-B541-B234-AF7FF9F585E2}" type="slidenum">
              <a:rPr lang="en-US" smtClean="0"/>
              <a:t>‹#›</a:t>
            </a:fld>
            <a:endParaRPr lang="en-US"/>
          </a:p>
        </p:txBody>
      </p:sp>
    </p:spTree>
    <p:extLst>
      <p:ext uri="{BB962C8B-B14F-4D97-AF65-F5344CB8AC3E}">
        <p14:creationId xmlns:p14="http://schemas.microsoft.com/office/powerpoint/2010/main" val="2173064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82D9B8D-C36C-3C42-AF5D-C1DC6EEE712F}" type="datetimeFigureOut">
              <a:rPr lang="en-US" smtClean="0"/>
              <a:t>7/29/21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05593F-4C2B-B541-B234-AF7FF9F585E2}" type="slidenum">
              <a:rPr lang="en-US" smtClean="0"/>
              <a:t>‹#›</a:t>
            </a:fld>
            <a:endParaRPr lang="en-US"/>
          </a:p>
        </p:txBody>
      </p:sp>
    </p:spTree>
    <p:extLst>
      <p:ext uri="{BB962C8B-B14F-4D97-AF65-F5344CB8AC3E}">
        <p14:creationId xmlns:p14="http://schemas.microsoft.com/office/powerpoint/2010/main" val="23730451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erraform.io/docs/language/settings/backends/index.html" TargetMode="External"/><Relationship Id="rId2" Type="http://schemas.openxmlformats.org/officeDocument/2006/relationships/hyperlink" Target="https://www.terraform.io/docs/language/state/remote.html" TargetMode="External"/><Relationship Id="rId1" Type="http://schemas.openxmlformats.org/officeDocument/2006/relationships/slideLayout" Target="../slideLayouts/slideLayout2.xml"/><Relationship Id="rId4" Type="http://schemas.openxmlformats.org/officeDocument/2006/relationships/hyperlink" Target="https://www.terraform.io/docs/language/settings/backends/consul.html"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www.terraform.io/docs/cli/commands/workspace/new.html" TargetMode="External"/><Relationship Id="rId3" Type="http://schemas.openxmlformats.org/officeDocument/2006/relationships/hyperlink" Target="https://www.terraform.io/docs/cli/init/index.html" TargetMode="External"/><Relationship Id="rId7" Type="http://schemas.openxmlformats.org/officeDocument/2006/relationships/hyperlink" Target="https://www.terraform.io/docs/cli/commands/workspace/list.html" TargetMode="External"/><Relationship Id="rId2" Type="http://schemas.openxmlformats.org/officeDocument/2006/relationships/hyperlink" Target="https://www.terraform.io/docs/language/state/index.html" TargetMode="External"/><Relationship Id="rId1" Type="http://schemas.openxmlformats.org/officeDocument/2006/relationships/slideLayout" Target="../slideLayouts/slideLayout2.xml"/><Relationship Id="rId6" Type="http://schemas.openxmlformats.org/officeDocument/2006/relationships/hyperlink" Target="https://www.terraform.io/docs/cli/commands/workspace/select.html" TargetMode="External"/><Relationship Id="rId5" Type="http://schemas.openxmlformats.org/officeDocument/2006/relationships/hyperlink" Target="https://www.terraform.io/docs/cli/state/index.html" TargetMode="External"/><Relationship Id="rId4" Type="http://schemas.openxmlformats.org/officeDocument/2006/relationships/hyperlink" Target="https://www.terraform.io/docs/cli/run/index.html" TargetMode="External"/><Relationship Id="rId9" Type="http://schemas.openxmlformats.org/officeDocument/2006/relationships/hyperlink" Target="https://www.terraform.io/docs/cli/commands/workspace/delet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7CA1D-C8F5-9E48-8BE9-A0FB92468535}"/>
              </a:ext>
            </a:extLst>
          </p:cNvPr>
          <p:cNvSpPr>
            <a:spLocks noGrp="1"/>
          </p:cNvSpPr>
          <p:nvPr>
            <p:ph type="ctrTitle"/>
          </p:nvPr>
        </p:nvSpPr>
        <p:spPr/>
        <p:txBody>
          <a:bodyPr/>
          <a:lstStyle/>
          <a:p>
            <a:r>
              <a:rPr lang="en-US" dirty="0"/>
              <a:t>Workspace</a:t>
            </a:r>
          </a:p>
        </p:txBody>
      </p:sp>
      <p:sp>
        <p:nvSpPr>
          <p:cNvPr id="3" name="Subtitle 2">
            <a:extLst>
              <a:ext uri="{FF2B5EF4-FFF2-40B4-BE49-F238E27FC236}">
                <a16:creationId xmlns:a16="http://schemas.microsoft.com/office/drawing/2014/main" id="{4301CF3B-FFA2-A041-B326-A360B358543A}"/>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3718355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7F92-E0E4-D449-9507-FE11D4F45A69}"/>
              </a:ext>
            </a:extLst>
          </p:cNvPr>
          <p:cNvSpPr>
            <a:spLocks noGrp="1"/>
          </p:cNvSpPr>
          <p:nvPr>
            <p:ph type="title"/>
          </p:nvPr>
        </p:nvSpPr>
        <p:spPr>
          <a:xfrm>
            <a:off x="685802" y="609600"/>
            <a:ext cx="6282266" cy="1456267"/>
          </a:xfrm>
        </p:spPr>
        <p:txBody>
          <a:bodyPr>
            <a:normAutofit/>
          </a:bodyPr>
          <a:lstStyle/>
          <a:p>
            <a:r>
              <a:rPr lang="en-US" dirty="0"/>
              <a:t> </a:t>
            </a:r>
          </a:p>
        </p:txBody>
      </p:sp>
      <p:pic>
        <p:nvPicPr>
          <p:cNvPr id="4" name="Picture 3">
            <a:extLst>
              <a:ext uri="{FF2B5EF4-FFF2-40B4-BE49-F238E27FC236}">
                <a16:creationId xmlns:a16="http://schemas.microsoft.com/office/drawing/2014/main" id="{64686491-B5AF-784B-A2AF-03095BC7EA49}"/>
              </a:ext>
            </a:extLst>
          </p:cNvPr>
          <p:cNvPicPr>
            <a:picLocks noChangeAspect="1"/>
          </p:cNvPicPr>
          <p:nvPr/>
        </p:nvPicPr>
        <p:blipFill>
          <a:blip r:embed="rId3"/>
          <a:stretch>
            <a:fillRect/>
          </a:stretch>
        </p:blipFill>
        <p:spPr>
          <a:xfrm>
            <a:off x="8984200" y="838199"/>
            <a:ext cx="1879743" cy="529505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graphicFrame>
        <p:nvGraphicFramePr>
          <p:cNvPr id="5" name="Content Placeholder 2">
            <a:extLst>
              <a:ext uri="{FF2B5EF4-FFF2-40B4-BE49-F238E27FC236}">
                <a16:creationId xmlns:a16="http://schemas.microsoft.com/office/drawing/2014/main" id="{720BF11F-BD0E-47A4-B5CF-7FD86F4B5378}"/>
              </a:ext>
            </a:extLst>
          </p:cNvPr>
          <p:cNvGraphicFramePr>
            <a:graphicFrameLocks noGrp="1"/>
          </p:cNvGraphicFramePr>
          <p:nvPr>
            <p:ph idx="1"/>
            <p:extLst>
              <p:ext uri="{D42A27DB-BD31-4B8C-83A1-F6EECF244321}">
                <p14:modId xmlns:p14="http://schemas.microsoft.com/office/powerpoint/2010/main" val="1525841096"/>
              </p:ext>
            </p:extLst>
          </p:nvPr>
        </p:nvGraphicFramePr>
        <p:xfrm>
          <a:off x="685802" y="838201"/>
          <a:ext cx="8066312" cy="4953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a:extLst>
              <a:ext uri="{FF2B5EF4-FFF2-40B4-BE49-F238E27FC236}">
                <a16:creationId xmlns:a16="http://schemas.microsoft.com/office/drawing/2014/main" id="{BBD8312E-E997-4C43-881F-FD4BB49236A8}"/>
              </a:ext>
            </a:extLst>
          </p:cNvPr>
          <p:cNvSpPr txBox="1"/>
          <p:nvPr/>
        </p:nvSpPr>
        <p:spPr>
          <a:xfrm>
            <a:off x="0" y="77569"/>
            <a:ext cx="4407681" cy="646331"/>
          </a:xfrm>
          <a:prstGeom prst="rect">
            <a:avLst/>
          </a:prstGeom>
          <a:noFill/>
        </p:spPr>
        <p:txBody>
          <a:bodyPr wrap="none" rtlCol="0">
            <a:spAutoFit/>
          </a:bodyPr>
          <a:lstStyle/>
          <a:p>
            <a:r>
              <a:rPr lang="en-IN" b="1" dirty="0"/>
              <a:t>Workspaces are Collections of Infrastructure</a:t>
            </a:r>
          </a:p>
          <a:p>
            <a:endParaRPr lang="en-US" dirty="0"/>
          </a:p>
        </p:txBody>
      </p:sp>
    </p:spTree>
    <p:extLst>
      <p:ext uri="{BB962C8B-B14F-4D97-AF65-F5344CB8AC3E}">
        <p14:creationId xmlns:p14="http://schemas.microsoft.com/office/powerpoint/2010/main" val="4043992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010D-C6F7-5546-A350-721336DEBB2E}"/>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6C58BF17-476D-4842-AE1F-FCD1F400BF38}"/>
              </a:ext>
            </a:extLst>
          </p:cNvPr>
          <p:cNvSpPr>
            <a:spLocks noGrp="1"/>
          </p:cNvSpPr>
          <p:nvPr>
            <p:ph idx="1"/>
          </p:nvPr>
        </p:nvSpPr>
        <p:spPr>
          <a:xfrm>
            <a:off x="762001" y="1337733"/>
            <a:ext cx="10131425" cy="3649133"/>
          </a:xfrm>
        </p:spPr>
        <p:txBody>
          <a:bodyPr/>
          <a:lstStyle/>
          <a:p>
            <a:r>
              <a:rPr lang="en-IN" dirty="0"/>
              <a:t>Workspaces are managed with the terraform workspace set of commands. To create a new workspace and switch to it, you can use terraform workspace new; to switch workspaces you can use terraform workspace select; etc.</a:t>
            </a:r>
          </a:p>
          <a:p>
            <a:endParaRPr lang="en-IN" dirty="0"/>
          </a:p>
          <a:p>
            <a:r>
              <a:rPr lang="en-IN" dirty="0"/>
              <a:t>$ </a:t>
            </a:r>
            <a:r>
              <a:rPr lang="en-IN" b="1" dirty="0"/>
              <a:t>terraform workspace new bar </a:t>
            </a:r>
          </a:p>
          <a:p>
            <a:r>
              <a:rPr lang="en-IN" dirty="0"/>
              <a:t>Created and switched to workspace "bar"! </a:t>
            </a:r>
          </a:p>
          <a:p>
            <a:r>
              <a:rPr lang="en-IN" dirty="0"/>
              <a:t>You're now on a new, empty workspace. Workspaces isolate their state, so if you run "terraform plan" Terraform will not see any existing state for this configuration.</a:t>
            </a:r>
            <a:endParaRPr lang="en-US" dirty="0"/>
          </a:p>
        </p:txBody>
      </p:sp>
    </p:spTree>
    <p:extLst>
      <p:ext uri="{BB962C8B-B14F-4D97-AF65-F5344CB8AC3E}">
        <p14:creationId xmlns:p14="http://schemas.microsoft.com/office/powerpoint/2010/main" val="1555266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5FF06-D6C8-EB49-BD51-E89327CA7899}"/>
              </a:ext>
            </a:extLst>
          </p:cNvPr>
          <p:cNvSpPr>
            <a:spLocks noGrp="1"/>
          </p:cNvSpPr>
          <p:nvPr>
            <p:ph type="title"/>
          </p:nvPr>
        </p:nvSpPr>
        <p:spPr>
          <a:xfrm>
            <a:off x="239486" y="-152400"/>
            <a:ext cx="10131425" cy="1456267"/>
          </a:xfrm>
        </p:spPr>
        <p:txBody>
          <a:bodyPr/>
          <a:lstStyle/>
          <a:p>
            <a:r>
              <a:rPr lang="en-US" dirty="0"/>
              <a:t>Why</a:t>
            </a:r>
          </a:p>
        </p:txBody>
      </p:sp>
      <p:sp>
        <p:nvSpPr>
          <p:cNvPr id="3" name="Content Placeholder 2">
            <a:extLst>
              <a:ext uri="{FF2B5EF4-FFF2-40B4-BE49-F238E27FC236}">
                <a16:creationId xmlns:a16="http://schemas.microsoft.com/office/drawing/2014/main" id="{9C96DC2E-405A-614B-99A1-6AB349149CAE}"/>
              </a:ext>
            </a:extLst>
          </p:cNvPr>
          <p:cNvSpPr>
            <a:spLocks noGrp="1"/>
          </p:cNvSpPr>
          <p:nvPr>
            <p:ph idx="1"/>
          </p:nvPr>
        </p:nvSpPr>
        <p:spPr>
          <a:xfrm>
            <a:off x="685801" y="1012371"/>
            <a:ext cx="11168742" cy="5453743"/>
          </a:xfrm>
        </p:spPr>
        <p:txBody>
          <a:bodyPr/>
          <a:lstStyle/>
          <a:p>
            <a:r>
              <a:rPr lang="en-IN" dirty="0"/>
              <a:t>Named workspaces allow conveniently switching between multiple instances of a </a:t>
            </a:r>
            <a:r>
              <a:rPr lang="en-IN" i="1" dirty="0"/>
              <a:t>single</a:t>
            </a:r>
            <a:r>
              <a:rPr lang="en-IN" dirty="0"/>
              <a:t> configuration within its </a:t>
            </a:r>
            <a:r>
              <a:rPr lang="en-IN" i="1" dirty="0"/>
              <a:t>single</a:t>
            </a:r>
            <a:r>
              <a:rPr lang="en-IN" dirty="0"/>
              <a:t> backend. They are convenient in a number of situations, but cannot solve all problems.</a:t>
            </a:r>
          </a:p>
          <a:p>
            <a:r>
              <a:rPr lang="en-IN" dirty="0"/>
              <a:t>A common use for multiple workspaces is to create a parallel, distinct copy of a set of infrastructure in order to test a set of changes before modifying the main production infrastructure. For example, a developer working on a complex set of infrastructure changes might create a new temporary workspace in order to freely experiment with changes without affecting the default workspace.</a:t>
            </a:r>
          </a:p>
          <a:p>
            <a:r>
              <a:rPr lang="en-IN" dirty="0"/>
              <a:t>Non-default workspaces are often related to feature branches in version control. The default workspace might correspond to the "main" or "trunk" branch, which describes the intended state of production infrastructure.</a:t>
            </a:r>
          </a:p>
          <a:p>
            <a:r>
              <a:rPr lang="en-IN" dirty="0"/>
              <a:t>When Terraform is used to manage larger systems, teams should use multiple separate Terraform configurations that correspond with suitable architectural boundaries within the system so that different components can be managed separately and, if appropriate, by distinct teams.</a:t>
            </a:r>
          </a:p>
          <a:p>
            <a:pPr marL="457200" lvl="1" indent="0">
              <a:buNone/>
            </a:pPr>
            <a:endParaRPr lang="en-US" dirty="0"/>
          </a:p>
        </p:txBody>
      </p:sp>
    </p:spTree>
    <p:extLst>
      <p:ext uri="{BB962C8B-B14F-4D97-AF65-F5344CB8AC3E}">
        <p14:creationId xmlns:p14="http://schemas.microsoft.com/office/powerpoint/2010/main" val="1918088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B5F3C-C9C4-5B40-AA1A-FB9872F53C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8A1C11-CAA3-4E45-9A3D-E3C544E87DBB}"/>
              </a:ext>
            </a:extLst>
          </p:cNvPr>
          <p:cNvSpPr>
            <a:spLocks noGrp="1"/>
          </p:cNvSpPr>
          <p:nvPr>
            <p:ph idx="1"/>
          </p:nvPr>
        </p:nvSpPr>
        <p:spPr/>
        <p:txBody>
          <a:bodyPr/>
          <a:lstStyle/>
          <a:p>
            <a:r>
              <a:rPr lang="en-IN" dirty="0"/>
              <a:t>Workspaces are technically equivalent to renaming your state file. They aren't any more complex than that. Terraform wraps this simple notion with a set of protections and support for remote state.</a:t>
            </a:r>
          </a:p>
          <a:p>
            <a:r>
              <a:rPr lang="en-IN" dirty="0"/>
              <a:t>For local state, Terraform stores the workspace states in a directory called </a:t>
            </a:r>
            <a:r>
              <a:rPr lang="en-IN" dirty="0" err="1"/>
              <a:t>terraform.tfstate.d</a:t>
            </a:r>
            <a:r>
              <a:rPr lang="en-IN" dirty="0"/>
              <a:t>. This directory should be treated similarly to local-only </a:t>
            </a:r>
            <a:r>
              <a:rPr lang="en-IN" dirty="0" err="1"/>
              <a:t>terraform.tfstate</a:t>
            </a:r>
            <a:endParaRPr lang="en-IN" dirty="0"/>
          </a:p>
          <a:p>
            <a:r>
              <a:rPr lang="en-IN" dirty="0"/>
              <a:t>For </a:t>
            </a:r>
            <a:r>
              <a:rPr lang="en-IN" dirty="0">
                <a:hlinkClick r:id="rId2"/>
              </a:rPr>
              <a:t>remote state</a:t>
            </a:r>
            <a:r>
              <a:rPr lang="en-IN" dirty="0"/>
              <a:t>, the workspaces are stored directly in the configured </a:t>
            </a:r>
            <a:r>
              <a:rPr lang="en-IN" dirty="0">
                <a:hlinkClick r:id="rId3"/>
              </a:rPr>
              <a:t>backend</a:t>
            </a:r>
            <a:r>
              <a:rPr lang="en-IN" dirty="0"/>
              <a:t>. For example, if you use </a:t>
            </a:r>
            <a:r>
              <a:rPr lang="en-IN" dirty="0">
                <a:hlinkClick r:id="rId4"/>
              </a:rPr>
              <a:t>Consul</a:t>
            </a:r>
            <a:r>
              <a:rPr lang="en-IN" dirty="0"/>
              <a:t>, the workspaces are stored by appending the workspace name to the state path.</a:t>
            </a:r>
          </a:p>
          <a:p>
            <a:endParaRPr lang="en-US" dirty="0"/>
          </a:p>
        </p:txBody>
      </p:sp>
    </p:spTree>
    <p:extLst>
      <p:ext uri="{BB962C8B-B14F-4D97-AF65-F5344CB8AC3E}">
        <p14:creationId xmlns:p14="http://schemas.microsoft.com/office/powerpoint/2010/main" val="2501712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49516-92DB-6846-B469-C12C89C2951D}"/>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1EF069B2-7465-DC43-BCF8-BE69EF735F18}"/>
              </a:ext>
            </a:extLst>
          </p:cNvPr>
          <p:cNvSpPr>
            <a:spLocks noGrp="1"/>
          </p:cNvSpPr>
          <p:nvPr>
            <p:ph idx="1"/>
          </p:nvPr>
        </p:nvSpPr>
        <p:spPr>
          <a:xfrm>
            <a:off x="685801" y="783771"/>
            <a:ext cx="11136085" cy="5007429"/>
          </a:xfrm>
        </p:spPr>
        <p:txBody>
          <a:bodyPr>
            <a:normAutofit/>
          </a:bodyPr>
          <a:lstStyle/>
          <a:p>
            <a:r>
              <a:rPr lang="en-IN" dirty="0"/>
              <a:t>In Terraform CLI, </a:t>
            </a:r>
            <a:r>
              <a:rPr lang="en-IN" i="1" dirty="0"/>
              <a:t>workspaces</a:t>
            </a:r>
            <a:r>
              <a:rPr lang="en-IN" dirty="0"/>
              <a:t> are separate instances of </a:t>
            </a:r>
            <a:r>
              <a:rPr lang="en-IN" dirty="0">
                <a:hlinkClick r:id="rId2"/>
              </a:rPr>
              <a:t>state data</a:t>
            </a:r>
            <a:r>
              <a:rPr lang="en-IN" dirty="0"/>
              <a:t> that can be used from the same working directory. You can use workspaces to manage multiple non-overlapping groups of resources with the same configuration.</a:t>
            </a:r>
          </a:p>
          <a:p>
            <a:r>
              <a:rPr lang="en-IN" dirty="0"/>
              <a:t>Every </a:t>
            </a:r>
            <a:r>
              <a:rPr lang="en-IN" dirty="0">
                <a:hlinkClick r:id="rId3"/>
              </a:rPr>
              <a:t>initialized working directory</a:t>
            </a:r>
            <a:r>
              <a:rPr lang="en-IN" dirty="0"/>
              <a:t> has at least one workspace. (If you haven't created other workspaces, it is a workspace named default.)</a:t>
            </a:r>
          </a:p>
          <a:p>
            <a:r>
              <a:rPr lang="en-IN" dirty="0"/>
              <a:t>For a given working directory, only one workspace can be </a:t>
            </a:r>
            <a:r>
              <a:rPr lang="en-IN" i="1" dirty="0"/>
              <a:t>selected</a:t>
            </a:r>
            <a:r>
              <a:rPr lang="en-IN" dirty="0"/>
              <a:t> at a time.</a:t>
            </a:r>
          </a:p>
          <a:p>
            <a:r>
              <a:rPr lang="en-IN" dirty="0"/>
              <a:t>Most Terraform commands (including </a:t>
            </a:r>
            <a:r>
              <a:rPr lang="en-IN" dirty="0">
                <a:hlinkClick r:id="rId4"/>
              </a:rPr>
              <a:t>provisioning</a:t>
            </a:r>
            <a:r>
              <a:rPr lang="en-IN" dirty="0"/>
              <a:t> and </a:t>
            </a:r>
            <a:r>
              <a:rPr lang="en-IN" dirty="0">
                <a:hlinkClick r:id="rId5"/>
              </a:rPr>
              <a:t>state manipulation</a:t>
            </a:r>
            <a:r>
              <a:rPr lang="en-IN" dirty="0"/>
              <a:t> commands) only interact with the currently selected workspace.</a:t>
            </a:r>
          </a:p>
          <a:p>
            <a:r>
              <a:rPr lang="en-IN" dirty="0"/>
              <a:t>Use </a:t>
            </a:r>
            <a:r>
              <a:rPr lang="en-IN" dirty="0">
                <a:hlinkClick r:id="rId6"/>
              </a:rPr>
              <a:t>the terraform workspace select command</a:t>
            </a:r>
            <a:r>
              <a:rPr lang="en-IN" dirty="0"/>
              <a:t> to change the currently selected workspace.</a:t>
            </a:r>
          </a:p>
          <a:p>
            <a:r>
              <a:rPr lang="en-IN" dirty="0"/>
              <a:t>Use the </a:t>
            </a:r>
            <a:r>
              <a:rPr lang="en-IN" dirty="0">
                <a:hlinkClick r:id="rId7"/>
              </a:rPr>
              <a:t>terraform workspace list</a:t>
            </a:r>
            <a:r>
              <a:rPr lang="en-IN" dirty="0"/>
              <a:t>, </a:t>
            </a:r>
            <a:r>
              <a:rPr lang="en-IN" dirty="0">
                <a:hlinkClick r:id="rId8"/>
              </a:rPr>
              <a:t>terraform workspace new</a:t>
            </a:r>
            <a:r>
              <a:rPr lang="en-IN" dirty="0"/>
              <a:t>, and </a:t>
            </a:r>
            <a:r>
              <a:rPr lang="en-IN" dirty="0">
                <a:hlinkClick r:id="rId9"/>
              </a:rPr>
              <a:t>terraform workspace delete</a:t>
            </a:r>
            <a:r>
              <a:rPr lang="en-IN" dirty="0"/>
              <a:t> commands to manage the available workspaces in the current working directory.</a:t>
            </a:r>
          </a:p>
          <a:p>
            <a:pPr marL="0" indent="0">
              <a:buNone/>
            </a:pPr>
            <a:endParaRPr lang="en-IN" dirty="0"/>
          </a:p>
          <a:p>
            <a:pPr marL="0" indent="0">
              <a:buNone/>
            </a:pPr>
            <a:endParaRPr lang="en-US" dirty="0"/>
          </a:p>
        </p:txBody>
      </p:sp>
    </p:spTree>
    <p:extLst>
      <p:ext uri="{BB962C8B-B14F-4D97-AF65-F5344CB8AC3E}">
        <p14:creationId xmlns:p14="http://schemas.microsoft.com/office/powerpoint/2010/main" val="37432756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{216A6B70-E36E-7641-84AD-71EF083702E8}tf10001058</Template>
  <TotalTime>17</TotalTime>
  <Words>630</Words>
  <Application>Microsoft Macintosh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Celestial</vt:lpstr>
      <vt:lpstr>Workspace</vt:lpstr>
      <vt:lpstr> </vt:lpstr>
      <vt:lpstr> </vt:lpstr>
      <vt:lpstr>Why</vt:lpstr>
      <vt:lpstr>PowerPoint Presentation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Workspace</dc:title>
  <dc:creator>CC1192</dc:creator>
  <cp:lastModifiedBy>CC1192</cp:lastModifiedBy>
  <cp:revision>2</cp:revision>
  <dcterms:created xsi:type="dcterms:W3CDTF">2021-07-29T17:54:09Z</dcterms:created>
  <dcterms:modified xsi:type="dcterms:W3CDTF">2021-07-29T18:11:23Z</dcterms:modified>
</cp:coreProperties>
</file>