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648"/>
  </p:normalViewPr>
  <p:slideViewPr>
    <p:cSldViewPr snapToGrid="0" snapToObjects="1">
      <p:cViewPr varScale="1">
        <p:scale>
          <a:sx n="117" d="100"/>
          <a:sy n="117" d="100"/>
        </p:scale>
        <p:origin x="7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39383963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9CD1BFA-3819-8143-A93B-663563DD5BA0}" type="datetimeFigureOut">
              <a:rPr lang="en-US" smtClean="0"/>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254418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2311786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1823475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1550518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13303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4145803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827842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302428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3809086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9CD1BFA-3819-8143-A93B-663563DD5BA0}" type="datetimeFigureOut">
              <a:rPr lang="en-US" smtClean="0"/>
              <a:t>7/29/21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357613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9CD1BFA-3819-8143-A93B-663563DD5BA0}" type="datetimeFigureOut">
              <a:rPr lang="en-US" smtClean="0"/>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82027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9CD1BFA-3819-8143-A93B-663563DD5BA0}" type="datetimeFigureOut">
              <a:rPr lang="en-US" smtClean="0"/>
              <a:t>7/29/21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269908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9CD1BFA-3819-8143-A93B-663563DD5BA0}" type="datetimeFigureOut">
              <a:rPr lang="en-US" smtClean="0"/>
              <a:t>7/29/21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11512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9CD1BFA-3819-8143-A93B-663563DD5BA0}" type="datetimeFigureOut">
              <a:rPr lang="en-US" smtClean="0"/>
              <a:t>7/29/21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258266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9CD1BFA-3819-8143-A93B-663563DD5BA0}" type="datetimeFigureOut">
              <a:rPr lang="en-US" smtClean="0"/>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268536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9CD1BFA-3819-8143-A93B-663563DD5BA0}" type="datetimeFigureOut">
              <a:rPr lang="en-US" smtClean="0"/>
              <a:t>7/29/21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ACC3E-C3FC-084C-A3D2-7B96D55DE644}" type="slidenum">
              <a:rPr lang="en-US" smtClean="0"/>
              <a:t>‹#›</a:t>
            </a:fld>
            <a:endParaRPr lang="en-US"/>
          </a:p>
        </p:txBody>
      </p:sp>
    </p:spTree>
    <p:extLst>
      <p:ext uri="{BB962C8B-B14F-4D97-AF65-F5344CB8AC3E}">
        <p14:creationId xmlns:p14="http://schemas.microsoft.com/office/powerpoint/2010/main" val="276023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CD1BFA-3819-8143-A93B-663563DD5BA0}" type="datetimeFigureOut">
              <a:rPr lang="en-US" smtClean="0"/>
              <a:t>7/29/21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3ACC3E-C3FC-084C-A3D2-7B96D55DE644}" type="slidenum">
              <a:rPr lang="en-US" smtClean="0"/>
              <a:t>‹#›</a:t>
            </a:fld>
            <a:endParaRPr lang="en-US"/>
          </a:p>
        </p:txBody>
      </p:sp>
    </p:spTree>
    <p:extLst>
      <p:ext uri="{BB962C8B-B14F-4D97-AF65-F5344CB8AC3E}">
        <p14:creationId xmlns:p14="http://schemas.microsoft.com/office/powerpoint/2010/main" val="232391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rraform.io/docs/cloud/registry/index.html" TargetMode="External"/><Relationship Id="rId2" Type="http://schemas.openxmlformats.org/officeDocument/2006/relationships/hyperlink" Target="https://registry.terraform.io/"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erraform.io/docs/language/values/output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rraform.io/docs/language/meta-arguments/count.html" TargetMode="External"/><Relationship Id="rId2" Type="http://schemas.openxmlformats.org/officeDocument/2006/relationships/hyperlink" Target="https://www.terraform.io/docs/cli/commands/state/mv.html" TargetMode="External"/><Relationship Id="rId1" Type="http://schemas.openxmlformats.org/officeDocument/2006/relationships/slideLayout" Target="../slideLayouts/slideLayout2.xml"/><Relationship Id="rId4" Type="http://schemas.openxmlformats.org/officeDocument/2006/relationships/hyperlink" Target="https://www.terraform.io/docs/language/meta-arguments/for_each.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A040-3511-7440-AA78-9C959B89412D}"/>
              </a:ext>
            </a:extLst>
          </p:cNvPr>
          <p:cNvSpPr>
            <a:spLocks noGrp="1"/>
          </p:cNvSpPr>
          <p:nvPr>
            <p:ph type="ctrTitle"/>
          </p:nvPr>
        </p:nvSpPr>
        <p:spPr/>
        <p:txBody>
          <a:bodyPr/>
          <a:lstStyle/>
          <a:p>
            <a:r>
              <a:rPr lang="en-US" dirty="0"/>
              <a:t>Modules</a:t>
            </a:r>
          </a:p>
        </p:txBody>
      </p:sp>
      <p:sp>
        <p:nvSpPr>
          <p:cNvPr id="3" name="Subtitle 2">
            <a:extLst>
              <a:ext uri="{FF2B5EF4-FFF2-40B4-BE49-F238E27FC236}">
                <a16:creationId xmlns:a16="http://schemas.microsoft.com/office/drawing/2014/main" id="{93ACDE4A-0BE6-A94A-AF1C-9B48D0F5836B}"/>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85485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79E35-7E51-8D4D-95C5-A9F300240571}"/>
              </a:ext>
            </a:extLst>
          </p:cNvPr>
          <p:cNvSpPr>
            <a:spLocks noGrp="1"/>
          </p:cNvSpPr>
          <p:nvPr>
            <p:ph type="title"/>
          </p:nvPr>
        </p:nvSpPr>
        <p:spPr>
          <a:xfrm>
            <a:off x="163287" y="-217715"/>
            <a:ext cx="10131425" cy="1456267"/>
          </a:xfrm>
        </p:spPr>
        <p:txBody>
          <a:bodyPr/>
          <a:lstStyle/>
          <a:p>
            <a:r>
              <a:rPr lang="en-US" dirty="0"/>
              <a:t> </a:t>
            </a:r>
            <a:r>
              <a:rPr lang="en-US" cap="none" dirty="0"/>
              <a:t>Module</a:t>
            </a:r>
            <a:endParaRPr lang="en-US" dirty="0"/>
          </a:p>
        </p:txBody>
      </p:sp>
      <p:sp>
        <p:nvSpPr>
          <p:cNvPr id="3" name="Content Placeholder 2">
            <a:extLst>
              <a:ext uri="{FF2B5EF4-FFF2-40B4-BE49-F238E27FC236}">
                <a16:creationId xmlns:a16="http://schemas.microsoft.com/office/drawing/2014/main" id="{B62C2D13-42FD-F444-8DC6-58CECFAD6B0E}"/>
              </a:ext>
            </a:extLst>
          </p:cNvPr>
          <p:cNvSpPr>
            <a:spLocks noGrp="1"/>
          </p:cNvSpPr>
          <p:nvPr>
            <p:ph idx="1"/>
          </p:nvPr>
        </p:nvSpPr>
        <p:spPr>
          <a:xfrm>
            <a:off x="397329" y="603552"/>
            <a:ext cx="11397342" cy="5336419"/>
          </a:xfrm>
        </p:spPr>
        <p:txBody>
          <a:bodyPr/>
          <a:lstStyle/>
          <a:p>
            <a:pPr algn="just"/>
            <a:r>
              <a:rPr lang="en-IN" dirty="0"/>
              <a:t>A Terraform module is a set of Terraform configuration files in a single directory. Even a simple configuration consisting of a single directory with one or more .</a:t>
            </a:r>
            <a:r>
              <a:rPr lang="en-IN" dirty="0" err="1"/>
              <a:t>tf</a:t>
            </a:r>
            <a:r>
              <a:rPr lang="en-IN" dirty="0"/>
              <a:t> files is a module. When you run Terraform commands directly from such a directory, it is considered the </a:t>
            </a:r>
            <a:r>
              <a:rPr lang="en-IN" b="1" dirty="0"/>
              <a:t>root module</a:t>
            </a:r>
            <a:r>
              <a:rPr lang="en-IN" dirty="0"/>
              <a:t>. So in this sense, every Terraform configuration is part of a module. </a:t>
            </a:r>
          </a:p>
          <a:p>
            <a:pPr algn="just"/>
            <a:r>
              <a:rPr lang="en-IN" dirty="0"/>
              <a:t>You may have a simple set of Terraform configuration files such as:</a:t>
            </a:r>
          </a:p>
          <a:p>
            <a:endParaRPr lang="en-IN" dirty="0"/>
          </a:p>
          <a:p>
            <a:endParaRPr lang="en-IN" dirty="0"/>
          </a:p>
          <a:p>
            <a:endParaRPr lang="en-IN" dirty="0"/>
          </a:p>
          <a:p>
            <a:endParaRPr lang="en-US" dirty="0"/>
          </a:p>
        </p:txBody>
      </p:sp>
      <p:pic>
        <p:nvPicPr>
          <p:cNvPr id="4" name="Picture 3">
            <a:extLst>
              <a:ext uri="{FF2B5EF4-FFF2-40B4-BE49-F238E27FC236}">
                <a16:creationId xmlns:a16="http://schemas.microsoft.com/office/drawing/2014/main" id="{E09CC4E4-B36C-3645-AF6E-C8334232CD5C}"/>
              </a:ext>
            </a:extLst>
          </p:cNvPr>
          <p:cNvPicPr>
            <a:picLocks noChangeAspect="1"/>
          </p:cNvPicPr>
          <p:nvPr/>
        </p:nvPicPr>
        <p:blipFill>
          <a:blip r:embed="rId2"/>
          <a:stretch>
            <a:fillRect/>
          </a:stretch>
        </p:blipFill>
        <p:spPr>
          <a:xfrm>
            <a:off x="3534229" y="4083957"/>
            <a:ext cx="4292600" cy="2057400"/>
          </a:xfrm>
          <a:prstGeom prst="rect">
            <a:avLst/>
          </a:prstGeom>
        </p:spPr>
      </p:pic>
    </p:spTree>
    <p:extLst>
      <p:ext uri="{BB962C8B-B14F-4D97-AF65-F5344CB8AC3E}">
        <p14:creationId xmlns:p14="http://schemas.microsoft.com/office/powerpoint/2010/main" val="17374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FEA0-F2F6-AA46-B6CE-AF83486EFE9E}"/>
              </a:ext>
            </a:extLst>
          </p:cNvPr>
          <p:cNvSpPr>
            <a:spLocks noGrp="1"/>
          </p:cNvSpPr>
          <p:nvPr>
            <p:ph type="title"/>
          </p:nvPr>
        </p:nvSpPr>
        <p:spPr>
          <a:xfrm>
            <a:off x="0" y="-174172"/>
            <a:ext cx="10131425" cy="1456267"/>
          </a:xfrm>
        </p:spPr>
        <p:txBody>
          <a:bodyPr/>
          <a:lstStyle/>
          <a:p>
            <a:r>
              <a:rPr lang="en-US" dirty="0"/>
              <a:t> </a:t>
            </a:r>
            <a:r>
              <a:rPr lang="en-IN" b="1" dirty="0"/>
              <a:t>Overview</a:t>
            </a:r>
            <a:br>
              <a:rPr lang="en-IN" b="1" dirty="0"/>
            </a:br>
            <a:endParaRPr lang="en-US" dirty="0"/>
          </a:p>
        </p:txBody>
      </p:sp>
      <p:sp>
        <p:nvSpPr>
          <p:cNvPr id="3" name="Content Placeholder 2">
            <a:extLst>
              <a:ext uri="{FF2B5EF4-FFF2-40B4-BE49-F238E27FC236}">
                <a16:creationId xmlns:a16="http://schemas.microsoft.com/office/drawing/2014/main" id="{918FD4B0-5B4B-ED49-A959-AC293B80309F}"/>
              </a:ext>
            </a:extLst>
          </p:cNvPr>
          <p:cNvSpPr>
            <a:spLocks noGrp="1"/>
          </p:cNvSpPr>
          <p:nvPr>
            <p:ph idx="1"/>
          </p:nvPr>
        </p:nvSpPr>
        <p:spPr>
          <a:xfrm>
            <a:off x="326572" y="770467"/>
            <a:ext cx="11484428" cy="5717419"/>
          </a:xfrm>
        </p:spPr>
        <p:txBody>
          <a:bodyPr/>
          <a:lstStyle/>
          <a:p>
            <a:pPr algn="just"/>
            <a:r>
              <a:rPr lang="en-IN" dirty="0"/>
              <a:t>As you manage your infrastructure with Terraform, you will create increasingly complex configurations. There is no intrinsic limit to the complexity of a single Terraform configuration file or directory, so it is possible to continue writing and updating your configuration files in a single directory. However, if you do, you may encounter one or more problems:</a:t>
            </a:r>
          </a:p>
          <a:p>
            <a:pPr lvl="2" algn="just"/>
            <a:r>
              <a:rPr lang="en-IN" dirty="0"/>
              <a:t>Understanding and navigating the configuration files will become increasingly difficult.</a:t>
            </a:r>
          </a:p>
          <a:p>
            <a:pPr lvl="2" algn="just"/>
            <a:r>
              <a:rPr lang="en-IN" dirty="0"/>
              <a:t>Updating the configuration will become more risky, as an update to one section may cause unintended consequences to other parts of your configuration.</a:t>
            </a:r>
          </a:p>
          <a:p>
            <a:pPr lvl="2" algn="just"/>
            <a:r>
              <a:rPr lang="en-IN" dirty="0"/>
              <a:t>There will be an increasing amount of duplication of similar blocks of configuration, for instance when configuring separate dev/staging/production environments, which will cause an increasing burden when updating those parts of your configuration.</a:t>
            </a:r>
          </a:p>
          <a:p>
            <a:pPr lvl="2" algn="just"/>
            <a:r>
              <a:rPr lang="en-IN" dirty="0"/>
              <a:t>You may wish to share parts of your configuration between projects and teams, and will quickly find that cutting and pasting blocks of configuration between projects is error prone and hard to maintain.</a:t>
            </a:r>
          </a:p>
          <a:p>
            <a:pPr lvl="2" algn="just"/>
            <a:endParaRPr lang="en-IN" dirty="0"/>
          </a:p>
          <a:p>
            <a:pPr lvl="2" algn="just"/>
            <a:endParaRPr lang="en-US" dirty="0"/>
          </a:p>
        </p:txBody>
      </p:sp>
    </p:spTree>
    <p:extLst>
      <p:ext uri="{BB962C8B-B14F-4D97-AF65-F5344CB8AC3E}">
        <p14:creationId xmlns:p14="http://schemas.microsoft.com/office/powerpoint/2010/main" val="299231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5C301-C957-0342-B7D6-5AE750ED527B}"/>
              </a:ext>
            </a:extLst>
          </p:cNvPr>
          <p:cNvSpPr>
            <a:spLocks noGrp="1"/>
          </p:cNvSpPr>
          <p:nvPr>
            <p:ph type="title"/>
          </p:nvPr>
        </p:nvSpPr>
        <p:spPr>
          <a:xfrm>
            <a:off x="-87085" y="-250372"/>
            <a:ext cx="10131425" cy="1456267"/>
          </a:xfrm>
        </p:spPr>
        <p:txBody>
          <a:bodyPr/>
          <a:lstStyle/>
          <a:p>
            <a:r>
              <a:rPr lang="en-US" cap="none" dirty="0"/>
              <a:t>How Modules Help</a:t>
            </a:r>
          </a:p>
        </p:txBody>
      </p:sp>
      <p:sp>
        <p:nvSpPr>
          <p:cNvPr id="3" name="Content Placeholder 2">
            <a:extLst>
              <a:ext uri="{FF2B5EF4-FFF2-40B4-BE49-F238E27FC236}">
                <a16:creationId xmlns:a16="http://schemas.microsoft.com/office/drawing/2014/main" id="{7FCC5068-C4A3-224C-94AB-EF32B0C0C754}"/>
              </a:ext>
            </a:extLst>
          </p:cNvPr>
          <p:cNvSpPr>
            <a:spLocks noGrp="1"/>
          </p:cNvSpPr>
          <p:nvPr>
            <p:ph idx="1"/>
          </p:nvPr>
        </p:nvSpPr>
        <p:spPr>
          <a:xfrm>
            <a:off x="424544" y="955524"/>
            <a:ext cx="11658599" cy="5227562"/>
          </a:xfrm>
        </p:spPr>
        <p:txBody>
          <a:bodyPr>
            <a:normAutofit lnSpcReduction="10000"/>
          </a:bodyPr>
          <a:lstStyle/>
          <a:p>
            <a:pPr algn="just"/>
            <a:r>
              <a:rPr lang="en-IN" b="1" dirty="0">
                <a:solidFill>
                  <a:srgbClr val="FFC000"/>
                </a:solidFill>
              </a:rPr>
              <a:t>Organize configuration </a:t>
            </a:r>
            <a:r>
              <a:rPr lang="en-IN" dirty="0"/>
              <a:t>- Modules make it easier to navigate, understand, and update your configuration by keeping related parts of your configuration together. Even moderately complex infrastructure can require hundreds or thousands of lines of configuration to implement. By using modules, you can organize your configuration into logical components.</a:t>
            </a:r>
          </a:p>
          <a:p>
            <a:pPr algn="just"/>
            <a:r>
              <a:rPr lang="en-IN" b="1" dirty="0">
                <a:solidFill>
                  <a:srgbClr val="FFC000"/>
                </a:solidFill>
              </a:rPr>
              <a:t>Encapsulate configuration </a:t>
            </a:r>
            <a:r>
              <a:rPr lang="en-IN" dirty="0"/>
              <a:t>- Another benefit of using modules is to encapsulate configuration into distinct logical components. Encapsulation can help prevent unintended consequences, such as a change to one part of your configuration accidentally causing changes to other infrastructure, and reduce the chances of simple errors like using the same name for two different resources.</a:t>
            </a:r>
          </a:p>
          <a:p>
            <a:pPr algn="just"/>
            <a:r>
              <a:rPr lang="en-IN" b="1" dirty="0">
                <a:solidFill>
                  <a:srgbClr val="FFC000"/>
                </a:solidFill>
              </a:rPr>
              <a:t>Re-use configuration </a:t>
            </a:r>
            <a:r>
              <a:rPr lang="en-IN" dirty="0"/>
              <a:t>- Writing all of your configuration from scratch can be time consuming and error prone. Using modules can save time and reduce costly errors by re-using configuration written either by yourself, other members of your team, or other Terraform practitioners who have published modules for you to use. You can also share modules that you have written with your team or the general public, giving them the benefit of your hard work.</a:t>
            </a:r>
          </a:p>
          <a:p>
            <a:pPr algn="just"/>
            <a:r>
              <a:rPr lang="en-IN" b="1" dirty="0">
                <a:solidFill>
                  <a:srgbClr val="FFC000"/>
                </a:solidFill>
              </a:rPr>
              <a:t>Provide consistency and ensure best practices </a:t>
            </a:r>
            <a:r>
              <a:rPr lang="en-IN" dirty="0"/>
              <a:t>- Modules also help to provide consistency in your configurations. Not only does consistency make complex configurations easier to understand, it also helps to ensure that best practices are applied across all of your configuration. For instance, cloud providers give many options for configuring object storage services, such as Amazon S3 or Google Cloud Storage buckets. There have been many high-profile security incidents involving incorrectly secured object storage, and given the number of complex configuration options involved, it's easy to accidentally misconfigure these services.</a:t>
            </a:r>
          </a:p>
          <a:p>
            <a:endParaRPr lang="en-US" dirty="0"/>
          </a:p>
        </p:txBody>
      </p:sp>
    </p:spTree>
    <p:extLst>
      <p:ext uri="{BB962C8B-B14F-4D97-AF65-F5344CB8AC3E}">
        <p14:creationId xmlns:p14="http://schemas.microsoft.com/office/powerpoint/2010/main" val="4071824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0BA1-D8FF-A940-8CAD-C12CA9A2FDAB}"/>
              </a:ext>
            </a:extLst>
          </p:cNvPr>
          <p:cNvSpPr>
            <a:spLocks noGrp="1"/>
          </p:cNvSpPr>
          <p:nvPr>
            <p:ph type="title"/>
          </p:nvPr>
        </p:nvSpPr>
        <p:spPr>
          <a:xfrm>
            <a:off x="239486" y="-195943"/>
            <a:ext cx="10131425" cy="1456267"/>
          </a:xfrm>
        </p:spPr>
        <p:txBody>
          <a:bodyPr/>
          <a:lstStyle/>
          <a:p>
            <a:r>
              <a:rPr lang="en-US" cap="none" dirty="0"/>
              <a:t>Calling</a:t>
            </a:r>
          </a:p>
        </p:txBody>
      </p:sp>
      <p:sp>
        <p:nvSpPr>
          <p:cNvPr id="3" name="Content Placeholder 2">
            <a:extLst>
              <a:ext uri="{FF2B5EF4-FFF2-40B4-BE49-F238E27FC236}">
                <a16:creationId xmlns:a16="http://schemas.microsoft.com/office/drawing/2014/main" id="{F0693C07-9AEE-6D46-B07E-5A60986C6659}"/>
              </a:ext>
            </a:extLst>
          </p:cNvPr>
          <p:cNvSpPr>
            <a:spLocks noGrp="1"/>
          </p:cNvSpPr>
          <p:nvPr>
            <p:ph idx="1"/>
          </p:nvPr>
        </p:nvSpPr>
        <p:spPr>
          <a:xfrm>
            <a:off x="337458" y="433010"/>
            <a:ext cx="11212285" cy="3649133"/>
          </a:xfrm>
        </p:spPr>
        <p:txBody>
          <a:bodyPr/>
          <a:lstStyle/>
          <a:p>
            <a:pPr algn="just"/>
            <a:r>
              <a:rPr lang="en-IN" dirty="0"/>
              <a:t>Terraform commands will only directly use the configuration files in one directory, which is usually the current working directory. However, your configuration can use module blocks to call modules in other directories. When Terraform encounters a module block, it loads and processes that module's configuration files.</a:t>
            </a:r>
          </a:p>
          <a:p>
            <a:pPr algn="just"/>
            <a:r>
              <a:rPr lang="en-IN" dirty="0"/>
              <a:t>A module that is called by another configuration is sometimes referred to as a "child module" of that configuration</a:t>
            </a:r>
          </a:p>
          <a:p>
            <a:pPr algn="just"/>
            <a:endParaRPr lang="en-IN" dirty="0"/>
          </a:p>
          <a:p>
            <a:pPr algn="just"/>
            <a:endParaRPr lang="en-US" dirty="0"/>
          </a:p>
        </p:txBody>
      </p:sp>
      <p:pic>
        <p:nvPicPr>
          <p:cNvPr id="4" name="Picture 3">
            <a:extLst>
              <a:ext uri="{FF2B5EF4-FFF2-40B4-BE49-F238E27FC236}">
                <a16:creationId xmlns:a16="http://schemas.microsoft.com/office/drawing/2014/main" id="{37705360-DBE7-714D-B70D-1CD6D5FF5FE9}"/>
              </a:ext>
            </a:extLst>
          </p:cNvPr>
          <p:cNvPicPr>
            <a:picLocks noChangeAspect="1"/>
          </p:cNvPicPr>
          <p:nvPr/>
        </p:nvPicPr>
        <p:blipFill>
          <a:blip r:embed="rId2"/>
          <a:stretch>
            <a:fillRect/>
          </a:stretch>
        </p:blipFill>
        <p:spPr>
          <a:xfrm>
            <a:off x="1392011" y="3089124"/>
            <a:ext cx="9017000" cy="3043238"/>
          </a:xfrm>
          <a:prstGeom prst="rect">
            <a:avLst/>
          </a:prstGeom>
        </p:spPr>
      </p:pic>
    </p:spTree>
    <p:extLst>
      <p:ext uri="{BB962C8B-B14F-4D97-AF65-F5344CB8AC3E}">
        <p14:creationId xmlns:p14="http://schemas.microsoft.com/office/powerpoint/2010/main" val="333114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548E-8DCC-C34D-A3CC-D9621D92DAFF}"/>
              </a:ext>
            </a:extLst>
          </p:cNvPr>
          <p:cNvSpPr>
            <a:spLocks noGrp="1"/>
          </p:cNvSpPr>
          <p:nvPr>
            <p:ph type="title"/>
          </p:nvPr>
        </p:nvSpPr>
        <p:spPr>
          <a:xfrm>
            <a:off x="348343" y="0"/>
            <a:ext cx="10131425" cy="1456267"/>
          </a:xfrm>
        </p:spPr>
        <p:txBody>
          <a:bodyPr/>
          <a:lstStyle/>
          <a:p>
            <a:r>
              <a:rPr lang="en-US" b="1" cap="none" dirty="0"/>
              <a:t>Source</a:t>
            </a:r>
          </a:p>
        </p:txBody>
      </p:sp>
      <p:sp>
        <p:nvSpPr>
          <p:cNvPr id="3" name="Content Placeholder 2">
            <a:extLst>
              <a:ext uri="{FF2B5EF4-FFF2-40B4-BE49-F238E27FC236}">
                <a16:creationId xmlns:a16="http://schemas.microsoft.com/office/drawing/2014/main" id="{4324CC49-B131-4D45-8649-5656F5F653C0}"/>
              </a:ext>
            </a:extLst>
          </p:cNvPr>
          <p:cNvSpPr>
            <a:spLocks noGrp="1"/>
          </p:cNvSpPr>
          <p:nvPr>
            <p:ph idx="1"/>
          </p:nvPr>
        </p:nvSpPr>
        <p:spPr>
          <a:xfrm>
            <a:off x="348343" y="1282095"/>
            <a:ext cx="11386457" cy="4748591"/>
          </a:xfrm>
        </p:spPr>
        <p:txBody>
          <a:bodyPr/>
          <a:lstStyle/>
          <a:p>
            <a:pPr algn="just"/>
            <a:r>
              <a:rPr lang="en-IN" dirty="0"/>
              <a:t>All modules </a:t>
            </a:r>
            <a:r>
              <a:rPr lang="en-IN" b="1" dirty="0"/>
              <a:t>require</a:t>
            </a:r>
            <a:r>
              <a:rPr lang="en-IN" dirty="0"/>
              <a:t> a source argument, which is a meta-argument defined by Terraform. Its value is either the path to a local directory containing the module's configuration files, or a remote module source that Terraform should download and use. This value must be a literal string with no template sequences; arbitrary expressions are not allowed. </a:t>
            </a:r>
          </a:p>
          <a:p>
            <a:pPr algn="just"/>
            <a:r>
              <a:rPr lang="en-IN" dirty="0"/>
              <a:t>The same source address can be specified in multiple module blocks to create multiple copies of the resources defined within, possibly with different variable values.</a:t>
            </a:r>
          </a:p>
          <a:p>
            <a:pPr algn="just"/>
            <a:r>
              <a:rPr lang="en-IN" dirty="0"/>
              <a:t>After adding, removing, or modifying module blocks, you must re-run terraform </a:t>
            </a:r>
            <a:r>
              <a:rPr lang="en-IN" dirty="0" err="1"/>
              <a:t>init</a:t>
            </a:r>
            <a:r>
              <a:rPr lang="en-IN" dirty="0"/>
              <a:t> to allow Terraform the opportunity to adjust the installed modules. By default this command will not upgrade an already-installed module; use the -upgrade option to instead upgrade to the newest available version.</a:t>
            </a:r>
          </a:p>
          <a:p>
            <a:pPr algn="just"/>
            <a:endParaRPr lang="en-US" dirty="0"/>
          </a:p>
        </p:txBody>
      </p:sp>
    </p:spTree>
    <p:extLst>
      <p:ext uri="{BB962C8B-B14F-4D97-AF65-F5344CB8AC3E}">
        <p14:creationId xmlns:p14="http://schemas.microsoft.com/office/powerpoint/2010/main" val="312764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163D-FF41-2F41-B0A5-5284307E0280}"/>
              </a:ext>
            </a:extLst>
          </p:cNvPr>
          <p:cNvSpPr>
            <a:spLocks noGrp="1"/>
          </p:cNvSpPr>
          <p:nvPr>
            <p:ph type="title"/>
          </p:nvPr>
        </p:nvSpPr>
        <p:spPr>
          <a:xfrm>
            <a:off x="283030" y="-195943"/>
            <a:ext cx="10131425" cy="1456267"/>
          </a:xfrm>
        </p:spPr>
        <p:txBody>
          <a:bodyPr/>
          <a:lstStyle/>
          <a:p>
            <a:r>
              <a:rPr lang="en-US" cap="none" dirty="0"/>
              <a:t>Version</a:t>
            </a:r>
          </a:p>
        </p:txBody>
      </p:sp>
      <p:sp>
        <p:nvSpPr>
          <p:cNvPr id="3" name="Content Placeholder 2">
            <a:extLst>
              <a:ext uri="{FF2B5EF4-FFF2-40B4-BE49-F238E27FC236}">
                <a16:creationId xmlns:a16="http://schemas.microsoft.com/office/drawing/2014/main" id="{1E40A015-340D-E348-99B3-61556B4F3CA4}"/>
              </a:ext>
            </a:extLst>
          </p:cNvPr>
          <p:cNvSpPr>
            <a:spLocks noGrp="1"/>
          </p:cNvSpPr>
          <p:nvPr>
            <p:ph idx="1"/>
          </p:nvPr>
        </p:nvSpPr>
        <p:spPr>
          <a:xfrm>
            <a:off x="578758" y="532190"/>
            <a:ext cx="11067142" cy="4306510"/>
          </a:xfrm>
        </p:spPr>
        <p:txBody>
          <a:bodyPr/>
          <a:lstStyle/>
          <a:p>
            <a:pPr algn="just"/>
            <a:r>
              <a:rPr lang="en-IN" dirty="0"/>
              <a:t>When using modules installed from a module registry, we recommend explicitly constraining the acceptable version numbers to avoid unexpected or unwanted changes.</a:t>
            </a:r>
          </a:p>
          <a:p>
            <a:pPr algn="just"/>
            <a:r>
              <a:rPr lang="en-IN" dirty="0"/>
              <a:t>Use the version argument in the module block to specify versions</a:t>
            </a:r>
          </a:p>
          <a:p>
            <a:pPr algn="just"/>
            <a:r>
              <a:rPr lang="en-IN" dirty="0"/>
              <a:t>Version constraints are supported only for modules installed from a module registry, such as the public </a:t>
            </a:r>
            <a:r>
              <a:rPr lang="en-IN" dirty="0">
                <a:hlinkClick r:id="rId2"/>
              </a:rPr>
              <a:t>Terraform Registry</a:t>
            </a:r>
            <a:r>
              <a:rPr lang="en-IN" dirty="0"/>
              <a:t> or </a:t>
            </a:r>
            <a:r>
              <a:rPr lang="en-IN" dirty="0">
                <a:hlinkClick r:id="rId3"/>
              </a:rPr>
              <a:t>Terraform Cloud's private module registry</a:t>
            </a:r>
            <a:r>
              <a:rPr lang="en-IN" dirty="0"/>
              <a:t>. </a:t>
            </a:r>
          </a:p>
          <a:p>
            <a:endParaRPr lang="en-US" dirty="0"/>
          </a:p>
        </p:txBody>
      </p:sp>
      <p:pic>
        <p:nvPicPr>
          <p:cNvPr id="4" name="Picture 3">
            <a:extLst>
              <a:ext uri="{FF2B5EF4-FFF2-40B4-BE49-F238E27FC236}">
                <a16:creationId xmlns:a16="http://schemas.microsoft.com/office/drawing/2014/main" id="{105D5B2C-1174-7A4A-A49F-B4B05769A930}"/>
              </a:ext>
            </a:extLst>
          </p:cNvPr>
          <p:cNvPicPr>
            <a:picLocks noChangeAspect="1"/>
          </p:cNvPicPr>
          <p:nvPr/>
        </p:nvPicPr>
        <p:blipFill>
          <a:blip r:embed="rId4"/>
          <a:stretch>
            <a:fillRect/>
          </a:stretch>
        </p:blipFill>
        <p:spPr>
          <a:xfrm>
            <a:off x="3193371" y="3861706"/>
            <a:ext cx="5588000" cy="2273300"/>
          </a:xfrm>
          <a:prstGeom prst="rect">
            <a:avLst/>
          </a:prstGeom>
        </p:spPr>
      </p:pic>
    </p:spTree>
    <p:extLst>
      <p:ext uri="{BB962C8B-B14F-4D97-AF65-F5344CB8AC3E}">
        <p14:creationId xmlns:p14="http://schemas.microsoft.com/office/powerpoint/2010/main" val="365594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3A5E-76F2-E146-911D-74656B861948}"/>
              </a:ext>
            </a:extLst>
          </p:cNvPr>
          <p:cNvSpPr>
            <a:spLocks noGrp="1"/>
          </p:cNvSpPr>
          <p:nvPr>
            <p:ph type="title"/>
          </p:nvPr>
        </p:nvSpPr>
        <p:spPr>
          <a:xfrm>
            <a:off x="402772" y="-239486"/>
            <a:ext cx="10131425" cy="1456267"/>
          </a:xfrm>
        </p:spPr>
        <p:txBody>
          <a:bodyPr/>
          <a:lstStyle/>
          <a:p>
            <a:r>
              <a:rPr lang="en-US" b="1" cap="none" dirty="0"/>
              <a:t>Module Output</a:t>
            </a:r>
          </a:p>
        </p:txBody>
      </p:sp>
      <p:sp>
        <p:nvSpPr>
          <p:cNvPr id="3" name="Content Placeholder 2">
            <a:extLst>
              <a:ext uri="{FF2B5EF4-FFF2-40B4-BE49-F238E27FC236}">
                <a16:creationId xmlns:a16="http://schemas.microsoft.com/office/drawing/2014/main" id="{F1EE8B17-B0FD-2C47-B637-77BD8507BCCC}"/>
              </a:ext>
            </a:extLst>
          </p:cNvPr>
          <p:cNvSpPr>
            <a:spLocks noGrp="1"/>
          </p:cNvSpPr>
          <p:nvPr>
            <p:ph idx="1"/>
          </p:nvPr>
        </p:nvSpPr>
        <p:spPr>
          <a:xfrm>
            <a:off x="402772" y="-405189"/>
            <a:ext cx="11636828" cy="5532361"/>
          </a:xfrm>
        </p:spPr>
        <p:txBody>
          <a:bodyPr/>
          <a:lstStyle/>
          <a:p>
            <a:r>
              <a:rPr lang="en-IN" dirty="0"/>
              <a:t>The resources defined in a module are encapsulated, so the calling module cannot access their attributes directly. However, the child module can declare </a:t>
            </a:r>
            <a:r>
              <a:rPr lang="en-IN" dirty="0">
                <a:hlinkClick r:id="rId2"/>
              </a:rPr>
              <a:t>output values</a:t>
            </a:r>
            <a:r>
              <a:rPr lang="en-IN" dirty="0"/>
              <a:t> to selectively export certain values to be accessed by the calling module.</a:t>
            </a:r>
          </a:p>
          <a:p>
            <a:endParaRPr lang="en-US" dirty="0"/>
          </a:p>
        </p:txBody>
      </p:sp>
      <p:pic>
        <p:nvPicPr>
          <p:cNvPr id="4" name="Picture 3">
            <a:extLst>
              <a:ext uri="{FF2B5EF4-FFF2-40B4-BE49-F238E27FC236}">
                <a16:creationId xmlns:a16="http://schemas.microsoft.com/office/drawing/2014/main" id="{B051E6AA-26C3-1D44-9734-75A98B3E9E3A}"/>
              </a:ext>
            </a:extLst>
          </p:cNvPr>
          <p:cNvPicPr>
            <a:picLocks noChangeAspect="1"/>
          </p:cNvPicPr>
          <p:nvPr/>
        </p:nvPicPr>
        <p:blipFill>
          <a:blip r:embed="rId3"/>
          <a:stretch>
            <a:fillRect/>
          </a:stretch>
        </p:blipFill>
        <p:spPr>
          <a:xfrm>
            <a:off x="811818" y="3005667"/>
            <a:ext cx="10977410" cy="3528000"/>
          </a:xfrm>
          <a:prstGeom prst="rect">
            <a:avLst/>
          </a:prstGeom>
        </p:spPr>
      </p:pic>
    </p:spTree>
    <p:extLst>
      <p:ext uri="{BB962C8B-B14F-4D97-AF65-F5344CB8AC3E}">
        <p14:creationId xmlns:p14="http://schemas.microsoft.com/office/powerpoint/2010/main" val="388927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48C6-986D-304A-8E3F-15B13B71B9F3}"/>
              </a:ext>
            </a:extLst>
          </p:cNvPr>
          <p:cNvSpPr>
            <a:spLocks noGrp="1"/>
          </p:cNvSpPr>
          <p:nvPr>
            <p:ph type="title"/>
          </p:nvPr>
        </p:nvSpPr>
        <p:spPr>
          <a:xfrm>
            <a:off x="163287" y="0"/>
            <a:ext cx="10131425" cy="1456267"/>
          </a:xfrm>
        </p:spPr>
        <p:txBody>
          <a:bodyPr/>
          <a:lstStyle/>
          <a:p>
            <a:r>
              <a:rPr lang="en-IN" b="1" cap="none" dirty="0"/>
              <a:t>Transferring Resource State Into Modules</a:t>
            </a:r>
            <a:br>
              <a:rPr lang="en-IN" b="1" dirty="0"/>
            </a:br>
            <a:endParaRPr lang="en-US" dirty="0"/>
          </a:p>
        </p:txBody>
      </p:sp>
      <p:sp>
        <p:nvSpPr>
          <p:cNvPr id="3" name="Content Placeholder 2">
            <a:extLst>
              <a:ext uri="{FF2B5EF4-FFF2-40B4-BE49-F238E27FC236}">
                <a16:creationId xmlns:a16="http://schemas.microsoft.com/office/drawing/2014/main" id="{5DD7C089-1305-8843-A94E-D359585A86BD}"/>
              </a:ext>
            </a:extLst>
          </p:cNvPr>
          <p:cNvSpPr>
            <a:spLocks noGrp="1"/>
          </p:cNvSpPr>
          <p:nvPr>
            <p:ph idx="1"/>
          </p:nvPr>
        </p:nvSpPr>
        <p:spPr>
          <a:xfrm>
            <a:off x="533401" y="1238553"/>
            <a:ext cx="11212285" cy="5064276"/>
          </a:xfrm>
        </p:spPr>
        <p:txBody>
          <a:bodyPr/>
          <a:lstStyle/>
          <a:p>
            <a:r>
              <a:rPr lang="en-IN" dirty="0"/>
              <a:t>If you want to make sure an existing resource is preserved, use </a:t>
            </a:r>
            <a:r>
              <a:rPr lang="en-IN" dirty="0">
                <a:hlinkClick r:id="rId2"/>
              </a:rPr>
              <a:t>the terraform state mv command</a:t>
            </a:r>
            <a:r>
              <a:rPr lang="en-IN" dirty="0"/>
              <a:t> to inform Terraform that it has moved to a different module.</a:t>
            </a:r>
          </a:p>
          <a:p>
            <a:endParaRPr lang="en-IN" dirty="0"/>
          </a:p>
          <a:p>
            <a:r>
              <a:rPr lang="en-IN" dirty="0"/>
              <a:t>When passing resource addresses to terraform state mv, resources within child modules must be prefixed with module.&lt;MODULE NAME&gt;.. If a module was called with </a:t>
            </a:r>
            <a:r>
              <a:rPr lang="en-IN" dirty="0">
                <a:hlinkClick r:id="rId3"/>
              </a:rPr>
              <a:t>count</a:t>
            </a:r>
            <a:r>
              <a:rPr lang="en-IN" dirty="0"/>
              <a:t> or </a:t>
            </a:r>
            <a:r>
              <a:rPr lang="en-IN" dirty="0">
                <a:hlinkClick r:id="rId4"/>
              </a:rPr>
              <a:t>for_each</a:t>
            </a:r>
            <a:r>
              <a:rPr lang="en-IN" dirty="0"/>
              <a:t>, its resource addresses must be prefixed with module.&lt;MODULE NAME&gt;[&lt;INDEX&gt;]. instead, where &lt;INDEX&gt; matches the </a:t>
            </a:r>
            <a:r>
              <a:rPr lang="en-IN" dirty="0" err="1"/>
              <a:t>count.index</a:t>
            </a:r>
            <a:r>
              <a:rPr lang="en-IN" dirty="0"/>
              <a:t> or </a:t>
            </a:r>
            <a:r>
              <a:rPr lang="en-IN" dirty="0" err="1"/>
              <a:t>each.key</a:t>
            </a:r>
            <a:r>
              <a:rPr lang="en-IN"/>
              <a:t> value of a particular module instance.</a:t>
            </a:r>
            <a:endParaRPr lang="en-US" dirty="0"/>
          </a:p>
        </p:txBody>
      </p:sp>
    </p:spTree>
    <p:extLst>
      <p:ext uri="{BB962C8B-B14F-4D97-AF65-F5344CB8AC3E}">
        <p14:creationId xmlns:p14="http://schemas.microsoft.com/office/powerpoint/2010/main" val="2238857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{216A6B70-E36E-7641-84AD-71EF083702E8}tf10001058</Template>
  <TotalTime>37</TotalTime>
  <Words>980</Words>
  <Application>Microsoft Macintosh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Modules</vt:lpstr>
      <vt:lpstr> Module</vt:lpstr>
      <vt:lpstr> Overview </vt:lpstr>
      <vt:lpstr>How Modules Help</vt:lpstr>
      <vt:lpstr>Calling</vt:lpstr>
      <vt:lpstr>Source</vt:lpstr>
      <vt:lpstr>Version</vt:lpstr>
      <vt:lpstr>Module Output</vt:lpstr>
      <vt:lpstr>Transferring Resource State Into Modules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Modules</dc:title>
  <dc:creator>CC1192</dc:creator>
  <cp:lastModifiedBy>CC1192</cp:lastModifiedBy>
  <cp:revision>4</cp:revision>
  <dcterms:created xsi:type="dcterms:W3CDTF">2021-07-29T11:39:04Z</dcterms:created>
  <dcterms:modified xsi:type="dcterms:W3CDTF">2021-07-29T12:16:56Z</dcterms:modified>
</cp:coreProperties>
</file>