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0"/>
    <p:restoredTop sz="96197"/>
  </p:normalViewPr>
  <p:slideViewPr>
    <p:cSldViewPr snapToGrid="0" snapToObjects="1">
      <p:cViewPr varScale="1">
        <p:scale>
          <a:sx n="118" d="100"/>
          <a:sy n="118" d="100"/>
        </p:scale>
        <p:origin x="216"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erraform.io/docs/cli/commands/refresh.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consul.io/" TargetMode="External"/><Relationship Id="rId7" Type="http://schemas.openxmlformats.org/officeDocument/2006/relationships/hyperlink" Target="https://www.terraform.io/docs/language/settings/backends/configuration.html" TargetMode="External"/><Relationship Id="rId2" Type="http://schemas.openxmlformats.org/officeDocument/2006/relationships/hyperlink" Target="https://www.hashicorp.com/products/terraform/" TargetMode="External"/><Relationship Id="rId1" Type="http://schemas.openxmlformats.org/officeDocument/2006/relationships/slideLayout" Target="../slideLayouts/slideLayout2.xml"/><Relationship Id="rId6" Type="http://schemas.openxmlformats.org/officeDocument/2006/relationships/hyperlink" Target="https://www.terraform.io/docs/language/state/index.html" TargetMode="External"/><Relationship Id="rId5" Type="http://schemas.openxmlformats.org/officeDocument/2006/relationships/hyperlink" Target="https://www.terraform.io/docs/language/values/outputs.html" TargetMode="External"/><Relationship Id="rId4" Type="http://schemas.openxmlformats.org/officeDocument/2006/relationships/hyperlink" Target="https://www.terraform.io/docs/language/settings/backends/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rraform.io/docs/language/settings/backends/index.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terraform.io/docs/cli/commands/force-unlock.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erraform.io/docs/language/state/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C1B-9747-A34D-8410-BB7EEBC5FE5F}"/>
              </a:ext>
            </a:extLst>
          </p:cNvPr>
          <p:cNvSpPr>
            <a:spLocks noGrp="1"/>
          </p:cNvSpPr>
          <p:nvPr>
            <p:ph type="ctrTitle"/>
          </p:nvPr>
        </p:nvSpPr>
        <p:spPr/>
        <p:txBody>
          <a:bodyPr/>
          <a:lstStyle/>
          <a:p>
            <a:r>
              <a:rPr lang="en-US" dirty="0"/>
              <a:t>Terraform State</a:t>
            </a:r>
          </a:p>
        </p:txBody>
      </p:sp>
      <p:sp>
        <p:nvSpPr>
          <p:cNvPr id="3" name="Subtitle 2">
            <a:extLst>
              <a:ext uri="{FF2B5EF4-FFF2-40B4-BE49-F238E27FC236}">
                <a16:creationId xmlns:a16="http://schemas.microsoft.com/office/drawing/2014/main" id="{427B22C1-775D-F54D-A80D-3A6C758A2FDF}"/>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79565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CFA3-3E97-D34D-839F-FD93A2973925}"/>
              </a:ext>
            </a:extLst>
          </p:cNvPr>
          <p:cNvSpPr>
            <a:spLocks noGrp="1"/>
          </p:cNvSpPr>
          <p:nvPr>
            <p:ph type="title"/>
          </p:nvPr>
        </p:nvSpPr>
        <p:spPr>
          <a:xfrm>
            <a:off x="326206" y="338666"/>
            <a:ext cx="10131425" cy="1456267"/>
          </a:xfrm>
        </p:spPr>
        <p:txBody>
          <a:bodyPr/>
          <a:lstStyle/>
          <a:p>
            <a:r>
              <a:rPr lang="en-US" cap="none" dirty="0"/>
              <a:t>State: </a:t>
            </a:r>
          </a:p>
        </p:txBody>
      </p:sp>
      <p:sp>
        <p:nvSpPr>
          <p:cNvPr id="3" name="Content Placeholder 2">
            <a:extLst>
              <a:ext uri="{FF2B5EF4-FFF2-40B4-BE49-F238E27FC236}">
                <a16:creationId xmlns:a16="http://schemas.microsoft.com/office/drawing/2014/main" id="{5B656327-8BCB-9644-B4FA-11E22920B082}"/>
              </a:ext>
            </a:extLst>
          </p:cNvPr>
          <p:cNvSpPr>
            <a:spLocks noGrp="1"/>
          </p:cNvSpPr>
          <p:nvPr>
            <p:ph idx="1"/>
          </p:nvPr>
        </p:nvSpPr>
        <p:spPr>
          <a:xfrm>
            <a:off x="603179" y="854420"/>
            <a:ext cx="10985642" cy="4806641"/>
          </a:xfrm>
        </p:spPr>
        <p:txBody>
          <a:bodyPr/>
          <a:lstStyle/>
          <a:p>
            <a:pPr algn="just"/>
            <a:r>
              <a:rPr lang="en-IN" dirty="0"/>
              <a:t>Terraform must store state about your managed infrastructure and configuration. This state is used by Terraform to map real world resources to your configuration, keep track of metadata, and to improve performance for large infrastructures.</a:t>
            </a:r>
          </a:p>
          <a:p>
            <a:pPr algn="just"/>
            <a:r>
              <a:rPr lang="en-IN" dirty="0"/>
              <a:t>This state is stored by default in a local file named "</a:t>
            </a:r>
            <a:r>
              <a:rPr lang="en-IN" dirty="0" err="1"/>
              <a:t>terraform.tfstate</a:t>
            </a:r>
            <a:r>
              <a:rPr lang="en-IN" dirty="0"/>
              <a:t>", but it can also be stored remotely, which works better in a team environment.</a:t>
            </a:r>
          </a:p>
          <a:p>
            <a:pPr algn="just"/>
            <a:r>
              <a:rPr lang="en-IN" dirty="0"/>
              <a:t>Terraform uses this local state to create plans and make changes to your infrastructure. Prior to any operation, Terraform does a </a:t>
            </a:r>
            <a:r>
              <a:rPr lang="en-IN" dirty="0">
                <a:hlinkClick r:id="rId2"/>
              </a:rPr>
              <a:t>refresh</a:t>
            </a:r>
            <a:r>
              <a:rPr lang="en-IN" dirty="0"/>
              <a:t> to update the state with the real infrastructure.</a:t>
            </a:r>
          </a:p>
          <a:p>
            <a:pPr marL="0" indent="0" algn="just">
              <a:buNone/>
            </a:pPr>
            <a:endParaRPr lang="en-US" dirty="0"/>
          </a:p>
        </p:txBody>
      </p:sp>
    </p:spTree>
    <p:extLst>
      <p:ext uri="{BB962C8B-B14F-4D97-AF65-F5344CB8AC3E}">
        <p14:creationId xmlns:p14="http://schemas.microsoft.com/office/powerpoint/2010/main" val="132921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7558-3351-FC43-8BE4-B855B4097458}"/>
              </a:ext>
            </a:extLst>
          </p:cNvPr>
          <p:cNvSpPr>
            <a:spLocks noGrp="1"/>
          </p:cNvSpPr>
          <p:nvPr>
            <p:ph type="title"/>
          </p:nvPr>
        </p:nvSpPr>
        <p:spPr>
          <a:xfrm>
            <a:off x="182368" y="0"/>
            <a:ext cx="10131425" cy="1456267"/>
          </a:xfrm>
        </p:spPr>
        <p:txBody>
          <a:bodyPr/>
          <a:lstStyle/>
          <a:p>
            <a:r>
              <a:rPr lang="en-US" cap="none" dirty="0"/>
              <a:t>Purpose</a:t>
            </a:r>
          </a:p>
        </p:txBody>
      </p:sp>
      <p:sp>
        <p:nvSpPr>
          <p:cNvPr id="3" name="Content Placeholder 2">
            <a:extLst>
              <a:ext uri="{FF2B5EF4-FFF2-40B4-BE49-F238E27FC236}">
                <a16:creationId xmlns:a16="http://schemas.microsoft.com/office/drawing/2014/main" id="{BF6F1560-DA95-4448-B210-EDC8C5749413}"/>
              </a:ext>
            </a:extLst>
          </p:cNvPr>
          <p:cNvSpPr>
            <a:spLocks noGrp="1"/>
          </p:cNvSpPr>
          <p:nvPr>
            <p:ph idx="1"/>
          </p:nvPr>
        </p:nvSpPr>
        <p:spPr>
          <a:xfrm>
            <a:off x="449495" y="1289312"/>
            <a:ext cx="10131425" cy="3649133"/>
          </a:xfrm>
        </p:spPr>
        <p:txBody>
          <a:bodyPr/>
          <a:lstStyle/>
          <a:p>
            <a:pPr algn="just"/>
            <a:r>
              <a:rPr lang="en-IN" dirty="0"/>
              <a:t>State is a necessary requirement for Terraform to function.</a:t>
            </a:r>
          </a:p>
          <a:p>
            <a:pPr algn="just"/>
            <a:r>
              <a:rPr lang="en-IN" dirty="0"/>
              <a:t>For mapping configuration to resources in the real world, Terraform uses its own state structure</a:t>
            </a:r>
          </a:p>
          <a:p>
            <a:pPr algn="just"/>
            <a:r>
              <a:rPr lang="en-IN" dirty="0"/>
              <a:t>Terraform expects that each remote object is bound to only one resource instance, which is normally guaranteed by Terraform being responsible for creating the objects and recording their identities in the state.</a:t>
            </a:r>
          </a:p>
          <a:p>
            <a:pPr algn="just"/>
            <a:endParaRPr lang="en-US" dirty="0"/>
          </a:p>
        </p:txBody>
      </p:sp>
    </p:spTree>
    <p:extLst>
      <p:ext uri="{BB962C8B-B14F-4D97-AF65-F5344CB8AC3E}">
        <p14:creationId xmlns:p14="http://schemas.microsoft.com/office/powerpoint/2010/main" val="420580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5F61-79B9-4842-827E-EA1A1993C37C}"/>
              </a:ext>
            </a:extLst>
          </p:cNvPr>
          <p:cNvSpPr>
            <a:spLocks noGrp="1"/>
          </p:cNvSpPr>
          <p:nvPr>
            <p:ph type="title"/>
          </p:nvPr>
        </p:nvSpPr>
        <p:spPr>
          <a:xfrm>
            <a:off x="0" y="-150688"/>
            <a:ext cx="10131425" cy="1456267"/>
          </a:xfrm>
        </p:spPr>
        <p:txBody>
          <a:bodyPr/>
          <a:lstStyle/>
          <a:p>
            <a:r>
              <a:rPr lang="en-US" cap="none" dirty="0"/>
              <a:t>Metadata</a:t>
            </a:r>
            <a:endParaRPr lang="en-US" dirty="0"/>
          </a:p>
        </p:txBody>
      </p:sp>
      <p:sp>
        <p:nvSpPr>
          <p:cNvPr id="3" name="Content Placeholder 2">
            <a:extLst>
              <a:ext uri="{FF2B5EF4-FFF2-40B4-BE49-F238E27FC236}">
                <a16:creationId xmlns:a16="http://schemas.microsoft.com/office/drawing/2014/main" id="{CFFF2FA8-0B27-9D4D-A665-7ED9665CFF0F}"/>
              </a:ext>
            </a:extLst>
          </p:cNvPr>
          <p:cNvSpPr>
            <a:spLocks noGrp="1"/>
          </p:cNvSpPr>
          <p:nvPr>
            <p:ph idx="1"/>
          </p:nvPr>
        </p:nvSpPr>
        <p:spPr>
          <a:xfrm>
            <a:off x="654979" y="1305579"/>
            <a:ext cx="10131425" cy="3649133"/>
          </a:xfrm>
        </p:spPr>
        <p:txBody>
          <a:bodyPr/>
          <a:lstStyle/>
          <a:p>
            <a:pPr algn="just"/>
            <a:r>
              <a:rPr lang="en-IN" dirty="0"/>
              <a:t>Alongside the mappings between resources and remote objects, Terraform must also track metadata such as resource dependencies.</a:t>
            </a:r>
          </a:p>
          <a:p>
            <a:pPr algn="just"/>
            <a:r>
              <a:rPr lang="en-IN" dirty="0"/>
              <a:t>when you delete a resource from a Terraform configuration, Terraform must know how to delete that resource. Terraform can see that a mapping exists for a resource not in your configuration and plan to destroy</a:t>
            </a:r>
          </a:p>
          <a:p>
            <a:pPr algn="just"/>
            <a:r>
              <a:rPr lang="en-IN" dirty="0"/>
              <a:t>To ensure correct operation, Terraform retains a copy of the most recent set of dependencies within the state. Now Terraform can still determine the correct order for destruction from the state when you delete one or more items from the configuration.</a:t>
            </a:r>
            <a:endParaRPr lang="en-US" dirty="0"/>
          </a:p>
        </p:txBody>
      </p:sp>
    </p:spTree>
    <p:extLst>
      <p:ext uri="{BB962C8B-B14F-4D97-AF65-F5344CB8AC3E}">
        <p14:creationId xmlns:p14="http://schemas.microsoft.com/office/powerpoint/2010/main" val="249370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F956-5056-034F-9AA0-97DA0E94AA67}"/>
              </a:ext>
            </a:extLst>
          </p:cNvPr>
          <p:cNvSpPr>
            <a:spLocks noGrp="1"/>
          </p:cNvSpPr>
          <p:nvPr>
            <p:ph type="title"/>
          </p:nvPr>
        </p:nvSpPr>
        <p:spPr>
          <a:xfrm>
            <a:off x="305657" y="-160961"/>
            <a:ext cx="10131425" cy="1456267"/>
          </a:xfrm>
        </p:spPr>
        <p:txBody>
          <a:bodyPr/>
          <a:lstStyle/>
          <a:p>
            <a:r>
              <a:rPr lang="en-US" cap="none" dirty="0"/>
              <a:t>Performance</a:t>
            </a:r>
          </a:p>
        </p:txBody>
      </p:sp>
      <p:sp>
        <p:nvSpPr>
          <p:cNvPr id="3" name="Content Placeholder 2">
            <a:extLst>
              <a:ext uri="{FF2B5EF4-FFF2-40B4-BE49-F238E27FC236}">
                <a16:creationId xmlns:a16="http://schemas.microsoft.com/office/drawing/2014/main" id="{DF3A5377-91DD-8243-A174-70CEA3BC819A}"/>
              </a:ext>
            </a:extLst>
          </p:cNvPr>
          <p:cNvSpPr>
            <a:spLocks noGrp="1"/>
          </p:cNvSpPr>
          <p:nvPr>
            <p:ph idx="1"/>
          </p:nvPr>
        </p:nvSpPr>
        <p:spPr>
          <a:xfrm>
            <a:off x="685801" y="1119883"/>
            <a:ext cx="11314415" cy="4671317"/>
          </a:xfrm>
        </p:spPr>
        <p:txBody>
          <a:bodyPr/>
          <a:lstStyle/>
          <a:p>
            <a:pPr algn="just"/>
            <a:r>
              <a:rPr lang="en-IN" dirty="0"/>
              <a:t>Terraform stores a cache of the attribute values for all resources in the state. </a:t>
            </a:r>
          </a:p>
          <a:p>
            <a:pPr algn="just"/>
            <a:r>
              <a:rPr lang="en-IN" dirty="0"/>
              <a:t>When running a terraform plan, Terraform must know the current state of resources in order to effectively determine the changes that it needs to make to reach your desired configuration</a:t>
            </a:r>
          </a:p>
          <a:p>
            <a:pPr algn="just"/>
            <a:r>
              <a:rPr lang="en-IN" dirty="0"/>
              <a:t>For small infrastructures, Terraform can query your providers and sync the latest attributes from all your resources. This is the default behaviour of Terraform: for every plan and apply, Terraform will sync all resources in your state.</a:t>
            </a:r>
          </a:p>
          <a:p>
            <a:pPr algn="just"/>
            <a:r>
              <a:rPr lang="en-IN" dirty="0"/>
              <a:t>For larger infrastructures, querying every resource is too slow. Many cloud providers do not provide APIs to query multiple resources at once, and the round trip time for each resource is hundreds of milliseconds. On top of this, cloud providers almost always have API rate limiting so Terraform can only request a certain number of resources in a period of time. Larger users of Terraform make heavy use of the </a:t>
            </a:r>
            <a:r>
              <a:rPr lang="en-IN" b="1" dirty="0">
                <a:solidFill>
                  <a:srgbClr val="FFC000"/>
                </a:solidFill>
              </a:rPr>
              <a:t>-refresh=false </a:t>
            </a:r>
            <a:r>
              <a:rPr lang="en-IN" dirty="0"/>
              <a:t>flag as well as the</a:t>
            </a:r>
            <a:r>
              <a:rPr lang="en-IN" dirty="0">
                <a:solidFill>
                  <a:srgbClr val="FFC000"/>
                </a:solidFill>
              </a:rPr>
              <a:t> -target </a:t>
            </a:r>
            <a:r>
              <a:rPr lang="en-IN" dirty="0"/>
              <a:t>flag in order to work around this. </a:t>
            </a:r>
          </a:p>
          <a:p>
            <a:pPr algn="just"/>
            <a:r>
              <a:rPr lang="en-IN" dirty="0"/>
              <a:t>By Default Terraform stores the config info in local folder, when Teamwork is needed we go </a:t>
            </a:r>
            <a:r>
              <a:rPr lang="en-IN" b="1" dirty="0"/>
              <a:t>Remote</a:t>
            </a:r>
            <a:r>
              <a:rPr lang="en-IN" dirty="0"/>
              <a:t>. </a:t>
            </a:r>
            <a:endParaRPr lang="en-US" dirty="0"/>
          </a:p>
        </p:txBody>
      </p:sp>
    </p:spTree>
    <p:extLst>
      <p:ext uri="{BB962C8B-B14F-4D97-AF65-F5344CB8AC3E}">
        <p14:creationId xmlns:p14="http://schemas.microsoft.com/office/powerpoint/2010/main" val="276403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8CD8-A1C0-8443-ADCF-BEB653467B27}"/>
              </a:ext>
            </a:extLst>
          </p:cNvPr>
          <p:cNvSpPr>
            <a:spLocks noGrp="1"/>
          </p:cNvSpPr>
          <p:nvPr>
            <p:ph type="title"/>
          </p:nvPr>
        </p:nvSpPr>
        <p:spPr>
          <a:xfrm>
            <a:off x="120722" y="-429296"/>
            <a:ext cx="10131425" cy="1456267"/>
          </a:xfrm>
        </p:spPr>
        <p:txBody>
          <a:bodyPr/>
          <a:lstStyle/>
          <a:p>
            <a:r>
              <a:rPr lang="en-US" cap="none" dirty="0"/>
              <a:t>Remote State</a:t>
            </a:r>
            <a:r>
              <a:rPr lang="en-US" dirty="0"/>
              <a:t> </a:t>
            </a:r>
          </a:p>
        </p:txBody>
      </p:sp>
      <p:sp>
        <p:nvSpPr>
          <p:cNvPr id="3" name="Content Placeholder 2">
            <a:extLst>
              <a:ext uri="{FF2B5EF4-FFF2-40B4-BE49-F238E27FC236}">
                <a16:creationId xmlns:a16="http://schemas.microsoft.com/office/drawing/2014/main" id="{E6621754-B12F-314A-B8D0-0A22D44A73CB}"/>
              </a:ext>
            </a:extLst>
          </p:cNvPr>
          <p:cNvSpPr>
            <a:spLocks noGrp="1"/>
          </p:cNvSpPr>
          <p:nvPr>
            <p:ph idx="1"/>
          </p:nvPr>
        </p:nvSpPr>
        <p:spPr>
          <a:xfrm>
            <a:off x="341188" y="997355"/>
            <a:ext cx="11509623" cy="5593517"/>
          </a:xfrm>
        </p:spPr>
        <p:txBody>
          <a:bodyPr>
            <a:normAutofit/>
          </a:bodyPr>
          <a:lstStyle/>
          <a:p>
            <a:pPr algn="just"/>
            <a:r>
              <a:rPr lang="en-IN" dirty="0"/>
              <a:t>By default, Terraform stores state locally in a file named </a:t>
            </a:r>
            <a:r>
              <a:rPr lang="en-IN" b="1" dirty="0" err="1"/>
              <a:t>terraform.tfstate</a:t>
            </a:r>
            <a:r>
              <a:rPr lang="en-IN" dirty="0"/>
              <a:t>. When working with Terraform in a team, use of a local file makes Terraform usage complicated because each user must make sure they always have the latest state data before running Terraform and make sure that nobody else runs Terraform at the same time.</a:t>
            </a:r>
          </a:p>
          <a:p>
            <a:pPr algn="just"/>
            <a:r>
              <a:rPr lang="en-IN" dirty="0"/>
              <a:t>With </a:t>
            </a:r>
            <a:r>
              <a:rPr lang="en-IN" b="1" i="1" dirty="0"/>
              <a:t>remote</a:t>
            </a:r>
            <a:r>
              <a:rPr lang="en-IN" b="1" dirty="0"/>
              <a:t> state</a:t>
            </a:r>
            <a:r>
              <a:rPr lang="en-IN" dirty="0"/>
              <a:t>, Terraform writes the state data to a remote data store, which can then be shared among all members of a team. </a:t>
            </a:r>
          </a:p>
          <a:p>
            <a:pPr algn="just"/>
            <a:r>
              <a:rPr lang="en-IN" dirty="0"/>
              <a:t>Terraform supports storing state in </a:t>
            </a:r>
            <a:r>
              <a:rPr lang="en-IN" dirty="0">
                <a:solidFill>
                  <a:srgbClr val="FFC000"/>
                </a:solidFill>
                <a:hlinkClick r:id="rId2">
                  <a:extLst>
                    <a:ext uri="{A12FA001-AC4F-418D-AE19-62706E023703}">
                      <ahyp:hlinkClr xmlns:ahyp="http://schemas.microsoft.com/office/drawing/2018/hyperlinkcolor" val="tx"/>
                    </a:ext>
                  </a:extLst>
                </a:hlinkClick>
              </a:rPr>
              <a:t>Terraform Cloud</a:t>
            </a:r>
            <a:r>
              <a:rPr lang="en-IN" dirty="0">
                <a:solidFill>
                  <a:srgbClr val="FFC000"/>
                </a:solidFill>
              </a:rPr>
              <a:t>, </a:t>
            </a:r>
            <a:r>
              <a:rPr lang="en-IN" dirty="0">
                <a:solidFill>
                  <a:srgbClr val="FFC000"/>
                </a:solidFill>
                <a:hlinkClick r:id="rId3">
                  <a:extLst>
                    <a:ext uri="{A12FA001-AC4F-418D-AE19-62706E023703}">
                      <ahyp:hlinkClr xmlns:ahyp="http://schemas.microsoft.com/office/drawing/2018/hyperlinkcolor" val="tx"/>
                    </a:ext>
                  </a:extLst>
                </a:hlinkClick>
              </a:rPr>
              <a:t>HashiCorp Consul</a:t>
            </a:r>
            <a:r>
              <a:rPr lang="en-IN" dirty="0">
                <a:solidFill>
                  <a:srgbClr val="FFC000"/>
                </a:solidFill>
              </a:rPr>
              <a:t>, Amazon S3, Azure Blob Storage, Google Cloud Storage, Alibaba Cloud OSS</a:t>
            </a:r>
            <a:r>
              <a:rPr lang="en-IN" dirty="0"/>
              <a:t>, and more</a:t>
            </a:r>
          </a:p>
          <a:p>
            <a:pPr algn="just"/>
            <a:r>
              <a:rPr lang="en-IN" dirty="0"/>
              <a:t>Remote state is implemented by a </a:t>
            </a:r>
            <a:r>
              <a:rPr lang="en-IN" dirty="0">
                <a:hlinkClick r:id="rId4"/>
              </a:rPr>
              <a:t>backend</a:t>
            </a:r>
            <a:r>
              <a:rPr lang="en-IN" dirty="0"/>
              <a:t>, which you can configure in your configuration's root module.</a:t>
            </a:r>
          </a:p>
          <a:p>
            <a:pPr algn="just"/>
            <a:r>
              <a:rPr lang="en-IN" dirty="0"/>
              <a:t>Remote state allows you to share </a:t>
            </a:r>
            <a:r>
              <a:rPr lang="en-IN" dirty="0">
                <a:hlinkClick r:id="rId5"/>
              </a:rPr>
              <a:t>output values</a:t>
            </a:r>
            <a:r>
              <a:rPr lang="en-IN" dirty="0"/>
              <a:t> with other configurations.</a:t>
            </a:r>
          </a:p>
          <a:p>
            <a:pPr algn="just"/>
            <a:r>
              <a:rPr lang="en-IN" dirty="0"/>
              <a:t>Each Terraform configuration can specify a backend, which defines where and how operations are performed, where </a:t>
            </a:r>
            <a:r>
              <a:rPr lang="en-IN" dirty="0">
                <a:hlinkClick r:id="rId6"/>
              </a:rPr>
              <a:t>state</a:t>
            </a:r>
            <a:r>
              <a:rPr lang="en-IN" dirty="0"/>
              <a:t> snapshots are stored, etc.</a:t>
            </a:r>
          </a:p>
          <a:p>
            <a:pPr algn="just"/>
            <a:r>
              <a:rPr lang="en-IN" u="sng" dirty="0">
                <a:hlinkClick r:id="rId7"/>
              </a:rPr>
              <a:t>Backend Configuration</a:t>
            </a:r>
            <a:r>
              <a:rPr lang="en-IN" dirty="0"/>
              <a:t> documents the form of a backend block, which selects and configures a backend for a Terraform configuration.</a:t>
            </a:r>
          </a:p>
          <a:p>
            <a:pPr algn="just"/>
            <a:endParaRPr lang="en-IN" dirty="0"/>
          </a:p>
          <a:p>
            <a:pPr algn="just"/>
            <a:endParaRPr lang="en-IN" dirty="0"/>
          </a:p>
          <a:p>
            <a:pPr algn="just"/>
            <a:endParaRPr lang="en-IN" dirty="0"/>
          </a:p>
          <a:p>
            <a:pPr algn="just"/>
            <a:endParaRPr lang="en-US" dirty="0"/>
          </a:p>
        </p:txBody>
      </p:sp>
      <p:pic>
        <p:nvPicPr>
          <p:cNvPr id="4" name="Picture 3">
            <a:extLst>
              <a:ext uri="{FF2B5EF4-FFF2-40B4-BE49-F238E27FC236}">
                <a16:creationId xmlns:a16="http://schemas.microsoft.com/office/drawing/2014/main" id="{2859A4B4-050D-5D44-940A-BE8786C703E4}"/>
              </a:ext>
            </a:extLst>
          </p:cNvPr>
          <p:cNvPicPr>
            <a:picLocks noChangeAspect="1"/>
          </p:cNvPicPr>
          <p:nvPr/>
        </p:nvPicPr>
        <p:blipFill>
          <a:blip r:embed="rId8"/>
          <a:stretch>
            <a:fillRect/>
          </a:stretch>
        </p:blipFill>
        <p:spPr>
          <a:xfrm>
            <a:off x="4653035" y="5013755"/>
            <a:ext cx="2420865" cy="1693779"/>
          </a:xfrm>
          <a:prstGeom prst="rect">
            <a:avLst/>
          </a:prstGeom>
        </p:spPr>
      </p:pic>
    </p:spTree>
    <p:extLst>
      <p:ext uri="{BB962C8B-B14F-4D97-AF65-F5344CB8AC3E}">
        <p14:creationId xmlns:p14="http://schemas.microsoft.com/office/powerpoint/2010/main" val="110794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9CFC-2AEE-AE48-A037-7EB0C330F608}"/>
              </a:ext>
            </a:extLst>
          </p:cNvPr>
          <p:cNvSpPr>
            <a:spLocks noGrp="1"/>
          </p:cNvSpPr>
          <p:nvPr>
            <p:ph type="title"/>
          </p:nvPr>
        </p:nvSpPr>
        <p:spPr>
          <a:xfrm>
            <a:off x="0" y="-150811"/>
            <a:ext cx="6814749" cy="1035578"/>
          </a:xfrm>
        </p:spPr>
        <p:txBody>
          <a:bodyPr>
            <a:normAutofit/>
          </a:bodyPr>
          <a:lstStyle/>
          <a:p>
            <a:r>
              <a:rPr lang="en-US" cap="none" dirty="0"/>
              <a:t>State Locking</a:t>
            </a:r>
          </a:p>
        </p:txBody>
      </p:sp>
      <p:sp>
        <p:nvSpPr>
          <p:cNvPr id="3" name="Content Placeholder 2">
            <a:extLst>
              <a:ext uri="{FF2B5EF4-FFF2-40B4-BE49-F238E27FC236}">
                <a16:creationId xmlns:a16="http://schemas.microsoft.com/office/drawing/2014/main" id="{52B09D5C-5BB8-3040-B5DA-8C6D402A5115}"/>
              </a:ext>
            </a:extLst>
          </p:cNvPr>
          <p:cNvSpPr>
            <a:spLocks noGrp="1"/>
          </p:cNvSpPr>
          <p:nvPr>
            <p:ph idx="1"/>
          </p:nvPr>
        </p:nvSpPr>
        <p:spPr>
          <a:xfrm>
            <a:off x="292101" y="1054101"/>
            <a:ext cx="7556500" cy="4737100"/>
          </a:xfrm>
        </p:spPr>
        <p:txBody>
          <a:bodyPr>
            <a:normAutofit/>
          </a:bodyPr>
          <a:lstStyle/>
          <a:p>
            <a:pPr algn="just">
              <a:lnSpc>
                <a:spcPct val="90000"/>
              </a:lnSpc>
            </a:pPr>
            <a:r>
              <a:rPr lang="en-IN" dirty="0"/>
              <a:t>If supported by your </a:t>
            </a:r>
            <a:r>
              <a:rPr lang="en-IN" dirty="0">
                <a:hlinkClick r:id="rId3"/>
              </a:rPr>
              <a:t>backend</a:t>
            </a:r>
            <a:r>
              <a:rPr lang="en-IN" dirty="0"/>
              <a:t>, Terraform will lock your state for all operations that could write state. This prevents others from acquiring the lock and potentially corrupting your state.</a:t>
            </a:r>
          </a:p>
          <a:p>
            <a:pPr algn="just">
              <a:lnSpc>
                <a:spcPct val="90000"/>
              </a:lnSpc>
            </a:pPr>
            <a:r>
              <a:rPr lang="en-IN" dirty="0"/>
              <a:t>State locking happens automatically on all operations that could write state. You won't see any message that it is happening. If state locking fails, Terraform will not continue. You can disable state locking for most commands with the </a:t>
            </a:r>
            <a:r>
              <a:rPr lang="en-IN" b="1" dirty="0"/>
              <a:t>-lock </a:t>
            </a:r>
            <a:r>
              <a:rPr lang="en-IN" dirty="0"/>
              <a:t>flag but it is not recommended.</a:t>
            </a:r>
          </a:p>
          <a:p>
            <a:pPr algn="just">
              <a:lnSpc>
                <a:spcPct val="90000"/>
              </a:lnSpc>
            </a:pPr>
            <a:r>
              <a:rPr lang="en-IN" dirty="0"/>
              <a:t>Terraform has a </a:t>
            </a:r>
            <a:r>
              <a:rPr lang="en-IN" dirty="0">
                <a:hlinkClick r:id="rId4"/>
              </a:rPr>
              <a:t>force-unlock command</a:t>
            </a:r>
            <a:r>
              <a:rPr lang="en-IN" dirty="0"/>
              <a:t> to manually unlock the state if unlocking failed.</a:t>
            </a:r>
          </a:p>
          <a:p>
            <a:pPr marL="0" indent="0">
              <a:lnSpc>
                <a:spcPct val="90000"/>
              </a:lnSpc>
              <a:buNone/>
            </a:pPr>
            <a:br>
              <a:rPr lang="en-IN" dirty="0"/>
            </a:br>
            <a:endParaRPr lang="en-IN" dirty="0"/>
          </a:p>
          <a:p>
            <a:pPr>
              <a:lnSpc>
                <a:spcPct val="90000"/>
              </a:lnSpc>
            </a:pPr>
            <a:endParaRPr lang="en-IN" dirty="0"/>
          </a:p>
          <a:p>
            <a:pPr>
              <a:lnSpc>
                <a:spcPct val="90000"/>
              </a:lnSpc>
            </a:pPr>
            <a:endParaRPr lang="en-IN" dirty="0"/>
          </a:p>
          <a:p>
            <a:pPr>
              <a:lnSpc>
                <a:spcPct val="90000"/>
              </a:lnSpc>
            </a:pPr>
            <a:endParaRPr lang="en-US" dirty="0"/>
          </a:p>
        </p:txBody>
      </p:sp>
      <p:sp>
        <p:nvSpPr>
          <p:cNvPr id="10" name="Rounded Rectangle 10">
            <a:extLst>
              <a:ext uri="{FF2B5EF4-FFF2-40B4-BE49-F238E27FC236}">
                <a16:creationId xmlns:a16="http://schemas.microsoft.com/office/drawing/2014/main" id="{099FF7E9-CDEF-44B3-87B0-50170C4C8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172"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7E851A-7AB3-A24B-A44B-25497CD126C5}"/>
              </a:ext>
            </a:extLst>
          </p:cNvPr>
          <p:cNvPicPr>
            <a:picLocks noChangeAspect="1"/>
          </p:cNvPicPr>
          <p:nvPr/>
        </p:nvPicPr>
        <p:blipFill>
          <a:blip r:embed="rId5"/>
          <a:stretch>
            <a:fillRect/>
          </a:stretch>
        </p:blipFill>
        <p:spPr>
          <a:xfrm>
            <a:off x="9055892" y="733077"/>
            <a:ext cx="1570734" cy="2636590"/>
          </a:xfrm>
          <a:prstGeom prst="roundRect">
            <a:avLst>
              <a:gd name="adj" fmla="val 5170"/>
            </a:avLst>
          </a:prstGeom>
          <a:ln w="50800" cap="sq" cmpd="dbl">
            <a:noFill/>
            <a:miter lim="800000"/>
          </a:ln>
          <a:effectLst/>
        </p:spPr>
      </p:pic>
      <p:pic>
        <p:nvPicPr>
          <p:cNvPr id="5" name="Picture 4">
            <a:extLst>
              <a:ext uri="{FF2B5EF4-FFF2-40B4-BE49-F238E27FC236}">
                <a16:creationId xmlns:a16="http://schemas.microsoft.com/office/drawing/2014/main" id="{A9412E35-8780-914D-ADF3-947F4B2F694F}"/>
              </a:ext>
            </a:extLst>
          </p:cNvPr>
          <p:cNvPicPr>
            <a:picLocks noChangeAspect="1"/>
          </p:cNvPicPr>
          <p:nvPr/>
        </p:nvPicPr>
        <p:blipFill>
          <a:blip r:embed="rId6"/>
          <a:stretch>
            <a:fillRect/>
          </a:stretch>
        </p:blipFill>
        <p:spPr>
          <a:xfrm>
            <a:off x="8932297" y="3483966"/>
            <a:ext cx="1817922" cy="2636590"/>
          </a:xfrm>
          <a:prstGeom prst="roundRect">
            <a:avLst>
              <a:gd name="adj" fmla="val 5170"/>
            </a:avLst>
          </a:prstGeom>
          <a:ln w="50800" cap="sq" cmpd="dbl">
            <a:noFill/>
            <a:miter lim="800000"/>
          </a:ln>
          <a:effectLst/>
        </p:spPr>
      </p:pic>
    </p:spTree>
    <p:extLst>
      <p:ext uri="{BB962C8B-B14F-4D97-AF65-F5344CB8AC3E}">
        <p14:creationId xmlns:p14="http://schemas.microsoft.com/office/powerpoint/2010/main" val="152846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2318-6F2E-784F-94C4-67C9FC2ABA1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187FA98-49ED-654F-8F26-80541CB70F67}"/>
              </a:ext>
            </a:extLst>
          </p:cNvPr>
          <p:cNvSpPr>
            <a:spLocks noGrp="1"/>
          </p:cNvSpPr>
          <p:nvPr>
            <p:ph idx="1"/>
          </p:nvPr>
        </p:nvSpPr>
        <p:spPr>
          <a:xfrm>
            <a:off x="506370" y="1480457"/>
            <a:ext cx="10131425" cy="3649133"/>
          </a:xfrm>
        </p:spPr>
        <p:txBody>
          <a:bodyPr/>
          <a:lstStyle/>
          <a:p>
            <a:r>
              <a:rPr lang="en-IN" dirty="0"/>
              <a:t>The </a:t>
            </a:r>
            <a:r>
              <a:rPr lang="en-IN" b="1" dirty="0"/>
              <a:t>terraform state list </a:t>
            </a:r>
            <a:r>
              <a:rPr lang="en-IN" dirty="0"/>
              <a:t>command shows the resource addresses for every resource Terraform knows about in a configuration, optionally filtered by partial resource address.</a:t>
            </a:r>
          </a:p>
          <a:p>
            <a:r>
              <a:rPr lang="en-IN" dirty="0"/>
              <a:t>The </a:t>
            </a:r>
            <a:r>
              <a:rPr lang="en-IN" b="1" dirty="0"/>
              <a:t>terraform state show </a:t>
            </a:r>
            <a:r>
              <a:rPr lang="en-IN" dirty="0"/>
              <a:t>command displays detailed state data about one resource.</a:t>
            </a:r>
          </a:p>
          <a:p>
            <a:r>
              <a:rPr lang="en-IN" dirty="0"/>
              <a:t>The </a:t>
            </a:r>
            <a:r>
              <a:rPr lang="en-IN" b="1" dirty="0"/>
              <a:t>terraform refresh </a:t>
            </a:r>
            <a:r>
              <a:rPr lang="en-IN" dirty="0"/>
              <a:t>command updates state data to match the real-world condition of the managed resources. This is done automatically during plans and applies, but not when interacting with state directly.</a:t>
            </a:r>
          </a:p>
          <a:p>
            <a:r>
              <a:rPr lang="en-IN" dirty="0"/>
              <a:t>The </a:t>
            </a:r>
            <a:r>
              <a:rPr lang="en-IN" b="1" dirty="0"/>
              <a:t>terraform state mv </a:t>
            </a:r>
            <a:r>
              <a:rPr lang="en-IN" dirty="0"/>
              <a:t>to move the state like re-creation/renaming instead of  destroy/apply.</a:t>
            </a:r>
          </a:p>
          <a:p>
            <a:r>
              <a:rPr lang="en-IN" dirty="0"/>
              <a:t>The </a:t>
            </a:r>
            <a:r>
              <a:rPr lang="en-IN" b="1" dirty="0"/>
              <a:t>terraform state pull – download and output from remote</a:t>
            </a:r>
          </a:p>
          <a:p>
            <a:r>
              <a:rPr lang="en-IN" b="1" dirty="0"/>
              <a:t>The terraform state push – upload local state to remote</a:t>
            </a:r>
          </a:p>
          <a:p>
            <a:endParaRPr lang="en-IN" b="1" dirty="0"/>
          </a:p>
          <a:p>
            <a:pPr marL="0" indent="0">
              <a:buNone/>
            </a:pPr>
            <a:endParaRPr lang="en-US" dirty="0"/>
          </a:p>
        </p:txBody>
      </p:sp>
    </p:spTree>
    <p:extLst>
      <p:ext uri="{BB962C8B-B14F-4D97-AF65-F5344CB8AC3E}">
        <p14:creationId xmlns:p14="http://schemas.microsoft.com/office/powerpoint/2010/main" val="51889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BB09-16EC-D84F-A8C7-22CC08E22085}"/>
              </a:ext>
            </a:extLst>
          </p:cNvPr>
          <p:cNvSpPr>
            <a:spLocks noGrp="1"/>
          </p:cNvSpPr>
          <p:nvPr>
            <p:ph type="title"/>
          </p:nvPr>
        </p:nvSpPr>
        <p:spPr>
          <a:xfrm>
            <a:off x="206829" y="-185057"/>
            <a:ext cx="10131425" cy="1456267"/>
          </a:xfrm>
        </p:spPr>
        <p:txBody>
          <a:bodyPr/>
          <a:lstStyle/>
          <a:p>
            <a:r>
              <a:rPr lang="en-US" b="1" cap="none" dirty="0"/>
              <a:t>terraform import</a:t>
            </a:r>
          </a:p>
        </p:txBody>
      </p:sp>
      <p:sp>
        <p:nvSpPr>
          <p:cNvPr id="3" name="Content Placeholder 2">
            <a:extLst>
              <a:ext uri="{FF2B5EF4-FFF2-40B4-BE49-F238E27FC236}">
                <a16:creationId xmlns:a16="http://schemas.microsoft.com/office/drawing/2014/main" id="{DDDFA6DA-EEB4-C34C-8C22-80C2DD33D75E}"/>
              </a:ext>
            </a:extLst>
          </p:cNvPr>
          <p:cNvSpPr>
            <a:spLocks noGrp="1"/>
          </p:cNvSpPr>
          <p:nvPr>
            <p:ph idx="1"/>
          </p:nvPr>
        </p:nvSpPr>
        <p:spPr/>
        <p:txBody>
          <a:bodyPr/>
          <a:lstStyle/>
          <a:p>
            <a:r>
              <a:rPr lang="en-US" dirty="0"/>
              <a:t>Sometimes our friends can create some resource manually</a:t>
            </a:r>
          </a:p>
          <a:p>
            <a:r>
              <a:rPr lang="en-US" dirty="0"/>
              <a:t>Sometimes you may do manually first and then go for terraform</a:t>
            </a:r>
          </a:p>
          <a:p>
            <a:r>
              <a:rPr lang="en-IN" dirty="0"/>
              <a:t>Terraform is  able to import existing infrastructure. This allows you take resources you've created by some other means and bring it under Terraform management.</a:t>
            </a:r>
          </a:p>
          <a:p>
            <a:r>
              <a:rPr lang="en-IN" dirty="0"/>
              <a:t>This is a great way to slowly transition infrastructure to Terraform, or to be able to be confident that you can use Terraform in the future if it potentially doesn't support every feature you need today.</a:t>
            </a:r>
          </a:p>
          <a:p>
            <a:r>
              <a:rPr lang="en-IN" dirty="0"/>
              <a:t>The current implementation of Terraform import can only import resources into the </a:t>
            </a:r>
            <a:r>
              <a:rPr lang="en-IN" dirty="0">
                <a:hlinkClick r:id="rId2"/>
              </a:rPr>
              <a:t>state</a:t>
            </a:r>
            <a:r>
              <a:rPr lang="en-IN" dirty="0"/>
              <a:t>. It does not generate configuration. </a:t>
            </a:r>
            <a:r>
              <a:rPr lang="en-IN"/>
              <a:t>A future version of Terraform will also generate configuration.</a:t>
            </a:r>
          </a:p>
          <a:p>
            <a:endParaRPr lang="en-US" dirty="0"/>
          </a:p>
        </p:txBody>
      </p:sp>
    </p:spTree>
    <p:extLst>
      <p:ext uri="{BB962C8B-B14F-4D97-AF65-F5344CB8AC3E}">
        <p14:creationId xmlns:p14="http://schemas.microsoft.com/office/powerpoint/2010/main" val="3161887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78</TotalTime>
  <Words>995</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Terraform State</vt:lpstr>
      <vt:lpstr>State: </vt:lpstr>
      <vt:lpstr>Purpose</vt:lpstr>
      <vt:lpstr>Metadata</vt:lpstr>
      <vt:lpstr>Performance</vt:lpstr>
      <vt:lpstr>Remote State </vt:lpstr>
      <vt:lpstr>State Locking</vt:lpstr>
      <vt:lpstr>  </vt:lpstr>
      <vt:lpstr>terraform import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State</dc:title>
  <dc:creator>CC1192</dc:creator>
  <cp:lastModifiedBy>CC1192</cp:lastModifiedBy>
  <cp:revision>6</cp:revision>
  <dcterms:created xsi:type="dcterms:W3CDTF">2021-07-26T16:08:12Z</dcterms:created>
  <dcterms:modified xsi:type="dcterms:W3CDTF">2021-08-02T18:57:23Z</dcterms:modified>
</cp:coreProperties>
</file>