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3" r:id="rId7"/>
    <p:sldId id="264" r:id="rId8"/>
    <p:sldId id="265" r:id="rId9"/>
    <p:sldId id="267" r:id="rId10"/>
    <p:sldId id="268" r:id="rId11"/>
    <p:sldId id="269" r:id="rId12"/>
    <p:sldId id="270" r:id="rId13"/>
    <p:sldId id="272" r:id="rId14"/>
    <p:sldId id="271" r:id="rId15"/>
    <p:sldId id="274" r:id="rId16"/>
    <p:sldId id="275" r:id="rId17"/>
    <p:sldId id="276" r:id="rId18"/>
    <p:sldId id="277" r:id="rId19"/>
    <p:sldId id="278" r:id="rId20"/>
    <p:sldId id="279" r:id="rId21"/>
    <p:sldId id="280" r:id="rId22"/>
    <p:sldId id="28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0BFD6-4A2C-4C64-9310-1E00AEA26CF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47739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0BFD6-4A2C-4C64-9310-1E00AEA26CF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39043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0BFD6-4A2C-4C64-9310-1E00AEA26CF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185107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0BFD6-4A2C-4C64-9310-1E00AEA26CF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183800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10BFD6-4A2C-4C64-9310-1E00AEA26CF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181363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0BFD6-4A2C-4C64-9310-1E00AEA26CF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166064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0BFD6-4A2C-4C64-9310-1E00AEA26CF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84496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0BFD6-4A2C-4C64-9310-1E00AEA26CF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98731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0BFD6-4A2C-4C64-9310-1E00AEA26CF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282195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10BFD6-4A2C-4C64-9310-1E00AEA26CF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30752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10BFD6-4A2C-4C64-9310-1E00AEA26CF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03366-4C86-426D-99C0-768B3B65B5CD}" type="slidenum">
              <a:rPr lang="en-US" smtClean="0"/>
              <a:t>‹#›</a:t>
            </a:fld>
            <a:endParaRPr lang="en-US"/>
          </a:p>
        </p:txBody>
      </p:sp>
    </p:spTree>
    <p:extLst>
      <p:ext uri="{BB962C8B-B14F-4D97-AF65-F5344CB8AC3E}">
        <p14:creationId xmlns:p14="http://schemas.microsoft.com/office/powerpoint/2010/main" val="3719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0BFD6-4A2C-4C64-9310-1E00AEA26CFF}"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03366-4C86-426D-99C0-768B3B65B5CD}" type="slidenum">
              <a:rPr lang="en-US" smtClean="0"/>
              <a:t>‹#›</a:t>
            </a:fld>
            <a:endParaRPr lang="en-US"/>
          </a:p>
        </p:txBody>
      </p:sp>
    </p:spTree>
    <p:extLst>
      <p:ext uri="{BB962C8B-B14F-4D97-AF65-F5344CB8AC3E}">
        <p14:creationId xmlns:p14="http://schemas.microsoft.com/office/powerpoint/2010/main" val="206516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465897" y="344881"/>
            <a:ext cx="7556421" cy="698855"/>
          </a:xfrm>
          <a:prstGeom prst="rect">
            <a:avLst/>
          </a:prstGeom>
          <a:noFill/>
          <a:ln/>
        </p:spPr>
        <p:txBody>
          <a:bodyPr wrap="square" lIns="0" tIns="0" rIns="0" bIns="0" rtlCol="0" anchor="t"/>
          <a:lstStyle/>
          <a:p>
            <a:pPr>
              <a:lnSpc>
                <a:spcPts val="5550"/>
              </a:lnSpc>
            </a:pPr>
            <a:r>
              <a:rPr lang="en-US" sz="4000" b="1" dirty="0" smtClean="0">
                <a:solidFill>
                  <a:srgbClr val="333F70"/>
                </a:solidFill>
                <a:latin typeface="Unbounded Bold" pitchFamily="34" charset="0"/>
                <a:ea typeface="Unbounded Bold" pitchFamily="34" charset="-122"/>
                <a:cs typeface="Unbounded Bold" pitchFamily="34" charset="-120"/>
              </a:rPr>
              <a:t>Amazon Web Services (AWS)</a:t>
            </a:r>
            <a:endParaRPr lang="en-US" sz="4000" dirty="0"/>
          </a:p>
        </p:txBody>
      </p:sp>
      <p:sp>
        <p:nvSpPr>
          <p:cNvPr id="4" name="Text 3"/>
          <p:cNvSpPr/>
          <p:nvPr/>
        </p:nvSpPr>
        <p:spPr>
          <a:xfrm>
            <a:off x="4465897" y="1461207"/>
            <a:ext cx="2927747" cy="490418"/>
          </a:xfrm>
          <a:prstGeom prst="rect">
            <a:avLst/>
          </a:prstGeom>
          <a:noFill/>
          <a:ln/>
        </p:spPr>
        <p:txBody>
          <a:bodyPr wrap="squar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Definition</a:t>
            </a:r>
            <a:endParaRPr lang="en-US" sz="2200" dirty="0"/>
          </a:p>
        </p:txBody>
      </p:sp>
      <p:sp>
        <p:nvSpPr>
          <p:cNvPr id="5" name="Text 4"/>
          <p:cNvSpPr/>
          <p:nvPr/>
        </p:nvSpPr>
        <p:spPr>
          <a:xfrm>
            <a:off x="4465897" y="1951625"/>
            <a:ext cx="3635366" cy="4609596"/>
          </a:xfrm>
          <a:prstGeom prst="rect">
            <a:avLst/>
          </a:prstGeom>
          <a:noFill/>
          <a:ln/>
        </p:spPr>
        <p:txBody>
          <a:bodyPr wrap="square" lIns="0" tIns="0" rIns="0" bIns="0" rtlCol="0" anchor="t"/>
          <a:lstStyle/>
          <a:p>
            <a:pPr lvl="0"/>
            <a:r>
              <a:rPr lang="en-US" sz="1700" dirty="0" smtClean="0"/>
              <a:t>AWS (Amazon Web Services) is a comprehensive cloud computing platform provided by Amazon, offering a wide range of services like computing power, storage, databases, machine learning, and more to help businesses build and scale applications on the cloud.</a:t>
            </a:r>
            <a:endParaRPr lang="en-US" sz="1700" dirty="0"/>
          </a:p>
        </p:txBody>
      </p:sp>
      <p:sp>
        <p:nvSpPr>
          <p:cNvPr id="6" name="Text 7"/>
          <p:cNvSpPr/>
          <p:nvPr/>
        </p:nvSpPr>
        <p:spPr>
          <a:xfrm>
            <a:off x="8357574" y="1461207"/>
            <a:ext cx="2835950" cy="354330"/>
          </a:xfrm>
          <a:prstGeom prst="rect">
            <a:avLst/>
          </a:prstGeom>
          <a:noFill/>
          <a:ln/>
        </p:spPr>
        <p:txBody>
          <a:bodyPr wrap="non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Features</a:t>
            </a:r>
            <a:endParaRPr lang="en-US" sz="2200" dirty="0"/>
          </a:p>
        </p:txBody>
      </p:sp>
      <p:sp>
        <p:nvSpPr>
          <p:cNvPr id="7" name="Text 8"/>
          <p:cNvSpPr/>
          <p:nvPr/>
        </p:nvSpPr>
        <p:spPr>
          <a:xfrm>
            <a:off x="8357574" y="1951625"/>
            <a:ext cx="3497542" cy="460959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600" b="1" dirty="0"/>
              <a:t>Broad Service Offering:</a:t>
            </a:r>
            <a:r>
              <a:rPr lang="en-US" sz="1600" dirty="0"/>
              <a:t> Over 200 cloud services, including compute (EC2), storage (S3), databases (RDS), and machine learning (</a:t>
            </a:r>
            <a:r>
              <a:rPr lang="en-US" sz="1600" dirty="0" err="1"/>
              <a:t>SageMaker</a:t>
            </a:r>
            <a:r>
              <a:rPr lang="en-US" sz="1600" dirty="0"/>
              <a:t>).</a:t>
            </a:r>
          </a:p>
          <a:p>
            <a:pPr marL="285750" lvl="0" indent="-285750">
              <a:buFont typeface="Arial" panose="020B0604020202020204" pitchFamily="34" charset="0"/>
              <a:buChar char="•"/>
            </a:pPr>
            <a:r>
              <a:rPr lang="en-US" sz="1600" b="1" dirty="0"/>
              <a:t>Global Infrastructure:</a:t>
            </a:r>
            <a:r>
              <a:rPr lang="en-US" sz="1600" dirty="0"/>
              <a:t> AWS operates in multiple regions and availability zones, ensuring low latency and high availability.</a:t>
            </a:r>
          </a:p>
          <a:p>
            <a:pPr marL="285750" lvl="0" indent="-285750">
              <a:buFont typeface="Arial" panose="020B0604020202020204" pitchFamily="34" charset="0"/>
              <a:buChar char="•"/>
            </a:pPr>
            <a:r>
              <a:rPr lang="en-US" sz="1600" b="1" dirty="0"/>
              <a:t>Scalability:</a:t>
            </a:r>
            <a:r>
              <a:rPr lang="en-US" sz="1600" dirty="0"/>
              <a:t> Easily scale resources up or down based on demand.</a:t>
            </a:r>
          </a:p>
          <a:p>
            <a:pPr marL="285750" lvl="0" indent="-285750">
              <a:buFont typeface="Arial" panose="020B0604020202020204" pitchFamily="34" charset="0"/>
              <a:buChar char="•"/>
            </a:pPr>
            <a:r>
              <a:rPr lang="en-US" sz="1600" b="1" dirty="0"/>
              <a:t>Security and Compliance:</a:t>
            </a:r>
            <a:r>
              <a:rPr lang="en-US" sz="1600" dirty="0"/>
              <a:t> Provides robust security with compliance certifications (ISO, HIPAA, SOC), encryption, and IAM (Identity and Access Management).</a:t>
            </a:r>
          </a:p>
          <a:p>
            <a:pPr marL="285750" lvl="0" indent="-285750">
              <a:buFont typeface="Arial" panose="020B0604020202020204" pitchFamily="34" charset="0"/>
              <a:buChar char="•"/>
            </a:pPr>
            <a:r>
              <a:rPr lang="en-US" sz="1600" b="1" dirty="0"/>
              <a:t>Cost Efficiency:</a:t>
            </a:r>
            <a:r>
              <a:rPr lang="en-US" sz="1600" dirty="0"/>
              <a:t> Pay-as-you-go pricing model with Reserved Instances and Savings Plans for cost optimization.</a:t>
            </a:r>
          </a:p>
        </p:txBody>
      </p:sp>
      <p:pic>
        <p:nvPicPr>
          <p:cNvPr id="8" name="Image 0" descr="preencoded.png"/>
          <p:cNvPicPr>
            <a:picLocks noChangeAspect="1"/>
          </p:cNvPicPr>
          <p:nvPr/>
        </p:nvPicPr>
        <p:blipFill>
          <a:blip r:embed="rId2"/>
          <a:stretch>
            <a:fillRect/>
          </a:stretch>
        </p:blipFill>
        <p:spPr>
          <a:xfrm>
            <a:off x="0" y="0"/>
            <a:ext cx="4209586" cy="6858000"/>
          </a:xfrm>
          <a:prstGeom prst="rect">
            <a:avLst/>
          </a:prstGeom>
        </p:spPr>
      </p:pic>
    </p:spTree>
    <p:extLst>
      <p:ext uri="{BB962C8B-B14F-4D97-AF65-F5344CB8AC3E}">
        <p14:creationId xmlns:p14="http://schemas.microsoft.com/office/powerpoint/2010/main" val="99942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Networking &amp; Content Delivery Services</a:t>
            </a:r>
            <a:endParaRPr lang="en-US" sz="4000" b="1" dirty="0"/>
          </a:p>
        </p:txBody>
      </p:sp>
      <p:sp>
        <p:nvSpPr>
          <p:cNvPr id="3" name="Text 4"/>
          <p:cNvSpPr/>
          <p:nvPr/>
        </p:nvSpPr>
        <p:spPr>
          <a:xfrm>
            <a:off x="248358" y="1283369"/>
            <a:ext cx="11510505" cy="5005136"/>
          </a:xfrm>
          <a:prstGeom prst="rect">
            <a:avLst/>
          </a:prstGeom>
          <a:noFill/>
          <a:ln/>
        </p:spPr>
        <p:txBody>
          <a:bodyPr wrap="square" lIns="0" tIns="0" rIns="0" bIns="0" rtlCol="0" anchor="t"/>
          <a:lstStyle/>
          <a:p>
            <a:pPr marL="342900" lvl="0" indent="-342900">
              <a:buFont typeface="Arial" panose="020B0604020202020204" pitchFamily="34" charset="0"/>
              <a:buChar char="•"/>
            </a:pPr>
            <a:r>
              <a:rPr lang="en-US" sz="2000" b="1" dirty="0" err="1" smtClean="0"/>
              <a:t>CodeCommit</a:t>
            </a:r>
            <a:r>
              <a:rPr lang="en-US" sz="2000" b="1" dirty="0" smtClean="0"/>
              <a:t>:</a:t>
            </a:r>
            <a:r>
              <a:rPr lang="en-US" sz="2000" dirty="0" smtClean="0"/>
              <a:t> Fully managed source control service that hosts </a:t>
            </a:r>
            <a:r>
              <a:rPr lang="en-US" sz="2000" dirty="0" err="1" smtClean="0"/>
              <a:t>Git</a:t>
            </a:r>
            <a:r>
              <a:rPr lang="en-US" sz="2000" dirty="0" smtClean="0"/>
              <a:t> repositories.</a:t>
            </a:r>
          </a:p>
          <a:p>
            <a:pPr marL="342900" lvl="0" indent="-342900">
              <a:buFont typeface="Arial" panose="020B0604020202020204" pitchFamily="34" charset="0"/>
              <a:buChar char="•"/>
            </a:pPr>
            <a:r>
              <a:rPr lang="en-US" sz="2000" b="1" dirty="0" err="1" smtClean="0"/>
              <a:t>CodeBuild</a:t>
            </a:r>
            <a:r>
              <a:rPr lang="en-US" sz="2000" b="1" dirty="0" smtClean="0"/>
              <a:t>:</a:t>
            </a:r>
            <a:r>
              <a:rPr lang="en-US" sz="2000" dirty="0" smtClean="0"/>
              <a:t> Fully managed build service to compile source code, run tests, and produce software packages.</a:t>
            </a:r>
          </a:p>
          <a:p>
            <a:pPr marL="342900" lvl="0" indent="-342900">
              <a:buFont typeface="Arial" panose="020B0604020202020204" pitchFamily="34" charset="0"/>
              <a:buChar char="•"/>
            </a:pPr>
            <a:r>
              <a:rPr lang="en-US" sz="2000" b="1" dirty="0" err="1" smtClean="0"/>
              <a:t>CodeDeploy</a:t>
            </a:r>
            <a:r>
              <a:rPr lang="en-US" sz="2000" b="1" dirty="0" smtClean="0"/>
              <a:t>:</a:t>
            </a:r>
            <a:r>
              <a:rPr lang="en-US" sz="2000" dirty="0" smtClean="0"/>
              <a:t> Automates software deployments to various compute services like EC2, Lambda, or on-premises.</a:t>
            </a:r>
          </a:p>
          <a:p>
            <a:pPr marL="342900" lvl="0" indent="-342900">
              <a:buFont typeface="Arial" panose="020B0604020202020204" pitchFamily="34" charset="0"/>
              <a:buChar char="•"/>
            </a:pPr>
            <a:r>
              <a:rPr lang="en-US" sz="2000" b="1" dirty="0" err="1" smtClean="0"/>
              <a:t>CodePipeline</a:t>
            </a:r>
            <a:r>
              <a:rPr lang="en-US" sz="2000" b="1" dirty="0" smtClean="0"/>
              <a:t>:</a:t>
            </a:r>
            <a:r>
              <a:rPr lang="en-US" sz="2000" dirty="0" smtClean="0"/>
              <a:t> Continuous integration and delivery service to automate software release pipelines.</a:t>
            </a:r>
          </a:p>
          <a:p>
            <a:pPr marL="342900" lvl="0" indent="-342900">
              <a:buFont typeface="Arial" panose="020B0604020202020204" pitchFamily="34" charset="0"/>
              <a:buChar char="•"/>
            </a:pPr>
            <a:r>
              <a:rPr lang="en-US" sz="2000" b="1" dirty="0" smtClean="0"/>
              <a:t>Cloud9:</a:t>
            </a:r>
            <a:r>
              <a:rPr lang="en-US" sz="2000" dirty="0" smtClean="0"/>
              <a:t> Cloud-based integrated development environment (IDE) for writing, running, and debugging code.</a:t>
            </a:r>
          </a:p>
          <a:p>
            <a:pPr marL="342900" lvl="0" indent="-342900">
              <a:buFont typeface="Arial" panose="020B0604020202020204" pitchFamily="34" charset="0"/>
              <a:buChar char="•"/>
            </a:pPr>
            <a:r>
              <a:rPr lang="en-US" sz="2000" b="1" dirty="0" err="1" smtClean="0"/>
              <a:t>CloudShell</a:t>
            </a:r>
            <a:r>
              <a:rPr lang="en-US" sz="2000" b="1" dirty="0" smtClean="0"/>
              <a:t>:</a:t>
            </a:r>
            <a:r>
              <a:rPr lang="en-US" sz="2000" dirty="0" smtClean="0"/>
              <a:t> Browser-based shell for interacting with AWS resources.</a:t>
            </a:r>
          </a:p>
          <a:p>
            <a:pPr marL="342900" lvl="0" indent="-342900">
              <a:buFont typeface="Arial" panose="020B0604020202020204" pitchFamily="34" charset="0"/>
              <a:buChar char="•"/>
            </a:pPr>
            <a:r>
              <a:rPr lang="en-US" sz="2000" b="1" dirty="0" smtClean="0"/>
              <a:t>X-Ray:</a:t>
            </a:r>
            <a:r>
              <a:rPr lang="en-US" sz="2000" dirty="0" smtClean="0"/>
              <a:t> Helps developers analyze and debug distributed applications.</a:t>
            </a:r>
          </a:p>
          <a:p>
            <a:pPr marL="342900" lvl="0" indent="-342900">
              <a:buFont typeface="Arial" panose="020B0604020202020204" pitchFamily="34" charset="0"/>
              <a:buChar char="•"/>
            </a:pPr>
            <a:r>
              <a:rPr lang="en-US" sz="2000" b="1" dirty="0" smtClean="0"/>
              <a:t>AWS FIS:</a:t>
            </a:r>
            <a:r>
              <a:rPr lang="en-US" sz="2000" dirty="0" smtClean="0"/>
              <a:t> Fault Injection Simulator for conducting controlled chaos engineering experiments.</a:t>
            </a:r>
          </a:p>
          <a:p>
            <a:pPr marL="342900" lvl="0" indent="-342900">
              <a:buFont typeface="Arial" panose="020B0604020202020204" pitchFamily="34" charset="0"/>
              <a:buChar char="•"/>
            </a:pPr>
            <a:r>
              <a:rPr lang="en-US" sz="2000" b="1" dirty="0" err="1" smtClean="0"/>
              <a:t>CodeArtifact</a:t>
            </a:r>
            <a:r>
              <a:rPr lang="en-US" sz="2000" b="1" dirty="0" smtClean="0"/>
              <a:t>:</a:t>
            </a:r>
            <a:r>
              <a:rPr lang="en-US" sz="2000" dirty="0" smtClean="0"/>
              <a:t> Artifact management service for securely storing, publishing, and sharing software packages.</a:t>
            </a:r>
          </a:p>
          <a:p>
            <a:pPr marL="342900" lvl="0" indent="-342900">
              <a:buFont typeface="Arial" panose="020B0604020202020204" pitchFamily="34" charset="0"/>
              <a:buChar char="•"/>
            </a:pPr>
            <a:r>
              <a:rPr lang="en-US" sz="2000" b="1" dirty="0" smtClean="0"/>
              <a:t>Amazon </a:t>
            </a:r>
            <a:r>
              <a:rPr lang="en-US" sz="2000" b="1" dirty="0" err="1" smtClean="0"/>
              <a:t>CodeCatalyst</a:t>
            </a:r>
            <a:r>
              <a:rPr lang="en-US" sz="2000" b="1" dirty="0" smtClean="0"/>
              <a:t>:</a:t>
            </a:r>
            <a:r>
              <a:rPr lang="en-US" sz="2000" dirty="0" smtClean="0"/>
              <a:t> Integrated developer environment to plan, code, build, test, and deliver applications faster.</a:t>
            </a:r>
          </a:p>
          <a:p>
            <a:pPr marL="342900" lvl="0" indent="-342900">
              <a:buFont typeface="Arial" panose="020B0604020202020204" pitchFamily="34" charset="0"/>
              <a:buChar char="•"/>
            </a:pPr>
            <a:r>
              <a:rPr lang="en-US" sz="2000" b="1" dirty="0" smtClean="0"/>
              <a:t>AWS </a:t>
            </a:r>
            <a:r>
              <a:rPr lang="en-US" sz="2000" b="1" dirty="0" err="1" smtClean="0"/>
              <a:t>AppConfig</a:t>
            </a:r>
            <a:r>
              <a:rPr lang="en-US" sz="2000" b="1" dirty="0" smtClean="0"/>
              <a:t>:</a:t>
            </a:r>
            <a:r>
              <a:rPr lang="en-US" sz="2000" dirty="0" smtClean="0"/>
              <a:t> Helps deploy application configuration changes quickly and safely.</a:t>
            </a:r>
          </a:p>
          <a:p>
            <a:pPr marL="342900" lvl="0" indent="-342900">
              <a:buFont typeface="Arial" panose="020B0604020202020204" pitchFamily="34" charset="0"/>
              <a:buChar char="•"/>
            </a:pPr>
            <a:r>
              <a:rPr lang="en-US" sz="2000" b="1" dirty="0" smtClean="0"/>
              <a:t>Amazon Q Developer (Including Amazon </a:t>
            </a:r>
            <a:r>
              <a:rPr lang="en-US" sz="2000" b="1" dirty="0" err="1" smtClean="0"/>
              <a:t>CodeWhisperer</a:t>
            </a:r>
            <a:r>
              <a:rPr lang="en-US" sz="2000" b="1" dirty="0" smtClean="0"/>
              <a:t>):</a:t>
            </a:r>
            <a:r>
              <a:rPr lang="en-US" sz="2000" dirty="0" smtClean="0"/>
              <a:t> AI-powered development assistance tools.</a:t>
            </a:r>
          </a:p>
          <a:p>
            <a:pPr marL="342900" lvl="0" indent="-342900">
              <a:buFont typeface="Arial" panose="020B0604020202020204" pitchFamily="34" charset="0"/>
              <a:buChar char="•"/>
            </a:pPr>
            <a:r>
              <a:rPr lang="en-US" sz="2000" b="1" dirty="0" smtClean="0"/>
              <a:t>Infrastructure Composer:</a:t>
            </a:r>
            <a:r>
              <a:rPr lang="en-US" sz="2000" dirty="0" smtClean="0"/>
              <a:t> Visual tool for designing, configuring, and deploying cloud infrastructure.</a:t>
            </a:r>
          </a:p>
          <a:p>
            <a:pPr marL="342900" lvl="0" indent="-342900">
              <a:buFont typeface="Arial" panose="020B0604020202020204" pitchFamily="34" charset="0"/>
              <a:buChar char="•"/>
            </a:pPr>
            <a:r>
              <a:rPr lang="en-US" sz="2000" b="1" dirty="0" smtClean="0"/>
              <a:t>AWS App Studio:</a:t>
            </a:r>
            <a:r>
              <a:rPr lang="en-US" sz="2000" dirty="0" smtClean="0"/>
              <a:t> Development environment for building, testing, and deploying applications.</a:t>
            </a:r>
            <a:endParaRPr lang="en-US" sz="2000" dirty="0"/>
          </a:p>
        </p:txBody>
      </p:sp>
    </p:spTree>
    <p:extLst>
      <p:ext uri="{BB962C8B-B14F-4D97-AF65-F5344CB8AC3E}">
        <p14:creationId xmlns:p14="http://schemas.microsoft.com/office/powerpoint/2010/main" val="153854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a:lnSpc>
                <a:spcPts val="5550"/>
              </a:lnSpc>
            </a:pPr>
            <a:r>
              <a:rPr lang="en-US" sz="2500" dirty="0" smtClean="0">
                <a:solidFill>
                  <a:srgbClr val="484237"/>
                </a:solidFill>
                <a:latin typeface="Gelasio Semi Bold" pitchFamily="34" charset="0"/>
                <a:ea typeface="Gelasio Semi Bold" pitchFamily="34" charset="-122"/>
                <a:cs typeface="Gelasio Semi Bold" pitchFamily="34" charset="-120"/>
              </a:rPr>
              <a:t>AWS Customer Enablement Services</a:t>
            </a:r>
            <a:endParaRPr lang="en-US" sz="2500" dirty="0"/>
          </a:p>
        </p:txBody>
      </p:sp>
      <p:sp>
        <p:nvSpPr>
          <p:cNvPr id="3" name="Text 4"/>
          <p:cNvSpPr/>
          <p:nvPr/>
        </p:nvSpPr>
        <p:spPr>
          <a:xfrm>
            <a:off x="248359" y="1213887"/>
            <a:ext cx="5526800" cy="3245818"/>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AWS IQ:</a:t>
            </a:r>
            <a:r>
              <a:rPr lang="en-US" dirty="0"/>
              <a:t> Connects AWS customers with experts for cloud-related projects.</a:t>
            </a:r>
          </a:p>
          <a:p>
            <a:pPr marL="285750" lvl="0" indent="-285750">
              <a:buFont typeface="Arial" panose="020B0604020202020204" pitchFamily="34" charset="0"/>
              <a:buChar char="•"/>
            </a:pPr>
            <a:r>
              <a:rPr lang="en-US" b="1" dirty="0"/>
              <a:t>Managed Services:</a:t>
            </a:r>
            <a:r>
              <a:rPr lang="en-US" dirty="0"/>
              <a:t> Operates AWS infrastructure on behalf of the customer.</a:t>
            </a:r>
          </a:p>
          <a:p>
            <a:pPr marL="285750" lvl="0" indent="-285750">
              <a:buFont typeface="Arial" panose="020B0604020202020204" pitchFamily="34" charset="0"/>
              <a:buChar char="•"/>
            </a:pPr>
            <a:r>
              <a:rPr lang="en-US" b="1" dirty="0"/>
              <a:t>Activate for Startups:</a:t>
            </a:r>
            <a:r>
              <a:rPr lang="en-US" dirty="0"/>
              <a:t> Provides tools, resources, and credits to help startups build on AWS.</a:t>
            </a:r>
          </a:p>
          <a:p>
            <a:pPr marL="285750" lvl="0" indent="-285750">
              <a:buFont typeface="Arial" panose="020B0604020202020204" pitchFamily="34" charset="0"/>
              <a:buChar char="•"/>
            </a:pPr>
            <a:r>
              <a:rPr lang="en-US" b="1" dirty="0"/>
              <a:t>Support:</a:t>
            </a:r>
            <a:r>
              <a:rPr lang="en-US" dirty="0"/>
              <a:t> Comprehensive customer support options, including basic, developer, business, and enterprise tiers.</a:t>
            </a:r>
          </a:p>
          <a:p>
            <a:pPr marL="285750" lvl="0" indent="-285750">
              <a:buFont typeface="Arial" panose="020B0604020202020204" pitchFamily="34" charset="0"/>
              <a:buChar char="•"/>
            </a:pPr>
            <a:r>
              <a:rPr lang="en-US" b="1" dirty="0"/>
              <a:t>AWS re Private:</a:t>
            </a:r>
            <a:r>
              <a:rPr lang="en-US" dirty="0"/>
              <a:t> A community-driven platform for AWS technical questions and answers.</a:t>
            </a:r>
          </a:p>
        </p:txBody>
      </p:sp>
      <p:sp>
        <p:nvSpPr>
          <p:cNvPr id="4" name="Text 0"/>
          <p:cNvSpPr/>
          <p:nvPr/>
        </p:nvSpPr>
        <p:spPr>
          <a:xfrm>
            <a:off x="6625389" y="348257"/>
            <a:ext cx="5374105" cy="708779"/>
          </a:xfrm>
          <a:prstGeom prst="rect">
            <a:avLst/>
          </a:prstGeom>
          <a:noFill/>
          <a:ln/>
        </p:spPr>
        <p:txBody>
          <a:bodyPr wrap="none" lIns="0" tIns="0" rIns="0" bIns="0" rtlCol="0" anchor="t"/>
          <a:lstStyle/>
          <a:p>
            <a:pPr>
              <a:lnSpc>
                <a:spcPts val="5550"/>
              </a:lnSpc>
            </a:pPr>
            <a:r>
              <a:rPr lang="en-US" sz="2700" dirty="0">
                <a:solidFill>
                  <a:srgbClr val="484237"/>
                </a:solidFill>
                <a:latin typeface="Gelasio Semi Bold" pitchFamily="34" charset="0"/>
                <a:ea typeface="Gelasio Semi Bold" pitchFamily="34" charset="-122"/>
                <a:cs typeface="Gelasio Semi Bold" pitchFamily="34" charset="-120"/>
              </a:rPr>
              <a:t>AWS </a:t>
            </a:r>
            <a:r>
              <a:rPr lang="en-US" sz="2700" dirty="0" smtClean="0">
                <a:solidFill>
                  <a:srgbClr val="484237"/>
                </a:solidFill>
                <a:latin typeface="Gelasio Semi Bold" pitchFamily="34" charset="0"/>
                <a:ea typeface="Gelasio Semi Bold" pitchFamily="34" charset="-122"/>
                <a:cs typeface="Gelasio Semi Bold" pitchFamily="34" charset="-120"/>
              </a:rPr>
              <a:t>Robotics Services</a:t>
            </a:r>
            <a:endParaRPr lang="en-US" sz="2700" dirty="0"/>
          </a:p>
        </p:txBody>
      </p:sp>
      <p:sp>
        <p:nvSpPr>
          <p:cNvPr id="5" name="Text 4"/>
          <p:cNvSpPr/>
          <p:nvPr/>
        </p:nvSpPr>
        <p:spPr>
          <a:xfrm>
            <a:off x="6625389" y="1334203"/>
            <a:ext cx="5229727" cy="1072113"/>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AWS </a:t>
            </a:r>
            <a:r>
              <a:rPr lang="en-US" b="1" dirty="0" err="1"/>
              <a:t>RoboMaker</a:t>
            </a:r>
            <a:r>
              <a:rPr lang="en-US" b="1" dirty="0"/>
              <a:t>:</a:t>
            </a:r>
            <a:r>
              <a:rPr lang="en-US" dirty="0"/>
              <a:t> Provides a cloud solution for robotics application development, simulation, and deployment.</a:t>
            </a:r>
          </a:p>
        </p:txBody>
      </p:sp>
      <p:sp>
        <p:nvSpPr>
          <p:cNvPr id="6" name="Text 0"/>
          <p:cNvSpPr/>
          <p:nvPr/>
        </p:nvSpPr>
        <p:spPr>
          <a:xfrm>
            <a:off x="6625389" y="2683483"/>
            <a:ext cx="5374105" cy="708779"/>
          </a:xfrm>
          <a:prstGeom prst="rect">
            <a:avLst/>
          </a:prstGeom>
          <a:noFill/>
          <a:ln/>
        </p:spPr>
        <p:txBody>
          <a:bodyPr wrap="none" lIns="0" tIns="0" rIns="0" bIns="0" rtlCol="0" anchor="t"/>
          <a:lstStyle/>
          <a:p>
            <a:pPr>
              <a:lnSpc>
                <a:spcPts val="5550"/>
              </a:lnSpc>
            </a:pPr>
            <a:r>
              <a:rPr lang="en-US" sz="2700" dirty="0" smtClean="0">
                <a:solidFill>
                  <a:srgbClr val="484237"/>
                </a:solidFill>
                <a:latin typeface="Gelasio Semi Bold" pitchFamily="34" charset="0"/>
                <a:ea typeface="Gelasio Semi Bold" pitchFamily="34" charset="-122"/>
                <a:cs typeface="Gelasio Semi Bold" pitchFamily="34" charset="-120"/>
              </a:rPr>
              <a:t>AWS </a:t>
            </a:r>
            <a:r>
              <a:rPr lang="en-US" sz="2700" dirty="0" err="1" smtClean="0">
                <a:solidFill>
                  <a:srgbClr val="484237"/>
                </a:solidFill>
                <a:latin typeface="Gelasio Semi Bold" pitchFamily="34" charset="0"/>
                <a:ea typeface="Gelasio Semi Bold" pitchFamily="34" charset="-122"/>
                <a:cs typeface="Gelasio Semi Bold" pitchFamily="34" charset="-120"/>
              </a:rPr>
              <a:t>Blockchain</a:t>
            </a:r>
            <a:r>
              <a:rPr lang="en-US" sz="2700" dirty="0" smtClean="0">
                <a:solidFill>
                  <a:srgbClr val="484237"/>
                </a:solidFill>
                <a:latin typeface="Gelasio Semi Bold" pitchFamily="34" charset="0"/>
                <a:ea typeface="Gelasio Semi Bold" pitchFamily="34" charset="-122"/>
                <a:cs typeface="Gelasio Semi Bold" pitchFamily="34" charset="-120"/>
              </a:rPr>
              <a:t> Services</a:t>
            </a:r>
            <a:endParaRPr lang="en-US" sz="2700" dirty="0"/>
          </a:p>
        </p:txBody>
      </p:sp>
      <p:sp>
        <p:nvSpPr>
          <p:cNvPr id="7" name="Text 4"/>
          <p:cNvSpPr/>
          <p:nvPr/>
        </p:nvSpPr>
        <p:spPr>
          <a:xfrm>
            <a:off x="6625389" y="3669429"/>
            <a:ext cx="5229727" cy="1223413"/>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Amazon Managed </a:t>
            </a:r>
            <a:r>
              <a:rPr lang="en-US" b="1" dirty="0" err="1"/>
              <a:t>Blockchain</a:t>
            </a:r>
            <a:r>
              <a:rPr lang="en-US" b="1" dirty="0"/>
              <a:t>:</a:t>
            </a:r>
            <a:r>
              <a:rPr lang="en-US" dirty="0"/>
              <a:t> A fully managed service for creating and managing scalable </a:t>
            </a:r>
            <a:r>
              <a:rPr lang="en-US" dirty="0" err="1"/>
              <a:t>blockchain</a:t>
            </a:r>
            <a:r>
              <a:rPr lang="en-US" dirty="0"/>
              <a:t> networks using </a:t>
            </a:r>
            <a:r>
              <a:rPr lang="en-US" dirty="0" err="1"/>
              <a:t>Hyperledger</a:t>
            </a:r>
            <a:r>
              <a:rPr lang="en-US" dirty="0"/>
              <a:t> Fabric and </a:t>
            </a:r>
            <a:r>
              <a:rPr lang="en-US" dirty="0" err="1"/>
              <a:t>Ethereum</a:t>
            </a:r>
            <a:r>
              <a:rPr lang="en-US" dirty="0"/>
              <a:t>.</a:t>
            </a:r>
          </a:p>
        </p:txBody>
      </p:sp>
    </p:spTree>
    <p:extLst>
      <p:ext uri="{BB962C8B-B14F-4D97-AF65-F5344CB8AC3E}">
        <p14:creationId xmlns:p14="http://schemas.microsoft.com/office/powerpoint/2010/main" val="214062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29389" y="366524"/>
            <a:ext cx="8325853" cy="708779"/>
          </a:xfrm>
          <a:prstGeom prst="rect">
            <a:avLst/>
          </a:prstGeom>
          <a:noFill/>
          <a:ln/>
        </p:spPr>
        <p:txBody>
          <a:bodyPr wrap="none" lIns="0" tIns="0" rIns="0" bIns="0" rtlCol="0" anchor="t"/>
          <a:lstStyle/>
          <a:p>
            <a:pPr>
              <a:lnSpc>
                <a:spcPts val="5550"/>
              </a:lnSpc>
            </a:pPr>
            <a:r>
              <a:rPr lang="en-US" sz="4000" dirty="0" smtClean="0">
                <a:solidFill>
                  <a:srgbClr val="484237"/>
                </a:solidFill>
                <a:latin typeface="Gelasio Semi Bold" pitchFamily="34" charset="0"/>
                <a:ea typeface="Gelasio Semi Bold" pitchFamily="34" charset="-122"/>
                <a:cs typeface="Gelasio Semi Bold" pitchFamily="34" charset="-120"/>
              </a:rPr>
              <a:t>AWS Satellite Services</a:t>
            </a:r>
            <a:endParaRPr lang="en-US" sz="4000" dirty="0"/>
          </a:p>
        </p:txBody>
      </p:sp>
      <p:sp>
        <p:nvSpPr>
          <p:cNvPr id="3" name="Text 4"/>
          <p:cNvSpPr/>
          <p:nvPr/>
        </p:nvSpPr>
        <p:spPr>
          <a:xfrm>
            <a:off x="529389" y="1240657"/>
            <a:ext cx="5526800" cy="1192429"/>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smtClean="0"/>
              <a:t>Ground Station:</a:t>
            </a:r>
            <a:r>
              <a:rPr lang="en-US" dirty="0" smtClean="0"/>
              <a:t> Enables you to control satellite communications and download satellite data using AWS infrastructure.</a:t>
            </a:r>
            <a:endParaRPr lang="en-US" dirty="0"/>
          </a:p>
        </p:txBody>
      </p:sp>
      <p:sp>
        <p:nvSpPr>
          <p:cNvPr id="4" name="Text 0"/>
          <p:cNvSpPr/>
          <p:nvPr/>
        </p:nvSpPr>
        <p:spPr>
          <a:xfrm>
            <a:off x="529389" y="2754573"/>
            <a:ext cx="8325853" cy="708779"/>
          </a:xfrm>
          <a:prstGeom prst="rect">
            <a:avLst/>
          </a:prstGeom>
          <a:noFill/>
          <a:ln/>
        </p:spPr>
        <p:txBody>
          <a:bodyPr wrap="none" lIns="0" tIns="0" rIns="0" bIns="0" rtlCol="0" anchor="t"/>
          <a:lstStyle/>
          <a:p>
            <a:pPr>
              <a:lnSpc>
                <a:spcPts val="5550"/>
              </a:lnSpc>
            </a:pPr>
            <a:r>
              <a:rPr lang="en-US" sz="3600" b="1" dirty="0">
                <a:solidFill>
                  <a:srgbClr val="484237"/>
                </a:solidFill>
                <a:latin typeface="Gelasio Semi Bold" pitchFamily="34" charset="0"/>
                <a:ea typeface="Gelasio Semi Bold" pitchFamily="34" charset="-122"/>
                <a:cs typeface="Gelasio Semi Bold" pitchFamily="34" charset="-120"/>
              </a:rPr>
              <a:t>AWS </a:t>
            </a:r>
            <a:r>
              <a:rPr lang="en-US" sz="3600" b="1" dirty="0" smtClean="0">
                <a:solidFill>
                  <a:srgbClr val="484237"/>
                </a:solidFill>
                <a:latin typeface="Gelasio Semi Bold" pitchFamily="34" charset="0"/>
                <a:ea typeface="Gelasio Semi Bold" pitchFamily="34" charset="-122"/>
                <a:cs typeface="Gelasio Semi Bold" pitchFamily="34" charset="-120"/>
              </a:rPr>
              <a:t>Quantum Technologies Services</a:t>
            </a:r>
            <a:endParaRPr lang="en-US" sz="3600" b="1" dirty="0"/>
          </a:p>
        </p:txBody>
      </p:sp>
      <p:sp>
        <p:nvSpPr>
          <p:cNvPr id="5" name="Text 4"/>
          <p:cNvSpPr/>
          <p:nvPr/>
        </p:nvSpPr>
        <p:spPr>
          <a:xfrm>
            <a:off x="529389" y="3740519"/>
            <a:ext cx="5229727" cy="1072113"/>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Amazon </a:t>
            </a:r>
            <a:r>
              <a:rPr lang="en-US" b="1" dirty="0" err="1"/>
              <a:t>Braket</a:t>
            </a:r>
            <a:r>
              <a:rPr lang="en-US" b="1" dirty="0"/>
              <a:t>:</a:t>
            </a:r>
            <a:r>
              <a:rPr lang="en-US" dirty="0"/>
              <a:t> A fully managed service for exploring and running quantum computing algorithms on multiple quantum hardware platforms.</a:t>
            </a:r>
          </a:p>
        </p:txBody>
      </p:sp>
    </p:spTree>
    <p:extLst>
      <p:ext uri="{BB962C8B-B14F-4D97-AF65-F5344CB8AC3E}">
        <p14:creationId xmlns:p14="http://schemas.microsoft.com/office/powerpoint/2010/main" val="192993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Management &amp; Governance Services</a:t>
            </a:r>
            <a:endParaRPr lang="en-US" sz="4000" b="1" dirty="0"/>
          </a:p>
        </p:txBody>
      </p:sp>
      <p:sp>
        <p:nvSpPr>
          <p:cNvPr id="3" name="Text 4"/>
          <p:cNvSpPr/>
          <p:nvPr/>
        </p:nvSpPr>
        <p:spPr>
          <a:xfrm>
            <a:off x="248358" y="1283369"/>
            <a:ext cx="11510505" cy="500513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AWS Organizations:</a:t>
            </a:r>
            <a:r>
              <a:rPr lang="en-US" dirty="0"/>
              <a:t> Centralized management of multiple AWS accounts for consolidated billing, policy-based management, and automation.</a:t>
            </a:r>
          </a:p>
          <a:p>
            <a:pPr marL="285750" lvl="0" indent="-285750">
              <a:buFont typeface="Arial" panose="020B0604020202020204" pitchFamily="34" charset="0"/>
              <a:buChar char="•"/>
            </a:pPr>
            <a:r>
              <a:rPr lang="en-US" b="1" dirty="0" err="1"/>
              <a:t>CloudWatch</a:t>
            </a:r>
            <a:r>
              <a:rPr lang="en-US" b="1" dirty="0"/>
              <a:t>:</a:t>
            </a:r>
            <a:r>
              <a:rPr lang="en-US" dirty="0"/>
              <a:t> A monitoring and observability service for AWS cloud resources and applications.</a:t>
            </a:r>
          </a:p>
          <a:p>
            <a:pPr marL="285750" lvl="0" indent="-285750">
              <a:buFont typeface="Arial" panose="020B0604020202020204" pitchFamily="34" charset="0"/>
              <a:buChar char="•"/>
            </a:pPr>
            <a:r>
              <a:rPr lang="en-US" b="1" dirty="0"/>
              <a:t>AWS Auto Scaling:</a:t>
            </a:r>
            <a:r>
              <a:rPr lang="en-US" dirty="0"/>
              <a:t> Automatically adjusts compute capacity to maintain optimal application performance at the lowest possible cost.</a:t>
            </a:r>
          </a:p>
          <a:p>
            <a:pPr marL="285750" lvl="0" indent="-285750">
              <a:buFont typeface="Arial" panose="020B0604020202020204" pitchFamily="34" charset="0"/>
              <a:buChar char="•"/>
            </a:pPr>
            <a:r>
              <a:rPr lang="en-US" b="1" dirty="0" err="1"/>
              <a:t>CloudFormation</a:t>
            </a:r>
            <a:r>
              <a:rPr lang="en-US" b="1" dirty="0"/>
              <a:t>:</a:t>
            </a:r>
            <a:r>
              <a:rPr lang="en-US" dirty="0"/>
              <a:t> Provides a common language for modeling and provisioning AWS infrastructure in an automated and secure manner.</a:t>
            </a:r>
          </a:p>
          <a:p>
            <a:pPr marL="285750" lvl="0" indent="-285750">
              <a:buFont typeface="Arial" panose="020B0604020202020204" pitchFamily="34" charset="0"/>
              <a:buChar char="•"/>
            </a:pPr>
            <a:r>
              <a:rPr lang="en-US" b="1" dirty="0"/>
              <a:t>AWS </a:t>
            </a:r>
            <a:r>
              <a:rPr lang="en-US" b="1" dirty="0" err="1"/>
              <a:t>Config</a:t>
            </a:r>
            <a:r>
              <a:rPr lang="en-US" b="1" dirty="0"/>
              <a:t>:</a:t>
            </a:r>
            <a:r>
              <a:rPr lang="en-US" dirty="0"/>
              <a:t> Continuously monitors and records AWS resource configurations and allows automated compliance checking.</a:t>
            </a:r>
          </a:p>
          <a:p>
            <a:pPr marL="285750" lvl="0" indent="-285750">
              <a:buFont typeface="Arial" panose="020B0604020202020204" pitchFamily="34" charset="0"/>
              <a:buChar char="•"/>
            </a:pPr>
            <a:r>
              <a:rPr lang="en-US" b="1" dirty="0" err="1"/>
              <a:t>OpsWorks</a:t>
            </a:r>
            <a:r>
              <a:rPr lang="en-US" b="1" dirty="0"/>
              <a:t>:</a:t>
            </a:r>
            <a:r>
              <a:rPr lang="en-US" dirty="0"/>
              <a:t> A configuration management service that provides managed instances of Chef and Puppet for infrastructure automation.</a:t>
            </a:r>
          </a:p>
          <a:p>
            <a:pPr marL="285750" lvl="0" indent="-285750">
              <a:buFont typeface="Arial" panose="020B0604020202020204" pitchFamily="34" charset="0"/>
              <a:buChar char="•"/>
            </a:pPr>
            <a:r>
              <a:rPr lang="en-US" b="1" dirty="0"/>
              <a:t>Service Catalog:</a:t>
            </a:r>
            <a:r>
              <a:rPr lang="en-US" dirty="0"/>
              <a:t> Allows organizations to create and manage catalogs of approved IT services.</a:t>
            </a:r>
          </a:p>
          <a:p>
            <a:pPr marL="285750" lvl="0" indent="-285750">
              <a:buFont typeface="Arial" panose="020B0604020202020204" pitchFamily="34" charset="0"/>
              <a:buChar char="•"/>
            </a:pPr>
            <a:r>
              <a:rPr lang="en-US" b="1" dirty="0"/>
              <a:t>Systems Manager:</a:t>
            </a:r>
            <a:r>
              <a:rPr lang="en-US" dirty="0"/>
              <a:t> Unifies operational data from multiple AWS services to manage and automate tasks across AWS resources.</a:t>
            </a:r>
          </a:p>
          <a:p>
            <a:pPr marL="285750" lvl="0" indent="-285750">
              <a:buFont typeface="Arial" panose="020B0604020202020204" pitchFamily="34" charset="0"/>
              <a:buChar char="•"/>
            </a:pPr>
            <a:r>
              <a:rPr lang="en-US" b="1" dirty="0"/>
              <a:t>Trusted Advisor:</a:t>
            </a:r>
            <a:r>
              <a:rPr lang="en-US" dirty="0"/>
              <a:t> Provides real-time guidance to help optimize your AWS environment for performance, cost, security, and fault tolerance.</a:t>
            </a:r>
          </a:p>
          <a:p>
            <a:pPr marL="285750" lvl="0" indent="-285750">
              <a:buFont typeface="Arial" panose="020B0604020202020204" pitchFamily="34" charset="0"/>
              <a:buChar char="•"/>
            </a:pPr>
            <a:r>
              <a:rPr lang="en-US" b="1" dirty="0"/>
              <a:t>Control Tower:</a:t>
            </a:r>
            <a:r>
              <a:rPr lang="en-US" dirty="0"/>
              <a:t> Provides a framework to set up and govern a secure, multi-account AWS environment.</a:t>
            </a:r>
          </a:p>
          <a:p>
            <a:pPr marL="285750" lvl="0" indent="-285750">
              <a:buFont typeface="Arial" panose="020B0604020202020204" pitchFamily="34" charset="0"/>
              <a:buChar char="•"/>
            </a:pPr>
            <a:r>
              <a:rPr lang="en-US" b="1" dirty="0"/>
              <a:t>AWS Well-Architected Tool:</a:t>
            </a:r>
            <a:r>
              <a:rPr lang="en-US" dirty="0"/>
              <a:t> Helps review and improve the security, reliability, and efficiency of your cloud workloads</a:t>
            </a:r>
            <a:r>
              <a:rPr lang="en-US" dirty="0" smtClean="0"/>
              <a:t>.</a:t>
            </a:r>
          </a:p>
        </p:txBody>
      </p:sp>
    </p:spTree>
    <p:extLst>
      <p:ext uri="{BB962C8B-B14F-4D97-AF65-F5344CB8AC3E}">
        <p14:creationId xmlns:p14="http://schemas.microsoft.com/office/powerpoint/2010/main" val="404219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Media Services</a:t>
            </a:r>
            <a:endParaRPr lang="en-US" sz="4000" b="1" dirty="0"/>
          </a:p>
        </p:txBody>
      </p:sp>
      <p:sp>
        <p:nvSpPr>
          <p:cNvPr id="3" name="Text 4"/>
          <p:cNvSpPr/>
          <p:nvPr/>
        </p:nvSpPr>
        <p:spPr>
          <a:xfrm>
            <a:off x="248358" y="1283369"/>
            <a:ext cx="10435684" cy="5021178"/>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Kinesis Video Streams:</a:t>
            </a:r>
            <a:r>
              <a:rPr lang="en-US" dirty="0"/>
              <a:t> Makes it easy to stream video from connected devices to AWS for analytics and machine learning.</a:t>
            </a:r>
          </a:p>
          <a:p>
            <a:pPr marL="285750" lvl="0" indent="-285750">
              <a:buFont typeface="Arial" panose="020B0604020202020204" pitchFamily="34" charset="0"/>
              <a:buChar char="•"/>
            </a:pPr>
            <a:r>
              <a:rPr lang="en-US" b="1" dirty="0" err="1"/>
              <a:t>MediaConvert</a:t>
            </a:r>
            <a:r>
              <a:rPr lang="en-US" b="1" dirty="0"/>
              <a:t>:</a:t>
            </a:r>
            <a:r>
              <a:rPr lang="en-US" dirty="0"/>
              <a:t> Provides file-based video transcoding with broadcast-grade features.</a:t>
            </a:r>
          </a:p>
          <a:p>
            <a:pPr marL="285750" lvl="0" indent="-285750">
              <a:buFont typeface="Arial" panose="020B0604020202020204" pitchFamily="34" charset="0"/>
              <a:buChar char="•"/>
            </a:pPr>
            <a:r>
              <a:rPr lang="en-US" b="1" dirty="0" err="1"/>
              <a:t>MediaLive</a:t>
            </a:r>
            <a:r>
              <a:rPr lang="en-US" b="1" dirty="0"/>
              <a:t>:</a:t>
            </a:r>
            <a:r>
              <a:rPr lang="en-US" dirty="0"/>
              <a:t> Offers live video encoding in real-time for broadcast-quality video streams.</a:t>
            </a:r>
          </a:p>
          <a:p>
            <a:pPr marL="285750" lvl="0" indent="-285750">
              <a:buFont typeface="Arial" panose="020B0604020202020204" pitchFamily="34" charset="0"/>
              <a:buChar char="•"/>
            </a:pPr>
            <a:r>
              <a:rPr lang="en-US" b="1" dirty="0" err="1"/>
              <a:t>MediaPackage</a:t>
            </a:r>
            <a:r>
              <a:rPr lang="en-US" b="1" dirty="0"/>
              <a:t>:</a:t>
            </a:r>
            <a:r>
              <a:rPr lang="en-US" dirty="0"/>
              <a:t> Securely prepares and protects video streams for delivery to a wide variety of devices.</a:t>
            </a:r>
          </a:p>
          <a:p>
            <a:pPr marL="285750" lvl="0" indent="-285750">
              <a:buFont typeface="Arial" panose="020B0604020202020204" pitchFamily="34" charset="0"/>
              <a:buChar char="•"/>
            </a:pPr>
            <a:r>
              <a:rPr lang="en-US" b="1" dirty="0" err="1"/>
              <a:t>MediaStore</a:t>
            </a:r>
            <a:r>
              <a:rPr lang="en-US" b="1" dirty="0"/>
              <a:t>:</a:t>
            </a:r>
            <a:r>
              <a:rPr lang="en-US" dirty="0"/>
              <a:t> A scalable storage service optimized for media workloads, especially for video streaming.</a:t>
            </a:r>
          </a:p>
          <a:p>
            <a:pPr marL="285750" lvl="0" indent="-285750">
              <a:buFont typeface="Arial" panose="020B0604020202020204" pitchFamily="34" charset="0"/>
              <a:buChar char="•"/>
            </a:pPr>
            <a:r>
              <a:rPr lang="en-US" b="1" dirty="0" err="1"/>
              <a:t>MediaTailor</a:t>
            </a:r>
            <a:r>
              <a:rPr lang="en-US" b="1" dirty="0"/>
              <a:t>:</a:t>
            </a:r>
            <a:r>
              <a:rPr lang="en-US" dirty="0"/>
              <a:t> Enables server-side ad insertion for video streams.</a:t>
            </a:r>
          </a:p>
          <a:p>
            <a:pPr marL="285750" lvl="0" indent="-285750">
              <a:buFont typeface="Arial" panose="020B0604020202020204" pitchFamily="34" charset="0"/>
              <a:buChar char="•"/>
            </a:pPr>
            <a:r>
              <a:rPr lang="en-US" b="1" dirty="0"/>
              <a:t>Elemental Appliances &amp; Software:</a:t>
            </a:r>
            <a:r>
              <a:rPr lang="en-US" dirty="0"/>
              <a:t> Offers on-premises solutions for live video encoding, transcoding, and content distribution.</a:t>
            </a:r>
          </a:p>
          <a:p>
            <a:pPr marL="285750" lvl="0" indent="-285750">
              <a:buFont typeface="Arial" panose="020B0604020202020204" pitchFamily="34" charset="0"/>
              <a:buChar char="•"/>
            </a:pPr>
            <a:r>
              <a:rPr lang="en-US" b="1" dirty="0"/>
              <a:t>Elastic Transcoder:</a:t>
            </a:r>
            <a:r>
              <a:rPr lang="en-US" dirty="0"/>
              <a:t> A media transcoding service that converts media files into formats suitable for playback on devices.</a:t>
            </a:r>
          </a:p>
          <a:p>
            <a:pPr marL="285750" lvl="0" indent="-285750">
              <a:buFont typeface="Arial" panose="020B0604020202020204" pitchFamily="34" charset="0"/>
              <a:buChar char="•"/>
            </a:pPr>
            <a:r>
              <a:rPr lang="en-US" b="1" dirty="0"/>
              <a:t>Nimble Studio:</a:t>
            </a:r>
            <a:r>
              <a:rPr lang="en-US" dirty="0"/>
              <a:t> Provides a virtual studio environment for creating and rendering high-quality visual effects and animation.</a:t>
            </a:r>
          </a:p>
          <a:p>
            <a:pPr marL="285750" lvl="0" indent="-285750">
              <a:buFont typeface="Arial" panose="020B0604020202020204" pitchFamily="34" charset="0"/>
              <a:buChar char="•"/>
            </a:pPr>
            <a:r>
              <a:rPr lang="en-US" b="1" dirty="0" err="1"/>
              <a:t>MediaConnect</a:t>
            </a:r>
            <a:r>
              <a:rPr lang="en-US" b="1" dirty="0"/>
              <a:t>:</a:t>
            </a:r>
            <a:r>
              <a:rPr lang="en-US" dirty="0"/>
              <a:t> A reliable, secure transport service for live video between broadcasters and streaming platforms.</a:t>
            </a:r>
          </a:p>
          <a:p>
            <a:pPr marL="285750" lvl="0" indent="-285750">
              <a:buFont typeface="Arial" panose="020B0604020202020204" pitchFamily="34" charset="0"/>
              <a:buChar char="•"/>
            </a:pPr>
            <a:r>
              <a:rPr lang="en-US" b="1" dirty="0"/>
              <a:t>Amazon Interactive Video Service:</a:t>
            </a:r>
            <a:r>
              <a:rPr lang="en-US" dirty="0"/>
              <a:t> Simplifies building interactive live streaming applications.</a:t>
            </a:r>
          </a:p>
          <a:p>
            <a:pPr marL="285750" lvl="0" indent="-285750">
              <a:buFont typeface="Arial" panose="020B0604020202020204" pitchFamily="34" charset="0"/>
              <a:buChar char="•"/>
            </a:pPr>
            <a:r>
              <a:rPr lang="en-US" b="1" dirty="0"/>
              <a:t>AWS Deadline Cloud:</a:t>
            </a:r>
            <a:r>
              <a:rPr lang="en-US" dirty="0"/>
              <a:t> A render management service for media production pipelines.</a:t>
            </a:r>
          </a:p>
        </p:txBody>
      </p:sp>
    </p:spTree>
    <p:extLst>
      <p:ext uri="{BB962C8B-B14F-4D97-AF65-F5344CB8AC3E}">
        <p14:creationId xmlns:p14="http://schemas.microsoft.com/office/powerpoint/2010/main" val="359717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Machine Learning Services</a:t>
            </a:r>
            <a:endParaRPr lang="en-US" sz="4000" b="1" dirty="0"/>
          </a:p>
        </p:txBody>
      </p:sp>
      <p:sp>
        <p:nvSpPr>
          <p:cNvPr id="3" name="Text 4"/>
          <p:cNvSpPr/>
          <p:nvPr/>
        </p:nvSpPr>
        <p:spPr>
          <a:xfrm>
            <a:off x="248358" y="1187116"/>
            <a:ext cx="11510505" cy="5245768"/>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Amazon </a:t>
            </a:r>
            <a:r>
              <a:rPr lang="en-US" b="1" dirty="0" err="1"/>
              <a:t>SageMaker</a:t>
            </a:r>
            <a:r>
              <a:rPr lang="en-US" b="1" dirty="0"/>
              <a:t>:</a:t>
            </a:r>
            <a:r>
              <a:rPr lang="en-US" dirty="0"/>
              <a:t> Fully managed service to build, train, and deploy machine learning models quickly and at scale.</a:t>
            </a:r>
          </a:p>
          <a:p>
            <a:pPr marL="285750" lvl="0" indent="-285750">
              <a:buFont typeface="Arial" panose="020B0604020202020204" pitchFamily="34" charset="0"/>
              <a:buChar char="•"/>
            </a:pPr>
            <a:r>
              <a:rPr lang="en-US" b="1" dirty="0"/>
              <a:t>Amazon Augmented AI:</a:t>
            </a:r>
            <a:r>
              <a:rPr lang="en-US" dirty="0"/>
              <a:t> Provides human review capabilities for AI predictions to improve the accuracy of machine learning models.</a:t>
            </a:r>
          </a:p>
          <a:p>
            <a:pPr marL="285750" lvl="0" indent="-285750">
              <a:buFont typeface="Arial" panose="020B0604020202020204" pitchFamily="34" charset="0"/>
              <a:buChar char="•"/>
            </a:pPr>
            <a:r>
              <a:rPr lang="en-US" b="1" dirty="0"/>
              <a:t>Amazon </a:t>
            </a:r>
            <a:r>
              <a:rPr lang="en-US" b="1" dirty="0" err="1"/>
              <a:t>CodeGuru</a:t>
            </a:r>
            <a:r>
              <a:rPr lang="en-US" b="1" dirty="0"/>
              <a:t>:</a:t>
            </a:r>
            <a:r>
              <a:rPr lang="en-US" dirty="0"/>
              <a:t> A machine learning-powered tool for automated code reviews and performance recommendations.</a:t>
            </a:r>
          </a:p>
          <a:p>
            <a:pPr marL="285750" lvl="0" indent="-285750">
              <a:buFont typeface="Arial" panose="020B0604020202020204" pitchFamily="34" charset="0"/>
              <a:buChar char="•"/>
            </a:pPr>
            <a:r>
              <a:rPr lang="en-US" b="1" dirty="0"/>
              <a:t>Amazon DevOps Guru:</a:t>
            </a:r>
            <a:r>
              <a:rPr lang="en-US" dirty="0"/>
              <a:t> Detects and recommends solutions to operational issues by analyzing AWS application data.</a:t>
            </a:r>
          </a:p>
          <a:p>
            <a:pPr marL="285750" lvl="0" indent="-285750">
              <a:buFont typeface="Arial" panose="020B0604020202020204" pitchFamily="34" charset="0"/>
              <a:buChar char="•"/>
            </a:pPr>
            <a:r>
              <a:rPr lang="en-US" b="1" dirty="0"/>
              <a:t>Amazon Comprehend:</a:t>
            </a:r>
            <a:r>
              <a:rPr lang="en-US" dirty="0"/>
              <a:t> Natural language processing (NLP) service to extract insights and relationships from text.</a:t>
            </a:r>
          </a:p>
          <a:p>
            <a:pPr marL="285750" lvl="0" indent="-285750">
              <a:buFont typeface="Arial" panose="020B0604020202020204" pitchFamily="34" charset="0"/>
              <a:buChar char="•"/>
            </a:pPr>
            <a:r>
              <a:rPr lang="en-US" b="1" dirty="0"/>
              <a:t>Amazon Forecast:</a:t>
            </a:r>
            <a:r>
              <a:rPr lang="en-US" dirty="0"/>
              <a:t> Provides highly accurate time-series forecasting using machine learning.</a:t>
            </a:r>
          </a:p>
          <a:p>
            <a:pPr marL="285750" lvl="0" indent="-285750">
              <a:buFont typeface="Arial" panose="020B0604020202020204" pitchFamily="34" charset="0"/>
              <a:buChar char="•"/>
            </a:pPr>
            <a:r>
              <a:rPr lang="en-US" b="1" dirty="0"/>
              <a:t>Amazon Fraud Detector:</a:t>
            </a:r>
            <a:r>
              <a:rPr lang="en-US" dirty="0"/>
              <a:t> Detects potential fraudulent online activity using machine learning models.</a:t>
            </a:r>
          </a:p>
          <a:p>
            <a:pPr marL="285750" lvl="0" indent="-285750">
              <a:buFont typeface="Arial" panose="020B0604020202020204" pitchFamily="34" charset="0"/>
              <a:buChar char="•"/>
            </a:pPr>
            <a:r>
              <a:rPr lang="en-US" b="1" dirty="0"/>
              <a:t>Amazon Kendra:</a:t>
            </a:r>
            <a:r>
              <a:rPr lang="en-US" dirty="0"/>
              <a:t> An AI-powered search service for enterprise data with natural language processing capabilities.</a:t>
            </a:r>
          </a:p>
          <a:p>
            <a:pPr marL="285750" lvl="0" indent="-285750">
              <a:buFont typeface="Arial" panose="020B0604020202020204" pitchFamily="34" charset="0"/>
              <a:buChar char="•"/>
            </a:pPr>
            <a:r>
              <a:rPr lang="en-US" b="1" dirty="0"/>
              <a:t>Amazon Personalize:</a:t>
            </a:r>
            <a:r>
              <a:rPr lang="en-US" dirty="0"/>
              <a:t> Delivers personalized product recommendations, search results, and notifications using machine learning.</a:t>
            </a:r>
          </a:p>
          <a:p>
            <a:pPr marL="285750" lvl="0" indent="-285750">
              <a:buFont typeface="Arial" panose="020B0604020202020204" pitchFamily="34" charset="0"/>
              <a:buChar char="•"/>
            </a:pPr>
            <a:r>
              <a:rPr lang="en-US" b="1" dirty="0"/>
              <a:t>Amazon Polly:</a:t>
            </a:r>
            <a:r>
              <a:rPr lang="en-US" dirty="0"/>
              <a:t> Converts text into realistic speech for voice-enabled applications.</a:t>
            </a:r>
          </a:p>
          <a:p>
            <a:pPr marL="285750" lvl="0" indent="-285750">
              <a:buFont typeface="Arial" panose="020B0604020202020204" pitchFamily="34" charset="0"/>
              <a:buChar char="•"/>
            </a:pPr>
            <a:r>
              <a:rPr lang="en-US" b="1" dirty="0"/>
              <a:t>Amazon </a:t>
            </a:r>
            <a:r>
              <a:rPr lang="en-US" b="1" dirty="0" err="1"/>
              <a:t>Rekognition</a:t>
            </a:r>
            <a:r>
              <a:rPr lang="en-US" b="1" dirty="0"/>
              <a:t>:</a:t>
            </a:r>
            <a:r>
              <a:rPr lang="en-US" dirty="0"/>
              <a:t> Provides image and video analysis for facial recognition, object detection, and content moderation.</a:t>
            </a:r>
          </a:p>
          <a:p>
            <a:pPr marL="285750" lvl="0" indent="-285750">
              <a:buFont typeface="Arial" panose="020B0604020202020204" pitchFamily="34" charset="0"/>
              <a:buChar char="•"/>
            </a:pPr>
            <a:r>
              <a:rPr lang="en-US" b="1" dirty="0"/>
              <a:t>Amazon </a:t>
            </a:r>
            <a:r>
              <a:rPr lang="en-US" b="1" dirty="0" err="1"/>
              <a:t>Textract</a:t>
            </a:r>
            <a:r>
              <a:rPr lang="en-US" b="1" dirty="0"/>
              <a:t>:</a:t>
            </a:r>
            <a:r>
              <a:rPr lang="en-US" dirty="0"/>
              <a:t> Automatically extracts text, handwriting, and data from scanned documents.</a:t>
            </a:r>
          </a:p>
          <a:p>
            <a:pPr marL="285750" lvl="0" indent="-285750">
              <a:buFont typeface="Arial" panose="020B0604020202020204" pitchFamily="34" charset="0"/>
              <a:buChar char="•"/>
            </a:pPr>
            <a:r>
              <a:rPr lang="en-US" b="1" dirty="0"/>
              <a:t>Amazon Transcribe:</a:t>
            </a:r>
            <a:r>
              <a:rPr lang="en-US" dirty="0"/>
              <a:t> Converts speech to text for transcription applications.</a:t>
            </a:r>
          </a:p>
          <a:p>
            <a:pPr marL="285750" lvl="0" indent="-285750">
              <a:buFont typeface="Arial" panose="020B0604020202020204" pitchFamily="34" charset="0"/>
              <a:buChar char="•"/>
            </a:pPr>
            <a:r>
              <a:rPr lang="en-US" b="1" dirty="0"/>
              <a:t>Amazon Translate:</a:t>
            </a:r>
            <a:r>
              <a:rPr lang="en-US" dirty="0"/>
              <a:t> Provides accurate language translation using neural machine translation models.</a:t>
            </a:r>
          </a:p>
          <a:p>
            <a:pPr marL="285750" lvl="0" indent="-285750">
              <a:buFont typeface="Arial" panose="020B0604020202020204" pitchFamily="34" charset="0"/>
              <a:buChar char="•"/>
            </a:pPr>
            <a:r>
              <a:rPr lang="en-US" b="1" dirty="0"/>
              <a:t>AWS </a:t>
            </a:r>
            <a:r>
              <a:rPr lang="en-US" b="1" dirty="0" err="1"/>
              <a:t>DeepComposer</a:t>
            </a:r>
            <a:r>
              <a:rPr lang="en-US" b="1" dirty="0"/>
              <a:t>:</a:t>
            </a:r>
            <a:r>
              <a:rPr lang="en-US" dirty="0"/>
              <a:t> A machine learning-based tool that allows users to create music using AI.</a:t>
            </a:r>
          </a:p>
          <a:p>
            <a:pPr marL="285750" lvl="0" indent="-285750">
              <a:buFont typeface="Arial" panose="020B0604020202020204" pitchFamily="34" charset="0"/>
              <a:buChar char="•"/>
            </a:pPr>
            <a:r>
              <a:rPr lang="en-US" b="1" dirty="0"/>
              <a:t>AWS </a:t>
            </a:r>
            <a:r>
              <a:rPr lang="en-US" b="1" dirty="0" err="1"/>
              <a:t>DeepRacer</a:t>
            </a:r>
            <a:r>
              <a:rPr lang="en-US" b="1" dirty="0"/>
              <a:t>:</a:t>
            </a:r>
            <a:r>
              <a:rPr lang="en-US" dirty="0"/>
              <a:t> An autonomous racing car powered by reinforcement learning, used to train machine learning models</a:t>
            </a:r>
            <a:r>
              <a:rPr lang="en-US" dirty="0" smtClean="0"/>
              <a:t>.</a:t>
            </a:r>
            <a:endParaRPr lang="en-US" dirty="0"/>
          </a:p>
        </p:txBody>
      </p:sp>
    </p:spTree>
    <p:extLst>
      <p:ext uri="{BB962C8B-B14F-4D97-AF65-F5344CB8AC3E}">
        <p14:creationId xmlns:p14="http://schemas.microsoft.com/office/powerpoint/2010/main" val="414306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Machine Learning Services</a:t>
            </a:r>
            <a:endParaRPr lang="en-US" sz="4000" b="1" dirty="0"/>
          </a:p>
        </p:txBody>
      </p:sp>
      <p:sp>
        <p:nvSpPr>
          <p:cNvPr id="3" name="Text 4"/>
          <p:cNvSpPr/>
          <p:nvPr/>
        </p:nvSpPr>
        <p:spPr>
          <a:xfrm>
            <a:off x="248358" y="1283369"/>
            <a:ext cx="11510505" cy="500513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smtClean="0"/>
              <a:t>AWS </a:t>
            </a:r>
            <a:r>
              <a:rPr lang="en-US" b="1" dirty="0"/>
              <a:t>Panorama:</a:t>
            </a:r>
            <a:r>
              <a:rPr lang="en-US" dirty="0"/>
              <a:t> An edge device that adds computer vision to on-premises cameras to automate visual monitoring.</a:t>
            </a:r>
          </a:p>
          <a:p>
            <a:pPr marL="285750" lvl="0" indent="-285750">
              <a:buFont typeface="Arial" panose="020B0604020202020204" pitchFamily="34" charset="0"/>
              <a:buChar char="•"/>
            </a:pPr>
            <a:r>
              <a:rPr lang="en-US" b="1" dirty="0"/>
              <a:t>Amazon </a:t>
            </a:r>
            <a:r>
              <a:rPr lang="en-US" b="1" dirty="0" err="1"/>
              <a:t>Monitron</a:t>
            </a:r>
            <a:r>
              <a:rPr lang="en-US" b="1" dirty="0"/>
              <a:t>:</a:t>
            </a:r>
            <a:r>
              <a:rPr lang="en-US" dirty="0"/>
              <a:t> A machine learning-based service for predictive maintenance by monitoring industrial equipment.</a:t>
            </a:r>
          </a:p>
          <a:p>
            <a:pPr marL="285750" lvl="0" indent="-285750">
              <a:buFont typeface="Arial" panose="020B0604020202020204" pitchFamily="34" charset="0"/>
              <a:buChar char="•"/>
            </a:pPr>
            <a:r>
              <a:rPr lang="en-US" b="1" dirty="0"/>
              <a:t>AWS </a:t>
            </a:r>
            <a:r>
              <a:rPr lang="en-US" b="1" dirty="0" err="1"/>
              <a:t>HealthLake</a:t>
            </a:r>
            <a:r>
              <a:rPr lang="en-US" b="1" dirty="0"/>
              <a:t>:</a:t>
            </a:r>
            <a:r>
              <a:rPr lang="en-US" dirty="0"/>
              <a:t> A health data lake that allows healthcare providers to store, query, and analyze health information at scale.</a:t>
            </a:r>
          </a:p>
          <a:p>
            <a:pPr marL="285750" lvl="0" indent="-285750">
              <a:buFont typeface="Arial" panose="020B0604020202020204" pitchFamily="34" charset="0"/>
              <a:buChar char="•"/>
            </a:pPr>
            <a:r>
              <a:rPr lang="en-US" b="1" dirty="0"/>
              <a:t>Amazon Lookout for Vision:</a:t>
            </a:r>
            <a:r>
              <a:rPr lang="en-US" dirty="0"/>
              <a:t> Detects visual anomalies in products and processes using computer vision.</a:t>
            </a:r>
          </a:p>
          <a:p>
            <a:pPr marL="285750" lvl="0" indent="-285750">
              <a:buFont typeface="Arial" panose="020B0604020202020204" pitchFamily="34" charset="0"/>
              <a:buChar char="•"/>
            </a:pPr>
            <a:r>
              <a:rPr lang="en-US" b="1" dirty="0"/>
              <a:t>Amazon Lookout for Equipment:</a:t>
            </a:r>
            <a:r>
              <a:rPr lang="en-US" dirty="0"/>
              <a:t> Provides predictive maintenance capabilities by detecting anomalies in industrial equipment data.</a:t>
            </a:r>
          </a:p>
          <a:p>
            <a:pPr marL="285750" lvl="0" indent="-285750">
              <a:buFont typeface="Arial" panose="020B0604020202020204" pitchFamily="34" charset="0"/>
              <a:buChar char="•"/>
            </a:pPr>
            <a:r>
              <a:rPr lang="en-US" b="1" dirty="0"/>
              <a:t>Amazon Lookout for Metrics:</a:t>
            </a:r>
            <a:r>
              <a:rPr lang="en-US" dirty="0"/>
              <a:t> Identifies and alerts on anomalies in business and operational metrics using machine learning.</a:t>
            </a:r>
          </a:p>
          <a:p>
            <a:pPr marL="285750" lvl="0" indent="-285750">
              <a:buFont typeface="Arial" panose="020B0604020202020204" pitchFamily="34" charset="0"/>
              <a:buChar char="•"/>
            </a:pPr>
            <a:r>
              <a:rPr lang="en-US" b="1" dirty="0"/>
              <a:t>Amazon Lex:</a:t>
            </a:r>
            <a:r>
              <a:rPr lang="en-US" dirty="0"/>
              <a:t> A conversational AI service to build </a:t>
            </a:r>
            <a:r>
              <a:rPr lang="en-US" dirty="0" err="1"/>
              <a:t>chatbots</a:t>
            </a:r>
            <a:r>
              <a:rPr lang="en-US" dirty="0"/>
              <a:t> and virtual assistants.</a:t>
            </a:r>
          </a:p>
          <a:p>
            <a:pPr marL="285750" lvl="0" indent="-285750">
              <a:buFont typeface="Arial" panose="020B0604020202020204" pitchFamily="34" charset="0"/>
              <a:buChar char="•"/>
            </a:pPr>
            <a:r>
              <a:rPr lang="en-US" b="1" dirty="0"/>
              <a:t>Amazon Comprehend Medical:</a:t>
            </a:r>
            <a:r>
              <a:rPr lang="en-US" dirty="0"/>
              <a:t> Extracts medical information from unstructured medical text.</a:t>
            </a:r>
          </a:p>
          <a:p>
            <a:pPr marL="285750" lvl="0" indent="-285750">
              <a:buFont typeface="Arial" panose="020B0604020202020204" pitchFamily="34" charset="0"/>
              <a:buChar char="•"/>
            </a:pPr>
            <a:r>
              <a:rPr lang="en-US" b="1" dirty="0"/>
              <a:t>AWS </a:t>
            </a:r>
            <a:r>
              <a:rPr lang="en-US" b="1" dirty="0" err="1"/>
              <a:t>HealthOmics</a:t>
            </a:r>
            <a:r>
              <a:rPr lang="en-US" b="1" dirty="0"/>
              <a:t>:</a:t>
            </a:r>
            <a:r>
              <a:rPr lang="en-US" dirty="0"/>
              <a:t> Provides data storage and analysis tools for genomics and bioinformatics.</a:t>
            </a:r>
          </a:p>
          <a:p>
            <a:pPr marL="285750" lvl="0" indent="-285750">
              <a:buFont typeface="Arial" panose="020B0604020202020204" pitchFamily="34" charset="0"/>
              <a:buChar char="•"/>
            </a:pPr>
            <a:r>
              <a:rPr lang="en-US" b="1" dirty="0"/>
              <a:t>Amazon Bedrock:</a:t>
            </a:r>
            <a:r>
              <a:rPr lang="en-US" dirty="0"/>
              <a:t> Simplifies the creation and deployment of large language models (LLMs) and generative AI applications.</a:t>
            </a:r>
          </a:p>
          <a:p>
            <a:pPr marL="285750" lvl="0" indent="-285750">
              <a:buFont typeface="Arial" panose="020B0604020202020204" pitchFamily="34" charset="0"/>
              <a:buChar char="•"/>
            </a:pPr>
            <a:r>
              <a:rPr lang="en-US" b="1" dirty="0"/>
              <a:t>AWS </a:t>
            </a:r>
            <a:r>
              <a:rPr lang="en-US" b="1" dirty="0" err="1"/>
              <a:t>HealthImaging</a:t>
            </a:r>
            <a:r>
              <a:rPr lang="en-US" b="1" dirty="0"/>
              <a:t>:</a:t>
            </a:r>
            <a:r>
              <a:rPr lang="en-US" dirty="0"/>
              <a:t> A cloud-native service to process, store, and analyze medical images at scale.</a:t>
            </a:r>
          </a:p>
          <a:p>
            <a:pPr marL="285750" lvl="0" indent="-285750">
              <a:buFont typeface="Arial" panose="020B0604020202020204" pitchFamily="34" charset="0"/>
              <a:buChar char="•"/>
            </a:pPr>
            <a:r>
              <a:rPr lang="en-US" b="1" dirty="0"/>
              <a:t>Amazon Q:</a:t>
            </a:r>
            <a:r>
              <a:rPr lang="en-US" dirty="0"/>
              <a:t> A quantum computing service that allows users to solve complex computational problems.</a:t>
            </a:r>
          </a:p>
          <a:p>
            <a:pPr marL="285750" lvl="0" indent="-285750">
              <a:buFont typeface="Arial" panose="020B0604020202020204" pitchFamily="34" charset="0"/>
              <a:buChar char="•"/>
            </a:pPr>
            <a:r>
              <a:rPr lang="en-US" b="1" dirty="0"/>
              <a:t>Amazon Q Business:</a:t>
            </a:r>
            <a:r>
              <a:rPr lang="en-US" dirty="0"/>
              <a:t> Enterprise-grade quantum computing service for running and scaling quantum algorithms.</a:t>
            </a:r>
          </a:p>
        </p:txBody>
      </p:sp>
    </p:spTree>
    <p:extLst>
      <p:ext uri="{BB962C8B-B14F-4D97-AF65-F5344CB8AC3E}">
        <p14:creationId xmlns:p14="http://schemas.microsoft.com/office/powerpoint/2010/main" val="100984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Analytics Services</a:t>
            </a:r>
            <a:endParaRPr lang="en-US" sz="4000" b="1" dirty="0"/>
          </a:p>
        </p:txBody>
      </p:sp>
      <p:sp>
        <p:nvSpPr>
          <p:cNvPr id="3" name="Text 4"/>
          <p:cNvSpPr/>
          <p:nvPr/>
        </p:nvSpPr>
        <p:spPr>
          <a:xfrm>
            <a:off x="248358" y="1283369"/>
            <a:ext cx="11510505" cy="500513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700" b="1" dirty="0"/>
              <a:t>Athena:</a:t>
            </a:r>
            <a:r>
              <a:rPr lang="en-US" sz="1700" dirty="0"/>
              <a:t> A </a:t>
            </a:r>
            <a:r>
              <a:rPr lang="en-US" sz="1700" dirty="0" err="1"/>
              <a:t>serverless</a:t>
            </a:r>
            <a:r>
              <a:rPr lang="en-US" sz="1700" dirty="0"/>
              <a:t> interactive query service that makes it easy to analyze data directly in Amazon S3 using SQL.</a:t>
            </a:r>
          </a:p>
          <a:p>
            <a:pPr marL="285750" lvl="0" indent="-285750">
              <a:buFont typeface="Arial" panose="020B0604020202020204" pitchFamily="34" charset="0"/>
              <a:buChar char="•"/>
            </a:pPr>
            <a:r>
              <a:rPr lang="en-US" sz="1700" b="1" dirty="0"/>
              <a:t>Amazon Redshift:</a:t>
            </a:r>
            <a:r>
              <a:rPr lang="en-US" sz="1700" dirty="0"/>
              <a:t> A fully managed data warehouse service that makes it easy to analyze large amounts of data.</a:t>
            </a:r>
          </a:p>
          <a:p>
            <a:pPr marL="285750" lvl="0" indent="-285750">
              <a:buFont typeface="Arial" panose="020B0604020202020204" pitchFamily="34" charset="0"/>
              <a:buChar char="•"/>
            </a:pPr>
            <a:r>
              <a:rPr lang="en-US" sz="1700" b="1" dirty="0" err="1"/>
              <a:t>CloudSearch</a:t>
            </a:r>
            <a:r>
              <a:rPr lang="en-US" sz="1700" b="1" dirty="0"/>
              <a:t>:</a:t>
            </a:r>
            <a:r>
              <a:rPr lang="en-US" sz="1700" dirty="0"/>
              <a:t> A managed service that simplifies the setup, configuration, and management of a search solution.</a:t>
            </a:r>
          </a:p>
          <a:p>
            <a:pPr marL="285750" lvl="0" indent="-285750">
              <a:buFont typeface="Arial" panose="020B0604020202020204" pitchFamily="34" charset="0"/>
              <a:buChar char="•"/>
            </a:pPr>
            <a:r>
              <a:rPr lang="en-US" sz="1700" b="1" dirty="0"/>
              <a:t>Amazon OpenSearch Service:</a:t>
            </a:r>
            <a:r>
              <a:rPr lang="en-US" sz="1700" dirty="0"/>
              <a:t> A managed service for building, deploying, and running search and analytics workloads.</a:t>
            </a:r>
          </a:p>
          <a:p>
            <a:pPr marL="285750" lvl="0" indent="-285750">
              <a:buFont typeface="Arial" panose="020B0604020202020204" pitchFamily="34" charset="0"/>
              <a:buChar char="•"/>
            </a:pPr>
            <a:r>
              <a:rPr lang="en-US" sz="1700" b="1" dirty="0"/>
              <a:t>Kinesis:</a:t>
            </a:r>
            <a:r>
              <a:rPr lang="en-US" sz="1700" dirty="0"/>
              <a:t> Provides real-time data streaming for analytics, application log processing, and metrics.</a:t>
            </a:r>
          </a:p>
          <a:p>
            <a:pPr marL="285750" lvl="0" indent="-285750">
              <a:buFont typeface="Arial" panose="020B0604020202020204" pitchFamily="34" charset="0"/>
              <a:buChar char="•"/>
            </a:pPr>
            <a:r>
              <a:rPr lang="en-US" sz="1700" b="1" dirty="0" err="1"/>
              <a:t>QuickSight</a:t>
            </a:r>
            <a:r>
              <a:rPr lang="en-US" sz="1700" b="1" dirty="0"/>
              <a:t>:</a:t>
            </a:r>
            <a:r>
              <a:rPr lang="en-US" sz="1700" dirty="0"/>
              <a:t> A fast, cloud-powered business intelligence service for creating and publishing interactive dashboards.</a:t>
            </a:r>
          </a:p>
          <a:p>
            <a:pPr marL="285750" lvl="0" indent="-285750">
              <a:buFont typeface="Arial" panose="020B0604020202020204" pitchFamily="34" charset="0"/>
              <a:buChar char="•"/>
            </a:pPr>
            <a:r>
              <a:rPr lang="en-US" sz="1700" b="1" dirty="0"/>
              <a:t>Data Pipeline:</a:t>
            </a:r>
            <a:r>
              <a:rPr lang="en-US" sz="1700" dirty="0"/>
              <a:t> Automates the movement and transformation of data across AWS services.</a:t>
            </a:r>
          </a:p>
          <a:p>
            <a:pPr marL="285750" lvl="0" indent="-285750">
              <a:buFont typeface="Arial" panose="020B0604020202020204" pitchFamily="34" charset="0"/>
              <a:buChar char="•"/>
            </a:pPr>
            <a:r>
              <a:rPr lang="en-US" sz="1700" b="1" dirty="0"/>
              <a:t>AWS Data Exchange:</a:t>
            </a:r>
            <a:r>
              <a:rPr lang="en-US" sz="1700" dirty="0"/>
              <a:t> Allows you to find, subscribe to, and use third-party data in the cloud.</a:t>
            </a:r>
          </a:p>
          <a:p>
            <a:pPr marL="285750" lvl="0" indent="-285750">
              <a:buFont typeface="Arial" panose="020B0604020202020204" pitchFamily="34" charset="0"/>
              <a:buChar char="•"/>
            </a:pPr>
            <a:r>
              <a:rPr lang="en-US" sz="1700" b="1" dirty="0"/>
              <a:t>AWS Lake Formation:</a:t>
            </a:r>
            <a:r>
              <a:rPr lang="en-US" sz="1700" dirty="0"/>
              <a:t> Simplifies the process of setting up, securing, and managing data lakes.</a:t>
            </a:r>
          </a:p>
          <a:p>
            <a:pPr marL="285750" lvl="0" indent="-285750">
              <a:buFont typeface="Arial" panose="020B0604020202020204" pitchFamily="34" charset="0"/>
              <a:buChar char="•"/>
            </a:pPr>
            <a:r>
              <a:rPr lang="en-US" sz="1700" b="1" dirty="0"/>
              <a:t>MSK:</a:t>
            </a:r>
            <a:r>
              <a:rPr lang="en-US" sz="1700" dirty="0"/>
              <a:t> A fully managed service for Apache Kafka to build real-time streaming data pipelines.</a:t>
            </a:r>
          </a:p>
          <a:p>
            <a:pPr marL="285750" lvl="0" indent="-285750">
              <a:buFont typeface="Arial" panose="020B0604020202020204" pitchFamily="34" charset="0"/>
              <a:buChar char="•"/>
            </a:pPr>
            <a:r>
              <a:rPr lang="en-US" sz="1700" b="1" dirty="0"/>
              <a:t>AWS Glue </a:t>
            </a:r>
            <a:r>
              <a:rPr lang="en-US" sz="1700" b="1" dirty="0" err="1"/>
              <a:t>DataBrew</a:t>
            </a:r>
            <a:r>
              <a:rPr lang="en-US" sz="1700" b="1" dirty="0"/>
              <a:t>:</a:t>
            </a:r>
            <a:r>
              <a:rPr lang="en-US" sz="1700" dirty="0"/>
              <a:t> A visual data preparation tool to clean and normalize data for analytics and machine learning.</a:t>
            </a:r>
          </a:p>
          <a:p>
            <a:pPr marL="285750" lvl="0" indent="-285750">
              <a:buFont typeface="Arial" panose="020B0604020202020204" pitchFamily="34" charset="0"/>
              <a:buChar char="•"/>
            </a:pPr>
            <a:r>
              <a:rPr lang="en-US" sz="1700" b="1" dirty="0"/>
              <a:t>Amazon </a:t>
            </a:r>
            <a:r>
              <a:rPr lang="en-US" sz="1700" b="1" dirty="0" err="1"/>
              <a:t>FinSpace</a:t>
            </a:r>
            <a:r>
              <a:rPr lang="en-US" sz="1700" b="1" dirty="0"/>
              <a:t>:</a:t>
            </a:r>
            <a:r>
              <a:rPr lang="en-US" sz="1700" dirty="0"/>
              <a:t> A data management and analytics service designed specifically for the financial services industry.</a:t>
            </a:r>
          </a:p>
          <a:p>
            <a:pPr marL="285750" lvl="0" indent="-285750">
              <a:buFont typeface="Arial" panose="020B0604020202020204" pitchFamily="34" charset="0"/>
              <a:buChar char="•"/>
            </a:pPr>
            <a:r>
              <a:rPr lang="en-US" sz="1700" b="1" dirty="0"/>
              <a:t>AWS Glue:</a:t>
            </a:r>
            <a:r>
              <a:rPr lang="en-US" sz="1700" dirty="0"/>
              <a:t> A fully managed extract, transform, and load (ETL) service that simplifies preparing data for analytics.</a:t>
            </a:r>
          </a:p>
          <a:p>
            <a:pPr marL="285750" lvl="0" indent="-285750">
              <a:buFont typeface="Arial" panose="020B0604020202020204" pitchFamily="34" charset="0"/>
              <a:buChar char="•"/>
            </a:pPr>
            <a:r>
              <a:rPr lang="en-US" sz="1700" b="1" dirty="0"/>
              <a:t>Amazon Data Firehose:</a:t>
            </a:r>
            <a:r>
              <a:rPr lang="en-US" sz="1700" dirty="0"/>
              <a:t> A fully managed service for delivering real-time streaming data to destinations like S3 and Redshift.</a:t>
            </a:r>
          </a:p>
          <a:p>
            <a:pPr marL="285750" lvl="0" indent="-285750">
              <a:buFont typeface="Arial" panose="020B0604020202020204" pitchFamily="34" charset="0"/>
              <a:buChar char="•"/>
            </a:pPr>
            <a:r>
              <a:rPr lang="en-US" sz="1700" b="1" dirty="0"/>
              <a:t>EMR:</a:t>
            </a:r>
            <a:r>
              <a:rPr lang="en-US" sz="1700" dirty="0"/>
              <a:t> A cloud big data platform for running large-scale distributed data processing frameworks such as Hadoop and Spark.</a:t>
            </a:r>
          </a:p>
          <a:p>
            <a:pPr marL="285750" lvl="0" indent="-285750">
              <a:buFont typeface="Arial" panose="020B0604020202020204" pitchFamily="34" charset="0"/>
              <a:buChar char="•"/>
            </a:pPr>
            <a:r>
              <a:rPr lang="en-US" sz="1700" b="1" dirty="0"/>
              <a:t>AWS Clean Rooms:</a:t>
            </a:r>
            <a:r>
              <a:rPr lang="en-US" sz="1700" dirty="0"/>
              <a:t> A service that allows organizations to collaborate on their data without sharing raw datasets.</a:t>
            </a:r>
          </a:p>
          <a:p>
            <a:pPr marL="285750" lvl="0" indent="-285750">
              <a:buFont typeface="Arial" panose="020B0604020202020204" pitchFamily="34" charset="0"/>
              <a:buChar char="•"/>
            </a:pPr>
            <a:r>
              <a:rPr lang="en-US" sz="1700" b="1" dirty="0"/>
              <a:t>Amazon </a:t>
            </a:r>
            <a:r>
              <a:rPr lang="en-US" sz="1700" b="1" dirty="0" err="1"/>
              <a:t>DataZone</a:t>
            </a:r>
            <a:r>
              <a:rPr lang="en-US" sz="1700" b="1" dirty="0"/>
              <a:t>:</a:t>
            </a:r>
            <a:r>
              <a:rPr lang="en-US" sz="1700" dirty="0"/>
              <a:t> A data discovery and management service that helps data consumers find and use data products securely.</a:t>
            </a:r>
          </a:p>
          <a:p>
            <a:pPr marL="285750" lvl="0" indent="-285750">
              <a:buFont typeface="Arial" panose="020B0604020202020204" pitchFamily="34" charset="0"/>
              <a:buChar char="•"/>
            </a:pPr>
            <a:r>
              <a:rPr lang="en-US" sz="1700" b="1" dirty="0"/>
              <a:t>AWS Entity Resolution:</a:t>
            </a:r>
            <a:r>
              <a:rPr lang="en-US" sz="1700" dirty="0"/>
              <a:t> Matches, </a:t>
            </a:r>
            <a:r>
              <a:rPr lang="en-US" sz="1700" dirty="0" err="1"/>
              <a:t>deduplicates</a:t>
            </a:r>
            <a:r>
              <a:rPr lang="en-US" sz="1700" dirty="0"/>
              <a:t>, and links records to improve data quality in applications.</a:t>
            </a:r>
          </a:p>
          <a:p>
            <a:pPr marL="285750" lvl="0" indent="-285750">
              <a:buFont typeface="Arial" panose="020B0604020202020204" pitchFamily="34" charset="0"/>
              <a:buChar char="•"/>
            </a:pPr>
            <a:r>
              <a:rPr lang="en-US" sz="1700" b="1" dirty="0"/>
              <a:t>Managed Apache </a:t>
            </a:r>
            <a:r>
              <a:rPr lang="en-US" sz="1700" b="1" dirty="0" err="1"/>
              <a:t>Flink</a:t>
            </a:r>
            <a:r>
              <a:rPr lang="en-US" sz="1700" b="1" dirty="0"/>
              <a:t>:</a:t>
            </a:r>
            <a:r>
              <a:rPr lang="en-US" sz="1700" dirty="0"/>
              <a:t> A real-time stream processing service that enables analyzing and processing streaming data.</a:t>
            </a:r>
          </a:p>
        </p:txBody>
      </p:sp>
    </p:spTree>
    <p:extLst>
      <p:ext uri="{BB962C8B-B14F-4D97-AF65-F5344CB8AC3E}">
        <p14:creationId xmlns:p14="http://schemas.microsoft.com/office/powerpoint/2010/main" val="289882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Security, Identity, &amp; Compliance Services</a:t>
            </a:r>
            <a:endParaRPr lang="en-US" sz="4000" b="1" dirty="0"/>
          </a:p>
        </p:txBody>
      </p:sp>
      <p:sp>
        <p:nvSpPr>
          <p:cNvPr id="3" name="Text 4"/>
          <p:cNvSpPr/>
          <p:nvPr/>
        </p:nvSpPr>
        <p:spPr>
          <a:xfrm>
            <a:off x="248359" y="1283369"/>
            <a:ext cx="9489200" cy="500513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400" b="1" dirty="0"/>
              <a:t>Resource Access Manager:</a:t>
            </a:r>
            <a:r>
              <a:rPr lang="en-US" sz="1400" dirty="0"/>
              <a:t> Simplifies sharing AWS resources securely across AWS accounts.</a:t>
            </a:r>
          </a:p>
          <a:p>
            <a:pPr marL="285750" lvl="0" indent="-285750">
              <a:buFont typeface="Arial" panose="020B0604020202020204" pitchFamily="34" charset="0"/>
              <a:buChar char="•"/>
            </a:pPr>
            <a:r>
              <a:rPr lang="en-US" sz="1400" b="1" dirty="0" err="1"/>
              <a:t>Cognito</a:t>
            </a:r>
            <a:r>
              <a:rPr lang="en-US" sz="1400" b="1" dirty="0"/>
              <a:t>:</a:t>
            </a:r>
            <a:r>
              <a:rPr lang="en-US" sz="1400" dirty="0"/>
              <a:t> Enables authentication, authorization, and user management for web and mobile apps.</a:t>
            </a:r>
          </a:p>
          <a:p>
            <a:pPr marL="285750" lvl="0" indent="-285750">
              <a:buFont typeface="Arial" panose="020B0604020202020204" pitchFamily="34" charset="0"/>
              <a:buChar char="•"/>
            </a:pPr>
            <a:r>
              <a:rPr lang="en-US" sz="1400" b="1" dirty="0"/>
              <a:t>Secrets Manager:</a:t>
            </a:r>
            <a:r>
              <a:rPr lang="en-US" sz="1400" dirty="0"/>
              <a:t> A managed service to securely store, retrieve, and rotate secrets (e.g., database credentials, API keys).</a:t>
            </a:r>
          </a:p>
          <a:p>
            <a:pPr marL="285750" lvl="0" indent="-285750">
              <a:buFont typeface="Arial" panose="020B0604020202020204" pitchFamily="34" charset="0"/>
              <a:buChar char="•"/>
            </a:pPr>
            <a:r>
              <a:rPr lang="en-US" sz="1400" b="1" dirty="0" err="1"/>
              <a:t>GuardDuty</a:t>
            </a:r>
            <a:r>
              <a:rPr lang="en-US" sz="1400" b="1" dirty="0"/>
              <a:t>:</a:t>
            </a:r>
            <a:r>
              <a:rPr lang="en-US" sz="1400" dirty="0"/>
              <a:t> A continuous security monitoring service that detects threats and anomalous behavior.</a:t>
            </a:r>
          </a:p>
          <a:p>
            <a:pPr marL="285750" lvl="0" indent="-285750">
              <a:buFont typeface="Arial" panose="020B0604020202020204" pitchFamily="34" charset="0"/>
              <a:buChar char="•"/>
            </a:pPr>
            <a:r>
              <a:rPr lang="en-US" sz="1400" b="1" dirty="0"/>
              <a:t>Amazon Inspector:</a:t>
            </a:r>
            <a:r>
              <a:rPr lang="en-US" sz="1400" dirty="0"/>
              <a:t> Automates security assessment of applications for vulnerabilities.</a:t>
            </a:r>
          </a:p>
          <a:p>
            <a:pPr marL="285750" lvl="0" indent="-285750">
              <a:buFont typeface="Arial" panose="020B0604020202020204" pitchFamily="34" charset="0"/>
              <a:buChar char="•"/>
            </a:pPr>
            <a:r>
              <a:rPr lang="en-US" sz="1400" b="1" dirty="0"/>
              <a:t>Amazon Macie:</a:t>
            </a:r>
            <a:r>
              <a:rPr lang="en-US" sz="1400" dirty="0"/>
              <a:t> Uses machine learning to discover and protect sensitive data in AWS.</a:t>
            </a:r>
          </a:p>
          <a:p>
            <a:pPr marL="285750" lvl="0" indent="-285750">
              <a:buFont typeface="Arial" panose="020B0604020202020204" pitchFamily="34" charset="0"/>
              <a:buChar char="•"/>
            </a:pPr>
            <a:r>
              <a:rPr lang="en-US" sz="1400" b="1" dirty="0"/>
              <a:t>IAM Identity Center:</a:t>
            </a:r>
            <a:r>
              <a:rPr lang="en-US" sz="1400" dirty="0"/>
              <a:t> Provides single sign-on (SSO) access to multiple AWS accounts and cloud applications.</a:t>
            </a:r>
          </a:p>
          <a:p>
            <a:pPr marL="285750" lvl="0" indent="-285750">
              <a:buFont typeface="Arial" panose="020B0604020202020204" pitchFamily="34" charset="0"/>
              <a:buChar char="•"/>
            </a:pPr>
            <a:r>
              <a:rPr lang="en-US" sz="1400" b="1" dirty="0"/>
              <a:t>Certificate Manager:</a:t>
            </a:r>
            <a:r>
              <a:rPr lang="en-US" sz="1400" dirty="0"/>
              <a:t> Manages SSL/TLS certificates for use with AWS services and internal applications.</a:t>
            </a:r>
          </a:p>
          <a:p>
            <a:pPr marL="285750" lvl="0" indent="-285750">
              <a:buFont typeface="Arial" panose="020B0604020202020204" pitchFamily="34" charset="0"/>
              <a:buChar char="•"/>
            </a:pPr>
            <a:r>
              <a:rPr lang="en-US" sz="1400" b="1" dirty="0"/>
              <a:t>Key Management Service:</a:t>
            </a:r>
            <a:r>
              <a:rPr lang="en-US" sz="1400" dirty="0"/>
              <a:t> Allows you to create and control encryption keys to protect your data.</a:t>
            </a:r>
          </a:p>
          <a:p>
            <a:pPr marL="285750" lvl="0" indent="-285750">
              <a:buFont typeface="Arial" panose="020B0604020202020204" pitchFamily="34" charset="0"/>
              <a:buChar char="•"/>
            </a:pPr>
            <a:r>
              <a:rPr lang="en-US" sz="1400" b="1" dirty="0" err="1"/>
              <a:t>CloudHSM</a:t>
            </a:r>
            <a:r>
              <a:rPr lang="en-US" sz="1400" b="1" dirty="0"/>
              <a:t>:</a:t>
            </a:r>
            <a:r>
              <a:rPr lang="en-US" sz="1400" dirty="0"/>
              <a:t> A hardware security module (HSM) for secure cryptographic key management.</a:t>
            </a:r>
          </a:p>
          <a:p>
            <a:pPr marL="285750" lvl="0" indent="-285750">
              <a:buFont typeface="Arial" panose="020B0604020202020204" pitchFamily="34" charset="0"/>
              <a:buChar char="•"/>
            </a:pPr>
            <a:r>
              <a:rPr lang="en-US" sz="1400" b="1" dirty="0"/>
              <a:t>Directory Service:</a:t>
            </a:r>
            <a:r>
              <a:rPr lang="en-US" sz="1400" dirty="0"/>
              <a:t> A managed directory service for running Microsoft Active Directory in the AWS Cloud.</a:t>
            </a:r>
          </a:p>
          <a:p>
            <a:pPr marL="285750" lvl="0" indent="-285750">
              <a:buFont typeface="Arial" panose="020B0604020202020204" pitchFamily="34" charset="0"/>
              <a:buChar char="•"/>
            </a:pPr>
            <a:r>
              <a:rPr lang="en-US" sz="1400" b="1" dirty="0"/>
              <a:t>AWS Firewall Manager:</a:t>
            </a:r>
            <a:r>
              <a:rPr lang="en-US" sz="1400" dirty="0"/>
              <a:t> Simplifies managing firewall rules and security policies across multiple AWS accounts.</a:t>
            </a:r>
          </a:p>
          <a:p>
            <a:pPr marL="285750" lvl="0" indent="-285750">
              <a:buFont typeface="Arial" panose="020B0604020202020204" pitchFamily="34" charset="0"/>
              <a:buChar char="•"/>
            </a:pPr>
            <a:r>
              <a:rPr lang="en-US" sz="1400" b="1" dirty="0"/>
              <a:t>AWS Artifact:</a:t>
            </a:r>
            <a:r>
              <a:rPr lang="en-US" sz="1400" dirty="0"/>
              <a:t> Provides access to AWS compliance reports and agreements.</a:t>
            </a:r>
          </a:p>
          <a:p>
            <a:pPr marL="285750" lvl="0" indent="-285750">
              <a:buFont typeface="Arial" panose="020B0604020202020204" pitchFamily="34" charset="0"/>
              <a:buChar char="•"/>
            </a:pPr>
            <a:r>
              <a:rPr lang="en-US" sz="1400" b="1" dirty="0"/>
              <a:t>Detective:</a:t>
            </a:r>
            <a:r>
              <a:rPr lang="en-US" sz="1400" dirty="0"/>
              <a:t> Simplifies investigation and analysis of security issues in AWS environments.</a:t>
            </a:r>
          </a:p>
          <a:p>
            <a:pPr marL="285750" lvl="0" indent="-285750">
              <a:buFont typeface="Arial" panose="020B0604020202020204" pitchFamily="34" charset="0"/>
              <a:buChar char="•"/>
            </a:pPr>
            <a:r>
              <a:rPr lang="en-US" sz="1400" b="1" dirty="0"/>
              <a:t>AWS Signer:</a:t>
            </a:r>
            <a:r>
              <a:rPr lang="en-US" sz="1400" dirty="0"/>
              <a:t> Digitally signs code to ensure its authenticity and integrity.</a:t>
            </a:r>
          </a:p>
          <a:p>
            <a:pPr marL="285750" lvl="0" indent="-285750">
              <a:buFont typeface="Arial" panose="020B0604020202020204" pitchFamily="34" charset="0"/>
              <a:buChar char="•"/>
            </a:pPr>
            <a:r>
              <a:rPr lang="en-US" sz="1400" b="1" dirty="0"/>
              <a:t>AWS Private Certificate Authority:</a:t>
            </a:r>
            <a:r>
              <a:rPr lang="en-US" sz="1400" dirty="0"/>
              <a:t> Manages the lifecycle of private certificates used in your AWS environment.</a:t>
            </a:r>
          </a:p>
          <a:p>
            <a:pPr marL="285750" lvl="0" indent="-285750">
              <a:buFont typeface="Arial" panose="020B0604020202020204" pitchFamily="34" charset="0"/>
              <a:buChar char="•"/>
            </a:pPr>
            <a:r>
              <a:rPr lang="en-US" sz="1400" b="1" dirty="0"/>
              <a:t>Security Hub:</a:t>
            </a:r>
            <a:r>
              <a:rPr lang="en-US" sz="1400" dirty="0"/>
              <a:t> Centralizes and automates security alerts and compliance checks across AWS accounts.</a:t>
            </a:r>
          </a:p>
          <a:p>
            <a:pPr marL="285750" lvl="0" indent="-285750">
              <a:buFont typeface="Arial" panose="020B0604020202020204" pitchFamily="34" charset="0"/>
              <a:buChar char="•"/>
            </a:pPr>
            <a:r>
              <a:rPr lang="en-US" sz="1400" b="1" dirty="0"/>
              <a:t>AWS Audit Manager:</a:t>
            </a:r>
            <a:r>
              <a:rPr lang="en-US" sz="1400" dirty="0"/>
              <a:t> Simplifies the auditing process by automating evidence collection.</a:t>
            </a:r>
          </a:p>
          <a:p>
            <a:pPr marL="285750" lvl="0" indent="-285750">
              <a:buFont typeface="Arial" panose="020B0604020202020204" pitchFamily="34" charset="0"/>
              <a:buChar char="•"/>
            </a:pPr>
            <a:r>
              <a:rPr lang="en-US" sz="1400" b="1" dirty="0"/>
              <a:t>Security Lake:</a:t>
            </a:r>
            <a:r>
              <a:rPr lang="en-US" sz="1400" dirty="0"/>
              <a:t> Provides centralized security data storage and analytics for threat detection and investigation.</a:t>
            </a:r>
          </a:p>
          <a:p>
            <a:pPr marL="285750" lvl="0" indent="-285750">
              <a:buFont typeface="Arial" panose="020B0604020202020204" pitchFamily="34" charset="0"/>
              <a:buChar char="•"/>
            </a:pPr>
            <a:r>
              <a:rPr lang="en-US" sz="1400" b="1" dirty="0"/>
              <a:t>WAF &amp; Shield:</a:t>
            </a:r>
            <a:r>
              <a:rPr lang="en-US" sz="1400" dirty="0"/>
              <a:t> Protects web applications from common web exploits and </a:t>
            </a:r>
            <a:r>
              <a:rPr lang="en-US" sz="1400" dirty="0" err="1"/>
              <a:t>DDoS</a:t>
            </a:r>
            <a:r>
              <a:rPr lang="en-US" sz="1400" dirty="0"/>
              <a:t> attacks.</a:t>
            </a:r>
          </a:p>
          <a:p>
            <a:pPr marL="285750" lvl="0" indent="-285750">
              <a:buFont typeface="Arial" panose="020B0604020202020204" pitchFamily="34" charset="0"/>
              <a:buChar char="•"/>
            </a:pPr>
            <a:r>
              <a:rPr lang="en-US" sz="1400" b="1" dirty="0"/>
              <a:t>Amazon Verified Permissions:</a:t>
            </a:r>
            <a:r>
              <a:rPr lang="en-US" sz="1400" dirty="0"/>
              <a:t> Provides fine-grained access control based on policies and permissions.</a:t>
            </a:r>
          </a:p>
          <a:p>
            <a:pPr marL="285750" lvl="0" indent="-285750">
              <a:buFont typeface="Arial" panose="020B0604020202020204" pitchFamily="34" charset="0"/>
              <a:buChar char="•"/>
            </a:pPr>
            <a:r>
              <a:rPr lang="en-US" sz="1400" b="1" dirty="0"/>
              <a:t>AWS Payment Cryptography:</a:t>
            </a:r>
            <a:r>
              <a:rPr lang="en-US" sz="1400" dirty="0"/>
              <a:t> A managed service that secures and processes payment data.</a:t>
            </a:r>
          </a:p>
          <a:p>
            <a:pPr marL="285750" lvl="0" indent="-285750">
              <a:buFont typeface="Arial" panose="020B0604020202020204" pitchFamily="34" charset="0"/>
              <a:buChar char="•"/>
            </a:pPr>
            <a:r>
              <a:rPr lang="en-US" sz="1400" b="1" dirty="0"/>
              <a:t>IAM:</a:t>
            </a:r>
            <a:r>
              <a:rPr lang="en-US" sz="1400" dirty="0"/>
              <a:t> Manages access to AWS services and resources securely with policies and permissions.</a:t>
            </a:r>
          </a:p>
        </p:txBody>
      </p:sp>
    </p:spTree>
    <p:extLst>
      <p:ext uri="{BB962C8B-B14F-4D97-AF65-F5344CB8AC3E}">
        <p14:creationId xmlns:p14="http://schemas.microsoft.com/office/powerpoint/2010/main" val="196359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a:lnSpc>
                <a:spcPts val="5550"/>
              </a:lnSpc>
            </a:pPr>
            <a:r>
              <a:rPr lang="en-US" sz="2200" b="1" dirty="0">
                <a:solidFill>
                  <a:srgbClr val="484237"/>
                </a:solidFill>
                <a:latin typeface="Gelasio Semi Bold" pitchFamily="34" charset="0"/>
                <a:ea typeface="Gelasio Semi Bold" pitchFamily="34" charset="-122"/>
                <a:cs typeface="Gelasio Semi Bold" pitchFamily="34" charset="-120"/>
              </a:rPr>
              <a:t>AWS </a:t>
            </a:r>
            <a:r>
              <a:rPr lang="en-US" sz="2200" b="1" dirty="0" smtClean="0">
                <a:solidFill>
                  <a:srgbClr val="484237"/>
                </a:solidFill>
                <a:latin typeface="Gelasio Semi Bold" pitchFamily="34" charset="0"/>
                <a:ea typeface="Gelasio Semi Bold" pitchFamily="34" charset="-122"/>
                <a:cs typeface="Gelasio Semi Bold" pitchFamily="34" charset="-120"/>
              </a:rPr>
              <a:t>Cloud Financial Management Services</a:t>
            </a:r>
            <a:endParaRPr lang="en-US" sz="2200" b="1" dirty="0"/>
          </a:p>
        </p:txBody>
      </p:sp>
      <p:sp>
        <p:nvSpPr>
          <p:cNvPr id="3" name="Text 4"/>
          <p:cNvSpPr/>
          <p:nvPr/>
        </p:nvSpPr>
        <p:spPr>
          <a:xfrm>
            <a:off x="248359" y="1213887"/>
            <a:ext cx="5526800" cy="2989145"/>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000" b="1" dirty="0"/>
              <a:t>AWS Marketplace:</a:t>
            </a:r>
            <a:r>
              <a:rPr lang="en-US" sz="2000" dirty="0"/>
              <a:t> A digital catalog for buying and selling software that runs on AWS.</a:t>
            </a:r>
          </a:p>
          <a:p>
            <a:pPr marL="285750" lvl="0" indent="-285750">
              <a:buFont typeface="Arial" panose="020B0604020202020204" pitchFamily="34" charset="0"/>
              <a:buChar char="•"/>
            </a:pPr>
            <a:r>
              <a:rPr lang="en-US" sz="2000" b="1" dirty="0"/>
              <a:t>AWS Billing Conductor:</a:t>
            </a:r>
            <a:r>
              <a:rPr lang="en-US" sz="2000" dirty="0"/>
              <a:t> A billing management service for custom billing scenarios across multi-account environments.</a:t>
            </a:r>
          </a:p>
          <a:p>
            <a:pPr marL="285750" lvl="0" indent="-285750">
              <a:buFont typeface="Arial" panose="020B0604020202020204" pitchFamily="34" charset="0"/>
              <a:buChar char="•"/>
            </a:pPr>
            <a:r>
              <a:rPr lang="en-US" sz="2000" b="1" dirty="0"/>
              <a:t>Billing and Cost Management:</a:t>
            </a:r>
            <a:r>
              <a:rPr lang="en-US" sz="2000" dirty="0"/>
              <a:t> Provides tools for monitoring, budgeting, and optimizing AWS costs.</a:t>
            </a:r>
          </a:p>
        </p:txBody>
      </p:sp>
      <p:sp>
        <p:nvSpPr>
          <p:cNvPr id="4" name="Text 0"/>
          <p:cNvSpPr/>
          <p:nvPr/>
        </p:nvSpPr>
        <p:spPr>
          <a:xfrm>
            <a:off x="6625389" y="348257"/>
            <a:ext cx="5374105" cy="708779"/>
          </a:xfrm>
          <a:prstGeom prst="rect">
            <a:avLst/>
          </a:prstGeom>
          <a:noFill/>
          <a:ln/>
        </p:spPr>
        <p:txBody>
          <a:bodyPr wrap="none" lIns="0" tIns="0" rIns="0" bIns="0" rtlCol="0" anchor="t"/>
          <a:lstStyle/>
          <a:p>
            <a:pPr>
              <a:lnSpc>
                <a:spcPts val="5550"/>
              </a:lnSpc>
            </a:pPr>
            <a:r>
              <a:rPr lang="en-US" sz="2400" dirty="0">
                <a:solidFill>
                  <a:srgbClr val="484237"/>
                </a:solidFill>
                <a:latin typeface="Gelasio Semi Bold" pitchFamily="34" charset="0"/>
                <a:ea typeface="Gelasio Semi Bold" pitchFamily="34" charset="-122"/>
                <a:cs typeface="Gelasio Semi Bold" pitchFamily="34" charset="-120"/>
              </a:rPr>
              <a:t>AWS </a:t>
            </a:r>
            <a:r>
              <a:rPr lang="en-US" sz="2400" dirty="0" smtClean="0">
                <a:solidFill>
                  <a:srgbClr val="484237"/>
                </a:solidFill>
                <a:latin typeface="Gelasio Semi Bold" pitchFamily="34" charset="0"/>
                <a:ea typeface="Gelasio Semi Bold" pitchFamily="34" charset="-122"/>
                <a:cs typeface="Gelasio Semi Bold" pitchFamily="34" charset="-120"/>
              </a:rPr>
              <a:t>Front-end Web &amp; Mobile Services</a:t>
            </a:r>
            <a:endParaRPr lang="en-US" sz="2400" dirty="0"/>
          </a:p>
        </p:txBody>
      </p:sp>
      <p:sp>
        <p:nvSpPr>
          <p:cNvPr id="5" name="Text 4"/>
          <p:cNvSpPr/>
          <p:nvPr/>
        </p:nvSpPr>
        <p:spPr>
          <a:xfrm>
            <a:off x="6625389" y="1334202"/>
            <a:ext cx="5229727" cy="3911565"/>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000" b="1" dirty="0"/>
              <a:t>AWS Amplify:</a:t>
            </a:r>
            <a:r>
              <a:rPr lang="en-US" sz="2000" dirty="0"/>
              <a:t> A set of tools and services to help front-end developers build full-stack web and mobile applications.</a:t>
            </a:r>
          </a:p>
          <a:p>
            <a:pPr marL="285750" lvl="0" indent="-285750">
              <a:buFont typeface="Arial" panose="020B0604020202020204" pitchFamily="34" charset="0"/>
              <a:buChar char="•"/>
            </a:pPr>
            <a:r>
              <a:rPr lang="en-US" sz="2000" b="1" dirty="0"/>
              <a:t>AWS AppSync:</a:t>
            </a:r>
            <a:r>
              <a:rPr lang="en-US" sz="2000" dirty="0"/>
              <a:t> Enables </a:t>
            </a:r>
            <a:r>
              <a:rPr lang="en-US" sz="2000" dirty="0" err="1"/>
              <a:t>GraphQL</a:t>
            </a:r>
            <a:r>
              <a:rPr lang="en-US" sz="2000" dirty="0"/>
              <a:t>-based applications with real-time data synchronization and offline capabilities.</a:t>
            </a:r>
          </a:p>
          <a:p>
            <a:pPr marL="285750" lvl="0" indent="-285750">
              <a:buFont typeface="Arial" panose="020B0604020202020204" pitchFamily="34" charset="0"/>
              <a:buChar char="•"/>
            </a:pPr>
            <a:r>
              <a:rPr lang="en-US" sz="2000" b="1" dirty="0"/>
              <a:t>Device Farm:</a:t>
            </a:r>
            <a:r>
              <a:rPr lang="en-US" sz="2000" dirty="0"/>
              <a:t> Provides app testing on real devices in the cloud to improve the quality of web and mobile apps.</a:t>
            </a:r>
          </a:p>
          <a:p>
            <a:pPr marL="285750" lvl="0" indent="-285750">
              <a:buFont typeface="Arial" panose="020B0604020202020204" pitchFamily="34" charset="0"/>
              <a:buChar char="•"/>
            </a:pPr>
            <a:r>
              <a:rPr lang="en-US" sz="2000" b="1" dirty="0"/>
              <a:t>Amazon Location Service:</a:t>
            </a:r>
            <a:r>
              <a:rPr lang="en-US" sz="2000" dirty="0"/>
              <a:t> Provides location-based services, including maps, geocoding, and route optimization.</a:t>
            </a:r>
          </a:p>
        </p:txBody>
      </p:sp>
    </p:spTree>
    <p:extLst>
      <p:ext uri="{BB962C8B-B14F-4D97-AF65-F5344CB8AC3E}">
        <p14:creationId xmlns:p14="http://schemas.microsoft.com/office/powerpoint/2010/main" val="152702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84742" y="432362"/>
            <a:ext cx="7556421" cy="811976"/>
          </a:xfrm>
          <a:prstGeom prst="rect">
            <a:avLst/>
          </a:prstGeom>
          <a:noFill/>
          <a:ln/>
        </p:spPr>
        <p:txBody>
          <a:bodyPr wrap="square" lIns="0" tIns="0" rIns="0" bIns="0" rtlCol="0" anchor="t"/>
          <a:lstStyle/>
          <a:p>
            <a:pPr>
              <a:lnSpc>
                <a:spcPts val="5550"/>
              </a:lnSpc>
            </a:pPr>
            <a:r>
              <a:rPr lang="en-US" sz="4000" b="1" dirty="0" smtClean="0">
                <a:solidFill>
                  <a:srgbClr val="333F70"/>
                </a:solidFill>
                <a:latin typeface="Unbounded Bold" pitchFamily="34" charset="0"/>
                <a:ea typeface="Unbounded Bold" pitchFamily="34" charset="-122"/>
                <a:cs typeface="Unbounded Bold" pitchFamily="34" charset="-120"/>
              </a:rPr>
              <a:t>Amazon Web Services (AWS)</a:t>
            </a:r>
            <a:endParaRPr lang="en-US" sz="4000" dirty="0"/>
          </a:p>
        </p:txBody>
      </p:sp>
      <p:sp>
        <p:nvSpPr>
          <p:cNvPr id="4" name="Text 3"/>
          <p:cNvSpPr/>
          <p:nvPr/>
        </p:nvSpPr>
        <p:spPr>
          <a:xfrm>
            <a:off x="284742" y="1497261"/>
            <a:ext cx="2927747" cy="354330"/>
          </a:xfrm>
          <a:prstGeom prst="rect">
            <a:avLst/>
          </a:prstGeom>
          <a:noFill/>
          <a:ln/>
        </p:spPr>
        <p:txBody>
          <a:bodyPr wrap="squar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Advantages</a:t>
            </a:r>
            <a:endParaRPr lang="en-US" sz="2200" dirty="0"/>
          </a:p>
        </p:txBody>
      </p:sp>
      <p:sp>
        <p:nvSpPr>
          <p:cNvPr id="5" name="Text 4"/>
          <p:cNvSpPr/>
          <p:nvPr/>
        </p:nvSpPr>
        <p:spPr>
          <a:xfrm>
            <a:off x="284742" y="2104514"/>
            <a:ext cx="3453069" cy="4488791"/>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600" b="1" dirty="0"/>
              <a:t>Flexibility and Scalability:</a:t>
            </a:r>
            <a:r>
              <a:rPr lang="en-US" sz="1600" dirty="0"/>
              <a:t> AWS supports businesses of any size, from startups to enterprises, with the ability to scale globally.</a:t>
            </a:r>
          </a:p>
          <a:p>
            <a:pPr marL="285750" lvl="0" indent="-285750">
              <a:buFont typeface="Arial" panose="020B0604020202020204" pitchFamily="34" charset="0"/>
              <a:buChar char="•"/>
            </a:pPr>
            <a:r>
              <a:rPr lang="en-US" sz="1600" b="1" dirty="0"/>
              <a:t>Comprehensive Ecosystem:</a:t>
            </a:r>
            <a:r>
              <a:rPr lang="en-US" sz="1600" dirty="0"/>
              <a:t> Thousands of third-party integrations, managed services, and a vast marketplace for additional tools.</a:t>
            </a:r>
          </a:p>
          <a:p>
            <a:pPr marL="285750" lvl="0" indent="-285750">
              <a:buFont typeface="Arial" panose="020B0604020202020204" pitchFamily="34" charset="0"/>
              <a:buChar char="•"/>
            </a:pPr>
            <a:r>
              <a:rPr lang="en-US" sz="1600" b="1" dirty="0"/>
              <a:t>Global Availability:</a:t>
            </a:r>
            <a:r>
              <a:rPr lang="en-US" sz="1600" dirty="0"/>
              <a:t> Services are spread across numerous regions, ensuring high availability and disaster recovery options.</a:t>
            </a:r>
          </a:p>
          <a:p>
            <a:pPr marL="285750" lvl="0" indent="-285750">
              <a:buFont typeface="Arial" panose="020B0604020202020204" pitchFamily="34" charset="0"/>
              <a:buChar char="•"/>
            </a:pPr>
            <a:r>
              <a:rPr lang="en-US" sz="1600" b="1" dirty="0"/>
              <a:t>Security:</a:t>
            </a:r>
            <a:r>
              <a:rPr lang="en-US" sz="1600" dirty="0"/>
              <a:t> Offers strong security controls and encryption across services.</a:t>
            </a:r>
          </a:p>
          <a:p>
            <a:pPr marL="285750" lvl="0" indent="-285750">
              <a:buFont typeface="Arial" panose="020B0604020202020204" pitchFamily="34" charset="0"/>
              <a:buChar char="•"/>
            </a:pPr>
            <a:r>
              <a:rPr lang="en-US" sz="1600" b="1" dirty="0"/>
              <a:t>Innovation:</a:t>
            </a:r>
            <a:r>
              <a:rPr lang="en-US" sz="1600" dirty="0"/>
              <a:t> Continuous service innovation and updates, providing cutting-edge technology.</a:t>
            </a:r>
          </a:p>
        </p:txBody>
      </p:sp>
      <p:sp>
        <p:nvSpPr>
          <p:cNvPr id="6" name="Text 7"/>
          <p:cNvSpPr/>
          <p:nvPr/>
        </p:nvSpPr>
        <p:spPr>
          <a:xfrm>
            <a:off x="4176419" y="1497261"/>
            <a:ext cx="2835950" cy="354330"/>
          </a:xfrm>
          <a:prstGeom prst="rect">
            <a:avLst/>
          </a:prstGeom>
          <a:noFill/>
          <a:ln/>
        </p:spPr>
        <p:txBody>
          <a:bodyPr wrap="non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Disadvantages</a:t>
            </a:r>
            <a:endParaRPr lang="en-US" sz="2200" dirty="0"/>
          </a:p>
        </p:txBody>
      </p:sp>
      <p:sp>
        <p:nvSpPr>
          <p:cNvPr id="7" name="Text 8"/>
          <p:cNvSpPr/>
          <p:nvPr/>
        </p:nvSpPr>
        <p:spPr>
          <a:xfrm>
            <a:off x="4176419" y="1987679"/>
            <a:ext cx="3299202" cy="4252700"/>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Cost Management:</a:t>
            </a:r>
            <a:r>
              <a:rPr lang="en-US" dirty="0"/>
              <a:t> With vast services, it can become difficult to manage and optimize costs, especially without proper monitoring.</a:t>
            </a:r>
          </a:p>
          <a:p>
            <a:pPr marL="285750" lvl="0" indent="-285750">
              <a:buFont typeface="Arial" panose="020B0604020202020204" pitchFamily="34" charset="0"/>
              <a:buChar char="•"/>
            </a:pPr>
            <a:r>
              <a:rPr lang="en-US" b="1" dirty="0"/>
              <a:t>Complexity:</a:t>
            </a:r>
            <a:r>
              <a:rPr lang="en-US" dirty="0"/>
              <a:t> A large catalog of services and configurations can make initial setups complex for new users.</a:t>
            </a:r>
          </a:p>
          <a:p>
            <a:pPr marL="285750" lvl="0" indent="-285750">
              <a:buFont typeface="Arial" panose="020B0604020202020204" pitchFamily="34" charset="0"/>
              <a:buChar char="•"/>
            </a:pPr>
            <a:r>
              <a:rPr lang="en-US" b="1" dirty="0"/>
              <a:t>Learning Curve:</a:t>
            </a:r>
            <a:r>
              <a:rPr lang="en-US" dirty="0"/>
              <a:t> Steeper learning curve due to the variety of services and features offered.</a:t>
            </a:r>
          </a:p>
        </p:txBody>
      </p:sp>
      <p:pic>
        <p:nvPicPr>
          <p:cNvPr id="8" name="Image 0" descr="preencoded.png"/>
          <p:cNvPicPr>
            <a:picLocks noChangeAspect="1"/>
          </p:cNvPicPr>
          <p:nvPr/>
        </p:nvPicPr>
        <p:blipFill>
          <a:blip r:embed="rId2"/>
          <a:stretch>
            <a:fillRect/>
          </a:stretch>
        </p:blipFill>
        <p:spPr>
          <a:xfrm>
            <a:off x="7719934" y="0"/>
            <a:ext cx="4472066" cy="6858000"/>
          </a:xfrm>
          <a:prstGeom prst="rect">
            <a:avLst/>
          </a:prstGeom>
        </p:spPr>
      </p:pic>
    </p:spTree>
    <p:extLst>
      <p:ext uri="{BB962C8B-B14F-4D97-AF65-F5344CB8AC3E}">
        <p14:creationId xmlns:p14="http://schemas.microsoft.com/office/powerpoint/2010/main" val="377197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a:lnSpc>
                <a:spcPts val="5550"/>
              </a:lnSpc>
            </a:pPr>
            <a:r>
              <a:rPr lang="en-US" sz="2400" b="1" dirty="0" smtClean="0">
                <a:solidFill>
                  <a:srgbClr val="484237"/>
                </a:solidFill>
                <a:latin typeface="Gelasio Semi Bold" pitchFamily="34" charset="0"/>
                <a:ea typeface="Gelasio Semi Bold" pitchFamily="34" charset="-122"/>
                <a:cs typeface="Gelasio Semi Bold" pitchFamily="34" charset="-120"/>
              </a:rPr>
              <a:t>AWS Application Integration Services</a:t>
            </a:r>
            <a:endParaRPr lang="en-US" sz="2400" b="1" dirty="0"/>
          </a:p>
        </p:txBody>
      </p:sp>
      <p:sp>
        <p:nvSpPr>
          <p:cNvPr id="3" name="Text 4"/>
          <p:cNvSpPr/>
          <p:nvPr/>
        </p:nvSpPr>
        <p:spPr>
          <a:xfrm>
            <a:off x="248359" y="1213887"/>
            <a:ext cx="5526800" cy="4930239"/>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600" b="1" dirty="0" smtClean="0"/>
              <a:t>Step Functions:</a:t>
            </a:r>
            <a:r>
              <a:rPr lang="en-US" sz="1600" dirty="0" smtClean="0"/>
              <a:t> A </a:t>
            </a:r>
            <a:r>
              <a:rPr lang="en-US" sz="1600" dirty="0" err="1" smtClean="0"/>
              <a:t>serverless</a:t>
            </a:r>
            <a:r>
              <a:rPr lang="en-US" sz="1600" dirty="0" smtClean="0"/>
              <a:t> orchestration service that helps automate workflows for </a:t>
            </a:r>
            <a:r>
              <a:rPr lang="en-US" sz="1600" dirty="0" err="1" smtClean="0"/>
              <a:t>serverless</a:t>
            </a:r>
            <a:r>
              <a:rPr lang="en-US" sz="1600" dirty="0" smtClean="0"/>
              <a:t> applications.</a:t>
            </a:r>
          </a:p>
          <a:p>
            <a:pPr marL="285750" lvl="0" indent="-285750">
              <a:buFont typeface="Arial" panose="020B0604020202020204" pitchFamily="34" charset="0"/>
              <a:buChar char="•"/>
            </a:pPr>
            <a:r>
              <a:rPr lang="en-US" sz="1600" b="1" dirty="0" smtClean="0"/>
              <a:t>Amazon </a:t>
            </a:r>
            <a:r>
              <a:rPr lang="en-US" sz="1600" b="1" dirty="0" err="1" smtClean="0"/>
              <a:t>AppFlow</a:t>
            </a:r>
            <a:r>
              <a:rPr lang="en-US" sz="1600" b="1" dirty="0" smtClean="0"/>
              <a:t>:</a:t>
            </a:r>
            <a:r>
              <a:rPr lang="en-US" sz="1600" dirty="0" smtClean="0"/>
              <a:t> A fully managed service for securely transferring data between SaaS applications and AWS services.</a:t>
            </a:r>
          </a:p>
          <a:p>
            <a:pPr marL="285750" lvl="0" indent="-285750">
              <a:buFont typeface="Arial" panose="020B0604020202020204" pitchFamily="34" charset="0"/>
              <a:buChar char="•"/>
            </a:pPr>
            <a:r>
              <a:rPr lang="en-US" sz="1600" b="1" dirty="0" smtClean="0"/>
              <a:t>Amazon MQ:</a:t>
            </a:r>
            <a:r>
              <a:rPr lang="en-US" sz="1600" dirty="0" smtClean="0"/>
              <a:t> Managed message broker service for Apache </a:t>
            </a:r>
            <a:r>
              <a:rPr lang="en-US" sz="1600" dirty="0" err="1" smtClean="0"/>
              <a:t>ActiveMQ</a:t>
            </a:r>
            <a:r>
              <a:rPr lang="en-US" sz="1600" dirty="0" smtClean="0"/>
              <a:t> and </a:t>
            </a:r>
            <a:r>
              <a:rPr lang="en-US" sz="1600" dirty="0" err="1" smtClean="0"/>
              <a:t>RabbitMQ</a:t>
            </a:r>
            <a:r>
              <a:rPr lang="en-US" sz="1600" dirty="0" smtClean="0"/>
              <a:t> to enable application integration.</a:t>
            </a:r>
          </a:p>
          <a:p>
            <a:pPr marL="285750" lvl="0" indent="-285750">
              <a:buFont typeface="Arial" panose="020B0604020202020204" pitchFamily="34" charset="0"/>
              <a:buChar char="•"/>
            </a:pPr>
            <a:r>
              <a:rPr lang="en-US" sz="1600" b="1" dirty="0" smtClean="0"/>
              <a:t>Simple Notification Service (SNS):</a:t>
            </a:r>
            <a:r>
              <a:rPr lang="en-US" sz="1600" dirty="0" smtClean="0"/>
              <a:t> A managed messaging service for pub/sub messaging between distributed systems.</a:t>
            </a:r>
          </a:p>
          <a:p>
            <a:pPr marL="285750" lvl="0" indent="-285750">
              <a:buFont typeface="Arial" panose="020B0604020202020204" pitchFamily="34" charset="0"/>
              <a:buChar char="•"/>
            </a:pPr>
            <a:r>
              <a:rPr lang="en-US" sz="1600" b="1" dirty="0" smtClean="0"/>
              <a:t>Simple Queue Service (SQS):</a:t>
            </a:r>
            <a:r>
              <a:rPr lang="en-US" sz="1600" dirty="0" smtClean="0"/>
              <a:t> A fully managed message queuing service to decouple and scale </a:t>
            </a:r>
            <a:r>
              <a:rPr lang="en-US" sz="1600" dirty="0" err="1" smtClean="0"/>
              <a:t>microservices</a:t>
            </a:r>
            <a:r>
              <a:rPr lang="en-US" sz="1600" dirty="0" smtClean="0"/>
              <a:t> and </a:t>
            </a:r>
            <a:r>
              <a:rPr lang="en-US" sz="1600" dirty="0" err="1" smtClean="0"/>
              <a:t>serverless</a:t>
            </a:r>
            <a:r>
              <a:rPr lang="en-US" sz="1600" dirty="0" smtClean="0"/>
              <a:t> applications.</a:t>
            </a:r>
          </a:p>
          <a:p>
            <a:pPr marL="285750" lvl="0" indent="-285750">
              <a:buFont typeface="Arial" panose="020B0604020202020204" pitchFamily="34" charset="0"/>
              <a:buChar char="•"/>
            </a:pPr>
            <a:r>
              <a:rPr lang="en-US" sz="1600" b="1" dirty="0" smtClean="0"/>
              <a:t>SWF (Simple Workflow Service):</a:t>
            </a:r>
            <a:r>
              <a:rPr lang="en-US" sz="1600" dirty="0" smtClean="0"/>
              <a:t> Manages and coordinates tasks across distributed systems.</a:t>
            </a:r>
          </a:p>
          <a:p>
            <a:pPr marL="285750" lvl="0" indent="-285750">
              <a:buFont typeface="Arial" panose="020B0604020202020204" pitchFamily="34" charset="0"/>
              <a:buChar char="•"/>
            </a:pPr>
            <a:r>
              <a:rPr lang="en-US" sz="1600" b="1" dirty="0" smtClean="0"/>
              <a:t>Managed Apache Airflow:</a:t>
            </a:r>
            <a:r>
              <a:rPr lang="en-US" sz="1600" dirty="0" smtClean="0"/>
              <a:t> A managed service to author, schedule, and monitor workflows using Apache Airflow.</a:t>
            </a:r>
          </a:p>
          <a:p>
            <a:pPr marL="285750" lvl="0" indent="-285750">
              <a:buFont typeface="Arial" panose="020B0604020202020204" pitchFamily="34" charset="0"/>
              <a:buChar char="•"/>
            </a:pPr>
            <a:r>
              <a:rPr lang="en-US" sz="1600" b="1" dirty="0" smtClean="0"/>
              <a:t>Amazon </a:t>
            </a:r>
            <a:r>
              <a:rPr lang="en-US" sz="1600" b="1" dirty="0" err="1" smtClean="0"/>
              <a:t>EventBridge</a:t>
            </a:r>
            <a:r>
              <a:rPr lang="en-US" sz="1600" b="1" dirty="0" smtClean="0"/>
              <a:t>:</a:t>
            </a:r>
            <a:r>
              <a:rPr lang="en-US" sz="1600" dirty="0" smtClean="0"/>
              <a:t> A </a:t>
            </a:r>
            <a:r>
              <a:rPr lang="en-US" sz="1600" dirty="0" err="1" smtClean="0"/>
              <a:t>serverless</a:t>
            </a:r>
            <a:r>
              <a:rPr lang="en-US" sz="1600" dirty="0" smtClean="0"/>
              <a:t> event bus to build event-driven architectures.</a:t>
            </a:r>
          </a:p>
          <a:p>
            <a:pPr marL="285750" lvl="0" indent="-285750">
              <a:buFont typeface="Arial" panose="020B0604020202020204" pitchFamily="34" charset="0"/>
              <a:buChar char="•"/>
            </a:pPr>
            <a:r>
              <a:rPr lang="en-US" sz="1600" b="1" dirty="0" smtClean="0"/>
              <a:t>AWS B2B Data Interchange:</a:t>
            </a:r>
            <a:r>
              <a:rPr lang="en-US" sz="1600" dirty="0" smtClean="0"/>
              <a:t> A secure, scalable data exchange service to manage B2B data transfers and integrations.</a:t>
            </a:r>
            <a:endParaRPr lang="en-US" sz="1600" dirty="0"/>
          </a:p>
        </p:txBody>
      </p:sp>
      <p:sp>
        <p:nvSpPr>
          <p:cNvPr id="4" name="Text 0"/>
          <p:cNvSpPr/>
          <p:nvPr/>
        </p:nvSpPr>
        <p:spPr>
          <a:xfrm>
            <a:off x="6625389" y="348257"/>
            <a:ext cx="5374105" cy="708779"/>
          </a:xfrm>
          <a:prstGeom prst="rect">
            <a:avLst/>
          </a:prstGeom>
          <a:noFill/>
          <a:ln/>
        </p:spPr>
        <p:txBody>
          <a:bodyPr wrap="none" lIns="0" tIns="0" rIns="0" bIns="0" rtlCol="0" anchor="t"/>
          <a:lstStyle/>
          <a:p>
            <a:pPr>
              <a:lnSpc>
                <a:spcPts val="5550"/>
              </a:lnSpc>
            </a:pPr>
            <a:r>
              <a:rPr lang="en-US" sz="2400" b="1" dirty="0">
                <a:solidFill>
                  <a:srgbClr val="484237"/>
                </a:solidFill>
                <a:latin typeface="Gelasio Semi Bold" pitchFamily="34" charset="0"/>
                <a:ea typeface="Gelasio Semi Bold" pitchFamily="34" charset="-122"/>
                <a:cs typeface="Gelasio Semi Bold" pitchFamily="34" charset="-120"/>
              </a:rPr>
              <a:t>AWS </a:t>
            </a:r>
            <a:r>
              <a:rPr lang="en-US" sz="2400" b="1" dirty="0" smtClean="0">
                <a:solidFill>
                  <a:srgbClr val="484237"/>
                </a:solidFill>
                <a:latin typeface="Gelasio Semi Bold" pitchFamily="34" charset="0"/>
                <a:ea typeface="Gelasio Semi Bold" pitchFamily="34" charset="-122"/>
                <a:cs typeface="Gelasio Semi Bold" pitchFamily="34" charset="-120"/>
              </a:rPr>
              <a:t>Business Application Services</a:t>
            </a:r>
            <a:endParaRPr lang="en-US" sz="2400" b="1" dirty="0"/>
          </a:p>
        </p:txBody>
      </p:sp>
      <p:sp>
        <p:nvSpPr>
          <p:cNvPr id="5" name="Text 4"/>
          <p:cNvSpPr/>
          <p:nvPr/>
        </p:nvSpPr>
        <p:spPr>
          <a:xfrm>
            <a:off x="6625389" y="1213886"/>
            <a:ext cx="5229727" cy="5507755"/>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500" b="1" dirty="0"/>
              <a:t>Amazon Connect:</a:t>
            </a:r>
            <a:r>
              <a:rPr lang="en-US" sz="1500" dirty="0"/>
              <a:t> A cloud-based contact center solution for customer service and engagement.</a:t>
            </a:r>
          </a:p>
          <a:p>
            <a:pPr marL="285750" lvl="0" indent="-285750">
              <a:buFont typeface="Arial" panose="020B0604020202020204" pitchFamily="34" charset="0"/>
              <a:buChar char="•"/>
            </a:pPr>
            <a:r>
              <a:rPr lang="en-US" sz="1500" b="1" dirty="0"/>
              <a:t>Amazon Chime:</a:t>
            </a:r>
            <a:r>
              <a:rPr lang="en-US" sz="1500" dirty="0"/>
              <a:t> A communication service for video conferencing, chat, and collaboration.</a:t>
            </a:r>
          </a:p>
          <a:p>
            <a:pPr marL="285750" lvl="0" indent="-285750">
              <a:buFont typeface="Arial" panose="020B0604020202020204" pitchFamily="34" charset="0"/>
              <a:buChar char="•"/>
            </a:pPr>
            <a:r>
              <a:rPr lang="en-US" sz="1500" b="1" dirty="0"/>
              <a:t>Amazon Simple Email Service (SES):</a:t>
            </a:r>
            <a:r>
              <a:rPr lang="en-US" sz="1500" dirty="0"/>
              <a:t> A cloud email sending service for transactional, marketing, and notification emails.</a:t>
            </a:r>
          </a:p>
          <a:p>
            <a:pPr marL="285750" lvl="0" indent="-285750">
              <a:buFont typeface="Arial" panose="020B0604020202020204" pitchFamily="34" charset="0"/>
              <a:buChar char="•"/>
            </a:pPr>
            <a:r>
              <a:rPr lang="en-US" sz="1500" b="1" dirty="0"/>
              <a:t>Amazon </a:t>
            </a:r>
            <a:r>
              <a:rPr lang="en-US" sz="1500" b="1" dirty="0" err="1"/>
              <a:t>WorkDocs</a:t>
            </a:r>
            <a:r>
              <a:rPr lang="en-US" sz="1500" b="1" dirty="0"/>
              <a:t>:</a:t>
            </a:r>
            <a:r>
              <a:rPr lang="en-US" sz="1500" dirty="0"/>
              <a:t> A fully managed, secure content creation, storage, and collaboration service.</a:t>
            </a:r>
          </a:p>
          <a:p>
            <a:pPr marL="285750" lvl="0" indent="-285750">
              <a:buFont typeface="Arial" panose="020B0604020202020204" pitchFamily="34" charset="0"/>
              <a:buChar char="•"/>
            </a:pPr>
            <a:r>
              <a:rPr lang="en-US" sz="1500" b="1" dirty="0"/>
              <a:t>Amazon </a:t>
            </a:r>
            <a:r>
              <a:rPr lang="en-US" sz="1500" b="1" dirty="0" err="1"/>
              <a:t>WorkMail</a:t>
            </a:r>
            <a:r>
              <a:rPr lang="en-US" sz="1500" b="1" dirty="0"/>
              <a:t>:</a:t>
            </a:r>
            <a:r>
              <a:rPr lang="en-US" sz="1500" dirty="0"/>
              <a:t> A secure, managed business email and calendaring service.</a:t>
            </a:r>
          </a:p>
          <a:p>
            <a:pPr marL="285750" lvl="0" indent="-285750">
              <a:buFont typeface="Arial" panose="020B0604020202020204" pitchFamily="34" charset="0"/>
              <a:buChar char="•"/>
            </a:pPr>
            <a:r>
              <a:rPr lang="en-US" sz="1500" b="1" dirty="0"/>
              <a:t>AWS Supply Chain:</a:t>
            </a:r>
            <a:r>
              <a:rPr lang="en-US" sz="1500" dirty="0"/>
              <a:t> A cloud solution for improving supply chain visibility and management.</a:t>
            </a:r>
          </a:p>
          <a:p>
            <a:pPr marL="285750" lvl="0" indent="-285750">
              <a:buFont typeface="Arial" panose="020B0604020202020204" pitchFamily="34" charset="0"/>
              <a:buChar char="•"/>
            </a:pPr>
            <a:r>
              <a:rPr lang="en-US" sz="1500" b="1" dirty="0"/>
              <a:t>AWS </a:t>
            </a:r>
            <a:r>
              <a:rPr lang="en-US" sz="1500" b="1" dirty="0" err="1"/>
              <a:t>AppFabric</a:t>
            </a:r>
            <a:r>
              <a:rPr lang="en-US" sz="1500" b="1" dirty="0"/>
              <a:t>:</a:t>
            </a:r>
            <a:r>
              <a:rPr lang="en-US" sz="1500" dirty="0"/>
              <a:t> A service that enables centralized configuration and management of multiple cloud applications.</a:t>
            </a:r>
          </a:p>
          <a:p>
            <a:pPr marL="285750" lvl="0" indent="-285750">
              <a:buFont typeface="Arial" panose="020B0604020202020204" pitchFamily="34" charset="0"/>
              <a:buChar char="•"/>
            </a:pPr>
            <a:r>
              <a:rPr lang="en-US" sz="1500" b="1" dirty="0"/>
              <a:t>AWS </a:t>
            </a:r>
            <a:r>
              <a:rPr lang="en-US" sz="1500" b="1" dirty="0" err="1"/>
              <a:t>Wickr</a:t>
            </a:r>
            <a:r>
              <a:rPr lang="en-US" sz="1500" b="1" dirty="0"/>
              <a:t>:</a:t>
            </a:r>
            <a:r>
              <a:rPr lang="en-US" sz="1500" dirty="0"/>
              <a:t> An end-to-end encrypted messaging platform for secure collaboration.</a:t>
            </a:r>
          </a:p>
          <a:p>
            <a:pPr marL="285750" lvl="0" indent="-285750">
              <a:buFont typeface="Arial" panose="020B0604020202020204" pitchFamily="34" charset="0"/>
              <a:buChar char="•"/>
            </a:pPr>
            <a:r>
              <a:rPr lang="en-US" sz="1500" b="1" dirty="0"/>
              <a:t>Amazon Chime SDK:</a:t>
            </a:r>
            <a:r>
              <a:rPr lang="en-US" sz="1500" dirty="0"/>
              <a:t> A developer toolkit to build audio, video, and messaging applications.</a:t>
            </a:r>
          </a:p>
          <a:p>
            <a:pPr marL="285750" lvl="0" indent="-285750">
              <a:buFont typeface="Arial" panose="020B0604020202020204" pitchFamily="34" charset="0"/>
              <a:buChar char="•"/>
            </a:pPr>
            <a:r>
              <a:rPr lang="en-US" sz="1500" b="1" dirty="0"/>
              <a:t>Amazon One Enterprise:</a:t>
            </a:r>
            <a:r>
              <a:rPr lang="en-US" sz="1500" dirty="0"/>
              <a:t> Provides identity management solutions for enterprise-grade security.</a:t>
            </a:r>
          </a:p>
          <a:p>
            <a:pPr marL="285750" lvl="0" indent="-285750">
              <a:buFont typeface="Arial" panose="020B0604020202020204" pitchFamily="34" charset="0"/>
              <a:buChar char="•"/>
            </a:pPr>
            <a:r>
              <a:rPr lang="en-US" sz="1500" b="1" dirty="0"/>
              <a:t>Amazon Pinpoint:</a:t>
            </a:r>
            <a:r>
              <a:rPr lang="en-US" sz="1500" dirty="0"/>
              <a:t> A marketing campaign management service for sending targeted messages to customers.</a:t>
            </a:r>
          </a:p>
          <a:p>
            <a:pPr marL="285750" lvl="0" indent="-285750">
              <a:buFont typeface="Arial" panose="020B0604020202020204" pitchFamily="34" charset="0"/>
              <a:buChar char="•"/>
            </a:pPr>
            <a:r>
              <a:rPr lang="en-US" sz="1500" b="1" dirty="0"/>
              <a:t>AWS End User Messaging:</a:t>
            </a:r>
            <a:r>
              <a:rPr lang="en-US" sz="1500" dirty="0"/>
              <a:t> Enables secure, end-to-end messaging for business communication.</a:t>
            </a:r>
          </a:p>
        </p:txBody>
      </p:sp>
    </p:spTree>
    <p:extLst>
      <p:ext uri="{BB962C8B-B14F-4D97-AF65-F5344CB8AC3E}">
        <p14:creationId xmlns:p14="http://schemas.microsoft.com/office/powerpoint/2010/main" val="267650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a:lnSpc>
                <a:spcPts val="5550"/>
              </a:lnSpc>
            </a:pPr>
            <a:r>
              <a:rPr lang="en-US" sz="2400" b="1" dirty="0" smtClean="0">
                <a:solidFill>
                  <a:srgbClr val="484237"/>
                </a:solidFill>
                <a:latin typeface="Gelasio Semi Bold" pitchFamily="34" charset="0"/>
                <a:ea typeface="Gelasio Semi Bold" pitchFamily="34" charset="-122"/>
                <a:cs typeface="Gelasio Semi Bold" pitchFamily="34" charset="-120"/>
              </a:rPr>
              <a:t>AWS End User Computing Services</a:t>
            </a:r>
            <a:endParaRPr lang="en-US" sz="2400" b="1" dirty="0"/>
          </a:p>
        </p:txBody>
      </p:sp>
      <p:sp>
        <p:nvSpPr>
          <p:cNvPr id="3" name="Text 4"/>
          <p:cNvSpPr/>
          <p:nvPr/>
        </p:nvSpPr>
        <p:spPr>
          <a:xfrm>
            <a:off x="248359" y="1213887"/>
            <a:ext cx="5526800" cy="4930239"/>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err="1"/>
              <a:t>WorkSpaces</a:t>
            </a:r>
            <a:r>
              <a:rPr lang="en-US" b="1" dirty="0"/>
              <a:t>:</a:t>
            </a:r>
            <a:r>
              <a:rPr lang="en-US" dirty="0"/>
              <a:t> A managed, secure cloud desktop service for running Windows and Linux virtual desktops.</a:t>
            </a:r>
          </a:p>
          <a:p>
            <a:pPr marL="285750" lvl="0" indent="-285750">
              <a:buFont typeface="Arial" panose="020B0604020202020204" pitchFamily="34" charset="0"/>
              <a:buChar char="•"/>
            </a:pPr>
            <a:r>
              <a:rPr lang="en-US" b="1" dirty="0" err="1"/>
              <a:t>AppStream</a:t>
            </a:r>
            <a:r>
              <a:rPr lang="en-US" b="1" dirty="0"/>
              <a:t> 2.0:</a:t>
            </a:r>
            <a:r>
              <a:rPr lang="en-US" dirty="0"/>
              <a:t> A fully managed application streaming service that allows users to stream desktop apps to any device.</a:t>
            </a:r>
          </a:p>
          <a:p>
            <a:pPr marL="285750" lvl="0" indent="-285750">
              <a:buFont typeface="Arial" panose="020B0604020202020204" pitchFamily="34" charset="0"/>
              <a:buChar char="•"/>
            </a:pPr>
            <a:r>
              <a:rPr lang="en-US" b="1" dirty="0" err="1"/>
              <a:t>WorkSpaces</a:t>
            </a:r>
            <a:r>
              <a:rPr lang="en-US" b="1" dirty="0"/>
              <a:t> Secure Browser:</a:t>
            </a:r>
            <a:r>
              <a:rPr lang="en-US" dirty="0"/>
              <a:t> Provides secure web browsing for corporate resources without requiring a VPN.</a:t>
            </a:r>
          </a:p>
          <a:p>
            <a:pPr marL="285750" lvl="0" indent="-285750">
              <a:buFont typeface="Arial" panose="020B0604020202020204" pitchFamily="34" charset="0"/>
              <a:buChar char="•"/>
            </a:pPr>
            <a:r>
              <a:rPr lang="en-US" b="1" dirty="0" err="1"/>
              <a:t>WorkSpaces</a:t>
            </a:r>
            <a:r>
              <a:rPr lang="en-US" b="1" dirty="0"/>
              <a:t> Thin Client:</a:t>
            </a:r>
            <a:r>
              <a:rPr lang="en-US" dirty="0"/>
              <a:t> A low-cost desktop computing option for accessing Amazon </a:t>
            </a:r>
            <a:r>
              <a:rPr lang="en-US" dirty="0" err="1"/>
              <a:t>WorkSpaces</a:t>
            </a:r>
            <a:r>
              <a:rPr lang="en-US" dirty="0"/>
              <a:t>.</a:t>
            </a:r>
          </a:p>
        </p:txBody>
      </p:sp>
      <p:sp>
        <p:nvSpPr>
          <p:cNvPr id="4" name="Text 0"/>
          <p:cNvSpPr/>
          <p:nvPr/>
        </p:nvSpPr>
        <p:spPr>
          <a:xfrm>
            <a:off x="6625389" y="348257"/>
            <a:ext cx="5374105" cy="708779"/>
          </a:xfrm>
          <a:prstGeom prst="rect">
            <a:avLst/>
          </a:prstGeom>
          <a:noFill/>
          <a:ln/>
        </p:spPr>
        <p:txBody>
          <a:bodyPr wrap="none" lIns="0" tIns="0" rIns="0" bIns="0" rtlCol="0" anchor="t"/>
          <a:lstStyle/>
          <a:p>
            <a:pPr>
              <a:lnSpc>
                <a:spcPts val="5550"/>
              </a:lnSpc>
            </a:pPr>
            <a:r>
              <a:rPr lang="en-US" sz="2700" b="1" dirty="0">
                <a:solidFill>
                  <a:srgbClr val="484237"/>
                </a:solidFill>
                <a:latin typeface="Gelasio Semi Bold" pitchFamily="34" charset="0"/>
                <a:ea typeface="Gelasio Semi Bold" pitchFamily="34" charset="-122"/>
                <a:cs typeface="Gelasio Semi Bold" pitchFamily="34" charset="-120"/>
              </a:rPr>
              <a:t>AWS </a:t>
            </a:r>
            <a:r>
              <a:rPr lang="en-US" sz="2700" b="1" dirty="0" smtClean="0">
                <a:solidFill>
                  <a:srgbClr val="484237"/>
                </a:solidFill>
                <a:latin typeface="Gelasio Semi Bold" pitchFamily="34" charset="0"/>
                <a:ea typeface="Gelasio Semi Bold" pitchFamily="34" charset="-122"/>
                <a:cs typeface="Gelasio Semi Bold" pitchFamily="34" charset="-120"/>
              </a:rPr>
              <a:t>Internet of Things Services</a:t>
            </a:r>
            <a:endParaRPr lang="en-US" sz="2700" b="1" dirty="0"/>
          </a:p>
        </p:txBody>
      </p:sp>
      <p:sp>
        <p:nvSpPr>
          <p:cNvPr id="5" name="Text 4"/>
          <p:cNvSpPr/>
          <p:nvPr/>
        </p:nvSpPr>
        <p:spPr>
          <a:xfrm>
            <a:off x="6625389" y="1213886"/>
            <a:ext cx="5229727" cy="5507755"/>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err="1"/>
              <a:t>IoT</a:t>
            </a:r>
            <a:r>
              <a:rPr lang="en-US" b="1" dirty="0"/>
              <a:t> Analytics:</a:t>
            </a:r>
            <a:r>
              <a:rPr lang="en-US" dirty="0"/>
              <a:t> Analyzes data collected from </a:t>
            </a:r>
            <a:r>
              <a:rPr lang="en-US" dirty="0" err="1"/>
              <a:t>IoT</a:t>
            </a:r>
            <a:r>
              <a:rPr lang="en-US" dirty="0"/>
              <a:t> devices for insights and decision-making.</a:t>
            </a:r>
          </a:p>
          <a:p>
            <a:pPr marL="285750" lvl="0" indent="-285750">
              <a:buFont typeface="Arial" panose="020B0604020202020204" pitchFamily="34" charset="0"/>
              <a:buChar char="•"/>
            </a:pPr>
            <a:r>
              <a:rPr lang="en-US" b="1" dirty="0" err="1"/>
              <a:t>IoT</a:t>
            </a:r>
            <a:r>
              <a:rPr lang="en-US" b="1" dirty="0"/>
              <a:t> Device Defender:</a:t>
            </a:r>
            <a:r>
              <a:rPr lang="en-US" dirty="0"/>
              <a:t> Monitors and audits </a:t>
            </a:r>
            <a:r>
              <a:rPr lang="en-US" dirty="0" err="1"/>
              <a:t>IoT</a:t>
            </a:r>
            <a:r>
              <a:rPr lang="en-US" dirty="0"/>
              <a:t> configurations for potential security vulnerabilities.</a:t>
            </a:r>
          </a:p>
          <a:p>
            <a:pPr marL="285750" lvl="0" indent="-285750">
              <a:buFont typeface="Arial" panose="020B0604020202020204" pitchFamily="34" charset="0"/>
              <a:buChar char="•"/>
            </a:pPr>
            <a:r>
              <a:rPr lang="en-US" b="1" dirty="0" err="1"/>
              <a:t>IoT</a:t>
            </a:r>
            <a:r>
              <a:rPr lang="en-US" b="1" dirty="0"/>
              <a:t> Device Management:</a:t>
            </a:r>
            <a:r>
              <a:rPr lang="en-US" dirty="0"/>
              <a:t> Helps securely manage </a:t>
            </a:r>
            <a:r>
              <a:rPr lang="en-US" dirty="0" err="1"/>
              <a:t>IoT</a:t>
            </a:r>
            <a:r>
              <a:rPr lang="en-US" dirty="0"/>
              <a:t> devices at scale.</a:t>
            </a:r>
          </a:p>
          <a:p>
            <a:pPr marL="285750" lvl="0" indent="-285750">
              <a:buFont typeface="Arial" panose="020B0604020202020204" pitchFamily="34" charset="0"/>
              <a:buChar char="•"/>
            </a:pPr>
            <a:r>
              <a:rPr lang="en-US" b="1" dirty="0" err="1"/>
              <a:t>IoT</a:t>
            </a:r>
            <a:r>
              <a:rPr lang="en-US" b="1" dirty="0"/>
              <a:t> </a:t>
            </a:r>
            <a:r>
              <a:rPr lang="en-US" b="1" dirty="0" err="1"/>
              <a:t>Greengrass</a:t>
            </a:r>
            <a:r>
              <a:rPr lang="en-US" b="1" dirty="0"/>
              <a:t>:</a:t>
            </a:r>
            <a:r>
              <a:rPr lang="en-US" dirty="0"/>
              <a:t> An edge computing service that allows local processing of </a:t>
            </a:r>
            <a:r>
              <a:rPr lang="en-US" dirty="0" err="1"/>
              <a:t>IoT</a:t>
            </a:r>
            <a:r>
              <a:rPr lang="en-US" dirty="0"/>
              <a:t> data.</a:t>
            </a:r>
          </a:p>
          <a:p>
            <a:pPr marL="285750" lvl="0" indent="-285750">
              <a:buFont typeface="Arial" panose="020B0604020202020204" pitchFamily="34" charset="0"/>
              <a:buChar char="•"/>
            </a:pPr>
            <a:r>
              <a:rPr lang="en-US" b="1" dirty="0" err="1"/>
              <a:t>IoT</a:t>
            </a:r>
            <a:r>
              <a:rPr lang="en-US" b="1" dirty="0"/>
              <a:t> </a:t>
            </a:r>
            <a:r>
              <a:rPr lang="en-US" b="1" dirty="0" err="1"/>
              <a:t>SiteWise</a:t>
            </a:r>
            <a:r>
              <a:rPr lang="en-US" b="1" dirty="0"/>
              <a:t>:</a:t>
            </a:r>
            <a:r>
              <a:rPr lang="en-US" dirty="0"/>
              <a:t> Collects, organizes, and analyzes data from industrial equipment at scale.</a:t>
            </a:r>
          </a:p>
          <a:p>
            <a:pPr marL="285750" lvl="0" indent="-285750">
              <a:buFont typeface="Arial" panose="020B0604020202020204" pitchFamily="34" charset="0"/>
              <a:buChar char="•"/>
            </a:pPr>
            <a:r>
              <a:rPr lang="en-US" b="1" dirty="0" err="1"/>
              <a:t>IoT</a:t>
            </a:r>
            <a:r>
              <a:rPr lang="en-US" b="1" dirty="0"/>
              <a:t> Core:</a:t>
            </a:r>
            <a:r>
              <a:rPr lang="en-US" dirty="0"/>
              <a:t> A cloud platform that lets connected devices interact with cloud applications and other devices.</a:t>
            </a:r>
          </a:p>
          <a:p>
            <a:pPr marL="285750" lvl="0" indent="-285750">
              <a:buFont typeface="Arial" panose="020B0604020202020204" pitchFamily="34" charset="0"/>
              <a:buChar char="•"/>
            </a:pPr>
            <a:r>
              <a:rPr lang="en-US" b="1" dirty="0" err="1"/>
              <a:t>IoT</a:t>
            </a:r>
            <a:r>
              <a:rPr lang="en-US" b="1" dirty="0"/>
              <a:t> Events:</a:t>
            </a:r>
            <a:r>
              <a:rPr lang="en-US" dirty="0"/>
              <a:t> Detects and responds to changes in </a:t>
            </a:r>
            <a:r>
              <a:rPr lang="en-US" dirty="0" err="1"/>
              <a:t>IoT</a:t>
            </a:r>
            <a:r>
              <a:rPr lang="en-US" dirty="0"/>
              <a:t> sensors and applications.</a:t>
            </a:r>
          </a:p>
          <a:p>
            <a:pPr marL="285750" lvl="0" indent="-285750">
              <a:buFont typeface="Arial" panose="020B0604020202020204" pitchFamily="34" charset="0"/>
              <a:buChar char="•"/>
            </a:pPr>
            <a:r>
              <a:rPr lang="en-US" b="1" dirty="0"/>
              <a:t>AWS </a:t>
            </a:r>
            <a:r>
              <a:rPr lang="en-US" b="1" dirty="0" err="1"/>
              <a:t>IoT</a:t>
            </a:r>
            <a:r>
              <a:rPr lang="en-US" b="1" dirty="0"/>
              <a:t> </a:t>
            </a:r>
            <a:r>
              <a:rPr lang="en-US" b="1" dirty="0" err="1"/>
              <a:t>FleetWise</a:t>
            </a:r>
            <a:r>
              <a:rPr lang="en-US" b="1" dirty="0"/>
              <a:t>:</a:t>
            </a:r>
            <a:r>
              <a:rPr lang="en-US" dirty="0"/>
              <a:t> Helps collect and analyze data from vehicle fleets in real-time.</a:t>
            </a:r>
          </a:p>
          <a:p>
            <a:pPr marL="285750" lvl="0" indent="-285750">
              <a:buFont typeface="Arial" panose="020B0604020202020204" pitchFamily="34" charset="0"/>
              <a:buChar char="•"/>
            </a:pPr>
            <a:r>
              <a:rPr lang="en-US" b="1" dirty="0" err="1"/>
              <a:t>IoT</a:t>
            </a:r>
            <a:r>
              <a:rPr lang="en-US" b="1" dirty="0"/>
              <a:t> </a:t>
            </a:r>
            <a:r>
              <a:rPr lang="en-US" b="1" dirty="0" err="1"/>
              <a:t>TwinMaker</a:t>
            </a:r>
            <a:r>
              <a:rPr lang="en-US" b="1" dirty="0"/>
              <a:t>:</a:t>
            </a:r>
            <a:r>
              <a:rPr lang="en-US" dirty="0"/>
              <a:t> Builds digital twins of real-world systems to optimize operations and performance.</a:t>
            </a:r>
          </a:p>
        </p:txBody>
      </p:sp>
      <p:sp>
        <p:nvSpPr>
          <p:cNvPr id="6" name="Text 0"/>
          <p:cNvSpPr/>
          <p:nvPr/>
        </p:nvSpPr>
        <p:spPr>
          <a:xfrm>
            <a:off x="248358" y="4086068"/>
            <a:ext cx="5767431" cy="708779"/>
          </a:xfrm>
          <a:prstGeom prst="rect">
            <a:avLst/>
          </a:prstGeom>
          <a:noFill/>
          <a:ln/>
        </p:spPr>
        <p:txBody>
          <a:bodyPr wrap="none" lIns="0" tIns="0" rIns="0" bIns="0" rtlCol="0" anchor="t"/>
          <a:lstStyle/>
          <a:p>
            <a:pPr>
              <a:lnSpc>
                <a:spcPts val="5550"/>
              </a:lnSpc>
            </a:pPr>
            <a:r>
              <a:rPr lang="en-US" sz="2700" b="1" dirty="0">
                <a:solidFill>
                  <a:srgbClr val="484237"/>
                </a:solidFill>
                <a:latin typeface="Gelasio Semi Bold" pitchFamily="34" charset="0"/>
                <a:ea typeface="Gelasio Semi Bold" pitchFamily="34" charset="-122"/>
                <a:cs typeface="Gelasio Semi Bold" pitchFamily="34" charset="-120"/>
              </a:rPr>
              <a:t>AWS </a:t>
            </a:r>
            <a:r>
              <a:rPr lang="en-US" sz="2700" b="1" dirty="0" smtClean="0">
                <a:solidFill>
                  <a:srgbClr val="484237"/>
                </a:solidFill>
                <a:latin typeface="Gelasio Semi Bold" pitchFamily="34" charset="0"/>
                <a:ea typeface="Gelasio Semi Bold" pitchFamily="34" charset="-122"/>
                <a:cs typeface="Gelasio Semi Bold" pitchFamily="34" charset="-120"/>
              </a:rPr>
              <a:t>Game Development Services</a:t>
            </a:r>
            <a:endParaRPr lang="en-US" sz="2700" b="1" dirty="0"/>
          </a:p>
        </p:txBody>
      </p:sp>
      <p:sp>
        <p:nvSpPr>
          <p:cNvPr id="7" name="Text 4"/>
          <p:cNvSpPr/>
          <p:nvPr/>
        </p:nvSpPr>
        <p:spPr>
          <a:xfrm>
            <a:off x="248359" y="4951697"/>
            <a:ext cx="5526800" cy="1349279"/>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Amazon </a:t>
            </a:r>
            <a:r>
              <a:rPr lang="en-US" b="1" dirty="0" err="1"/>
              <a:t>GameLift</a:t>
            </a:r>
            <a:r>
              <a:rPr lang="en-US" b="1" dirty="0"/>
              <a:t>:</a:t>
            </a:r>
            <a:r>
              <a:rPr lang="en-US" dirty="0"/>
              <a:t> A managed service for deploying, operating, and scaling dedicated game servers for multiplayer games.</a:t>
            </a:r>
          </a:p>
        </p:txBody>
      </p:sp>
    </p:spTree>
    <p:extLst>
      <p:ext uri="{BB962C8B-B14F-4D97-AF65-F5344CB8AC3E}">
        <p14:creationId xmlns:p14="http://schemas.microsoft.com/office/powerpoint/2010/main" val="13346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8397239" y="0"/>
            <a:ext cx="3768091" cy="6858000"/>
          </a:xfrm>
          <a:prstGeom prst="rect">
            <a:avLst/>
          </a:prstGeom>
        </p:spPr>
      </p:pic>
      <p:sp>
        <p:nvSpPr>
          <p:cNvPr id="3" name="Text 0"/>
          <p:cNvSpPr/>
          <p:nvPr/>
        </p:nvSpPr>
        <p:spPr>
          <a:xfrm>
            <a:off x="323296" y="215031"/>
            <a:ext cx="7780973" cy="1106329"/>
          </a:xfrm>
          <a:prstGeom prst="rect">
            <a:avLst/>
          </a:prstGeom>
          <a:noFill/>
          <a:ln/>
        </p:spPr>
        <p:txBody>
          <a:bodyPr wrap="square" lIns="0" tIns="0" rIns="0" bIns="0" rtlCol="0" anchor="t"/>
          <a:lstStyle/>
          <a:p>
            <a:pPr marL="0" indent="0">
              <a:lnSpc>
                <a:spcPts val="4350"/>
              </a:lnSpc>
              <a:buNone/>
            </a:pPr>
            <a:r>
              <a:rPr lang="en-US" sz="3450" b="1" kern="0" spc="-35" dirty="0">
                <a:solidFill>
                  <a:srgbClr val="000000"/>
                </a:solidFill>
                <a:latin typeface="Montserrat Bold" pitchFamily="34" charset="0"/>
                <a:ea typeface="Montserrat Bold" pitchFamily="34" charset="-122"/>
                <a:cs typeface="Montserrat Bold" pitchFamily="34" charset="-120"/>
              </a:rPr>
              <a:t>Migrating to </a:t>
            </a:r>
            <a:r>
              <a:rPr lang="en-US" sz="3450" b="1" kern="0" spc="-35" dirty="0" smtClean="0">
                <a:solidFill>
                  <a:srgbClr val="000000"/>
                </a:solidFill>
                <a:latin typeface="Montserrat Bold" pitchFamily="34" charset="0"/>
                <a:ea typeface="Montserrat Bold" pitchFamily="34" charset="-122"/>
                <a:cs typeface="Montserrat Bold" pitchFamily="34" charset="-120"/>
              </a:rPr>
              <a:t>AWS </a:t>
            </a:r>
            <a:r>
              <a:rPr lang="en-US" sz="3450" b="1" kern="0" spc="-35" dirty="0">
                <a:solidFill>
                  <a:srgbClr val="000000"/>
                </a:solidFill>
                <a:latin typeface="Montserrat Bold" pitchFamily="34" charset="0"/>
                <a:ea typeface="Montserrat Bold" pitchFamily="34" charset="-122"/>
                <a:cs typeface="Montserrat Bold" pitchFamily="34" charset="-120"/>
              </a:rPr>
              <a:t>and Cloud Adoption Strategies</a:t>
            </a:r>
            <a:endParaRPr lang="en-US" sz="3450" dirty="0"/>
          </a:p>
        </p:txBody>
      </p:sp>
      <p:sp>
        <p:nvSpPr>
          <p:cNvPr id="4" name="Shape 1"/>
          <p:cNvSpPr/>
          <p:nvPr/>
        </p:nvSpPr>
        <p:spPr>
          <a:xfrm>
            <a:off x="603926" y="1396604"/>
            <a:ext cx="45719" cy="5060757"/>
          </a:xfrm>
          <a:prstGeom prst="roundRect">
            <a:avLst>
              <a:gd name="adj" fmla="val 127784"/>
            </a:avLst>
          </a:prstGeom>
          <a:solidFill>
            <a:srgbClr val="D8D4D4"/>
          </a:solidFill>
          <a:ln/>
        </p:spPr>
      </p:sp>
      <p:sp>
        <p:nvSpPr>
          <p:cNvPr id="5" name="Shape 2"/>
          <p:cNvSpPr/>
          <p:nvPr/>
        </p:nvSpPr>
        <p:spPr>
          <a:xfrm>
            <a:off x="811572" y="1823323"/>
            <a:ext cx="681514" cy="22860"/>
          </a:xfrm>
          <a:prstGeom prst="roundRect">
            <a:avLst>
              <a:gd name="adj" fmla="val 127784"/>
            </a:avLst>
          </a:prstGeom>
          <a:solidFill>
            <a:srgbClr val="D8D4D4"/>
          </a:solidFill>
          <a:ln/>
        </p:spPr>
      </p:sp>
      <p:sp>
        <p:nvSpPr>
          <p:cNvPr id="6" name="Shape 3"/>
          <p:cNvSpPr/>
          <p:nvPr/>
        </p:nvSpPr>
        <p:spPr>
          <a:xfrm>
            <a:off x="396282" y="1615678"/>
            <a:ext cx="438150" cy="438150"/>
          </a:xfrm>
          <a:prstGeom prst="roundRect">
            <a:avLst>
              <a:gd name="adj" fmla="val 6667"/>
            </a:avLst>
          </a:prstGeom>
          <a:solidFill>
            <a:srgbClr val="F2EEEE"/>
          </a:solidFill>
          <a:ln/>
        </p:spPr>
      </p:sp>
      <p:sp>
        <p:nvSpPr>
          <p:cNvPr id="7" name="Text 4"/>
          <p:cNvSpPr/>
          <p:nvPr/>
        </p:nvSpPr>
        <p:spPr>
          <a:xfrm>
            <a:off x="564636" y="1701999"/>
            <a:ext cx="101441" cy="265509"/>
          </a:xfrm>
          <a:prstGeom prst="rect">
            <a:avLst/>
          </a:prstGeom>
          <a:noFill/>
          <a:ln/>
        </p:spPr>
        <p:txBody>
          <a:bodyPr wrap="none" lIns="0" tIns="0" rIns="0" bIns="0" rtlCol="0" anchor="t"/>
          <a:lstStyle/>
          <a:p>
            <a:pPr marL="0" indent="0" algn="ctr">
              <a:lnSpc>
                <a:spcPts val="2050"/>
              </a:lnSpc>
              <a:buNone/>
            </a:pPr>
            <a:r>
              <a:rPr lang="en-US" sz="2050" b="1" kern="0" spc="-21" dirty="0">
                <a:solidFill>
                  <a:srgbClr val="3D3838"/>
                </a:solidFill>
                <a:latin typeface="Montserrat Bold" pitchFamily="34" charset="0"/>
                <a:ea typeface="Montserrat Bold" pitchFamily="34" charset="-122"/>
                <a:cs typeface="Montserrat Bold" pitchFamily="34" charset="-120"/>
              </a:rPr>
              <a:t>1</a:t>
            </a:r>
            <a:endParaRPr lang="en-US" sz="2050" dirty="0"/>
          </a:p>
        </p:txBody>
      </p:sp>
      <p:sp>
        <p:nvSpPr>
          <p:cNvPr id="8" name="Text 5"/>
          <p:cNvSpPr/>
          <p:nvPr/>
        </p:nvSpPr>
        <p:spPr>
          <a:xfrm>
            <a:off x="1686324" y="1591270"/>
            <a:ext cx="2212896" cy="276582"/>
          </a:xfrm>
          <a:prstGeom prst="rect">
            <a:avLst/>
          </a:prstGeom>
          <a:noFill/>
          <a:ln/>
        </p:spPr>
        <p:txBody>
          <a:bodyPr wrap="none" lIns="0" tIns="0" rIns="0" bIns="0" rtlCol="0" anchor="t"/>
          <a:lstStyle/>
          <a:p>
            <a:pPr>
              <a:lnSpc>
                <a:spcPts val="2150"/>
              </a:lnSpc>
            </a:pPr>
            <a:r>
              <a:rPr lang="en-US" b="1" dirty="0"/>
              <a:t>Cloud-First Strategy</a:t>
            </a:r>
            <a:endParaRPr lang="en-US" sz="1700" dirty="0"/>
          </a:p>
        </p:txBody>
      </p:sp>
      <p:sp>
        <p:nvSpPr>
          <p:cNvPr id="9" name="Text 6"/>
          <p:cNvSpPr/>
          <p:nvPr/>
        </p:nvSpPr>
        <p:spPr>
          <a:xfrm>
            <a:off x="1686324" y="1984653"/>
            <a:ext cx="6417945" cy="584359"/>
          </a:xfrm>
          <a:prstGeom prst="rect">
            <a:avLst/>
          </a:prstGeom>
          <a:noFill/>
          <a:ln/>
        </p:spPr>
        <p:txBody>
          <a:bodyPr wrap="square" lIns="0" tIns="0" rIns="0" bIns="0" rtlCol="0" anchor="t"/>
          <a:lstStyle/>
          <a:p>
            <a:pPr>
              <a:lnSpc>
                <a:spcPts val="2300"/>
              </a:lnSpc>
            </a:pPr>
            <a:r>
              <a:rPr lang="en-US" sz="1600" dirty="0">
                <a:solidFill>
                  <a:srgbClr val="3D3838"/>
                </a:solidFill>
                <a:latin typeface="Source Sans Pro" pitchFamily="34" charset="0"/>
                <a:ea typeface="Source Sans Pro" pitchFamily="34" charset="-122"/>
                <a:cs typeface="Source Sans Pro" pitchFamily="34" charset="-120"/>
              </a:rPr>
              <a:t>Prioritize cloud services for all new projects, ensuring scalability, flexibility, and agility in delivering business solutions.</a:t>
            </a:r>
            <a:endParaRPr lang="en-US" sz="1600" dirty="0"/>
          </a:p>
        </p:txBody>
      </p:sp>
      <p:sp>
        <p:nvSpPr>
          <p:cNvPr id="10" name="Shape 7"/>
          <p:cNvSpPr/>
          <p:nvPr/>
        </p:nvSpPr>
        <p:spPr>
          <a:xfrm>
            <a:off x="811572" y="2885086"/>
            <a:ext cx="681514" cy="22860"/>
          </a:xfrm>
          <a:prstGeom prst="roundRect">
            <a:avLst>
              <a:gd name="adj" fmla="val 127784"/>
            </a:avLst>
          </a:prstGeom>
          <a:solidFill>
            <a:srgbClr val="D8D4D4"/>
          </a:solidFill>
          <a:ln/>
        </p:spPr>
      </p:sp>
      <p:sp>
        <p:nvSpPr>
          <p:cNvPr id="11" name="Shape 8"/>
          <p:cNvSpPr/>
          <p:nvPr/>
        </p:nvSpPr>
        <p:spPr>
          <a:xfrm>
            <a:off x="396282" y="2677441"/>
            <a:ext cx="438150" cy="438150"/>
          </a:xfrm>
          <a:prstGeom prst="roundRect">
            <a:avLst>
              <a:gd name="adj" fmla="val 6667"/>
            </a:avLst>
          </a:prstGeom>
          <a:solidFill>
            <a:srgbClr val="F2EEEE"/>
          </a:solidFill>
          <a:ln/>
        </p:spPr>
      </p:sp>
      <p:sp>
        <p:nvSpPr>
          <p:cNvPr id="12" name="Text 9"/>
          <p:cNvSpPr/>
          <p:nvPr/>
        </p:nvSpPr>
        <p:spPr>
          <a:xfrm>
            <a:off x="538324" y="2763761"/>
            <a:ext cx="154067" cy="265509"/>
          </a:xfrm>
          <a:prstGeom prst="rect">
            <a:avLst/>
          </a:prstGeom>
          <a:noFill/>
          <a:ln/>
        </p:spPr>
        <p:txBody>
          <a:bodyPr wrap="none" lIns="0" tIns="0" rIns="0" bIns="0" rtlCol="0" anchor="t"/>
          <a:lstStyle/>
          <a:p>
            <a:pPr marL="0" indent="0" algn="ctr">
              <a:lnSpc>
                <a:spcPts val="2050"/>
              </a:lnSpc>
              <a:buNone/>
            </a:pPr>
            <a:r>
              <a:rPr lang="en-US" sz="2050" b="1" kern="0" spc="-21" dirty="0">
                <a:solidFill>
                  <a:srgbClr val="3D3838"/>
                </a:solidFill>
                <a:latin typeface="Montserrat Bold" pitchFamily="34" charset="0"/>
                <a:ea typeface="Montserrat Bold" pitchFamily="34" charset="-122"/>
                <a:cs typeface="Montserrat Bold" pitchFamily="34" charset="-120"/>
              </a:rPr>
              <a:t>2</a:t>
            </a:r>
            <a:endParaRPr lang="en-US" sz="2050" dirty="0"/>
          </a:p>
        </p:txBody>
      </p:sp>
      <p:sp>
        <p:nvSpPr>
          <p:cNvPr id="13" name="Text 10"/>
          <p:cNvSpPr/>
          <p:nvPr/>
        </p:nvSpPr>
        <p:spPr>
          <a:xfrm>
            <a:off x="1686324" y="2653033"/>
            <a:ext cx="2212896" cy="276582"/>
          </a:xfrm>
          <a:prstGeom prst="rect">
            <a:avLst/>
          </a:prstGeom>
          <a:noFill/>
          <a:ln/>
        </p:spPr>
        <p:txBody>
          <a:bodyPr wrap="none" lIns="0" tIns="0" rIns="0" bIns="0" rtlCol="0" anchor="t"/>
          <a:lstStyle/>
          <a:p>
            <a:pPr>
              <a:lnSpc>
                <a:spcPts val="2150"/>
              </a:lnSpc>
            </a:pPr>
            <a:r>
              <a:rPr lang="en-US" b="1" dirty="0"/>
              <a:t>Hybrid Cloud Strategy</a:t>
            </a:r>
            <a:endParaRPr lang="en-US" sz="1700" dirty="0"/>
          </a:p>
        </p:txBody>
      </p:sp>
      <p:sp>
        <p:nvSpPr>
          <p:cNvPr id="15" name="Shape 12"/>
          <p:cNvSpPr/>
          <p:nvPr/>
        </p:nvSpPr>
        <p:spPr>
          <a:xfrm>
            <a:off x="811572" y="3834579"/>
            <a:ext cx="681514" cy="22860"/>
          </a:xfrm>
          <a:prstGeom prst="roundRect">
            <a:avLst>
              <a:gd name="adj" fmla="val 127784"/>
            </a:avLst>
          </a:prstGeom>
          <a:solidFill>
            <a:srgbClr val="D8D4D4"/>
          </a:solidFill>
          <a:ln/>
        </p:spPr>
      </p:sp>
      <p:sp>
        <p:nvSpPr>
          <p:cNvPr id="16" name="Shape 13"/>
          <p:cNvSpPr/>
          <p:nvPr/>
        </p:nvSpPr>
        <p:spPr>
          <a:xfrm>
            <a:off x="396282" y="3626934"/>
            <a:ext cx="438150" cy="438150"/>
          </a:xfrm>
          <a:prstGeom prst="roundRect">
            <a:avLst>
              <a:gd name="adj" fmla="val 6667"/>
            </a:avLst>
          </a:prstGeom>
          <a:solidFill>
            <a:srgbClr val="F2EEEE"/>
          </a:solidFill>
          <a:ln/>
        </p:spPr>
      </p:sp>
      <p:sp>
        <p:nvSpPr>
          <p:cNvPr id="17" name="Text 14"/>
          <p:cNvSpPr/>
          <p:nvPr/>
        </p:nvSpPr>
        <p:spPr>
          <a:xfrm>
            <a:off x="538086" y="3713255"/>
            <a:ext cx="154543" cy="265509"/>
          </a:xfrm>
          <a:prstGeom prst="rect">
            <a:avLst/>
          </a:prstGeom>
          <a:noFill/>
          <a:ln/>
        </p:spPr>
        <p:txBody>
          <a:bodyPr wrap="none" lIns="0" tIns="0" rIns="0" bIns="0" rtlCol="0" anchor="t"/>
          <a:lstStyle/>
          <a:p>
            <a:pPr marL="0" indent="0" algn="ctr">
              <a:lnSpc>
                <a:spcPts val="2050"/>
              </a:lnSpc>
              <a:buNone/>
            </a:pPr>
            <a:r>
              <a:rPr lang="en-US" sz="2050" b="1" kern="0" spc="-21" dirty="0">
                <a:solidFill>
                  <a:srgbClr val="3D3838"/>
                </a:solidFill>
                <a:latin typeface="Montserrat Bold" pitchFamily="34" charset="0"/>
                <a:ea typeface="Montserrat Bold" pitchFamily="34" charset="-122"/>
                <a:cs typeface="Montserrat Bold" pitchFamily="34" charset="-120"/>
              </a:rPr>
              <a:t>3</a:t>
            </a:r>
            <a:endParaRPr lang="en-US" sz="2050" dirty="0"/>
          </a:p>
        </p:txBody>
      </p:sp>
      <p:sp>
        <p:nvSpPr>
          <p:cNvPr id="18" name="Text 15"/>
          <p:cNvSpPr/>
          <p:nvPr/>
        </p:nvSpPr>
        <p:spPr>
          <a:xfrm>
            <a:off x="1686324" y="3602527"/>
            <a:ext cx="2212896" cy="276582"/>
          </a:xfrm>
          <a:prstGeom prst="rect">
            <a:avLst/>
          </a:prstGeom>
          <a:noFill/>
          <a:ln/>
        </p:spPr>
        <p:txBody>
          <a:bodyPr wrap="none" lIns="0" tIns="0" rIns="0" bIns="0" rtlCol="0" anchor="t"/>
          <a:lstStyle/>
          <a:p>
            <a:pPr>
              <a:lnSpc>
                <a:spcPts val="2150"/>
              </a:lnSpc>
            </a:pPr>
            <a:r>
              <a:rPr lang="en-US" b="1" dirty="0"/>
              <a:t>Multi-Cloud Strategy</a:t>
            </a:r>
            <a:endParaRPr lang="en-US" sz="1700" dirty="0"/>
          </a:p>
        </p:txBody>
      </p:sp>
      <p:sp>
        <p:nvSpPr>
          <p:cNvPr id="19" name="Text 16"/>
          <p:cNvSpPr/>
          <p:nvPr/>
        </p:nvSpPr>
        <p:spPr>
          <a:xfrm>
            <a:off x="1686324" y="3995909"/>
            <a:ext cx="6417945" cy="584359"/>
          </a:xfrm>
          <a:prstGeom prst="rect">
            <a:avLst/>
          </a:prstGeom>
          <a:noFill/>
          <a:ln/>
        </p:spPr>
        <p:txBody>
          <a:bodyPr wrap="square" lIns="0" tIns="0" rIns="0" bIns="0" rtlCol="0" anchor="t"/>
          <a:lstStyle/>
          <a:p>
            <a:pPr lvl="0"/>
            <a:r>
              <a:rPr lang="en-US" sz="1600" dirty="0"/>
              <a:t>Utilize multiple cloud service providers to avoid vendor lock-in, enhance redundancy, and optimize costs by using the best services from each provider.</a:t>
            </a:r>
          </a:p>
        </p:txBody>
      </p:sp>
      <p:sp>
        <p:nvSpPr>
          <p:cNvPr id="20" name="Shape 17"/>
          <p:cNvSpPr/>
          <p:nvPr/>
        </p:nvSpPr>
        <p:spPr>
          <a:xfrm>
            <a:off x="811572" y="4790830"/>
            <a:ext cx="681514" cy="22860"/>
          </a:xfrm>
          <a:prstGeom prst="roundRect">
            <a:avLst>
              <a:gd name="adj" fmla="val 127784"/>
            </a:avLst>
          </a:prstGeom>
          <a:solidFill>
            <a:srgbClr val="D8D4D4"/>
          </a:solidFill>
          <a:ln/>
        </p:spPr>
      </p:sp>
      <p:sp>
        <p:nvSpPr>
          <p:cNvPr id="21" name="Shape 18"/>
          <p:cNvSpPr/>
          <p:nvPr/>
        </p:nvSpPr>
        <p:spPr>
          <a:xfrm>
            <a:off x="396282" y="4583185"/>
            <a:ext cx="438150" cy="438150"/>
          </a:xfrm>
          <a:prstGeom prst="roundRect">
            <a:avLst>
              <a:gd name="adj" fmla="val 6667"/>
            </a:avLst>
          </a:prstGeom>
          <a:solidFill>
            <a:srgbClr val="F2EEEE"/>
          </a:solidFill>
          <a:ln/>
        </p:spPr>
      </p:sp>
      <p:sp>
        <p:nvSpPr>
          <p:cNvPr id="22" name="Text 19"/>
          <p:cNvSpPr/>
          <p:nvPr/>
        </p:nvSpPr>
        <p:spPr>
          <a:xfrm>
            <a:off x="525108" y="4669506"/>
            <a:ext cx="180380" cy="265509"/>
          </a:xfrm>
          <a:prstGeom prst="rect">
            <a:avLst/>
          </a:prstGeom>
          <a:noFill/>
          <a:ln/>
        </p:spPr>
        <p:txBody>
          <a:bodyPr wrap="none" lIns="0" tIns="0" rIns="0" bIns="0" rtlCol="0" anchor="t"/>
          <a:lstStyle/>
          <a:p>
            <a:pPr marL="0" indent="0" algn="ctr">
              <a:lnSpc>
                <a:spcPts val="2050"/>
              </a:lnSpc>
              <a:buNone/>
            </a:pPr>
            <a:r>
              <a:rPr lang="en-US" sz="2050" b="1" kern="0" spc="-21" dirty="0">
                <a:solidFill>
                  <a:srgbClr val="3D3838"/>
                </a:solidFill>
                <a:latin typeface="Montserrat Bold" pitchFamily="34" charset="0"/>
                <a:ea typeface="Montserrat Bold" pitchFamily="34" charset="-122"/>
                <a:cs typeface="Montserrat Bold" pitchFamily="34" charset="-120"/>
              </a:rPr>
              <a:t>4</a:t>
            </a:r>
            <a:endParaRPr lang="en-US" sz="2050" dirty="0"/>
          </a:p>
        </p:txBody>
      </p:sp>
      <p:sp>
        <p:nvSpPr>
          <p:cNvPr id="23" name="Text 20"/>
          <p:cNvSpPr/>
          <p:nvPr/>
        </p:nvSpPr>
        <p:spPr>
          <a:xfrm>
            <a:off x="1686324" y="4558777"/>
            <a:ext cx="2212896" cy="276582"/>
          </a:xfrm>
          <a:prstGeom prst="rect">
            <a:avLst/>
          </a:prstGeom>
          <a:noFill/>
          <a:ln/>
        </p:spPr>
        <p:txBody>
          <a:bodyPr wrap="none" lIns="0" tIns="0" rIns="0" bIns="0" rtlCol="0" anchor="t"/>
          <a:lstStyle/>
          <a:p>
            <a:pPr>
              <a:lnSpc>
                <a:spcPts val="2150"/>
              </a:lnSpc>
            </a:pPr>
            <a:r>
              <a:rPr lang="en-US" b="1" dirty="0"/>
              <a:t>Workload Prioritization</a:t>
            </a:r>
            <a:endParaRPr lang="en-US" sz="1700" dirty="0"/>
          </a:p>
        </p:txBody>
      </p:sp>
      <p:sp>
        <p:nvSpPr>
          <p:cNvPr id="24" name="Text 21"/>
          <p:cNvSpPr/>
          <p:nvPr/>
        </p:nvSpPr>
        <p:spPr>
          <a:xfrm>
            <a:off x="1686324" y="4952160"/>
            <a:ext cx="6417945" cy="584359"/>
          </a:xfrm>
          <a:prstGeom prst="rect">
            <a:avLst/>
          </a:prstGeom>
          <a:noFill/>
          <a:ln/>
        </p:spPr>
        <p:txBody>
          <a:bodyPr wrap="square" lIns="0" tIns="0" rIns="0" bIns="0" rtlCol="0" anchor="t"/>
          <a:lstStyle/>
          <a:p>
            <a:pPr>
              <a:lnSpc>
                <a:spcPts val="2300"/>
              </a:lnSpc>
            </a:pPr>
            <a:r>
              <a:rPr lang="en-US" sz="1600" dirty="0"/>
              <a:t>Identify and prioritize critical workloads for migration, focusing on business-impacting applications that can benefit most from the cloud.</a:t>
            </a:r>
            <a:endParaRPr lang="en-US" sz="1400" dirty="0"/>
          </a:p>
        </p:txBody>
      </p:sp>
      <p:sp>
        <p:nvSpPr>
          <p:cNvPr id="25" name="Text 6"/>
          <p:cNvSpPr/>
          <p:nvPr/>
        </p:nvSpPr>
        <p:spPr>
          <a:xfrm>
            <a:off x="1686324" y="2929615"/>
            <a:ext cx="6417945" cy="584359"/>
          </a:xfrm>
          <a:prstGeom prst="rect">
            <a:avLst/>
          </a:prstGeom>
          <a:noFill/>
          <a:ln/>
        </p:spPr>
        <p:txBody>
          <a:bodyPr wrap="square" lIns="0" tIns="0" rIns="0" bIns="0" rtlCol="0" anchor="t"/>
          <a:lstStyle/>
          <a:p>
            <a:pPr>
              <a:lnSpc>
                <a:spcPts val="2300"/>
              </a:lnSpc>
            </a:pPr>
            <a:r>
              <a:rPr lang="en-US" sz="1600" dirty="0"/>
              <a:t>Combine on-premises infrastructure with cloud services, maintaining sensitive workloads on-premises while leveraging the cloud for scalability.</a:t>
            </a:r>
            <a:endParaRPr lang="en-US" sz="1400" dirty="0"/>
          </a:p>
        </p:txBody>
      </p:sp>
      <p:sp>
        <p:nvSpPr>
          <p:cNvPr id="46" name="Shape 17"/>
          <p:cNvSpPr/>
          <p:nvPr/>
        </p:nvSpPr>
        <p:spPr>
          <a:xfrm>
            <a:off x="811572" y="5844163"/>
            <a:ext cx="681514" cy="22860"/>
          </a:xfrm>
          <a:prstGeom prst="roundRect">
            <a:avLst>
              <a:gd name="adj" fmla="val 127784"/>
            </a:avLst>
          </a:prstGeom>
          <a:solidFill>
            <a:srgbClr val="D8D4D4"/>
          </a:solidFill>
          <a:ln/>
        </p:spPr>
      </p:sp>
      <p:sp>
        <p:nvSpPr>
          <p:cNvPr id="47" name="Shape 18"/>
          <p:cNvSpPr/>
          <p:nvPr/>
        </p:nvSpPr>
        <p:spPr>
          <a:xfrm>
            <a:off x="396282" y="5636518"/>
            <a:ext cx="438150" cy="438150"/>
          </a:xfrm>
          <a:prstGeom prst="roundRect">
            <a:avLst>
              <a:gd name="adj" fmla="val 6667"/>
            </a:avLst>
          </a:prstGeom>
          <a:solidFill>
            <a:srgbClr val="F2EEEE"/>
          </a:solidFill>
          <a:ln/>
        </p:spPr>
      </p:sp>
      <p:sp>
        <p:nvSpPr>
          <p:cNvPr id="48" name="Text 19"/>
          <p:cNvSpPr/>
          <p:nvPr/>
        </p:nvSpPr>
        <p:spPr>
          <a:xfrm>
            <a:off x="525108" y="5722839"/>
            <a:ext cx="180380" cy="265509"/>
          </a:xfrm>
          <a:prstGeom prst="rect">
            <a:avLst/>
          </a:prstGeom>
          <a:noFill/>
          <a:ln/>
        </p:spPr>
        <p:txBody>
          <a:bodyPr wrap="none" lIns="0" tIns="0" rIns="0" bIns="0" rtlCol="0" anchor="t"/>
          <a:lstStyle/>
          <a:p>
            <a:pPr marL="0" indent="0" algn="ctr">
              <a:lnSpc>
                <a:spcPts val="2050"/>
              </a:lnSpc>
              <a:buNone/>
            </a:pPr>
            <a:r>
              <a:rPr lang="en-US" sz="2050" b="1" kern="0" spc="-21" dirty="0" smtClean="0">
                <a:solidFill>
                  <a:srgbClr val="3D3838"/>
                </a:solidFill>
                <a:latin typeface="Montserrat Bold" pitchFamily="34" charset="0"/>
                <a:ea typeface="Montserrat Bold" pitchFamily="34" charset="-122"/>
                <a:cs typeface="Montserrat Bold" pitchFamily="34" charset="-120"/>
              </a:rPr>
              <a:t>5</a:t>
            </a:r>
            <a:endParaRPr lang="en-US" sz="2050" dirty="0"/>
          </a:p>
        </p:txBody>
      </p:sp>
      <p:sp>
        <p:nvSpPr>
          <p:cNvPr id="49" name="Text 20"/>
          <p:cNvSpPr/>
          <p:nvPr/>
        </p:nvSpPr>
        <p:spPr>
          <a:xfrm>
            <a:off x="1686324" y="5612110"/>
            <a:ext cx="2212896" cy="276582"/>
          </a:xfrm>
          <a:prstGeom prst="rect">
            <a:avLst/>
          </a:prstGeom>
          <a:noFill/>
          <a:ln/>
        </p:spPr>
        <p:txBody>
          <a:bodyPr wrap="none" lIns="0" tIns="0" rIns="0" bIns="0" rtlCol="0" anchor="t"/>
          <a:lstStyle/>
          <a:p>
            <a:pPr>
              <a:lnSpc>
                <a:spcPts val="2150"/>
              </a:lnSpc>
            </a:pPr>
            <a:r>
              <a:rPr lang="en-US" b="1" dirty="0"/>
              <a:t>Security-Driven Strategy</a:t>
            </a:r>
            <a:endParaRPr lang="en-US" sz="1700" dirty="0"/>
          </a:p>
        </p:txBody>
      </p:sp>
      <p:sp>
        <p:nvSpPr>
          <p:cNvPr id="50" name="Text 21"/>
          <p:cNvSpPr/>
          <p:nvPr/>
        </p:nvSpPr>
        <p:spPr>
          <a:xfrm>
            <a:off x="1686324" y="6005493"/>
            <a:ext cx="6417945" cy="584359"/>
          </a:xfrm>
          <a:prstGeom prst="rect">
            <a:avLst/>
          </a:prstGeom>
          <a:noFill/>
          <a:ln/>
        </p:spPr>
        <p:txBody>
          <a:bodyPr wrap="square" lIns="0" tIns="0" rIns="0" bIns="0" rtlCol="0" anchor="t"/>
          <a:lstStyle/>
          <a:p>
            <a:pPr>
              <a:lnSpc>
                <a:spcPts val="2300"/>
              </a:lnSpc>
            </a:pPr>
            <a:r>
              <a:rPr lang="en-US" sz="1600" dirty="0"/>
              <a:t>Integrate security into all phases of cloud adoption, implementing robust identity management, encryption, and compliance monitoring from the start.</a:t>
            </a:r>
            <a:endParaRPr lang="en-US" sz="1200" dirty="0"/>
          </a:p>
        </p:txBody>
      </p:sp>
    </p:spTree>
    <p:extLst>
      <p:ext uri="{BB962C8B-B14F-4D97-AF65-F5344CB8AC3E}">
        <p14:creationId xmlns:p14="http://schemas.microsoft.com/office/powerpoint/2010/main" val="398477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p:cNvSpPr/>
          <p:nvPr/>
        </p:nvSpPr>
        <p:spPr>
          <a:xfrm>
            <a:off x="433137" y="2344303"/>
            <a:ext cx="11036968" cy="711718"/>
          </a:xfrm>
          <a:prstGeom prst="rect">
            <a:avLst/>
          </a:prstGeom>
          <a:noFill/>
          <a:ln/>
        </p:spPr>
        <p:txBody>
          <a:bodyPr wrap="square" lIns="0" tIns="0" rIns="0" bIns="0" rtlCol="0" anchor="t"/>
          <a:lstStyle/>
          <a:p>
            <a:pPr>
              <a:lnSpc>
                <a:spcPts val="5050"/>
              </a:lnSpc>
            </a:pPr>
            <a:r>
              <a:rPr lang="en-US" sz="3600" b="1" dirty="0">
                <a:solidFill>
                  <a:srgbClr val="484237"/>
                </a:solidFill>
                <a:latin typeface="Gelasio Semi Bold" pitchFamily="34" charset="0"/>
                <a:ea typeface="Gelasio Semi Bold" pitchFamily="34" charset="-122"/>
                <a:cs typeface="Gelasio Semi Bold" pitchFamily="34" charset="-120"/>
              </a:rPr>
              <a:t>Best Practices for Effective Cloud Migration - AWS</a:t>
            </a:r>
            <a:endParaRPr lang="en-US" sz="3600" b="1" dirty="0"/>
          </a:p>
        </p:txBody>
      </p:sp>
      <p:sp>
        <p:nvSpPr>
          <p:cNvPr id="7" name="Text 4"/>
          <p:cNvSpPr/>
          <p:nvPr/>
        </p:nvSpPr>
        <p:spPr>
          <a:xfrm>
            <a:off x="433137" y="3451209"/>
            <a:ext cx="10732168" cy="2965634"/>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Assess Current Infrastructure:</a:t>
            </a:r>
            <a:r>
              <a:rPr lang="en-US" dirty="0"/>
              <a:t> Understand existing workloads and define the cloud migration strategy (Lift-and-Shift, Refactoring, etc.).</a:t>
            </a:r>
          </a:p>
          <a:p>
            <a:pPr marL="285750" lvl="0" indent="-285750">
              <a:buFont typeface="Arial" panose="020B0604020202020204" pitchFamily="34" charset="0"/>
              <a:buChar char="•"/>
            </a:pPr>
            <a:r>
              <a:rPr lang="en-US" b="1" dirty="0"/>
              <a:t>Cost Optimization:</a:t>
            </a:r>
            <a:r>
              <a:rPr lang="en-US" dirty="0"/>
              <a:t> Utilize tools like AWS Cost Explorer and Trusted Advisor to monitor and optimize costs.</a:t>
            </a:r>
          </a:p>
          <a:p>
            <a:pPr marL="285750" lvl="0" indent="-285750">
              <a:buFont typeface="Arial" panose="020B0604020202020204" pitchFamily="34" charset="0"/>
              <a:buChar char="•"/>
            </a:pPr>
            <a:r>
              <a:rPr lang="en-US" b="1" dirty="0"/>
              <a:t>Security:</a:t>
            </a:r>
            <a:r>
              <a:rPr lang="en-US" dirty="0"/>
              <a:t> Implement the shared responsibility model, encrypt data, and use IAM for access control.</a:t>
            </a:r>
          </a:p>
          <a:p>
            <a:pPr marL="285750" lvl="0" indent="-285750">
              <a:buFont typeface="Arial" panose="020B0604020202020204" pitchFamily="34" charset="0"/>
              <a:buChar char="•"/>
            </a:pPr>
            <a:r>
              <a:rPr lang="en-US" b="1" dirty="0"/>
              <a:t>Performance Monitoring:</a:t>
            </a:r>
            <a:r>
              <a:rPr lang="en-US" dirty="0"/>
              <a:t> Leverage </a:t>
            </a:r>
            <a:r>
              <a:rPr lang="en-US" dirty="0" err="1"/>
              <a:t>CloudWatch</a:t>
            </a:r>
            <a:r>
              <a:rPr lang="en-US" dirty="0"/>
              <a:t> and X-Ray for real-time monitoring of applications and infrastructure.</a:t>
            </a:r>
          </a:p>
          <a:p>
            <a:pPr marL="285750" lvl="0" indent="-285750">
              <a:buFont typeface="Arial" panose="020B0604020202020204" pitchFamily="34" charset="0"/>
              <a:buChar char="•"/>
            </a:pPr>
            <a:r>
              <a:rPr lang="en-US" b="1" dirty="0"/>
              <a:t>Automation:</a:t>
            </a:r>
            <a:r>
              <a:rPr lang="en-US" dirty="0"/>
              <a:t> Use AWS </a:t>
            </a:r>
            <a:r>
              <a:rPr lang="en-US" dirty="0" err="1"/>
              <a:t>CloudFormation</a:t>
            </a:r>
            <a:r>
              <a:rPr lang="en-US" dirty="0"/>
              <a:t>, Terraform, or other </a:t>
            </a:r>
            <a:r>
              <a:rPr lang="en-US" dirty="0" err="1"/>
              <a:t>IaC</a:t>
            </a:r>
            <a:r>
              <a:rPr lang="en-US" dirty="0"/>
              <a:t> tools to automate infrastructure provisioning and management.</a:t>
            </a:r>
          </a:p>
          <a:p>
            <a:pPr marL="285750" lvl="0" indent="-285750">
              <a:buFont typeface="Arial" panose="020B0604020202020204" pitchFamily="34" charset="0"/>
              <a:buChar char="•"/>
            </a:pPr>
            <a:r>
              <a:rPr lang="en-US" b="1" dirty="0"/>
              <a:t>Data Migration Tools:</a:t>
            </a:r>
            <a:r>
              <a:rPr lang="en-US" dirty="0"/>
              <a:t> Use services like AWS Database Migration Service (DMS) and S3 Transfer Acceleration for efficient data transfer.</a:t>
            </a:r>
          </a:p>
        </p:txBody>
      </p:sp>
      <p:pic>
        <p:nvPicPr>
          <p:cNvPr id="8" name="Image 0" descr="preencoded.png"/>
          <p:cNvPicPr>
            <a:picLocks noChangeAspect="1"/>
          </p:cNvPicPr>
          <p:nvPr/>
        </p:nvPicPr>
        <p:blipFill>
          <a:blip r:embed="rId2"/>
          <a:stretch>
            <a:fillRect/>
          </a:stretch>
        </p:blipFill>
        <p:spPr>
          <a:xfrm>
            <a:off x="0" y="0"/>
            <a:ext cx="12192000" cy="1973179"/>
          </a:xfrm>
          <a:prstGeom prst="rect">
            <a:avLst/>
          </a:prstGeom>
        </p:spPr>
      </p:pic>
    </p:spTree>
    <p:extLst>
      <p:ext uri="{BB962C8B-B14F-4D97-AF65-F5344CB8AC3E}">
        <p14:creationId xmlns:p14="http://schemas.microsoft.com/office/powerpoint/2010/main" val="337349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465897" y="344881"/>
            <a:ext cx="7556421" cy="698855"/>
          </a:xfrm>
          <a:prstGeom prst="rect">
            <a:avLst/>
          </a:prstGeom>
          <a:noFill/>
          <a:ln/>
        </p:spPr>
        <p:txBody>
          <a:bodyPr wrap="square" lIns="0" tIns="0" rIns="0" bIns="0" rtlCol="0" anchor="t"/>
          <a:lstStyle/>
          <a:p>
            <a:pPr>
              <a:lnSpc>
                <a:spcPts val="5550"/>
              </a:lnSpc>
            </a:pPr>
            <a:r>
              <a:rPr lang="en-US" sz="4000" b="1" dirty="0" smtClean="0">
                <a:solidFill>
                  <a:srgbClr val="333F70"/>
                </a:solidFill>
                <a:latin typeface="Unbounded Bold" pitchFamily="34" charset="0"/>
                <a:ea typeface="Unbounded Bold" pitchFamily="34" charset="-122"/>
                <a:cs typeface="Unbounded Bold" pitchFamily="34" charset="-120"/>
              </a:rPr>
              <a:t>Amazon Web Services (AWS)</a:t>
            </a:r>
            <a:endParaRPr lang="en-US" sz="4000" dirty="0"/>
          </a:p>
        </p:txBody>
      </p:sp>
      <p:sp>
        <p:nvSpPr>
          <p:cNvPr id="4" name="Text 3"/>
          <p:cNvSpPr/>
          <p:nvPr/>
        </p:nvSpPr>
        <p:spPr>
          <a:xfrm>
            <a:off x="4465897" y="1461207"/>
            <a:ext cx="2927747" cy="490418"/>
          </a:xfrm>
          <a:prstGeom prst="rect">
            <a:avLst/>
          </a:prstGeom>
          <a:noFill/>
          <a:ln/>
        </p:spPr>
        <p:txBody>
          <a:bodyPr wrap="squar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Tiers</a:t>
            </a:r>
            <a:endParaRPr lang="en-US" sz="2200" dirty="0"/>
          </a:p>
        </p:txBody>
      </p:sp>
      <p:sp>
        <p:nvSpPr>
          <p:cNvPr id="5" name="Text 4"/>
          <p:cNvSpPr/>
          <p:nvPr/>
        </p:nvSpPr>
        <p:spPr>
          <a:xfrm>
            <a:off x="4465897" y="1951625"/>
            <a:ext cx="3635366" cy="460959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Free Tier:</a:t>
            </a:r>
            <a:r>
              <a:rPr lang="en-US" dirty="0"/>
              <a:t> Provides limited usage of various services for free for 12 months, including 750 hours of EC2 and S3 storage.</a:t>
            </a:r>
          </a:p>
          <a:p>
            <a:pPr marL="285750" lvl="0" indent="-285750">
              <a:buFont typeface="Arial" panose="020B0604020202020204" pitchFamily="34" charset="0"/>
              <a:buChar char="•"/>
            </a:pPr>
            <a:r>
              <a:rPr lang="en-US" b="1" dirty="0"/>
              <a:t>On-Demand:</a:t>
            </a:r>
            <a:r>
              <a:rPr lang="en-US" dirty="0"/>
              <a:t> Pay for the actual usage of resources without long-term commitments.</a:t>
            </a:r>
          </a:p>
          <a:p>
            <a:pPr marL="285750" lvl="0" indent="-285750">
              <a:buFont typeface="Arial" panose="020B0604020202020204" pitchFamily="34" charset="0"/>
              <a:buChar char="•"/>
            </a:pPr>
            <a:r>
              <a:rPr lang="en-US" b="1" dirty="0"/>
              <a:t>Reserved Instances:</a:t>
            </a:r>
            <a:r>
              <a:rPr lang="en-US" dirty="0"/>
              <a:t> Commit to a certain level of usage for 1 or 3 years in exchange for lower costs.</a:t>
            </a:r>
          </a:p>
          <a:p>
            <a:pPr marL="285750" lvl="0" indent="-285750">
              <a:buFont typeface="Arial" panose="020B0604020202020204" pitchFamily="34" charset="0"/>
              <a:buChar char="•"/>
            </a:pPr>
            <a:r>
              <a:rPr lang="en-US" b="1" dirty="0"/>
              <a:t>Savings Plans:</a:t>
            </a:r>
            <a:r>
              <a:rPr lang="en-US" dirty="0"/>
              <a:t> Flexible pricing model for AWS usage based on consistent resource consumption.</a:t>
            </a:r>
          </a:p>
          <a:p>
            <a:pPr marL="285750" lvl="0" indent="-285750">
              <a:buFont typeface="Arial" panose="020B0604020202020204" pitchFamily="34" charset="0"/>
              <a:buChar char="•"/>
            </a:pPr>
            <a:r>
              <a:rPr lang="en-US" b="1" dirty="0"/>
              <a:t>Spot Instances:</a:t>
            </a:r>
            <a:r>
              <a:rPr lang="en-US" dirty="0"/>
              <a:t> Utilize unused AWS capacity at lower prices, suitable for non-critical workloads.</a:t>
            </a:r>
          </a:p>
        </p:txBody>
      </p:sp>
      <p:sp>
        <p:nvSpPr>
          <p:cNvPr id="6" name="Text 7"/>
          <p:cNvSpPr/>
          <p:nvPr/>
        </p:nvSpPr>
        <p:spPr>
          <a:xfrm>
            <a:off x="8357574" y="1461207"/>
            <a:ext cx="2835950" cy="354330"/>
          </a:xfrm>
          <a:prstGeom prst="rect">
            <a:avLst/>
          </a:prstGeom>
          <a:noFill/>
          <a:ln/>
        </p:spPr>
        <p:txBody>
          <a:bodyPr wrap="non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Working</a:t>
            </a:r>
            <a:endParaRPr lang="en-US" sz="2200" dirty="0"/>
          </a:p>
        </p:txBody>
      </p:sp>
      <p:sp>
        <p:nvSpPr>
          <p:cNvPr id="7" name="Text 8"/>
          <p:cNvSpPr/>
          <p:nvPr/>
        </p:nvSpPr>
        <p:spPr>
          <a:xfrm>
            <a:off x="8357574" y="1951625"/>
            <a:ext cx="3497542" cy="4609596"/>
          </a:xfrm>
          <a:prstGeom prst="rect">
            <a:avLst/>
          </a:prstGeom>
          <a:noFill/>
          <a:ln/>
        </p:spPr>
        <p:txBody>
          <a:bodyPr wrap="square" lIns="0" tIns="0" rIns="0" bIns="0" rtlCol="0" anchor="t"/>
          <a:lstStyle/>
          <a:p>
            <a:pPr lvl="0"/>
            <a:r>
              <a:rPr lang="en-US" sz="1600" dirty="0" smtClean="0"/>
              <a:t>AWS operates through a pay-as-you-go cloud model where users select, deploy, and manage services through the AWS Management Console or CLI. Resources like compute, storage, and databases are spun up in AWS data centers and can be scaled and managed dynamically.</a:t>
            </a:r>
            <a:endParaRPr lang="en-US" sz="1600" dirty="0"/>
          </a:p>
        </p:txBody>
      </p:sp>
      <p:pic>
        <p:nvPicPr>
          <p:cNvPr id="8" name="Image 0" descr="preencoded.png"/>
          <p:cNvPicPr>
            <a:picLocks noChangeAspect="1"/>
          </p:cNvPicPr>
          <p:nvPr/>
        </p:nvPicPr>
        <p:blipFill>
          <a:blip r:embed="rId2"/>
          <a:stretch>
            <a:fillRect/>
          </a:stretch>
        </p:blipFill>
        <p:spPr>
          <a:xfrm>
            <a:off x="0" y="0"/>
            <a:ext cx="4209586" cy="6858000"/>
          </a:xfrm>
          <a:prstGeom prst="rect">
            <a:avLst/>
          </a:prstGeom>
        </p:spPr>
      </p:pic>
    </p:spTree>
    <p:extLst>
      <p:ext uri="{BB962C8B-B14F-4D97-AF65-F5344CB8AC3E}">
        <p14:creationId xmlns:p14="http://schemas.microsoft.com/office/powerpoint/2010/main" val="28561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84742" y="432362"/>
            <a:ext cx="7556421" cy="811976"/>
          </a:xfrm>
          <a:prstGeom prst="rect">
            <a:avLst/>
          </a:prstGeom>
          <a:noFill/>
          <a:ln/>
        </p:spPr>
        <p:txBody>
          <a:bodyPr wrap="square" lIns="0" tIns="0" rIns="0" bIns="0" rtlCol="0" anchor="t"/>
          <a:lstStyle/>
          <a:p>
            <a:pPr>
              <a:lnSpc>
                <a:spcPts val="5550"/>
              </a:lnSpc>
            </a:pPr>
            <a:r>
              <a:rPr lang="en-US" sz="4000" b="1" dirty="0" smtClean="0">
                <a:solidFill>
                  <a:srgbClr val="333F70"/>
                </a:solidFill>
                <a:latin typeface="Unbounded Bold" pitchFamily="34" charset="0"/>
                <a:ea typeface="Unbounded Bold" pitchFamily="34" charset="-122"/>
                <a:cs typeface="Unbounded Bold" pitchFamily="34" charset="-120"/>
              </a:rPr>
              <a:t>Amazon Web Services (AWS)</a:t>
            </a:r>
            <a:endParaRPr lang="en-US" sz="4000" dirty="0"/>
          </a:p>
        </p:txBody>
      </p:sp>
      <p:sp>
        <p:nvSpPr>
          <p:cNvPr id="4" name="Text 3"/>
          <p:cNvSpPr/>
          <p:nvPr/>
        </p:nvSpPr>
        <p:spPr>
          <a:xfrm>
            <a:off x="284742" y="1497261"/>
            <a:ext cx="2927747" cy="354330"/>
          </a:xfrm>
          <a:prstGeom prst="rect">
            <a:avLst/>
          </a:prstGeom>
          <a:noFill/>
          <a:ln/>
        </p:spPr>
        <p:txBody>
          <a:bodyPr wrap="squar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Framework</a:t>
            </a:r>
            <a:endParaRPr lang="en-US" sz="2200" dirty="0"/>
          </a:p>
        </p:txBody>
      </p:sp>
      <p:sp>
        <p:nvSpPr>
          <p:cNvPr id="5" name="Text 4"/>
          <p:cNvSpPr/>
          <p:nvPr/>
        </p:nvSpPr>
        <p:spPr>
          <a:xfrm>
            <a:off x="284742" y="2104514"/>
            <a:ext cx="3453069" cy="4488791"/>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Well-Architected Framework:</a:t>
            </a:r>
            <a:r>
              <a:rPr lang="en-US" dirty="0"/>
              <a:t> AWS's guidelines for building secure, high-performing, resilient, and efficient infrastructure.</a:t>
            </a:r>
          </a:p>
          <a:p>
            <a:pPr marL="285750" lvl="0" indent="-285750">
              <a:buFont typeface="Arial" panose="020B0604020202020204" pitchFamily="34" charset="0"/>
              <a:buChar char="•"/>
            </a:pPr>
            <a:r>
              <a:rPr lang="en-US" b="1" dirty="0" err="1"/>
              <a:t>CloudFormation</a:t>
            </a:r>
            <a:r>
              <a:rPr lang="en-US" b="1" dirty="0"/>
              <a:t>:</a:t>
            </a:r>
            <a:r>
              <a:rPr lang="en-US" dirty="0"/>
              <a:t> Infrastructure-as-Code (</a:t>
            </a:r>
            <a:r>
              <a:rPr lang="en-US" dirty="0" err="1"/>
              <a:t>IaC</a:t>
            </a:r>
            <a:r>
              <a:rPr lang="en-US" dirty="0"/>
              <a:t>) service for provisioning AWS resources.</a:t>
            </a:r>
          </a:p>
          <a:p>
            <a:pPr marL="285750" lvl="0" indent="-285750">
              <a:buFont typeface="Arial" panose="020B0604020202020204" pitchFamily="34" charset="0"/>
              <a:buChar char="•"/>
            </a:pPr>
            <a:r>
              <a:rPr lang="en-US" b="1" dirty="0" err="1"/>
              <a:t>Serverless</a:t>
            </a:r>
            <a:r>
              <a:rPr lang="en-US" b="1" dirty="0"/>
              <a:t> Framework:</a:t>
            </a:r>
            <a:r>
              <a:rPr lang="en-US" dirty="0"/>
              <a:t> Tools like AWS Lambda and API Gateway to run code without provisioning or managing servers.</a:t>
            </a:r>
          </a:p>
        </p:txBody>
      </p:sp>
      <p:sp>
        <p:nvSpPr>
          <p:cNvPr id="6" name="Text 7"/>
          <p:cNvSpPr/>
          <p:nvPr/>
        </p:nvSpPr>
        <p:spPr>
          <a:xfrm>
            <a:off x="4176419" y="1497261"/>
            <a:ext cx="2835950" cy="354330"/>
          </a:xfrm>
          <a:prstGeom prst="rect">
            <a:avLst/>
          </a:prstGeom>
          <a:noFill/>
          <a:ln/>
        </p:spPr>
        <p:txBody>
          <a:bodyPr wrap="none" lIns="0" tIns="0" rIns="0" bIns="0" rtlCol="0" anchor="t"/>
          <a:lstStyle/>
          <a:p>
            <a:pPr marL="0" indent="0">
              <a:lnSpc>
                <a:spcPts val="2750"/>
              </a:lnSpc>
              <a:buNone/>
            </a:pPr>
            <a:r>
              <a:rPr lang="en-US" sz="2200" b="1" dirty="0" smtClean="0">
                <a:solidFill>
                  <a:srgbClr val="333F70"/>
                </a:solidFill>
                <a:latin typeface="Unbounded Bold" pitchFamily="34" charset="0"/>
                <a:ea typeface="Unbounded Bold" pitchFamily="34" charset="-122"/>
                <a:cs typeface="Unbounded Bold" pitchFamily="34" charset="-120"/>
              </a:rPr>
              <a:t>Lifecycle</a:t>
            </a:r>
            <a:endParaRPr lang="en-US" sz="2200" dirty="0"/>
          </a:p>
        </p:txBody>
      </p:sp>
      <p:sp>
        <p:nvSpPr>
          <p:cNvPr id="7" name="Text 8"/>
          <p:cNvSpPr/>
          <p:nvPr/>
        </p:nvSpPr>
        <p:spPr>
          <a:xfrm>
            <a:off x="4176419" y="1987679"/>
            <a:ext cx="3299202" cy="460562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1600" b="1" dirty="0"/>
              <a:t>Planning:</a:t>
            </a:r>
            <a:r>
              <a:rPr lang="en-US" sz="1600" dirty="0"/>
              <a:t> Evaluate business needs and select AWS services that meet workload requirements.</a:t>
            </a:r>
          </a:p>
          <a:p>
            <a:pPr marL="285750" lvl="0" indent="-285750">
              <a:buFont typeface="Arial" panose="020B0604020202020204" pitchFamily="34" charset="0"/>
              <a:buChar char="•"/>
            </a:pPr>
            <a:r>
              <a:rPr lang="en-US" sz="1600" b="1" dirty="0"/>
              <a:t>Design:</a:t>
            </a:r>
            <a:r>
              <a:rPr lang="en-US" sz="1600" dirty="0"/>
              <a:t> Design architecture using best practices (e.g., security, scalability).</a:t>
            </a:r>
          </a:p>
          <a:p>
            <a:pPr marL="285750" lvl="0" indent="-285750">
              <a:buFont typeface="Arial" panose="020B0604020202020204" pitchFamily="34" charset="0"/>
              <a:buChar char="•"/>
            </a:pPr>
            <a:r>
              <a:rPr lang="en-US" sz="1600" b="1" dirty="0"/>
              <a:t>Deployment:</a:t>
            </a:r>
            <a:r>
              <a:rPr lang="en-US" sz="1600" dirty="0"/>
              <a:t> Set up services using AWS CLI, Management Console, or </a:t>
            </a:r>
            <a:r>
              <a:rPr lang="en-US" sz="1600" dirty="0" err="1"/>
              <a:t>IaC</a:t>
            </a:r>
            <a:r>
              <a:rPr lang="en-US" sz="1600" dirty="0"/>
              <a:t> tools like </a:t>
            </a:r>
            <a:r>
              <a:rPr lang="en-US" sz="1600" dirty="0" err="1"/>
              <a:t>CloudFormation</a:t>
            </a:r>
            <a:r>
              <a:rPr lang="en-US" sz="1600" dirty="0"/>
              <a:t>.</a:t>
            </a:r>
          </a:p>
          <a:p>
            <a:pPr marL="285750" lvl="0" indent="-285750">
              <a:buFont typeface="Arial" panose="020B0604020202020204" pitchFamily="34" charset="0"/>
              <a:buChar char="•"/>
            </a:pPr>
            <a:r>
              <a:rPr lang="en-US" sz="1600" b="1" dirty="0"/>
              <a:t>Monitoring:</a:t>
            </a:r>
            <a:r>
              <a:rPr lang="en-US" sz="1600" dirty="0"/>
              <a:t> Use services like </a:t>
            </a:r>
            <a:r>
              <a:rPr lang="en-US" sz="1600" dirty="0" err="1"/>
              <a:t>CloudWatch</a:t>
            </a:r>
            <a:r>
              <a:rPr lang="en-US" sz="1600" dirty="0"/>
              <a:t> to monitor resources, performance, and costs.</a:t>
            </a:r>
          </a:p>
          <a:p>
            <a:pPr marL="285750" lvl="0" indent="-285750">
              <a:buFont typeface="Arial" panose="020B0604020202020204" pitchFamily="34" charset="0"/>
              <a:buChar char="•"/>
            </a:pPr>
            <a:r>
              <a:rPr lang="en-US" sz="1600" b="1" dirty="0"/>
              <a:t>Scaling and Optimization:</a:t>
            </a:r>
            <a:r>
              <a:rPr lang="en-US" sz="1600" dirty="0"/>
              <a:t> Scale resources dynamically and optimize costs using Reserved Instances or Spot Instances.</a:t>
            </a:r>
          </a:p>
          <a:p>
            <a:pPr marL="285750" lvl="0" indent="-285750">
              <a:buFont typeface="Arial" panose="020B0604020202020204" pitchFamily="34" charset="0"/>
              <a:buChar char="•"/>
            </a:pPr>
            <a:r>
              <a:rPr lang="en-US" sz="1600" b="1" dirty="0"/>
              <a:t>Decommissioning:</a:t>
            </a:r>
            <a:r>
              <a:rPr lang="en-US" sz="1600" dirty="0"/>
              <a:t> Turn off unused resources to minimize costs.</a:t>
            </a:r>
          </a:p>
        </p:txBody>
      </p:sp>
      <p:pic>
        <p:nvPicPr>
          <p:cNvPr id="8" name="Image 0" descr="preencoded.png"/>
          <p:cNvPicPr>
            <a:picLocks noChangeAspect="1"/>
          </p:cNvPicPr>
          <p:nvPr/>
        </p:nvPicPr>
        <p:blipFill>
          <a:blip r:embed="rId2"/>
          <a:stretch>
            <a:fillRect/>
          </a:stretch>
        </p:blipFill>
        <p:spPr>
          <a:xfrm>
            <a:off x="7719934" y="0"/>
            <a:ext cx="4472066" cy="6858000"/>
          </a:xfrm>
          <a:prstGeom prst="rect">
            <a:avLst/>
          </a:prstGeom>
        </p:spPr>
      </p:pic>
    </p:spTree>
    <p:extLst>
      <p:ext uri="{BB962C8B-B14F-4D97-AF65-F5344CB8AC3E}">
        <p14:creationId xmlns:p14="http://schemas.microsoft.com/office/powerpoint/2010/main" val="112192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1" y="0"/>
            <a:ext cx="4218223" cy="6858000"/>
          </a:xfrm>
          <a:prstGeom prst="rect">
            <a:avLst/>
          </a:prstGeom>
        </p:spPr>
      </p:pic>
      <p:sp>
        <p:nvSpPr>
          <p:cNvPr id="3" name="Text 0"/>
          <p:cNvSpPr/>
          <p:nvPr/>
        </p:nvSpPr>
        <p:spPr>
          <a:xfrm>
            <a:off x="4700337" y="395187"/>
            <a:ext cx="6914147" cy="711718"/>
          </a:xfrm>
          <a:prstGeom prst="rect">
            <a:avLst/>
          </a:prstGeom>
          <a:noFill/>
          <a:ln/>
        </p:spPr>
        <p:txBody>
          <a:bodyPr wrap="square" lIns="0" tIns="0" rIns="0" bIns="0" rtlCol="0" anchor="t"/>
          <a:lstStyle/>
          <a:p>
            <a:pPr>
              <a:lnSpc>
                <a:spcPts val="5050"/>
              </a:lnSpc>
            </a:pPr>
            <a:r>
              <a:rPr lang="en-US" sz="4050" b="1" dirty="0" smtClean="0">
                <a:solidFill>
                  <a:srgbClr val="484237"/>
                </a:solidFill>
                <a:latin typeface="Gelasio Semi Bold" pitchFamily="34" charset="0"/>
                <a:ea typeface="Gelasio Semi Bold" pitchFamily="34" charset="-122"/>
                <a:cs typeface="Gelasio Semi Bold" pitchFamily="34" charset="-120"/>
              </a:rPr>
              <a:t>Why AWS?</a:t>
            </a:r>
            <a:endParaRPr lang="en-US" sz="4050" b="1" dirty="0"/>
          </a:p>
        </p:txBody>
      </p:sp>
      <p:sp>
        <p:nvSpPr>
          <p:cNvPr id="5" name="Text 4"/>
          <p:cNvSpPr/>
          <p:nvPr/>
        </p:nvSpPr>
        <p:spPr>
          <a:xfrm>
            <a:off x="4700336" y="1069508"/>
            <a:ext cx="6914147" cy="1834114"/>
          </a:xfrm>
          <a:prstGeom prst="rect">
            <a:avLst/>
          </a:prstGeom>
          <a:noFill/>
          <a:ln/>
        </p:spPr>
        <p:txBody>
          <a:bodyPr wrap="square" lIns="0" tIns="0" rIns="0" bIns="0" rtlCol="0" anchor="t"/>
          <a:lstStyle/>
          <a:p>
            <a:pPr>
              <a:lnSpc>
                <a:spcPts val="2550"/>
              </a:lnSpc>
            </a:pPr>
            <a:r>
              <a:rPr lang="en-US" sz="1600" dirty="0" smtClean="0">
                <a:solidFill>
                  <a:srgbClr val="746558"/>
                </a:solidFill>
                <a:latin typeface="Gelasio" pitchFamily="34" charset="0"/>
                <a:ea typeface="Gelasio" pitchFamily="34" charset="-122"/>
                <a:cs typeface="Gelasio" pitchFamily="34" charset="-120"/>
              </a:rPr>
              <a:t>AWS provides an extensive and mature platform that supports virtually any business requirement—from small-scale operations to large enterprise needs. Its global presence, constant innovation, and broad set of services make it the go-to platform for companies looking to scale reliably and securely.</a:t>
            </a:r>
            <a:endParaRPr lang="en-US" sz="1600" dirty="0"/>
          </a:p>
        </p:txBody>
      </p:sp>
      <p:sp>
        <p:nvSpPr>
          <p:cNvPr id="6" name="Text 0"/>
          <p:cNvSpPr/>
          <p:nvPr/>
        </p:nvSpPr>
        <p:spPr>
          <a:xfrm>
            <a:off x="4700337" y="3018072"/>
            <a:ext cx="6914147" cy="711718"/>
          </a:xfrm>
          <a:prstGeom prst="rect">
            <a:avLst/>
          </a:prstGeom>
          <a:noFill/>
          <a:ln/>
        </p:spPr>
        <p:txBody>
          <a:bodyPr wrap="square" lIns="0" tIns="0" rIns="0" bIns="0" rtlCol="0" anchor="t"/>
          <a:lstStyle/>
          <a:p>
            <a:pPr>
              <a:lnSpc>
                <a:spcPts val="5050"/>
              </a:lnSpc>
            </a:pPr>
            <a:r>
              <a:rPr lang="en-US" sz="4050" b="1" dirty="0" smtClean="0">
                <a:solidFill>
                  <a:srgbClr val="484237"/>
                </a:solidFill>
                <a:latin typeface="Gelasio Semi Bold" pitchFamily="34" charset="0"/>
                <a:ea typeface="Gelasio Semi Bold" pitchFamily="34" charset="-122"/>
                <a:cs typeface="Gelasio Semi Bold" pitchFamily="34" charset="-120"/>
              </a:rPr>
              <a:t>History of AWS</a:t>
            </a:r>
            <a:endParaRPr lang="en-US" sz="4050" b="1" dirty="0"/>
          </a:p>
        </p:txBody>
      </p:sp>
      <p:sp>
        <p:nvSpPr>
          <p:cNvPr id="7" name="Text 4"/>
          <p:cNvSpPr/>
          <p:nvPr/>
        </p:nvSpPr>
        <p:spPr>
          <a:xfrm>
            <a:off x="4700336" y="3729789"/>
            <a:ext cx="6914147" cy="2221831"/>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2006:</a:t>
            </a:r>
            <a:r>
              <a:rPr lang="en-US" dirty="0"/>
              <a:t> AWS was officially launched with core services like EC2 and S3.</a:t>
            </a:r>
          </a:p>
          <a:p>
            <a:pPr marL="285750" lvl="0" indent="-285750">
              <a:buFont typeface="Arial" panose="020B0604020202020204" pitchFamily="34" charset="0"/>
              <a:buChar char="•"/>
            </a:pPr>
            <a:r>
              <a:rPr lang="en-US" b="1" dirty="0"/>
              <a:t>2008-2012:</a:t>
            </a:r>
            <a:r>
              <a:rPr lang="en-US" dirty="0"/>
              <a:t> AWS expanded with services like RDS, </a:t>
            </a:r>
            <a:r>
              <a:rPr lang="en-US" dirty="0" err="1"/>
              <a:t>DynamoDB</a:t>
            </a:r>
            <a:r>
              <a:rPr lang="en-US" dirty="0"/>
              <a:t>, and </a:t>
            </a:r>
            <a:r>
              <a:rPr lang="en-US" dirty="0" err="1"/>
              <a:t>CloudFront</a:t>
            </a:r>
            <a:r>
              <a:rPr lang="en-US" dirty="0"/>
              <a:t>.</a:t>
            </a:r>
          </a:p>
          <a:p>
            <a:pPr marL="285750" lvl="0" indent="-285750">
              <a:buFont typeface="Arial" panose="020B0604020202020204" pitchFamily="34" charset="0"/>
              <a:buChar char="•"/>
            </a:pPr>
            <a:r>
              <a:rPr lang="en-US" b="1" dirty="0"/>
              <a:t>2013-2017:</a:t>
            </a:r>
            <a:r>
              <a:rPr lang="en-US" dirty="0"/>
              <a:t> Global expansion, introduction of machine learning services (</a:t>
            </a:r>
            <a:r>
              <a:rPr lang="en-US" dirty="0" err="1"/>
              <a:t>SageMaker</a:t>
            </a:r>
            <a:r>
              <a:rPr lang="en-US" dirty="0"/>
              <a:t>), Lambda, and container services (ECS, EKS).</a:t>
            </a:r>
          </a:p>
          <a:p>
            <a:pPr marL="285750" lvl="0" indent="-285750">
              <a:buFont typeface="Arial" panose="020B0604020202020204" pitchFamily="34" charset="0"/>
              <a:buChar char="•"/>
            </a:pPr>
            <a:r>
              <a:rPr lang="en-US" b="1" dirty="0"/>
              <a:t>2018-Present:</a:t>
            </a:r>
            <a:r>
              <a:rPr lang="en-US" dirty="0"/>
              <a:t> Continued innovation with services like Outposts, </a:t>
            </a:r>
            <a:r>
              <a:rPr lang="en-US" dirty="0" err="1"/>
              <a:t>Braket</a:t>
            </a:r>
            <a:r>
              <a:rPr lang="en-US" dirty="0"/>
              <a:t> (quantum computing), and AWS Graviton (custom processors).</a:t>
            </a:r>
          </a:p>
        </p:txBody>
      </p:sp>
    </p:spTree>
    <p:extLst>
      <p:ext uri="{BB962C8B-B14F-4D97-AF65-F5344CB8AC3E}">
        <p14:creationId xmlns:p14="http://schemas.microsoft.com/office/powerpoint/2010/main" val="404044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marL="0" indent="0">
              <a:lnSpc>
                <a:spcPts val="5550"/>
              </a:lnSpc>
              <a:buNone/>
            </a:pPr>
            <a:r>
              <a:rPr lang="en-US" sz="5400" dirty="0">
                <a:solidFill>
                  <a:srgbClr val="484237"/>
                </a:solidFill>
                <a:latin typeface="Gelasio Semi Bold" pitchFamily="34" charset="0"/>
                <a:ea typeface="Gelasio Semi Bold" pitchFamily="34" charset="-122"/>
                <a:cs typeface="Gelasio Semi Bold" pitchFamily="34" charset="-120"/>
              </a:rPr>
              <a:t>AWS </a:t>
            </a:r>
            <a:r>
              <a:rPr lang="en-US" sz="5400" dirty="0" smtClean="0">
                <a:solidFill>
                  <a:srgbClr val="484237"/>
                </a:solidFill>
                <a:latin typeface="Gelasio Semi Bold" pitchFamily="34" charset="0"/>
                <a:ea typeface="Gelasio Semi Bold" pitchFamily="34" charset="-122"/>
                <a:cs typeface="Gelasio Semi Bold" pitchFamily="34" charset="-120"/>
              </a:rPr>
              <a:t>Compute Services</a:t>
            </a:r>
            <a:endParaRPr lang="en-US" sz="5400" dirty="0"/>
          </a:p>
        </p:txBody>
      </p:sp>
      <p:sp>
        <p:nvSpPr>
          <p:cNvPr id="3" name="Text 4"/>
          <p:cNvSpPr/>
          <p:nvPr/>
        </p:nvSpPr>
        <p:spPr>
          <a:xfrm>
            <a:off x="248358" y="1213887"/>
            <a:ext cx="11510505" cy="4657524"/>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200" b="1" dirty="0"/>
              <a:t>EC2:</a:t>
            </a:r>
            <a:r>
              <a:rPr lang="en-US" sz="2200" dirty="0"/>
              <a:t> Elastic Compute Cloud (EC2) provides scalable virtual servers to run applications.</a:t>
            </a:r>
          </a:p>
          <a:p>
            <a:pPr marL="285750" lvl="0" indent="-285750">
              <a:buFont typeface="Arial" panose="020B0604020202020204" pitchFamily="34" charset="0"/>
              <a:buChar char="•"/>
            </a:pPr>
            <a:r>
              <a:rPr lang="en-US" sz="2200" b="1" dirty="0" err="1"/>
              <a:t>Lightsail</a:t>
            </a:r>
            <a:r>
              <a:rPr lang="en-US" sz="2200" b="1" dirty="0"/>
              <a:t>:</a:t>
            </a:r>
            <a:r>
              <a:rPr lang="en-US" sz="2200" dirty="0"/>
              <a:t> A simplified virtual private server (VPS) platform for small apps and projects.</a:t>
            </a:r>
          </a:p>
          <a:p>
            <a:pPr marL="285750" lvl="0" indent="-285750">
              <a:buFont typeface="Arial" panose="020B0604020202020204" pitchFamily="34" charset="0"/>
              <a:buChar char="•"/>
            </a:pPr>
            <a:r>
              <a:rPr lang="en-US" sz="2200" b="1" dirty="0"/>
              <a:t>Lambda:</a:t>
            </a:r>
            <a:r>
              <a:rPr lang="en-US" sz="2200" dirty="0"/>
              <a:t> </a:t>
            </a:r>
            <a:r>
              <a:rPr lang="en-US" sz="2200" dirty="0" err="1"/>
              <a:t>Serverless</a:t>
            </a:r>
            <a:r>
              <a:rPr lang="en-US" sz="2200" dirty="0"/>
              <a:t> computing that automatically runs code in response to events.</a:t>
            </a:r>
          </a:p>
          <a:p>
            <a:pPr marL="285750" lvl="0" indent="-285750">
              <a:buFont typeface="Arial" panose="020B0604020202020204" pitchFamily="34" charset="0"/>
              <a:buChar char="•"/>
            </a:pPr>
            <a:r>
              <a:rPr lang="en-US" sz="2200" b="1" dirty="0"/>
              <a:t>Batch:</a:t>
            </a:r>
            <a:r>
              <a:rPr lang="en-US" sz="2200" dirty="0"/>
              <a:t> Managed service for running batch computing jobs at any scale.</a:t>
            </a:r>
          </a:p>
          <a:p>
            <a:pPr marL="285750" lvl="0" indent="-285750">
              <a:buFont typeface="Arial" panose="020B0604020202020204" pitchFamily="34" charset="0"/>
              <a:buChar char="•"/>
            </a:pPr>
            <a:r>
              <a:rPr lang="en-US" sz="2200" b="1" dirty="0"/>
              <a:t>Elastic Beanstalk:</a:t>
            </a:r>
            <a:r>
              <a:rPr lang="en-US" sz="2200" dirty="0"/>
              <a:t> A Platform-as-a-Service (PaaS) for deploying and scaling web applications.</a:t>
            </a:r>
          </a:p>
          <a:p>
            <a:pPr marL="285750" lvl="0" indent="-285750">
              <a:buFont typeface="Arial" panose="020B0604020202020204" pitchFamily="34" charset="0"/>
              <a:buChar char="•"/>
            </a:pPr>
            <a:r>
              <a:rPr lang="en-US" sz="2200" b="1" dirty="0" err="1"/>
              <a:t>Serverless</a:t>
            </a:r>
            <a:r>
              <a:rPr lang="en-US" sz="2200" b="1" dirty="0"/>
              <a:t> Application Repository:</a:t>
            </a:r>
            <a:r>
              <a:rPr lang="en-US" sz="2200" dirty="0"/>
              <a:t> A collection of </a:t>
            </a:r>
            <a:r>
              <a:rPr lang="en-US" sz="2200" dirty="0" err="1"/>
              <a:t>serverless</a:t>
            </a:r>
            <a:r>
              <a:rPr lang="en-US" sz="2200" dirty="0"/>
              <a:t> applications you can deploy to AWS Lambda.</a:t>
            </a:r>
          </a:p>
          <a:p>
            <a:pPr marL="285750" lvl="0" indent="-285750">
              <a:buFont typeface="Arial" panose="020B0604020202020204" pitchFamily="34" charset="0"/>
              <a:buChar char="•"/>
            </a:pPr>
            <a:r>
              <a:rPr lang="en-US" sz="2200" b="1" dirty="0"/>
              <a:t>AWS Outposts:</a:t>
            </a:r>
            <a:r>
              <a:rPr lang="en-US" sz="2200" dirty="0"/>
              <a:t> Extends AWS infrastructure and services to on-premises environments.</a:t>
            </a:r>
          </a:p>
          <a:p>
            <a:pPr marL="285750" lvl="0" indent="-285750">
              <a:buFont typeface="Arial" panose="020B0604020202020204" pitchFamily="34" charset="0"/>
              <a:buChar char="•"/>
            </a:pPr>
            <a:r>
              <a:rPr lang="en-US" sz="2200" b="1" dirty="0"/>
              <a:t>EC2 Image Builder:</a:t>
            </a:r>
            <a:r>
              <a:rPr lang="en-US" sz="2200" dirty="0"/>
              <a:t> Automates the creation of custom Amazon Machine Images (AMIs).</a:t>
            </a:r>
          </a:p>
          <a:p>
            <a:pPr marL="285750" lvl="0" indent="-285750">
              <a:buFont typeface="Arial" panose="020B0604020202020204" pitchFamily="34" charset="0"/>
              <a:buChar char="•"/>
            </a:pPr>
            <a:r>
              <a:rPr lang="en-US" sz="2200" b="1" dirty="0"/>
              <a:t>AWS App Runner:</a:t>
            </a:r>
            <a:r>
              <a:rPr lang="en-US" sz="2200" dirty="0"/>
              <a:t> Fully managed service for running containerized web applications.</a:t>
            </a:r>
          </a:p>
          <a:p>
            <a:pPr marL="285750" lvl="0" indent="-285750">
              <a:buFont typeface="Arial" panose="020B0604020202020204" pitchFamily="34" charset="0"/>
              <a:buChar char="•"/>
            </a:pPr>
            <a:r>
              <a:rPr lang="en-US" sz="2200" b="1" dirty="0"/>
              <a:t>AWS </a:t>
            </a:r>
            <a:r>
              <a:rPr lang="en-US" sz="2200" b="1" dirty="0" err="1"/>
              <a:t>SimSpace</a:t>
            </a:r>
            <a:r>
              <a:rPr lang="en-US" sz="2200" b="1" dirty="0"/>
              <a:t> Weaver:</a:t>
            </a:r>
            <a:r>
              <a:rPr lang="en-US" sz="2200" dirty="0"/>
              <a:t> Service to build large-scale spatial simulations in the cloud.</a:t>
            </a:r>
          </a:p>
          <a:p>
            <a:pPr marL="285750" lvl="0" indent="-285750">
              <a:buFont typeface="Arial" panose="020B0604020202020204" pitchFamily="34" charset="0"/>
              <a:buChar char="•"/>
            </a:pPr>
            <a:r>
              <a:rPr lang="en-US" sz="2200" b="1" dirty="0"/>
              <a:t>Parallel Computing Service:</a:t>
            </a:r>
            <a:r>
              <a:rPr lang="en-US" sz="2200" dirty="0"/>
              <a:t> High-performance computing (HPC) service for parallel processing workloads.</a:t>
            </a:r>
          </a:p>
        </p:txBody>
      </p:sp>
    </p:spTree>
    <p:extLst>
      <p:ext uri="{BB962C8B-B14F-4D97-AF65-F5344CB8AC3E}">
        <p14:creationId xmlns:p14="http://schemas.microsoft.com/office/powerpoint/2010/main" val="176533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marL="0" indent="0">
              <a:lnSpc>
                <a:spcPts val="5550"/>
              </a:lnSpc>
              <a:buNone/>
            </a:pPr>
            <a:r>
              <a:rPr lang="en-US" sz="4000" dirty="0">
                <a:solidFill>
                  <a:srgbClr val="484237"/>
                </a:solidFill>
                <a:latin typeface="Gelasio Semi Bold" pitchFamily="34" charset="0"/>
                <a:ea typeface="Gelasio Semi Bold" pitchFamily="34" charset="-122"/>
                <a:cs typeface="Gelasio Semi Bold" pitchFamily="34" charset="-120"/>
              </a:rPr>
              <a:t>AWS </a:t>
            </a:r>
            <a:r>
              <a:rPr lang="en-US" sz="4000" dirty="0" smtClean="0">
                <a:solidFill>
                  <a:srgbClr val="484237"/>
                </a:solidFill>
                <a:latin typeface="Gelasio Semi Bold" pitchFamily="34" charset="0"/>
                <a:ea typeface="Gelasio Semi Bold" pitchFamily="34" charset="-122"/>
                <a:cs typeface="Gelasio Semi Bold" pitchFamily="34" charset="-120"/>
              </a:rPr>
              <a:t>Container Services</a:t>
            </a:r>
            <a:endParaRPr lang="en-US" sz="4000" dirty="0"/>
          </a:p>
        </p:txBody>
      </p:sp>
      <p:sp>
        <p:nvSpPr>
          <p:cNvPr id="3" name="Text 4"/>
          <p:cNvSpPr/>
          <p:nvPr/>
        </p:nvSpPr>
        <p:spPr>
          <a:xfrm>
            <a:off x="248359" y="1213887"/>
            <a:ext cx="5526800" cy="4657524"/>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000" b="1" dirty="0"/>
              <a:t>Elastic Container Service (ECS):</a:t>
            </a:r>
            <a:r>
              <a:rPr lang="en-US" sz="2000" dirty="0"/>
              <a:t> Managed container orchestration service for running Docker containers.</a:t>
            </a:r>
          </a:p>
          <a:p>
            <a:pPr marL="285750" lvl="0" indent="-285750">
              <a:buFont typeface="Arial" panose="020B0604020202020204" pitchFamily="34" charset="0"/>
              <a:buChar char="•"/>
            </a:pPr>
            <a:r>
              <a:rPr lang="en-US" sz="2000" b="1" dirty="0"/>
              <a:t>Elastic Kubernetes Service (EKS):</a:t>
            </a:r>
            <a:r>
              <a:rPr lang="en-US" sz="2000" dirty="0"/>
              <a:t> Managed Kubernetes service for running Kubernetes clusters.</a:t>
            </a:r>
          </a:p>
          <a:p>
            <a:pPr marL="285750" lvl="0" indent="-285750">
              <a:buFont typeface="Arial" panose="020B0604020202020204" pitchFamily="34" charset="0"/>
              <a:buChar char="•"/>
            </a:pPr>
            <a:r>
              <a:rPr lang="en-US" sz="2000" b="1" dirty="0"/>
              <a:t>Red Hat </a:t>
            </a:r>
            <a:r>
              <a:rPr lang="en-US" sz="2000" b="1" dirty="0" err="1"/>
              <a:t>OpenShift</a:t>
            </a:r>
            <a:r>
              <a:rPr lang="en-US" sz="2000" b="1" dirty="0"/>
              <a:t> Service on AWS:</a:t>
            </a:r>
            <a:r>
              <a:rPr lang="en-US" sz="2000" dirty="0"/>
              <a:t> Managed </a:t>
            </a:r>
            <a:r>
              <a:rPr lang="en-US" sz="2000" dirty="0" err="1"/>
              <a:t>OpenShift</a:t>
            </a:r>
            <a:r>
              <a:rPr lang="en-US" sz="2000" dirty="0"/>
              <a:t> service for building and scaling Kubernetes applications.</a:t>
            </a:r>
          </a:p>
          <a:p>
            <a:pPr marL="285750" lvl="0" indent="-285750">
              <a:buFont typeface="Arial" panose="020B0604020202020204" pitchFamily="34" charset="0"/>
              <a:buChar char="•"/>
            </a:pPr>
            <a:r>
              <a:rPr lang="en-US" sz="2000" b="1" dirty="0"/>
              <a:t>Elastic Container Registry (ECR):</a:t>
            </a:r>
            <a:r>
              <a:rPr lang="en-US" sz="2000" dirty="0"/>
              <a:t> Fully managed Docker container registry to store, manage, and deploy container images.</a:t>
            </a:r>
          </a:p>
        </p:txBody>
      </p:sp>
      <p:sp>
        <p:nvSpPr>
          <p:cNvPr id="4" name="Text 0"/>
          <p:cNvSpPr/>
          <p:nvPr/>
        </p:nvSpPr>
        <p:spPr>
          <a:xfrm>
            <a:off x="6625389" y="348257"/>
            <a:ext cx="5374105" cy="708779"/>
          </a:xfrm>
          <a:prstGeom prst="rect">
            <a:avLst/>
          </a:prstGeom>
          <a:noFill/>
          <a:ln/>
        </p:spPr>
        <p:txBody>
          <a:bodyPr wrap="none" lIns="0" tIns="0" rIns="0" bIns="0" rtlCol="0" anchor="t"/>
          <a:lstStyle/>
          <a:p>
            <a:pPr marL="0" indent="0">
              <a:lnSpc>
                <a:spcPts val="5550"/>
              </a:lnSpc>
              <a:buNone/>
            </a:pPr>
            <a:r>
              <a:rPr lang="en-US" sz="4000" dirty="0">
                <a:solidFill>
                  <a:srgbClr val="484237"/>
                </a:solidFill>
                <a:latin typeface="Gelasio Semi Bold" pitchFamily="34" charset="0"/>
                <a:ea typeface="Gelasio Semi Bold" pitchFamily="34" charset="-122"/>
                <a:cs typeface="Gelasio Semi Bold" pitchFamily="34" charset="-120"/>
              </a:rPr>
              <a:t>AWS </a:t>
            </a:r>
            <a:r>
              <a:rPr lang="en-US" sz="4000" dirty="0" smtClean="0">
                <a:solidFill>
                  <a:srgbClr val="484237"/>
                </a:solidFill>
                <a:latin typeface="Gelasio Semi Bold" pitchFamily="34" charset="0"/>
                <a:ea typeface="Gelasio Semi Bold" pitchFamily="34" charset="-122"/>
                <a:cs typeface="Gelasio Semi Bold" pitchFamily="34" charset="-120"/>
              </a:rPr>
              <a:t>Storage Services</a:t>
            </a:r>
            <a:endParaRPr lang="en-US" sz="4000" dirty="0"/>
          </a:p>
        </p:txBody>
      </p:sp>
      <p:sp>
        <p:nvSpPr>
          <p:cNvPr id="5" name="Text 4"/>
          <p:cNvSpPr/>
          <p:nvPr/>
        </p:nvSpPr>
        <p:spPr>
          <a:xfrm>
            <a:off x="6625389" y="1334203"/>
            <a:ext cx="5229727" cy="5162850"/>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000" b="1" dirty="0"/>
              <a:t>S3:</a:t>
            </a:r>
            <a:r>
              <a:rPr lang="en-US" sz="2000" dirty="0"/>
              <a:t> Object storage service with scalable, secure, and low-cost data storage.</a:t>
            </a:r>
          </a:p>
          <a:p>
            <a:pPr marL="285750" lvl="0" indent="-285750">
              <a:buFont typeface="Arial" panose="020B0604020202020204" pitchFamily="34" charset="0"/>
              <a:buChar char="•"/>
            </a:pPr>
            <a:r>
              <a:rPr lang="en-US" sz="2000" b="1" dirty="0"/>
              <a:t>EFS:</a:t>
            </a:r>
            <a:r>
              <a:rPr lang="en-US" sz="2000" dirty="0"/>
              <a:t> Elastic File System providing scalable file storage for use with AWS services and on-premises resources.</a:t>
            </a:r>
          </a:p>
          <a:p>
            <a:pPr marL="285750" lvl="0" indent="-285750">
              <a:buFont typeface="Arial" panose="020B0604020202020204" pitchFamily="34" charset="0"/>
              <a:buChar char="•"/>
            </a:pPr>
            <a:r>
              <a:rPr lang="en-US" sz="2000" b="1" dirty="0" err="1"/>
              <a:t>FSx</a:t>
            </a:r>
            <a:r>
              <a:rPr lang="en-US" sz="2000" b="1" dirty="0"/>
              <a:t>:</a:t>
            </a:r>
            <a:r>
              <a:rPr lang="en-US" sz="2000" dirty="0"/>
              <a:t> Managed file storage service for Windows, </a:t>
            </a:r>
            <a:r>
              <a:rPr lang="en-US" sz="2000" dirty="0" err="1"/>
              <a:t>Lustre</a:t>
            </a:r>
            <a:r>
              <a:rPr lang="en-US" sz="2000" dirty="0"/>
              <a:t>, NetApp, and </a:t>
            </a:r>
            <a:r>
              <a:rPr lang="en-US" sz="2000" dirty="0" err="1"/>
              <a:t>OpenZFS</a:t>
            </a:r>
            <a:r>
              <a:rPr lang="en-US" sz="2000" dirty="0"/>
              <a:t> file systems.</a:t>
            </a:r>
          </a:p>
          <a:p>
            <a:pPr marL="285750" lvl="0" indent="-285750">
              <a:buFont typeface="Arial" panose="020B0604020202020204" pitchFamily="34" charset="0"/>
              <a:buChar char="•"/>
            </a:pPr>
            <a:r>
              <a:rPr lang="en-US" sz="2000" b="1" dirty="0"/>
              <a:t>S3 Glacier:</a:t>
            </a:r>
            <a:r>
              <a:rPr lang="en-US" sz="2000" dirty="0"/>
              <a:t> Low-cost archival storage for infrequently accessed data.</a:t>
            </a:r>
          </a:p>
          <a:p>
            <a:pPr marL="285750" lvl="0" indent="-285750">
              <a:buFont typeface="Arial" panose="020B0604020202020204" pitchFamily="34" charset="0"/>
              <a:buChar char="•"/>
            </a:pPr>
            <a:r>
              <a:rPr lang="en-US" sz="2000" b="1" dirty="0"/>
              <a:t>Storage Gateway:</a:t>
            </a:r>
            <a:r>
              <a:rPr lang="en-US" sz="2000" dirty="0"/>
              <a:t> Hybrid cloud storage solution that integrates on-premises environments with AWS.</a:t>
            </a:r>
          </a:p>
          <a:p>
            <a:pPr marL="285750" lvl="0" indent="-285750">
              <a:buFont typeface="Arial" panose="020B0604020202020204" pitchFamily="34" charset="0"/>
              <a:buChar char="•"/>
            </a:pPr>
            <a:r>
              <a:rPr lang="en-US" sz="2000" b="1" dirty="0"/>
              <a:t>AWS Backup:</a:t>
            </a:r>
            <a:r>
              <a:rPr lang="en-US" sz="2000" dirty="0"/>
              <a:t> Centralized backup service to protect AWS services and on-premises data.</a:t>
            </a:r>
          </a:p>
          <a:p>
            <a:pPr marL="285750" lvl="0" indent="-285750">
              <a:buFont typeface="Arial" panose="020B0604020202020204" pitchFamily="34" charset="0"/>
              <a:buChar char="•"/>
            </a:pPr>
            <a:r>
              <a:rPr lang="en-US" sz="2000" b="1" dirty="0"/>
              <a:t>AWS Elastic Disaster Recovery:</a:t>
            </a:r>
            <a:r>
              <a:rPr lang="en-US" sz="2000" dirty="0"/>
              <a:t> Provides scalable and cost-effective disaster recovery services.</a:t>
            </a:r>
          </a:p>
        </p:txBody>
      </p:sp>
    </p:spTree>
    <p:extLst>
      <p:ext uri="{BB962C8B-B14F-4D97-AF65-F5344CB8AC3E}">
        <p14:creationId xmlns:p14="http://schemas.microsoft.com/office/powerpoint/2010/main" val="362489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5767431" cy="708779"/>
          </a:xfrm>
          <a:prstGeom prst="rect">
            <a:avLst/>
          </a:prstGeom>
          <a:noFill/>
          <a:ln/>
        </p:spPr>
        <p:txBody>
          <a:bodyPr wrap="none" lIns="0" tIns="0" rIns="0" bIns="0" rtlCol="0" anchor="t"/>
          <a:lstStyle/>
          <a:p>
            <a:pPr marL="0" indent="0">
              <a:lnSpc>
                <a:spcPts val="5550"/>
              </a:lnSpc>
              <a:buNone/>
            </a:pPr>
            <a:r>
              <a:rPr lang="en-US" sz="4000" dirty="0">
                <a:solidFill>
                  <a:srgbClr val="484237"/>
                </a:solidFill>
                <a:latin typeface="Gelasio Semi Bold" pitchFamily="34" charset="0"/>
                <a:ea typeface="Gelasio Semi Bold" pitchFamily="34" charset="-122"/>
                <a:cs typeface="Gelasio Semi Bold" pitchFamily="34" charset="-120"/>
              </a:rPr>
              <a:t>AWS </a:t>
            </a:r>
            <a:r>
              <a:rPr lang="en-US" sz="4000" dirty="0" smtClean="0">
                <a:solidFill>
                  <a:srgbClr val="484237"/>
                </a:solidFill>
                <a:latin typeface="Gelasio Semi Bold" pitchFamily="34" charset="0"/>
                <a:ea typeface="Gelasio Semi Bold" pitchFamily="34" charset="-122"/>
                <a:cs typeface="Gelasio Semi Bold" pitchFamily="34" charset="-120"/>
              </a:rPr>
              <a:t>Database Services</a:t>
            </a:r>
            <a:endParaRPr lang="en-US" sz="4000" dirty="0"/>
          </a:p>
        </p:txBody>
      </p:sp>
      <p:sp>
        <p:nvSpPr>
          <p:cNvPr id="3" name="Text 4"/>
          <p:cNvSpPr/>
          <p:nvPr/>
        </p:nvSpPr>
        <p:spPr>
          <a:xfrm>
            <a:off x="248359" y="1213887"/>
            <a:ext cx="5526800" cy="5283166"/>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RDS:</a:t>
            </a:r>
            <a:r>
              <a:rPr lang="en-US" dirty="0"/>
              <a:t> Relational Database Service for automating database administration tasks.</a:t>
            </a:r>
          </a:p>
          <a:p>
            <a:pPr marL="285750" lvl="0" indent="-285750">
              <a:buFont typeface="Arial" panose="020B0604020202020204" pitchFamily="34" charset="0"/>
              <a:buChar char="•"/>
            </a:pPr>
            <a:r>
              <a:rPr lang="en-US" b="1" dirty="0" err="1"/>
              <a:t>ElastiCache</a:t>
            </a:r>
            <a:r>
              <a:rPr lang="en-US" b="1" dirty="0"/>
              <a:t>:</a:t>
            </a:r>
            <a:r>
              <a:rPr lang="en-US" dirty="0"/>
              <a:t> Managed in-memory data stores compatible with </a:t>
            </a:r>
            <a:r>
              <a:rPr lang="en-US" dirty="0" err="1"/>
              <a:t>Redis</a:t>
            </a:r>
            <a:r>
              <a:rPr lang="en-US" dirty="0"/>
              <a:t> and </a:t>
            </a:r>
            <a:r>
              <a:rPr lang="en-US" dirty="0" err="1"/>
              <a:t>Memcached</a:t>
            </a:r>
            <a:r>
              <a:rPr lang="en-US" dirty="0"/>
              <a:t>.</a:t>
            </a:r>
          </a:p>
          <a:p>
            <a:pPr marL="285750" lvl="0" indent="-285750">
              <a:buFont typeface="Arial" panose="020B0604020202020204" pitchFamily="34" charset="0"/>
              <a:buChar char="•"/>
            </a:pPr>
            <a:r>
              <a:rPr lang="en-US" b="1" dirty="0"/>
              <a:t>Neptune:</a:t>
            </a:r>
            <a:r>
              <a:rPr lang="en-US" dirty="0"/>
              <a:t> Managed graph database service for highly connected data applications.</a:t>
            </a:r>
          </a:p>
          <a:p>
            <a:pPr marL="285750" lvl="0" indent="-285750">
              <a:buFont typeface="Arial" panose="020B0604020202020204" pitchFamily="34" charset="0"/>
              <a:buChar char="•"/>
            </a:pPr>
            <a:r>
              <a:rPr lang="en-US" b="1" dirty="0"/>
              <a:t>Amazon QLDB:</a:t>
            </a:r>
            <a:r>
              <a:rPr lang="en-US" dirty="0"/>
              <a:t> Fully managed ledger database that provides a transparent, immutable, and cryptographically verifiable transaction log.</a:t>
            </a:r>
          </a:p>
          <a:p>
            <a:pPr marL="285750" lvl="0" indent="-285750">
              <a:buFont typeface="Arial" panose="020B0604020202020204" pitchFamily="34" charset="0"/>
              <a:buChar char="•"/>
            </a:pPr>
            <a:r>
              <a:rPr lang="en-US" b="1" dirty="0"/>
              <a:t>Amazon </a:t>
            </a:r>
            <a:r>
              <a:rPr lang="en-US" b="1" dirty="0" err="1"/>
              <a:t>DocumentDB</a:t>
            </a:r>
            <a:r>
              <a:rPr lang="en-US" b="1" dirty="0"/>
              <a:t>:</a:t>
            </a:r>
            <a:r>
              <a:rPr lang="en-US" dirty="0"/>
              <a:t> Managed document database service compatible with MongoDB.</a:t>
            </a:r>
          </a:p>
          <a:p>
            <a:pPr marL="285750" lvl="0" indent="-285750">
              <a:buFont typeface="Arial" panose="020B0604020202020204" pitchFamily="34" charset="0"/>
              <a:buChar char="•"/>
            </a:pPr>
            <a:r>
              <a:rPr lang="en-US" b="1" dirty="0"/>
              <a:t>Amazon </a:t>
            </a:r>
            <a:r>
              <a:rPr lang="en-US" b="1" dirty="0" err="1"/>
              <a:t>Keyspaces</a:t>
            </a:r>
            <a:r>
              <a:rPr lang="en-US" b="1" dirty="0"/>
              <a:t>:</a:t>
            </a:r>
            <a:r>
              <a:rPr lang="en-US" dirty="0"/>
              <a:t> Managed Cassandra-compatible database service.</a:t>
            </a:r>
          </a:p>
          <a:p>
            <a:pPr marL="285750" lvl="0" indent="-285750">
              <a:buFont typeface="Arial" panose="020B0604020202020204" pitchFamily="34" charset="0"/>
              <a:buChar char="•"/>
            </a:pPr>
            <a:r>
              <a:rPr lang="en-US" b="1" dirty="0"/>
              <a:t>Amazon </a:t>
            </a:r>
            <a:r>
              <a:rPr lang="en-US" b="1" dirty="0" err="1"/>
              <a:t>Timestream</a:t>
            </a:r>
            <a:r>
              <a:rPr lang="en-US" b="1" dirty="0"/>
              <a:t>:</a:t>
            </a:r>
            <a:r>
              <a:rPr lang="en-US" dirty="0"/>
              <a:t> Time series database service for </a:t>
            </a:r>
            <a:r>
              <a:rPr lang="en-US" dirty="0" err="1"/>
              <a:t>IoT</a:t>
            </a:r>
            <a:r>
              <a:rPr lang="en-US" dirty="0"/>
              <a:t> and operational applications.</a:t>
            </a:r>
          </a:p>
          <a:p>
            <a:pPr marL="285750" lvl="0" indent="-285750">
              <a:buFont typeface="Arial" panose="020B0604020202020204" pitchFamily="34" charset="0"/>
              <a:buChar char="•"/>
            </a:pPr>
            <a:r>
              <a:rPr lang="en-US" b="1" dirty="0" err="1"/>
              <a:t>DynamoDB</a:t>
            </a:r>
            <a:r>
              <a:rPr lang="en-US" b="1" dirty="0"/>
              <a:t>:</a:t>
            </a:r>
            <a:r>
              <a:rPr lang="en-US" dirty="0"/>
              <a:t> Fully managed NoSQL database service that supports key-value and document data structures.</a:t>
            </a:r>
          </a:p>
          <a:p>
            <a:pPr marL="285750" lvl="0" indent="-285750">
              <a:buFont typeface="Arial" panose="020B0604020202020204" pitchFamily="34" charset="0"/>
              <a:buChar char="•"/>
            </a:pPr>
            <a:r>
              <a:rPr lang="en-US" b="1" dirty="0"/>
              <a:t>Amazon </a:t>
            </a:r>
            <a:r>
              <a:rPr lang="en-US" b="1" dirty="0" err="1"/>
              <a:t>MemoryDB</a:t>
            </a:r>
            <a:r>
              <a:rPr lang="en-US" b="1" dirty="0"/>
              <a:t>:</a:t>
            </a:r>
            <a:r>
              <a:rPr lang="en-US" dirty="0"/>
              <a:t> Managed </a:t>
            </a:r>
            <a:r>
              <a:rPr lang="en-US" dirty="0" err="1"/>
              <a:t>Redis</a:t>
            </a:r>
            <a:r>
              <a:rPr lang="en-US" dirty="0"/>
              <a:t>-compatible in-memory database service.</a:t>
            </a:r>
          </a:p>
        </p:txBody>
      </p:sp>
      <p:sp>
        <p:nvSpPr>
          <p:cNvPr id="4" name="Text 0"/>
          <p:cNvSpPr/>
          <p:nvPr/>
        </p:nvSpPr>
        <p:spPr>
          <a:xfrm>
            <a:off x="6625389" y="348257"/>
            <a:ext cx="5374105" cy="708779"/>
          </a:xfrm>
          <a:prstGeom prst="rect">
            <a:avLst/>
          </a:prstGeom>
          <a:noFill/>
          <a:ln/>
        </p:spPr>
        <p:txBody>
          <a:bodyPr wrap="none" lIns="0" tIns="0" rIns="0" bIns="0" rtlCol="0" anchor="t"/>
          <a:lstStyle/>
          <a:p>
            <a:pPr>
              <a:lnSpc>
                <a:spcPts val="5550"/>
              </a:lnSpc>
            </a:pPr>
            <a:r>
              <a:rPr lang="en-US" sz="2700" dirty="0">
                <a:solidFill>
                  <a:srgbClr val="484237"/>
                </a:solidFill>
                <a:latin typeface="Gelasio Semi Bold" pitchFamily="34" charset="0"/>
                <a:ea typeface="Gelasio Semi Bold" pitchFamily="34" charset="-122"/>
                <a:cs typeface="Gelasio Semi Bold" pitchFamily="34" charset="-120"/>
              </a:rPr>
              <a:t>AWS </a:t>
            </a:r>
            <a:r>
              <a:rPr lang="en-US" sz="2700" dirty="0" smtClean="0">
                <a:solidFill>
                  <a:srgbClr val="484237"/>
                </a:solidFill>
                <a:latin typeface="Gelasio Semi Bold" pitchFamily="34" charset="0"/>
                <a:ea typeface="Gelasio Semi Bold" pitchFamily="34" charset="-122"/>
                <a:cs typeface="Gelasio Semi Bold" pitchFamily="34" charset="-120"/>
              </a:rPr>
              <a:t>Migration &amp; Transfer Services</a:t>
            </a:r>
            <a:endParaRPr lang="en-US" sz="2700" dirty="0"/>
          </a:p>
        </p:txBody>
      </p:sp>
      <p:sp>
        <p:nvSpPr>
          <p:cNvPr id="5" name="Text 4"/>
          <p:cNvSpPr/>
          <p:nvPr/>
        </p:nvSpPr>
        <p:spPr>
          <a:xfrm>
            <a:off x="6625389" y="1334203"/>
            <a:ext cx="5229727" cy="5162850"/>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b="1" dirty="0"/>
              <a:t>AWS Migration Hub:</a:t>
            </a:r>
            <a:r>
              <a:rPr lang="en-US" dirty="0"/>
              <a:t> Central location to track and manage cloud migration projects.</a:t>
            </a:r>
          </a:p>
          <a:p>
            <a:pPr marL="285750" lvl="0" indent="-285750">
              <a:buFont typeface="Arial" panose="020B0604020202020204" pitchFamily="34" charset="0"/>
              <a:buChar char="•"/>
            </a:pPr>
            <a:r>
              <a:rPr lang="en-US" b="1" dirty="0"/>
              <a:t>AWS Application Migration Service:</a:t>
            </a:r>
            <a:r>
              <a:rPr lang="en-US" dirty="0"/>
              <a:t> Automates the migration of applications to the cloud.</a:t>
            </a:r>
          </a:p>
          <a:p>
            <a:pPr marL="285750" lvl="0" indent="-285750">
              <a:buFont typeface="Arial" panose="020B0604020202020204" pitchFamily="34" charset="0"/>
              <a:buChar char="•"/>
            </a:pPr>
            <a:r>
              <a:rPr lang="en-US" b="1" dirty="0"/>
              <a:t>Application Discovery Service:</a:t>
            </a:r>
            <a:r>
              <a:rPr lang="en-US" dirty="0"/>
              <a:t> Helps plan migrations by gathering information about on-premises data centers.</a:t>
            </a:r>
          </a:p>
          <a:p>
            <a:pPr marL="285750" lvl="0" indent="-285750">
              <a:buFont typeface="Arial" panose="020B0604020202020204" pitchFamily="34" charset="0"/>
              <a:buChar char="•"/>
            </a:pPr>
            <a:r>
              <a:rPr lang="en-US" b="1" dirty="0"/>
              <a:t>Database Migration Service (DMS):</a:t>
            </a:r>
            <a:r>
              <a:rPr lang="en-US" dirty="0"/>
              <a:t> Migrates databases to AWS securely and with minimal downtime.</a:t>
            </a:r>
          </a:p>
          <a:p>
            <a:pPr marL="285750" lvl="0" indent="-285750">
              <a:buFont typeface="Arial" panose="020B0604020202020204" pitchFamily="34" charset="0"/>
              <a:buChar char="•"/>
            </a:pPr>
            <a:r>
              <a:rPr lang="en-US" b="1" dirty="0"/>
              <a:t>AWS Transfer Family:</a:t>
            </a:r>
            <a:r>
              <a:rPr lang="en-US" dirty="0"/>
              <a:t> Managed service for secure file transfers to S3 or EFS.</a:t>
            </a:r>
          </a:p>
          <a:p>
            <a:pPr marL="285750" lvl="0" indent="-285750">
              <a:buFont typeface="Arial" panose="020B0604020202020204" pitchFamily="34" charset="0"/>
              <a:buChar char="•"/>
            </a:pPr>
            <a:r>
              <a:rPr lang="en-US" b="1" dirty="0"/>
              <a:t>AWS Snow Family:</a:t>
            </a:r>
            <a:r>
              <a:rPr lang="en-US" dirty="0"/>
              <a:t> Physical devices for transferring large amounts of data to and from AWS.</a:t>
            </a:r>
          </a:p>
          <a:p>
            <a:pPr marL="285750" lvl="0" indent="-285750">
              <a:buFont typeface="Arial" panose="020B0604020202020204" pitchFamily="34" charset="0"/>
              <a:buChar char="•"/>
            </a:pPr>
            <a:r>
              <a:rPr lang="en-US" b="1" dirty="0" err="1"/>
              <a:t>DataSync</a:t>
            </a:r>
            <a:r>
              <a:rPr lang="en-US" b="1" dirty="0"/>
              <a:t>:</a:t>
            </a:r>
            <a:r>
              <a:rPr lang="en-US" dirty="0"/>
              <a:t> Service to automate and accelerate data transfers between on-premises and AWS.</a:t>
            </a:r>
          </a:p>
          <a:p>
            <a:pPr marL="285750" lvl="0" indent="-285750">
              <a:buFont typeface="Arial" panose="020B0604020202020204" pitchFamily="34" charset="0"/>
              <a:buChar char="•"/>
            </a:pPr>
            <a:r>
              <a:rPr lang="en-US" b="1" dirty="0"/>
              <a:t>AWS Mainframe Modernization:</a:t>
            </a:r>
            <a:r>
              <a:rPr lang="en-US" dirty="0"/>
              <a:t> Helps businesses migrate and modernize mainframe workloads to the cloud.</a:t>
            </a:r>
          </a:p>
        </p:txBody>
      </p:sp>
    </p:spTree>
    <p:extLst>
      <p:ext uri="{BB962C8B-B14F-4D97-AF65-F5344CB8AC3E}">
        <p14:creationId xmlns:p14="http://schemas.microsoft.com/office/powerpoint/2010/main" val="19548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48358" y="348258"/>
            <a:ext cx="11510505" cy="708779"/>
          </a:xfrm>
          <a:prstGeom prst="rect">
            <a:avLst/>
          </a:prstGeom>
          <a:noFill/>
          <a:ln/>
        </p:spPr>
        <p:txBody>
          <a:bodyPr wrap="none" lIns="0" tIns="0" rIns="0" bIns="0" rtlCol="0" anchor="t"/>
          <a:lstStyle/>
          <a:p>
            <a:pPr>
              <a:lnSpc>
                <a:spcPts val="5550"/>
              </a:lnSpc>
            </a:pPr>
            <a:r>
              <a:rPr lang="en-US" sz="4000" b="1" dirty="0" smtClean="0">
                <a:solidFill>
                  <a:srgbClr val="484237"/>
                </a:solidFill>
                <a:latin typeface="Gelasio Semi Bold" pitchFamily="34" charset="0"/>
                <a:ea typeface="Gelasio Semi Bold" pitchFamily="34" charset="-122"/>
                <a:cs typeface="Gelasio Semi Bold" pitchFamily="34" charset="-120"/>
              </a:rPr>
              <a:t>AWS Developer Tools Services</a:t>
            </a:r>
            <a:endParaRPr lang="en-US" sz="4000" b="1" dirty="0"/>
          </a:p>
        </p:txBody>
      </p:sp>
      <p:sp>
        <p:nvSpPr>
          <p:cNvPr id="3" name="Text 4"/>
          <p:cNvSpPr/>
          <p:nvPr/>
        </p:nvSpPr>
        <p:spPr>
          <a:xfrm>
            <a:off x="248358" y="1491915"/>
            <a:ext cx="11510505" cy="4379495"/>
          </a:xfrm>
          <a:prstGeom prst="rect">
            <a:avLst/>
          </a:prstGeom>
          <a:noFill/>
          <a:ln/>
        </p:spPr>
        <p:txBody>
          <a:bodyPr wrap="square" lIns="0" tIns="0" rIns="0" bIns="0" rtlCol="0" anchor="t"/>
          <a:lstStyle/>
          <a:p>
            <a:pPr marL="285750" lvl="0" indent="-285750">
              <a:buFont typeface="Arial" panose="020B0604020202020204" pitchFamily="34" charset="0"/>
              <a:buChar char="•"/>
            </a:pPr>
            <a:r>
              <a:rPr lang="en-US" sz="2200" b="1" dirty="0" smtClean="0"/>
              <a:t>VPC:</a:t>
            </a:r>
            <a:r>
              <a:rPr lang="en-US" sz="2200" dirty="0" smtClean="0"/>
              <a:t> Virtual Private Cloud to define a logically isolated network within AWS.</a:t>
            </a:r>
          </a:p>
          <a:p>
            <a:pPr marL="285750" lvl="0" indent="-285750">
              <a:buFont typeface="Arial" panose="020B0604020202020204" pitchFamily="34" charset="0"/>
              <a:buChar char="•"/>
            </a:pPr>
            <a:r>
              <a:rPr lang="en-US" sz="2200" b="1" dirty="0" err="1" smtClean="0"/>
              <a:t>CloudFront</a:t>
            </a:r>
            <a:r>
              <a:rPr lang="en-US" sz="2200" b="1" dirty="0" smtClean="0"/>
              <a:t>:</a:t>
            </a:r>
            <a:r>
              <a:rPr lang="en-US" sz="2200" dirty="0" smtClean="0"/>
              <a:t> Content delivery network (CDN) for delivering content with low latency.</a:t>
            </a:r>
          </a:p>
          <a:p>
            <a:pPr marL="285750" lvl="0" indent="-285750">
              <a:buFont typeface="Arial" panose="020B0604020202020204" pitchFamily="34" charset="0"/>
              <a:buChar char="•"/>
            </a:pPr>
            <a:r>
              <a:rPr lang="en-US" sz="2200" b="1" dirty="0" smtClean="0"/>
              <a:t>Route 53:</a:t>
            </a:r>
            <a:r>
              <a:rPr lang="en-US" sz="2200" dirty="0" smtClean="0"/>
              <a:t> Scalable Domain Name System (DNS) and domain registration service.</a:t>
            </a:r>
          </a:p>
          <a:p>
            <a:pPr marL="285750" lvl="0" indent="-285750">
              <a:buFont typeface="Arial" panose="020B0604020202020204" pitchFamily="34" charset="0"/>
              <a:buChar char="•"/>
            </a:pPr>
            <a:r>
              <a:rPr lang="en-US" sz="2200" b="1" dirty="0" smtClean="0"/>
              <a:t>API Gateway:</a:t>
            </a:r>
            <a:r>
              <a:rPr lang="en-US" sz="2200" dirty="0" smtClean="0"/>
              <a:t> Managed service for creating, deploying, and managing APIs at any scale.</a:t>
            </a:r>
          </a:p>
          <a:p>
            <a:pPr marL="285750" lvl="0" indent="-285750">
              <a:buFont typeface="Arial" panose="020B0604020202020204" pitchFamily="34" charset="0"/>
              <a:buChar char="•"/>
            </a:pPr>
            <a:r>
              <a:rPr lang="en-US" sz="2200" b="1" dirty="0" smtClean="0"/>
              <a:t>Direct Connect:</a:t>
            </a:r>
            <a:r>
              <a:rPr lang="en-US" sz="2200" dirty="0" smtClean="0"/>
              <a:t> Establishes a dedicated network connection between your data center and AWS.</a:t>
            </a:r>
          </a:p>
          <a:p>
            <a:pPr marL="285750" lvl="0" indent="-285750">
              <a:buFont typeface="Arial" panose="020B0604020202020204" pitchFamily="34" charset="0"/>
              <a:buChar char="•"/>
            </a:pPr>
            <a:r>
              <a:rPr lang="en-US" sz="2200" b="1" dirty="0" smtClean="0"/>
              <a:t>AWS App Mesh:</a:t>
            </a:r>
            <a:r>
              <a:rPr lang="en-US" sz="2200" dirty="0" smtClean="0"/>
              <a:t> Service mesh that helps manage </a:t>
            </a:r>
            <a:r>
              <a:rPr lang="en-US" sz="2200" dirty="0" err="1" smtClean="0"/>
              <a:t>microservices</a:t>
            </a:r>
            <a:r>
              <a:rPr lang="en-US" sz="2200" dirty="0" smtClean="0"/>
              <a:t> communication.</a:t>
            </a:r>
          </a:p>
          <a:p>
            <a:pPr marL="285750" lvl="0" indent="-285750">
              <a:buFont typeface="Arial" panose="020B0604020202020204" pitchFamily="34" charset="0"/>
              <a:buChar char="•"/>
            </a:pPr>
            <a:r>
              <a:rPr lang="en-US" sz="2200" b="1" dirty="0" smtClean="0"/>
              <a:t>Global Accelerator:</a:t>
            </a:r>
            <a:r>
              <a:rPr lang="en-US" sz="2200" dirty="0" smtClean="0"/>
              <a:t> Improves global application availability and performance using AWS's global network.</a:t>
            </a:r>
          </a:p>
          <a:p>
            <a:pPr marL="285750" lvl="0" indent="-285750">
              <a:buFont typeface="Arial" panose="020B0604020202020204" pitchFamily="34" charset="0"/>
              <a:buChar char="•"/>
            </a:pPr>
            <a:r>
              <a:rPr lang="en-US" sz="2200" b="1" dirty="0" smtClean="0"/>
              <a:t>AWS Cloud Map:</a:t>
            </a:r>
            <a:r>
              <a:rPr lang="en-US" sz="2200" dirty="0" smtClean="0"/>
              <a:t> Service discovery for cloud resources to dynamically map them in applications.</a:t>
            </a:r>
          </a:p>
          <a:p>
            <a:pPr marL="285750" lvl="0" indent="-285750">
              <a:buFont typeface="Arial" panose="020B0604020202020204" pitchFamily="34" charset="0"/>
              <a:buChar char="•"/>
            </a:pPr>
            <a:r>
              <a:rPr lang="en-US" sz="2200" b="1" dirty="0" smtClean="0"/>
              <a:t>Amazon Application Recovery Controller:</a:t>
            </a:r>
            <a:r>
              <a:rPr lang="en-US" sz="2200" dirty="0" smtClean="0"/>
              <a:t> Improves resilience of applications by automating failover processes.</a:t>
            </a:r>
          </a:p>
          <a:p>
            <a:pPr marL="285750" lvl="0" indent="-285750">
              <a:buFont typeface="Arial" panose="020B0604020202020204" pitchFamily="34" charset="0"/>
              <a:buChar char="•"/>
            </a:pPr>
            <a:r>
              <a:rPr lang="en-US" sz="2200" b="1" dirty="0" smtClean="0"/>
              <a:t>AWS Private 5G:</a:t>
            </a:r>
            <a:r>
              <a:rPr lang="en-US" sz="2200" dirty="0" smtClean="0"/>
              <a:t> Managed 5G service to deploy and scale private mobile networks.</a:t>
            </a:r>
            <a:endParaRPr lang="en-US" sz="2200" dirty="0"/>
          </a:p>
        </p:txBody>
      </p:sp>
    </p:spTree>
    <p:extLst>
      <p:ext uri="{BB962C8B-B14F-4D97-AF65-F5344CB8AC3E}">
        <p14:creationId xmlns:p14="http://schemas.microsoft.com/office/powerpoint/2010/main" val="1956788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4363</Words>
  <Application>Microsoft Office PowerPoint</Application>
  <PresentationFormat>Widescreen</PresentationFormat>
  <Paragraphs>304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Gelasio</vt:lpstr>
      <vt:lpstr>Gelasio Semi Bold</vt:lpstr>
      <vt:lpstr>Montserrat Bold</vt:lpstr>
      <vt:lpstr>Source Sans Pro</vt:lpstr>
      <vt:lpstr>Unbounded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11</cp:revision>
  <dcterms:created xsi:type="dcterms:W3CDTF">2024-10-07T14:03:53Z</dcterms:created>
  <dcterms:modified xsi:type="dcterms:W3CDTF">2024-10-08T05:09:51Z</dcterms:modified>
</cp:coreProperties>
</file>