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8" r:id="rId3"/>
    <p:sldId id="257" r:id="rId4"/>
    <p:sldId id="259" r:id="rId5"/>
    <p:sldId id="260" r:id="rId6"/>
    <p:sldId id="283" r:id="rId7"/>
    <p:sldId id="261" r:id="rId8"/>
    <p:sldId id="263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64" r:id="rId22"/>
    <p:sldId id="296" r:id="rId23"/>
    <p:sldId id="297" r:id="rId24"/>
    <p:sldId id="298" r:id="rId25"/>
    <p:sldId id="299" r:id="rId26"/>
    <p:sldId id="300" r:id="rId27"/>
    <p:sldId id="301" r:id="rId28"/>
    <p:sldId id="28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3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4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BFD6-4A2C-4C64-9310-1E00AEA26C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03366-4C86-426D-99C0-768B3B65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0412" y="646538"/>
            <a:ext cx="7556421" cy="698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Microsoft Azure</a:t>
            </a:r>
            <a:endParaRPr lang="en-US" sz="4400" dirty="0"/>
          </a:p>
        </p:txBody>
      </p:sp>
      <p:sp>
        <p:nvSpPr>
          <p:cNvPr id="4" name="Text 3"/>
          <p:cNvSpPr/>
          <p:nvPr/>
        </p:nvSpPr>
        <p:spPr>
          <a:xfrm>
            <a:off x="520412" y="1762864"/>
            <a:ext cx="2927747" cy="490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5" name="Text 4"/>
          <p:cNvSpPr/>
          <p:nvPr/>
        </p:nvSpPr>
        <p:spPr>
          <a:xfrm>
            <a:off x="520411" y="3120271"/>
            <a:ext cx="6393781" cy="1357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en-US" sz="1700" dirty="0"/>
              <a:t>Azure is Microsoft’s cloud computing platform offering a wide range of cloud services including computing, analytics, storage, networking, and more. Azure enables businesses to build, test, deploy, and manage applications through Microsoft’s global data centers.</a:t>
            </a:r>
            <a:endParaRPr lang="en-US" sz="17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77" y="0"/>
            <a:ext cx="429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8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Compute Services</a:t>
            </a: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248358" y="1213886"/>
            <a:ext cx="11510505" cy="5300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 sets:</a:t>
            </a:r>
            <a:r>
              <a:rPr lang="en-US" dirty="0"/>
              <a:t> Ensures VMs are distributed across multiple physical servers to increase availability.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Community images:</a:t>
            </a:r>
            <a:r>
              <a:rPr lang="en-US" dirty="0"/>
              <a:t> Shared VM images provided by the community for various use cases.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Compute Fleet:</a:t>
            </a:r>
            <a:r>
              <a:rPr lang="en-US" dirty="0"/>
              <a:t> Group of VMs or nodes managed together for distributed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compute galleries:</a:t>
            </a:r>
            <a:r>
              <a:rPr lang="en-US" dirty="0"/>
              <a:t> Simplifies image sharing across multiple Azure regions.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Host groups:</a:t>
            </a:r>
            <a:r>
              <a:rPr lang="en-US" dirty="0"/>
              <a:t> Manage dedicated hosts for isolated VM instances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Image templates:</a:t>
            </a:r>
            <a:r>
              <a:rPr lang="en-US" dirty="0"/>
              <a:t> Automates image-building pipelines for VM images.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Images:</a:t>
            </a:r>
            <a:r>
              <a:rPr lang="en-US" dirty="0"/>
              <a:t> Snapshots of a virtual machine to be used for deployment.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Lab accounts:</a:t>
            </a:r>
            <a:r>
              <a:rPr lang="en-US" dirty="0"/>
              <a:t> Provide lab environments for testing, development, and training purposes.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Proximity placement groups:</a:t>
            </a:r>
            <a:r>
              <a:rPr lang="en-US" dirty="0"/>
              <a:t> Ensures low-latency by placing VMs close to each other physically.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Restore Point Collections:</a:t>
            </a:r>
            <a:r>
              <a:rPr lang="en-US" dirty="0"/>
              <a:t> Centralized management of VM restore points for disaster recovery.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SSH keys:</a:t>
            </a:r>
            <a:r>
              <a:rPr lang="en-US" dirty="0"/>
              <a:t> Secure authentication method for accessing Linux VMs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Virtual Desktop:</a:t>
            </a:r>
            <a:r>
              <a:rPr lang="en-US" dirty="0"/>
              <a:t> Virtual desktop infrastructure (VDI) service for remote desktop access.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Virtual machine scale sets:</a:t>
            </a:r>
            <a:r>
              <a:rPr lang="en-US" dirty="0"/>
              <a:t> Automatically scales VM instances to meet demand.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Virtual machines:</a:t>
            </a:r>
            <a:r>
              <a:rPr lang="en-US" dirty="0"/>
              <a:t> Virtualized computing resources on Azure for running applications and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VM application definitions:</a:t>
            </a:r>
            <a:r>
              <a:rPr lang="en-US" dirty="0"/>
              <a:t> Defines the application to be deployed on VMs.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VM application versions:</a:t>
            </a:r>
            <a:r>
              <a:rPr lang="en-US" dirty="0"/>
              <a:t> Specifies the versions of applications to be used in VM deployments.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VM image definitions:</a:t>
            </a:r>
            <a:r>
              <a:rPr lang="en-US" dirty="0"/>
              <a:t> Describes an image version that can be deployed to virtual machines.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VM image versions:</a:t>
            </a:r>
            <a:r>
              <a:rPr lang="en-US" dirty="0"/>
              <a:t> Specifies different versions of VM images for deployment.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App Services:</a:t>
            </a:r>
            <a:r>
              <a:rPr lang="en-US" dirty="0"/>
              <a:t> Platform for hosting web apps, RESTful APIs, and mobile </a:t>
            </a:r>
            <a:r>
              <a:rPr lang="en-US" dirty="0" err="1"/>
              <a:t>backends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Compute Services </a:t>
            </a: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(…</a:t>
            </a:r>
            <a:r>
              <a:rPr lang="en-US" sz="5400" dirty="0" err="1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cont</a:t>
            </a: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…)</a:t>
            </a:r>
          </a:p>
          <a:p>
            <a:pPr>
              <a:lnSpc>
                <a:spcPts val="5550"/>
              </a:lnSpc>
            </a:pP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800520"/>
            <a:ext cx="11344084" cy="4713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Cloud services (extended support):</a:t>
            </a:r>
            <a:r>
              <a:rPr lang="en-US" dirty="0"/>
              <a:t> Provides managed platform-as-a-service for cloud applications with extended support.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Spring Apps:</a:t>
            </a:r>
            <a:r>
              <a:rPr lang="en-US" dirty="0"/>
              <a:t> Managed Spring Boot application service for Java developers.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Virtual Instances for SAP solutions:</a:t>
            </a:r>
            <a:r>
              <a:rPr lang="en-US" dirty="0"/>
              <a:t> Optimized instances for running SAP applications on Azure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Azure </a:t>
            </a:r>
            <a:r>
              <a:rPr lang="en-US" b="1" dirty="0"/>
              <a:t>VMware Solution:</a:t>
            </a:r>
            <a:r>
              <a:rPr lang="en-US" dirty="0"/>
              <a:t> Run VMware-based applications on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Apps:</a:t>
            </a:r>
            <a:r>
              <a:rPr lang="en-US" dirty="0"/>
              <a:t> Fully managed </a:t>
            </a:r>
            <a:r>
              <a:rPr lang="en-US" dirty="0" err="1"/>
              <a:t>serverless</a:t>
            </a:r>
            <a:r>
              <a:rPr lang="en-US" dirty="0"/>
              <a:t> containers that scale automatically.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Apps Environments:</a:t>
            </a:r>
            <a:r>
              <a:rPr lang="en-US" dirty="0"/>
              <a:t> Provides isolated environments for Container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Function App:</a:t>
            </a:r>
            <a:r>
              <a:rPr lang="en-US" dirty="0"/>
              <a:t> </a:t>
            </a:r>
            <a:r>
              <a:rPr lang="en-US" dirty="0" err="1"/>
              <a:t>Serverless</a:t>
            </a:r>
            <a:r>
              <a:rPr lang="en-US" dirty="0"/>
              <a:t> compute service for running event-driven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 services:</a:t>
            </a:r>
            <a:r>
              <a:rPr lang="en-US" dirty="0"/>
              <a:t> Managed Kubernetes service for deploying containerized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Kubernetes services - Automatic:</a:t>
            </a:r>
            <a:r>
              <a:rPr lang="en-US" dirty="0"/>
              <a:t> Automated Kubernetes cluster management in preview.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BareMetal</a:t>
            </a:r>
            <a:r>
              <a:rPr lang="en-US" b="1" dirty="0"/>
              <a:t> Instances:</a:t>
            </a:r>
            <a:r>
              <a:rPr lang="en-US" dirty="0"/>
              <a:t> Physical servers with no hypervisor for extreme performance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Batch accounts:</a:t>
            </a:r>
            <a:r>
              <a:rPr lang="en-US" dirty="0"/>
              <a:t> Service for large-scale parallel and high-performance computing jobs.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Genomics accounts:</a:t>
            </a:r>
            <a:r>
              <a:rPr lang="en-US" dirty="0"/>
              <a:t> Specialized accounts for running genomics workloads on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Quantum Workspaces:</a:t>
            </a:r>
            <a:r>
              <a:rPr lang="en-US" dirty="0"/>
              <a:t> Provides a development environment for quantum computing experiments.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SAP HANA on Azure:</a:t>
            </a:r>
            <a:r>
              <a:rPr lang="en-US" dirty="0"/>
              <a:t> High-performance cloud platform for running SAP HANA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Machines - Azure Arc:</a:t>
            </a:r>
            <a:r>
              <a:rPr lang="en-US" dirty="0"/>
              <a:t> Manages on-premises machines or VMs as Azure resources with Azure Arc.</a:t>
            </a:r>
          </a:p>
        </p:txBody>
      </p:sp>
    </p:spTree>
    <p:extLst>
      <p:ext uri="{BB962C8B-B14F-4D97-AF65-F5344CB8AC3E}">
        <p14:creationId xmlns:p14="http://schemas.microsoft.com/office/powerpoint/2010/main" val="2031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Database Services</a:t>
            </a: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Cosmos DB:</a:t>
            </a:r>
            <a:r>
              <a:rPr lang="en-US" dirty="0"/>
              <a:t> Globally distributed, multi-model database for high-availability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Database for PostgreSQL - Flexible Servers:</a:t>
            </a:r>
            <a:r>
              <a:rPr lang="en-US" dirty="0"/>
              <a:t> Managed PostgreSQL service with scaling options.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SQL Database </a:t>
            </a:r>
            <a:r>
              <a:rPr lang="en-US" b="1" dirty="0" err="1"/>
              <a:t>Hyperscale</a:t>
            </a:r>
            <a:r>
              <a:rPr lang="en-US" b="1" dirty="0"/>
              <a:t>:</a:t>
            </a:r>
            <a:r>
              <a:rPr lang="en-US" dirty="0"/>
              <a:t> Scalable SQL database architecture for large-scale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Cosmos DB for MongoDB (</a:t>
            </a:r>
            <a:r>
              <a:rPr lang="en-US" b="1" dirty="0" err="1"/>
              <a:t>vCore</a:t>
            </a:r>
            <a:r>
              <a:rPr lang="en-US" b="1" dirty="0"/>
              <a:t>):</a:t>
            </a:r>
            <a:r>
              <a:rPr lang="en-US" dirty="0"/>
              <a:t> Cosmos DB with a MongoDB-compatible API and </a:t>
            </a:r>
            <a:r>
              <a:rPr lang="en-US" dirty="0" err="1"/>
              <a:t>vCore</a:t>
            </a:r>
            <a:r>
              <a:rPr lang="en-US" dirty="0"/>
              <a:t> architecture.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Database for MySQL flexible servers:</a:t>
            </a:r>
            <a:r>
              <a:rPr lang="en-US" dirty="0"/>
              <a:t> Managed MySQL service with high availability and flexibility.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Managed Instance for Apache Cassandra:</a:t>
            </a:r>
            <a:r>
              <a:rPr lang="en-US" dirty="0"/>
              <a:t> Managed Cassandra instances for high-throughput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Oracle </a:t>
            </a:r>
            <a:r>
              <a:rPr lang="en-US" b="1" dirty="0" err="1"/>
              <a:t>Database@Azure</a:t>
            </a:r>
            <a:r>
              <a:rPr lang="en-US" b="1" dirty="0"/>
              <a:t>:</a:t>
            </a:r>
            <a:r>
              <a:rPr lang="en-US" dirty="0"/>
              <a:t> Oracle database services running on Azure infrastructure.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SQL databases:</a:t>
            </a:r>
            <a:r>
              <a:rPr lang="en-US" dirty="0"/>
              <a:t> Fully managed SQL databases in the cloud.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SQL managed instances:</a:t>
            </a:r>
            <a:r>
              <a:rPr lang="en-US" dirty="0"/>
              <a:t> Managed SQL Server instances with near-full compatibility to </a:t>
            </a:r>
            <a:r>
              <a:rPr lang="en-US" dirty="0" err="1"/>
              <a:t>on-premise</a:t>
            </a:r>
            <a:r>
              <a:rPr lang="en-US" dirty="0"/>
              <a:t> SQL.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SQL virtual machines:</a:t>
            </a:r>
            <a:r>
              <a:rPr lang="en-US" dirty="0"/>
              <a:t> Virtual machines optimized for running SQL Server.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Arc data controllers:</a:t>
            </a:r>
            <a:r>
              <a:rPr lang="en-US" dirty="0"/>
              <a:t> Manages data services across hybrid environments using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PostgreSQL servers – Azure Arc:</a:t>
            </a:r>
            <a:r>
              <a:rPr lang="en-US" dirty="0"/>
              <a:t> Azure Arc-enabled PostgreSQL databases for hybrid cloud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SQL managed instances - Azure Arc:</a:t>
            </a:r>
            <a:r>
              <a:rPr lang="en-US" dirty="0"/>
              <a:t> SQL Managed Instances that run across on-</a:t>
            </a:r>
            <a:r>
              <a:rPr lang="en-US" dirty="0" err="1"/>
              <a:t>prem</a:t>
            </a:r>
            <a:r>
              <a:rPr lang="en-US" dirty="0"/>
              <a:t> and </a:t>
            </a:r>
            <a:r>
              <a:rPr lang="en-US" dirty="0" err="1"/>
              <a:t>multicloud</a:t>
            </a:r>
            <a:r>
              <a:rPr lang="en-US" dirty="0"/>
              <a:t>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SQL Server - Azure Arc:</a:t>
            </a:r>
            <a:r>
              <a:rPr lang="en-US" dirty="0"/>
              <a:t> SQL Server managed through Azure Arc for hybrid deployment.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Cache for </a:t>
            </a:r>
            <a:r>
              <a:rPr lang="en-US" b="1" dirty="0" err="1"/>
              <a:t>Redis</a:t>
            </a:r>
            <a:r>
              <a:rPr lang="en-US" b="1" dirty="0"/>
              <a:t>:</a:t>
            </a:r>
            <a:r>
              <a:rPr lang="en-US" dirty="0"/>
              <a:t> Fully managed in-memory caching service for high-speed data access.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Database Migration Services:</a:t>
            </a:r>
            <a:r>
              <a:rPr lang="en-US" dirty="0"/>
              <a:t> Helps migrate databases to Azure from on-premises or other clouds.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Elastic Job agents:</a:t>
            </a:r>
            <a:r>
              <a:rPr lang="en-US" dirty="0"/>
              <a:t> Automates running jobs against multiple databases in Azure SQL Database.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Managed databases:</a:t>
            </a:r>
            <a:r>
              <a:rPr lang="en-US" dirty="0"/>
              <a:t> Comprehensive database management services provided by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SQL Server stretch databases:</a:t>
            </a:r>
            <a:r>
              <a:rPr lang="en-US" dirty="0"/>
              <a:t> Automatically extends SQL Server tables to Azure, scaling storage and compute.</a:t>
            </a:r>
          </a:p>
        </p:txBody>
      </p:sp>
    </p:spTree>
    <p:extLst>
      <p:ext uri="{BB962C8B-B14F-4D97-AF65-F5344CB8AC3E}">
        <p14:creationId xmlns:p14="http://schemas.microsoft.com/office/powerpoint/2010/main" val="322932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DevOps Services</a:t>
            </a: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Chaos Experiments:</a:t>
            </a:r>
            <a:r>
              <a:rPr lang="en-US" sz="1400" dirty="0"/>
              <a:t> Testing environment for simulating failures and testing resilience.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Chaos Studio:</a:t>
            </a:r>
            <a:r>
              <a:rPr lang="en-US" sz="1400" dirty="0"/>
              <a:t> Chaos engineering service to improve application reliability by injecting faults.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Deployment Environments:</a:t>
            </a:r>
            <a:r>
              <a:rPr lang="en-US" sz="1400" dirty="0"/>
              <a:t> Manage development and testing environments as a service.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 centers:</a:t>
            </a:r>
            <a:r>
              <a:rPr lang="en-US" sz="1400" dirty="0"/>
              <a:t> Centralized hub for managing DevOps and development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DevOps organizations:</a:t>
            </a:r>
            <a:r>
              <a:rPr lang="en-US" sz="1400" dirty="0"/>
              <a:t> Managed services for planning, developing, and delivering software.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DevTest</a:t>
            </a:r>
            <a:r>
              <a:rPr lang="en-US" sz="1400" b="1" dirty="0"/>
              <a:t> Labs:</a:t>
            </a:r>
            <a:r>
              <a:rPr lang="en-US" sz="1400" dirty="0"/>
              <a:t> Provides development and testing environments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GitHub:</a:t>
            </a:r>
            <a:r>
              <a:rPr lang="en-US" sz="1400" dirty="0"/>
              <a:t> Source control and DevOps services for collaboration and CI/CD.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Lab Services:</a:t>
            </a:r>
            <a:r>
              <a:rPr lang="en-US" sz="1400" dirty="0"/>
              <a:t> Creates on-demand cloud-based labs for development, testing, and learning.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Load Testing:</a:t>
            </a:r>
            <a:r>
              <a:rPr lang="en-US" sz="1400" dirty="0"/>
              <a:t> Simulates high-load scenarios to test the scalability of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Managed DevOps Pools:</a:t>
            </a:r>
            <a:r>
              <a:rPr lang="en-US" sz="1400" dirty="0"/>
              <a:t> A resource pool to manage and allocate DevOps build and deployment agents.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Microsoft Dev Box:</a:t>
            </a:r>
            <a:r>
              <a:rPr lang="en-US" sz="1400" dirty="0"/>
              <a:t> A developer workstation service in the cloud for creating development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Network Connections:</a:t>
            </a:r>
            <a:r>
              <a:rPr lang="en-US" sz="1400" dirty="0"/>
              <a:t> Provides connectivity between on-premises and Azure cloud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Playwright Testing:</a:t>
            </a:r>
            <a:r>
              <a:rPr lang="en-US" sz="1400" dirty="0"/>
              <a:t> Automated browser testing framework for ensuring the functionality of web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Projects:</a:t>
            </a:r>
            <a:r>
              <a:rPr lang="en-US" sz="1400" dirty="0"/>
              <a:t> Azure DevOps service to manage code repositories, CI/CD pipelines, and work items.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Targets Management:</a:t>
            </a:r>
            <a:r>
              <a:rPr lang="en-US" sz="1400" dirty="0"/>
              <a:t> Service for managing deployment targets in Azure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API Connections:</a:t>
            </a:r>
            <a:r>
              <a:rPr lang="en-US" sz="1400" dirty="0"/>
              <a:t> Manage connections between APIs and Azure Logic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API Management Services:</a:t>
            </a:r>
            <a:r>
              <a:rPr lang="en-US" sz="1400" dirty="0"/>
              <a:t> Manage, secure, and scale APIs across environments with Azure API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Configuration:</a:t>
            </a:r>
            <a:r>
              <a:rPr lang="en-US" sz="1400" dirty="0"/>
              <a:t> Centralized management of application settings and feature flags.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Application Insights:</a:t>
            </a:r>
            <a:r>
              <a:rPr lang="en-US" sz="1400" dirty="0"/>
              <a:t> Monitoring service for real-time insights into application performance and usage.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Datadog</a:t>
            </a:r>
            <a:r>
              <a:rPr lang="en-US" sz="1400" b="1" dirty="0"/>
              <a:t> - An Azure Native ISV Service:</a:t>
            </a:r>
            <a:r>
              <a:rPr lang="en-US" sz="1400" dirty="0"/>
              <a:t> A monitoring platform natively integrated with Azure to provide observability.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Elastic Cloud (</a:t>
            </a:r>
            <a:r>
              <a:rPr lang="en-US" sz="1400" b="1" dirty="0" err="1"/>
              <a:t>Elasticsearch</a:t>
            </a:r>
            <a:r>
              <a:rPr lang="en-US" sz="1400" b="1" dirty="0"/>
              <a:t>) – An Azure Native ISV Service:</a:t>
            </a:r>
            <a:r>
              <a:rPr lang="en-US" sz="1400" dirty="0"/>
              <a:t> Fully managed </a:t>
            </a:r>
            <a:r>
              <a:rPr lang="en-US" sz="1400" dirty="0" err="1"/>
              <a:t>Elasticsearch</a:t>
            </a:r>
            <a:r>
              <a:rPr lang="en-US" sz="1400" dirty="0"/>
              <a:t> service on Azure for search and analytics.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Monitor:</a:t>
            </a:r>
            <a:r>
              <a:rPr lang="en-US" sz="1400" dirty="0"/>
              <a:t> Provides monitoring and observability for Azure resources and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Native </a:t>
            </a:r>
            <a:r>
              <a:rPr lang="en-US" sz="1400" b="1" dirty="0" err="1"/>
              <a:t>Dynatrace</a:t>
            </a:r>
            <a:r>
              <a:rPr lang="en-US" sz="1400" b="1" dirty="0"/>
              <a:t> Service:</a:t>
            </a:r>
            <a:r>
              <a:rPr lang="en-US" sz="1400" dirty="0"/>
              <a:t> A performance management tool for monitoring cloud infrastructure and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Native New Relic Service:</a:t>
            </a:r>
            <a:r>
              <a:rPr lang="en-US" sz="1400" dirty="0"/>
              <a:t> A native Azure service for application and infrastructure monitoring via New Relic.</a:t>
            </a:r>
          </a:p>
        </p:txBody>
      </p:sp>
    </p:spTree>
    <p:extLst>
      <p:ext uri="{BB962C8B-B14F-4D97-AF65-F5344CB8AC3E}">
        <p14:creationId xmlns:p14="http://schemas.microsoft.com/office/powerpoint/2010/main" val="164641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General Services</a:t>
            </a: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 resources:</a:t>
            </a:r>
            <a:r>
              <a:rPr lang="en-US" sz="1600" dirty="0"/>
              <a:t> A unified view of all resources across Azure subscriptions.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Dashboard Hub:</a:t>
            </a:r>
            <a:r>
              <a:rPr lang="en-US" sz="1600" dirty="0"/>
              <a:t> A customizable dashboard for managing and monitoring Azure resources and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Deploy a Custom Template:</a:t>
            </a:r>
            <a:r>
              <a:rPr lang="en-US" sz="1600" dirty="0"/>
              <a:t> Service for deploying custom ARM templates for resource provisioning.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Management Groups:</a:t>
            </a:r>
            <a:r>
              <a:rPr lang="en-US" sz="1600" dirty="0"/>
              <a:t> Organizational structure to manage and apply policies across multiple Azure subscriptions.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Marketplace:</a:t>
            </a:r>
            <a:r>
              <a:rPr lang="en-US" sz="1600" dirty="0"/>
              <a:t> A catalog of third-party and Azure services available for deployment.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Recent:</a:t>
            </a:r>
            <a:r>
              <a:rPr lang="en-US" sz="1600" dirty="0"/>
              <a:t> A list of recently accessed resources and services in the Azure portal.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Resource Explorer:</a:t>
            </a:r>
            <a:r>
              <a:rPr lang="en-US" sz="1600" dirty="0"/>
              <a:t> Provides a detailed view of resources and their properties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Resource Graph Explorer:</a:t>
            </a:r>
            <a:r>
              <a:rPr lang="en-US" sz="1600" dirty="0"/>
              <a:t> A service for querying and exploring Azure resources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Resource Groups:</a:t>
            </a:r>
            <a:r>
              <a:rPr lang="en-US" sz="1600" dirty="0"/>
              <a:t> Logical containers that hold related Azure resources for easier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Resource Manager:</a:t>
            </a:r>
            <a:r>
              <a:rPr lang="en-US" sz="1600" dirty="0"/>
              <a:t> Manages and provisions Azure resources using ARM templates or APIs.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Subscriptions:</a:t>
            </a:r>
            <a:r>
              <a:rPr lang="en-US" sz="1600" dirty="0"/>
              <a:t> The billing and administrative container for Azure services and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Tags:</a:t>
            </a:r>
            <a:r>
              <a:rPr lang="en-US" sz="1600" dirty="0"/>
              <a:t> Labels that help organize and categorize resources for cost management and automation.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Templates:</a:t>
            </a:r>
            <a:r>
              <a:rPr lang="en-US" sz="1600" dirty="0"/>
              <a:t> Pre-defined ARM templates for deploying Azure resources quickly.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Cost Management + Billing:</a:t>
            </a:r>
            <a:r>
              <a:rPr lang="en-US" sz="1600" dirty="0"/>
              <a:t> Tool for monitoring and managing Azure costs and usage.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Free Services:</a:t>
            </a:r>
            <a:r>
              <a:rPr lang="en-US" sz="1600" dirty="0"/>
              <a:t> List of Azure services available under the free tier.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Quotas:</a:t>
            </a:r>
            <a:r>
              <a:rPr lang="en-US" sz="1600" dirty="0"/>
              <a:t> Limits set on the number of resources that can be used within an Azure subscription.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Reservations:</a:t>
            </a:r>
            <a:r>
              <a:rPr lang="en-US" sz="1600" dirty="0"/>
              <a:t> Allows pre-purchasing of Azure resources to save costs on usage over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Education:</a:t>
            </a:r>
            <a:r>
              <a:rPr lang="en-US" sz="1600" dirty="0"/>
              <a:t> Programs and resources available for educational institutions and students.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Preview Features:</a:t>
            </a:r>
            <a:r>
              <a:rPr lang="en-US" sz="1600" dirty="0"/>
              <a:t> New Azure services and capabilities available for testing before general release.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Quickstart</a:t>
            </a:r>
            <a:r>
              <a:rPr lang="en-US" sz="1600" b="1" dirty="0"/>
              <a:t> Center:</a:t>
            </a:r>
            <a:r>
              <a:rPr lang="en-US" sz="1600" dirty="0"/>
              <a:t> Provides guidance and templates for getting started with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Help + Support:</a:t>
            </a:r>
            <a:r>
              <a:rPr lang="en-US" sz="1600" dirty="0"/>
              <a:t> Offers resources for troubleshooting and resolving Azure issues.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Service Health:</a:t>
            </a:r>
            <a:r>
              <a:rPr lang="en-US" sz="1600" dirty="0"/>
              <a:t> Displays the health of Azure services and any active incidents or outages.</a:t>
            </a:r>
          </a:p>
        </p:txBody>
      </p:sp>
    </p:spTree>
    <p:extLst>
      <p:ext uri="{BB962C8B-B14F-4D97-AF65-F5344CB8AC3E}">
        <p14:creationId xmlns:p14="http://schemas.microsoft.com/office/powerpoint/2010/main" val="317385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Hybrid + </a:t>
            </a:r>
            <a:r>
              <a:rPr lang="en-US" sz="5400" dirty="0" err="1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Multicloud</a:t>
            </a: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Services</a:t>
            </a: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Arc Data Controllers:</a:t>
            </a:r>
            <a:r>
              <a:rPr lang="en-US" sz="1400" dirty="0"/>
              <a:t> Manages and monitors databases across hybrid environments with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Custom Locations:</a:t>
            </a:r>
            <a:r>
              <a:rPr lang="en-US" sz="1400" dirty="0"/>
              <a:t> Defines custom locations for running Azure services in on-premises or other cloud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Guest Assignments:</a:t>
            </a:r>
            <a:r>
              <a:rPr lang="en-US" sz="1400" dirty="0"/>
              <a:t> Manages and assigns guest user access to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Microsoft </a:t>
            </a:r>
            <a:r>
              <a:rPr lang="en-US" sz="1400" b="1" dirty="0" err="1"/>
              <a:t>Entra</a:t>
            </a:r>
            <a:r>
              <a:rPr lang="en-US" sz="1400" b="1" dirty="0"/>
              <a:t> ID:</a:t>
            </a:r>
            <a:r>
              <a:rPr lang="en-US" sz="1400" dirty="0"/>
              <a:t> Azure’s identity and access management solution for securing identities.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Network Function Manager – Devices:</a:t>
            </a:r>
            <a:r>
              <a:rPr lang="en-US" sz="1400" dirty="0"/>
              <a:t> Manages network functions and devices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Resource Bridges:</a:t>
            </a:r>
            <a:r>
              <a:rPr lang="en-US" sz="1400" dirty="0"/>
              <a:t> Enables management of resources across different environments from the Azure portal.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SCVMM Management Servers:</a:t>
            </a:r>
            <a:r>
              <a:rPr lang="en-US" sz="1400" dirty="0"/>
              <a:t> Integrates System Center Virtual Machine Manager with Azure for hybrid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Site Manager - Azure Arc:</a:t>
            </a:r>
            <a:r>
              <a:rPr lang="en-US" sz="1400" dirty="0"/>
              <a:t> Manages on-premises and cloud-based resources from a single pane of glass.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VMware </a:t>
            </a:r>
            <a:r>
              <a:rPr lang="en-US" sz="1400" b="1" dirty="0" err="1"/>
              <a:t>vCenters</a:t>
            </a:r>
            <a:r>
              <a:rPr lang="en-US" sz="1400" b="1" dirty="0"/>
              <a:t>:</a:t>
            </a:r>
            <a:r>
              <a:rPr lang="en-US" sz="1400" dirty="0"/>
              <a:t> Extends Azure management capabilities to on-premises VMware </a:t>
            </a:r>
            <a:r>
              <a:rPr lang="en-US" sz="1400" dirty="0" err="1"/>
              <a:t>vCenters</a:t>
            </a:r>
            <a:r>
              <a:rPr lang="en-US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Arc Private Link Scopes:</a:t>
            </a:r>
            <a:r>
              <a:rPr lang="en-US" sz="1400" dirty="0"/>
              <a:t> Secure access to Azure Arc-managed services via Private Link.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Edge Hardware Center:</a:t>
            </a:r>
            <a:r>
              <a:rPr lang="en-US" sz="1400" dirty="0"/>
              <a:t> Manages Azure Stack Edge hardware and associated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ExpressRoute Circuits:</a:t>
            </a:r>
            <a:r>
              <a:rPr lang="en-US" sz="1400" dirty="0"/>
              <a:t> Private connections between on-premises networks and Azure for secure data transfer.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Machines - Azure Arc:</a:t>
            </a:r>
            <a:r>
              <a:rPr lang="en-US" sz="1400" dirty="0"/>
              <a:t> Extends Azure management to on-premises or multi-cloud machines using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Operator Nexus:</a:t>
            </a:r>
            <a:r>
              <a:rPr lang="en-US" sz="1400" dirty="0"/>
              <a:t> Azure’s platform for telecommunication operators to manage and deploy 5G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SQL Server - Azure Arc:</a:t>
            </a:r>
            <a:r>
              <a:rPr lang="en-US" sz="1400" dirty="0"/>
              <a:t> Manages and governs SQL Server instances across hybrid environments with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Stack HCI:</a:t>
            </a:r>
            <a:r>
              <a:rPr lang="en-US" sz="1400" dirty="0"/>
              <a:t> Hyper-converged infrastructure solution for running virtualized workloads on-premises with Azure integration.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Virtual WANs:</a:t>
            </a:r>
            <a:r>
              <a:rPr lang="en-US" sz="1400" dirty="0"/>
              <a:t> Global networking service providing optimized and automated connectivity across Azure regions.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PostgreSQL Servers – Azure Arc:</a:t>
            </a:r>
            <a:r>
              <a:rPr lang="en-US" sz="1400" dirty="0"/>
              <a:t> Manages PostgreSQL databases in hybrid and multi-cloud environments using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SQL:</a:t>
            </a:r>
            <a:r>
              <a:rPr lang="en-US" sz="1400" dirty="0"/>
              <a:t> Fully managed relational database service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SQL Managed Instances - Azure Arc:</a:t>
            </a:r>
            <a:r>
              <a:rPr lang="en-US" sz="1400" dirty="0"/>
              <a:t> Extends managed SQL capabilities to any infrastructure using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SQL Server Databases - Azure Arc:</a:t>
            </a:r>
            <a:r>
              <a:rPr lang="en-US" sz="1400" dirty="0"/>
              <a:t> Enables management of SQL Server databases across cloud and on-premises using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Microsoft </a:t>
            </a:r>
            <a:r>
              <a:rPr lang="en-US" sz="1400" b="1" dirty="0" err="1"/>
              <a:t>Entra</a:t>
            </a:r>
            <a:r>
              <a:rPr lang="en-US" sz="1400" b="1" dirty="0"/>
              <a:t> Connect:</a:t>
            </a:r>
            <a:r>
              <a:rPr lang="en-US" sz="1400" dirty="0"/>
              <a:t> Tool to synchronize on-premises directories with Azure Active Directory.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Microsoft </a:t>
            </a:r>
            <a:r>
              <a:rPr lang="en-US" sz="1400" b="1" dirty="0" err="1"/>
              <a:t>Entra</a:t>
            </a:r>
            <a:r>
              <a:rPr lang="en-US" sz="1400" b="1" dirty="0"/>
              <a:t> Connect Health:</a:t>
            </a:r>
            <a:r>
              <a:rPr lang="en-US" sz="1400" dirty="0"/>
              <a:t> Monitors the health of on-premises identity infrastructure connected to Azure 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Microsoft Defender for Cloud:</a:t>
            </a:r>
            <a:r>
              <a:rPr lang="en-US" sz="1400" dirty="0"/>
              <a:t> Provides threat protection across Azure, hybrid, and multi-cloud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Microsoft Sentinel:</a:t>
            </a:r>
            <a:r>
              <a:rPr lang="en-US" sz="1400" dirty="0"/>
              <a:t> A scalable, cloud-native security information and event management (SIEM) system.</a:t>
            </a:r>
          </a:p>
        </p:txBody>
      </p:sp>
    </p:spTree>
    <p:extLst>
      <p:ext uri="{BB962C8B-B14F-4D97-AF65-F5344CB8AC3E}">
        <p14:creationId xmlns:p14="http://schemas.microsoft.com/office/powerpoint/2010/main" val="398299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Identity Services</a:t>
            </a: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AD B2C:</a:t>
            </a:r>
            <a:r>
              <a:rPr lang="en-US" dirty="0"/>
              <a:t> A service to manage customer identities and authentication for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B2C Tenants:</a:t>
            </a:r>
            <a:r>
              <a:rPr lang="en-US" dirty="0"/>
              <a:t> Represents an Azure AD B2C directory for managing customer identities.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Enterprise Applications:</a:t>
            </a:r>
            <a:r>
              <a:rPr lang="en-US" dirty="0"/>
              <a:t> Azure service for managing and securing applications used within an enterprise.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External Identities:</a:t>
            </a:r>
            <a:r>
              <a:rPr lang="en-US" dirty="0"/>
              <a:t> Manages external users' access to your resources securely in Azure 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Access Connector for Azure </a:t>
            </a:r>
            <a:r>
              <a:rPr lang="en-US" b="1" dirty="0" err="1"/>
              <a:t>Databricks</a:t>
            </a:r>
            <a:r>
              <a:rPr lang="en-US" b="1" dirty="0"/>
              <a:t>:</a:t>
            </a:r>
            <a:r>
              <a:rPr lang="en-US" dirty="0"/>
              <a:t> Enables secure connection between Azure </a:t>
            </a:r>
            <a:r>
              <a:rPr lang="en-US" dirty="0" err="1"/>
              <a:t>Databricks</a:t>
            </a:r>
            <a:r>
              <a:rPr lang="en-US" dirty="0"/>
              <a:t> and your network.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App Registrations:</a:t>
            </a:r>
            <a:r>
              <a:rPr lang="en-US" dirty="0"/>
              <a:t> Register applications for integration with Azure AD authentication and authorization.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External Configuration Tenant:</a:t>
            </a:r>
            <a:r>
              <a:rPr lang="en-US" dirty="0"/>
              <a:t> Provides configuration management for external tenants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Guest Usages:</a:t>
            </a:r>
            <a:r>
              <a:rPr lang="en-US" dirty="0"/>
              <a:t> Tracks and manages guest users accessing your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Managed Identities:</a:t>
            </a:r>
            <a:r>
              <a:rPr lang="en-US" dirty="0"/>
              <a:t> Automates identity management for Azure resources to access other services securely.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</a:t>
            </a:r>
            <a:r>
              <a:rPr lang="en-US" b="1" dirty="0" err="1"/>
              <a:t>Entra</a:t>
            </a:r>
            <a:r>
              <a:rPr lang="en-US" b="1" dirty="0"/>
              <a:t> Domain Services:</a:t>
            </a:r>
            <a:r>
              <a:rPr lang="en-US" dirty="0"/>
              <a:t> Provides managed domain services like domain join and group policy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</a:t>
            </a:r>
            <a:r>
              <a:rPr lang="en-US" b="1" dirty="0" err="1"/>
              <a:t>Entra</a:t>
            </a:r>
            <a:r>
              <a:rPr lang="en-US" b="1" dirty="0"/>
              <a:t> Privileged Identity Management:</a:t>
            </a:r>
            <a:r>
              <a:rPr lang="en-US" dirty="0"/>
              <a:t> Manages, tracks, and audits privileged roles in Azure AD.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Identity Governance:</a:t>
            </a:r>
            <a:r>
              <a:rPr lang="en-US" dirty="0"/>
              <a:t> Ensures that only authorized individuals have appropriate access to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</a:t>
            </a:r>
            <a:r>
              <a:rPr lang="en-US" b="1" dirty="0" err="1"/>
              <a:t>Entra</a:t>
            </a:r>
            <a:r>
              <a:rPr lang="en-US" b="1" dirty="0"/>
              <a:t> ID Protection:</a:t>
            </a:r>
            <a:r>
              <a:rPr lang="en-US" dirty="0"/>
              <a:t> Protects users and identities from potential security risks.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</a:t>
            </a:r>
            <a:r>
              <a:rPr lang="en-US" b="1" dirty="0" err="1"/>
              <a:t>Entra</a:t>
            </a:r>
            <a:r>
              <a:rPr lang="en-US" b="1" dirty="0"/>
              <a:t> ID Security:</a:t>
            </a:r>
            <a:r>
              <a:rPr lang="en-US" dirty="0"/>
              <a:t> Provides security and identity management for users, applications, and devices.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Verified ID:</a:t>
            </a:r>
            <a:r>
              <a:rPr lang="en-US" dirty="0"/>
              <a:t> Offers secure and verifiable identity credentials in Azure.</a:t>
            </a:r>
          </a:p>
        </p:txBody>
      </p:sp>
    </p:spTree>
    <p:extLst>
      <p:ext uri="{BB962C8B-B14F-4D97-AF65-F5344CB8AC3E}">
        <p14:creationId xmlns:p14="http://schemas.microsoft.com/office/powerpoint/2010/main" val="96694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Integration Services</a:t>
            </a:r>
            <a:endParaRPr lang="en-US" sz="5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Apache Airflow™ on Astro - An Azure Native ISV Service:</a:t>
            </a:r>
            <a:r>
              <a:rPr lang="en-US" dirty="0"/>
              <a:t> Managed Apache Airflow for orchestrating workflows and pipelines.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App Configuration:</a:t>
            </a:r>
            <a:r>
              <a:rPr lang="en-US" dirty="0"/>
              <a:t> Centrally manage and store app configurations for cloud and application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 accounts:</a:t>
            </a:r>
            <a:r>
              <a:rPr lang="en-US" dirty="0"/>
              <a:t> Facilitate B2B and EDI integrations by managing business partner agreements.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 Service Environments:</a:t>
            </a:r>
            <a:r>
              <a:rPr lang="en-US" dirty="0"/>
              <a:t> Fully isolated and dedicated environments to run integration workflows.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Logic apps:</a:t>
            </a:r>
            <a:r>
              <a:rPr lang="en-US" dirty="0"/>
              <a:t> Automate workflows and integrate apps, data, and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Logic Apps Custom Connector:</a:t>
            </a:r>
            <a:r>
              <a:rPr lang="en-US" dirty="0"/>
              <a:t> Create custom connectors for integrating Logic Apps with custom APIs.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API Connections:</a:t>
            </a:r>
            <a:r>
              <a:rPr lang="en-US" dirty="0"/>
              <a:t> Manage connections to APIs for seamless integration with Logic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API for FHIR:</a:t>
            </a:r>
            <a:r>
              <a:rPr lang="en-US" dirty="0"/>
              <a:t> Provides a secure, standards-based API for healthcare data interoperability.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API Management services:</a:t>
            </a:r>
            <a:r>
              <a:rPr lang="en-US" dirty="0"/>
              <a:t> Manage, publish, and secure APIs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FHIR service:</a:t>
            </a:r>
            <a:r>
              <a:rPr lang="en-US" dirty="0"/>
              <a:t> Standardizes healthcare data using FHIR (Fast Healthcare Interoperability Resources).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Health Data Services workspace:</a:t>
            </a:r>
            <a:r>
              <a:rPr lang="en-US" dirty="0"/>
              <a:t> Unified workspace for managing and analyzing health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Apache Kafka® &amp; Apache </a:t>
            </a:r>
            <a:r>
              <a:rPr lang="en-US" b="1" dirty="0" err="1"/>
              <a:t>Flink</a:t>
            </a:r>
            <a:r>
              <a:rPr lang="en-US" b="1" dirty="0"/>
              <a:t>® on Confluent Cloud™ - An Azure Native ISV Service:</a:t>
            </a:r>
            <a:r>
              <a:rPr lang="en-US" dirty="0"/>
              <a:t> Managed Kafka and </a:t>
            </a:r>
            <a:r>
              <a:rPr lang="en-US" dirty="0" err="1"/>
              <a:t>Flink</a:t>
            </a:r>
            <a:r>
              <a:rPr lang="en-US" dirty="0"/>
              <a:t> for real-time data streaming.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Event Grid:</a:t>
            </a:r>
            <a:r>
              <a:rPr lang="en-US" dirty="0"/>
              <a:t> Event routing service for distributing events to any destination.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Event Hubs:</a:t>
            </a:r>
            <a:r>
              <a:rPr lang="en-US" dirty="0"/>
              <a:t> Stream large amounts of data from multiple sources to analytics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Event Hubs Clusters:</a:t>
            </a:r>
            <a:r>
              <a:rPr lang="en-US" dirty="0"/>
              <a:t> Dedicated Event Hubs for handling demanding data streaming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Relays:</a:t>
            </a:r>
            <a:r>
              <a:rPr lang="en-US" dirty="0"/>
              <a:t> Securely expose services inside a network to the public without opening a firewall.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Service Bus:</a:t>
            </a:r>
            <a:r>
              <a:rPr lang="en-US" dirty="0"/>
              <a:t> Cloud messaging service for reliable and secure messaging between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551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Internet of Things (</a:t>
            </a:r>
            <a:r>
              <a:rPr lang="en-US" sz="5400" dirty="0" err="1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IoT</a:t>
            </a: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) Services</a:t>
            </a: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 err="1"/>
              <a:t>IoT</a:t>
            </a:r>
            <a:r>
              <a:rPr lang="en-US" sz="1700" b="1" dirty="0"/>
              <a:t> Central Applications:</a:t>
            </a:r>
            <a:r>
              <a:rPr lang="en-US" sz="1700" dirty="0"/>
              <a:t> Simplify </a:t>
            </a:r>
            <a:r>
              <a:rPr lang="en-US" sz="1700" dirty="0" err="1"/>
              <a:t>IoT</a:t>
            </a:r>
            <a:r>
              <a:rPr lang="en-US" sz="1700" dirty="0"/>
              <a:t> solution development with managed application templates.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 err="1"/>
              <a:t>IoT</a:t>
            </a:r>
            <a:r>
              <a:rPr lang="en-US" sz="1700" b="1" dirty="0"/>
              <a:t> Hub:</a:t>
            </a:r>
            <a:r>
              <a:rPr lang="en-US" sz="1700" dirty="0"/>
              <a:t> Securely connect, monitor, and manage </a:t>
            </a:r>
            <a:r>
              <a:rPr lang="en-US" sz="1700" dirty="0" err="1"/>
              <a:t>IoT</a:t>
            </a:r>
            <a:r>
              <a:rPr lang="en-US" sz="1700" dirty="0"/>
              <a:t> devices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Device Update for </a:t>
            </a:r>
            <a:r>
              <a:rPr lang="en-US" sz="1700" b="1" dirty="0" err="1"/>
              <a:t>IoT</a:t>
            </a:r>
            <a:r>
              <a:rPr lang="en-US" sz="1700" b="1" dirty="0"/>
              <a:t> Hubs:</a:t>
            </a:r>
            <a:r>
              <a:rPr lang="en-US" sz="1700" dirty="0"/>
              <a:t> Deploy over-the-air updates to </a:t>
            </a:r>
            <a:r>
              <a:rPr lang="en-US" sz="1700" dirty="0" err="1"/>
              <a:t>IoT</a:t>
            </a:r>
            <a:r>
              <a:rPr lang="en-US" sz="1700" dirty="0"/>
              <a:t> devices connected to </a:t>
            </a:r>
            <a:r>
              <a:rPr lang="en-US" sz="1700" dirty="0" err="1"/>
              <a:t>IoT</a:t>
            </a:r>
            <a:r>
              <a:rPr lang="en-US" sz="1700" dirty="0"/>
              <a:t> Hub.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</a:t>
            </a:r>
            <a:r>
              <a:rPr lang="en-US" sz="1700" b="1" dirty="0" err="1"/>
              <a:t>IoT</a:t>
            </a:r>
            <a:r>
              <a:rPr lang="en-US" sz="1700" b="1" dirty="0"/>
              <a:t> Hub Device Provisioning Services:</a:t>
            </a:r>
            <a:r>
              <a:rPr lang="en-US" sz="1700" dirty="0"/>
              <a:t> Automated provisioning for </a:t>
            </a:r>
            <a:r>
              <a:rPr lang="en-US" sz="1700" dirty="0" err="1"/>
              <a:t>IoT</a:t>
            </a:r>
            <a:r>
              <a:rPr lang="en-US" sz="1700" dirty="0"/>
              <a:t> devices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Microsoft Defender for </a:t>
            </a:r>
            <a:r>
              <a:rPr lang="en-US" sz="1700" b="1" dirty="0" err="1"/>
              <a:t>IoT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en-US" sz="1700" dirty="0" err="1"/>
              <a:t>IoT</a:t>
            </a:r>
            <a:r>
              <a:rPr lang="en-US" sz="1700" dirty="0"/>
              <a:t> security solution that provides threat protection for connected devices.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Cosmos DB:</a:t>
            </a:r>
            <a:r>
              <a:rPr lang="en-US" sz="1700" dirty="0"/>
              <a:t> Globally distributed NoSQL database with high availability and low latency.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Data Explorer Clusters:</a:t>
            </a:r>
            <a:r>
              <a:rPr lang="en-US" sz="1700" dirty="0"/>
              <a:t> Fast and highly scalable data exploration service for log and telemetry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Digital Twins:</a:t>
            </a:r>
            <a:r>
              <a:rPr lang="en-US" sz="1700" dirty="0"/>
              <a:t> Create digital representations of physical environments to gain insights.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Event Hubs:</a:t>
            </a:r>
            <a:r>
              <a:rPr lang="en-US" sz="1700" dirty="0"/>
              <a:t> Capture and analyze large data streams in real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Function App:</a:t>
            </a:r>
            <a:r>
              <a:rPr lang="en-US" sz="1700" dirty="0"/>
              <a:t> </a:t>
            </a:r>
            <a:r>
              <a:rPr lang="en-US" sz="1700" dirty="0" err="1"/>
              <a:t>Serverless</a:t>
            </a:r>
            <a:r>
              <a:rPr lang="en-US" sz="1700" dirty="0"/>
              <a:t> compute service to run event-driven functions.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Storage accounts:</a:t>
            </a:r>
            <a:r>
              <a:rPr lang="en-US" sz="1700" dirty="0"/>
              <a:t> Scalable cloud storage service for structured and unstructured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Stream Analytics jobs:</a:t>
            </a:r>
            <a:r>
              <a:rPr lang="en-US" sz="1700" dirty="0"/>
              <a:t> Real-time analytics and data stream processing service.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Synapse Analytics:</a:t>
            </a:r>
            <a:r>
              <a:rPr lang="en-US" sz="1700" dirty="0"/>
              <a:t> Integrated analytics service that combines big data and data warehousing.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AI services:</a:t>
            </a:r>
            <a:r>
              <a:rPr lang="en-US" sz="1700" dirty="0"/>
              <a:t> Build intelligent applications with a suite of AI tools and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Logic apps:</a:t>
            </a:r>
            <a:r>
              <a:rPr lang="en-US" sz="1700" dirty="0"/>
              <a:t> Workflow automation and orchestration for integrating apps and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Machine Learning:</a:t>
            </a:r>
            <a:r>
              <a:rPr lang="en-US" sz="1700" dirty="0"/>
              <a:t> Comprehensive platform to develop, train, and deploy machine learning models.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Maps Accounts:</a:t>
            </a:r>
            <a:r>
              <a:rPr lang="en-US" sz="1700" dirty="0"/>
              <a:t> Geospatial services for adding maps, geocoding, and routing to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Maps Creator Resources:</a:t>
            </a:r>
            <a:r>
              <a:rPr lang="en-US" sz="1700" dirty="0"/>
              <a:t> Tools to create private maps for indoor and outdoor navigation.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Power Platform:</a:t>
            </a:r>
            <a:r>
              <a:rPr lang="en-US" sz="1700" dirty="0"/>
              <a:t> Empower business users to build applications, automate workflows, and analyze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Azure Stack Edge / Data Box Gateway:</a:t>
            </a:r>
            <a:r>
              <a:rPr lang="en-US" sz="1700" dirty="0"/>
              <a:t> Hybrid cloud appliance for edge computing and data transfer to Azure.</a:t>
            </a:r>
          </a:p>
        </p:txBody>
      </p:sp>
    </p:spTree>
    <p:extLst>
      <p:ext uri="{BB962C8B-B14F-4D97-AF65-F5344CB8AC3E}">
        <p14:creationId xmlns:p14="http://schemas.microsoft.com/office/powerpoint/2010/main" val="362865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Management and 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Governance Services</a:t>
            </a:r>
            <a:endParaRPr lang="en-US" sz="4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Center for SAP solutions:</a:t>
            </a:r>
            <a:r>
              <a:rPr lang="en-US" dirty="0"/>
              <a:t> Managed platform for running SAP workloads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Change Analysis:</a:t>
            </a:r>
            <a:r>
              <a:rPr lang="en-US" dirty="0"/>
              <a:t> Detect and analyze changes across your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Deployment Scripts:</a:t>
            </a:r>
            <a:r>
              <a:rPr lang="en-US" dirty="0"/>
              <a:t> Automate deployment tasks and execute scripts at deployment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Diagnostic settings:</a:t>
            </a:r>
            <a:r>
              <a:rPr lang="en-US" dirty="0"/>
              <a:t> Enable diagnostic logs and metrics for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Management groups:</a:t>
            </a:r>
            <a:r>
              <a:rPr lang="en-US" dirty="0"/>
              <a:t> Organize and manage multiple Azure subscriptions.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Monitors for SAP solutions:</a:t>
            </a:r>
            <a:r>
              <a:rPr lang="en-US" dirty="0"/>
              <a:t> Monitor and optimize the performance of SAP workloads on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Resource Graph Explorer:</a:t>
            </a:r>
            <a:r>
              <a:rPr lang="en-US" dirty="0"/>
              <a:t> Query and explore resources across your Azure environment.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Resource Graph queries:</a:t>
            </a:r>
            <a:r>
              <a:rPr lang="en-US" dirty="0"/>
              <a:t> Execute complex queries to retrieve resource information.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Resource groups:</a:t>
            </a:r>
            <a:r>
              <a:rPr lang="en-US" dirty="0"/>
              <a:t> Organize Azure resources for easier management and billing.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Resource Mover:</a:t>
            </a:r>
            <a:r>
              <a:rPr lang="en-US" dirty="0"/>
              <a:t> Simplify moving resources between Azure regions.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Rollouts:</a:t>
            </a:r>
            <a:r>
              <a:rPr lang="en-US" dirty="0"/>
              <a:t> Manage large-scale deployment rollouts across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Subscriptions:</a:t>
            </a:r>
            <a:r>
              <a:rPr lang="en-US" dirty="0"/>
              <a:t> Manage and organize Azure accounts and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Tags:</a:t>
            </a:r>
            <a:r>
              <a:rPr lang="en-US" dirty="0"/>
              <a:t> Categorize resources using key-value pairs for easier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Template specs:</a:t>
            </a:r>
            <a:r>
              <a:rPr lang="en-US" dirty="0"/>
              <a:t> Reuse ARM templates by storing them centrally.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Templates:</a:t>
            </a:r>
            <a:r>
              <a:rPr lang="en-US" dirty="0"/>
              <a:t> Define and deploy resources using infrastructure-as-code (ARM templates).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Virtual Instances for SAP solutions:</a:t>
            </a:r>
            <a:r>
              <a:rPr lang="en-US" dirty="0"/>
              <a:t> Azure virtual instances optimized for SAP HANA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Copilot in Azure admin center:</a:t>
            </a:r>
            <a:r>
              <a:rPr lang="en-US" dirty="0"/>
              <a:t> AI-powered assistant to help manage and optimize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Advisor:</a:t>
            </a:r>
            <a:r>
              <a:rPr lang="en-US" dirty="0"/>
              <a:t> Provides recommendations to optimize Azure performance, security, and cost.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Automanage</a:t>
            </a:r>
            <a:r>
              <a:rPr lang="en-US" b="1" dirty="0"/>
              <a:t>:</a:t>
            </a:r>
            <a:r>
              <a:rPr lang="en-US" dirty="0"/>
              <a:t> Automate management tasks for virtual machines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65897" y="344881"/>
            <a:ext cx="7556421" cy="698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Microsoft Azure</a:t>
            </a:r>
            <a:endParaRPr lang="en-US" sz="4400" dirty="0"/>
          </a:p>
        </p:txBody>
      </p:sp>
      <p:sp>
        <p:nvSpPr>
          <p:cNvPr id="6" name="Text 7"/>
          <p:cNvSpPr/>
          <p:nvPr/>
        </p:nvSpPr>
        <p:spPr>
          <a:xfrm>
            <a:off x="4596279" y="1320515"/>
            <a:ext cx="28359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7" name="Text 8"/>
          <p:cNvSpPr/>
          <p:nvPr/>
        </p:nvSpPr>
        <p:spPr>
          <a:xfrm>
            <a:off x="4596278" y="1791093"/>
            <a:ext cx="7083531" cy="4770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Compute:</a:t>
            </a:r>
            <a:r>
              <a:rPr lang="en-US" sz="1600" dirty="0"/>
              <a:t> Virtual machines, containers, </a:t>
            </a:r>
            <a:r>
              <a:rPr lang="en-US" sz="1600" dirty="0" err="1"/>
              <a:t>serverless</a:t>
            </a:r>
            <a:r>
              <a:rPr lang="en-US" sz="1600" dirty="0"/>
              <a:t> computing with Azure Functions, and Kubernetes service.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Storage:</a:t>
            </a:r>
            <a:r>
              <a:rPr lang="en-US" sz="1600" dirty="0"/>
              <a:t> Scalable cloud storage services for various types of data including Blob, Disk, File, and Queue storage.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Networking:</a:t>
            </a:r>
            <a:r>
              <a:rPr lang="en-US" sz="1600" dirty="0"/>
              <a:t> Virtual networks, load balancers, VPN Gateway, and ExpressRoute for secure hybrid cloud connectivity.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Databases:</a:t>
            </a:r>
            <a:r>
              <a:rPr lang="en-US" sz="1600" dirty="0"/>
              <a:t> Managed database services for SQL, MySQL, Cosmos DB, and more.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AI and Machine Learning:</a:t>
            </a:r>
            <a:r>
              <a:rPr lang="en-US" sz="1600" dirty="0"/>
              <a:t> Cognitive Services, Machine Learning Studio, and Azure Bot Service.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Developer Tools:</a:t>
            </a:r>
            <a:r>
              <a:rPr lang="en-US" sz="1600" dirty="0"/>
              <a:t> Integrated development environments like Visual Studio and SDKs for popular languages.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Security:</a:t>
            </a:r>
            <a:r>
              <a:rPr lang="en-US" sz="1600" dirty="0"/>
              <a:t> Azure Security Center, Active Directory, and Key Vault for encryption and secure access.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Monitoring:</a:t>
            </a:r>
            <a:r>
              <a:rPr lang="en-US" sz="1600" dirty="0"/>
              <a:t> Azure Monitor, Application Insights, and Log Analytics for proactive diagnostics.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Compliance:</a:t>
            </a:r>
            <a:r>
              <a:rPr lang="en-US" sz="1600" dirty="0"/>
              <a:t> A comprehensive portfolio of compliance certifications and governance solutions.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Hybrid Cloud Support:</a:t>
            </a:r>
            <a:r>
              <a:rPr lang="en-US" sz="1600" dirty="0"/>
              <a:t> Azure Arc for hybrid cloud management and </a:t>
            </a:r>
            <a:r>
              <a:rPr lang="en-US" sz="1600" dirty="0" err="1"/>
              <a:t>on-premise</a:t>
            </a:r>
            <a:r>
              <a:rPr lang="en-US" sz="1600" dirty="0"/>
              <a:t> integration.</a:t>
            </a: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2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Management and </a:t>
            </a:r>
            <a:r>
              <a:rPr lang="en-US" sz="36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Governance Services (…</a:t>
            </a:r>
            <a:r>
              <a:rPr lang="en-US" sz="3600" dirty="0" err="1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cont</a:t>
            </a:r>
            <a:r>
              <a:rPr lang="en-US" sz="36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…)</a:t>
            </a:r>
            <a:endParaRPr lang="en-US" sz="36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Automation Accounts:</a:t>
            </a:r>
            <a:r>
              <a:rPr lang="en-US" sz="1600" dirty="0"/>
              <a:t> Automate repetitive tasks using PowerShell or Python </a:t>
            </a:r>
            <a:r>
              <a:rPr lang="en-US" sz="1600" dirty="0" err="1"/>
              <a:t>runbooks</a:t>
            </a:r>
            <a:r>
              <a:rPr lang="en-US" sz="16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Blueprints:</a:t>
            </a:r>
            <a:r>
              <a:rPr lang="en-US" sz="1600" dirty="0"/>
              <a:t> Define and deploy Azure governance across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Capacity Reservation Groups:</a:t>
            </a:r>
            <a:r>
              <a:rPr lang="en-US" sz="1600" dirty="0"/>
              <a:t> Reserve compute capacity for your VMs in advance.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Carbon optimization:</a:t>
            </a:r>
            <a:r>
              <a:rPr lang="en-US" sz="1600" dirty="0"/>
              <a:t> Optimize cloud workloads to reduce carbon emissions.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Cost Management:</a:t>
            </a:r>
            <a:r>
              <a:rPr lang="en-US" sz="1600" dirty="0"/>
              <a:t> Monitor, manage, and optimize your cloud spending.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Guest Assignments:</a:t>
            </a:r>
            <a:r>
              <a:rPr lang="en-US" sz="1600" dirty="0"/>
              <a:t> Manage guest users and access across Azure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Policy:</a:t>
            </a:r>
            <a:r>
              <a:rPr lang="en-US" sz="1600" dirty="0"/>
              <a:t> Enforce standards and assess compliance across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Update Manager:</a:t>
            </a:r>
            <a:r>
              <a:rPr lang="en-US" sz="1600" dirty="0"/>
              <a:t> Manage and automate updates across your Azure VMs.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Machines - Azure Arc:</a:t>
            </a:r>
            <a:r>
              <a:rPr lang="en-US" sz="1600" dirty="0"/>
              <a:t> Extend Azure management to on-premises and </a:t>
            </a:r>
            <a:r>
              <a:rPr lang="en-US" sz="1600" dirty="0" err="1"/>
              <a:t>multicloud</a:t>
            </a:r>
            <a:r>
              <a:rPr lang="en-US" sz="1600" dirty="0"/>
              <a:t>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Purview accounts:</a:t>
            </a:r>
            <a:r>
              <a:rPr lang="en-US" sz="1600" dirty="0"/>
              <a:t> Centralized data governance solution to manage and control data access.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Lockbox for Microsoft Azure:</a:t>
            </a:r>
            <a:r>
              <a:rPr lang="en-US" sz="1600" dirty="0"/>
              <a:t> Ensure approval for data access during support requests.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Lighthouse:</a:t>
            </a:r>
            <a:r>
              <a:rPr lang="en-US" sz="1600" dirty="0"/>
              <a:t> Manage multiple customer environments and subscriptions securely.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Managed applications center:</a:t>
            </a:r>
            <a:r>
              <a:rPr lang="en-US" sz="1600" dirty="0"/>
              <a:t> Manage applications running in your customer tenants.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Intune:</a:t>
            </a:r>
            <a:r>
              <a:rPr lang="en-US" sz="1600" dirty="0"/>
              <a:t> Manage devices and applications securely across enterprise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Intune for Education:</a:t>
            </a:r>
            <a:r>
              <a:rPr lang="en-US" sz="1600" dirty="0"/>
              <a:t> Simplified device management solution for schools.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Managed Desktop:</a:t>
            </a:r>
            <a:r>
              <a:rPr lang="en-US" sz="1600" dirty="0"/>
              <a:t> Cloud-based desktop management for securing and managing devices.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Universal Print:</a:t>
            </a:r>
            <a:r>
              <a:rPr lang="en-US" sz="1600" dirty="0"/>
              <a:t> Cloud-based printing solution without the need for </a:t>
            </a:r>
            <a:r>
              <a:rPr lang="en-US" sz="1600" dirty="0" err="1"/>
              <a:t>on-premise</a:t>
            </a:r>
            <a:r>
              <a:rPr lang="en-US" sz="1600" dirty="0"/>
              <a:t> servers.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Backup vaults:</a:t>
            </a:r>
            <a:r>
              <a:rPr lang="en-US" sz="1600" dirty="0"/>
              <a:t> Secure, scalable storage for managing backup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Business Continuity Center:</a:t>
            </a:r>
            <a:r>
              <a:rPr lang="en-US" sz="1600" dirty="0"/>
              <a:t> Maintain and manage disaster recovery and business continuity plans.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Native </a:t>
            </a:r>
            <a:r>
              <a:rPr lang="en-US" sz="1600" b="1" dirty="0" err="1"/>
              <a:t>Qumulo</a:t>
            </a:r>
            <a:r>
              <a:rPr lang="en-US" sz="1600" b="1" dirty="0"/>
              <a:t> Scalable File Service:</a:t>
            </a:r>
            <a:r>
              <a:rPr lang="en-US" sz="1600" dirty="0"/>
              <a:t> Enterprise file storage service for unstructured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Recovery Services vaults:</a:t>
            </a:r>
            <a:r>
              <a:rPr lang="en-US" sz="1600" dirty="0"/>
              <a:t> Protect workloads by storing backups and replication data.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75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5767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28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2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Synapse Analytics Services</a:t>
            </a:r>
            <a:endParaRPr lang="en-US" sz="2800" dirty="0"/>
          </a:p>
        </p:txBody>
      </p:sp>
      <p:sp>
        <p:nvSpPr>
          <p:cNvPr id="3" name="Text 4"/>
          <p:cNvSpPr/>
          <p:nvPr/>
        </p:nvSpPr>
        <p:spPr>
          <a:xfrm>
            <a:off x="248359" y="1213887"/>
            <a:ext cx="5526800" cy="551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Synapse Analytics:</a:t>
            </a:r>
            <a:r>
              <a:rPr lang="en-US" sz="1600" dirty="0"/>
              <a:t> Integrated platform for big data analytics and enterprise data warehousing.</a:t>
            </a:r>
          </a:p>
        </p:txBody>
      </p:sp>
      <p:sp>
        <p:nvSpPr>
          <p:cNvPr id="4" name="Text 0"/>
          <p:cNvSpPr/>
          <p:nvPr/>
        </p:nvSpPr>
        <p:spPr>
          <a:xfrm>
            <a:off x="6625389" y="348257"/>
            <a:ext cx="5374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2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Containers </a:t>
            </a:r>
            <a:r>
              <a:rPr lang="en-US" sz="3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Services</a:t>
            </a:r>
            <a:endParaRPr lang="en-US" sz="3200" dirty="0"/>
          </a:p>
        </p:txBody>
      </p:sp>
      <p:sp>
        <p:nvSpPr>
          <p:cNvPr id="5" name="Text 4"/>
          <p:cNvSpPr/>
          <p:nvPr/>
        </p:nvSpPr>
        <p:spPr>
          <a:xfrm>
            <a:off x="6625389" y="1334203"/>
            <a:ext cx="5229727" cy="3925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Container instances:</a:t>
            </a:r>
            <a:r>
              <a:rPr lang="en-US" sz="1600" dirty="0"/>
              <a:t> Run containers without managing servers directly.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Container registries:</a:t>
            </a:r>
            <a:r>
              <a:rPr lang="en-US" sz="1600" dirty="0"/>
              <a:t> Stores and manages Docker container images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Kubernetes fleet manager:</a:t>
            </a:r>
            <a:r>
              <a:rPr lang="en-US" sz="1600" dirty="0"/>
              <a:t> Manages multiple Kubernetes clusters in different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Red Hat </a:t>
            </a:r>
            <a:r>
              <a:rPr lang="en-US" sz="1600" b="1" dirty="0" err="1"/>
              <a:t>OpenShift</a:t>
            </a:r>
            <a:r>
              <a:rPr lang="en-US" sz="1600" b="1" dirty="0"/>
              <a:t> clusters:</a:t>
            </a:r>
            <a:r>
              <a:rPr lang="en-US" sz="1600" dirty="0"/>
              <a:t> Fully managed </a:t>
            </a:r>
            <a:r>
              <a:rPr lang="en-US" sz="1600" dirty="0" err="1"/>
              <a:t>OpenShift</a:t>
            </a:r>
            <a:r>
              <a:rPr lang="en-US" sz="1600" dirty="0"/>
              <a:t> service for running containerized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Service Fabric clusters:</a:t>
            </a:r>
            <a:r>
              <a:rPr lang="en-US" sz="1600" dirty="0"/>
              <a:t> Distributed systems platform for scalable </a:t>
            </a:r>
            <a:r>
              <a:rPr lang="en-US" sz="1600" dirty="0" err="1"/>
              <a:t>microservices</a:t>
            </a:r>
            <a:r>
              <a:rPr lang="en-US" sz="16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Service Fabric managed clusters:</a:t>
            </a:r>
            <a:r>
              <a:rPr lang="en-US" sz="1600" dirty="0"/>
              <a:t> Managed version of Service Fabric for deploying scalable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 Configuration:</a:t>
            </a:r>
            <a:r>
              <a:rPr lang="en-US" sz="1600" dirty="0"/>
              <a:t> Centralized configuration management for distributed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Container App Jobs:</a:t>
            </a:r>
            <a:r>
              <a:rPr lang="en-US" sz="1600" dirty="0"/>
              <a:t> Define containerized background jobs in Container Apps environments.</a:t>
            </a:r>
          </a:p>
        </p:txBody>
      </p:sp>
      <p:sp>
        <p:nvSpPr>
          <p:cNvPr id="6" name="Text 0"/>
          <p:cNvSpPr/>
          <p:nvPr/>
        </p:nvSpPr>
        <p:spPr>
          <a:xfrm>
            <a:off x="324706" y="1872722"/>
            <a:ext cx="5374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2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Migration </a:t>
            </a:r>
            <a:r>
              <a:rPr lang="en-US" sz="3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Services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324706" y="2688409"/>
            <a:ext cx="5229727" cy="2006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Database Migration Services:</a:t>
            </a:r>
            <a:r>
              <a:rPr lang="en-US" sz="1600" dirty="0"/>
              <a:t> Simplifies the migration of databases to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Migrate:</a:t>
            </a:r>
            <a:r>
              <a:rPr lang="en-US" sz="1600" dirty="0"/>
              <a:t> Central hub for managing cloud migration projects.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Data Box:</a:t>
            </a:r>
            <a:r>
              <a:rPr lang="en-US" sz="1600" dirty="0"/>
              <a:t> Transfer large amounts of data to Azure using physical storage devices.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Recovery Services vaults:</a:t>
            </a:r>
            <a:r>
              <a:rPr lang="en-US" sz="1600" dirty="0"/>
              <a:t> Secure and store backups and recovery data for disaster recovery.</a:t>
            </a:r>
          </a:p>
        </p:txBody>
      </p:sp>
      <p:sp>
        <p:nvSpPr>
          <p:cNvPr id="8" name="Text 0"/>
          <p:cNvSpPr/>
          <p:nvPr/>
        </p:nvSpPr>
        <p:spPr>
          <a:xfrm>
            <a:off x="322480" y="4694548"/>
            <a:ext cx="5767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Mixed </a:t>
            </a:r>
            <a:r>
              <a:rPr lang="en-US" sz="32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Reality Services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322480" y="5403327"/>
            <a:ext cx="6662782" cy="1297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Object Anchors Accounts:</a:t>
            </a:r>
            <a:r>
              <a:rPr lang="en-US" sz="1600" dirty="0"/>
              <a:t> Develop mixed reality experiences with object recognition.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Remote Rendering Accounts:</a:t>
            </a:r>
            <a:r>
              <a:rPr lang="en-US" sz="1600" dirty="0"/>
              <a:t> Render high-quality 3D models in real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Spatial Anchors Accounts:</a:t>
            </a:r>
            <a:r>
              <a:rPr lang="en-US" sz="1600" dirty="0"/>
              <a:t> Build cross-platform mixed reality apps with spatial mapping.</a:t>
            </a:r>
          </a:p>
        </p:txBody>
      </p:sp>
    </p:spTree>
    <p:extLst>
      <p:ext uri="{BB962C8B-B14F-4D97-AF65-F5344CB8AC3E}">
        <p14:creationId xmlns:p14="http://schemas.microsoft.com/office/powerpoint/2010/main" val="362489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Monitor Services</a:t>
            </a:r>
            <a:endParaRPr lang="en-US" sz="4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Alerts:</a:t>
            </a:r>
            <a:r>
              <a:rPr lang="en-US" sz="1400" dirty="0"/>
              <a:t> Set up and manage alerts for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Autoscale</a:t>
            </a:r>
            <a:r>
              <a:rPr lang="en-US" sz="1400" b="1" dirty="0"/>
              <a:t>:</a:t>
            </a:r>
            <a:r>
              <a:rPr lang="en-US" sz="1400" dirty="0"/>
              <a:t> Automatically scale resources based on workload demands.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Change Analysis:</a:t>
            </a:r>
            <a:r>
              <a:rPr lang="en-US" sz="1400" dirty="0"/>
              <a:t> Analyze and detect changes across your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Diagnostic settings:</a:t>
            </a:r>
            <a:r>
              <a:rPr lang="en-US" sz="1400" dirty="0"/>
              <a:t> Collect and analyze logs and metrics for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Log Analytics workspaces:</a:t>
            </a:r>
            <a:r>
              <a:rPr lang="en-US" sz="1400" dirty="0"/>
              <a:t> Centralized platform for collecting and analyzing log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Managed Prometheus:</a:t>
            </a:r>
            <a:r>
              <a:rPr lang="en-US" sz="1400" dirty="0"/>
              <a:t> Managed service for monitoring with Prometheus.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Metrics:</a:t>
            </a:r>
            <a:r>
              <a:rPr lang="en-US" sz="1400" dirty="0"/>
              <a:t> Monitor and analyze resource performance using metrics.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Monitor workspaces:</a:t>
            </a:r>
            <a:r>
              <a:rPr lang="en-US" sz="1400" dirty="0"/>
              <a:t> Centralized monitoring platform for observing Azure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Native </a:t>
            </a:r>
            <a:r>
              <a:rPr lang="en-US" sz="1400" b="1" dirty="0" err="1"/>
              <a:t>Dynatrace</a:t>
            </a:r>
            <a:r>
              <a:rPr lang="en-US" sz="1400" b="1" dirty="0"/>
              <a:t> Service:</a:t>
            </a:r>
            <a:r>
              <a:rPr lang="en-US" sz="1400" dirty="0"/>
              <a:t> Integrated monitoring for Azure with </a:t>
            </a:r>
            <a:r>
              <a:rPr lang="en-US" sz="1400" dirty="0" err="1"/>
              <a:t>Dynatrace</a:t>
            </a:r>
            <a:r>
              <a:rPr lang="en-US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Workbooks:</a:t>
            </a:r>
            <a:r>
              <a:rPr lang="en-US" sz="1400" dirty="0"/>
              <a:t> Create interactive reports and visualizations from Azure monitoring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Application Insights:</a:t>
            </a:r>
            <a:r>
              <a:rPr lang="en-US" sz="1400" dirty="0"/>
              <a:t> Monitor application performance and diagnose issues in real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Activity log:</a:t>
            </a:r>
            <a:r>
              <a:rPr lang="en-US" sz="1400" dirty="0"/>
              <a:t> View a log of operations and activities performed on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collection endpoints:</a:t>
            </a:r>
            <a:r>
              <a:rPr lang="en-US" sz="1400" dirty="0"/>
              <a:t> Securely collect and route monitoring data from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collection rules:</a:t>
            </a:r>
            <a:r>
              <a:rPr lang="en-US" sz="1400" dirty="0"/>
              <a:t> Create rules for routing and processing monitoring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Database watchers:</a:t>
            </a:r>
            <a:r>
              <a:rPr lang="en-US" sz="1400" dirty="0"/>
              <a:t> Monitor and track database performance and changes.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Datadog</a:t>
            </a:r>
            <a:r>
              <a:rPr lang="en-US" sz="1400" b="1" dirty="0"/>
              <a:t> - An Azure Native ISV Service:</a:t>
            </a:r>
            <a:r>
              <a:rPr lang="en-US" sz="1400" dirty="0"/>
              <a:t> Integrated monitoring service for Azure and cloud-native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Elastic Cloud (</a:t>
            </a:r>
            <a:r>
              <a:rPr lang="en-US" sz="1400" b="1" dirty="0" err="1"/>
              <a:t>Elasticsearch</a:t>
            </a:r>
            <a:r>
              <a:rPr lang="en-US" sz="1400" b="1" dirty="0"/>
              <a:t>) – An Azure Native ISV Service:</a:t>
            </a:r>
            <a:r>
              <a:rPr lang="en-US" sz="1400" dirty="0"/>
              <a:t> Managed </a:t>
            </a:r>
            <a:r>
              <a:rPr lang="en-US" sz="1400" dirty="0" err="1"/>
              <a:t>Elasticsearch</a:t>
            </a:r>
            <a:r>
              <a:rPr lang="en-US" sz="1400" dirty="0"/>
              <a:t> service for search and data analytics.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Log Analytics query packs:</a:t>
            </a:r>
            <a:r>
              <a:rPr lang="en-US" sz="1400" dirty="0"/>
              <a:t> Save and share Log Analytics queries for reusability.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Managed </a:t>
            </a:r>
            <a:r>
              <a:rPr lang="en-US" sz="1400" b="1" dirty="0" err="1"/>
              <a:t>Grafana</a:t>
            </a:r>
            <a:r>
              <a:rPr lang="en-US" sz="1400" b="1" dirty="0"/>
              <a:t>:</a:t>
            </a:r>
            <a:r>
              <a:rPr lang="en-US" sz="1400" dirty="0"/>
              <a:t> Hosted </a:t>
            </a:r>
            <a:r>
              <a:rPr lang="en-US" sz="1400" dirty="0" err="1"/>
              <a:t>Grafana</a:t>
            </a:r>
            <a:r>
              <a:rPr lang="en-US" sz="1400" dirty="0"/>
              <a:t> service for monitoring and visualization.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Monitor:</a:t>
            </a:r>
            <a:r>
              <a:rPr lang="en-US" sz="1400" dirty="0"/>
              <a:t> Centralized platform to monitor, diagnose, and optimize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Monitors for SAP solutions:</a:t>
            </a:r>
            <a:r>
              <a:rPr lang="en-US" sz="1400" dirty="0"/>
              <a:t> Integrated monitoring for SAP workloads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Native New Relic Service:</a:t>
            </a:r>
            <a:r>
              <a:rPr lang="en-US" sz="1400" dirty="0"/>
              <a:t> Monitor application performance using New Relic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Network Watcher:</a:t>
            </a:r>
            <a:r>
              <a:rPr lang="en-US" sz="1400" dirty="0"/>
              <a:t> Monitor and diagnose networking issues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Service Health:</a:t>
            </a:r>
            <a:r>
              <a:rPr lang="en-US" sz="1400" dirty="0"/>
              <a:t> Get alerts and insights about service issues and planned maintenance in Azure.</a:t>
            </a:r>
          </a:p>
        </p:txBody>
      </p:sp>
    </p:spTree>
    <p:extLst>
      <p:ext uri="{BB962C8B-B14F-4D97-AF65-F5344CB8AC3E}">
        <p14:creationId xmlns:p14="http://schemas.microsoft.com/office/powerpoint/2010/main" val="180591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Networking Services</a:t>
            </a:r>
            <a:endParaRPr lang="en-US" sz="4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Bastions:</a:t>
            </a:r>
            <a:r>
              <a:rPr lang="en-US" dirty="0"/>
              <a:t> Securely connect to your Azure virtual machines without a public IP.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Custom IP Prefixes:</a:t>
            </a:r>
            <a:r>
              <a:rPr lang="en-US" dirty="0"/>
              <a:t> Bring your own IP addresses and advertise them with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DNS private resolvers:</a:t>
            </a:r>
            <a:r>
              <a:rPr lang="en-US" dirty="0"/>
              <a:t> Manage and resolve DNS queries within private Azure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DNS zones:</a:t>
            </a:r>
            <a:r>
              <a:rPr lang="en-US" dirty="0"/>
              <a:t> Host your DNS domain in Azure for domain name resolution.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NAT gateways:</a:t>
            </a:r>
            <a:r>
              <a:rPr lang="en-US" dirty="0"/>
              <a:t> Provide outbound internet connectivity for VMs without public IP addresses.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Network interfaces:</a:t>
            </a:r>
            <a:r>
              <a:rPr lang="en-US" dirty="0"/>
              <a:t> Network adapter for virtual machines to connect to a virtual network.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Network managers:</a:t>
            </a:r>
            <a:r>
              <a:rPr lang="en-US" dirty="0"/>
              <a:t> Centrally manage network connectivity and security policies across regions.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Private DNS zones:</a:t>
            </a:r>
            <a:r>
              <a:rPr lang="en-US" dirty="0"/>
              <a:t> Manage DNS records for internal name resolution in private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Private Link:</a:t>
            </a:r>
            <a:r>
              <a:rPr lang="en-US" dirty="0"/>
              <a:t> Securely access Azure services over private virtual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Public IP addresses:</a:t>
            </a:r>
            <a:r>
              <a:rPr lang="en-US" dirty="0"/>
              <a:t> Assign static or dynamic IP addresses for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Public IP Prefixes:</a:t>
            </a:r>
            <a:r>
              <a:rPr lang="en-US" dirty="0"/>
              <a:t> Reserve a range of public IP addresses for your subscription.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Route tables:</a:t>
            </a:r>
            <a:r>
              <a:rPr lang="en-US" dirty="0"/>
              <a:t> Control network traffic routing within Azure virtual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Virtual networks:</a:t>
            </a:r>
            <a:r>
              <a:rPr lang="en-US" dirty="0"/>
              <a:t> Set up logically isolated networks to run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Communications Gateways:</a:t>
            </a:r>
            <a:r>
              <a:rPr lang="en-US" dirty="0"/>
              <a:t> Provide secure connectivity between different network segments.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Connections:</a:t>
            </a:r>
            <a:r>
              <a:rPr lang="en-US" dirty="0"/>
              <a:t> Manage site-to-site VPN or ExpressRoute connections for hybrid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ExpressRoute circuits:</a:t>
            </a:r>
            <a:r>
              <a:rPr lang="en-US" dirty="0"/>
              <a:t> Establish dedicated, private connections between on-premises and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ExpressRoute traffic collectors:</a:t>
            </a:r>
            <a:r>
              <a:rPr lang="en-US" dirty="0"/>
              <a:t> Collect and analyze traffic patterns over ExpressRoute circuits.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Local network gateways:</a:t>
            </a:r>
            <a:r>
              <a:rPr lang="en-US" dirty="0"/>
              <a:t> Represent your on-premises VPN device in a site-to-site VPN connection.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Mobile Networks:</a:t>
            </a:r>
            <a:r>
              <a:rPr lang="en-US" dirty="0"/>
              <a:t> Deploy and manage 5G or LTE mobile networks within Azure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Networking Services (…</a:t>
            </a:r>
            <a:r>
              <a:rPr lang="en-US" sz="4400" dirty="0" err="1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cont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…)</a:t>
            </a:r>
            <a:endParaRPr lang="en-US" sz="4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Peering </a:t>
            </a:r>
            <a:r>
              <a:rPr lang="en-US" b="1" dirty="0"/>
              <a:t>Services:</a:t>
            </a:r>
            <a:r>
              <a:rPr lang="en-US" dirty="0"/>
              <a:t> Optimize and monitor public internet routing for better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Peerings</a:t>
            </a:r>
            <a:r>
              <a:rPr lang="en-US" b="1" dirty="0"/>
              <a:t>:</a:t>
            </a:r>
            <a:r>
              <a:rPr lang="en-US" dirty="0"/>
              <a:t> Connect Azure virtual networks within the same or different regions.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Virtual network gateways:</a:t>
            </a:r>
            <a:r>
              <a:rPr lang="en-US" dirty="0"/>
              <a:t> Provide VPN or ExpressRoute connectivity for Azure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Virtual WANs:</a:t>
            </a:r>
            <a:r>
              <a:rPr lang="en-US" dirty="0"/>
              <a:t> Provide a global transit network for secure and optimized branch connectivity.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DDoS</a:t>
            </a:r>
            <a:r>
              <a:rPr lang="en-US" b="1" dirty="0"/>
              <a:t> protection plans:</a:t>
            </a:r>
            <a:r>
              <a:rPr lang="en-US" dirty="0"/>
              <a:t> Protect your Azure applications from distributed denial-of-service attacks.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Firewall Manager:</a:t>
            </a:r>
            <a:r>
              <a:rPr lang="en-US" dirty="0"/>
              <a:t> Centrally manage and enforce security policies across firewalls.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Firewalls:</a:t>
            </a:r>
            <a:r>
              <a:rPr lang="en-US" dirty="0"/>
              <a:t> Protect your Azure resources with </a:t>
            </a:r>
            <a:r>
              <a:rPr lang="en-US" dirty="0" err="1"/>
              <a:t>stateful</a:t>
            </a:r>
            <a:r>
              <a:rPr lang="en-US" dirty="0"/>
              <a:t> network firewalls.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IP Groups:</a:t>
            </a:r>
            <a:r>
              <a:rPr lang="en-US" dirty="0"/>
              <a:t> Create reusable collections of IP addresses for use in security rules.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Network security groups:</a:t>
            </a:r>
            <a:r>
              <a:rPr lang="en-US" dirty="0"/>
              <a:t> Filter network traffic to and from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Network Security Perimeters:</a:t>
            </a:r>
            <a:r>
              <a:rPr lang="en-US" dirty="0"/>
              <a:t> Set security boundaries to isolate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Web Application Firewall policies (WAF):</a:t>
            </a:r>
            <a:r>
              <a:rPr lang="en-US" dirty="0"/>
              <a:t> Protect web applications from common threats like SQL injection.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 gateways:</a:t>
            </a:r>
            <a:r>
              <a:rPr lang="en-US" dirty="0"/>
              <a:t> Manage and route web traffic load balancers with Layer 7 features.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Load balancers:</a:t>
            </a:r>
            <a:r>
              <a:rPr lang="en-US" dirty="0"/>
              <a:t> Distribute incoming network traffic across multiple virtual machines.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Load balancing - help me choose:</a:t>
            </a:r>
            <a:r>
              <a:rPr lang="en-US" dirty="0"/>
              <a:t> Guidance on selecting the best Azure load balancing solution.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Front Door and CDN profiles:</a:t>
            </a:r>
            <a:r>
              <a:rPr lang="en-US" dirty="0"/>
              <a:t> Improve performance and security for global web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Connected Cache for Internet Service Providers:</a:t>
            </a:r>
            <a:r>
              <a:rPr lang="en-US" dirty="0"/>
              <a:t> Cache CDN content close to end-users, reducing latency.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Monitor:</a:t>
            </a:r>
            <a:r>
              <a:rPr lang="en-US" dirty="0"/>
              <a:t> Comprehensive monitoring for network resources and activity.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Network Watcher:</a:t>
            </a:r>
            <a:r>
              <a:rPr lang="en-US" dirty="0"/>
              <a:t> Diagnose and monitor the performance and health of Azure networks.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NGINXaaS</a:t>
            </a:r>
            <a:r>
              <a:rPr lang="en-US" b="1" dirty="0"/>
              <a:t>:</a:t>
            </a:r>
            <a:r>
              <a:rPr lang="en-US" dirty="0"/>
              <a:t> High-performance load balancer and reverse proxy service for Azure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8516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Security Services</a:t>
            </a:r>
            <a:endParaRPr lang="en-US" sz="4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 Compliance Automation Tool for Microsoft 365:</a:t>
            </a:r>
            <a:r>
              <a:rPr lang="en-US" sz="1600" dirty="0"/>
              <a:t> Simplify compliance automation for Microsoft 365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Application security groups:</a:t>
            </a:r>
            <a:r>
              <a:rPr lang="en-US" sz="1600" dirty="0"/>
              <a:t> Group Azure VMs to apply security rules to the entire group.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Confidential Ledgers:</a:t>
            </a:r>
            <a:r>
              <a:rPr lang="en-US" sz="1600" dirty="0"/>
              <a:t> Secure, immutable storage for sensitive data, ensuring tamper-proof records.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 Analytics workspaces:</a:t>
            </a:r>
            <a:r>
              <a:rPr lang="en-US" sz="1600" dirty="0"/>
              <a:t> Centralized data storage for Azure Monitor logs and diagnostics.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Web Application Firewall policies (WAF):</a:t>
            </a:r>
            <a:r>
              <a:rPr lang="en-US" sz="1600" dirty="0"/>
              <a:t> Protect web apps from common vulnerabilities at the network edge.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</a:t>
            </a:r>
            <a:r>
              <a:rPr lang="en-US" sz="1600" b="1" dirty="0" err="1"/>
              <a:t>Entra</a:t>
            </a:r>
            <a:r>
              <a:rPr lang="en-US" sz="1600" b="1" dirty="0"/>
              <a:t> Domain Services:</a:t>
            </a:r>
            <a:r>
              <a:rPr lang="en-US" sz="1600" dirty="0"/>
              <a:t> Managed domain services like Kerberos, NTLM, and LDAP for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</a:t>
            </a:r>
            <a:r>
              <a:rPr lang="en-US" sz="1600" b="1" dirty="0" err="1"/>
              <a:t>Entra</a:t>
            </a:r>
            <a:r>
              <a:rPr lang="en-US" sz="1600" b="1" dirty="0"/>
              <a:t> ID:</a:t>
            </a:r>
            <a:r>
              <a:rPr lang="en-US" sz="1600" dirty="0"/>
              <a:t> Comprehensive identity and access management for users and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</a:t>
            </a:r>
            <a:r>
              <a:rPr lang="en-US" sz="1600" b="1" dirty="0" err="1"/>
              <a:t>Entra</a:t>
            </a:r>
            <a:r>
              <a:rPr lang="en-US" sz="1600" b="1" dirty="0"/>
              <a:t> ID Security:</a:t>
            </a:r>
            <a:r>
              <a:rPr lang="en-US" sz="1600" dirty="0"/>
              <a:t> Advanced security features to protect identities and access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</a:t>
            </a:r>
            <a:r>
              <a:rPr lang="en-US" sz="1600" b="1" dirty="0" err="1"/>
              <a:t>Entra</a:t>
            </a:r>
            <a:r>
              <a:rPr lang="en-US" sz="1600" b="1" dirty="0"/>
              <a:t> Privileged Identity Management:</a:t>
            </a:r>
            <a:r>
              <a:rPr lang="en-US" sz="1600" dirty="0"/>
              <a:t> Manage and control access to critical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Multifactor authentication:</a:t>
            </a:r>
            <a:r>
              <a:rPr lang="en-US" sz="1600" dirty="0"/>
              <a:t> Enhance security by requiring additional verification for user logins.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Trusted Signing Accounts:</a:t>
            </a:r>
            <a:r>
              <a:rPr lang="en-US" sz="1600" dirty="0"/>
              <a:t> Securely sign software packages and resources with verified accounts.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Application gateways:</a:t>
            </a:r>
            <a:r>
              <a:rPr lang="en-US" sz="1600" dirty="0"/>
              <a:t> Layer 7 load balancers with SSL offload and WAF for secure web traffic routing.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DDoS</a:t>
            </a:r>
            <a:r>
              <a:rPr lang="en-US" sz="1600" b="1" dirty="0"/>
              <a:t> protection plans:</a:t>
            </a:r>
            <a:r>
              <a:rPr lang="en-US" sz="1600" dirty="0"/>
              <a:t> Shield applications from volumetric and protocol-based </a:t>
            </a:r>
            <a:r>
              <a:rPr lang="en-US" sz="1600" dirty="0" err="1"/>
              <a:t>DDoS</a:t>
            </a:r>
            <a:r>
              <a:rPr lang="en-US" sz="1600" dirty="0"/>
              <a:t> attacks.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Firewalls:</a:t>
            </a:r>
            <a:r>
              <a:rPr lang="en-US" sz="1600" dirty="0"/>
              <a:t> </a:t>
            </a:r>
            <a:r>
              <a:rPr lang="en-US" sz="1600" dirty="0" err="1"/>
              <a:t>Stateful</a:t>
            </a:r>
            <a:r>
              <a:rPr lang="en-US" sz="1600" dirty="0"/>
              <a:t> firewalls with built-in high availability and threat intelligence integration.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Key vaults:</a:t>
            </a:r>
            <a:r>
              <a:rPr lang="en-US" sz="1600" dirty="0"/>
              <a:t> Safeguard and manage cryptographic keys and secrets used by cloud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Network Security Perimeters:</a:t>
            </a:r>
            <a:r>
              <a:rPr lang="en-US" sz="1600" dirty="0"/>
              <a:t> Define and enforce boundary-level security for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Virtual network gateways:</a:t>
            </a:r>
            <a:r>
              <a:rPr lang="en-US" sz="1600" dirty="0"/>
              <a:t> Securely connect your on-premises network to Azure through VPN or ExpressRoute.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Defender EASM:</a:t>
            </a:r>
            <a:r>
              <a:rPr lang="en-US" sz="1600" dirty="0"/>
              <a:t> External attack surface management to identify and mitigate risks.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Defender for Cloud:</a:t>
            </a:r>
            <a:r>
              <a:rPr lang="en-US" sz="1600" dirty="0"/>
              <a:t> Comprehensive security management and threat protection across Azure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Defender for </a:t>
            </a:r>
            <a:r>
              <a:rPr lang="en-US" sz="1600" b="1" dirty="0" err="1"/>
              <a:t>IoT</a:t>
            </a:r>
            <a:r>
              <a:rPr lang="en-US" sz="1600" b="1" dirty="0"/>
              <a:t>:</a:t>
            </a:r>
            <a:r>
              <a:rPr lang="en-US" sz="1600" dirty="0"/>
              <a:t> Monitor and protect </a:t>
            </a:r>
            <a:r>
              <a:rPr lang="en-US" sz="1600" dirty="0" err="1"/>
              <a:t>IoT</a:t>
            </a:r>
            <a:r>
              <a:rPr lang="en-US" sz="1600" dirty="0"/>
              <a:t> and OT environments from cyber threats.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Sentinel:</a:t>
            </a:r>
            <a:r>
              <a:rPr lang="en-US" sz="1600" dirty="0"/>
              <a:t> Cloud-native security information and event management (SIEM) and security orchestration (SOAR) solution.</a:t>
            </a:r>
          </a:p>
        </p:txBody>
      </p:sp>
    </p:spTree>
    <p:extLst>
      <p:ext uri="{BB962C8B-B14F-4D97-AF65-F5344CB8AC3E}">
        <p14:creationId xmlns:p14="http://schemas.microsoft.com/office/powerpoint/2010/main" val="383932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Storage Services</a:t>
            </a:r>
            <a:endParaRPr lang="en-US" sz="4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253765"/>
            <a:ext cx="11344084" cy="5354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Edge Hardware Center:</a:t>
            </a:r>
            <a:r>
              <a:rPr lang="en-US" dirty="0"/>
              <a:t> Provides local compute, storage, and intelligence at the edge of the network.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Stack Edge / Data Box Gateway:</a:t>
            </a:r>
            <a:r>
              <a:rPr lang="en-US" dirty="0"/>
              <a:t> Hybrid cloud storage solutions with edge computing capabilities.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Disk Accesses:</a:t>
            </a:r>
            <a:r>
              <a:rPr lang="en-US" dirty="0"/>
              <a:t> Secure access to managed disks in a virtual network.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Disk Encryption Sets:</a:t>
            </a:r>
            <a:r>
              <a:rPr lang="en-US" dirty="0"/>
              <a:t> Manage encryption for Azure managed disks with custom keys.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Disks:</a:t>
            </a:r>
            <a:r>
              <a:rPr lang="en-US" dirty="0"/>
              <a:t> Persistent, high-performance disk storage for Azure virtual machines.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Elastic SANs:</a:t>
            </a:r>
            <a:r>
              <a:rPr lang="en-US" dirty="0"/>
              <a:t> Enterprise-grade storage area network services with scalable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Native </a:t>
            </a:r>
            <a:r>
              <a:rPr lang="en-US" b="1" dirty="0" err="1"/>
              <a:t>Qumulo</a:t>
            </a:r>
            <a:r>
              <a:rPr lang="en-US" b="1" dirty="0"/>
              <a:t> Scalable File Service:</a:t>
            </a:r>
            <a:r>
              <a:rPr lang="en-US" dirty="0"/>
              <a:t> Managed file storage system for high-performance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NetApp Files:</a:t>
            </a:r>
            <a:r>
              <a:rPr lang="en-US" dirty="0"/>
              <a:t> High-performance file storage for enterprise applications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Snapshots:</a:t>
            </a:r>
            <a:r>
              <a:rPr lang="en-US" dirty="0"/>
              <a:t> Point-in-time backups of Azure storage data for disaster recovery.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Storage accounts:</a:t>
            </a:r>
            <a:r>
              <a:rPr lang="en-US" dirty="0"/>
              <a:t> General-purpose storage accounts for blobs, files, queues, and tables.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Storage browser:</a:t>
            </a:r>
            <a:r>
              <a:rPr lang="en-US" dirty="0"/>
              <a:t> Visual tool for managing data in Azure Storage.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Data Box:</a:t>
            </a:r>
            <a:r>
              <a:rPr lang="en-US" dirty="0"/>
              <a:t> Physical devices to transfer large amounts of data to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Storage movers:</a:t>
            </a:r>
            <a:r>
              <a:rPr lang="en-US" dirty="0"/>
              <a:t> Automate and simplify cloud data migration and transfers.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Data Lake Storage Gen1:</a:t>
            </a:r>
            <a:r>
              <a:rPr lang="en-US" dirty="0"/>
              <a:t> Secure, scalable data lake for big data analytics.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HPC caches:</a:t>
            </a:r>
            <a:r>
              <a:rPr lang="en-US" dirty="0"/>
              <a:t> High-performance caching solutions to speed up access to cloud storage.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Azure Managed </a:t>
            </a:r>
            <a:r>
              <a:rPr lang="en-US" b="1" dirty="0" err="1"/>
              <a:t>Lustre</a:t>
            </a:r>
            <a:r>
              <a:rPr lang="en-US" b="1" dirty="0"/>
              <a:t>:</a:t>
            </a:r>
            <a:r>
              <a:rPr lang="en-US" dirty="0"/>
              <a:t> Managed </a:t>
            </a:r>
            <a:r>
              <a:rPr lang="en-US" dirty="0" err="1"/>
              <a:t>Lustre</a:t>
            </a:r>
            <a:r>
              <a:rPr lang="en-US" dirty="0"/>
              <a:t> file systems for high-performance computing (HPC).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Storage Sync Services:</a:t>
            </a:r>
            <a:r>
              <a:rPr lang="en-US" dirty="0"/>
              <a:t> Synchronize Azure Files with on-premises servers for hybrid storage.</a:t>
            </a:r>
          </a:p>
        </p:txBody>
      </p:sp>
    </p:spTree>
    <p:extLst>
      <p:ext uri="{BB962C8B-B14F-4D97-AF65-F5344CB8AC3E}">
        <p14:creationId xmlns:p14="http://schemas.microsoft.com/office/powerpoint/2010/main" val="2774646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Web &amp; Mobile </a:t>
            </a:r>
            <a:r>
              <a:rPr lang="en-US" sz="4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Services</a:t>
            </a:r>
            <a:endParaRPr lang="en-US" sz="4400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3" name="Text 4"/>
          <p:cNvSpPr/>
          <p:nvPr/>
        </p:nvSpPr>
        <p:spPr>
          <a:xfrm>
            <a:off x="414779" y="1057037"/>
            <a:ext cx="11344084" cy="56265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API Connections:</a:t>
            </a:r>
            <a:r>
              <a:rPr lang="en-US" sz="1400" dirty="0"/>
              <a:t> Securely connect APIs to Azure services and third-party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API Management services:</a:t>
            </a:r>
            <a:r>
              <a:rPr lang="en-US" sz="1400" dirty="0"/>
              <a:t> Manage, secure, and scale APIs with full lifecycle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Configuration:</a:t>
            </a:r>
            <a:r>
              <a:rPr lang="en-US" sz="1400" dirty="0"/>
              <a:t> Centrally manage application settings and feature flags in real-time.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Service Certificates:</a:t>
            </a:r>
            <a:r>
              <a:rPr lang="en-US" sz="1400" dirty="0"/>
              <a:t> Secure custom domains in App Services with SSL/TLS certificates.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Service Domains:</a:t>
            </a:r>
            <a:r>
              <a:rPr lang="en-US" sz="1400" dirty="0"/>
              <a:t> Easily purchase and manage domains for your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Service Environments:</a:t>
            </a:r>
            <a:r>
              <a:rPr lang="en-US" sz="1400" dirty="0"/>
              <a:t> Isolated, dedicated environments for running App Services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Service plans:</a:t>
            </a:r>
            <a:r>
              <a:rPr lang="en-US" sz="1400" dirty="0"/>
              <a:t> Define the region, size, and scaling of App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Application Insights:</a:t>
            </a:r>
            <a:r>
              <a:rPr lang="en-US" sz="1400" dirty="0"/>
              <a:t> Monitor the performance and usage of your applications with insights.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Services:</a:t>
            </a:r>
            <a:r>
              <a:rPr lang="en-US" sz="1400" dirty="0"/>
              <a:t> Host web apps, RESTful APIs, and mobile </a:t>
            </a:r>
            <a:r>
              <a:rPr lang="en-US" sz="1400" dirty="0" err="1"/>
              <a:t>backends</a:t>
            </a:r>
            <a:r>
              <a:rPr lang="en-US" sz="1400" dirty="0"/>
              <a:t> in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 Spaces:</a:t>
            </a:r>
            <a:r>
              <a:rPr lang="en-US" sz="1400" dirty="0"/>
              <a:t> A managed environment for modernizing and hosting web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Container Apps:</a:t>
            </a:r>
            <a:r>
              <a:rPr lang="en-US" sz="1400" dirty="0"/>
              <a:t> Easily run </a:t>
            </a:r>
            <a:r>
              <a:rPr lang="en-US" sz="1400" dirty="0" err="1"/>
              <a:t>microservices</a:t>
            </a:r>
            <a:r>
              <a:rPr lang="en-US" sz="1400" dirty="0"/>
              <a:t> and containerized applications on a fully managed platform.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Function App:</a:t>
            </a:r>
            <a:r>
              <a:rPr lang="en-US" sz="1400" dirty="0"/>
              <a:t> </a:t>
            </a:r>
            <a:r>
              <a:rPr lang="en-US" sz="1400" dirty="0" err="1"/>
              <a:t>Serverless</a:t>
            </a:r>
            <a:r>
              <a:rPr lang="en-US" sz="1400" dirty="0"/>
              <a:t> compute service to run event-driven code without managing servers.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Logic apps:</a:t>
            </a:r>
            <a:r>
              <a:rPr lang="en-US" sz="1400" dirty="0"/>
              <a:t> Automate workflows and integrate with various services using Logic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Azure Spring Apps:</a:t>
            </a:r>
            <a:r>
              <a:rPr lang="en-US" sz="1400" dirty="0"/>
              <a:t> Managed service for building and deploying Spring Boot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Static Web Apps:</a:t>
            </a:r>
            <a:r>
              <a:rPr lang="en-US" sz="1400" dirty="0"/>
              <a:t> Host full-stack web apps with static frontends and dynamic </a:t>
            </a:r>
            <a:r>
              <a:rPr lang="en-US" sz="1400" dirty="0" err="1"/>
              <a:t>backends</a:t>
            </a:r>
            <a:r>
              <a:rPr lang="en-US" sz="1400" dirty="0"/>
              <a:t> powered by APIs.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AI Search:</a:t>
            </a:r>
            <a:r>
              <a:rPr lang="en-US" sz="1400" dirty="0"/>
              <a:t> Provide AI-driven search capabilities for applications with Azure Cognitive Search.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Media Services:</a:t>
            </a:r>
            <a:r>
              <a:rPr lang="en-US" sz="1400" dirty="0"/>
              <a:t> Provide encoding, streaming, and content protection for media solutions.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Communication Services:</a:t>
            </a:r>
            <a:r>
              <a:rPr lang="en-US" sz="1400" dirty="0"/>
              <a:t> Enable real-time communication like voice, video, and chat in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Email Communication Services:</a:t>
            </a:r>
            <a:r>
              <a:rPr lang="en-US" sz="1400" dirty="0"/>
              <a:t> Send transactional and marketing emails via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Fluid Relay:</a:t>
            </a:r>
            <a:r>
              <a:rPr lang="en-US" sz="1400" dirty="0"/>
              <a:t> Collaborate in real-time using distributed data services for shared experiences.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Notification Hubs:</a:t>
            </a:r>
            <a:r>
              <a:rPr lang="en-US" sz="1400" dirty="0"/>
              <a:t> Send push notifications to any platform from any backend.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SignalR</a:t>
            </a:r>
            <a:r>
              <a:rPr lang="en-US" sz="1400" b="1" dirty="0"/>
              <a:t>:</a:t>
            </a:r>
            <a:r>
              <a:rPr lang="en-US" sz="1400" dirty="0"/>
              <a:t> Add real-time web functionality to your applications with </a:t>
            </a:r>
            <a:r>
              <a:rPr lang="en-US" sz="1400" dirty="0" err="1"/>
              <a:t>SignalR</a:t>
            </a:r>
            <a:r>
              <a:rPr lang="en-US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Virtual Appointments Builder:</a:t>
            </a:r>
            <a:r>
              <a:rPr lang="en-US" sz="1400" dirty="0"/>
              <a:t> Build and manage virtual appointments and communications.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Web </a:t>
            </a:r>
            <a:r>
              <a:rPr lang="en-US" sz="1400" b="1" dirty="0" err="1"/>
              <a:t>PubSub</a:t>
            </a:r>
            <a:r>
              <a:rPr lang="en-US" sz="1400" b="1" dirty="0"/>
              <a:t> for Socket.IO:</a:t>
            </a:r>
            <a:r>
              <a:rPr lang="en-US" sz="1400" dirty="0"/>
              <a:t> Build real-time messaging web apps using </a:t>
            </a:r>
            <a:r>
              <a:rPr lang="en-US" sz="1400" dirty="0" err="1"/>
              <a:t>WebSockets</a:t>
            </a:r>
            <a:r>
              <a:rPr lang="en-US" sz="1400" dirty="0"/>
              <a:t> and Socket.IO.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Web </a:t>
            </a:r>
            <a:r>
              <a:rPr lang="en-US" sz="1400" b="1" dirty="0" err="1"/>
              <a:t>PubSub</a:t>
            </a:r>
            <a:r>
              <a:rPr lang="en-US" sz="1400" b="1" dirty="0"/>
              <a:t> Service:</a:t>
            </a:r>
            <a:r>
              <a:rPr lang="en-US" sz="1400" dirty="0"/>
              <a:t> Fully managed service for building real-time web applications with </a:t>
            </a:r>
            <a:r>
              <a:rPr lang="en-US" sz="1400" dirty="0" err="1"/>
              <a:t>WebSockets</a:t>
            </a:r>
            <a:r>
              <a:rPr lang="en-US" sz="1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Community Training:</a:t>
            </a:r>
            <a:r>
              <a:rPr lang="en-US" sz="1400" dirty="0"/>
              <a:t> Platform offering free technical training, resources, and certifications to help users build skills and expertise in Azure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378055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239" y="0"/>
            <a:ext cx="376809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23296" y="215031"/>
            <a:ext cx="7780973" cy="1106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450" b="1" kern="0" spc="-35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Migrating to Azure and Cloud Adoption Strategies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03925" y="1613421"/>
            <a:ext cx="45719" cy="4645977"/>
          </a:xfrm>
          <a:prstGeom prst="roundRect">
            <a:avLst>
              <a:gd name="adj" fmla="val 127784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811571" y="2040140"/>
            <a:ext cx="681514" cy="22860"/>
          </a:xfrm>
          <a:prstGeom prst="roundRect">
            <a:avLst>
              <a:gd name="adj" fmla="val 127784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396281" y="1832495"/>
            <a:ext cx="438150" cy="43815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564635" y="1918816"/>
            <a:ext cx="101441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kern="0" spc="-2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1686323" y="1808087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1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Assessment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1686323" y="2201470"/>
            <a:ext cx="6417945" cy="584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existing infrastructure and applications to determine suitability for migration.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811571" y="3281005"/>
            <a:ext cx="681514" cy="22860"/>
          </a:xfrm>
          <a:prstGeom prst="roundRect">
            <a:avLst>
              <a:gd name="adj" fmla="val 127784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396281" y="3073360"/>
            <a:ext cx="438150" cy="43815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538323" y="3159680"/>
            <a:ext cx="154067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kern="0" spc="-2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1686323" y="3048952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1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Planning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1686323" y="3442335"/>
            <a:ext cx="6417945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migration plan, defining scope, timeline, and resources.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811571" y="4267617"/>
            <a:ext cx="681514" cy="22860"/>
          </a:xfrm>
          <a:prstGeom prst="roundRect">
            <a:avLst>
              <a:gd name="adj" fmla="val 127784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396281" y="4059972"/>
            <a:ext cx="438150" cy="43815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538085" y="4146293"/>
            <a:ext cx="154543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kern="0" spc="-2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050" dirty="0"/>
          </a:p>
        </p:txBody>
      </p:sp>
      <p:sp>
        <p:nvSpPr>
          <p:cNvPr id="18" name="Text 15"/>
          <p:cNvSpPr/>
          <p:nvPr/>
        </p:nvSpPr>
        <p:spPr>
          <a:xfrm>
            <a:off x="1686323" y="4035565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1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Migration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1686323" y="4428947"/>
            <a:ext cx="6417945" cy="584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Execute migration, leveraging Azure tools and services to minimize downtime and disruption.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811571" y="5424608"/>
            <a:ext cx="681514" cy="22860"/>
          </a:xfrm>
          <a:prstGeom prst="roundRect">
            <a:avLst>
              <a:gd name="adj" fmla="val 127784"/>
            </a:avLst>
          </a:prstGeom>
          <a:solidFill>
            <a:srgbClr val="D8D4D4"/>
          </a:solidFill>
          <a:ln/>
        </p:spPr>
      </p:sp>
      <p:sp>
        <p:nvSpPr>
          <p:cNvPr id="21" name="Shape 18"/>
          <p:cNvSpPr/>
          <p:nvPr/>
        </p:nvSpPr>
        <p:spPr>
          <a:xfrm>
            <a:off x="396281" y="5216963"/>
            <a:ext cx="438150" cy="43815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2" name="Text 19"/>
          <p:cNvSpPr/>
          <p:nvPr/>
        </p:nvSpPr>
        <p:spPr>
          <a:xfrm>
            <a:off x="525107" y="5303284"/>
            <a:ext cx="180380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kern="0" spc="-2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050" dirty="0"/>
          </a:p>
        </p:txBody>
      </p:sp>
      <p:sp>
        <p:nvSpPr>
          <p:cNvPr id="23" name="Text 20"/>
          <p:cNvSpPr/>
          <p:nvPr/>
        </p:nvSpPr>
        <p:spPr>
          <a:xfrm>
            <a:off x="1686323" y="5192555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1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Optimization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1686323" y="5585938"/>
            <a:ext cx="6417945" cy="584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cloud resources and configurations to improve performance, cost efficiency, and security.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05088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/>
          <p:nvPr/>
        </p:nvSpPr>
        <p:spPr>
          <a:xfrm>
            <a:off x="433137" y="2344303"/>
            <a:ext cx="11036968" cy="711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sz="3600" b="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Best Practices for Effective Cloud </a:t>
            </a:r>
            <a:r>
              <a:rPr lang="en-US" sz="3600" b="1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Migration - Azure</a:t>
            </a:r>
            <a:endParaRPr lang="en-US" sz="3600" b="1" dirty="0">
              <a:solidFill>
                <a:srgbClr val="484237"/>
              </a:solidFill>
              <a:latin typeface="Gelasio Semi Bold" pitchFamily="34" charset="0"/>
              <a:ea typeface="Gelasio Semi Bold" pitchFamily="34" charset="-122"/>
              <a:cs typeface="Gelasio Semi Bold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33137" y="3451209"/>
            <a:ext cx="10732168" cy="2965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Assess Readiness</a:t>
            </a:r>
            <a:r>
              <a:rPr lang="en-US" dirty="0"/>
              <a:t>: Use Azure Migrate to assess on-premises workloads and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Establish a Migration Strategy</a:t>
            </a:r>
            <a:r>
              <a:rPr lang="en-US" dirty="0"/>
              <a:t>: Define a strategy using the "5 </a:t>
            </a:r>
            <a:r>
              <a:rPr lang="en-US" dirty="0" err="1"/>
              <a:t>Rs</a:t>
            </a:r>
            <a:r>
              <a:rPr lang="en-US" dirty="0"/>
              <a:t>" – </a:t>
            </a:r>
            <a:r>
              <a:rPr lang="en-US" dirty="0" err="1"/>
              <a:t>Rehost</a:t>
            </a:r>
            <a:r>
              <a:rPr lang="en-US" dirty="0"/>
              <a:t>, Refactor, </a:t>
            </a:r>
            <a:r>
              <a:rPr lang="en-US" dirty="0" err="1"/>
              <a:t>Rearchitect</a:t>
            </a:r>
            <a:r>
              <a:rPr lang="en-US" dirty="0"/>
              <a:t>, Rebuild, or Replace.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 Cost Management</a:t>
            </a:r>
            <a:r>
              <a:rPr lang="en-US" dirty="0"/>
              <a:t>: Leverage Azure Cost Management tools to monitor and optimize cloud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First</a:t>
            </a:r>
            <a:r>
              <a:rPr lang="en-US" dirty="0"/>
              <a:t>: Implement Azure security controls like Azure Security Center and Azure Defender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Leverage Hybrid Solutions</a:t>
            </a:r>
            <a:r>
              <a:rPr lang="en-US" dirty="0"/>
              <a:t>: Use Azure Stack for hybrid cloud workloads during phased migrations.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 with Azure Tools</a:t>
            </a:r>
            <a:r>
              <a:rPr lang="en-US" dirty="0"/>
              <a:t>: Utilize Azure Automation and Azure DevOps for smooth and consistent migration.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Backup and Disaster Recovery</a:t>
            </a:r>
            <a:r>
              <a:rPr lang="en-US" dirty="0"/>
              <a:t>: Ensure a solid data backup and disaster recovery plan using Azure Backup and Site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Monitor Post-Migration</a:t>
            </a:r>
            <a:r>
              <a:rPr lang="en-US" dirty="0"/>
              <a:t>: Use Azure Monitor to track performance, availability, and security after migration.</a:t>
            </a:r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9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4742" y="432362"/>
            <a:ext cx="7556421" cy="811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Microsoft Azure</a:t>
            </a:r>
            <a:endParaRPr lang="en-US" sz="4400" dirty="0"/>
          </a:p>
        </p:txBody>
      </p:sp>
      <p:sp>
        <p:nvSpPr>
          <p:cNvPr id="4" name="Text 3"/>
          <p:cNvSpPr/>
          <p:nvPr/>
        </p:nvSpPr>
        <p:spPr>
          <a:xfrm>
            <a:off x="284742" y="1337005"/>
            <a:ext cx="2927747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5" name="Text 4"/>
          <p:cNvSpPr/>
          <p:nvPr/>
        </p:nvSpPr>
        <p:spPr>
          <a:xfrm>
            <a:off x="282846" y="1827423"/>
            <a:ext cx="3453069" cy="4488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Global Reach:</a:t>
            </a:r>
            <a:r>
              <a:rPr lang="en-US" sz="1500" dirty="0"/>
              <a:t> Azure operates in many regions worldwide, providing low-latency, highly available cloud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Scalability:</a:t>
            </a:r>
            <a:r>
              <a:rPr lang="en-US" sz="1500" dirty="0"/>
              <a:t> Auto-scaling capabilities for managing workloads based on demand.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Security:</a:t>
            </a:r>
            <a:r>
              <a:rPr lang="en-US" sz="1500" dirty="0"/>
              <a:t> End-to-end security solutions including </a:t>
            </a:r>
            <a:r>
              <a:rPr lang="en-US" sz="1500" dirty="0" err="1"/>
              <a:t>DDoS</a:t>
            </a:r>
            <a:r>
              <a:rPr lang="en-US" sz="1500" dirty="0"/>
              <a:t> protection, encryption, and multi-factor authentication.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Cost-Effectiveness:</a:t>
            </a:r>
            <a:r>
              <a:rPr lang="en-US" sz="1500" dirty="0"/>
              <a:t> Pay-as-you-go pricing and cost management tools for optimizing resource usage.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Integrated with Microsoft Ecosystem:</a:t>
            </a:r>
            <a:r>
              <a:rPr lang="en-US" sz="1500" dirty="0"/>
              <a:t> Deep integration with Office 365, Dynamics 365, and other Microsoft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Wide Range of Services:</a:t>
            </a:r>
            <a:r>
              <a:rPr lang="en-US" sz="1500" dirty="0"/>
              <a:t> Extensive service catalog covering IaaS, PaaS, SaaS, and AI solutions.</a:t>
            </a:r>
          </a:p>
        </p:txBody>
      </p:sp>
      <p:sp>
        <p:nvSpPr>
          <p:cNvPr id="6" name="Text 7"/>
          <p:cNvSpPr/>
          <p:nvPr/>
        </p:nvSpPr>
        <p:spPr>
          <a:xfrm>
            <a:off x="4176419" y="1337005"/>
            <a:ext cx="28359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Disadvantages</a:t>
            </a:r>
            <a:endParaRPr lang="en-US" sz="2200" dirty="0"/>
          </a:p>
        </p:txBody>
      </p:sp>
      <p:sp>
        <p:nvSpPr>
          <p:cNvPr id="7" name="Text 8"/>
          <p:cNvSpPr/>
          <p:nvPr/>
        </p:nvSpPr>
        <p:spPr>
          <a:xfrm>
            <a:off x="4176419" y="1827423"/>
            <a:ext cx="3299202" cy="4252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Complex Pricing:</a:t>
            </a:r>
            <a:r>
              <a:rPr lang="en-US" sz="1600" dirty="0"/>
              <a:t> Navigating pricing models can be complex for businesses due to varied services and tiers.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Steep Learning Curve:</a:t>
            </a:r>
            <a:r>
              <a:rPr lang="en-US" sz="1600" dirty="0"/>
              <a:t> Azure's vast service portfolio may be overwhelming for new users.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Downtime Risk:</a:t>
            </a:r>
            <a:r>
              <a:rPr lang="en-US" sz="1600" dirty="0"/>
              <a:t> Like any cloud platform, Azure can experience outages or service disruptions.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Vendor Lock-In:</a:t>
            </a:r>
            <a:r>
              <a:rPr lang="en-US" sz="1600" dirty="0"/>
              <a:t> Businesses may face difficulties in transitioning to another cloud provider due to the use of proprietary Azure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Geographic Limitations:</a:t>
            </a:r>
            <a:r>
              <a:rPr lang="en-US" sz="1600" dirty="0"/>
              <a:t> Certain services may not be available in all regions, affecting global availability.</a:t>
            </a: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77" y="0"/>
            <a:ext cx="429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65897" y="344881"/>
            <a:ext cx="7556421" cy="698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Microsoft Azure</a:t>
            </a:r>
            <a:endParaRPr lang="en-US" sz="4400" dirty="0"/>
          </a:p>
        </p:txBody>
      </p:sp>
      <p:sp>
        <p:nvSpPr>
          <p:cNvPr id="4" name="Text 3"/>
          <p:cNvSpPr/>
          <p:nvPr/>
        </p:nvSpPr>
        <p:spPr>
          <a:xfrm>
            <a:off x="4465897" y="1461207"/>
            <a:ext cx="2927747" cy="490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Tiers</a:t>
            </a:r>
            <a:endParaRPr lang="en-US" sz="2200" dirty="0"/>
          </a:p>
        </p:txBody>
      </p:sp>
      <p:sp>
        <p:nvSpPr>
          <p:cNvPr id="5" name="Text 4"/>
          <p:cNvSpPr/>
          <p:nvPr/>
        </p:nvSpPr>
        <p:spPr>
          <a:xfrm>
            <a:off x="4465897" y="1951625"/>
            <a:ext cx="3635366" cy="4713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Free Tier:</a:t>
            </a:r>
            <a:r>
              <a:rPr lang="en-US" dirty="0"/>
              <a:t> Includes limited use of key services such as Virtual Machines, Storage, and AI services for trial purposes.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Basic Tier:</a:t>
            </a:r>
            <a:r>
              <a:rPr lang="en-US" dirty="0"/>
              <a:t> Suitable for low-traffic web applications and entry-level usage.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Standard Tier:</a:t>
            </a:r>
            <a:r>
              <a:rPr lang="en-US" dirty="0"/>
              <a:t> Provides more advanced features and higher capacity for production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Premium Tier:</a:t>
            </a:r>
            <a:r>
              <a:rPr lang="en-US" dirty="0"/>
              <a:t> Includes enterprise-level services, better performance, and advanced data security.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Enterprise Tier:</a:t>
            </a:r>
            <a:r>
              <a:rPr lang="en-US" dirty="0"/>
              <a:t> Designed for large-scale businesses needing global scalability, advanced security, and compliance.</a:t>
            </a:r>
          </a:p>
        </p:txBody>
      </p:sp>
      <p:sp>
        <p:nvSpPr>
          <p:cNvPr id="6" name="Text 7"/>
          <p:cNvSpPr/>
          <p:nvPr/>
        </p:nvSpPr>
        <p:spPr>
          <a:xfrm>
            <a:off x="8357574" y="1461207"/>
            <a:ext cx="28359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Working</a:t>
            </a:r>
            <a:endParaRPr lang="en-US" sz="2200" dirty="0"/>
          </a:p>
        </p:txBody>
      </p:sp>
      <p:sp>
        <p:nvSpPr>
          <p:cNvPr id="7" name="Text 8"/>
          <p:cNvSpPr/>
          <p:nvPr/>
        </p:nvSpPr>
        <p:spPr>
          <a:xfrm>
            <a:off x="8357574" y="1951625"/>
            <a:ext cx="3497542" cy="4609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/>
              <a:t>Azure works by providing a flexible cloud platform with integrated services where users can deploy applications, manage virtual machines, scale workloads, store data, and analyze insights—all over the internet through Azure’s portal, APIs, or command-line interfaces. The platform supports a variety of programming languages and offers SDKs for development and management.</a:t>
            </a: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4742" y="432362"/>
            <a:ext cx="7556421" cy="811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Microsoft Azure</a:t>
            </a:r>
            <a:endParaRPr lang="en-US" sz="4400" dirty="0"/>
          </a:p>
        </p:txBody>
      </p:sp>
      <p:sp>
        <p:nvSpPr>
          <p:cNvPr id="4" name="Text 3"/>
          <p:cNvSpPr/>
          <p:nvPr/>
        </p:nvSpPr>
        <p:spPr>
          <a:xfrm>
            <a:off x="284742" y="1497261"/>
            <a:ext cx="2927747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Framework</a:t>
            </a:r>
            <a:endParaRPr lang="en-US" sz="2200" dirty="0"/>
          </a:p>
        </p:txBody>
      </p:sp>
      <p:sp>
        <p:nvSpPr>
          <p:cNvPr id="5" name="Text 4"/>
          <p:cNvSpPr/>
          <p:nvPr/>
        </p:nvSpPr>
        <p:spPr>
          <a:xfrm>
            <a:off x="284742" y="2104514"/>
            <a:ext cx="3453069" cy="4488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600" dirty="0"/>
              <a:t>Azure supports a broad range of development frameworks, including: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.NET:</a:t>
            </a:r>
            <a:r>
              <a:rPr lang="en-US" sz="1600" dirty="0"/>
              <a:t> For enterprise-level applications and integration with Microsoft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Java:</a:t>
            </a:r>
            <a:r>
              <a:rPr lang="en-US" sz="1600" dirty="0"/>
              <a:t> Widely used in conjunction with Azure’s PaaS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Node.js:</a:t>
            </a:r>
            <a:r>
              <a:rPr lang="en-US" sz="1600" dirty="0"/>
              <a:t> For developing scalable and lightweight web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Python:</a:t>
            </a:r>
            <a:r>
              <a:rPr lang="en-US" sz="1600" dirty="0"/>
              <a:t> Well-suited for data science, AI, and machine learning applications.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Ruby, PHP:</a:t>
            </a:r>
            <a:r>
              <a:rPr lang="en-US" sz="1600" dirty="0"/>
              <a:t> Popular web development languages for hosting on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Containers &amp; Kubernetes:</a:t>
            </a:r>
            <a:r>
              <a:rPr lang="en-US" sz="1600" dirty="0"/>
              <a:t> For running containerized applications at scale.</a:t>
            </a:r>
          </a:p>
        </p:txBody>
      </p:sp>
      <p:sp>
        <p:nvSpPr>
          <p:cNvPr id="6" name="Text 7"/>
          <p:cNvSpPr/>
          <p:nvPr/>
        </p:nvSpPr>
        <p:spPr>
          <a:xfrm>
            <a:off x="4176419" y="1497261"/>
            <a:ext cx="28359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Lifecycle</a:t>
            </a:r>
            <a:endParaRPr lang="en-US" sz="2200" dirty="0"/>
          </a:p>
        </p:txBody>
      </p:sp>
      <p:sp>
        <p:nvSpPr>
          <p:cNvPr id="7" name="Text 8"/>
          <p:cNvSpPr/>
          <p:nvPr/>
        </p:nvSpPr>
        <p:spPr>
          <a:xfrm>
            <a:off x="4176419" y="1987679"/>
            <a:ext cx="3299202" cy="4605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Planning:</a:t>
            </a:r>
            <a:r>
              <a:rPr lang="en-US" sz="1600" dirty="0"/>
              <a:t> Identifying business requirements, selecting services, and defining architecture.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Development:</a:t>
            </a:r>
            <a:r>
              <a:rPr lang="en-US" sz="1600" dirty="0"/>
              <a:t> Writing, testing, and deploying applications using Azure tools and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Deployment:</a:t>
            </a:r>
            <a:r>
              <a:rPr lang="en-US" sz="1600" dirty="0"/>
              <a:t> Using services like Azure DevOps for continuous integration/continuous delivery (CI/CD).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Operation:</a:t>
            </a:r>
            <a:r>
              <a:rPr lang="en-US" sz="1600" dirty="0"/>
              <a:t> Monitoring and managing cloud resources via Azure Monitor and Application Insights.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Optimization:</a:t>
            </a:r>
            <a:r>
              <a:rPr lang="en-US" sz="1600" dirty="0"/>
              <a:t> Cost management, performance tuning, and security reviews.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Decommissioning:</a:t>
            </a:r>
            <a:r>
              <a:rPr lang="en-US" sz="1600" dirty="0"/>
              <a:t> Retiring or upgrading services when they are no longer needed.</a:t>
            </a: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163" y="0"/>
            <a:ext cx="4350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00337" y="395187"/>
            <a:ext cx="6914147" cy="711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sz="4050" b="1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Why </a:t>
            </a:r>
            <a:r>
              <a:rPr lang="en-US" sz="4050" b="1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Azure?</a:t>
            </a:r>
            <a:endParaRPr lang="en-US" sz="4050" b="1" dirty="0"/>
          </a:p>
        </p:txBody>
      </p:sp>
      <p:sp>
        <p:nvSpPr>
          <p:cNvPr id="5" name="Text 4"/>
          <p:cNvSpPr/>
          <p:nvPr/>
        </p:nvSpPr>
        <p:spPr>
          <a:xfrm>
            <a:off x="4700336" y="1753385"/>
            <a:ext cx="6914147" cy="3421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Seamlessly integrates with Microsoft products such as Office 365, Dynamics 365, and Power Platform.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Hybrid Cloud Leadership:</a:t>
            </a:r>
            <a:r>
              <a:rPr lang="en-US" dirty="0"/>
              <a:t> Azure offers advanced hybrid cloud capabilities via Azure Stack and Azure Arc.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Wide Service Offering:</a:t>
            </a:r>
            <a:r>
              <a:rPr lang="en-US" dirty="0"/>
              <a:t> Azure provides one of the most comprehensive service portfolios across cloud platforms.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Security &amp; Compliance:</a:t>
            </a:r>
            <a:r>
              <a:rPr lang="en-US" dirty="0"/>
              <a:t> Recognized for its security features and global compliance certifications.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Innovation:</a:t>
            </a:r>
            <a:r>
              <a:rPr lang="en-US" dirty="0"/>
              <a:t> Continuous enhancements in AI, </a:t>
            </a:r>
            <a:r>
              <a:rPr lang="en-US" dirty="0" err="1"/>
              <a:t>IoT</a:t>
            </a:r>
            <a:r>
              <a:rPr lang="en-US" dirty="0"/>
              <a:t>, and quantum computing.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Global Presence:</a:t>
            </a:r>
            <a:r>
              <a:rPr lang="en-US" dirty="0"/>
              <a:t> Azure’s global data center presence ensures low-latency services in multiple regions.</a:t>
            </a:r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8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/>
          <p:nvPr/>
        </p:nvSpPr>
        <p:spPr>
          <a:xfrm>
            <a:off x="571397" y="953602"/>
            <a:ext cx="6914147" cy="711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sz="4050" b="1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History of </a:t>
            </a:r>
            <a:r>
              <a:rPr lang="en-US" sz="4050" b="1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</a:t>
            </a:r>
            <a:endParaRPr lang="en-US" sz="4050" b="1" dirty="0"/>
          </a:p>
        </p:txBody>
      </p:sp>
      <p:sp>
        <p:nvSpPr>
          <p:cNvPr id="7" name="Text 4"/>
          <p:cNvSpPr/>
          <p:nvPr/>
        </p:nvSpPr>
        <p:spPr>
          <a:xfrm>
            <a:off x="571396" y="2070672"/>
            <a:ext cx="6914147" cy="2897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2008:</a:t>
            </a:r>
            <a:r>
              <a:rPr lang="en-US" dirty="0"/>
              <a:t> Azure was announced as "Windows Azure" at Microsoft's Professional Developers Conference.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2010:</a:t>
            </a:r>
            <a:r>
              <a:rPr lang="en-US" dirty="0"/>
              <a:t> Azure officially launched, initially offering cloud services for computing, storage, and networking.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2014:</a:t>
            </a:r>
            <a:r>
              <a:rPr lang="en-US" dirty="0"/>
              <a:t> Rebranded to "Microsoft Azure" to reflect its expansion beyond Windows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2016-2018:</a:t>
            </a:r>
            <a:r>
              <a:rPr lang="en-US" dirty="0"/>
              <a:t> Azure expanded rapidly with more regions, services, and partnerships, becoming a leader in hybrid cloud.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2020-Present:</a:t>
            </a:r>
            <a:r>
              <a:rPr lang="en-US" dirty="0"/>
              <a:t> Azure continues to grow with a focus on AI, edge computing, quantum technologies, and sustainability.</a:t>
            </a:r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499" y="0"/>
            <a:ext cx="418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AI + Machine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Learning </a:t>
            </a:r>
            <a:r>
              <a:rPr lang="en-US" sz="54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Services</a:t>
            </a:r>
            <a:endParaRPr lang="en-US" sz="5400" dirty="0"/>
          </a:p>
        </p:txBody>
      </p:sp>
      <p:sp>
        <p:nvSpPr>
          <p:cNvPr id="3" name="Text 4"/>
          <p:cNvSpPr/>
          <p:nvPr/>
        </p:nvSpPr>
        <p:spPr>
          <a:xfrm>
            <a:off x="248358" y="1213886"/>
            <a:ext cx="11510505" cy="5300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AI Studio:</a:t>
            </a:r>
            <a:r>
              <a:rPr lang="en-US" sz="1600" dirty="0"/>
              <a:t> A centralized platform for building, managing, and deploying AI models and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Machine Learning:</a:t>
            </a:r>
            <a:r>
              <a:rPr lang="en-US" sz="1600" dirty="0"/>
              <a:t> A cloud service for building, training, and deploying machine learning models.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AI Search:</a:t>
            </a:r>
            <a:r>
              <a:rPr lang="en-US" sz="1600" dirty="0"/>
              <a:t> AI-powered search services to integrate intelligent search capabilities into apps.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AI services:</a:t>
            </a:r>
            <a:r>
              <a:rPr lang="en-US" sz="1600" dirty="0"/>
              <a:t> A suite of pre-built AI APIs for language, vision, and speech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AI services multi-service account:</a:t>
            </a:r>
            <a:r>
              <a:rPr lang="en-US" sz="1600" dirty="0"/>
              <a:t> Manage multiple Azure AI services under a single account.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AI Video Indexer:</a:t>
            </a:r>
            <a:r>
              <a:rPr lang="en-US" sz="1600" dirty="0"/>
              <a:t> AI service for extracting insights and metadata from video content.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Anomaly detectors:</a:t>
            </a:r>
            <a:r>
              <a:rPr lang="en-US" sz="1600" dirty="0"/>
              <a:t> Detect unusual patterns and trends in your data using AI.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Bot Services:</a:t>
            </a:r>
            <a:r>
              <a:rPr lang="en-US" sz="1600" dirty="0"/>
              <a:t> A platform for building, deploying, and managing intelligent bots.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Computer Vision:</a:t>
            </a:r>
            <a:r>
              <a:rPr lang="en-US" sz="1600" dirty="0"/>
              <a:t> AI service that provides image recognition, text extraction, and object detection capabilities.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Content moderators:</a:t>
            </a:r>
            <a:r>
              <a:rPr lang="en-US" sz="1600" dirty="0"/>
              <a:t> AI service for automated content moderation across text, images, and videos.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 Vision:</a:t>
            </a:r>
            <a:r>
              <a:rPr lang="en-US" sz="1600" dirty="0"/>
              <a:t> Build and deploy custom image classification models.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Document Intelligence:</a:t>
            </a:r>
            <a:r>
              <a:rPr lang="en-US" sz="1600" dirty="0"/>
              <a:t> AI-powered service for extracting structured data from unstructured documents.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Face APIs:</a:t>
            </a:r>
            <a:r>
              <a:rPr lang="en-US" sz="1600" dirty="0"/>
              <a:t> Face detection and recognition capabilities through AI.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Immersive Readers:</a:t>
            </a:r>
            <a:r>
              <a:rPr lang="en-US" sz="1600" dirty="0"/>
              <a:t> AI service to enhance reading comprehension with tools like text-to-speech.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Language:</a:t>
            </a:r>
            <a:r>
              <a:rPr lang="en-US" sz="1600" dirty="0"/>
              <a:t> AI service for language understanding, generation, and translation.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Metrics advisors:</a:t>
            </a:r>
            <a:r>
              <a:rPr lang="en-US" sz="1600" dirty="0"/>
              <a:t> AI-powered service for monitoring and anomaly detection in metrics.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</a:t>
            </a:r>
            <a:r>
              <a:rPr lang="en-US" sz="1600" b="1" dirty="0" err="1"/>
              <a:t>OpenAI</a:t>
            </a:r>
            <a:r>
              <a:rPr lang="en-US" sz="1600" b="1" dirty="0"/>
              <a:t>:</a:t>
            </a:r>
            <a:r>
              <a:rPr lang="en-US" sz="1600" dirty="0"/>
              <a:t> Leverage powerful </a:t>
            </a:r>
            <a:r>
              <a:rPr lang="en-US" sz="1600" dirty="0" err="1"/>
              <a:t>OpenAI</a:t>
            </a:r>
            <a:r>
              <a:rPr lang="en-US" sz="1600" dirty="0"/>
              <a:t> models such as GPT for advanced natural language processing.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Personalizers:</a:t>
            </a:r>
            <a:r>
              <a:rPr lang="en-US" sz="1600" dirty="0"/>
              <a:t> AI service that offers content personalization based on user behavior.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Speech services:</a:t>
            </a:r>
            <a:r>
              <a:rPr lang="en-US" sz="1600" dirty="0"/>
              <a:t> AI-powered speech-to-text, text-to-speech, and speech translation services.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Translators:</a:t>
            </a:r>
            <a:r>
              <a:rPr lang="en-US" sz="1600" dirty="0"/>
              <a:t> AI service for real-time and bulk text translations across languages.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Intelligent Recommendations Accounts:</a:t>
            </a:r>
            <a:r>
              <a:rPr lang="en-US" sz="1600" dirty="0"/>
              <a:t> AI-based personalized product and content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76533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358" y="348258"/>
            <a:ext cx="11510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Azure Analytics Services</a:t>
            </a:r>
          </a:p>
        </p:txBody>
      </p:sp>
      <p:sp>
        <p:nvSpPr>
          <p:cNvPr id="3" name="Text 4"/>
          <p:cNvSpPr/>
          <p:nvPr/>
        </p:nvSpPr>
        <p:spPr>
          <a:xfrm>
            <a:off x="248358" y="1213886"/>
            <a:ext cx="11510505" cy="5300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Analysis Services:</a:t>
            </a:r>
            <a:r>
              <a:rPr lang="en-US" sz="1600" dirty="0"/>
              <a:t> A fully managed platform for enterprise-level data modeling.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Apache Airflow™ on Astro - An Azure Native ISV Service:</a:t>
            </a:r>
            <a:r>
              <a:rPr lang="en-US" sz="1600" dirty="0"/>
              <a:t> Managed Apache Airflow service for automating data workflows.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Factories:</a:t>
            </a:r>
            <a:r>
              <a:rPr lang="en-US" sz="1600" dirty="0"/>
              <a:t> Azure service for orchestrating and automating data movement and transformation.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Lake Analytics:</a:t>
            </a:r>
            <a:r>
              <a:rPr lang="en-US" sz="1600" dirty="0"/>
              <a:t> On-demand data analytics service that processes big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Lake Storage Gen1:</a:t>
            </a:r>
            <a:r>
              <a:rPr lang="en-US" sz="1600" dirty="0"/>
              <a:t> Scalable and secure data lake storage for large datasets.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</a:t>
            </a:r>
            <a:r>
              <a:rPr lang="en-US" sz="1600" b="1" dirty="0" err="1"/>
              <a:t>Databricks</a:t>
            </a:r>
            <a:r>
              <a:rPr lang="en-US" sz="1600" b="1" dirty="0"/>
              <a:t>:</a:t>
            </a:r>
            <a:r>
              <a:rPr lang="en-US" sz="1600" dirty="0"/>
              <a:t> Collaborative, Apache Spark-based analytics platform optimized for Azure.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HDInsight Clusters:</a:t>
            </a:r>
            <a:r>
              <a:rPr lang="en-US" sz="1600" dirty="0"/>
              <a:t> Managed service for running big data workloads using open-source frameworks.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HDInsight on AKS </a:t>
            </a:r>
            <a:r>
              <a:rPr lang="en-US" sz="1600" b="1" dirty="0" smtClean="0"/>
              <a:t>Clusters:</a:t>
            </a:r>
            <a:r>
              <a:rPr lang="en-US" sz="1600" dirty="0" smtClean="0"/>
              <a:t> </a:t>
            </a:r>
            <a:r>
              <a:rPr lang="en-US" sz="1600" dirty="0"/>
              <a:t>Azure HDInsight on Kubernetes for running big data workloads.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Informatica</a:t>
            </a:r>
            <a:r>
              <a:rPr lang="en-US" sz="1600" b="1" dirty="0"/>
              <a:t> Intelligent Data Management Cloud:</a:t>
            </a:r>
            <a:r>
              <a:rPr lang="en-US" sz="1600" dirty="0"/>
              <a:t> Azure-native service for intelligent data management across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Microsoft Graph Data Connect:</a:t>
            </a:r>
            <a:r>
              <a:rPr lang="en-US" sz="1600" dirty="0"/>
              <a:t> Data service to securely extract and analyze Office 365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Data Explorer Clusters:</a:t>
            </a:r>
            <a:r>
              <a:rPr lang="en-US" sz="1600" dirty="0"/>
              <a:t> Fast and scalable data exploration service for real-time analytics.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Share Invitations:</a:t>
            </a:r>
            <a:r>
              <a:rPr lang="en-US" sz="1600" dirty="0"/>
              <a:t> Share data securely across organizations using Azure Data Share.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Shares:</a:t>
            </a:r>
            <a:r>
              <a:rPr lang="en-US" sz="1600" dirty="0"/>
              <a:t> Secure sharing of big datasets across Azure tenants.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Power BI Embedded:</a:t>
            </a:r>
            <a:r>
              <a:rPr lang="en-US" sz="1600" dirty="0"/>
              <a:t> Embeds rich Power BI visualizations into apps using APIs.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Apache Kafka® &amp; Apache </a:t>
            </a:r>
            <a:r>
              <a:rPr lang="en-US" sz="1600" b="1" dirty="0" err="1"/>
              <a:t>Flink</a:t>
            </a:r>
            <a:r>
              <a:rPr lang="en-US" sz="1600" b="1" dirty="0"/>
              <a:t>® on Confluent Cloud™:</a:t>
            </a:r>
            <a:r>
              <a:rPr lang="en-US" sz="1600" dirty="0"/>
              <a:t> Fully managed event streaming with Apache Kafka and </a:t>
            </a:r>
            <a:r>
              <a:rPr lang="en-US" sz="1600" dirty="0" err="1"/>
              <a:t>Flink</a:t>
            </a:r>
            <a:r>
              <a:rPr lang="en-US" sz="16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Event Hubs:</a:t>
            </a:r>
            <a:r>
              <a:rPr lang="en-US" sz="1600" dirty="0"/>
              <a:t> Big data streaming platform for event ingestion and processing.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 Analytics Workspaces:</a:t>
            </a:r>
            <a:r>
              <a:rPr lang="en-US" sz="1600" dirty="0"/>
              <a:t> Centralized platform for collecting, analyzing, and visualizing logs from Azure resources.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Managed Prometheus:</a:t>
            </a:r>
            <a:r>
              <a:rPr lang="en-US" sz="1600" dirty="0"/>
              <a:t> Managed Prometheus monitoring service for Kubernetes and cloud environments.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Stream Analytics Clusters:</a:t>
            </a:r>
            <a:r>
              <a:rPr lang="en-US" sz="1600" dirty="0"/>
              <a:t> Real-time analytics service for processing massive streams of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Stream Analytics Jobs:</a:t>
            </a:r>
            <a:r>
              <a:rPr lang="en-US" sz="1600" dirty="0"/>
              <a:t> Build and deploy real-time analytics solutions with Azure Stream Analytics.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Azure Synapse Analytics (Private Link Hubs):</a:t>
            </a:r>
            <a:r>
              <a:rPr lang="en-US" sz="1600" dirty="0"/>
              <a:t> Secure Synapse Analytics communication with Private Link.</a:t>
            </a:r>
          </a:p>
        </p:txBody>
      </p:sp>
    </p:spTree>
    <p:extLst>
      <p:ext uri="{BB962C8B-B14F-4D97-AF65-F5344CB8AC3E}">
        <p14:creationId xmlns:p14="http://schemas.microsoft.com/office/powerpoint/2010/main" val="113842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6909</Words>
  <Application>Microsoft Office PowerPoint</Application>
  <PresentationFormat>Widescreen</PresentationFormat>
  <Paragraphs>512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Gelasio Semi Bold</vt:lpstr>
      <vt:lpstr>Montserrat Bold</vt:lpstr>
      <vt:lpstr>Source Sans Pro</vt:lpstr>
      <vt:lpstr>Unbounded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2024-10-07T14:03:53Z</dcterms:created>
  <dcterms:modified xsi:type="dcterms:W3CDTF">2024-10-08T05:56:07Z</dcterms:modified>
</cp:coreProperties>
</file>