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940E0-435D-40B5-BB05-6709A7E8F1E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5C8A-AA75-4914-B496-54F9B3ED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80" y="-1"/>
            <a:ext cx="3934120" cy="6858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4664" y="502616"/>
            <a:ext cx="7468553" cy="949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Containerization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394664" y="2471439"/>
            <a:ext cx="3762557" cy="2597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1850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Containerization is a lightweight form of virtualization that packages applications and their dependencies into isolated units called containers, ensuring consistent execution across different environments.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4297991" y="2471438"/>
            <a:ext cx="3762557" cy="3505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Isolation:</a:t>
            </a:r>
            <a:r>
              <a:rPr lang="en-US" dirty="0"/>
              <a:t> Applications run in isolated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Lightweight:</a:t>
            </a:r>
            <a:r>
              <a:rPr lang="en-US" dirty="0"/>
              <a:t> Containers share the host OS kernel, using fewer resources than virtual machines.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Portability:</a:t>
            </a:r>
            <a:r>
              <a:rPr lang="en-US" dirty="0"/>
              <a:t> Containers can run consistently across different systems.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Containers enable rapid scaling of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Dependency Management:</a:t>
            </a:r>
            <a:r>
              <a:rPr lang="en-US" dirty="0"/>
              <a:t> Packages application dependencies along with the app.</a:t>
            </a:r>
          </a:p>
        </p:txBody>
      </p:sp>
      <p:sp>
        <p:nvSpPr>
          <p:cNvPr id="6" name="Text 1"/>
          <p:cNvSpPr/>
          <p:nvPr/>
        </p:nvSpPr>
        <p:spPr>
          <a:xfrm>
            <a:off x="394664" y="1751073"/>
            <a:ext cx="3762557" cy="42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Definition</a:t>
            </a:r>
            <a:endParaRPr lang="en-US" sz="1850" b="1" dirty="0"/>
          </a:p>
        </p:txBody>
      </p:sp>
      <p:sp>
        <p:nvSpPr>
          <p:cNvPr id="7" name="Text 1"/>
          <p:cNvSpPr/>
          <p:nvPr/>
        </p:nvSpPr>
        <p:spPr>
          <a:xfrm>
            <a:off x="4326272" y="1751073"/>
            <a:ext cx="3762557" cy="42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Features</a:t>
            </a:r>
            <a:endParaRPr lang="en-US" sz="1850" b="1" dirty="0"/>
          </a:p>
        </p:txBody>
      </p:sp>
    </p:spTree>
    <p:extLst>
      <p:ext uri="{BB962C8B-B14F-4D97-AF65-F5344CB8AC3E}">
        <p14:creationId xmlns:p14="http://schemas.microsoft.com/office/powerpoint/2010/main" val="160208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08" y="-1"/>
            <a:ext cx="5077892" cy="6858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7213" y="492432"/>
            <a:ext cx="635758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240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Best Practices for Effective Containerization</a:t>
            </a:r>
            <a:endParaRPr lang="en-US" sz="2400" dirty="0"/>
          </a:p>
        </p:txBody>
      </p:sp>
      <p:sp>
        <p:nvSpPr>
          <p:cNvPr id="4" name="Shape 1"/>
          <p:cNvSpPr/>
          <p:nvPr/>
        </p:nvSpPr>
        <p:spPr>
          <a:xfrm>
            <a:off x="517212" y="1555421"/>
            <a:ext cx="5902441" cy="3704735"/>
          </a:xfrm>
          <a:prstGeom prst="roundRect">
            <a:avLst>
              <a:gd name="adj" fmla="val 1097"/>
            </a:avLst>
          </a:prstGeom>
          <a:solidFill>
            <a:srgbClr val="F3E8E8"/>
          </a:solidFill>
          <a:ln/>
        </p:spPr>
      </p:sp>
      <p:sp>
        <p:nvSpPr>
          <p:cNvPr id="5" name="Text 3"/>
          <p:cNvSpPr/>
          <p:nvPr/>
        </p:nvSpPr>
        <p:spPr>
          <a:xfrm>
            <a:off x="756528" y="1781665"/>
            <a:ext cx="5427456" cy="3405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Use Lightweight Images:</a:t>
            </a:r>
            <a:r>
              <a:rPr lang="en-US" dirty="0"/>
              <a:t> Minimize image size by using minimal base images.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Automate Testing:</a:t>
            </a:r>
            <a:r>
              <a:rPr lang="en-US" dirty="0"/>
              <a:t> Integrate containers into CI/CD for automated testing.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Implement Security:</a:t>
            </a:r>
            <a:r>
              <a:rPr lang="en-US" dirty="0"/>
              <a:t> Regularly scan container images for vulnerabilities.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Use Multi-Stage Builds:</a:t>
            </a:r>
            <a:r>
              <a:rPr lang="en-US" dirty="0"/>
              <a:t> Keep build dependencies separate from runtime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Orchestrate Containers:</a:t>
            </a:r>
            <a:r>
              <a:rPr lang="en-US" dirty="0"/>
              <a:t> Use orchestration tools like Kubernetes for large-scale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Limit Privileges:</a:t>
            </a:r>
            <a:r>
              <a:rPr lang="en-US" dirty="0"/>
              <a:t> Run containers with the least privilege necessary.</a:t>
            </a:r>
          </a:p>
        </p:txBody>
      </p:sp>
    </p:spTree>
    <p:extLst>
      <p:ext uri="{BB962C8B-B14F-4D97-AF65-F5344CB8AC3E}">
        <p14:creationId xmlns:p14="http://schemas.microsoft.com/office/powerpoint/2010/main" val="308772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615" y="332178"/>
            <a:ext cx="6357580" cy="5916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240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Docker vs </a:t>
            </a:r>
            <a:r>
              <a:rPr lang="en-US" sz="2400" dirty="0" err="1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Rkt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85067"/>
              </p:ext>
            </p:extLst>
          </p:nvPr>
        </p:nvGraphicFramePr>
        <p:xfrm>
          <a:off x="2003720" y="1196449"/>
          <a:ext cx="8127999" cy="53111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409635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03410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263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Docker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Rkt (Rocket)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15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Primary Use Case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Containerization and application deployment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Secure and modular container execution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311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Container Daemon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Requires a central daemon (Docker Engine)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 central daemon; runs directly as a process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854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Container Format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Uses Docker image format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Supports App Container Image (ACI) and Docker images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849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Orchestration Support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Supports Docker Swarm, Kubernetes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Supports Kubernetes, systemd natively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7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Security Model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Root privileges required (by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More security-focused, runs with fewer root privileges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638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Image Management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Docker Hub for managing images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 native image repository (uses external registries)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99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Networking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Built-in networking (Docker networks)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Relies on external tools like CNI for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671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Development Focus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Widely adopted for general containerization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Security, modularity, and flexibility for enterprise 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95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License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Open-source with commercial options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Open-source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602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Status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Actively developed and widely used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Discontinued in 2020 (CoreOS merged into Red Hat)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4563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1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213" y="492432"/>
            <a:ext cx="91546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2400" b="1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Docker vs Kubernetes vs </a:t>
            </a:r>
            <a:r>
              <a:rPr lang="en-US" sz="2400" b="1" dirty="0" err="1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Podman</a:t>
            </a:r>
            <a:r>
              <a:rPr lang="en-US" sz="2400" b="1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 vs </a:t>
            </a:r>
            <a:r>
              <a:rPr lang="en-US" sz="2400" b="1" dirty="0" err="1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Containerd</a:t>
            </a:r>
            <a:r>
              <a:rPr lang="en-US" sz="2400" b="1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 vs </a:t>
            </a:r>
            <a:r>
              <a:rPr lang="en-US" sz="2400" b="1" dirty="0" err="1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OpenShift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26414"/>
              </p:ext>
            </p:extLst>
          </p:nvPr>
        </p:nvGraphicFramePr>
        <p:xfrm>
          <a:off x="2097988" y="1341835"/>
          <a:ext cx="8128002" cy="49847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930958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6509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37145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66276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9104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6732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Feature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Docker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Kubernetes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Podman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Containerd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OpenShift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478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Primary Use Case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Containerization platform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Container orchestration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Container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Container runtime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Kubernetes-based PaaS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550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Container Orchestration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Limited (Docker Swarm)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Full orchestration (multi-cluster)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No built-in orchestration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No orchestration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Built-in Kubernetes orchestration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3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Runtime Dependency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Uses Containerd as runtime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Integrates with multiple runtimes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Uses Containerd by default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Standalone container runtime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Uses CRI-O and Kubernetes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51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Rootless Mode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Requires root privileges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N/A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Supports rootless containers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Requires integration with other tools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Supports rootless containers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375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Deployment Model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Local development and deployment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Production-grade cluster 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Local and cloud-native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Lightweight runtime for container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Enterprise-grade platform with CI/CD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459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CLI Compatibility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Docker CLI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kubectl for cluster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Docker-compatible CLI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Works with higher-level tools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Web-based and CLI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684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Integration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Extensive integrations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Extensive integrations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 err="1">
                          <a:effectLst/>
                        </a:rPr>
                        <a:t>Podman</a:t>
                      </a:r>
                      <a:r>
                        <a:rPr lang="en-US" sz="1300" u="none" strike="noStrike" dirty="0">
                          <a:effectLst/>
                        </a:rPr>
                        <a:t> integrates with </a:t>
                      </a:r>
                      <a:r>
                        <a:rPr lang="en-US" sz="1300" u="none" strike="noStrike" dirty="0" err="1">
                          <a:effectLst/>
                        </a:rPr>
                        <a:t>Buildah</a:t>
                      </a:r>
                      <a:r>
                        <a:rPr lang="en-US" sz="1300" u="none" strike="noStrike" dirty="0">
                          <a:effectLst/>
                        </a:rPr>
                        <a:t>, </a:t>
                      </a:r>
                      <a:r>
                        <a:rPr lang="en-US" sz="1300" u="none" strike="noStrike" dirty="0" err="1">
                          <a:effectLst/>
                        </a:rPr>
                        <a:t>Skopeo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Integrated into Kubernetes stack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Strong Red Hat ecosystem integrations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58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Use Case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Single-host containerization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Multi-host, cloud-native orchestration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Rootless container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Container runtime for Kubernetes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Enterprise-grade application development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470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License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Open-source, with commercial options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Open-source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Open-source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Open-source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Open-source (with Red Hat support)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336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4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4120" cy="6858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59653" y="804274"/>
            <a:ext cx="7468553" cy="949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Containerization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4259653" y="2773097"/>
            <a:ext cx="3762557" cy="3505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Portability:</a:t>
            </a:r>
            <a:r>
              <a:rPr lang="en-US" dirty="0"/>
              <a:t> Run consistently across multiple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Resource Efficiency:</a:t>
            </a:r>
            <a:r>
              <a:rPr lang="en-US" dirty="0"/>
              <a:t> Less overhead compared to virtual machines.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Fast Deployment:</a:t>
            </a:r>
            <a:r>
              <a:rPr lang="en-US" dirty="0"/>
              <a:t> Quick start times and scalability.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Improved DevOps:</a:t>
            </a:r>
            <a:r>
              <a:rPr lang="en-US" dirty="0"/>
              <a:t> Seamless integration with CI/CD pipelines and DevOps practices.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Simplified Dependency Management:</a:t>
            </a:r>
            <a:r>
              <a:rPr lang="en-US" dirty="0"/>
              <a:t> No "works on my machine" issues.</a:t>
            </a:r>
          </a:p>
        </p:txBody>
      </p:sp>
      <p:sp>
        <p:nvSpPr>
          <p:cNvPr id="5" name="Text 1"/>
          <p:cNvSpPr/>
          <p:nvPr/>
        </p:nvSpPr>
        <p:spPr>
          <a:xfrm>
            <a:off x="8162980" y="2773096"/>
            <a:ext cx="3762557" cy="3505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Security Risks:</a:t>
            </a:r>
            <a:r>
              <a:rPr lang="en-US" dirty="0"/>
              <a:t> Containers share the host OS, leading to potential vulnerabilities.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Limited OS Support:</a:t>
            </a:r>
            <a:r>
              <a:rPr lang="en-US" dirty="0"/>
              <a:t> Containers rely on the host OS kernel, limiting the choice of operating systems.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Complexity:</a:t>
            </a:r>
            <a:r>
              <a:rPr lang="en-US" dirty="0"/>
              <a:t> Managing many containers can be complex without orchestration tools.</a:t>
            </a:r>
          </a:p>
        </p:txBody>
      </p:sp>
      <p:sp>
        <p:nvSpPr>
          <p:cNvPr id="6" name="Text 1"/>
          <p:cNvSpPr/>
          <p:nvPr/>
        </p:nvSpPr>
        <p:spPr>
          <a:xfrm>
            <a:off x="4259653" y="2052731"/>
            <a:ext cx="3762557" cy="42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Advantages</a:t>
            </a:r>
            <a:endParaRPr lang="en-US" sz="1850" b="1" dirty="0"/>
          </a:p>
        </p:txBody>
      </p:sp>
      <p:sp>
        <p:nvSpPr>
          <p:cNvPr id="7" name="Text 1"/>
          <p:cNvSpPr/>
          <p:nvPr/>
        </p:nvSpPr>
        <p:spPr>
          <a:xfrm>
            <a:off x="8191261" y="2052731"/>
            <a:ext cx="3762557" cy="42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Disadvantages</a:t>
            </a:r>
            <a:endParaRPr lang="en-US" sz="1850" b="1" dirty="0"/>
          </a:p>
        </p:txBody>
      </p:sp>
    </p:spTree>
    <p:extLst>
      <p:ext uri="{BB962C8B-B14F-4D97-AF65-F5344CB8AC3E}">
        <p14:creationId xmlns:p14="http://schemas.microsoft.com/office/powerpoint/2010/main" val="133523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80" y="-1"/>
            <a:ext cx="3934120" cy="6858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4664" y="502616"/>
            <a:ext cx="7468553" cy="949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Containerization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394664" y="2471438"/>
            <a:ext cx="3762557" cy="307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Images:</a:t>
            </a:r>
            <a:r>
              <a:rPr lang="en-US" dirty="0"/>
              <a:t> Containers are built from images that include the application and its dependencies.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Containers:</a:t>
            </a:r>
            <a:r>
              <a:rPr lang="en-US" dirty="0"/>
              <a:t> Run-time instances of images that execute isolated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Host OS:</a:t>
            </a:r>
            <a:r>
              <a:rPr lang="en-US" dirty="0"/>
              <a:t> Containers share the host OS kernel but operate in isolated environments using namespaces and </a:t>
            </a:r>
            <a:r>
              <a:rPr lang="en-US" dirty="0" err="1"/>
              <a:t>cgroups</a:t>
            </a:r>
            <a:r>
              <a:rPr lang="en-US" dirty="0"/>
              <a:t>.</a:t>
            </a:r>
          </a:p>
        </p:txBody>
      </p:sp>
      <p:sp>
        <p:nvSpPr>
          <p:cNvPr id="5" name="Text 1"/>
          <p:cNvSpPr/>
          <p:nvPr/>
        </p:nvSpPr>
        <p:spPr>
          <a:xfrm>
            <a:off x="4297991" y="2471438"/>
            <a:ext cx="3762557" cy="3505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Operating System-Level Containers:</a:t>
            </a:r>
            <a:r>
              <a:rPr lang="en-US" dirty="0"/>
              <a:t> Share the host OS (e.g., Docker).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 Containers:</a:t>
            </a:r>
            <a:r>
              <a:rPr lang="en-US" dirty="0"/>
              <a:t> Encapsulate only the application, allowing multi-language apps (e.g., LXC).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System Containers:</a:t>
            </a:r>
            <a:r>
              <a:rPr lang="en-US" dirty="0"/>
              <a:t> Simulate a full operating system (e.g., LXD).</a:t>
            </a:r>
          </a:p>
        </p:txBody>
      </p:sp>
      <p:sp>
        <p:nvSpPr>
          <p:cNvPr id="6" name="Text 1"/>
          <p:cNvSpPr/>
          <p:nvPr/>
        </p:nvSpPr>
        <p:spPr>
          <a:xfrm>
            <a:off x="394664" y="1751073"/>
            <a:ext cx="3762557" cy="42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Working</a:t>
            </a:r>
            <a:endParaRPr lang="en-US" sz="1850" b="1" dirty="0"/>
          </a:p>
        </p:txBody>
      </p:sp>
      <p:sp>
        <p:nvSpPr>
          <p:cNvPr id="7" name="Text 1"/>
          <p:cNvSpPr/>
          <p:nvPr/>
        </p:nvSpPr>
        <p:spPr>
          <a:xfrm>
            <a:off x="4326272" y="1751073"/>
            <a:ext cx="3762557" cy="42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Types</a:t>
            </a:r>
            <a:endParaRPr lang="en-US" sz="1850" b="1" dirty="0"/>
          </a:p>
        </p:txBody>
      </p:sp>
    </p:spTree>
    <p:extLst>
      <p:ext uri="{BB962C8B-B14F-4D97-AF65-F5344CB8AC3E}">
        <p14:creationId xmlns:p14="http://schemas.microsoft.com/office/powerpoint/2010/main" val="199390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80" y="-1"/>
            <a:ext cx="3934120" cy="6858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4664" y="502616"/>
            <a:ext cx="7468553" cy="949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Containerization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394664" y="2471439"/>
            <a:ext cx="3762557" cy="4089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Development:</a:t>
            </a:r>
            <a:r>
              <a:rPr lang="en-US" sz="1700" dirty="0"/>
              <a:t> Code and dependencies are packaged into container images.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Build:</a:t>
            </a:r>
            <a:r>
              <a:rPr lang="en-US" sz="1700" dirty="0"/>
              <a:t> Images are built and stored in a container registry.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Deploy:</a:t>
            </a:r>
            <a:r>
              <a:rPr lang="en-US" sz="1700" dirty="0"/>
              <a:t> Containers are deployed to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Run:</a:t>
            </a:r>
            <a:r>
              <a:rPr lang="en-US" sz="1700" dirty="0"/>
              <a:t> Containers are executed, isolated from the host.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Scaling:</a:t>
            </a:r>
            <a:r>
              <a:rPr lang="en-US" sz="1700" dirty="0"/>
              <a:t> Additional container instances are spun up or down as needed.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Monitoring:</a:t>
            </a:r>
            <a:r>
              <a:rPr lang="en-US" sz="1700" dirty="0"/>
              <a:t> Container performance is monitored for optimization.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Termination:</a:t>
            </a:r>
            <a:r>
              <a:rPr lang="en-US" sz="1700" dirty="0"/>
              <a:t> Containers are destroyed when no longer needed.</a:t>
            </a:r>
          </a:p>
        </p:txBody>
      </p:sp>
      <p:sp>
        <p:nvSpPr>
          <p:cNvPr id="5" name="Text 1"/>
          <p:cNvSpPr/>
          <p:nvPr/>
        </p:nvSpPr>
        <p:spPr>
          <a:xfrm>
            <a:off x="4297991" y="2471438"/>
            <a:ext cx="3762557" cy="3505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Docker:</a:t>
            </a:r>
            <a:r>
              <a:rPr lang="en-US" dirty="0"/>
              <a:t> A platform for building, shipping, and running containers.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Kubernetes:</a:t>
            </a:r>
            <a:r>
              <a:rPr lang="en-US" dirty="0"/>
              <a:t> Automates container orchestration and scaling.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Podman</a:t>
            </a:r>
            <a:r>
              <a:rPr lang="en-US" b="1" dirty="0"/>
              <a:t>:</a:t>
            </a:r>
            <a:r>
              <a:rPr lang="en-US" dirty="0"/>
              <a:t> A daemon-less container engine.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Containerd</a:t>
            </a:r>
            <a:r>
              <a:rPr lang="en-US" b="1" dirty="0"/>
              <a:t>:</a:t>
            </a:r>
            <a:r>
              <a:rPr lang="en-US" dirty="0"/>
              <a:t> A runtime that manages container lifecycles.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OpenShift</a:t>
            </a:r>
            <a:r>
              <a:rPr lang="en-US" b="1" dirty="0"/>
              <a:t>:</a:t>
            </a:r>
            <a:r>
              <a:rPr lang="en-US" dirty="0"/>
              <a:t> A Kubernetes distribution with enterprise features.</a:t>
            </a:r>
          </a:p>
        </p:txBody>
      </p:sp>
      <p:sp>
        <p:nvSpPr>
          <p:cNvPr id="6" name="Text 1"/>
          <p:cNvSpPr/>
          <p:nvPr/>
        </p:nvSpPr>
        <p:spPr>
          <a:xfrm>
            <a:off x="394664" y="1751073"/>
            <a:ext cx="3762557" cy="42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Lifecycle</a:t>
            </a:r>
            <a:endParaRPr lang="en-US" sz="1850" b="1" dirty="0"/>
          </a:p>
        </p:txBody>
      </p:sp>
      <p:sp>
        <p:nvSpPr>
          <p:cNvPr id="7" name="Text 1"/>
          <p:cNvSpPr/>
          <p:nvPr/>
        </p:nvSpPr>
        <p:spPr>
          <a:xfrm>
            <a:off x="4326272" y="1751073"/>
            <a:ext cx="3762557" cy="42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Tools</a:t>
            </a:r>
            <a:endParaRPr lang="en-US" sz="1850" b="1" dirty="0"/>
          </a:p>
        </p:txBody>
      </p:sp>
    </p:spTree>
    <p:extLst>
      <p:ext uri="{BB962C8B-B14F-4D97-AF65-F5344CB8AC3E}">
        <p14:creationId xmlns:p14="http://schemas.microsoft.com/office/powerpoint/2010/main" val="205239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588042" cy="6858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12418" y="445852"/>
            <a:ext cx="70209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Why Containerization?</a:t>
            </a:r>
            <a:endParaRPr lang="en-US" sz="4400" dirty="0"/>
          </a:p>
        </p:txBody>
      </p:sp>
      <p:sp>
        <p:nvSpPr>
          <p:cNvPr id="5" name="Text 4"/>
          <p:cNvSpPr/>
          <p:nvPr/>
        </p:nvSpPr>
        <p:spPr>
          <a:xfrm>
            <a:off x="4912418" y="2085475"/>
            <a:ext cx="6365182" cy="3176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Consistency Across Environments:</a:t>
            </a:r>
            <a:r>
              <a:rPr lang="en-US" sz="2000" dirty="0"/>
              <a:t> Eliminates environment-related issues.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Faster Development &amp; Deployment:</a:t>
            </a:r>
            <a:r>
              <a:rPr lang="en-US" sz="2000" dirty="0"/>
              <a:t> Speeds up application delivery.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Scalability:</a:t>
            </a:r>
            <a:r>
              <a:rPr lang="en-US" sz="2000" dirty="0"/>
              <a:t> Allows dynamic scaling of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Efficiency:</a:t>
            </a:r>
            <a:r>
              <a:rPr lang="en-US" sz="2000" dirty="0"/>
              <a:t> Reduces resource overhead and infrastructure costs.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Microservices</a:t>
            </a:r>
            <a:r>
              <a:rPr lang="en-US" sz="2000" b="1" dirty="0"/>
              <a:t> Architecture:</a:t>
            </a:r>
            <a:r>
              <a:rPr lang="en-US" sz="2000" dirty="0"/>
              <a:t> Supports </a:t>
            </a:r>
            <a:r>
              <a:rPr lang="en-US" sz="2000" dirty="0" err="1"/>
              <a:t>microservices</a:t>
            </a:r>
            <a:r>
              <a:rPr lang="en-US" sz="2000" dirty="0"/>
              <a:t> deployment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392102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58" y="-1"/>
            <a:ext cx="4588042" cy="6858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2961" y="911073"/>
            <a:ext cx="70209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History of Containerization</a:t>
            </a:r>
            <a:endParaRPr lang="en-US" sz="4400" dirty="0"/>
          </a:p>
        </p:txBody>
      </p:sp>
      <p:sp>
        <p:nvSpPr>
          <p:cNvPr id="5" name="Text 4"/>
          <p:cNvSpPr/>
          <p:nvPr/>
        </p:nvSpPr>
        <p:spPr>
          <a:xfrm>
            <a:off x="582961" y="2550696"/>
            <a:ext cx="6365182" cy="3176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1979-2000s:</a:t>
            </a:r>
            <a:r>
              <a:rPr lang="en-US" sz="2000" dirty="0"/>
              <a:t> Early concepts of containerization started with Unix </a:t>
            </a:r>
            <a:r>
              <a:rPr lang="en-US" sz="2000" dirty="0" err="1"/>
              <a:t>chroot</a:t>
            </a:r>
            <a:r>
              <a:rPr lang="en-US" sz="2000" dirty="0"/>
              <a:t> and FreeBSD jails.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2000s:</a:t>
            </a:r>
            <a:r>
              <a:rPr lang="en-US" sz="2000" dirty="0"/>
              <a:t> Technologies like Solaris Zones and LXC laid the foundation.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2013:</a:t>
            </a:r>
            <a:r>
              <a:rPr lang="en-US" sz="2000" dirty="0"/>
              <a:t> Docker revolutionized containerization by making it accessible and easy to use.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2015-Present:</a:t>
            </a:r>
            <a:r>
              <a:rPr lang="en-US" sz="2000" dirty="0"/>
              <a:t> Kubernetes emerged as the dominant orchestration tool, and containers became mainstream in cloud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3104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38" y="1"/>
            <a:ext cx="3806862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28295" y="85997"/>
            <a:ext cx="7869317" cy="592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200"/>
              </a:lnSpc>
            </a:pPr>
            <a:r>
              <a:rPr lang="en-US" sz="3350" dirty="0" smtClean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Integrates with CI/CD Pipeline</a:t>
            </a:r>
            <a:endParaRPr lang="en-US" sz="3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1" y="678730"/>
            <a:ext cx="455176" cy="4551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37485" y="797477"/>
            <a:ext cx="3826746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b="1" dirty="0"/>
              <a:t>Containerized Builds/Automated Builds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1037486" y="1174548"/>
            <a:ext cx="7107274" cy="873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CI/CD pipelines package applications into containers for consistency across environments. Containers enable automated builds and tests, streamlining the software development process and accelerating deployment.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11" y="3080931"/>
            <a:ext cx="455176" cy="4551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37485" y="3176440"/>
            <a:ext cx="3826746" cy="264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b="1" dirty="0"/>
              <a:t>Deployment/Cloud-Native </a:t>
            </a:r>
            <a:r>
              <a:rPr lang="en-US" b="1" dirty="0" smtClean="0"/>
              <a:t>Deployment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1037484" y="3579092"/>
            <a:ext cx="7869317" cy="355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Containers are deployed to staging or production environments via CD pipelines.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1" y="3988173"/>
            <a:ext cx="455176" cy="4551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37485" y="4106920"/>
            <a:ext cx="2142530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b="1" dirty="0"/>
              <a:t>Faster Delivery</a:t>
            </a:r>
            <a:endParaRPr lang="en-US" sz="1650" dirty="0"/>
          </a:p>
        </p:txBody>
      </p:sp>
      <p:sp>
        <p:nvSpPr>
          <p:cNvPr id="12" name="Text 6"/>
          <p:cNvSpPr/>
          <p:nvPr/>
        </p:nvSpPr>
        <p:spPr>
          <a:xfrm>
            <a:off x="1040665" y="4395594"/>
            <a:ext cx="7104095" cy="5829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Containerized applications can be deployed quickly and efficiently, reducing time to market and accelerating business outcomes.</a:t>
            </a:r>
            <a:endParaRPr lang="en-US" sz="140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1" y="2178623"/>
            <a:ext cx="455176" cy="455176"/>
          </a:xfrm>
          <a:prstGeom prst="rect">
            <a:avLst/>
          </a:prstGeom>
        </p:spPr>
      </p:pic>
      <p:sp>
        <p:nvSpPr>
          <p:cNvPr id="14" name="Text 3"/>
          <p:cNvSpPr/>
          <p:nvPr/>
        </p:nvSpPr>
        <p:spPr>
          <a:xfrm>
            <a:off x="1037485" y="2267762"/>
            <a:ext cx="2507218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b="1" dirty="0"/>
              <a:t>Automated Testing</a:t>
            </a:r>
            <a:endParaRPr lang="en-US" sz="1650" dirty="0"/>
          </a:p>
        </p:txBody>
      </p:sp>
      <p:sp>
        <p:nvSpPr>
          <p:cNvPr id="15" name="Text 4"/>
          <p:cNvSpPr/>
          <p:nvPr/>
        </p:nvSpPr>
        <p:spPr>
          <a:xfrm>
            <a:off x="1037485" y="2644833"/>
            <a:ext cx="7869317" cy="393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Containers are used for running automated tests in isolated environments.</a:t>
            </a:r>
            <a:endParaRPr lang="en-US" sz="1400" dirty="0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11" y="5025595"/>
            <a:ext cx="455176" cy="455176"/>
          </a:xfrm>
          <a:prstGeom prst="rect">
            <a:avLst/>
          </a:prstGeom>
        </p:spPr>
      </p:pic>
      <p:sp>
        <p:nvSpPr>
          <p:cNvPr id="20" name="Text 3"/>
          <p:cNvSpPr/>
          <p:nvPr/>
        </p:nvSpPr>
        <p:spPr>
          <a:xfrm>
            <a:off x="1037485" y="5121104"/>
            <a:ext cx="3826746" cy="264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b="1" dirty="0"/>
              <a:t>Rollbacks</a:t>
            </a:r>
            <a:endParaRPr lang="en-US" sz="1650" dirty="0"/>
          </a:p>
        </p:txBody>
      </p:sp>
      <p:sp>
        <p:nvSpPr>
          <p:cNvPr id="21" name="Text 4"/>
          <p:cNvSpPr/>
          <p:nvPr/>
        </p:nvSpPr>
        <p:spPr>
          <a:xfrm>
            <a:off x="1037484" y="5523756"/>
            <a:ext cx="7869317" cy="355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Containers enable easy rollback to previous versions if issues occur.</a:t>
            </a:r>
            <a:endParaRPr lang="en-US" sz="1400" dirty="0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0" y="5872157"/>
            <a:ext cx="455176" cy="455176"/>
          </a:xfrm>
          <a:prstGeom prst="rect">
            <a:avLst/>
          </a:prstGeom>
        </p:spPr>
      </p:pic>
      <p:sp>
        <p:nvSpPr>
          <p:cNvPr id="23" name="Text 5"/>
          <p:cNvSpPr/>
          <p:nvPr/>
        </p:nvSpPr>
        <p:spPr>
          <a:xfrm>
            <a:off x="1037484" y="5990904"/>
            <a:ext cx="2142530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b="1" dirty="0"/>
              <a:t>Scaling</a:t>
            </a:r>
            <a:endParaRPr lang="en-US" sz="1650" dirty="0"/>
          </a:p>
        </p:txBody>
      </p:sp>
      <p:sp>
        <p:nvSpPr>
          <p:cNvPr id="24" name="Text 6"/>
          <p:cNvSpPr/>
          <p:nvPr/>
        </p:nvSpPr>
        <p:spPr>
          <a:xfrm>
            <a:off x="1037484" y="6367975"/>
            <a:ext cx="7869317" cy="3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 smtClean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CI/CD can trigger automatic scaling of containers based on demand.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643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06711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09517" y="275748"/>
            <a:ext cx="7482364" cy="1396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Security Considerations in Container Environments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4709517" y="1948099"/>
            <a:ext cx="534114" cy="534114"/>
          </a:xfrm>
          <a:prstGeom prst="roundRect">
            <a:avLst>
              <a:gd name="adj" fmla="val 6667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4925139" y="2047516"/>
            <a:ext cx="102870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5480923" y="1948099"/>
            <a:ext cx="279296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Image Scanning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5480923" y="2439589"/>
            <a:ext cx="2533641" cy="2278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Regularly scan container images for vulnerabilities and ensure they are up to date with security patches.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251856" y="1948099"/>
            <a:ext cx="534114" cy="534114"/>
          </a:xfrm>
          <a:prstGeom prst="roundRect">
            <a:avLst>
              <a:gd name="adj" fmla="val 6667"/>
            </a:avLst>
          </a:prstGeom>
          <a:solidFill>
            <a:srgbClr val="F3E8E8"/>
          </a:solidFill>
          <a:ln/>
        </p:spPr>
      </p:sp>
      <p:sp>
        <p:nvSpPr>
          <p:cNvPr id="9" name="Text 6"/>
          <p:cNvSpPr/>
          <p:nvPr/>
        </p:nvSpPr>
        <p:spPr>
          <a:xfrm>
            <a:off x="8426997" y="2047516"/>
            <a:ext cx="183713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9023262" y="1948099"/>
            <a:ext cx="279296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Least Privilege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9023262" y="2439589"/>
            <a:ext cx="2593524" cy="2278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Run containers with the minimum necessary permissions, reducing the attack surface and mitigating potential security risks.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4709517" y="4930318"/>
            <a:ext cx="468600" cy="534114"/>
          </a:xfrm>
          <a:prstGeom prst="roundRect">
            <a:avLst>
              <a:gd name="adj" fmla="val 6667"/>
            </a:avLst>
          </a:prstGeom>
          <a:solidFill>
            <a:srgbClr val="F3E8E8"/>
          </a:solidFill>
          <a:ln/>
        </p:spPr>
      </p:sp>
      <p:sp>
        <p:nvSpPr>
          <p:cNvPr id="13" name="Text 10"/>
          <p:cNvSpPr/>
          <p:nvPr/>
        </p:nvSpPr>
        <p:spPr>
          <a:xfrm>
            <a:off x="4878349" y="5029735"/>
            <a:ext cx="17235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5480923" y="4930318"/>
            <a:ext cx="2533641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Network Segmentation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5480923" y="5421808"/>
            <a:ext cx="5887803" cy="1139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Isolate containers from each other and external networks using network segmentation to prevent unauthorized access and data breaches.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1746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5505" y="259825"/>
            <a:ext cx="11435452" cy="641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36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Monitoring and Logging in Containerized Environments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5" y="1016353"/>
            <a:ext cx="5317456" cy="394858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5505" y="5237357"/>
            <a:ext cx="2564487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Container Monitoring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225505" y="5688603"/>
            <a:ext cx="5788796" cy="1023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Track container health, resource utilization, and performance metrics for proactive troubleshooting and optimization.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06" y="1016352"/>
            <a:ext cx="5319506" cy="394858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596972" y="5237357"/>
            <a:ext cx="2564487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Container Logging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596972" y="5673990"/>
            <a:ext cx="5224240" cy="697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Collect and aggregate logs from containers for analysis, debugging, and incident investigation.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5854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1125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Red Hat Text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2024-10-06T07:25:19Z</dcterms:created>
  <dcterms:modified xsi:type="dcterms:W3CDTF">2024-10-06T07:43:38Z</dcterms:modified>
</cp:coreProperties>
</file>