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6" r:id="rId4"/>
    <p:sldId id="283" r:id="rId5"/>
    <p:sldId id="267" r:id="rId6"/>
    <p:sldId id="258" r:id="rId7"/>
    <p:sldId id="268" r:id="rId8"/>
    <p:sldId id="284" r:id="rId9"/>
    <p:sldId id="273" r:id="rId10"/>
    <p:sldId id="278" r:id="rId11"/>
    <p:sldId id="277" r:id="rId12"/>
    <p:sldId id="269" r:id="rId13"/>
    <p:sldId id="270" r:id="rId14"/>
    <p:sldId id="271" r:id="rId15"/>
    <p:sldId id="280" r:id="rId16"/>
    <p:sldId id="279" r:id="rId17"/>
    <p:sldId id="281"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0"/>
  </p:normalViewPr>
  <p:slideViewPr>
    <p:cSldViewPr snapToGrid="0" snapToObjects="1">
      <p:cViewPr varScale="1">
        <p:scale>
          <a:sx n="33" d="100"/>
          <a:sy n="33" d="100"/>
        </p:scale>
        <p:origin x="64"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031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58619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20868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882523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740298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11647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266525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4223058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4073828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80836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285409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757856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549180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1404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484290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6" name="Text 1"/>
          <p:cNvSpPr/>
          <p:nvPr/>
        </p:nvSpPr>
        <p:spPr>
          <a:xfrm>
            <a:off x="6350437" y="990243"/>
            <a:ext cx="7415927" cy="2381607"/>
          </a:xfrm>
          <a:prstGeom prst="rect">
            <a:avLst/>
          </a:prstGeom>
          <a:noFill/>
          <a:ln/>
        </p:spPr>
        <p:txBody>
          <a:bodyPr wrap="square" rtlCol="0" anchor="t"/>
          <a:lstStyle/>
          <a:p>
            <a:pPr marL="0" indent="0">
              <a:lnSpc>
                <a:spcPts val="8384"/>
              </a:lnSpc>
              <a:buNone/>
            </a:pPr>
            <a:r>
              <a:rPr lang="en-US" sz="6707" dirty="0" smtClean="0">
                <a:solidFill>
                  <a:srgbClr val="FFFFFF"/>
                </a:solidFill>
                <a:latin typeface="Roboto" pitchFamily="34" charset="0"/>
                <a:ea typeface="Roboto" pitchFamily="34" charset="-122"/>
                <a:cs typeface="Roboto" pitchFamily="34" charset="-120"/>
              </a:rPr>
              <a:t>Version </a:t>
            </a:r>
            <a:r>
              <a:rPr lang="en-US" sz="6707" dirty="0">
                <a:solidFill>
                  <a:srgbClr val="FFFFFF"/>
                </a:solidFill>
                <a:latin typeface="Roboto" pitchFamily="34" charset="0"/>
                <a:ea typeface="Roboto" pitchFamily="34" charset="-122"/>
                <a:cs typeface="Roboto" pitchFamily="34" charset="-120"/>
              </a:rPr>
              <a:t>Control Systems</a:t>
            </a:r>
            <a:endParaRPr lang="en-US" sz="6707" dirty="0"/>
          </a:p>
        </p:txBody>
      </p:sp>
      <p:sp>
        <p:nvSpPr>
          <p:cNvPr id="7" name="Text 2"/>
          <p:cNvSpPr/>
          <p:nvPr/>
        </p:nvSpPr>
        <p:spPr>
          <a:xfrm>
            <a:off x="6350437" y="3832698"/>
            <a:ext cx="7415927" cy="2140086"/>
          </a:xfrm>
          <a:prstGeom prst="rect">
            <a:avLst/>
          </a:prstGeom>
          <a:noFill/>
          <a:ln/>
        </p:spPr>
        <p:txBody>
          <a:bodyPr wrap="square" rtlCol="0" anchor="t"/>
          <a:lstStyle/>
          <a:p>
            <a:pPr>
              <a:lnSpc>
                <a:spcPts val="3110"/>
              </a:lnSpc>
            </a:pPr>
            <a:r>
              <a:rPr lang="en-US" sz="1944" dirty="0">
                <a:solidFill>
                  <a:srgbClr val="CFD0D8"/>
                </a:solidFill>
                <a:latin typeface="Roboto" pitchFamily="34" charset="0"/>
                <a:ea typeface="Roboto" pitchFamily="34" charset="-122"/>
                <a:cs typeface="Roboto" pitchFamily="34" charset="-120"/>
              </a:rPr>
              <a:t>Version control systems (VCS) are crucial for software development and collaborative projects. They track changes to files over time, making it easy to revert to previous versions, see what changes were made, and collaborate with others.</a:t>
            </a:r>
            <a:endParaRPr lang="en-US" sz="2000" dirty="0"/>
          </a:p>
        </p:txBody>
      </p:sp>
      <p:sp>
        <p:nvSpPr>
          <p:cNvPr id="10" name="Text 4"/>
          <p:cNvSpPr/>
          <p:nvPr/>
        </p:nvSpPr>
        <p:spPr>
          <a:xfrm>
            <a:off x="6868716" y="6807398"/>
            <a:ext cx="2595086" cy="431959"/>
          </a:xfrm>
          <a:prstGeom prst="rect">
            <a:avLst/>
          </a:prstGeom>
          <a:noFill/>
          <a:ln/>
        </p:spPr>
        <p:txBody>
          <a:bodyPr wrap="none" rtlCol="0" anchor="t"/>
          <a:lstStyle/>
          <a:p>
            <a:pPr marL="0" indent="0" algn="l">
              <a:lnSpc>
                <a:spcPts val="3402"/>
              </a:lnSpc>
              <a:buNone/>
            </a:pPr>
            <a:endParaRPr lang="en-US" sz="2430" dirty="0"/>
          </a:p>
        </p:txBody>
      </p:sp>
      <p:pic>
        <p:nvPicPr>
          <p:cNvPr id="12" name="Picture 1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017" y="2814598"/>
            <a:ext cx="4485323" cy="236319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5" name="Text 1"/>
          <p:cNvSpPr/>
          <p:nvPr/>
        </p:nvSpPr>
        <p:spPr>
          <a:xfrm>
            <a:off x="371358" y="2791473"/>
            <a:ext cx="8314253" cy="672465"/>
          </a:xfrm>
          <a:prstGeom prst="rect">
            <a:avLst/>
          </a:prstGeom>
          <a:noFill/>
          <a:ln/>
        </p:spPr>
        <p:txBody>
          <a:bodyPr wrap="none" rtlCol="0" anchor="t"/>
          <a:lstStyle/>
          <a:p>
            <a:pPr>
              <a:lnSpc>
                <a:spcPts val="5295"/>
              </a:lnSpc>
            </a:pPr>
            <a:r>
              <a:rPr lang="en-US" sz="4236" dirty="0">
                <a:solidFill>
                  <a:srgbClr val="FFFFFF"/>
                </a:solidFill>
                <a:latin typeface="Roboto" pitchFamily="34" charset="0"/>
                <a:ea typeface="Roboto" pitchFamily="34" charset="-122"/>
                <a:cs typeface="Roboto" pitchFamily="34" charset="-120"/>
              </a:rPr>
              <a:t>Version Control Services (VCS)</a:t>
            </a:r>
          </a:p>
        </p:txBody>
      </p:sp>
      <p:sp>
        <p:nvSpPr>
          <p:cNvPr id="8" name="Text 4"/>
          <p:cNvSpPr/>
          <p:nvPr/>
        </p:nvSpPr>
        <p:spPr>
          <a:xfrm>
            <a:off x="521615" y="5839474"/>
            <a:ext cx="183475" cy="322778"/>
          </a:xfrm>
          <a:prstGeom prst="rect">
            <a:avLst/>
          </a:prstGeom>
          <a:noFill/>
          <a:ln/>
        </p:spPr>
        <p:txBody>
          <a:bodyPr wrap="none" rtlCol="0" anchor="t"/>
          <a:lstStyle/>
          <a:p>
            <a:pPr marL="0" indent="0" algn="ctr">
              <a:lnSpc>
                <a:spcPts val="2542"/>
              </a:lnSpc>
              <a:buNone/>
            </a:pPr>
            <a:endParaRPr lang="en-US" sz="2542" dirty="0"/>
          </a:p>
        </p:txBody>
      </p:sp>
      <p:sp>
        <p:nvSpPr>
          <p:cNvPr id="9" name="Text 5"/>
          <p:cNvSpPr/>
          <p:nvPr/>
        </p:nvSpPr>
        <p:spPr>
          <a:xfrm>
            <a:off x="7411949" y="3734113"/>
            <a:ext cx="2689979" cy="336113"/>
          </a:xfrm>
          <a:prstGeom prst="rect">
            <a:avLst/>
          </a:prstGeom>
          <a:noFill/>
          <a:ln/>
        </p:spPr>
        <p:txBody>
          <a:bodyPr wrap="none" rtlCol="0" anchor="t"/>
          <a:lstStyle/>
          <a:p>
            <a:pPr marL="0" indent="0">
              <a:lnSpc>
                <a:spcPts val="2648"/>
              </a:lnSpc>
              <a:buNone/>
            </a:pPr>
            <a:r>
              <a:rPr lang="en-US" sz="2118" dirty="0">
                <a:solidFill>
                  <a:srgbClr val="CFD0D8"/>
                </a:solidFill>
                <a:latin typeface="Roboto" pitchFamily="34" charset="0"/>
                <a:ea typeface="Roboto" pitchFamily="34" charset="-122"/>
                <a:cs typeface="Roboto" pitchFamily="34" charset="-120"/>
              </a:rPr>
              <a:t>Benefits of VCS</a:t>
            </a:r>
            <a:endParaRPr lang="en-US" sz="2118" dirty="0"/>
          </a:p>
        </p:txBody>
      </p:sp>
      <p:sp>
        <p:nvSpPr>
          <p:cNvPr id="10" name="Text 6"/>
          <p:cNvSpPr/>
          <p:nvPr/>
        </p:nvSpPr>
        <p:spPr>
          <a:xfrm>
            <a:off x="7411949" y="4247858"/>
            <a:ext cx="3648016" cy="1695742"/>
          </a:xfrm>
          <a:prstGeom prst="rect">
            <a:avLst/>
          </a:prstGeom>
          <a:noFill/>
          <a:ln/>
        </p:spPr>
        <p:txBody>
          <a:bodyPr wrap="square" rtlCol="0" anchor="t"/>
          <a:lstStyle/>
          <a:p>
            <a:pPr marL="342900" indent="-342900">
              <a:lnSpc>
                <a:spcPts val="2711"/>
              </a:lnSpc>
              <a:buFont typeface="+mj-lt"/>
              <a:buAutoNum type="arabicPeriod"/>
            </a:pPr>
            <a:r>
              <a:rPr lang="en-US" sz="1700" dirty="0" smtClean="0">
                <a:solidFill>
                  <a:schemeClr val="bg1"/>
                </a:solidFill>
                <a:latin typeface="Roboto" panose="02000000000000000000" pitchFamily="2" charset="0"/>
                <a:ea typeface="Roboto" panose="02000000000000000000" pitchFamily="2" charset="0"/>
              </a:rPr>
              <a:t>Fully </a:t>
            </a:r>
            <a:r>
              <a:rPr lang="en-US" sz="1700" dirty="0">
                <a:solidFill>
                  <a:schemeClr val="bg1"/>
                </a:solidFill>
                <a:latin typeface="Roboto" panose="02000000000000000000" pitchFamily="2" charset="0"/>
                <a:ea typeface="Roboto" panose="02000000000000000000" pitchFamily="2" charset="0"/>
              </a:rPr>
              <a:t>managed with integrated features.</a:t>
            </a:r>
          </a:p>
          <a:p>
            <a:pPr marL="342900" indent="-342900">
              <a:lnSpc>
                <a:spcPts val="2711"/>
              </a:lnSpc>
              <a:buFont typeface="+mj-lt"/>
              <a:buAutoNum type="arabicPeriod"/>
            </a:pPr>
            <a:r>
              <a:rPr lang="en-US" sz="1700" dirty="0">
                <a:solidFill>
                  <a:schemeClr val="bg1"/>
                </a:solidFill>
                <a:latin typeface="Roboto" panose="02000000000000000000" pitchFamily="2" charset="0"/>
                <a:ea typeface="Roboto" panose="02000000000000000000" pitchFamily="2" charset="0"/>
              </a:rPr>
              <a:t>Simplifies collaboration and continuous integration.</a:t>
            </a:r>
          </a:p>
        </p:txBody>
      </p:sp>
      <p:sp>
        <p:nvSpPr>
          <p:cNvPr id="12" name="Text 8"/>
          <p:cNvSpPr/>
          <p:nvPr/>
        </p:nvSpPr>
        <p:spPr>
          <a:xfrm>
            <a:off x="4511876" y="5839474"/>
            <a:ext cx="183475" cy="322778"/>
          </a:xfrm>
          <a:prstGeom prst="rect">
            <a:avLst/>
          </a:prstGeom>
          <a:noFill/>
          <a:ln/>
        </p:spPr>
        <p:txBody>
          <a:bodyPr wrap="none" rtlCol="0" anchor="t"/>
          <a:lstStyle/>
          <a:p>
            <a:pPr marL="0" indent="0" algn="ctr">
              <a:lnSpc>
                <a:spcPts val="2542"/>
              </a:lnSpc>
              <a:buNone/>
            </a:pPr>
            <a:endParaRPr lang="en-US" sz="2542" dirty="0"/>
          </a:p>
        </p:txBody>
      </p:sp>
      <p:sp>
        <p:nvSpPr>
          <p:cNvPr id="16" name="Text 12"/>
          <p:cNvSpPr/>
          <p:nvPr/>
        </p:nvSpPr>
        <p:spPr>
          <a:xfrm>
            <a:off x="8502137" y="5839474"/>
            <a:ext cx="183475" cy="322778"/>
          </a:xfrm>
          <a:prstGeom prst="rect">
            <a:avLst/>
          </a:prstGeom>
          <a:noFill/>
          <a:ln/>
        </p:spPr>
        <p:txBody>
          <a:bodyPr wrap="none" rtlCol="0" anchor="t"/>
          <a:lstStyle/>
          <a:p>
            <a:pPr marL="0" indent="0" algn="ctr">
              <a:lnSpc>
                <a:spcPts val="2542"/>
              </a:lnSpc>
              <a:buNone/>
            </a:pPr>
            <a:endParaRPr lang="en-US" sz="2542" dirty="0"/>
          </a:p>
        </p:txBody>
      </p:sp>
      <p:sp>
        <p:nvSpPr>
          <p:cNvPr id="17" name="Text 13"/>
          <p:cNvSpPr/>
          <p:nvPr/>
        </p:nvSpPr>
        <p:spPr>
          <a:xfrm>
            <a:off x="11315403" y="3751857"/>
            <a:ext cx="2689979" cy="336113"/>
          </a:xfrm>
          <a:prstGeom prst="rect">
            <a:avLst/>
          </a:prstGeom>
          <a:noFill/>
          <a:ln/>
        </p:spPr>
        <p:txBody>
          <a:bodyPr wrap="none" rtlCol="0" anchor="t"/>
          <a:lstStyle/>
          <a:p>
            <a:pPr marL="0" indent="0">
              <a:lnSpc>
                <a:spcPts val="2648"/>
              </a:lnSpc>
              <a:buNone/>
            </a:pPr>
            <a:r>
              <a:rPr lang="en-US" sz="2118" dirty="0" smtClean="0">
                <a:solidFill>
                  <a:srgbClr val="CFD0D8"/>
                </a:solidFill>
                <a:latin typeface="Roboto" pitchFamily="34" charset="0"/>
                <a:ea typeface="Roboto" pitchFamily="34" charset="-122"/>
                <a:cs typeface="Roboto" pitchFamily="34" charset="-120"/>
              </a:rPr>
              <a:t>Disadvantages of VCS</a:t>
            </a:r>
            <a:endParaRPr lang="en-US" sz="2118" dirty="0"/>
          </a:p>
        </p:txBody>
      </p:sp>
      <p:sp>
        <p:nvSpPr>
          <p:cNvPr id="18" name="Text 14"/>
          <p:cNvSpPr/>
          <p:nvPr/>
        </p:nvSpPr>
        <p:spPr>
          <a:xfrm>
            <a:off x="11307252" y="4426646"/>
            <a:ext cx="3075861" cy="1721048"/>
          </a:xfrm>
          <a:prstGeom prst="rect">
            <a:avLst/>
          </a:prstGeom>
          <a:noFill/>
          <a:ln/>
        </p:spPr>
        <p:txBody>
          <a:bodyPr wrap="square" rtlCol="0" anchor="t"/>
          <a:lstStyle/>
          <a:p>
            <a:pPr>
              <a:lnSpc>
                <a:spcPts val="2711"/>
              </a:lnSpc>
            </a:pPr>
            <a:r>
              <a:rPr lang="en-US" sz="1695" dirty="0">
                <a:solidFill>
                  <a:schemeClr val="bg1"/>
                </a:solidFill>
                <a:latin typeface="Roboto" pitchFamily="34" charset="0"/>
                <a:ea typeface="Roboto" pitchFamily="34" charset="-122"/>
                <a:cs typeface="Roboto" pitchFamily="34" charset="-120"/>
              </a:rPr>
              <a:t>Reliant on third-party providers for data security and uptime.</a:t>
            </a:r>
            <a:endParaRPr lang="en-US" sz="1695" dirty="0">
              <a:solidFill>
                <a:schemeClr val="bg1"/>
              </a:solidFill>
            </a:endParaRPr>
          </a:p>
        </p:txBody>
      </p:sp>
      <p:pic>
        <p:nvPicPr>
          <p:cNvPr id="3079" name="Picture 7" descr="The Importance of Version Control in Software Develop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710409" cy="2483167"/>
          </a:xfrm>
          <a:prstGeom prst="rect">
            <a:avLst/>
          </a:prstGeom>
          <a:noFill/>
          <a:extLst>
            <a:ext uri="{909E8E84-426E-40DD-AFC4-6F175D3DCCD1}">
              <a14:hiddenFill xmlns:a14="http://schemas.microsoft.com/office/drawing/2010/main">
                <a:solidFill>
                  <a:srgbClr val="FFFFFF"/>
                </a:solidFill>
              </a14:hiddenFill>
            </a:ext>
          </a:extLst>
        </p:spPr>
      </p:pic>
      <p:sp>
        <p:nvSpPr>
          <p:cNvPr id="26" name="Text 5"/>
          <p:cNvSpPr/>
          <p:nvPr/>
        </p:nvSpPr>
        <p:spPr>
          <a:xfrm>
            <a:off x="371358" y="3751858"/>
            <a:ext cx="2689979" cy="336113"/>
          </a:xfrm>
          <a:prstGeom prst="rect">
            <a:avLst/>
          </a:prstGeom>
          <a:noFill/>
          <a:ln/>
        </p:spPr>
        <p:txBody>
          <a:bodyPr wrap="none" rtlCol="0" anchor="t"/>
          <a:lstStyle/>
          <a:p>
            <a:pPr marL="0" indent="0">
              <a:lnSpc>
                <a:spcPts val="2648"/>
              </a:lnSpc>
              <a:buNone/>
            </a:pPr>
            <a:r>
              <a:rPr lang="en-US" sz="2118" dirty="0" smtClean="0">
                <a:solidFill>
                  <a:srgbClr val="CFD0D8"/>
                </a:solidFill>
                <a:latin typeface="Roboto" pitchFamily="34" charset="0"/>
                <a:ea typeface="Roboto" pitchFamily="34" charset="-122"/>
                <a:cs typeface="Roboto" pitchFamily="34" charset="-120"/>
              </a:rPr>
              <a:t>Definition </a:t>
            </a:r>
            <a:r>
              <a:rPr lang="en-US" sz="2118" dirty="0">
                <a:solidFill>
                  <a:srgbClr val="CFD0D8"/>
                </a:solidFill>
                <a:latin typeface="Roboto" pitchFamily="34" charset="0"/>
                <a:ea typeface="Roboto" pitchFamily="34" charset="-122"/>
                <a:cs typeface="Roboto" pitchFamily="34" charset="-120"/>
              </a:rPr>
              <a:t>of VCS</a:t>
            </a:r>
            <a:endParaRPr lang="en-US" sz="2118" dirty="0"/>
          </a:p>
        </p:txBody>
      </p:sp>
      <p:sp>
        <p:nvSpPr>
          <p:cNvPr id="27" name="Text 14"/>
          <p:cNvSpPr/>
          <p:nvPr/>
        </p:nvSpPr>
        <p:spPr>
          <a:xfrm>
            <a:off x="402402" y="4240370"/>
            <a:ext cx="3075861" cy="3187547"/>
          </a:xfrm>
          <a:prstGeom prst="rect">
            <a:avLst/>
          </a:prstGeom>
          <a:noFill/>
          <a:ln/>
        </p:spPr>
        <p:txBody>
          <a:bodyPr wrap="square" rtlCol="0" anchor="t"/>
          <a:lstStyle/>
          <a:p>
            <a:pPr>
              <a:lnSpc>
                <a:spcPts val="2711"/>
              </a:lnSpc>
            </a:pPr>
            <a:r>
              <a:rPr lang="en-US" sz="1695" dirty="0">
                <a:solidFill>
                  <a:schemeClr val="bg1"/>
                </a:solidFill>
                <a:latin typeface="Roboto" pitchFamily="34" charset="0"/>
                <a:ea typeface="Roboto" pitchFamily="34" charset="-122"/>
                <a:cs typeface="Roboto" pitchFamily="34" charset="-120"/>
              </a:rPr>
              <a:t>Fully managed cloud platforms hosting version-controlled repositories, often offering enhanced features beyond basic hosting. </a:t>
            </a:r>
            <a:r>
              <a:rPr lang="en-US" sz="1695" dirty="0" err="1">
                <a:solidFill>
                  <a:schemeClr val="bg1"/>
                </a:solidFill>
                <a:latin typeface="Roboto" pitchFamily="34" charset="0"/>
                <a:ea typeface="Roboto" pitchFamily="34" charset="-122"/>
                <a:cs typeface="Roboto" pitchFamily="34" charset="-120"/>
              </a:rPr>
              <a:t>Git</a:t>
            </a:r>
            <a:r>
              <a:rPr lang="en-US" sz="1695" dirty="0">
                <a:solidFill>
                  <a:schemeClr val="bg1"/>
                </a:solidFill>
                <a:latin typeface="Roboto" pitchFamily="34" charset="0"/>
                <a:ea typeface="Roboto" pitchFamily="34" charset="-122"/>
                <a:cs typeface="Roboto" pitchFamily="34" charset="-120"/>
              </a:rPr>
              <a:t> is the predominant choice, making these services commonly referred to as "</a:t>
            </a:r>
            <a:r>
              <a:rPr lang="en-US" sz="1695" dirty="0" err="1">
                <a:solidFill>
                  <a:schemeClr val="bg1"/>
                </a:solidFill>
                <a:latin typeface="Roboto" pitchFamily="34" charset="0"/>
                <a:ea typeface="Roboto" pitchFamily="34" charset="-122"/>
                <a:cs typeface="Roboto" pitchFamily="34" charset="-120"/>
              </a:rPr>
              <a:t>Git</a:t>
            </a:r>
            <a:r>
              <a:rPr lang="en-US" sz="1695" dirty="0">
                <a:solidFill>
                  <a:schemeClr val="bg1"/>
                </a:solidFill>
                <a:latin typeface="Roboto" pitchFamily="34" charset="0"/>
                <a:ea typeface="Roboto" pitchFamily="34" charset="-122"/>
                <a:cs typeface="Roboto" pitchFamily="34" charset="-120"/>
              </a:rPr>
              <a:t> providers.</a:t>
            </a:r>
          </a:p>
        </p:txBody>
      </p:sp>
      <p:sp>
        <p:nvSpPr>
          <p:cNvPr id="28" name="Text 5"/>
          <p:cNvSpPr/>
          <p:nvPr/>
        </p:nvSpPr>
        <p:spPr>
          <a:xfrm>
            <a:off x="3735299" y="3801860"/>
            <a:ext cx="2689979" cy="336113"/>
          </a:xfrm>
          <a:prstGeom prst="rect">
            <a:avLst/>
          </a:prstGeom>
          <a:noFill/>
          <a:ln/>
        </p:spPr>
        <p:txBody>
          <a:bodyPr wrap="none" rtlCol="0" anchor="t"/>
          <a:lstStyle/>
          <a:p>
            <a:pPr marL="0" indent="0">
              <a:lnSpc>
                <a:spcPts val="2648"/>
              </a:lnSpc>
              <a:buNone/>
            </a:pPr>
            <a:r>
              <a:rPr lang="en-US" sz="2118" dirty="0" smtClean="0">
                <a:solidFill>
                  <a:srgbClr val="CFD0D8"/>
                </a:solidFill>
                <a:latin typeface="Roboto" pitchFamily="34" charset="0"/>
                <a:ea typeface="Roboto" pitchFamily="34" charset="-122"/>
                <a:cs typeface="Roboto" pitchFamily="34" charset="-120"/>
              </a:rPr>
              <a:t>Features </a:t>
            </a:r>
            <a:r>
              <a:rPr lang="en-US" sz="2118" dirty="0">
                <a:solidFill>
                  <a:srgbClr val="CFD0D8"/>
                </a:solidFill>
                <a:latin typeface="Roboto" pitchFamily="34" charset="0"/>
                <a:ea typeface="Roboto" pitchFamily="34" charset="-122"/>
                <a:cs typeface="Roboto" pitchFamily="34" charset="-120"/>
              </a:rPr>
              <a:t>of VCS</a:t>
            </a:r>
            <a:endParaRPr lang="en-US" sz="2118" dirty="0"/>
          </a:p>
        </p:txBody>
      </p:sp>
      <p:sp>
        <p:nvSpPr>
          <p:cNvPr id="29" name="Text 6"/>
          <p:cNvSpPr/>
          <p:nvPr/>
        </p:nvSpPr>
        <p:spPr>
          <a:xfrm>
            <a:off x="3640290" y="4279192"/>
            <a:ext cx="3648016" cy="3443342"/>
          </a:xfrm>
          <a:prstGeom prst="rect">
            <a:avLst/>
          </a:prstGeom>
          <a:noFill/>
          <a:ln/>
        </p:spPr>
        <p:txBody>
          <a:bodyPr wrap="square" rtlCol="0" anchor="t"/>
          <a:lstStyle/>
          <a:p>
            <a:pPr marL="342900" lvl="0" indent="-342900">
              <a:buFont typeface="+mj-lt"/>
              <a:buAutoNum type="arabicPeriod"/>
            </a:pPr>
            <a:r>
              <a:rPr lang="en-US" b="1" dirty="0">
                <a:solidFill>
                  <a:schemeClr val="bg1"/>
                </a:solidFill>
              </a:rPr>
              <a:t>Backup and Recovery:</a:t>
            </a:r>
            <a:r>
              <a:rPr lang="en-US" dirty="0">
                <a:solidFill>
                  <a:schemeClr val="bg1"/>
                </a:solidFill>
              </a:rPr>
              <a:t> Version Control Services provide a backup of your entire project, ensuring that you can recover from any mistakes or failures by reverting to previous versions. </a:t>
            </a:r>
          </a:p>
          <a:p>
            <a:pPr marL="342900" lvl="0" indent="-342900">
              <a:buFont typeface="+mj-lt"/>
              <a:buAutoNum type="arabicPeriod"/>
            </a:pPr>
            <a:r>
              <a:rPr lang="en-US" b="1" dirty="0">
                <a:solidFill>
                  <a:schemeClr val="bg1"/>
                </a:solidFill>
              </a:rPr>
              <a:t>Distributed Development:</a:t>
            </a:r>
            <a:r>
              <a:rPr lang="en-US" dirty="0">
                <a:solidFill>
                  <a:schemeClr val="bg1"/>
                </a:solidFill>
              </a:rPr>
              <a:t> VCS enables team members to work on different parts of a project simultaneously, allowing for faster development without the risk of overwriting or losing work</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14303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6" name="Text 1"/>
          <p:cNvSpPr/>
          <p:nvPr/>
        </p:nvSpPr>
        <p:spPr>
          <a:xfrm>
            <a:off x="6120763" y="1072872"/>
            <a:ext cx="7875271" cy="745330"/>
          </a:xfrm>
          <a:prstGeom prst="rect">
            <a:avLst/>
          </a:prstGeom>
          <a:noFill/>
          <a:ln/>
        </p:spPr>
        <p:txBody>
          <a:bodyPr wrap="none" rtlCol="0" anchor="t"/>
          <a:lstStyle/>
          <a:p>
            <a:pPr>
              <a:lnSpc>
                <a:spcPts val="6075"/>
              </a:lnSpc>
            </a:pPr>
            <a:r>
              <a:rPr lang="en-US" sz="3200" dirty="0">
                <a:solidFill>
                  <a:srgbClr val="FFFFFF"/>
                </a:solidFill>
                <a:latin typeface="Roboto" pitchFamily="34" charset="0"/>
                <a:ea typeface="Roboto" pitchFamily="34" charset="-122"/>
                <a:cs typeface="Roboto" pitchFamily="34" charset="-120"/>
              </a:rPr>
              <a:t>Popular Version Control Systems Providers</a:t>
            </a:r>
            <a:endParaRPr lang="en-US" sz="3200" dirty="0"/>
          </a:p>
        </p:txBody>
      </p:sp>
      <p:sp>
        <p:nvSpPr>
          <p:cNvPr id="7" name="Shape 2"/>
          <p:cNvSpPr/>
          <p:nvPr/>
        </p:nvSpPr>
        <p:spPr>
          <a:xfrm>
            <a:off x="6120765" y="2114907"/>
            <a:ext cx="407789" cy="407789"/>
          </a:xfrm>
          <a:prstGeom prst="roundRect">
            <a:avLst>
              <a:gd name="adj" fmla="val 18669"/>
            </a:avLst>
          </a:prstGeom>
          <a:solidFill>
            <a:srgbClr val="182567"/>
          </a:solidFill>
          <a:ln w="7620">
            <a:solidFill>
              <a:srgbClr val="313E80"/>
            </a:solidFill>
            <a:prstDash val="solid"/>
          </a:ln>
        </p:spPr>
      </p:sp>
      <p:sp>
        <p:nvSpPr>
          <p:cNvPr id="8" name="Text 3"/>
          <p:cNvSpPr/>
          <p:nvPr/>
        </p:nvSpPr>
        <p:spPr>
          <a:xfrm>
            <a:off x="6247328" y="2182773"/>
            <a:ext cx="154543" cy="271939"/>
          </a:xfrm>
          <a:prstGeom prst="rect">
            <a:avLst/>
          </a:prstGeom>
          <a:noFill/>
          <a:ln/>
        </p:spPr>
        <p:txBody>
          <a:bodyPr wrap="none" rtlCol="0" anchor="t"/>
          <a:lstStyle/>
          <a:p>
            <a:pPr marL="0" indent="0" algn="ctr">
              <a:lnSpc>
                <a:spcPts val="2141"/>
              </a:lnSpc>
              <a:buNone/>
            </a:pPr>
            <a:r>
              <a:rPr lang="en-US" sz="2141" dirty="0">
                <a:solidFill>
                  <a:srgbClr val="CFD0D8"/>
                </a:solidFill>
                <a:latin typeface="Roboto" pitchFamily="34" charset="0"/>
                <a:ea typeface="Roboto" pitchFamily="34" charset="-122"/>
                <a:cs typeface="Roboto" pitchFamily="34" charset="-120"/>
              </a:rPr>
              <a:t>1</a:t>
            </a:r>
            <a:endParaRPr lang="en-US" sz="2141" dirty="0"/>
          </a:p>
        </p:txBody>
      </p:sp>
      <p:sp>
        <p:nvSpPr>
          <p:cNvPr id="9" name="Text 4"/>
          <p:cNvSpPr/>
          <p:nvPr/>
        </p:nvSpPr>
        <p:spPr>
          <a:xfrm>
            <a:off x="6709767" y="2114907"/>
            <a:ext cx="3794403" cy="339805"/>
          </a:xfrm>
          <a:prstGeom prst="rect">
            <a:avLst/>
          </a:prstGeom>
          <a:noFill/>
          <a:ln/>
        </p:spPr>
        <p:txBody>
          <a:bodyPr wrap="none" rtlCol="0" anchor="t"/>
          <a:lstStyle/>
          <a:p>
            <a:pPr>
              <a:lnSpc>
                <a:spcPts val="2230"/>
              </a:lnSpc>
            </a:pPr>
            <a:r>
              <a:rPr lang="en-US" sz="1784" dirty="0" smtClean="0">
                <a:solidFill>
                  <a:srgbClr val="CFD0D8"/>
                </a:solidFill>
                <a:latin typeface="Roboto" pitchFamily="34" charset="0"/>
                <a:ea typeface="Roboto" pitchFamily="34" charset="-122"/>
                <a:cs typeface="Roboto" pitchFamily="34" charset="-120"/>
              </a:rPr>
              <a:t>GitHub</a:t>
            </a:r>
            <a:endParaRPr lang="en-US" sz="1784" dirty="0"/>
          </a:p>
        </p:txBody>
      </p:sp>
      <p:sp>
        <p:nvSpPr>
          <p:cNvPr id="10" name="Text 5"/>
          <p:cNvSpPr/>
          <p:nvPr/>
        </p:nvSpPr>
        <p:spPr>
          <a:xfrm>
            <a:off x="6709767" y="2506741"/>
            <a:ext cx="7286268" cy="724853"/>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Owned by Microsoft; the most popular choice with extensive features for collaboration and integration.</a:t>
            </a:r>
            <a:endParaRPr lang="en-US" sz="1427" dirty="0"/>
          </a:p>
        </p:txBody>
      </p:sp>
      <p:sp>
        <p:nvSpPr>
          <p:cNvPr id="11" name="Shape 6"/>
          <p:cNvSpPr/>
          <p:nvPr/>
        </p:nvSpPr>
        <p:spPr>
          <a:xfrm>
            <a:off x="6120765" y="3471624"/>
            <a:ext cx="407789" cy="407789"/>
          </a:xfrm>
          <a:prstGeom prst="roundRect">
            <a:avLst>
              <a:gd name="adj" fmla="val 18669"/>
            </a:avLst>
          </a:prstGeom>
          <a:solidFill>
            <a:srgbClr val="182567"/>
          </a:solidFill>
          <a:ln w="7620">
            <a:solidFill>
              <a:srgbClr val="313E80"/>
            </a:solidFill>
            <a:prstDash val="solid"/>
          </a:ln>
        </p:spPr>
      </p:sp>
      <p:sp>
        <p:nvSpPr>
          <p:cNvPr id="12" name="Text 7"/>
          <p:cNvSpPr/>
          <p:nvPr/>
        </p:nvSpPr>
        <p:spPr>
          <a:xfrm>
            <a:off x="6247328" y="3539490"/>
            <a:ext cx="154543" cy="271939"/>
          </a:xfrm>
          <a:prstGeom prst="rect">
            <a:avLst/>
          </a:prstGeom>
          <a:noFill/>
          <a:ln/>
        </p:spPr>
        <p:txBody>
          <a:bodyPr wrap="none" rtlCol="0" anchor="t"/>
          <a:lstStyle/>
          <a:p>
            <a:pPr marL="0" indent="0" algn="ctr">
              <a:lnSpc>
                <a:spcPts val="2141"/>
              </a:lnSpc>
              <a:buNone/>
            </a:pPr>
            <a:r>
              <a:rPr lang="en-US" sz="2141" dirty="0">
                <a:solidFill>
                  <a:srgbClr val="CFD0D8"/>
                </a:solidFill>
                <a:latin typeface="Roboto" pitchFamily="34" charset="0"/>
                <a:ea typeface="Roboto" pitchFamily="34" charset="-122"/>
                <a:cs typeface="Roboto" pitchFamily="34" charset="-120"/>
              </a:rPr>
              <a:t>2</a:t>
            </a:r>
            <a:endParaRPr lang="en-US" sz="2141" dirty="0"/>
          </a:p>
        </p:txBody>
      </p:sp>
      <p:sp>
        <p:nvSpPr>
          <p:cNvPr id="13" name="Text 8"/>
          <p:cNvSpPr/>
          <p:nvPr/>
        </p:nvSpPr>
        <p:spPr>
          <a:xfrm>
            <a:off x="6709767" y="3471624"/>
            <a:ext cx="2365891" cy="283131"/>
          </a:xfrm>
          <a:prstGeom prst="rect">
            <a:avLst/>
          </a:prstGeom>
          <a:noFill/>
          <a:ln/>
        </p:spPr>
        <p:txBody>
          <a:bodyPr wrap="none" rtlCol="0" anchor="t"/>
          <a:lstStyle/>
          <a:p>
            <a:pPr>
              <a:lnSpc>
                <a:spcPts val="2230"/>
              </a:lnSpc>
            </a:pPr>
            <a:r>
              <a:rPr lang="en-US" sz="1784" dirty="0" err="1" smtClean="0">
                <a:solidFill>
                  <a:srgbClr val="CFD0D8"/>
                </a:solidFill>
                <a:latin typeface="Roboto" pitchFamily="34" charset="0"/>
                <a:ea typeface="Roboto" pitchFamily="34" charset="-122"/>
                <a:cs typeface="Roboto" pitchFamily="34" charset="-120"/>
              </a:rPr>
              <a:t>GitLab</a:t>
            </a:r>
            <a:endParaRPr lang="en-US" sz="1784" dirty="0"/>
          </a:p>
        </p:txBody>
      </p:sp>
      <p:sp>
        <p:nvSpPr>
          <p:cNvPr id="14" name="Text 9"/>
          <p:cNvSpPr/>
          <p:nvPr/>
        </p:nvSpPr>
        <p:spPr>
          <a:xfrm>
            <a:off x="6709767" y="3863458"/>
            <a:ext cx="7286268" cy="668179"/>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A strong competitor to GitHub, known for its DevOps and CI/CD capabilities.</a:t>
            </a:r>
            <a:endParaRPr lang="en-US" sz="1427" dirty="0"/>
          </a:p>
        </p:txBody>
      </p:sp>
      <p:sp>
        <p:nvSpPr>
          <p:cNvPr id="15" name="Shape 10"/>
          <p:cNvSpPr/>
          <p:nvPr/>
        </p:nvSpPr>
        <p:spPr>
          <a:xfrm>
            <a:off x="6120765" y="4828342"/>
            <a:ext cx="407789" cy="407789"/>
          </a:xfrm>
          <a:prstGeom prst="roundRect">
            <a:avLst>
              <a:gd name="adj" fmla="val 18669"/>
            </a:avLst>
          </a:prstGeom>
          <a:solidFill>
            <a:srgbClr val="182567"/>
          </a:solidFill>
          <a:ln w="7620">
            <a:solidFill>
              <a:srgbClr val="313E80"/>
            </a:solidFill>
            <a:prstDash val="solid"/>
          </a:ln>
        </p:spPr>
      </p:sp>
      <p:sp>
        <p:nvSpPr>
          <p:cNvPr id="16" name="Text 11"/>
          <p:cNvSpPr/>
          <p:nvPr/>
        </p:nvSpPr>
        <p:spPr>
          <a:xfrm>
            <a:off x="6247328" y="4896207"/>
            <a:ext cx="154543" cy="271939"/>
          </a:xfrm>
          <a:prstGeom prst="rect">
            <a:avLst/>
          </a:prstGeom>
          <a:noFill/>
          <a:ln/>
        </p:spPr>
        <p:txBody>
          <a:bodyPr wrap="none" rtlCol="0" anchor="t"/>
          <a:lstStyle/>
          <a:p>
            <a:pPr marL="0" indent="0" algn="ctr">
              <a:lnSpc>
                <a:spcPts val="2141"/>
              </a:lnSpc>
              <a:buNone/>
            </a:pPr>
            <a:r>
              <a:rPr lang="en-US" sz="2141" dirty="0">
                <a:solidFill>
                  <a:srgbClr val="CFD0D8"/>
                </a:solidFill>
                <a:latin typeface="Roboto" pitchFamily="34" charset="0"/>
                <a:ea typeface="Roboto" pitchFamily="34" charset="-122"/>
                <a:cs typeface="Roboto" pitchFamily="34" charset="-120"/>
              </a:rPr>
              <a:t>3</a:t>
            </a:r>
            <a:endParaRPr lang="en-US" sz="2141" dirty="0"/>
          </a:p>
        </p:txBody>
      </p:sp>
      <p:sp>
        <p:nvSpPr>
          <p:cNvPr id="17" name="Text 12"/>
          <p:cNvSpPr/>
          <p:nvPr/>
        </p:nvSpPr>
        <p:spPr>
          <a:xfrm>
            <a:off x="6709767" y="4828342"/>
            <a:ext cx="2594015" cy="283131"/>
          </a:xfrm>
          <a:prstGeom prst="rect">
            <a:avLst/>
          </a:prstGeom>
          <a:noFill/>
          <a:ln/>
        </p:spPr>
        <p:txBody>
          <a:bodyPr wrap="none" rtlCol="0" anchor="t"/>
          <a:lstStyle/>
          <a:p>
            <a:pPr>
              <a:lnSpc>
                <a:spcPts val="2230"/>
              </a:lnSpc>
            </a:pPr>
            <a:r>
              <a:rPr lang="en-US" sz="1784" dirty="0" err="1" smtClean="0">
                <a:solidFill>
                  <a:srgbClr val="CFD0D8"/>
                </a:solidFill>
                <a:latin typeface="Roboto" pitchFamily="34" charset="0"/>
                <a:ea typeface="Roboto" pitchFamily="34" charset="-122"/>
                <a:cs typeface="Roboto" pitchFamily="34" charset="-120"/>
              </a:rPr>
              <a:t>BitBucket</a:t>
            </a:r>
            <a:endParaRPr lang="en-US" sz="1784" dirty="0"/>
          </a:p>
        </p:txBody>
      </p:sp>
      <p:sp>
        <p:nvSpPr>
          <p:cNvPr id="18" name="Text 13"/>
          <p:cNvSpPr/>
          <p:nvPr/>
        </p:nvSpPr>
        <p:spPr>
          <a:xfrm>
            <a:off x="6709767" y="5220176"/>
            <a:ext cx="7286268" cy="744260"/>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Owned by </a:t>
            </a:r>
            <a:r>
              <a:rPr lang="en-US" sz="1427" dirty="0" err="1">
                <a:solidFill>
                  <a:srgbClr val="CFD0D8"/>
                </a:solidFill>
                <a:latin typeface="Roboto" pitchFamily="34" charset="0"/>
                <a:ea typeface="Roboto" pitchFamily="34" charset="-122"/>
                <a:cs typeface="Roboto" pitchFamily="34" charset="-120"/>
              </a:rPr>
              <a:t>Atlassian</a:t>
            </a:r>
            <a:r>
              <a:rPr lang="en-US" sz="1427" dirty="0">
                <a:solidFill>
                  <a:srgbClr val="CFD0D8"/>
                </a:solidFill>
                <a:latin typeface="Roboto" pitchFamily="34" charset="0"/>
                <a:ea typeface="Roboto" pitchFamily="34" charset="-122"/>
                <a:cs typeface="Roboto" pitchFamily="34" charset="-120"/>
              </a:rPr>
              <a:t>; integrates well with other </a:t>
            </a:r>
            <a:r>
              <a:rPr lang="en-US" sz="1427" dirty="0" err="1">
                <a:solidFill>
                  <a:srgbClr val="CFD0D8"/>
                </a:solidFill>
                <a:latin typeface="Roboto" pitchFamily="34" charset="0"/>
                <a:ea typeface="Roboto" pitchFamily="34" charset="-122"/>
                <a:cs typeface="Roboto" pitchFamily="34" charset="-120"/>
              </a:rPr>
              <a:t>Atlassian</a:t>
            </a:r>
            <a:r>
              <a:rPr lang="en-US" sz="1427" dirty="0">
                <a:solidFill>
                  <a:srgbClr val="CFD0D8"/>
                </a:solidFill>
                <a:latin typeface="Roboto" pitchFamily="34" charset="0"/>
                <a:ea typeface="Roboto" pitchFamily="34" charset="-122"/>
                <a:cs typeface="Roboto" pitchFamily="34" charset="-120"/>
              </a:rPr>
              <a:t> tools like Jira.</a:t>
            </a:r>
            <a:endParaRPr lang="en-US" sz="1427" dirty="0"/>
          </a:p>
        </p:txBody>
      </p:sp>
      <p:sp>
        <p:nvSpPr>
          <p:cNvPr id="19" name="Shape 14"/>
          <p:cNvSpPr/>
          <p:nvPr/>
        </p:nvSpPr>
        <p:spPr>
          <a:xfrm>
            <a:off x="6120765" y="6185059"/>
            <a:ext cx="407789" cy="407789"/>
          </a:xfrm>
          <a:prstGeom prst="roundRect">
            <a:avLst>
              <a:gd name="adj" fmla="val 18669"/>
            </a:avLst>
          </a:prstGeom>
          <a:solidFill>
            <a:srgbClr val="182567"/>
          </a:solidFill>
          <a:ln w="7620">
            <a:solidFill>
              <a:srgbClr val="313E80"/>
            </a:solidFill>
            <a:prstDash val="solid"/>
          </a:ln>
        </p:spPr>
      </p:sp>
      <p:sp>
        <p:nvSpPr>
          <p:cNvPr id="20" name="Text 15"/>
          <p:cNvSpPr/>
          <p:nvPr/>
        </p:nvSpPr>
        <p:spPr>
          <a:xfrm>
            <a:off x="6247328" y="6252924"/>
            <a:ext cx="154543" cy="271939"/>
          </a:xfrm>
          <a:prstGeom prst="rect">
            <a:avLst/>
          </a:prstGeom>
          <a:noFill/>
          <a:ln/>
        </p:spPr>
        <p:txBody>
          <a:bodyPr wrap="none" rtlCol="0" anchor="t"/>
          <a:lstStyle/>
          <a:p>
            <a:pPr marL="0" indent="0" algn="ctr">
              <a:lnSpc>
                <a:spcPts val="2141"/>
              </a:lnSpc>
              <a:buNone/>
            </a:pPr>
            <a:r>
              <a:rPr lang="en-US" sz="2141" dirty="0">
                <a:solidFill>
                  <a:srgbClr val="CFD0D8"/>
                </a:solidFill>
                <a:latin typeface="Roboto" pitchFamily="34" charset="0"/>
                <a:ea typeface="Roboto" pitchFamily="34" charset="-122"/>
                <a:cs typeface="Roboto" pitchFamily="34" charset="-120"/>
              </a:rPr>
              <a:t>4</a:t>
            </a:r>
            <a:endParaRPr lang="en-US" sz="2141" dirty="0"/>
          </a:p>
        </p:txBody>
      </p:sp>
      <p:sp>
        <p:nvSpPr>
          <p:cNvPr id="21" name="Text 16"/>
          <p:cNvSpPr/>
          <p:nvPr/>
        </p:nvSpPr>
        <p:spPr>
          <a:xfrm>
            <a:off x="6709767" y="6185059"/>
            <a:ext cx="2340888" cy="283131"/>
          </a:xfrm>
          <a:prstGeom prst="rect">
            <a:avLst/>
          </a:prstGeom>
          <a:noFill/>
          <a:ln/>
        </p:spPr>
        <p:txBody>
          <a:bodyPr wrap="none" rtlCol="0" anchor="t"/>
          <a:lstStyle/>
          <a:p>
            <a:pPr>
              <a:lnSpc>
                <a:spcPts val="2230"/>
              </a:lnSpc>
            </a:pPr>
            <a:r>
              <a:rPr lang="en-US" sz="1784" dirty="0" err="1">
                <a:solidFill>
                  <a:srgbClr val="CFD0D8"/>
                </a:solidFill>
                <a:latin typeface="Roboto" pitchFamily="34" charset="0"/>
                <a:ea typeface="Roboto" pitchFamily="34" charset="-122"/>
                <a:cs typeface="Roboto" pitchFamily="34" charset="-120"/>
              </a:rPr>
              <a:t>SourceForge</a:t>
            </a:r>
            <a:endParaRPr lang="en-US" sz="1784" dirty="0"/>
          </a:p>
        </p:txBody>
      </p:sp>
      <p:sp>
        <p:nvSpPr>
          <p:cNvPr id="22" name="Text 17"/>
          <p:cNvSpPr/>
          <p:nvPr/>
        </p:nvSpPr>
        <p:spPr>
          <a:xfrm>
            <a:off x="6709767" y="6576892"/>
            <a:ext cx="7286268" cy="692587"/>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An early platform for open-source projects, less popular today but still in use.</a:t>
            </a:r>
            <a:endParaRPr lang="en-US" sz="1427" dirty="0"/>
          </a:p>
        </p:txBody>
      </p:sp>
      <p:pic>
        <p:nvPicPr>
          <p:cNvPr id="24" name="Picture 23"/>
          <p:cNvPicPr>
            <a:picLocks noChangeAspect="1"/>
          </p:cNvPicPr>
          <p:nvPr/>
        </p:nvPicPr>
        <p:blipFill>
          <a:blip r:embed="rId5"/>
          <a:stretch>
            <a:fillRect/>
          </a:stretch>
        </p:blipFill>
        <p:spPr>
          <a:xfrm>
            <a:off x="566023" y="2774751"/>
            <a:ext cx="4391025" cy="2257425"/>
          </a:xfrm>
          <a:prstGeom prst="rect">
            <a:avLst/>
          </a:prstGeom>
        </p:spPr>
      </p:pic>
    </p:spTree>
    <p:extLst>
      <p:ext uri="{BB962C8B-B14F-4D97-AF65-F5344CB8AC3E}">
        <p14:creationId xmlns:p14="http://schemas.microsoft.com/office/powerpoint/2010/main" val="1874091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874713"/>
            <a:ext cx="6172200" cy="771525"/>
          </a:xfrm>
          <a:prstGeom prst="rect">
            <a:avLst/>
          </a:prstGeom>
          <a:noFill/>
          <a:ln/>
        </p:spPr>
        <p:txBody>
          <a:bodyPr wrap="none" rtlCol="0" anchor="t"/>
          <a:lstStyle/>
          <a:p>
            <a:pPr marL="0" indent="0">
              <a:lnSpc>
                <a:spcPts val="6075"/>
              </a:lnSpc>
              <a:buNone/>
            </a:pPr>
            <a:r>
              <a:rPr lang="en-US" sz="4860" dirty="0" smtClean="0">
                <a:solidFill>
                  <a:srgbClr val="FFFFFF"/>
                </a:solidFill>
                <a:latin typeface="Roboto" pitchFamily="34" charset="0"/>
                <a:ea typeface="Roboto" pitchFamily="34" charset="-122"/>
                <a:cs typeface="Roboto" pitchFamily="34" charset="-120"/>
              </a:rPr>
              <a:t>CVCS </a:t>
            </a:r>
            <a:r>
              <a:rPr lang="en-US" sz="4860" dirty="0">
                <a:solidFill>
                  <a:srgbClr val="FFFFFF"/>
                </a:solidFill>
                <a:latin typeface="Roboto" pitchFamily="34" charset="0"/>
                <a:ea typeface="Roboto" pitchFamily="34" charset="-122"/>
                <a:cs typeface="Roboto" pitchFamily="34" charset="-120"/>
              </a:rPr>
              <a:t>vs </a:t>
            </a:r>
            <a:r>
              <a:rPr lang="en-US" sz="4860" dirty="0" smtClean="0">
                <a:solidFill>
                  <a:srgbClr val="FFFFFF"/>
                </a:solidFill>
                <a:latin typeface="Roboto" pitchFamily="34" charset="0"/>
                <a:ea typeface="Roboto" pitchFamily="34" charset="-122"/>
                <a:cs typeface="Roboto" pitchFamily="34" charset="-120"/>
              </a:rPr>
              <a:t>DVCS</a:t>
            </a:r>
            <a:endParaRPr lang="en-US" sz="4860" dirty="0"/>
          </a:p>
        </p:txBody>
      </p:sp>
      <p:graphicFrame>
        <p:nvGraphicFramePr>
          <p:cNvPr id="16" name="Table 15"/>
          <p:cNvGraphicFramePr>
            <a:graphicFrameLocks noGrp="1"/>
          </p:cNvGraphicFramePr>
          <p:nvPr>
            <p:extLst>
              <p:ext uri="{D42A27DB-BD31-4B8C-83A1-F6EECF244321}">
                <p14:modId xmlns:p14="http://schemas.microsoft.com/office/powerpoint/2010/main" val="3865578831"/>
              </p:ext>
            </p:extLst>
          </p:nvPr>
        </p:nvGraphicFramePr>
        <p:xfrm>
          <a:off x="2159437" y="2029460"/>
          <a:ext cx="9753600" cy="5565140"/>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3344332437"/>
                    </a:ext>
                  </a:extLst>
                </a:gridCol>
                <a:gridCol w="3251200">
                  <a:extLst>
                    <a:ext uri="{9D8B030D-6E8A-4147-A177-3AD203B41FA5}">
                      <a16:colId xmlns:a16="http://schemas.microsoft.com/office/drawing/2014/main" val="2327503546"/>
                    </a:ext>
                  </a:extLst>
                </a:gridCol>
                <a:gridCol w="3251200">
                  <a:extLst>
                    <a:ext uri="{9D8B030D-6E8A-4147-A177-3AD203B41FA5}">
                      <a16:colId xmlns:a16="http://schemas.microsoft.com/office/drawing/2014/main" val="117373815"/>
                    </a:ext>
                  </a:extLst>
                </a:gridCol>
              </a:tblGrid>
              <a:tr h="370840">
                <a:tc>
                  <a:txBody>
                    <a:bodyPr/>
                    <a:lstStyle/>
                    <a:p>
                      <a:pPr algn="ctr" fontAlgn="ctr"/>
                      <a:r>
                        <a:rPr lang="en-US" sz="1400" b="1" i="0" u="none" strike="noStrike">
                          <a:solidFill>
                            <a:srgbClr val="000000"/>
                          </a:solidFill>
                          <a:effectLst/>
                          <a:latin typeface="Roboto" panose="02000000000000000000" pitchFamily="2" charset="0"/>
                          <a:ea typeface="Roboto" panose="02000000000000000000" pitchFamily="2" charset="0"/>
                        </a:rPr>
                        <a:t>Feature</a:t>
                      </a:r>
                    </a:p>
                  </a:txBody>
                  <a:tcPr marL="6350" marR="6350" marT="6350" marB="0" anchor="ctr"/>
                </a:tc>
                <a:tc>
                  <a:txBody>
                    <a:bodyPr/>
                    <a:lstStyle/>
                    <a:p>
                      <a:pPr algn="ctr" fontAlgn="ctr"/>
                      <a:r>
                        <a:rPr lang="en-US" sz="1400" b="1" i="0" u="none" strike="noStrike" dirty="0">
                          <a:solidFill>
                            <a:srgbClr val="000000"/>
                          </a:solidFill>
                          <a:effectLst/>
                          <a:latin typeface="Roboto" panose="02000000000000000000" pitchFamily="2" charset="0"/>
                          <a:ea typeface="Roboto" panose="02000000000000000000" pitchFamily="2" charset="0"/>
                        </a:rPr>
                        <a:t>Centralized Version Control System (CVCS)</a:t>
                      </a:r>
                    </a:p>
                  </a:txBody>
                  <a:tcPr marL="6350" marR="6350" marT="6350" marB="0" anchor="ctr"/>
                </a:tc>
                <a:tc>
                  <a:txBody>
                    <a:bodyPr/>
                    <a:lstStyle/>
                    <a:p>
                      <a:pPr algn="ctr" fontAlgn="ctr"/>
                      <a:r>
                        <a:rPr lang="en-US" sz="1400" b="1" i="0" u="none" strike="noStrike">
                          <a:solidFill>
                            <a:srgbClr val="000000"/>
                          </a:solidFill>
                          <a:effectLst/>
                          <a:latin typeface="Roboto" panose="02000000000000000000" pitchFamily="2" charset="0"/>
                          <a:ea typeface="Roboto" panose="02000000000000000000" pitchFamily="2" charset="0"/>
                        </a:rPr>
                        <a:t>Distributed Version Control System (DVCS)</a:t>
                      </a:r>
                    </a:p>
                  </a:txBody>
                  <a:tcPr marL="6350" marR="6350" marT="6350" marB="0" anchor="ctr"/>
                </a:tc>
                <a:extLst>
                  <a:ext uri="{0D108BD9-81ED-4DB2-BD59-A6C34878D82A}">
                    <a16:rowId xmlns:a16="http://schemas.microsoft.com/office/drawing/2014/main" val="590149639"/>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Repository Structure</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Single central repository</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Each user has a complete local repository</a:t>
                      </a:r>
                    </a:p>
                  </a:txBody>
                  <a:tcPr marL="6350" marR="6350" marT="6350" marB="0" anchor="ctr"/>
                </a:tc>
                <a:extLst>
                  <a:ext uri="{0D108BD9-81ED-4DB2-BD59-A6C34878D82A}">
                    <a16:rowId xmlns:a16="http://schemas.microsoft.com/office/drawing/2014/main" val="305085685"/>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Examples</a:t>
                      </a:r>
                    </a:p>
                  </a:txBody>
                  <a:tcPr marL="6350" marR="6350" marT="6350" marB="0" anchor="ctr"/>
                </a:tc>
                <a:tc>
                  <a:txBody>
                    <a:bodyPr/>
                    <a:lstStyle/>
                    <a:p>
                      <a:pPr algn="l" fontAlgn="ctr"/>
                      <a:r>
                        <a:rPr lang="en-US" sz="1400" b="0" i="0" u="none" strike="noStrike" dirty="0">
                          <a:solidFill>
                            <a:srgbClr val="000000"/>
                          </a:solidFill>
                          <a:effectLst/>
                          <a:latin typeface="Roboto" panose="02000000000000000000" pitchFamily="2" charset="0"/>
                          <a:ea typeface="Roboto" panose="02000000000000000000" pitchFamily="2" charset="0"/>
                        </a:rPr>
                        <a:t>Subversion (SVN), Perforce</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Git, Mercurial</a:t>
                      </a:r>
                    </a:p>
                  </a:txBody>
                  <a:tcPr marL="6350" marR="6350" marT="6350" marB="0" anchor="ctr"/>
                </a:tc>
                <a:extLst>
                  <a:ext uri="{0D108BD9-81ED-4DB2-BD59-A6C34878D82A}">
                    <a16:rowId xmlns:a16="http://schemas.microsoft.com/office/drawing/2014/main" val="4001046565"/>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Single Point of Failure</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Yes</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No</a:t>
                      </a:r>
                    </a:p>
                  </a:txBody>
                  <a:tcPr marL="6350" marR="6350" marT="6350" marB="0" anchor="ctr"/>
                </a:tc>
                <a:extLst>
                  <a:ext uri="{0D108BD9-81ED-4DB2-BD59-A6C34878D82A}">
                    <a16:rowId xmlns:a16="http://schemas.microsoft.com/office/drawing/2014/main" val="2608834870"/>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Offline Work</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Limited</a:t>
                      </a:r>
                    </a:p>
                  </a:txBody>
                  <a:tcPr marL="6350" marR="6350" marT="6350" marB="0" anchor="ctr"/>
                </a:tc>
                <a:tc>
                  <a:txBody>
                    <a:bodyPr/>
                    <a:lstStyle/>
                    <a:p>
                      <a:pPr algn="l" fontAlgn="ctr"/>
                      <a:r>
                        <a:rPr lang="en-US" sz="1400" b="0" i="0" u="none" strike="noStrike" dirty="0">
                          <a:solidFill>
                            <a:srgbClr val="000000"/>
                          </a:solidFill>
                          <a:effectLst/>
                          <a:latin typeface="Roboto" panose="02000000000000000000" pitchFamily="2" charset="0"/>
                          <a:ea typeface="Roboto" panose="02000000000000000000" pitchFamily="2" charset="0"/>
                        </a:rPr>
                        <a:t>Extensive</a:t>
                      </a:r>
                    </a:p>
                  </a:txBody>
                  <a:tcPr marL="6350" marR="6350" marT="6350" marB="0" anchor="ctr"/>
                </a:tc>
                <a:extLst>
                  <a:ext uri="{0D108BD9-81ED-4DB2-BD59-A6C34878D82A}">
                    <a16:rowId xmlns:a16="http://schemas.microsoft.com/office/drawing/2014/main" val="3890591391"/>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Performance</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Dependent on network speed</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Faster due to local operations</a:t>
                      </a:r>
                    </a:p>
                  </a:txBody>
                  <a:tcPr marL="6350" marR="6350" marT="6350" marB="0" anchor="ctr"/>
                </a:tc>
                <a:extLst>
                  <a:ext uri="{0D108BD9-81ED-4DB2-BD59-A6C34878D82A}">
                    <a16:rowId xmlns:a16="http://schemas.microsoft.com/office/drawing/2014/main" val="879384496"/>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Collaboration</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Centralized, simpler but less flexible</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Decentralized, supports complex workflows</a:t>
                      </a:r>
                    </a:p>
                  </a:txBody>
                  <a:tcPr marL="6350" marR="6350" marT="6350" marB="0" anchor="ctr"/>
                </a:tc>
                <a:extLst>
                  <a:ext uri="{0D108BD9-81ED-4DB2-BD59-A6C34878D82A}">
                    <a16:rowId xmlns:a16="http://schemas.microsoft.com/office/drawing/2014/main" val="2671796255"/>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Complexity</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Simpler to use and understand</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More complex, especially for beginners</a:t>
                      </a:r>
                    </a:p>
                  </a:txBody>
                  <a:tcPr marL="6350" marR="6350" marT="6350" marB="0" anchor="ctr"/>
                </a:tc>
                <a:extLst>
                  <a:ext uri="{0D108BD9-81ED-4DB2-BD59-A6C34878D82A}">
                    <a16:rowId xmlns:a16="http://schemas.microsoft.com/office/drawing/2014/main" val="1598388276"/>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Disk Space Requirements</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Less, as only one central repository</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More, as each user has a full repository copy</a:t>
                      </a:r>
                    </a:p>
                  </a:txBody>
                  <a:tcPr marL="6350" marR="6350" marT="6350" marB="0" anchor="ctr"/>
                </a:tc>
                <a:extLst>
                  <a:ext uri="{0D108BD9-81ED-4DB2-BD59-A6C34878D82A}">
                    <a16:rowId xmlns:a16="http://schemas.microsoft.com/office/drawing/2014/main" val="3338459953"/>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Backup and Recovery</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More vulnerable, single backup needed</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More resilient, multiple backups available</a:t>
                      </a:r>
                    </a:p>
                  </a:txBody>
                  <a:tcPr marL="6350" marR="6350" marT="6350" marB="0" anchor="ctr"/>
                </a:tc>
                <a:extLst>
                  <a:ext uri="{0D108BD9-81ED-4DB2-BD59-A6C34878D82A}">
                    <a16:rowId xmlns:a16="http://schemas.microsoft.com/office/drawing/2014/main" val="2892898744"/>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Merge Handling</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Typically more difficult</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More efficient and powerful</a:t>
                      </a:r>
                    </a:p>
                  </a:txBody>
                  <a:tcPr marL="6350" marR="6350" marT="6350" marB="0" anchor="ctr"/>
                </a:tc>
                <a:extLst>
                  <a:ext uri="{0D108BD9-81ED-4DB2-BD59-A6C34878D82A}">
                    <a16:rowId xmlns:a16="http://schemas.microsoft.com/office/drawing/2014/main" val="1287078197"/>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Commit History</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Stored only in the central repository</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Full history available locally for each user</a:t>
                      </a:r>
                    </a:p>
                  </a:txBody>
                  <a:tcPr marL="6350" marR="6350" marT="6350" marB="0" anchor="ctr"/>
                </a:tc>
                <a:extLst>
                  <a:ext uri="{0D108BD9-81ED-4DB2-BD59-A6C34878D82A}">
                    <a16:rowId xmlns:a16="http://schemas.microsoft.com/office/drawing/2014/main" val="289571548"/>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Branching and Merging</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Less efficient</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Highly efficient and flexible</a:t>
                      </a:r>
                    </a:p>
                  </a:txBody>
                  <a:tcPr marL="6350" marR="6350" marT="6350" marB="0" anchor="ctr"/>
                </a:tc>
                <a:extLst>
                  <a:ext uri="{0D108BD9-81ED-4DB2-BD59-A6C34878D82A}">
                    <a16:rowId xmlns:a16="http://schemas.microsoft.com/office/drawing/2014/main" val="1174565279"/>
                  </a:ext>
                </a:extLst>
              </a:tr>
              <a:tr h="370840">
                <a:tc>
                  <a:txBody>
                    <a:bodyPr/>
                    <a:lstStyle/>
                    <a:p>
                      <a:pPr algn="l" fontAlgn="ctr"/>
                      <a:r>
                        <a:rPr lang="en-US" sz="1400" b="1" i="0" u="none" strike="noStrike">
                          <a:solidFill>
                            <a:srgbClr val="000000"/>
                          </a:solidFill>
                          <a:effectLst/>
                          <a:latin typeface="Roboto" panose="02000000000000000000" pitchFamily="2" charset="0"/>
                          <a:ea typeface="Roboto" panose="02000000000000000000" pitchFamily="2" charset="0"/>
                        </a:rPr>
                        <a:t>Example of Usage</a:t>
                      </a:r>
                    </a:p>
                  </a:txBody>
                  <a:tcPr marL="6350" marR="6350" marT="6350" marB="0" anchor="ctr"/>
                </a:tc>
                <a:tc>
                  <a:txBody>
                    <a:bodyPr/>
                    <a:lstStyle/>
                    <a:p>
                      <a:pPr algn="l" fontAlgn="ctr"/>
                      <a:r>
                        <a:rPr lang="en-US" sz="1400" b="0" i="0" u="none" strike="noStrike">
                          <a:solidFill>
                            <a:srgbClr val="000000"/>
                          </a:solidFill>
                          <a:effectLst/>
                          <a:latin typeface="Roboto" panose="02000000000000000000" pitchFamily="2" charset="0"/>
                          <a:ea typeface="Roboto" panose="02000000000000000000" pitchFamily="2" charset="0"/>
                        </a:rPr>
                        <a:t>Smaller teams, simpler projects</a:t>
                      </a:r>
                    </a:p>
                  </a:txBody>
                  <a:tcPr marL="6350" marR="6350" marT="6350" marB="0" anchor="ctr"/>
                </a:tc>
                <a:tc>
                  <a:txBody>
                    <a:bodyPr/>
                    <a:lstStyle/>
                    <a:p>
                      <a:pPr algn="l" fontAlgn="ctr"/>
                      <a:r>
                        <a:rPr lang="en-US" sz="1400" b="0" i="0" u="none" strike="noStrike" dirty="0">
                          <a:solidFill>
                            <a:srgbClr val="000000"/>
                          </a:solidFill>
                          <a:effectLst/>
                          <a:latin typeface="Roboto" panose="02000000000000000000" pitchFamily="2" charset="0"/>
                          <a:ea typeface="Roboto" panose="02000000000000000000" pitchFamily="2" charset="0"/>
                        </a:rPr>
                        <a:t>Large projects, distributed teams</a:t>
                      </a:r>
                    </a:p>
                  </a:txBody>
                  <a:tcPr marL="6350" marR="6350" marT="6350" marB="0" anchor="ctr"/>
                </a:tc>
                <a:extLst>
                  <a:ext uri="{0D108BD9-81ED-4DB2-BD59-A6C34878D82A}">
                    <a16:rowId xmlns:a16="http://schemas.microsoft.com/office/drawing/2014/main" val="832109064"/>
                  </a:ext>
                </a:extLst>
              </a:tr>
            </a:tbl>
          </a:graphicData>
        </a:graphic>
      </p:graphicFrame>
    </p:spTree>
    <p:extLst>
      <p:ext uri="{BB962C8B-B14F-4D97-AF65-F5344CB8AC3E}">
        <p14:creationId xmlns:p14="http://schemas.microsoft.com/office/powerpoint/2010/main" val="3076252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874713"/>
            <a:ext cx="6172200" cy="771525"/>
          </a:xfrm>
          <a:prstGeom prst="rect">
            <a:avLst/>
          </a:prstGeom>
          <a:noFill/>
          <a:ln/>
        </p:spPr>
        <p:txBody>
          <a:bodyPr wrap="none" rtlCol="0" anchor="t"/>
          <a:lstStyle/>
          <a:p>
            <a:pPr marL="0" indent="0">
              <a:lnSpc>
                <a:spcPts val="6075"/>
              </a:lnSpc>
              <a:buNone/>
            </a:pPr>
            <a:r>
              <a:rPr lang="en-US" sz="4860" dirty="0" err="1" smtClean="0">
                <a:solidFill>
                  <a:srgbClr val="FFFFFF"/>
                </a:solidFill>
                <a:latin typeface="Roboto" pitchFamily="34" charset="0"/>
                <a:ea typeface="Roboto" pitchFamily="34" charset="-122"/>
                <a:cs typeface="Roboto" pitchFamily="34" charset="-120"/>
              </a:rPr>
              <a:t>Git</a:t>
            </a:r>
            <a:r>
              <a:rPr lang="en-US" sz="4860" dirty="0" smtClean="0">
                <a:solidFill>
                  <a:srgbClr val="FFFFFF"/>
                </a:solidFill>
                <a:latin typeface="Roboto" pitchFamily="34" charset="0"/>
                <a:ea typeface="Roboto" pitchFamily="34" charset="-122"/>
                <a:cs typeface="Roboto" pitchFamily="34" charset="-120"/>
              </a:rPr>
              <a:t> vs SVN</a:t>
            </a:r>
            <a:endParaRPr lang="en-US" sz="4860" dirty="0"/>
          </a:p>
        </p:txBody>
      </p:sp>
      <p:graphicFrame>
        <p:nvGraphicFramePr>
          <p:cNvPr id="16" name="Table 15"/>
          <p:cNvGraphicFramePr>
            <a:graphicFrameLocks noGrp="1"/>
          </p:cNvGraphicFramePr>
          <p:nvPr>
            <p:extLst>
              <p:ext uri="{D42A27DB-BD31-4B8C-83A1-F6EECF244321}">
                <p14:modId xmlns:p14="http://schemas.microsoft.com/office/powerpoint/2010/main" val="67060035"/>
              </p:ext>
            </p:extLst>
          </p:nvPr>
        </p:nvGraphicFramePr>
        <p:xfrm>
          <a:off x="2159437" y="2235200"/>
          <a:ext cx="9753600" cy="4631690"/>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3344332437"/>
                    </a:ext>
                  </a:extLst>
                </a:gridCol>
                <a:gridCol w="3251200">
                  <a:extLst>
                    <a:ext uri="{9D8B030D-6E8A-4147-A177-3AD203B41FA5}">
                      <a16:colId xmlns:a16="http://schemas.microsoft.com/office/drawing/2014/main" val="2327503546"/>
                    </a:ext>
                  </a:extLst>
                </a:gridCol>
                <a:gridCol w="3251200">
                  <a:extLst>
                    <a:ext uri="{9D8B030D-6E8A-4147-A177-3AD203B41FA5}">
                      <a16:colId xmlns:a16="http://schemas.microsoft.com/office/drawing/2014/main" val="117373815"/>
                    </a:ext>
                  </a:extLst>
                </a:gridCol>
              </a:tblGrid>
              <a:tr h="370840">
                <a:tc>
                  <a:txBody>
                    <a:bodyPr/>
                    <a:lstStyle/>
                    <a:p>
                      <a:pPr algn="ctr" fontAlgn="ctr"/>
                      <a:r>
                        <a:rPr lang="en-US" sz="1800" b="1" i="0" u="none" strike="noStrike">
                          <a:solidFill>
                            <a:srgbClr val="000000"/>
                          </a:solidFill>
                          <a:effectLst/>
                          <a:latin typeface="Roboto" panose="02000000000000000000" pitchFamily="2" charset="0"/>
                          <a:ea typeface="Roboto" panose="02000000000000000000" pitchFamily="2" charset="0"/>
                        </a:rPr>
                        <a:t>Feature</a:t>
                      </a:r>
                    </a:p>
                  </a:txBody>
                  <a:tcPr marL="6350" marR="6350" marT="6350" marB="0" anchor="ctr"/>
                </a:tc>
                <a:tc>
                  <a:txBody>
                    <a:bodyPr/>
                    <a:lstStyle/>
                    <a:p>
                      <a:pPr algn="ctr" fontAlgn="ctr"/>
                      <a:r>
                        <a:rPr lang="en-US" sz="1800" b="1" i="0" u="none" strike="noStrike">
                          <a:solidFill>
                            <a:srgbClr val="000000"/>
                          </a:solidFill>
                          <a:effectLst/>
                          <a:latin typeface="Roboto" panose="02000000000000000000" pitchFamily="2" charset="0"/>
                          <a:ea typeface="Roboto" panose="02000000000000000000" pitchFamily="2" charset="0"/>
                        </a:rPr>
                        <a:t>Git</a:t>
                      </a:r>
                    </a:p>
                  </a:txBody>
                  <a:tcPr marL="6350" marR="6350" marT="6350" marB="0" anchor="ctr"/>
                </a:tc>
                <a:tc>
                  <a:txBody>
                    <a:bodyPr/>
                    <a:lstStyle/>
                    <a:p>
                      <a:pPr algn="ctr" fontAlgn="ctr"/>
                      <a:r>
                        <a:rPr lang="en-US" sz="1800" b="1" i="0" u="none" strike="noStrike">
                          <a:solidFill>
                            <a:srgbClr val="000000"/>
                          </a:solidFill>
                          <a:effectLst/>
                          <a:latin typeface="Roboto" panose="02000000000000000000" pitchFamily="2" charset="0"/>
                          <a:ea typeface="Roboto" panose="02000000000000000000" pitchFamily="2" charset="0"/>
                        </a:rPr>
                        <a:t>SVN (Subversion)</a:t>
                      </a:r>
                    </a:p>
                  </a:txBody>
                  <a:tcPr marL="6350" marR="6350" marT="6350" marB="0" anchor="ctr"/>
                </a:tc>
                <a:extLst>
                  <a:ext uri="{0D108BD9-81ED-4DB2-BD59-A6C34878D82A}">
                    <a16:rowId xmlns:a16="http://schemas.microsoft.com/office/drawing/2014/main" val="590149639"/>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Type</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Distributed Version Control System</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Centralized Version Control System</a:t>
                      </a:r>
                    </a:p>
                  </a:txBody>
                  <a:tcPr marL="6350" marR="6350" marT="6350" marB="0" anchor="ctr"/>
                </a:tc>
                <a:extLst>
                  <a:ext uri="{0D108BD9-81ED-4DB2-BD59-A6C34878D82A}">
                    <a16:rowId xmlns:a16="http://schemas.microsoft.com/office/drawing/2014/main" val="305085685"/>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Repository Structure</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Each user has a complete local repo</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Single central repository</a:t>
                      </a:r>
                    </a:p>
                  </a:txBody>
                  <a:tcPr marL="6350" marR="6350" marT="6350" marB="0" anchor="ctr"/>
                </a:tc>
                <a:extLst>
                  <a:ext uri="{0D108BD9-81ED-4DB2-BD59-A6C34878D82A}">
                    <a16:rowId xmlns:a16="http://schemas.microsoft.com/office/drawing/2014/main" val="4001046565"/>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Offline Work</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Full support for offline work</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Limited offline capabilities</a:t>
                      </a:r>
                    </a:p>
                  </a:txBody>
                  <a:tcPr marL="6350" marR="6350" marT="6350" marB="0" anchor="ctr"/>
                </a:tc>
                <a:extLst>
                  <a:ext uri="{0D108BD9-81ED-4DB2-BD59-A6C34878D82A}">
                    <a16:rowId xmlns:a16="http://schemas.microsoft.com/office/drawing/2014/main" val="2608834870"/>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Branching and Merging</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Lightweight, efficient, flexible</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Heavier, less flexible</a:t>
                      </a:r>
                    </a:p>
                  </a:txBody>
                  <a:tcPr marL="6350" marR="6350" marT="6350" marB="0" anchor="ctr"/>
                </a:tc>
                <a:extLst>
                  <a:ext uri="{0D108BD9-81ED-4DB2-BD59-A6C34878D82A}">
                    <a16:rowId xmlns:a16="http://schemas.microsoft.com/office/drawing/2014/main" val="3890591391"/>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Merge Handling</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Automatic and efficient</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More manual conflict resolution</a:t>
                      </a:r>
                    </a:p>
                  </a:txBody>
                  <a:tcPr marL="6350" marR="6350" marT="6350" marB="0" anchor="ctr"/>
                </a:tc>
                <a:extLst>
                  <a:ext uri="{0D108BD9-81ED-4DB2-BD59-A6C34878D82A}">
                    <a16:rowId xmlns:a16="http://schemas.microsoft.com/office/drawing/2014/main" val="879384496"/>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Performance</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Fast due to local operations</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Dependent on network speed</a:t>
                      </a:r>
                    </a:p>
                  </a:txBody>
                  <a:tcPr marL="6350" marR="6350" marT="6350" marB="0" anchor="ctr"/>
                </a:tc>
                <a:extLst>
                  <a:ext uri="{0D108BD9-81ED-4DB2-BD59-A6C34878D82A}">
                    <a16:rowId xmlns:a16="http://schemas.microsoft.com/office/drawing/2014/main" val="2671796255"/>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History</a:t>
                      </a:r>
                    </a:p>
                  </a:txBody>
                  <a:tcPr marL="6350" marR="6350" marT="6350" marB="0" anchor="ctr"/>
                </a:tc>
                <a:tc>
                  <a:txBody>
                    <a:bodyPr/>
                    <a:lstStyle/>
                    <a:p>
                      <a:pPr algn="l" fontAlgn="ctr"/>
                      <a:r>
                        <a:rPr lang="en-US" sz="1800" b="0" i="0" u="none" strike="noStrike" dirty="0">
                          <a:solidFill>
                            <a:srgbClr val="000000"/>
                          </a:solidFill>
                          <a:effectLst/>
                          <a:latin typeface="Roboto" panose="02000000000000000000" pitchFamily="2" charset="0"/>
                          <a:ea typeface="Roboto" panose="02000000000000000000" pitchFamily="2" charset="0"/>
                        </a:rPr>
                        <a:t>Full history available locally</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History stored on central server</a:t>
                      </a:r>
                    </a:p>
                  </a:txBody>
                  <a:tcPr marL="6350" marR="6350" marT="6350" marB="0" anchor="ctr"/>
                </a:tc>
                <a:extLst>
                  <a:ext uri="{0D108BD9-81ED-4DB2-BD59-A6C34878D82A}">
                    <a16:rowId xmlns:a16="http://schemas.microsoft.com/office/drawing/2014/main" val="1598388276"/>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Storage Requirements</a:t>
                      </a:r>
                    </a:p>
                  </a:txBody>
                  <a:tcPr marL="6350" marR="6350" marT="6350" marB="0" anchor="ctr"/>
                </a:tc>
                <a:tc>
                  <a:txBody>
                    <a:bodyPr/>
                    <a:lstStyle/>
                    <a:p>
                      <a:pPr algn="l" fontAlgn="ctr"/>
                      <a:r>
                        <a:rPr lang="en-US" sz="1800" b="0" i="0" u="none" strike="noStrike" dirty="0">
                          <a:solidFill>
                            <a:srgbClr val="000000"/>
                          </a:solidFill>
                          <a:effectLst/>
                          <a:latin typeface="Roboto" panose="02000000000000000000" pitchFamily="2" charset="0"/>
                          <a:ea typeface="Roboto" panose="02000000000000000000" pitchFamily="2" charset="0"/>
                        </a:rPr>
                        <a:t>Higher due to full local copies</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Lower, central storage</a:t>
                      </a:r>
                    </a:p>
                  </a:txBody>
                  <a:tcPr marL="6350" marR="6350" marT="6350" marB="0" anchor="ctr"/>
                </a:tc>
                <a:extLst>
                  <a:ext uri="{0D108BD9-81ED-4DB2-BD59-A6C34878D82A}">
                    <a16:rowId xmlns:a16="http://schemas.microsoft.com/office/drawing/2014/main" val="3338459953"/>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Learning Curve</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Steeper, more complex</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Simpler, easier for beginners</a:t>
                      </a:r>
                    </a:p>
                  </a:txBody>
                  <a:tcPr marL="6350" marR="6350" marT="6350" marB="0" anchor="ctr"/>
                </a:tc>
                <a:extLst>
                  <a:ext uri="{0D108BD9-81ED-4DB2-BD59-A6C34878D82A}">
                    <a16:rowId xmlns:a16="http://schemas.microsoft.com/office/drawing/2014/main" val="2892898744"/>
                  </a:ext>
                </a:extLst>
              </a:tr>
              <a:tr h="370840">
                <a:tc>
                  <a:txBody>
                    <a:bodyPr/>
                    <a:lstStyle/>
                    <a:p>
                      <a:pPr algn="l" fontAlgn="ctr"/>
                      <a:r>
                        <a:rPr lang="en-US" sz="1800" b="1" i="0" u="none" strike="noStrike" dirty="0">
                          <a:solidFill>
                            <a:srgbClr val="000000"/>
                          </a:solidFill>
                          <a:effectLst/>
                          <a:latin typeface="Roboto" panose="02000000000000000000" pitchFamily="2" charset="0"/>
                          <a:ea typeface="Roboto" panose="02000000000000000000" pitchFamily="2" charset="0"/>
                        </a:rPr>
                        <a:t>Example of Use</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Large projects, distributed teams</a:t>
                      </a:r>
                    </a:p>
                  </a:txBody>
                  <a:tcPr marL="6350" marR="6350" marT="6350" marB="0" anchor="ctr"/>
                </a:tc>
                <a:tc>
                  <a:txBody>
                    <a:bodyPr/>
                    <a:lstStyle/>
                    <a:p>
                      <a:pPr algn="l" fontAlgn="ctr"/>
                      <a:r>
                        <a:rPr lang="en-US" sz="1800" b="0" i="0" u="none" strike="noStrike" dirty="0">
                          <a:solidFill>
                            <a:srgbClr val="000000"/>
                          </a:solidFill>
                          <a:effectLst/>
                          <a:latin typeface="Roboto" panose="02000000000000000000" pitchFamily="2" charset="0"/>
                          <a:ea typeface="Roboto" panose="02000000000000000000" pitchFamily="2" charset="0"/>
                        </a:rPr>
                        <a:t>Smaller teams, simpler projects</a:t>
                      </a:r>
                    </a:p>
                  </a:txBody>
                  <a:tcPr marL="6350" marR="6350" marT="6350" marB="0" anchor="ctr"/>
                </a:tc>
                <a:extLst>
                  <a:ext uri="{0D108BD9-81ED-4DB2-BD59-A6C34878D82A}">
                    <a16:rowId xmlns:a16="http://schemas.microsoft.com/office/drawing/2014/main" val="1287078197"/>
                  </a:ext>
                </a:extLst>
              </a:tr>
            </a:tbl>
          </a:graphicData>
        </a:graphic>
      </p:graphicFrame>
    </p:spTree>
    <p:extLst>
      <p:ext uri="{BB962C8B-B14F-4D97-AF65-F5344CB8AC3E}">
        <p14:creationId xmlns:p14="http://schemas.microsoft.com/office/powerpoint/2010/main" val="244866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874713"/>
            <a:ext cx="6172200" cy="771525"/>
          </a:xfrm>
          <a:prstGeom prst="rect">
            <a:avLst/>
          </a:prstGeom>
          <a:noFill/>
          <a:ln/>
        </p:spPr>
        <p:txBody>
          <a:bodyPr wrap="none" rtlCol="0" anchor="t"/>
          <a:lstStyle/>
          <a:p>
            <a:pPr marL="0" indent="0">
              <a:lnSpc>
                <a:spcPts val="6075"/>
              </a:lnSpc>
              <a:buNone/>
            </a:pPr>
            <a:r>
              <a:rPr lang="en-US" sz="4860" dirty="0" err="1" smtClean="0">
                <a:solidFill>
                  <a:srgbClr val="FFFFFF"/>
                </a:solidFill>
                <a:latin typeface="Roboto" pitchFamily="34" charset="0"/>
                <a:ea typeface="Roboto" pitchFamily="34" charset="-122"/>
                <a:cs typeface="Roboto" pitchFamily="34" charset="-120"/>
              </a:rPr>
              <a:t>Git</a:t>
            </a:r>
            <a:r>
              <a:rPr lang="en-US" sz="4860" dirty="0" smtClean="0">
                <a:solidFill>
                  <a:srgbClr val="FFFFFF"/>
                </a:solidFill>
                <a:latin typeface="Roboto" pitchFamily="34" charset="0"/>
                <a:ea typeface="Roboto" pitchFamily="34" charset="-122"/>
                <a:cs typeface="Roboto" pitchFamily="34" charset="-120"/>
              </a:rPr>
              <a:t> vs Mercurial</a:t>
            </a:r>
            <a:endParaRPr lang="en-US" sz="4860" dirty="0"/>
          </a:p>
        </p:txBody>
      </p:sp>
      <p:graphicFrame>
        <p:nvGraphicFramePr>
          <p:cNvPr id="16" name="Table 15"/>
          <p:cNvGraphicFramePr>
            <a:graphicFrameLocks noGrp="1"/>
          </p:cNvGraphicFramePr>
          <p:nvPr>
            <p:extLst>
              <p:ext uri="{D42A27DB-BD31-4B8C-83A1-F6EECF244321}">
                <p14:modId xmlns:p14="http://schemas.microsoft.com/office/powerpoint/2010/main" val="780995574"/>
              </p:ext>
            </p:extLst>
          </p:nvPr>
        </p:nvGraphicFramePr>
        <p:xfrm>
          <a:off x="2159437" y="2155191"/>
          <a:ext cx="9753600" cy="5186680"/>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3344332437"/>
                    </a:ext>
                  </a:extLst>
                </a:gridCol>
                <a:gridCol w="3251200">
                  <a:extLst>
                    <a:ext uri="{9D8B030D-6E8A-4147-A177-3AD203B41FA5}">
                      <a16:colId xmlns:a16="http://schemas.microsoft.com/office/drawing/2014/main" val="2327503546"/>
                    </a:ext>
                  </a:extLst>
                </a:gridCol>
                <a:gridCol w="3251200">
                  <a:extLst>
                    <a:ext uri="{9D8B030D-6E8A-4147-A177-3AD203B41FA5}">
                      <a16:colId xmlns:a16="http://schemas.microsoft.com/office/drawing/2014/main" val="117373815"/>
                    </a:ext>
                  </a:extLst>
                </a:gridCol>
              </a:tblGrid>
              <a:tr h="370840">
                <a:tc>
                  <a:txBody>
                    <a:bodyPr/>
                    <a:lstStyle/>
                    <a:p>
                      <a:pPr algn="ctr" fontAlgn="ctr"/>
                      <a:r>
                        <a:rPr lang="en-US" sz="1800" b="1" i="0" u="none" strike="noStrike">
                          <a:solidFill>
                            <a:srgbClr val="000000"/>
                          </a:solidFill>
                          <a:effectLst/>
                          <a:latin typeface="Roboto" panose="02000000000000000000" pitchFamily="2" charset="0"/>
                          <a:ea typeface="Roboto" panose="02000000000000000000" pitchFamily="2" charset="0"/>
                        </a:rPr>
                        <a:t>Feature</a:t>
                      </a:r>
                    </a:p>
                  </a:txBody>
                  <a:tcPr marL="6350" marR="6350" marT="6350" marB="0" anchor="ctr"/>
                </a:tc>
                <a:tc>
                  <a:txBody>
                    <a:bodyPr/>
                    <a:lstStyle/>
                    <a:p>
                      <a:pPr algn="ctr" fontAlgn="ctr"/>
                      <a:r>
                        <a:rPr lang="en-US" sz="1800" b="1" i="0" u="none" strike="noStrike">
                          <a:solidFill>
                            <a:srgbClr val="000000"/>
                          </a:solidFill>
                          <a:effectLst/>
                          <a:latin typeface="Roboto" panose="02000000000000000000" pitchFamily="2" charset="0"/>
                          <a:ea typeface="Roboto" panose="02000000000000000000" pitchFamily="2" charset="0"/>
                        </a:rPr>
                        <a:t>Git</a:t>
                      </a:r>
                    </a:p>
                  </a:txBody>
                  <a:tcPr marL="6350" marR="6350" marT="6350" marB="0" anchor="ctr"/>
                </a:tc>
                <a:tc>
                  <a:txBody>
                    <a:bodyPr/>
                    <a:lstStyle/>
                    <a:p>
                      <a:pPr algn="ctr" fontAlgn="ctr"/>
                      <a:r>
                        <a:rPr lang="en-US" sz="1800" b="1" i="0" u="none" strike="noStrike">
                          <a:solidFill>
                            <a:srgbClr val="000000"/>
                          </a:solidFill>
                          <a:effectLst/>
                          <a:latin typeface="Roboto" panose="02000000000000000000" pitchFamily="2" charset="0"/>
                          <a:ea typeface="Roboto" panose="02000000000000000000" pitchFamily="2" charset="0"/>
                        </a:rPr>
                        <a:t>Mercurial</a:t>
                      </a:r>
                    </a:p>
                  </a:txBody>
                  <a:tcPr marL="6350" marR="6350" marT="6350" marB="0" anchor="ctr"/>
                </a:tc>
                <a:extLst>
                  <a:ext uri="{0D108BD9-81ED-4DB2-BD59-A6C34878D82A}">
                    <a16:rowId xmlns:a16="http://schemas.microsoft.com/office/drawing/2014/main" val="590149639"/>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Type</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Distributed Version Control System</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Distributed Version Control System</a:t>
                      </a:r>
                    </a:p>
                  </a:txBody>
                  <a:tcPr marL="6350" marR="6350" marT="6350" marB="0" anchor="ctr"/>
                </a:tc>
                <a:extLst>
                  <a:ext uri="{0D108BD9-81ED-4DB2-BD59-A6C34878D82A}">
                    <a16:rowId xmlns:a16="http://schemas.microsoft.com/office/drawing/2014/main" val="305085685"/>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Repository Structure</a:t>
                      </a:r>
                    </a:p>
                  </a:txBody>
                  <a:tcPr marL="6350" marR="6350" marT="6350" marB="0" anchor="ctr"/>
                </a:tc>
                <a:tc>
                  <a:txBody>
                    <a:bodyPr/>
                    <a:lstStyle/>
                    <a:p>
                      <a:pPr algn="l" fontAlgn="ctr"/>
                      <a:r>
                        <a:rPr lang="en-US" sz="1800" b="0" i="0" u="none" strike="noStrike" dirty="0">
                          <a:solidFill>
                            <a:srgbClr val="000000"/>
                          </a:solidFill>
                          <a:effectLst/>
                          <a:latin typeface="Roboto" panose="02000000000000000000" pitchFamily="2" charset="0"/>
                          <a:ea typeface="Roboto" panose="02000000000000000000" pitchFamily="2" charset="0"/>
                        </a:rPr>
                        <a:t>Each user has a complete local repo</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Each user has a complete local repo</a:t>
                      </a:r>
                    </a:p>
                  </a:txBody>
                  <a:tcPr marL="6350" marR="6350" marT="6350" marB="0" anchor="ctr"/>
                </a:tc>
                <a:extLst>
                  <a:ext uri="{0D108BD9-81ED-4DB2-BD59-A6C34878D82A}">
                    <a16:rowId xmlns:a16="http://schemas.microsoft.com/office/drawing/2014/main" val="4001046565"/>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Offline Work</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Full support for offline work</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Full support for offline work</a:t>
                      </a:r>
                    </a:p>
                  </a:txBody>
                  <a:tcPr marL="6350" marR="6350" marT="6350" marB="0" anchor="ctr"/>
                </a:tc>
                <a:extLst>
                  <a:ext uri="{0D108BD9-81ED-4DB2-BD59-A6C34878D82A}">
                    <a16:rowId xmlns:a16="http://schemas.microsoft.com/office/drawing/2014/main" val="2608834870"/>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Branching and Merging</a:t>
                      </a:r>
                    </a:p>
                  </a:txBody>
                  <a:tcPr marL="6350" marR="6350" marT="6350" marB="0" anchor="ctr"/>
                </a:tc>
                <a:tc>
                  <a:txBody>
                    <a:bodyPr/>
                    <a:lstStyle/>
                    <a:p>
                      <a:pPr algn="l" fontAlgn="ctr"/>
                      <a:r>
                        <a:rPr lang="en-US" sz="1800" b="0" i="0" u="none" strike="noStrike" dirty="0">
                          <a:solidFill>
                            <a:srgbClr val="000000"/>
                          </a:solidFill>
                          <a:effectLst/>
                          <a:latin typeface="Roboto" panose="02000000000000000000" pitchFamily="2" charset="0"/>
                          <a:ea typeface="Roboto" panose="02000000000000000000" pitchFamily="2" charset="0"/>
                        </a:rPr>
                        <a:t>More flexible, but complex</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Simpler, but less flexible</a:t>
                      </a:r>
                    </a:p>
                  </a:txBody>
                  <a:tcPr marL="6350" marR="6350" marT="6350" marB="0" anchor="ctr"/>
                </a:tc>
                <a:extLst>
                  <a:ext uri="{0D108BD9-81ED-4DB2-BD59-A6C34878D82A}">
                    <a16:rowId xmlns:a16="http://schemas.microsoft.com/office/drawing/2014/main" val="3890591391"/>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Performance</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Fast due to local operations</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Fast due to local operations</a:t>
                      </a:r>
                    </a:p>
                  </a:txBody>
                  <a:tcPr marL="6350" marR="6350" marT="6350" marB="0" anchor="ctr"/>
                </a:tc>
                <a:extLst>
                  <a:ext uri="{0D108BD9-81ED-4DB2-BD59-A6C34878D82A}">
                    <a16:rowId xmlns:a16="http://schemas.microsoft.com/office/drawing/2014/main" val="879384496"/>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Merge Handling</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More efficient</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Efficient, but simpler</a:t>
                      </a:r>
                    </a:p>
                  </a:txBody>
                  <a:tcPr marL="6350" marR="6350" marT="6350" marB="0" anchor="ctr"/>
                </a:tc>
                <a:extLst>
                  <a:ext uri="{0D108BD9-81ED-4DB2-BD59-A6C34878D82A}">
                    <a16:rowId xmlns:a16="http://schemas.microsoft.com/office/drawing/2014/main" val="2671796255"/>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History</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Full history available locally</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Full history available locally</a:t>
                      </a:r>
                    </a:p>
                  </a:txBody>
                  <a:tcPr marL="6350" marR="6350" marT="6350" marB="0" anchor="ctr"/>
                </a:tc>
                <a:extLst>
                  <a:ext uri="{0D108BD9-81ED-4DB2-BD59-A6C34878D82A}">
                    <a16:rowId xmlns:a16="http://schemas.microsoft.com/office/drawing/2014/main" val="1598388276"/>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Storage Requirements</a:t>
                      </a:r>
                    </a:p>
                  </a:txBody>
                  <a:tcPr marL="6350" marR="6350" marT="6350" marB="0" anchor="ctr"/>
                </a:tc>
                <a:tc>
                  <a:txBody>
                    <a:bodyPr/>
                    <a:lstStyle/>
                    <a:p>
                      <a:pPr algn="l" fontAlgn="ctr"/>
                      <a:r>
                        <a:rPr lang="en-US" sz="1800" b="0" i="0" u="none" strike="noStrike" dirty="0">
                          <a:solidFill>
                            <a:srgbClr val="000000"/>
                          </a:solidFill>
                          <a:effectLst/>
                          <a:latin typeface="Roboto" panose="02000000000000000000" pitchFamily="2" charset="0"/>
                          <a:ea typeface="Roboto" panose="02000000000000000000" pitchFamily="2" charset="0"/>
                        </a:rPr>
                        <a:t>Higher due to full local copies</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Higher due to full local copies</a:t>
                      </a:r>
                    </a:p>
                  </a:txBody>
                  <a:tcPr marL="6350" marR="6350" marT="6350" marB="0" anchor="ctr"/>
                </a:tc>
                <a:extLst>
                  <a:ext uri="{0D108BD9-81ED-4DB2-BD59-A6C34878D82A}">
                    <a16:rowId xmlns:a16="http://schemas.microsoft.com/office/drawing/2014/main" val="3338459953"/>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Learning Curve</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Steeper, more complex</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Gentler, simpler to learn</a:t>
                      </a:r>
                    </a:p>
                  </a:txBody>
                  <a:tcPr marL="6350" marR="6350" marT="6350" marB="0" anchor="ctr"/>
                </a:tc>
                <a:extLst>
                  <a:ext uri="{0D108BD9-81ED-4DB2-BD59-A6C34878D82A}">
                    <a16:rowId xmlns:a16="http://schemas.microsoft.com/office/drawing/2014/main" val="2892898744"/>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Example of Use</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Large projects, complex workflows</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Large projects, user-friendly</a:t>
                      </a:r>
                    </a:p>
                  </a:txBody>
                  <a:tcPr marL="6350" marR="6350" marT="6350" marB="0" anchor="ctr"/>
                </a:tc>
                <a:extLst>
                  <a:ext uri="{0D108BD9-81ED-4DB2-BD59-A6C34878D82A}">
                    <a16:rowId xmlns:a16="http://schemas.microsoft.com/office/drawing/2014/main" val="1287078197"/>
                  </a:ext>
                </a:extLst>
              </a:tr>
              <a:tr h="370840">
                <a:tc>
                  <a:txBody>
                    <a:bodyPr/>
                    <a:lstStyle/>
                    <a:p>
                      <a:pPr algn="l" fontAlgn="ctr"/>
                      <a:r>
                        <a:rPr lang="en-US" sz="1800" b="1" i="0" u="none" strike="noStrike">
                          <a:solidFill>
                            <a:srgbClr val="000000"/>
                          </a:solidFill>
                          <a:effectLst/>
                          <a:latin typeface="Roboto" panose="02000000000000000000" pitchFamily="2" charset="0"/>
                          <a:ea typeface="Roboto" panose="02000000000000000000" pitchFamily="2" charset="0"/>
                        </a:rPr>
                        <a:t>Tooling and Extensions</a:t>
                      </a:r>
                    </a:p>
                  </a:txBody>
                  <a:tcPr marL="6350" marR="6350" marT="6350" marB="0" anchor="ctr"/>
                </a:tc>
                <a:tc>
                  <a:txBody>
                    <a:bodyPr/>
                    <a:lstStyle/>
                    <a:p>
                      <a:pPr algn="l" fontAlgn="ctr"/>
                      <a:r>
                        <a:rPr lang="en-US" sz="1800" b="0" i="0" u="none" strike="noStrike">
                          <a:solidFill>
                            <a:srgbClr val="000000"/>
                          </a:solidFill>
                          <a:effectLst/>
                          <a:latin typeface="Roboto" panose="02000000000000000000" pitchFamily="2" charset="0"/>
                          <a:ea typeface="Roboto" panose="02000000000000000000" pitchFamily="2" charset="0"/>
                        </a:rPr>
                        <a:t>Rich ecosystem of tools and extensions</a:t>
                      </a:r>
                    </a:p>
                  </a:txBody>
                  <a:tcPr marL="6350" marR="6350" marT="6350" marB="0" anchor="ctr"/>
                </a:tc>
                <a:tc>
                  <a:txBody>
                    <a:bodyPr/>
                    <a:lstStyle/>
                    <a:p>
                      <a:pPr algn="l" fontAlgn="ctr"/>
                      <a:r>
                        <a:rPr lang="en-US" sz="1800" b="0" i="0" u="none" strike="noStrike" dirty="0">
                          <a:solidFill>
                            <a:srgbClr val="000000"/>
                          </a:solidFill>
                          <a:effectLst/>
                          <a:latin typeface="Roboto" panose="02000000000000000000" pitchFamily="2" charset="0"/>
                          <a:ea typeface="Roboto" panose="02000000000000000000" pitchFamily="2" charset="0"/>
                        </a:rPr>
                        <a:t>Fewer, but growing ecosystem</a:t>
                      </a:r>
                    </a:p>
                  </a:txBody>
                  <a:tcPr marL="6350" marR="6350" marT="6350" marB="0" anchor="ctr"/>
                </a:tc>
                <a:extLst>
                  <a:ext uri="{0D108BD9-81ED-4DB2-BD59-A6C34878D82A}">
                    <a16:rowId xmlns:a16="http://schemas.microsoft.com/office/drawing/2014/main" val="289571548"/>
                  </a:ext>
                </a:extLst>
              </a:tr>
            </a:tbl>
          </a:graphicData>
        </a:graphic>
      </p:graphicFrame>
    </p:spTree>
    <p:extLst>
      <p:ext uri="{BB962C8B-B14F-4D97-AF65-F5344CB8AC3E}">
        <p14:creationId xmlns:p14="http://schemas.microsoft.com/office/powerpoint/2010/main" val="404405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874713"/>
            <a:ext cx="6172200" cy="771525"/>
          </a:xfrm>
          <a:prstGeom prst="rect">
            <a:avLst/>
          </a:prstGeom>
          <a:noFill/>
          <a:ln/>
        </p:spPr>
        <p:txBody>
          <a:bodyPr wrap="none" rtlCol="0" anchor="t"/>
          <a:lstStyle/>
          <a:p>
            <a:pPr marL="0" indent="0">
              <a:lnSpc>
                <a:spcPts val="6075"/>
              </a:lnSpc>
              <a:buNone/>
            </a:pPr>
            <a:r>
              <a:rPr lang="en-US" sz="4860" dirty="0" err="1" smtClean="0">
                <a:solidFill>
                  <a:srgbClr val="FFFFFF"/>
                </a:solidFill>
                <a:latin typeface="Roboto" pitchFamily="34" charset="0"/>
                <a:ea typeface="Roboto" pitchFamily="34" charset="-122"/>
                <a:cs typeface="Roboto" pitchFamily="34" charset="-120"/>
              </a:rPr>
              <a:t>Git</a:t>
            </a:r>
            <a:r>
              <a:rPr lang="en-US" sz="4860" dirty="0" smtClean="0">
                <a:solidFill>
                  <a:srgbClr val="FFFFFF"/>
                </a:solidFill>
                <a:latin typeface="Roboto" pitchFamily="34" charset="0"/>
                <a:ea typeface="Roboto" pitchFamily="34" charset="-122"/>
                <a:cs typeface="Roboto" pitchFamily="34" charset="-120"/>
              </a:rPr>
              <a:t> vs CVS</a:t>
            </a:r>
            <a:endParaRPr lang="en-US" sz="4860" dirty="0"/>
          </a:p>
        </p:txBody>
      </p:sp>
      <p:graphicFrame>
        <p:nvGraphicFramePr>
          <p:cNvPr id="16" name="Table 15"/>
          <p:cNvGraphicFramePr>
            <a:graphicFrameLocks noGrp="1"/>
          </p:cNvGraphicFramePr>
          <p:nvPr>
            <p:extLst>
              <p:ext uri="{D42A27DB-BD31-4B8C-83A1-F6EECF244321}">
                <p14:modId xmlns:p14="http://schemas.microsoft.com/office/powerpoint/2010/main" val="1058161499"/>
              </p:ext>
            </p:extLst>
          </p:nvPr>
        </p:nvGraphicFramePr>
        <p:xfrm>
          <a:off x="1965959" y="1770569"/>
          <a:ext cx="10904220" cy="6056642"/>
        </p:xfrm>
        <a:graphic>
          <a:graphicData uri="http://schemas.openxmlformats.org/drawingml/2006/table">
            <a:tbl>
              <a:tblPr firstRow="1" bandRow="1">
                <a:tableStyleId>{5C22544A-7EE6-4342-B048-85BDC9FD1C3A}</a:tableStyleId>
              </a:tblPr>
              <a:tblGrid>
                <a:gridCol w="3634740">
                  <a:extLst>
                    <a:ext uri="{9D8B030D-6E8A-4147-A177-3AD203B41FA5}">
                      <a16:colId xmlns:a16="http://schemas.microsoft.com/office/drawing/2014/main" val="3344332437"/>
                    </a:ext>
                  </a:extLst>
                </a:gridCol>
                <a:gridCol w="3634740">
                  <a:extLst>
                    <a:ext uri="{9D8B030D-6E8A-4147-A177-3AD203B41FA5}">
                      <a16:colId xmlns:a16="http://schemas.microsoft.com/office/drawing/2014/main" val="2327503546"/>
                    </a:ext>
                  </a:extLst>
                </a:gridCol>
                <a:gridCol w="3634740">
                  <a:extLst>
                    <a:ext uri="{9D8B030D-6E8A-4147-A177-3AD203B41FA5}">
                      <a16:colId xmlns:a16="http://schemas.microsoft.com/office/drawing/2014/main" val="117373815"/>
                    </a:ext>
                  </a:extLst>
                </a:gridCol>
              </a:tblGrid>
              <a:tr h="533152">
                <a:tc>
                  <a:txBody>
                    <a:bodyPr/>
                    <a:lstStyle/>
                    <a:p>
                      <a:pPr algn="ctr">
                        <a:lnSpc>
                          <a:spcPct val="107000"/>
                        </a:lnSpc>
                        <a:spcAft>
                          <a:spcPts val="0"/>
                        </a:spcAft>
                      </a:pPr>
                      <a:r>
                        <a:rPr lang="en-US" sz="1700" b="1">
                          <a:effectLst/>
                          <a:latin typeface="Roboto" panose="02000000000000000000" pitchFamily="2" charset="0"/>
                          <a:ea typeface="Roboto" panose="02000000000000000000" pitchFamily="2" charset="0"/>
                          <a:cs typeface="Times New Roman" panose="02020603050405020304" pitchFamily="18" charset="0"/>
                        </a:rPr>
                        <a:t>Aspect</a:t>
                      </a:r>
                      <a:endParaRPr lang="en-US" sz="17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700" b="1">
                          <a:effectLst/>
                          <a:latin typeface="Roboto" panose="02000000000000000000" pitchFamily="2" charset="0"/>
                          <a:ea typeface="Roboto" panose="02000000000000000000" pitchFamily="2" charset="0"/>
                          <a:cs typeface="Times New Roman" panose="02020603050405020304" pitchFamily="18" charset="0"/>
                        </a:rPr>
                        <a:t>Git</a:t>
                      </a:r>
                      <a:endParaRPr lang="en-US" sz="17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700" b="1">
                          <a:effectLst/>
                          <a:latin typeface="Roboto" panose="02000000000000000000" pitchFamily="2" charset="0"/>
                          <a:ea typeface="Roboto" panose="02000000000000000000" pitchFamily="2" charset="0"/>
                          <a:cs typeface="Times New Roman" panose="02020603050405020304" pitchFamily="18" charset="0"/>
                        </a:rPr>
                        <a:t>CVS (Concurrent Versions System)</a:t>
                      </a:r>
                      <a:endParaRPr lang="en-US" sz="17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590149639"/>
                  </a:ext>
                </a:extLst>
              </a:tr>
              <a:tr h="533152">
                <a:tc>
                  <a:txBody>
                    <a:bodyPr/>
                    <a:lstStyle/>
                    <a:p>
                      <a:pPr>
                        <a:lnSpc>
                          <a:spcPct val="107000"/>
                        </a:lnSpc>
                        <a:spcAft>
                          <a:spcPts val="0"/>
                        </a:spcAft>
                      </a:pPr>
                      <a:r>
                        <a:rPr lang="en-US" sz="1700" b="1" dirty="0">
                          <a:effectLst/>
                          <a:latin typeface="Roboto" panose="02000000000000000000" pitchFamily="2" charset="0"/>
                          <a:ea typeface="Roboto" panose="02000000000000000000" pitchFamily="2" charset="0"/>
                          <a:cs typeface="Times New Roman" panose="02020603050405020304" pitchFamily="18" charset="0"/>
                        </a:rPr>
                        <a:t>Type</a:t>
                      </a:r>
                      <a:endParaRPr lang="en-US" sz="1700" dirty="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Distributed Version Control System (DVCS)</a:t>
                      </a: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Centralized Version Control System (CVCS)</a:t>
                      </a:r>
                    </a:p>
                  </a:txBody>
                  <a:tcPr marL="68580" marR="68580" marT="0" marB="0" anchor="ctr"/>
                </a:tc>
                <a:extLst>
                  <a:ext uri="{0D108BD9-81ED-4DB2-BD59-A6C34878D82A}">
                    <a16:rowId xmlns:a16="http://schemas.microsoft.com/office/drawing/2014/main" val="305085685"/>
                  </a:ext>
                </a:extLst>
              </a:tr>
              <a:tr h="533152">
                <a:tc>
                  <a:txBody>
                    <a:bodyPr/>
                    <a:lstStyle/>
                    <a:p>
                      <a:pPr>
                        <a:lnSpc>
                          <a:spcPct val="107000"/>
                        </a:lnSpc>
                        <a:spcAft>
                          <a:spcPts val="0"/>
                        </a:spcAft>
                      </a:pPr>
                      <a:r>
                        <a:rPr lang="en-US" sz="1700" b="1">
                          <a:effectLst/>
                          <a:latin typeface="Roboto" panose="02000000000000000000" pitchFamily="2" charset="0"/>
                          <a:ea typeface="Roboto" panose="02000000000000000000" pitchFamily="2" charset="0"/>
                          <a:cs typeface="Times New Roman" panose="02020603050405020304" pitchFamily="18" charset="0"/>
                        </a:rPr>
                        <a:t>Repository Structure</a:t>
                      </a:r>
                      <a:endParaRPr lang="en-US" sz="17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Each user has a full local copy of the repo</a:t>
                      </a:r>
                    </a:p>
                  </a:txBody>
                  <a:tcPr marL="68580" marR="68580" marT="0" marB="0" anchor="ctr"/>
                </a:tc>
                <a:tc>
                  <a:txBody>
                    <a:bodyPr/>
                    <a:lstStyle/>
                    <a:p>
                      <a:pPr>
                        <a:lnSpc>
                          <a:spcPct val="107000"/>
                        </a:lnSpc>
                        <a:spcAft>
                          <a:spcPts val="0"/>
                        </a:spcAft>
                      </a:pPr>
                      <a:r>
                        <a:rPr lang="en-US" sz="1700" dirty="0">
                          <a:effectLst/>
                          <a:latin typeface="Roboto" panose="02000000000000000000" pitchFamily="2" charset="0"/>
                          <a:ea typeface="Roboto" panose="02000000000000000000" pitchFamily="2" charset="0"/>
                          <a:cs typeface="Times New Roman" panose="02020603050405020304" pitchFamily="18" charset="0"/>
                        </a:rPr>
                        <a:t>A single central repository with no local copies</a:t>
                      </a:r>
                    </a:p>
                  </a:txBody>
                  <a:tcPr marL="68580" marR="68580" marT="0" marB="0" anchor="ctr"/>
                </a:tc>
                <a:extLst>
                  <a:ext uri="{0D108BD9-81ED-4DB2-BD59-A6C34878D82A}">
                    <a16:rowId xmlns:a16="http://schemas.microsoft.com/office/drawing/2014/main" val="4001046565"/>
                  </a:ext>
                </a:extLst>
              </a:tr>
              <a:tr h="533152">
                <a:tc>
                  <a:txBody>
                    <a:bodyPr/>
                    <a:lstStyle/>
                    <a:p>
                      <a:pPr>
                        <a:lnSpc>
                          <a:spcPct val="107000"/>
                        </a:lnSpc>
                        <a:spcAft>
                          <a:spcPts val="0"/>
                        </a:spcAft>
                      </a:pPr>
                      <a:r>
                        <a:rPr lang="en-US" sz="1700" b="1">
                          <a:effectLst/>
                          <a:latin typeface="Roboto" panose="02000000000000000000" pitchFamily="2" charset="0"/>
                          <a:ea typeface="Roboto" panose="02000000000000000000" pitchFamily="2" charset="0"/>
                          <a:cs typeface="Times New Roman" panose="02020603050405020304" pitchFamily="18" charset="0"/>
                        </a:rPr>
                        <a:t>Branching</a:t>
                      </a:r>
                      <a:endParaRPr lang="en-US" sz="17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Easy, lightweight, encourages frequent use</a:t>
                      </a: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Difficult, often avoided due to complexity</a:t>
                      </a:r>
                    </a:p>
                  </a:txBody>
                  <a:tcPr marL="68580" marR="68580" marT="0" marB="0" anchor="ctr"/>
                </a:tc>
                <a:extLst>
                  <a:ext uri="{0D108BD9-81ED-4DB2-BD59-A6C34878D82A}">
                    <a16:rowId xmlns:a16="http://schemas.microsoft.com/office/drawing/2014/main" val="2608834870"/>
                  </a:ext>
                </a:extLst>
              </a:tr>
              <a:tr h="533152">
                <a:tc>
                  <a:txBody>
                    <a:bodyPr/>
                    <a:lstStyle/>
                    <a:p>
                      <a:pPr>
                        <a:lnSpc>
                          <a:spcPct val="107000"/>
                        </a:lnSpc>
                        <a:spcAft>
                          <a:spcPts val="0"/>
                        </a:spcAft>
                      </a:pPr>
                      <a:r>
                        <a:rPr lang="en-US" sz="1700" b="1">
                          <a:effectLst/>
                          <a:latin typeface="Roboto" panose="02000000000000000000" pitchFamily="2" charset="0"/>
                          <a:ea typeface="Roboto" panose="02000000000000000000" pitchFamily="2" charset="0"/>
                          <a:cs typeface="Times New Roman" panose="02020603050405020304" pitchFamily="18" charset="0"/>
                        </a:rPr>
                        <a:t>Merging</a:t>
                      </a:r>
                      <a:endParaRPr lang="en-US" sz="17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Advanced merging capabilities</a:t>
                      </a: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Limited, with more manual conflict resolution</a:t>
                      </a:r>
                    </a:p>
                  </a:txBody>
                  <a:tcPr marL="68580" marR="68580" marT="0" marB="0" anchor="ctr"/>
                </a:tc>
                <a:extLst>
                  <a:ext uri="{0D108BD9-81ED-4DB2-BD59-A6C34878D82A}">
                    <a16:rowId xmlns:a16="http://schemas.microsoft.com/office/drawing/2014/main" val="3890591391"/>
                  </a:ext>
                </a:extLst>
              </a:tr>
              <a:tr h="533152">
                <a:tc>
                  <a:txBody>
                    <a:bodyPr/>
                    <a:lstStyle/>
                    <a:p>
                      <a:pPr>
                        <a:lnSpc>
                          <a:spcPct val="107000"/>
                        </a:lnSpc>
                        <a:spcAft>
                          <a:spcPts val="0"/>
                        </a:spcAft>
                      </a:pPr>
                      <a:r>
                        <a:rPr lang="en-US" sz="1700" b="1">
                          <a:effectLst/>
                          <a:latin typeface="Roboto" panose="02000000000000000000" pitchFamily="2" charset="0"/>
                          <a:ea typeface="Roboto" panose="02000000000000000000" pitchFamily="2" charset="0"/>
                          <a:cs typeface="Times New Roman" panose="02020603050405020304" pitchFamily="18" charset="0"/>
                        </a:rPr>
                        <a:t>Speed</a:t>
                      </a:r>
                      <a:endParaRPr lang="en-US" sz="17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700" dirty="0">
                          <a:effectLst/>
                          <a:latin typeface="Roboto" panose="02000000000000000000" pitchFamily="2" charset="0"/>
                          <a:ea typeface="Roboto" panose="02000000000000000000" pitchFamily="2" charset="0"/>
                          <a:cs typeface="Times New Roman" panose="02020603050405020304" pitchFamily="18" charset="0"/>
                        </a:rPr>
                        <a:t>Fast operations, especially for local tasks</a:t>
                      </a: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Slower due to reliance on a central server</a:t>
                      </a:r>
                    </a:p>
                  </a:txBody>
                  <a:tcPr marL="68580" marR="68580" marT="0" marB="0" anchor="ctr"/>
                </a:tc>
                <a:extLst>
                  <a:ext uri="{0D108BD9-81ED-4DB2-BD59-A6C34878D82A}">
                    <a16:rowId xmlns:a16="http://schemas.microsoft.com/office/drawing/2014/main" val="879384496"/>
                  </a:ext>
                </a:extLst>
              </a:tr>
              <a:tr h="533152">
                <a:tc>
                  <a:txBody>
                    <a:bodyPr/>
                    <a:lstStyle/>
                    <a:p>
                      <a:pPr>
                        <a:lnSpc>
                          <a:spcPct val="107000"/>
                        </a:lnSpc>
                        <a:spcAft>
                          <a:spcPts val="0"/>
                        </a:spcAft>
                      </a:pPr>
                      <a:r>
                        <a:rPr lang="en-US" sz="1700" b="1">
                          <a:effectLst/>
                          <a:latin typeface="Roboto" panose="02000000000000000000" pitchFamily="2" charset="0"/>
                          <a:ea typeface="Roboto" panose="02000000000000000000" pitchFamily="2" charset="0"/>
                          <a:cs typeface="Times New Roman" panose="02020603050405020304" pitchFamily="18" charset="0"/>
                        </a:rPr>
                        <a:t>Offline Work</a:t>
                      </a:r>
                      <a:endParaRPr lang="en-US" sz="17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700" dirty="0">
                          <a:effectLst/>
                          <a:latin typeface="Roboto" panose="02000000000000000000" pitchFamily="2" charset="0"/>
                          <a:ea typeface="Roboto" panose="02000000000000000000" pitchFamily="2" charset="0"/>
                          <a:cs typeface="Times New Roman" panose="02020603050405020304" pitchFamily="18" charset="0"/>
                        </a:rPr>
                        <a:t>Full functionality available offline</a:t>
                      </a: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Requires connection to the central server</a:t>
                      </a:r>
                    </a:p>
                  </a:txBody>
                  <a:tcPr marL="68580" marR="68580" marT="0" marB="0" anchor="ctr"/>
                </a:tc>
                <a:extLst>
                  <a:ext uri="{0D108BD9-81ED-4DB2-BD59-A6C34878D82A}">
                    <a16:rowId xmlns:a16="http://schemas.microsoft.com/office/drawing/2014/main" val="2671796255"/>
                  </a:ext>
                </a:extLst>
              </a:tr>
              <a:tr h="533152">
                <a:tc>
                  <a:txBody>
                    <a:bodyPr/>
                    <a:lstStyle/>
                    <a:p>
                      <a:pPr>
                        <a:lnSpc>
                          <a:spcPct val="107000"/>
                        </a:lnSpc>
                        <a:spcAft>
                          <a:spcPts val="0"/>
                        </a:spcAft>
                      </a:pPr>
                      <a:r>
                        <a:rPr lang="en-US" sz="1700" b="1">
                          <a:effectLst/>
                          <a:latin typeface="Roboto" panose="02000000000000000000" pitchFamily="2" charset="0"/>
                          <a:ea typeface="Roboto" panose="02000000000000000000" pitchFamily="2" charset="0"/>
                          <a:cs typeface="Times New Roman" panose="02020603050405020304" pitchFamily="18" charset="0"/>
                        </a:rPr>
                        <a:t>Data Integrity</a:t>
                      </a:r>
                      <a:endParaRPr lang="en-US" sz="17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Ensures integrity with cryptographic hashing</a:t>
                      </a: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Less focus on data integrity</a:t>
                      </a:r>
                    </a:p>
                  </a:txBody>
                  <a:tcPr marL="68580" marR="68580" marT="0" marB="0" anchor="ctr"/>
                </a:tc>
                <a:extLst>
                  <a:ext uri="{0D108BD9-81ED-4DB2-BD59-A6C34878D82A}">
                    <a16:rowId xmlns:a16="http://schemas.microsoft.com/office/drawing/2014/main" val="1598388276"/>
                  </a:ext>
                </a:extLst>
              </a:tr>
              <a:tr h="533152">
                <a:tc>
                  <a:txBody>
                    <a:bodyPr/>
                    <a:lstStyle/>
                    <a:p>
                      <a:pPr>
                        <a:lnSpc>
                          <a:spcPct val="107000"/>
                        </a:lnSpc>
                        <a:spcAft>
                          <a:spcPts val="0"/>
                        </a:spcAft>
                      </a:pPr>
                      <a:r>
                        <a:rPr lang="en-US" sz="1700" b="1">
                          <a:effectLst/>
                          <a:latin typeface="Roboto" panose="02000000000000000000" pitchFamily="2" charset="0"/>
                          <a:ea typeface="Roboto" panose="02000000000000000000" pitchFamily="2" charset="0"/>
                          <a:cs typeface="Times New Roman" panose="02020603050405020304" pitchFamily="18" charset="0"/>
                        </a:rPr>
                        <a:t>Learning Curve</a:t>
                      </a:r>
                      <a:endParaRPr lang="en-US" sz="17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Steeper, due to flexibility and features</a:t>
                      </a: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Simpler, but with fewer features and flexibility</a:t>
                      </a:r>
                    </a:p>
                  </a:txBody>
                  <a:tcPr marL="68580" marR="68580" marT="0" marB="0" anchor="ctr"/>
                </a:tc>
                <a:extLst>
                  <a:ext uri="{0D108BD9-81ED-4DB2-BD59-A6C34878D82A}">
                    <a16:rowId xmlns:a16="http://schemas.microsoft.com/office/drawing/2014/main" val="3338459953"/>
                  </a:ext>
                </a:extLst>
              </a:tr>
              <a:tr h="533152">
                <a:tc>
                  <a:txBody>
                    <a:bodyPr/>
                    <a:lstStyle/>
                    <a:p>
                      <a:pPr>
                        <a:lnSpc>
                          <a:spcPct val="107000"/>
                        </a:lnSpc>
                        <a:spcAft>
                          <a:spcPts val="0"/>
                        </a:spcAft>
                      </a:pPr>
                      <a:r>
                        <a:rPr lang="en-US" sz="1700" b="1">
                          <a:effectLst/>
                          <a:latin typeface="Roboto" panose="02000000000000000000" pitchFamily="2" charset="0"/>
                          <a:ea typeface="Roboto" panose="02000000000000000000" pitchFamily="2" charset="0"/>
                          <a:cs typeface="Times New Roman" panose="02020603050405020304" pitchFamily="18" charset="0"/>
                        </a:rPr>
                        <a:t>Popularity</a:t>
                      </a:r>
                      <a:endParaRPr lang="en-US" sz="17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Widely used in modern development</a:t>
                      </a: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Largely outdated, rarely used today</a:t>
                      </a:r>
                    </a:p>
                  </a:txBody>
                  <a:tcPr marL="68580" marR="68580" marT="0" marB="0" anchor="ctr"/>
                </a:tc>
                <a:extLst>
                  <a:ext uri="{0D108BD9-81ED-4DB2-BD59-A6C34878D82A}">
                    <a16:rowId xmlns:a16="http://schemas.microsoft.com/office/drawing/2014/main" val="2892898744"/>
                  </a:ext>
                </a:extLst>
              </a:tr>
              <a:tr h="533152">
                <a:tc>
                  <a:txBody>
                    <a:bodyPr/>
                    <a:lstStyle/>
                    <a:p>
                      <a:pPr>
                        <a:lnSpc>
                          <a:spcPct val="107000"/>
                        </a:lnSpc>
                        <a:spcAft>
                          <a:spcPts val="0"/>
                        </a:spcAft>
                      </a:pPr>
                      <a:r>
                        <a:rPr lang="en-US" sz="1700" b="1">
                          <a:effectLst/>
                          <a:latin typeface="Roboto" panose="02000000000000000000" pitchFamily="2" charset="0"/>
                          <a:ea typeface="Roboto" panose="02000000000000000000" pitchFamily="2" charset="0"/>
                          <a:cs typeface="Times New Roman" panose="02020603050405020304" pitchFamily="18" charset="0"/>
                        </a:rPr>
                        <a:t>Community Support</a:t>
                      </a:r>
                      <a:endParaRPr lang="en-US" sz="17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700">
                          <a:effectLst/>
                          <a:latin typeface="Roboto" panose="02000000000000000000" pitchFamily="2" charset="0"/>
                          <a:ea typeface="Roboto" panose="02000000000000000000" pitchFamily="2" charset="0"/>
                          <a:cs typeface="Times New Roman" panose="02020603050405020304" pitchFamily="18" charset="0"/>
                        </a:rPr>
                        <a:t>Large, active community and extensive resources</a:t>
                      </a:r>
                    </a:p>
                  </a:txBody>
                  <a:tcPr marL="68580" marR="68580" marT="0" marB="0" anchor="ctr"/>
                </a:tc>
                <a:tc>
                  <a:txBody>
                    <a:bodyPr/>
                    <a:lstStyle/>
                    <a:p>
                      <a:pPr>
                        <a:lnSpc>
                          <a:spcPct val="107000"/>
                        </a:lnSpc>
                        <a:spcAft>
                          <a:spcPts val="0"/>
                        </a:spcAft>
                      </a:pPr>
                      <a:r>
                        <a:rPr lang="en-US" sz="1700" dirty="0">
                          <a:effectLst/>
                          <a:latin typeface="Roboto" panose="02000000000000000000" pitchFamily="2" charset="0"/>
                          <a:ea typeface="Roboto" panose="02000000000000000000" pitchFamily="2" charset="0"/>
                          <a:cs typeface="Times New Roman" panose="02020603050405020304" pitchFamily="18" charset="0"/>
                        </a:rPr>
                        <a:t>Limited support, as it is mostly obsolete</a:t>
                      </a:r>
                    </a:p>
                  </a:txBody>
                  <a:tcPr marL="68580" marR="68580" marT="0" marB="0" anchor="ctr"/>
                </a:tc>
                <a:extLst>
                  <a:ext uri="{0D108BD9-81ED-4DB2-BD59-A6C34878D82A}">
                    <a16:rowId xmlns:a16="http://schemas.microsoft.com/office/drawing/2014/main" val="1287078197"/>
                  </a:ext>
                </a:extLst>
              </a:tr>
            </a:tbl>
          </a:graphicData>
        </a:graphic>
      </p:graphicFrame>
    </p:spTree>
    <p:extLst>
      <p:ext uri="{BB962C8B-B14F-4D97-AF65-F5344CB8AC3E}">
        <p14:creationId xmlns:p14="http://schemas.microsoft.com/office/powerpoint/2010/main" val="589924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874713"/>
            <a:ext cx="6172200" cy="771525"/>
          </a:xfrm>
          <a:prstGeom prst="rect">
            <a:avLst/>
          </a:prstGeom>
          <a:noFill/>
          <a:ln/>
        </p:spPr>
        <p:txBody>
          <a:bodyPr wrap="none" rtlCol="0" anchor="t"/>
          <a:lstStyle/>
          <a:p>
            <a:pPr marL="0" indent="0">
              <a:lnSpc>
                <a:spcPts val="6075"/>
              </a:lnSpc>
              <a:buNone/>
            </a:pPr>
            <a:r>
              <a:rPr lang="en-US" sz="4860" dirty="0" err="1" smtClean="0">
                <a:solidFill>
                  <a:srgbClr val="FFFFFF"/>
                </a:solidFill>
                <a:latin typeface="Roboto" pitchFamily="34" charset="0"/>
                <a:ea typeface="Roboto" pitchFamily="34" charset="-122"/>
                <a:cs typeface="Roboto" pitchFamily="34" charset="-120"/>
              </a:rPr>
              <a:t>Git</a:t>
            </a:r>
            <a:r>
              <a:rPr lang="en-US" sz="4860" dirty="0" smtClean="0">
                <a:solidFill>
                  <a:srgbClr val="FFFFFF"/>
                </a:solidFill>
                <a:latin typeface="Roboto" pitchFamily="34" charset="0"/>
                <a:ea typeface="Roboto" pitchFamily="34" charset="-122"/>
                <a:cs typeface="Roboto" pitchFamily="34" charset="-120"/>
              </a:rPr>
              <a:t> vs GitHub</a:t>
            </a:r>
            <a:endParaRPr lang="en-US" sz="4860" dirty="0"/>
          </a:p>
        </p:txBody>
      </p:sp>
      <p:graphicFrame>
        <p:nvGraphicFramePr>
          <p:cNvPr id="16" name="Table 15"/>
          <p:cNvGraphicFramePr>
            <a:graphicFrameLocks noGrp="1"/>
          </p:cNvGraphicFramePr>
          <p:nvPr>
            <p:extLst>
              <p:ext uri="{D42A27DB-BD31-4B8C-83A1-F6EECF244321}">
                <p14:modId xmlns:p14="http://schemas.microsoft.com/office/powerpoint/2010/main" val="1359075707"/>
              </p:ext>
            </p:extLst>
          </p:nvPr>
        </p:nvGraphicFramePr>
        <p:xfrm>
          <a:off x="2159437" y="1970531"/>
          <a:ext cx="9753600" cy="6024626"/>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3344332437"/>
                    </a:ext>
                  </a:extLst>
                </a:gridCol>
                <a:gridCol w="3251200">
                  <a:extLst>
                    <a:ext uri="{9D8B030D-6E8A-4147-A177-3AD203B41FA5}">
                      <a16:colId xmlns:a16="http://schemas.microsoft.com/office/drawing/2014/main" val="2327503546"/>
                    </a:ext>
                  </a:extLst>
                </a:gridCol>
                <a:gridCol w="3251200">
                  <a:extLst>
                    <a:ext uri="{9D8B030D-6E8A-4147-A177-3AD203B41FA5}">
                      <a16:colId xmlns:a16="http://schemas.microsoft.com/office/drawing/2014/main" val="117373815"/>
                    </a:ext>
                  </a:extLst>
                </a:gridCol>
              </a:tblGrid>
              <a:tr h="370840">
                <a:tc>
                  <a:txBody>
                    <a:bodyPr/>
                    <a:lstStyle/>
                    <a:p>
                      <a:pPr algn="ct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Feature</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Git</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GitHub</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extLst>
                  <a:ext uri="{0D108BD9-81ED-4DB2-BD59-A6C34878D82A}">
                    <a16:rowId xmlns:a16="http://schemas.microsoft.com/office/drawing/2014/main" val="590149639"/>
                  </a:ext>
                </a:extLst>
              </a:tr>
              <a:tr h="370840">
                <a:tc>
                  <a:txBody>
                    <a:bodyPr/>
                    <a:lstStyle/>
                    <a:p>
                      <a:pP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Type</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Version Control System</a:t>
                      </a: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Hosting service for Git repositories</a:t>
                      </a:r>
                    </a:p>
                  </a:txBody>
                  <a:tcPr marL="68580" marR="68580" marT="0" marB="0"/>
                </a:tc>
                <a:extLst>
                  <a:ext uri="{0D108BD9-81ED-4DB2-BD59-A6C34878D82A}">
                    <a16:rowId xmlns:a16="http://schemas.microsoft.com/office/drawing/2014/main" val="305085685"/>
                  </a:ext>
                </a:extLst>
              </a:tr>
              <a:tr h="370840">
                <a:tc>
                  <a:txBody>
                    <a:bodyPr/>
                    <a:lstStyle/>
                    <a:p>
                      <a:pP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Repository Structure</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Each user has a complete local repo</a:t>
                      </a: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Hosts Git repositories centrally</a:t>
                      </a:r>
                    </a:p>
                  </a:txBody>
                  <a:tcPr marL="68580" marR="68580" marT="0" marB="0"/>
                </a:tc>
                <a:extLst>
                  <a:ext uri="{0D108BD9-81ED-4DB2-BD59-A6C34878D82A}">
                    <a16:rowId xmlns:a16="http://schemas.microsoft.com/office/drawing/2014/main" val="4001046565"/>
                  </a:ext>
                </a:extLst>
              </a:tr>
              <a:tr h="370840">
                <a:tc>
                  <a:txBody>
                    <a:bodyPr/>
                    <a:lstStyle/>
                    <a:p>
                      <a:pP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Functionality</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latin typeface="Roboto" panose="02000000000000000000" pitchFamily="2" charset="0"/>
                          <a:ea typeface="Roboto" panose="02000000000000000000" pitchFamily="2" charset="0"/>
                          <a:cs typeface="Times New Roman" panose="02020603050405020304" pitchFamily="18" charset="0"/>
                        </a:rPr>
                        <a:t>Version control, branching, merging</a:t>
                      </a: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Collaboration, code review, CI/CD</a:t>
                      </a:r>
                    </a:p>
                  </a:txBody>
                  <a:tcPr marL="68580" marR="68580" marT="0" marB="0"/>
                </a:tc>
                <a:extLst>
                  <a:ext uri="{0D108BD9-81ED-4DB2-BD59-A6C34878D82A}">
                    <a16:rowId xmlns:a16="http://schemas.microsoft.com/office/drawing/2014/main" val="2608834870"/>
                  </a:ext>
                </a:extLst>
              </a:tr>
              <a:tr h="370840">
                <a:tc>
                  <a:txBody>
                    <a:bodyPr/>
                    <a:lstStyle/>
                    <a:p>
                      <a:pP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Offline Work</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Full support for offline work</a:t>
                      </a: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Requires internet for access</a:t>
                      </a:r>
                    </a:p>
                  </a:txBody>
                  <a:tcPr marL="68580" marR="68580" marT="0" marB="0"/>
                </a:tc>
                <a:extLst>
                  <a:ext uri="{0D108BD9-81ED-4DB2-BD59-A6C34878D82A}">
                    <a16:rowId xmlns:a16="http://schemas.microsoft.com/office/drawing/2014/main" val="3890591391"/>
                  </a:ext>
                </a:extLst>
              </a:tr>
              <a:tr h="370840">
                <a:tc>
                  <a:txBody>
                    <a:bodyPr/>
                    <a:lstStyle/>
                    <a:p>
                      <a:pP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Access Control</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Managed locally or via hosting service</a:t>
                      </a: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Managed via GitHub platform</a:t>
                      </a:r>
                    </a:p>
                  </a:txBody>
                  <a:tcPr marL="68580" marR="68580" marT="0" marB="0"/>
                </a:tc>
                <a:extLst>
                  <a:ext uri="{0D108BD9-81ED-4DB2-BD59-A6C34878D82A}">
                    <a16:rowId xmlns:a16="http://schemas.microsoft.com/office/drawing/2014/main" val="879384496"/>
                  </a:ext>
                </a:extLst>
              </a:tr>
              <a:tr h="370840">
                <a:tc>
                  <a:txBody>
                    <a:bodyPr/>
                    <a:lstStyle/>
                    <a:p>
                      <a:pP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User Interface</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latin typeface="Roboto" panose="02000000000000000000" pitchFamily="2" charset="0"/>
                          <a:ea typeface="Roboto" panose="02000000000000000000" pitchFamily="2" charset="0"/>
                          <a:cs typeface="Times New Roman" panose="02020603050405020304" pitchFamily="18" charset="0"/>
                        </a:rPr>
                        <a:t>Command-line, various GUIs</a:t>
                      </a: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Web-based interface, integrations</a:t>
                      </a:r>
                    </a:p>
                  </a:txBody>
                  <a:tcPr marL="68580" marR="68580" marT="0" marB="0"/>
                </a:tc>
                <a:extLst>
                  <a:ext uri="{0D108BD9-81ED-4DB2-BD59-A6C34878D82A}">
                    <a16:rowId xmlns:a16="http://schemas.microsoft.com/office/drawing/2014/main" val="2671796255"/>
                  </a:ext>
                </a:extLst>
              </a:tr>
              <a:tr h="370840">
                <a:tc>
                  <a:txBody>
                    <a:bodyPr/>
                    <a:lstStyle/>
                    <a:p>
                      <a:pP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Collaboration</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Peer-to-peer collaboration</a:t>
                      </a: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Centralized collaboration via web</a:t>
                      </a:r>
                    </a:p>
                  </a:txBody>
                  <a:tcPr marL="68580" marR="68580" marT="0" marB="0"/>
                </a:tc>
                <a:extLst>
                  <a:ext uri="{0D108BD9-81ED-4DB2-BD59-A6C34878D82A}">
                    <a16:rowId xmlns:a16="http://schemas.microsoft.com/office/drawing/2014/main" val="1598388276"/>
                  </a:ext>
                </a:extLst>
              </a:tr>
              <a:tr h="370840">
                <a:tc>
                  <a:txBody>
                    <a:bodyPr/>
                    <a:lstStyle/>
                    <a:p>
                      <a:pP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Community Features</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latin typeface="Roboto" panose="02000000000000000000" pitchFamily="2" charset="0"/>
                          <a:ea typeface="Roboto" panose="02000000000000000000" pitchFamily="2" charset="0"/>
                          <a:cs typeface="Times New Roman" panose="02020603050405020304" pitchFamily="18" charset="0"/>
                        </a:rPr>
                        <a:t>No built-in community features</a:t>
                      </a: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Pull requests, issues, wikis, discussions</a:t>
                      </a:r>
                    </a:p>
                  </a:txBody>
                  <a:tcPr marL="68580" marR="68580" marT="0" marB="0"/>
                </a:tc>
                <a:extLst>
                  <a:ext uri="{0D108BD9-81ED-4DB2-BD59-A6C34878D82A}">
                    <a16:rowId xmlns:a16="http://schemas.microsoft.com/office/drawing/2014/main" val="3338459953"/>
                  </a:ext>
                </a:extLst>
              </a:tr>
              <a:tr h="370840">
                <a:tc>
                  <a:txBody>
                    <a:bodyPr/>
                    <a:lstStyle/>
                    <a:p>
                      <a:pP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Integration</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Requires third-party tools</a:t>
                      </a: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Built-in integrations with CI/CD, apps</a:t>
                      </a:r>
                    </a:p>
                  </a:txBody>
                  <a:tcPr marL="68580" marR="68580" marT="0" marB="0"/>
                </a:tc>
                <a:extLst>
                  <a:ext uri="{0D108BD9-81ED-4DB2-BD59-A6C34878D82A}">
                    <a16:rowId xmlns:a16="http://schemas.microsoft.com/office/drawing/2014/main" val="2892898744"/>
                  </a:ext>
                </a:extLst>
              </a:tr>
              <a:tr h="370840">
                <a:tc>
                  <a:txBody>
                    <a:bodyPr/>
                    <a:lstStyle/>
                    <a:p>
                      <a:pPr>
                        <a:lnSpc>
                          <a:spcPct val="107000"/>
                        </a:lnSpc>
                        <a:spcAft>
                          <a:spcPts val="0"/>
                        </a:spcAft>
                      </a:pPr>
                      <a:r>
                        <a:rPr lang="en-US" sz="1800" b="1">
                          <a:effectLst/>
                          <a:latin typeface="Roboto" panose="02000000000000000000" pitchFamily="2" charset="0"/>
                          <a:ea typeface="Roboto" panose="02000000000000000000" pitchFamily="2" charset="0"/>
                          <a:cs typeface="Times New Roman" panose="02020603050405020304" pitchFamily="18" charset="0"/>
                        </a:rPr>
                        <a:t>Example of Use</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latin typeface="Roboto" panose="02000000000000000000" pitchFamily="2" charset="0"/>
                          <a:ea typeface="Roboto" panose="02000000000000000000" pitchFamily="2" charset="0"/>
                          <a:cs typeface="Times New Roman" panose="02020603050405020304" pitchFamily="18" charset="0"/>
                        </a:rPr>
                        <a:t>Local version control, development</a:t>
                      </a:r>
                    </a:p>
                  </a:txBody>
                  <a:tcPr marL="68580" marR="68580" marT="0" marB="0"/>
                </a:tc>
                <a:tc>
                  <a:txBody>
                    <a:bodyPr/>
                    <a:lstStyle/>
                    <a:p>
                      <a:pPr>
                        <a:lnSpc>
                          <a:spcPct val="107000"/>
                        </a:lnSpc>
                        <a:spcAft>
                          <a:spcPts val="0"/>
                        </a:spcAft>
                      </a:pPr>
                      <a:r>
                        <a:rPr lang="en-US" sz="1800" dirty="0">
                          <a:effectLst/>
                          <a:latin typeface="Roboto" panose="02000000000000000000" pitchFamily="2" charset="0"/>
                          <a:ea typeface="Roboto" panose="02000000000000000000" pitchFamily="2" charset="0"/>
                          <a:cs typeface="Times New Roman" panose="02020603050405020304" pitchFamily="18" charset="0"/>
                        </a:rPr>
                        <a:t>Open source projects, team collaboration</a:t>
                      </a:r>
                    </a:p>
                  </a:txBody>
                  <a:tcPr marL="68580" marR="68580" marT="0" marB="0"/>
                </a:tc>
                <a:extLst>
                  <a:ext uri="{0D108BD9-81ED-4DB2-BD59-A6C34878D82A}">
                    <a16:rowId xmlns:a16="http://schemas.microsoft.com/office/drawing/2014/main" val="1287078197"/>
                  </a:ext>
                </a:extLst>
              </a:tr>
            </a:tbl>
          </a:graphicData>
        </a:graphic>
      </p:graphicFrame>
    </p:spTree>
    <p:extLst>
      <p:ext uri="{BB962C8B-B14F-4D97-AF65-F5344CB8AC3E}">
        <p14:creationId xmlns:p14="http://schemas.microsoft.com/office/powerpoint/2010/main" val="1290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6" y="874713"/>
            <a:ext cx="11846123" cy="771525"/>
          </a:xfrm>
          <a:prstGeom prst="rect">
            <a:avLst/>
          </a:prstGeom>
          <a:noFill/>
          <a:ln/>
        </p:spPr>
        <p:txBody>
          <a:bodyPr wrap="none" rtlCol="0" anchor="t"/>
          <a:lstStyle/>
          <a:p>
            <a:pPr>
              <a:lnSpc>
                <a:spcPts val="6075"/>
              </a:lnSpc>
            </a:pPr>
            <a:r>
              <a:rPr lang="en-US" sz="4860" dirty="0">
                <a:solidFill>
                  <a:srgbClr val="FFFFFF"/>
                </a:solidFill>
                <a:latin typeface="Roboto" pitchFamily="34" charset="0"/>
                <a:ea typeface="Roboto" pitchFamily="34" charset="-122"/>
                <a:cs typeface="Roboto" pitchFamily="34" charset="-120"/>
              </a:rPr>
              <a:t>GitHub, </a:t>
            </a:r>
            <a:r>
              <a:rPr lang="en-US" sz="4860" dirty="0" err="1">
                <a:solidFill>
                  <a:srgbClr val="FFFFFF"/>
                </a:solidFill>
                <a:latin typeface="Roboto" pitchFamily="34" charset="0"/>
                <a:ea typeface="Roboto" pitchFamily="34" charset="-122"/>
                <a:cs typeface="Roboto" pitchFamily="34" charset="-120"/>
              </a:rPr>
              <a:t>GitLab</a:t>
            </a:r>
            <a:r>
              <a:rPr lang="en-US" sz="4860" dirty="0">
                <a:solidFill>
                  <a:srgbClr val="FFFFFF"/>
                </a:solidFill>
                <a:latin typeface="Roboto" pitchFamily="34" charset="0"/>
                <a:ea typeface="Roboto" pitchFamily="34" charset="-122"/>
                <a:cs typeface="Roboto" pitchFamily="34" charset="-120"/>
              </a:rPr>
              <a:t>, </a:t>
            </a:r>
            <a:r>
              <a:rPr lang="en-US" sz="4860" dirty="0" err="1">
                <a:solidFill>
                  <a:srgbClr val="FFFFFF"/>
                </a:solidFill>
                <a:latin typeface="Roboto" pitchFamily="34" charset="0"/>
                <a:ea typeface="Roboto" pitchFamily="34" charset="-122"/>
                <a:cs typeface="Roboto" pitchFamily="34" charset="-120"/>
              </a:rPr>
              <a:t>BitBucket</a:t>
            </a:r>
            <a:r>
              <a:rPr lang="en-US" sz="4860" dirty="0">
                <a:solidFill>
                  <a:srgbClr val="FFFFFF"/>
                </a:solidFill>
                <a:latin typeface="Roboto" pitchFamily="34" charset="0"/>
                <a:ea typeface="Roboto" pitchFamily="34" charset="-122"/>
                <a:cs typeface="Roboto" pitchFamily="34" charset="-120"/>
              </a:rPr>
              <a:t> and </a:t>
            </a:r>
            <a:r>
              <a:rPr lang="en-US" sz="4860" dirty="0" err="1">
                <a:solidFill>
                  <a:srgbClr val="FFFFFF"/>
                </a:solidFill>
                <a:latin typeface="Roboto" pitchFamily="34" charset="0"/>
                <a:ea typeface="Roboto" pitchFamily="34" charset="-122"/>
                <a:cs typeface="Roboto" pitchFamily="34" charset="-120"/>
              </a:rPr>
              <a:t>SourceForge</a:t>
            </a:r>
            <a:endParaRPr lang="en-US" sz="4860" dirty="0"/>
          </a:p>
        </p:txBody>
      </p:sp>
      <p:graphicFrame>
        <p:nvGraphicFramePr>
          <p:cNvPr id="16" name="Table 15"/>
          <p:cNvGraphicFramePr>
            <a:graphicFrameLocks noGrp="1"/>
          </p:cNvGraphicFramePr>
          <p:nvPr>
            <p:extLst>
              <p:ext uri="{D42A27DB-BD31-4B8C-83A1-F6EECF244321}">
                <p14:modId xmlns:p14="http://schemas.microsoft.com/office/powerpoint/2010/main" val="986407607"/>
              </p:ext>
            </p:extLst>
          </p:nvPr>
        </p:nvGraphicFramePr>
        <p:xfrm>
          <a:off x="2159437" y="1970531"/>
          <a:ext cx="9753600" cy="5431790"/>
        </p:xfrm>
        <a:graphic>
          <a:graphicData uri="http://schemas.openxmlformats.org/drawingml/2006/table">
            <a:tbl>
              <a:tblPr firstRow="1" bandRow="1">
                <a:tableStyleId>{5C22544A-7EE6-4342-B048-85BDC9FD1C3A}</a:tableStyleId>
              </a:tblPr>
              <a:tblGrid>
                <a:gridCol w="1950720">
                  <a:extLst>
                    <a:ext uri="{9D8B030D-6E8A-4147-A177-3AD203B41FA5}">
                      <a16:colId xmlns:a16="http://schemas.microsoft.com/office/drawing/2014/main" val="3344332437"/>
                    </a:ext>
                  </a:extLst>
                </a:gridCol>
                <a:gridCol w="1950720">
                  <a:extLst>
                    <a:ext uri="{9D8B030D-6E8A-4147-A177-3AD203B41FA5}">
                      <a16:colId xmlns:a16="http://schemas.microsoft.com/office/drawing/2014/main" val="2327503546"/>
                    </a:ext>
                  </a:extLst>
                </a:gridCol>
                <a:gridCol w="1950720">
                  <a:extLst>
                    <a:ext uri="{9D8B030D-6E8A-4147-A177-3AD203B41FA5}">
                      <a16:colId xmlns:a16="http://schemas.microsoft.com/office/drawing/2014/main" val="117373815"/>
                    </a:ext>
                  </a:extLst>
                </a:gridCol>
                <a:gridCol w="1950720">
                  <a:extLst>
                    <a:ext uri="{9D8B030D-6E8A-4147-A177-3AD203B41FA5}">
                      <a16:colId xmlns:a16="http://schemas.microsoft.com/office/drawing/2014/main" val="2773878750"/>
                    </a:ext>
                  </a:extLst>
                </a:gridCol>
                <a:gridCol w="1950720">
                  <a:extLst>
                    <a:ext uri="{9D8B030D-6E8A-4147-A177-3AD203B41FA5}">
                      <a16:colId xmlns:a16="http://schemas.microsoft.com/office/drawing/2014/main" val="1958292431"/>
                    </a:ext>
                  </a:extLst>
                </a:gridCol>
              </a:tblGrid>
              <a:tr h="370840">
                <a:tc>
                  <a:txBody>
                    <a:bodyPr/>
                    <a:lstStyle/>
                    <a:p>
                      <a:pPr algn="ctr" fontAlgn="ctr"/>
                      <a:r>
                        <a:rPr lang="en-US" sz="1600" b="1" i="0" u="none" strike="noStrike">
                          <a:solidFill>
                            <a:srgbClr val="000000"/>
                          </a:solidFill>
                          <a:effectLst/>
                          <a:latin typeface="Calibri" panose="020F0502020204030204" pitchFamily="34" charset="0"/>
                        </a:rPr>
                        <a:t>Feature</a:t>
                      </a:r>
                    </a:p>
                  </a:txBody>
                  <a:tcPr marL="6350" marR="6350" marT="6350" marB="0" anchor="ctr"/>
                </a:tc>
                <a:tc>
                  <a:txBody>
                    <a:bodyPr/>
                    <a:lstStyle/>
                    <a:p>
                      <a:pPr algn="ctr" fontAlgn="ctr"/>
                      <a:r>
                        <a:rPr lang="en-US" sz="1600" b="1" i="0" u="none" strike="noStrike">
                          <a:solidFill>
                            <a:srgbClr val="000000"/>
                          </a:solidFill>
                          <a:effectLst/>
                          <a:latin typeface="Calibri" panose="020F0502020204030204" pitchFamily="34" charset="0"/>
                        </a:rPr>
                        <a:t>GitHub</a:t>
                      </a:r>
                    </a:p>
                  </a:txBody>
                  <a:tcPr marL="6350" marR="6350" marT="6350" marB="0" anchor="ctr"/>
                </a:tc>
                <a:tc>
                  <a:txBody>
                    <a:bodyPr/>
                    <a:lstStyle/>
                    <a:p>
                      <a:pPr algn="ctr" fontAlgn="ctr"/>
                      <a:r>
                        <a:rPr lang="en-US" sz="1600" b="1" i="0" u="none" strike="noStrike">
                          <a:solidFill>
                            <a:srgbClr val="000000"/>
                          </a:solidFill>
                          <a:effectLst/>
                          <a:latin typeface="Calibri" panose="020F0502020204030204" pitchFamily="34" charset="0"/>
                        </a:rPr>
                        <a:t>GitLab</a:t>
                      </a:r>
                    </a:p>
                  </a:txBody>
                  <a:tcPr marL="6350" marR="6350" marT="6350" marB="0" anchor="ctr"/>
                </a:tc>
                <a:tc>
                  <a:txBody>
                    <a:bodyPr/>
                    <a:lstStyle/>
                    <a:p>
                      <a:pPr algn="ctr" fontAlgn="ctr"/>
                      <a:r>
                        <a:rPr lang="en-US" sz="1600" b="1" i="0" u="none" strike="noStrike">
                          <a:solidFill>
                            <a:srgbClr val="000000"/>
                          </a:solidFill>
                          <a:effectLst/>
                          <a:latin typeface="Calibri" panose="020F0502020204030204" pitchFamily="34" charset="0"/>
                        </a:rPr>
                        <a:t>BitBucket</a:t>
                      </a:r>
                    </a:p>
                  </a:txBody>
                  <a:tcPr marL="6350" marR="6350" marT="6350" marB="0" anchor="ctr"/>
                </a:tc>
                <a:tc>
                  <a:txBody>
                    <a:bodyPr/>
                    <a:lstStyle/>
                    <a:p>
                      <a:pPr algn="ctr" fontAlgn="ctr"/>
                      <a:r>
                        <a:rPr lang="en-US" sz="1600" b="1" i="0" u="none" strike="noStrike">
                          <a:solidFill>
                            <a:srgbClr val="000000"/>
                          </a:solidFill>
                          <a:effectLst/>
                          <a:latin typeface="Calibri" panose="020F0502020204030204" pitchFamily="34" charset="0"/>
                        </a:rPr>
                        <a:t>SourceForge</a:t>
                      </a:r>
                    </a:p>
                  </a:txBody>
                  <a:tcPr marL="6350" marR="6350" marT="6350" marB="0" anchor="ctr"/>
                </a:tc>
                <a:extLst>
                  <a:ext uri="{0D108BD9-81ED-4DB2-BD59-A6C34878D82A}">
                    <a16:rowId xmlns:a16="http://schemas.microsoft.com/office/drawing/2014/main" val="590149639"/>
                  </a:ext>
                </a:extLst>
              </a:tr>
              <a:tr h="370840">
                <a:tc>
                  <a:txBody>
                    <a:bodyPr/>
                    <a:lstStyle/>
                    <a:p>
                      <a:pPr algn="l" fontAlgn="ctr"/>
                      <a:r>
                        <a:rPr lang="en-US" sz="1600" b="1" i="0" u="none" strike="noStrike">
                          <a:solidFill>
                            <a:srgbClr val="000000"/>
                          </a:solidFill>
                          <a:effectLst/>
                          <a:latin typeface="Calibri" panose="020F0502020204030204" pitchFamily="34" charset="0"/>
                        </a:rPr>
                        <a:t>Ownership</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Microsoft</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GitLab Inc.</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Atlassian</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Slashdot Media</a:t>
                      </a:r>
                    </a:p>
                  </a:txBody>
                  <a:tcPr marL="6350" marR="6350" marT="6350" marB="0" anchor="ctr"/>
                </a:tc>
                <a:extLst>
                  <a:ext uri="{0D108BD9-81ED-4DB2-BD59-A6C34878D82A}">
                    <a16:rowId xmlns:a16="http://schemas.microsoft.com/office/drawing/2014/main" val="305085685"/>
                  </a:ext>
                </a:extLst>
              </a:tr>
              <a:tr h="370840">
                <a:tc>
                  <a:txBody>
                    <a:bodyPr/>
                    <a:lstStyle/>
                    <a:p>
                      <a:pPr algn="l" fontAlgn="ctr"/>
                      <a:r>
                        <a:rPr lang="en-US" sz="1600" b="1" i="0" u="none" strike="noStrike">
                          <a:solidFill>
                            <a:srgbClr val="000000"/>
                          </a:solidFill>
                          <a:effectLst/>
                          <a:latin typeface="Calibri" panose="020F0502020204030204" pitchFamily="34" charset="0"/>
                        </a:rPr>
                        <a:t>Primary Focus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Social coding, open-source &amp; private</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DevOps, CI/CD, end-to-end DevOps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Integration with Atlassian tools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Hosting open-source projects</a:t>
                      </a:r>
                    </a:p>
                  </a:txBody>
                  <a:tcPr marL="6350" marR="6350" marT="6350" marB="0" anchor="ctr"/>
                </a:tc>
                <a:extLst>
                  <a:ext uri="{0D108BD9-81ED-4DB2-BD59-A6C34878D82A}">
                    <a16:rowId xmlns:a16="http://schemas.microsoft.com/office/drawing/2014/main" val="4001046565"/>
                  </a:ext>
                </a:extLst>
              </a:tr>
              <a:tr h="370840">
                <a:tc>
                  <a:txBody>
                    <a:bodyPr/>
                    <a:lstStyle/>
                    <a:p>
                      <a:pPr algn="l" fontAlgn="ctr"/>
                      <a:r>
                        <a:rPr lang="en-US" sz="1600" b="1" i="0" u="none" strike="noStrike">
                          <a:solidFill>
                            <a:srgbClr val="000000"/>
                          </a:solidFill>
                          <a:effectLst/>
                          <a:latin typeface="Calibri" panose="020F0502020204030204" pitchFamily="34" charset="0"/>
                        </a:rPr>
                        <a:t>CI/CD Integration</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GitHub Actions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Built-in CI/CD</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BitBucket Pipelines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Limited native CI/CD features</a:t>
                      </a:r>
                    </a:p>
                  </a:txBody>
                  <a:tcPr marL="6350" marR="6350" marT="6350" marB="0" anchor="ctr"/>
                </a:tc>
                <a:extLst>
                  <a:ext uri="{0D108BD9-81ED-4DB2-BD59-A6C34878D82A}">
                    <a16:rowId xmlns:a16="http://schemas.microsoft.com/office/drawing/2014/main" val="2608834870"/>
                  </a:ext>
                </a:extLst>
              </a:tr>
              <a:tr h="370840">
                <a:tc>
                  <a:txBody>
                    <a:bodyPr/>
                    <a:lstStyle/>
                    <a:p>
                      <a:pPr algn="l" fontAlgn="ctr"/>
                      <a:r>
                        <a:rPr lang="en-US" sz="1600" b="1" i="0" u="none" strike="noStrike">
                          <a:solidFill>
                            <a:srgbClr val="000000"/>
                          </a:solidFill>
                          <a:effectLst/>
                          <a:latin typeface="Calibri" panose="020F0502020204030204" pitchFamily="34" charset="0"/>
                        </a:rPr>
                        <a:t>User Interface</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User-friendly, popular UI</a:t>
                      </a:r>
                    </a:p>
                  </a:txBody>
                  <a:tcPr marL="6350" marR="6350" marT="6350" marB="0" anchor="ctr"/>
                </a:tc>
                <a:tc>
                  <a:txBody>
                    <a:bodyPr/>
                    <a:lstStyle/>
                    <a:p>
                      <a:pPr algn="l" fontAlgn="ctr"/>
                      <a:r>
                        <a:rPr lang="en-US" sz="1600" b="0" i="0" u="none" strike="noStrike" dirty="0">
                          <a:solidFill>
                            <a:srgbClr val="000000"/>
                          </a:solidFill>
                          <a:effectLst/>
                          <a:latin typeface="Calibri" panose="020F0502020204030204" pitchFamily="34" charset="0"/>
                        </a:rPr>
                        <a:t>Advanced with built-in DevOps tools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Clean, integrates with Jira</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Outdated compared to competitors</a:t>
                      </a:r>
                    </a:p>
                  </a:txBody>
                  <a:tcPr marL="6350" marR="6350" marT="6350" marB="0" anchor="ctr"/>
                </a:tc>
                <a:extLst>
                  <a:ext uri="{0D108BD9-81ED-4DB2-BD59-A6C34878D82A}">
                    <a16:rowId xmlns:a16="http://schemas.microsoft.com/office/drawing/2014/main" val="3890591391"/>
                  </a:ext>
                </a:extLst>
              </a:tr>
              <a:tr h="370840">
                <a:tc>
                  <a:txBody>
                    <a:bodyPr/>
                    <a:lstStyle/>
                    <a:p>
                      <a:pPr algn="l" fontAlgn="ctr"/>
                      <a:r>
                        <a:rPr lang="en-US" sz="1600" b="1" i="0" u="none" strike="noStrike">
                          <a:solidFill>
                            <a:srgbClr val="000000"/>
                          </a:solidFill>
                          <a:effectLst/>
                          <a:latin typeface="Calibri" panose="020F0502020204030204" pitchFamily="34" charset="0"/>
                        </a:rPr>
                        <a:t>Repository Limitations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Unlimited public and private repos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Unlimited public and private repos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Unlimited public, private limits for free plans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Unlimited for open-source, restricted for private</a:t>
                      </a:r>
                    </a:p>
                  </a:txBody>
                  <a:tcPr marL="6350" marR="6350" marT="6350" marB="0" anchor="ctr"/>
                </a:tc>
                <a:extLst>
                  <a:ext uri="{0D108BD9-81ED-4DB2-BD59-A6C34878D82A}">
                    <a16:rowId xmlns:a16="http://schemas.microsoft.com/office/drawing/2014/main" val="879384496"/>
                  </a:ext>
                </a:extLst>
              </a:tr>
              <a:tr h="370840">
                <a:tc>
                  <a:txBody>
                    <a:bodyPr/>
                    <a:lstStyle/>
                    <a:p>
                      <a:pPr algn="l" fontAlgn="ctr"/>
                      <a:r>
                        <a:rPr lang="en-US" sz="1600" b="1" i="0" u="none" strike="noStrike">
                          <a:solidFill>
                            <a:srgbClr val="000000"/>
                          </a:solidFill>
                          <a:effectLst/>
                          <a:latin typeface="Calibri" panose="020F0502020204030204" pitchFamily="34" charset="0"/>
                        </a:rPr>
                        <a:t>Authentication</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OAuth, SAML, 2FA, GitHub Enterprise</a:t>
                      </a:r>
                    </a:p>
                  </a:txBody>
                  <a:tcPr marL="6350" marR="6350" marT="6350" marB="0" anchor="ctr"/>
                </a:tc>
                <a:tc>
                  <a:txBody>
                    <a:bodyPr/>
                    <a:lstStyle/>
                    <a:p>
                      <a:pPr algn="l" fontAlgn="ctr"/>
                      <a:r>
                        <a:rPr lang="it-IT" sz="1600" b="0" i="0" u="none" strike="noStrike">
                          <a:solidFill>
                            <a:srgbClr val="000000"/>
                          </a:solidFill>
                          <a:effectLst/>
                          <a:latin typeface="Calibri" panose="020F0502020204030204" pitchFamily="34" charset="0"/>
                        </a:rPr>
                        <a:t>OAuth, SAML, 2FA, GitLab Ultimate</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OAuth, SAML, 2FA, BitBucket Premium</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OAuth, Basic Authentication</a:t>
                      </a:r>
                    </a:p>
                  </a:txBody>
                  <a:tcPr marL="6350" marR="6350" marT="6350" marB="0" anchor="ctr"/>
                </a:tc>
                <a:extLst>
                  <a:ext uri="{0D108BD9-81ED-4DB2-BD59-A6C34878D82A}">
                    <a16:rowId xmlns:a16="http://schemas.microsoft.com/office/drawing/2014/main" val="2671796255"/>
                  </a:ext>
                </a:extLst>
              </a:tr>
              <a:tr h="370840">
                <a:tc>
                  <a:txBody>
                    <a:bodyPr/>
                    <a:lstStyle/>
                    <a:p>
                      <a:pPr algn="l" fontAlgn="ctr"/>
                      <a:r>
                        <a:rPr lang="en-US" sz="1600" b="1" i="0" u="none" strike="noStrike">
                          <a:solidFill>
                            <a:srgbClr val="000000"/>
                          </a:solidFill>
                          <a:effectLst/>
                          <a:latin typeface="Calibri" panose="020F0502020204030204" pitchFamily="34" charset="0"/>
                        </a:rPr>
                        <a:t>Integration Support</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Extensive integrations &amp; marketplace</a:t>
                      </a:r>
                    </a:p>
                  </a:txBody>
                  <a:tcPr marL="6350" marR="6350" marT="6350" marB="0" anchor="ctr"/>
                </a:tc>
                <a:tc>
                  <a:txBody>
                    <a:bodyPr/>
                    <a:lstStyle/>
                    <a:p>
                      <a:pPr algn="l" fontAlgn="ctr"/>
                      <a:r>
                        <a:rPr lang="en-US" sz="1600" b="0" i="0" u="none" strike="noStrike" dirty="0">
                          <a:solidFill>
                            <a:srgbClr val="000000"/>
                          </a:solidFill>
                          <a:effectLst/>
                          <a:latin typeface="Calibri" panose="020F0502020204030204" pitchFamily="34" charset="0"/>
                        </a:rPr>
                        <a:t>Strong CI/CD &amp; DevOps tool integration</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Strong with Atlassian products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Limited compared to modern platforms</a:t>
                      </a:r>
                    </a:p>
                  </a:txBody>
                  <a:tcPr marL="6350" marR="6350" marT="6350" marB="0" anchor="ctr"/>
                </a:tc>
                <a:extLst>
                  <a:ext uri="{0D108BD9-81ED-4DB2-BD59-A6C34878D82A}">
                    <a16:rowId xmlns:a16="http://schemas.microsoft.com/office/drawing/2014/main" val="1598388276"/>
                  </a:ext>
                </a:extLst>
              </a:tr>
              <a:tr h="370840">
                <a:tc>
                  <a:txBody>
                    <a:bodyPr/>
                    <a:lstStyle/>
                    <a:p>
                      <a:pPr algn="l" fontAlgn="ctr"/>
                      <a:r>
                        <a:rPr lang="en-US" sz="1600" b="1" i="0" u="none" strike="noStrike">
                          <a:solidFill>
                            <a:srgbClr val="000000"/>
                          </a:solidFill>
                          <a:effectLst/>
                          <a:latin typeface="Calibri" panose="020F0502020204030204" pitchFamily="34" charset="0"/>
                        </a:rPr>
                        <a:t>Community Support</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Large, active open-source community</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Growing, strong in DevOps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Popular among enterprise teams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Known for historical open-source projects</a:t>
                      </a:r>
                    </a:p>
                  </a:txBody>
                  <a:tcPr marL="6350" marR="6350" marT="6350" marB="0" anchor="ctr"/>
                </a:tc>
                <a:extLst>
                  <a:ext uri="{0D108BD9-81ED-4DB2-BD59-A6C34878D82A}">
                    <a16:rowId xmlns:a16="http://schemas.microsoft.com/office/drawing/2014/main" val="3338459953"/>
                  </a:ext>
                </a:extLst>
              </a:tr>
              <a:tr h="370840">
                <a:tc>
                  <a:txBody>
                    <a:bodyPr/>
                    <a:lstStyle/>
                    <a:p>
                      <a:pPr algn="l" fontAlgn="ctr"/>
                      <a:r>
                        <a:rPr lang="en-US" sz="1600" b="1" i="0" u="none" strike="noStrike">
                          <a:solidFill>
                            <a:srgbClr val="000000"/>
                          </a:solidFill>
                          <a:effectLst/>
                          <a:latin typeface="Calibri" panose="020F0502020204030204" pitchFamily="34" charset="0"/>
                        </a:rPr>
                        <a:t>Pricing</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Free for public/private with paid options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Free tier with paid plans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Free tier with paid plans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Free for open-source, paid for private</a:t>
                      </a:r>
                    </a:p>
                  </a:txBody>
                  <a:tcPr marL="6350" marR="6350" marT="6350" marB="0" anchor="ctr"/>
                </a:tc>
                <a:extLst>
                  <a:ext uri="{0D108BD9-81ED-4DB2-BD59-A6C34878D82A}">
                    <a16:rowId xmlns:a16="http://schemas.microsoft.com/office/drawing/2014/main" val="2892898744"/>
                  </a:ext>
                </a:extLst>
              </a:tr>
              <a:tr h="370840">
                <a:tc>
                  <a:txBody>
                    <a:bodyPr/>
                    <a:lstStyle/>
                    <a:p>
                      <a:pPr algn="l" fontAlgn="ctr"/>
                      <a:r>
                        <a:rPr lang="en-US" sz="1600" b="1" i="0" u="none" strike="noStrike">
                          <a:solidFill>
                            <a:srgbClr val="000000"/>
                          </a:solidFill>
                          <a:effectLst/>
                          <a:latin typeface="Calibri" panose="020F0502020204030204" pitchFamily="34" charset="0"/>
                        </a:rPr>
                        <a:t>Notable Weakness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Reliance on GitHub Actions for CI/CD</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Can be overwhelming for small teams</a:t>
                      </a:r>
                    </a:p>
                  </a:txBody>
                  <a:tcPr marL="6350" marR="6350" marT="6350" marB="0" anchor="ctr"/>
                </a:tc>
                <a:tc>
                  <a:txBody>
                    <a:bodyPr/>
                    <a:lstStyle/>
                    <a:p>
                      <a:pPr algn="l" fontAlgn="ctr"/>
                      <a:r>
                        <a:rPr lang="en-US" sz="1600" b="0" i="0" u="none" strike="noStrike">
                          <a:solidFill>
                            <a:srgbClr val="000000"/>
                          </a:solidFill>
                          <a:effectLst/>
                          <a:latin typeface="Calibri" panose="020F0502020204030204" pitchFamily="34" charset="0"/>
                        </a:rPr>
                        <a:t>Private repos restricted on free tier</a:t>
                      </a:r>
                    </a:p>
                  </a:txBody>
                  <a:tcPr marL="6350" marR="6350" marT="6350" marB="0" anchor="ctr"/>
                </a:tc>
                <a:tc>
                  <a:txBody>
                    <a:bodyPr/>
                    <a:lstStyle/>
                    <a:p>
                      <a:pPr algn="l" fontAlgn="ctr"/>
                      <a:r>
                        <a:rPr lang="en-US" sz="1600" b="0" i="0" u="none" strike="noStrike" dirty="0">
                          <a:solidFill>
                            <a:srgbClr val="000000"/>
                          </a:solidFill>
                          <a:effectLst/>
                          <a:latin typeface="Calibri" panose="020F0502020204030204" pitchFamily="34" charset="0"/>
                        </a:rPr>
                        <a:t>Outdated UI and less active community</a:t>
                      </a:r>
                    </a:p>
                  </a:txBody>
                  <a:tcPr marL="6350" marR="6350" marT="6350" marB="0" anchor="ctr"/>
                </a:tc>
                <a:extLst>
                  <a:ext uri="{0D108BD9-81ED-4DB2-BD59-A6C34878D82A}">
                    <a16:rowId xmlns:a16="http://schemas.microsoft.com/office/drawing/2014/main" val="1287078197"/>
                  </a:ext>
                </a:extLst>
              </a:tr>
            </a:tbl>
          </a:graphicData>
        </a:graphic>
      </p:graphicFrame>
    </p:spTree>
    <p:extLst>
      <p:ext uri="{BB962C8B-B14F-4D97-AF65-F5344CB8AC3E}">
        <p14:creationId xmlns:p14="http://schemas.microsoft.com/office/powerpoint/2010/main" val="127221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0" y="0"/>
            <a:ext cx="14630400" cy="2461498"/>
          </a:xfrm>
          <a:prstGeom prst="rect">
            <a:avLst/>
          </a:prstGeom>
        </p:spPr>
      </p:pic>
      <p:sp>
        <p:nvSpPr>
          <p:cNvPr id="5" name="Text 1"/>
          <p:cNvSpPr/>
          <p:nvPr/>
        </p:nvSpPr>
        <p:spPr>
          <a:xfrm>
            <a:off x="1936671" y="3012162"/>
            <a:ext cx="8636079" cy="615315"/>
          </a:xfrm>
          <a:prstGeom prst="rect">
            <a:avLst/>
          </a:prstGeom>
          <a:noFill/>
          <a:ln/>
        </p:spPr>
        <p:txBody>
          <a:bodyPr wrap="none" rtlCol="0" anchor="t"/>
          <a:lstStyle/>
          <a:p>
            <a:pPr marL="0" indent="0">
              <a:lnSpc>
                <a:spcPts val="4846"/>
              </a:lnSpc>
              <a:buNone/>
            </a:pPr>
            <a:r>
              <a:rPr lang="en-US" sz="3877" dirty="0" smtClean="0">
                <a:solidFill>
                  <a:srgbClr val="FFFFFF"/>
                </a:solidFill>
                <a:latin typeface="Roboto" pitchFamily="34" charset="0"/>
                <a:ea typeface="Roboto" pitchFamily="34" charset="-122"/>
                <a:cs typeface="Roboto" pitchFamily="34" charset="-120"/>
              </a:rPr>
              <a:t>Features of Version Control System</a:t>
            </a:r>
            <a:endParaRPr lang="en-US" sz="3877" dirty="0"/>
          </a:p>
        </p:txBody>
      </p:sp>
      <p:sp>
        <p:nvSpPr>
          <p:cNvPr id="6" name="Shape 2"/>
          <p:cNvSpPr/>
          <p:nvPr/>
        </p:nvSpPr>
        <p:spPr>
          <a:xfrm>
            <a:off x="1936671" y="3922752"/>
            <a:ext cx="5280184" cy="1779627"/>
          </a:xfrm>
          <a:prstGeom prst="roundRect">
            <a:avLst>
              <a:gd name="adj" fmla="val 4648"/>
            </a:avLst>
          </a:prstGeom>
          <a:solidFill>
            <a:srgbClr val="182567"/>
          </a:solidFill>
          <a:ln w="7620">
            <a:solidFill>
              <a:srgbClr val="313E80"/>
            </a:solidFill>
            <a:prstDash val="solid"/>
          </a:ln>
        </p:spPr>
      </p:sp>
      <p:sp>
        <p:nvSpPr>
          <p:cNvPr id="7" name="Text 3"/>
          <p:cNvSpPr/>
          <p:nvPr/>
        </p:nvSpPr>
        <p:spPr>
          <a:xfrm>
            <a:off x="2141101" y="4127183"/>
            <a:ext cx="2461498" cy="307538"/>
          </a:xfrm>
          <a:prstGeom prst="rect">
            <a:avLst/>
          </a:prstGeom>
          <a:noFill/>
          <a:ln/>
        </p:spPr>
        <p:txBody>
          <a:bodyPr wrap="none" rtlCol="0" anchor="t"/>
          <a:lstStyle/>
          <a:p>
            <a:pPr marL="0" indent="0">
              <a:lnSpc>
                <a:spcPts val="2423"/>
              </a:lnSpc>
              <a:buNone/>
            </a:pPr>
            <a:r>
              <a:rPr lang="en-US" sz="1938" dirty="0">
                <a:solidFill>
                  <a:srgbClr val="CFD0D8"/>
                </a:solidFill>
                <a:latin typeface="Roboto" pitchFamily="34" charset="0"/>
                <a:ea typeface="Roboto" pitchFamily="34" charset="-122"/>
                <a:cs typeface="Roboto" pitchFamily="34" charset="-120"/>
              </a:rPr>
              <a:t>Track Changes</a:t>
            </a:r>
            <a:endParaRPr lang="en-US" sz="1938" dirty="0"/>
          </a:p>
        </p:txBody>
      </p:sp>
      <p:sp>
        <p:nvSpPr>
          <p:cNvPr id="8" name="Text 4"/>
          <p:cNvSpPr/>
          <p:nvPr/>
        </p:nvSpPr>
        <p:spPr>
          <a:xfrm>
            <a:off x="2141101" y="4552831"/>
            <a:ext cx="4871323" cy="945118"/>
          </a:xfrm>
          <a:prstGeom prst="rect">
            <a:avLst/>
          </a:prstGeom>
          <a:noFill/>
          <a:ln/>
        </p:spPr>
        <p:txBody>
          <a:bodyPr wrap="square" rtlCol="0" anchor="t"/>
          <a:lstStyle/>
          <a:p>
            <a:pPr marL="0" indent="0">
              <a:lnSpc>
                <a:spcPts val="2481"/>
              </a:lnSpc>
              <a:buNone/>
            </a:pPr>
            <a:r>
              <a:rPr lang="en-US" sz="1551" dirty="0">
                <a:solidFill>
                  <a:srgbClr val="CFD0D8"/>
                </a:solidFill>
                <a:latin typeface="Roboto" pitchFamily="34" charset="0"/>
                <a:ea typeface="Roboto" pitchFamily="34" charset="-122"/>
                <a:cs typeface="Roboto" pitchFamily="34" charset="-120"/>
              </a:rPr>
              <a:t>Version control systems record every change made to files in a project, creating a complete history of development.</a:t>
            </a:r>
            <a:endParaRPr lang="en-US" sz="1551" dirty="0"/>
          </a:p>
        </p:txBody>
      </p:sp>
      <p:sp>
        <p:nvSpPr>
          <p:cNvPr id="9" name="Shape 5"/>
          <p:cNvSpPr/>
          <p:nvPr/>
        </p:nvSpPr>
        <p:spPr>
          <a:xfrm>
            <a:off x="7413665" y="3922752"/>
            <a:ext cx="5280184" cy="1779627"/>
          </a:xfrm>
          <a:prstGeom prst="roundRect">
            <a:avLst>
              <a:gd name="adj" fmla="val 4648"/>
            </a:avLst>
          </a:prstGeom>
          <a:solidFill>
            <a:srgbClr val="182567"/>
          </a:solidFill>
          <a:ln w="7620">
            <a:solidFill>
              <a:srgbClr val="313E80"/>
            </a:solidFill>
            <a:prstDash val="solid"/>
          </a:ln>
        </p:spPr>
      </p:sp>
      <p:sp>
        <p:nvSpPr>
          <p:cNvPr id="10" name="Text 6"/>
          <p:cNvSpPr/>
          <p:nvPr/>
        </p:nvSpPr>
        <p:spPr>
          <a:xfrm>
            <a:off x="7618095" y="4127183"/>
            <a:ext cx="3039785" cy="307538"/>
          </a:xfrm>
          <a:prstGeom prst="rect">
            <a:avLst/>
          </a:prstGeom>
          <a:noFill/>
          <a:ln/>
        </p:spPr>
        <p:txBody>
          <a:bodyPr wrap="none" rtlCol="0" anchor="t"/>
          <a:lstStyle/>
          <a:p>
            <a:pPr marL="0" indent="0">
              <a:lnSpc>
                <a:spcPts val="2423"/>
              </a:lnSpc>
              <a:buNone/>
            </a:pPr>
            <a:r>
              <a:rPr lang="en-US" sz="1938" dirty="0">
                <a:solidFill>
                  <a:srgbClr val="CFD0D8"/>
                </a:solidFill>
                <a:latin typeface="Roboto" pitchFamily="34" charset="0"/>
                <a:ea typeface="Roboto" pitchFamily="34" charset="-122"/>
                <a:cs typeface="Roboto" pitchFamily="34" charset="-120"/>
              </a:rPr>
              <a:t>Revert to Previous Versions</a:t>
            </a:r>
            <a:endParaRPr lang="en-US" sz="1938" dirty="0"/>
          </a:p>
        </p:txBody>
      </p:sp>
      <p:sp>
        <p:nvSpPr>
          <p:cNvPr id="11" name="Text 7"/>
          <p:cNvSpPr/>
          <p:nvPr/>
        </p:nvSpPr>
        <p:spPr>
          <a:xfrm>
            <a:off x="7618095" y="4552831"/>
            <a:ext cx="4871323" cy="945118"/>
          </a:xfrm>
          <a:prstGeom prst="rect">
            <a:avLst/>
          </a:prstGeom>
          <a:noFill/>
          <a:ln/>
        </p:spPr>
        <p:txBody>
          <a:bodyPr wrap="square" rtlCol="0" anchor="t"/>
          <a:lstStyle/>
          <a:p>
            <a:pPr marL="0" indent="0">
              <a:lnSpc>
                <a:spcPts val="2481"/>
              </a:lnSpc>
              <a:buNone/>
            </a:pPr>
            <a:r>
              <a:rPr lang="en-US" sz="1551" dirty="0">
                <a:solidFill>
                  <a:srgbClr val="CFD0D8"/>
                </a:solidFill>
                <a:latin typeface="Roboto" pitchFamily="34" charset="0"/>
                <a:ea typeface="Roboto" pitchFamily="34" charset="-122"/>
                <a:cs typeface="Roboto" pitchFamily="34" charset="-120"/>
              </a:rPr>
              <a:t>If a mistake is made or a feature needs to be rolled back, you can easily revert to any previous version of the code.</a:t>
            </a:r>
            <a:endParaRPr lang="en-US" sz="1551" dirty="0"/>
          </a:p>
        </p:txBody>
      </p:sp>
      <p:sp>
        <p:nvSpPr>
          <p:cNvPr id="12" name="Shape 8"/>
          <p:cNvSpPr/>
          <p:nvPr/>
        </p:nvSpPr>
        <p:spPr>
          <a:xfrm>
            <a:off x="1936671" y="5899190"/>
            <a:ext cx="5280184" cy="1779627"/>
          </a:xfrm>
          <a:prstGeom prst="roundRect">
            <a:avLst>
              <a:gd name="adj" fmla="val 4648"/>
            </a:avLst>
          </a:prstGeom>
          <a:solidFill>
            <a:srgbClr val="182567"/>
          </a:solidFill>
          <a:ln w="7620">
            <a:solidFill>
              <a:srgbClr val="313E80"/>
            </a:solidFill>
            <a:prstDash val="solid"/>
          </a:ln>
        </p:spPr>
      </p:sp>
      <p:sp>
        <p:nvSpPr>
          <p:cNvPr id="13" name="Text 9"/>
          <p:cNvSpPr/>
          <p:nvPr/>
        </p:nvSpPr>
        <p:spPr>
          <a:xfrm>
            <a:off x="2141101" y="6103620"/>
            <a:ext cx="2461498" cy="307538"/>
          </a:xfrm>
          <a:prstGeom prst="rect">
            <a:avLst/>
          </a:prstGeom>
          <a:noFill/>
          <a:ln/>
        </p:spPr>
        <p:txBody>
          <a:bodyPr wrap="none" rtlCol="0" anchor="t"/>
          <a:lstStyle/>
          <a:p>
            <a:pPr marL="0" indent="0">
              <a:lnSpc>
                <a:spcPts val="2423"/>
              </a:lnSpc>
              <a:buNone/>
            </a:pPr>
            <a:r>
              <a:rPr lang="en-US" sz="1938" dirty="0">
                <a:solidFill>
                  <a:srgbClr val="CFD0D8"/>
                </a:solidFill>
                <a:latin typeface="Roboto" pitchFamily="34" charset="0"/>
                <a:ea typeface="Roboto" pitchFamily="34" charset="-122"/>
                <a:cs typeface="Roboto" pitchFamily="34" charset="-120"/>
              </a:rPr>
              <a:t>Collaboration</a:t>
            </a:r>
            <a:endParaRPr lang="en-US" sz="1938" dirty="0"/>
          </a:p>
        </p:txBody>
      </p:sp>
      <p:sp>
        <p:nvSpPr>
          <p:cNvPr id="14" name="Text 10"/>
          <p:cNvSpPr/>
          <p:nvPr/>
        </p:nvSpPr>
        <p:spPr>
          <a:xfrm>
            <a:off x="2141101" y="6529268"/>
            <a:ext cx="4871323" cy="945118"/>
          </a:xfrm>
          <a:prstGeom prst="rect">
            <a:avLst/>
          </a:prstGeom>
          <a:noFill/>
          <a:ln/>
        </p:spPr>
        <p:txBody>
          <a:bodyPr wrap="square" rtlCol="0" anchor="t"/>
          <a:lstStyle/>
          <a:p>
            <a:pPr marL="0" indent="0">
              <a:lnSpc>
                <a:spcPts val="2481"/>
              </a:lnSpc>
              <a:buNone/>
            </a:pPr>
            <a:r>
              <a:rPr lang="en-US" sz="1551" dirty="0">
                <a:solidFill>
                  <a:srgbClr val="CFD0D8"/>
                </a:solidFill>
                <a:latin typeface="Roboto" pitchFamily="34" charset="0"/>
                <a:ea typeface="Roboto" pitchFamily="34" charset="-122"/>
                <a:cs typeface="Roboto" pitchFamily="34" charset="-120"/>
              </a:rPr>
              <a:t>Multiple developers can work on the same project simultaneously, with version control managing their changes and preventing conflicts.</a:t>
            </a:r>
            <a:endParaRPr lang="en-US" sz="1551" dirty="0"/>
          </a:p>
        </p:txBody>
      </p:sp>
      <p:sp>
        <p:nvSpPr>
          <p:cNvPr id="15" name="Shape 11"/>
          <p:cNvSpPr/>
          <p:nvPr/>
        </p:nvSpPr>
        <p:spPr>
          <a:xfrm>
            <a:off x="7413665" y="5899190"/>
            <a:ext cx="5280184" cy="1779627"/>
          </a:xfrm>
          <a:prstGeom prst="roundRect">
            <a:avLst>
              <a:gd name="adj" fmla="val 4648"/>
            </a:avLst>
          </a:prstGeom>
          <a:solidFill>
            <a:srgbClr val="182567"/>
          </a:solidFill>
          <a:ln w="7620">
            <a:solidFill>
              <a:srgbClr val="313E80"/>
            </a:solidFill>
            <a:prstDash val="solid"/>
          </a:ln>
        </p:spPr>
      </p:sp>
      <p:sp>
        <p:nvSpPr>
          <p:cNvPr id="16" name="Text 12"/>
          <p:cNvSpPr/>
          <p:nvPr/>
        </p:nvSpPr>
        <p:spPr>
          <a:xfrm>
            <a:off x="7618095" y="6103620"/>
            <a:ext cx="2461498" cy="307538"/>
          </a:xfrm>
          <a:prstGeom prst="rect">
            <a:avLst/>
          </a:prstGeom>
          <a:noFill/>
          <a:ln/>
        </p:spPr>
        <p:txBody>
          <a:bodyPr wrap="none" rtlCol="0" anchor="t"/>
          <a:lstStyle/>
          <a:p>
            <a:pPr marL="0" indent="0">
              <a:lnSpc>
                <a:spcPts val="2423"/>
              </a:lnSpc>
              <a:buNone/>
            </a:pPr>
            <a:r>
              <a:rPr lang="en-US" sz="1938" dirty="0">
                <a:solidFill>
                  <a:srgbClr val="CFD0D8"/>
                </a:solidFill>
                <a:latin typeface="Roboto" pitchFamily="34" charset="0"/>
                <a:ea typeface="Roboto" pitchFamily="34" charset="-122"/>
                <a:cs typeface="Roboto" pitchFamily="34" charset="-120"/>
              </a:rPr>
              <a:t>Branching</a:t>
            </a:r>
            <a:endParaRPr lang="en-US" sz="1938" dirty="0"/>
          </a:p>
        </p:txBody>
      </p:sp>
      <p:sp>
        <p:nvSpPr>
          <p:cNvPr id="17" name="Text 13"/>
          <p:cNvSpPr/>
          <p:nvPr/>
        </p:nvSpPr>
        <p:spPr>
          <a:xfrm>
            <a:off x="7618095" y="6529268"/>
            <a:ext cx="4871323" cy="945118"/>
          </a:xfrm>
          <a:prstGeom prst="rect">
            <a:avLst/>
          </a:prstGeom>
          <a:noFill/>
          <a:ln/>
        </p:spPr>
        <p:txBody>
          <a:bodyPr wrap="square" rtlCol="0" anchor="t"/>
          <a:lstStyle/>
          <a:p>
            <a:pPr marL="0" indent="0">
              <a:lnSpc>
                <a:spcPts val="2481"/>
              </a:lnSpc>
              <a:buNone/>
            </a:pPr>
            <a:r>
              <a:rPr lang="en-US" sz="1551" dirty="0">
                <a:solidFill>
                  <a:srgbClr val="CFD0D8"/>
                </a:solidFill>
                <a:latin typeface="Roboto" pitchFamily="34" charset="0"/>
                <a:ea typeface="Roboto" pitchFamily="34" charset="-122"/>
                <a:cs typeface="Roboto" pitchFamily="34" charset="-120"/>
              </a:rPr>
              <a:t>Version control allows you to create separate branches of development, enabling teams to work on different features or bug fixes independently.</a:t>
            </a:r>
            <a:endParaRPr lang="en-US" sz="155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0" y="1"/>
            <a:ext cx="14630400" cy="2160270"/>
          </a:xfrm>
          <a:prstGeom prst="rect">
            <a:avLst/>
          </a:prstGeom>
        </p:spPr>
      </p:pic>
      <p:sp>
        <p:nvSpPr>
          <p:cNvPr id="5" name="Text 1"/>
          <p:cNvSpPr/>
          <p:nvPr/>
        </p:nvSpPr>
        <p:spPr>
          <a:xfrm>
            <a:off x="1441431" y="2713286"/>
            <a:ext cx="5938718" cy="672465"/>
          </a:xfrm>
          <a:prstGeom prst="rect">
            <a:avLst/>
          </a:prstGeom>
          <a:noFill/>
          <a:ln/>
        </p:spPr>
        <p:txBody>
          <a:bodyPr wrap="none" rtlCol="0" anchor="t"/>
          <a:lstStyle/>
          <a:p>
            <a:pPr marL="0" indent="0">
              <a:lnSpc>
                <a:spcPts val="5295"/>
              </a:lnSpc>
              <a:buNone/>
            </a:pPr>
            <a:r>
              <a:rPr lang="en-US" sz="4236" dirty="0">
                <a:solidFill>
                  <a:srgbClr val="FFFFFF"/>
                </a:solidFill>
                <a:latin typeface="Roboto" pitchFamily="34" charset="0"/>
                <a:ea typeface="Roboto" pitchFamily="34" charset="-122"/>
                <a:cs typeface="Roboto" pitchFamily="34" charset="-120"/>
              </a:rPr>
              <a:t>Version Control Systems</a:t>
            </a:r>
            <a:endParaRPr lang="en-US" sz="4236" dirty="0"/>
          </a:p>
        </p:txBody>
      </p:sp>
      <p:sp>
        <p:nvSpPr>
          <p:cNvPr id="7" name="Shape 3"/>
          <p:cNvSpPr/>
          <p:nvPr/>
        </p:nvSpPr>
        <p:spPr>
          <a:xfrm>
            <a:off x="1441431" y="4010268"/>
            <a:ext cx="484108" cy="484108"/>
          </a:xfrm>
          <a:prstGeom prst="roundRect">
            <a:avLst>
              <a:gd name="adj" fmla="val 18671"/>
            </a:avLst>
          </a:prstGeom>
          <a:solidFill>
            <a:srgbClr val="182567"/>
          </a:solidFill>
          <a:ln w="7620">
            <a:solidFill>
              <a:srgbClr val="313E80"/>
            </a:solidFill>
            <a:prstDash val="solid"/>
          </a:ln>
        </p:spPr>
        <p:txBody>
          <a:bodyPr/>
          <a:lstStyle/>
          <a:p>
            <a:r>
              <a:rPr lang="en-US" sz="2540" dirty="0" smtClean="0">
                <a:solidFill>
                  <a:schemeClr val="bg1"/>
                </a:solidFill>
              </a:rPr>
              <a:t>1</a:t>
            </a:r>
            <a:endParaRPr lang="en-US" sz="2540" dirty="0">
              <a:solidFill>
                <a:schemeClr val="bg1"/>
              </a:solidFill>
            </a:endParaRPr>
          </a:p>
        </p:txBody>
      </p:sp>
      <p:sp>
        <p:nvSpPr>
          <p:cNvPr id="8" name="Text 4"/>
          <p:cNvSpPr/>
          <p:nvPr/>
        </p:nvSpPr>
        <p:spPr>
          <a:xfrm>
            <a:off x="1587698" y="5531168"/>
            <a:ext cx="183475" cy="322778"/>
          </a:xfrm>
          <a:prstGeom prst="rect">
            <a:avLst/>
          </a:prstGeom>
          <a:noFill/>
          <a:ln/>
        </p:spPr>
        <p:txBody>
          <a:bodyPr wrap="none" rtlCol="0" anchor="t"/>
          <a:lstStyle/>
          <a:p>
            <a:pPr marL="0" indent="0" algn="ctr">
              <a:lnSpc>
                <a:spcPts val="2542"/>
              </a:lnSpc>
              <a:buNone/>
            </a:pPr>
            <a:endParaRPr lang="en-US" sz="2542" dirty="0"/>
          </a:p>
        </p:txBody>
      </p:sp>
      <p:sp>
        <p:nvSpPr>
          <p:cNvPr id="9" name="Text 5"/>
          <p:cNvSpPr/>
          <p:nvPr/>
        </p:nvSpPr>
        <p:spPr>
          <a:xfrm>
            <a:off x="2021980" y="4022467"/>
            <a:ext cx="2689979" cy="336113"/>
          </a:xfrm>
          <a:prstGeom prst="rect">
            <a:avLst/>
          </a:prstGeom>
          <a:noFill/>
          <a:ln/>
        </p:spPr>
        <p:txBody>
          <a:bodyPr wrap="none" rtlCol="0" anchor="t"/>
          <a:lstStyle/>
          <a:p>
            <a:pPr marL="0" indent="0">
              <a:lnSpc>
                <a:spcPts val="2648"/>
              </a:lnSpc>
              <a:buNone/>
            </a:pPr>
            <a:r>
              <a:rPr lang="en-US" sz="2118" dirty="0">
                <a:solidFill>
                  <a:srgbClr val="CFD0D8"/>
                </a:solidFill>
                <a:latin typeface="Roboto" pitchFamily="34" charset="0"/>
                <a:ea typeface="Roboto" pitchFamily="34" charset="-122"/>
                <a:cs typeface="Roboto" pitchFamily="34" charset="-120"/>
              </a:rPr>
              <a:t>Benefits of VCS</a:t>
            </a:r>
            <a:endParaRPr lang="en-US" sz="2118" dirty="0"/>
          </a:p>
        </p:txBody>
      </p:sp>
      <p:sp>
        <p:nvSpPr>
          <p:cNvPr id="10" name="Text 6"/>
          <p:cNvSpPr/>
          <p:nvPr/>
        </p:nvSpPr>
        <p:spPr>
          <a:xfrm>
            <a:off x="2044898" y="4499967"/>
            <a:ext cx="3648016" cy="3238143"/>
          </a:xfrm>
          <a:prstGeom prst="rect">
            <a:avLst/>
          </a:prstGeom>
          <a:noFill/>
          <a:ln/>
        </p:spPr>
        <p:txBody>
          <a:bodyPr wrap="square" rtlCol="0" anchor="t"/>
          <a:lstStyle/>
          <a:p>
            <a:pPr marL="0" indent="0">
              <a:lnSpc>
                <a:spcPts val="2711"/>
              </a:lnSpc>
              <a:buNone/>
            </a:pPr>
            <a:r>
              <a:rPr lang="en-US" sz="1400" dirty="0">
                <a:solidFill>
                  <a:schemeClr val="bg1"/>
                </a:solidFill>
                <a:latin typeface="Roboto" pitchFamily="34" charset="0"/>
                <a:ea typeface="Roboto" pitchFamily="34" charset="-122"/>
                <a:cs typeface="Roboto" pitchFamily="34" charset="-120"/>
              </a:rPr>
              <a:t>Version control systems offer many benefits, </a:t>
            </a:r>
            <a:r>
              <a:rPr lang="en-US" sz="1400" dirty="0" smtClean="0">
                <a:solidFill>
                  <a:schemeClr val="bg1"/>
                </a:solidFill>
                <a:latin typeface="Roboto" pitchFamily="34" charset="0"/>
                <a:ea typeface="Roboto" pitchFamily="34" charset="-122"/>
                <a:cs typeface="Roboto" pitchFamily="34" charset="-120"/>
              </a:rPr>
              <a:t>including:</a:t>
            </a:r>
          </a:p>
          <a:p>
            <a:pPr>
              <a:lnSpc>
                <a:spcPts val="2711"/>
              </a:lnSpc>
            </a:pPr>
            <a:r>
              <a:rPr lang="en-US" sz="1400" dirty="0">
                <a:solidFill>
                  <a:schemeClr val="bg1"/>
                </a:solidFill>
              </a:rPr>
              <a:t>Change Tracking, Supports parallel development and feature integration, Maintains a detailed history of changes and enables reversion to previous versions, Collaboration, Ensures data protection and recovery, Assists in auditing and regulatory compliance.</a:t>
            </a:r>
          </a:p>
        </p:txBody>
      </p:sp>
      <p:sp>
        <p:nvSpPr>
          <p:cNvPr id="12" name="Text 8"/>
          <p:cNvSpPr/>
          <p:nvPr/>
        </p:nvSpPr>
        <p:spPr>
          <a:xfrm>
            <a:off x="5577959" y="5531168"/>
            <a:ext cx="183475" cy="322778"/>
          </a:xfrm>
          <a:prstGeom prst="rect">
            <a:avLst/>
          </a:prstGeom>
          <a:noFill/>
          <a:ln/>
        </p:spPr>
        <p:txBody>
          <a:bodyPr wrap="none" rtlCol="0" anchor="t"/>
          <a:lstStyle/>
          <a:p>
            <a:pPr marL="0" indent="0" algn="ctr">
              <a:lnSpc>
                <a:spcPts val="2542"/>
              </a:lnSpc>
              <a:buNone/>
            </a:pPr>
            <a:endParaRPr lang="en-US" sz="2542" dirty="0"/>
          </a:p>
        </p:txBody>
      </p:sp>
      <p:sp>
        <p:nvSpPr>
          <p:cNvPr id="15" name="Shape 11"/>
          <p:cNvSpPr/>
          <p:nvPr/>
        </p:nvSpPr>
        <p:spPr>
          <a:xfrm>
            <a:off x="10133409" y="3955912"/>
            <a:ext cx="484108" cy="484108"/>
          </a:xfrm>
          <a:prstGeom prst="roundRect">
            <a:avLst>
              <a:gd name="adj" fmla="val 18671"/>
            </a:avLst>
          </a:prstGeom>
          <a:solidFill>
            <a:srgbClr val="182567"/>
          </a:solidFill>
          <a:ln w="7620">
            <a:solidFill>
              <a:srgbClr val="313E80"/>
            </a:solidFill>
            <a:prstDash val="solid"/>
          </a:ln>
        </p:spPr>
        <p:txBody>
          <a:bodyPr/>
          <a:lstStyle/>
          <a:p>
            <a:pPr algn="ctr"/>
            <a:r>
              <a:rPr lang="en-US" sz="2540" dirty="0" smtClean="0">
                <a:solidFill>
                  <a:schemeClr val="bg1"/>
                </a:solidFill>
              </a:rPr>
              <a:t>2</a:t>
            </a:r>
            <a:endParaRPr lang="en-US" sz="2540" dirty="0">
              <a:solidFill>
                <a:schemeClr val="bg1"/>
              </a:solidFill>
            </a:endParaRPr>
          </a:p>
        </p:txBody>
      </p:sp>
      <p:sp>
        <p:nvSpPr>
          <p:cNvPr id="16" name="Text 12"/>
          <p:cNvSpPr/>
          <p:nvPr/>
        </p:nvSpPr>
        <p:spPr>
          <a:xfrm>
            <a:off x="9568220" y="5531168"/>
            <a:ext cx="183475" cy="322778"/>
          </a:xfrm>
          <a:prstGeom prst="rect">
            <a:avLst/>
          </a:prstGeom>
          <a:noFill/>
          <a:ln/>
        </p:spPr>
        <p:txBody>
          <a:bodyPr wrap="none" rtlCol="0" anchor="t"/>
          <a:lstStyle/>
          <a:p>
            <a:pPr marL="0" indent="0" algn="ctr">
              <a:lnSpc>
                <a:spcPts val="2542"/>
              </a:lnSpc>
              <a:buNone/>
            </a:pPr>
            <a:endParaRPr lang="en-US" sz="2542" dirty="0"/>
          </a:p>
        </p:txBody>
      </p:sp>
      <p:sp>
        <p:nvSpPr>
          <p:cNvPr id="17" name="Text 13"/>
          <p:cNvSpPr/>
          <p:nvPr/>
        </p:nvSpPr>
        <p:spPr>
          <a:xfrm>
            <a:off x="10827006" y="4022466"/>
            <a:ext cx="2689979" cy="336113"/>
          </a:xfrm>
          <a:prstGeom prst="rect">
            <a:avLst/>
          </a:prstGeom>
          <a:noFill/>
          <a:ln/>
        </p:spPr>
        <p:txBody>
          <a:bodyPr wrap="none" rtlCol="0" anchor="t"/>
          <a:lstStyle/>
          <a:p>
            <a:pPr marL="0" indent="0">
              <a:lnSpc>
                <a:spcPts val="2648"/>
              </a:lnSpc>
              <a:buNone/>
            </a:pPr>
            <a:r>
              <a:rPr lang="en-US" sz="2118" dirty="0" smtClean="0">
                <a:solidFill>
                  <a:srgbClr val="CFD0D8"/>
                </a:solidFill>
                <a:latin typeface="Roboto" pitchFamily="34" charset="0"/>
                <a:ea typeface="Roboto" pitchFamily="34" charset="-122"/>
                <a:cs typeface="Roboto" pitchFamily="34" charset="-120"/>
              </a:rPr>
              <a:t>Disadvantages of VCS</a:t>
            </a:r>
            <a:endParaRPr lang="en-US" sz="2118" dirty="0"/>
          </a:p>
        </p:txBody>
      </p:sp>
      <p:sp>
        <p:nvSpPr>
          <p:cNvPr id="18" name="Text 14"/>
          <p:cNvSpPr/>
          <p:nvPr/>
        </p:nvSpPr>
        <p:spPr>
          <a:xfrm>
            <a:off x="10571619" y="4535090"/>
            <a:ext cx="3075861" cy="1721048"/>
          </a:xfrm>
          <a:prstGeom prst="rect">
            <a:avLst/>
          </a:prstGeom>
          <a:noFill/>
          <a:ln/>
        </p:spPr>
        <p:txBody>
          <a:bodyPr wrap="square" rtlCol="0" anchor="t"/>
          <a:lstStyle/>
          <a:p>
            <a:pPr>
              <a:lnSpc>
                <a:spcPts val="2711"/>
              </a:lnSpc>
            </a:pPr>
            <a:r>
              <a:rPr lang="en-US" dirty="0">
                <a:solidFill>
                  <a:schemeClr val="bg1"/>
                </a:solidFill>
                <a:latin typeface="Roboto" pitchFamily="34" charset="0"/>
                <a:ea typeface="Roboto" pitchFamily="34" charset="-122"/>
                <a:cs typeface="Roboto" pitchFamily="34" charset="-120"/>
              </a:rPr>
              <a:t>Version control systems </a:t>
            </a:r>
            <a:r>
              <a:rPr lang="en-US" dirty="0" smtClean="0">
                <a:solidFill>
                  <a:schemeClr val="bg1"/>
                </a:solidFill>
                <a:latin typeface="Roboto" pitchFamily="34" charset="0"/>
                <a:ea typeface="Roboto" pitchFamily="34" charset="-122"/>
                <a:cs typeface="Roboto" pitchFamily="34" charset="-120"/>
              </a:rPr>
              <a:t>few disadvantages, </a:t>
            </a:r>
            <a:r>
              <a:rPr lang="en-US" dirty="0">
                <a:solidFill>
                  <a:schemeClr val="bg1"/>
                </a:solidFill>
                <a:latin typeface="Roboto" pitchFamily="34" charset="0"/>
                <a:ea typeface="Roboto" pitchFamily="34" charset="-122"/>
                <a:cs typeface="Roboto" pitchFamily="34" charset="-120"/>
              </a:rPr>
              <a:t>including</a:t>
            </a:r>
            <a:r>
              <a:rPr lang="en-US" dirty="0" smtClean="0">
                <a:solidFill>
                  <a:schemeClr val="bg1"/>
                </a:solidFill>
                <a:latin typeface="Roboto" pitchFamily="34" charset="0"/>
                <a:ea typeface="Roboto" pitchFamily="34" charset="-122"/>
                <a:cs typeface="Roboto" pitchFamily="34" charset="-120"/>
              </a:rPr>
              <a:t>:</a:t>
            </a:r>
          </a:p>
          <a:p>
            <a:pPr>
              <a:lnSpc>
                <a:spcPts val="2711"/>
              </a:lnSpc>
            </a:pPr>
            <a:r>
              <a:rPr lang="en-US" dirty="0" smtClean="0">
                <a:solidFill>
                  <a:schemeClr val="bg1"/>
                </a:solidFill>
                <a:latin typeface="Roboto" pitchFamily="34" charset="0"/>
                <a:ea typeface="Roboto" pitchFamily="34" charset="-122"/>
                <a:cs typeface="Roboto" pitchFamily="34" charset="-120"/>
              </a:rPr>
              <a:t>Complexity, Resource Intensive, Merge Conflicts.</a:t>
            </a:r>
            <a:endParaRPr lang="en-US" dirty="0">
              <a:solidFill>
                <a:schemeClr val="bg1"/>
              </a:solidFill>
              <a:latin typeface="Roboto" pitchFamily="34" charset="0"/>
              <a:ea typeface="Roboto" pitchFamily="34" charset="-122"/>
              <a:cs typeface="Roboto" pitchFamily="34" charset="-120"/>
            </a:endParaRPr>
          </a:p>
        </p:txBody>
      </p:sp>
    </p:spTree>
    <p:extLst>
      <p:ext uri="{BB962C8B-B14F-4D97-AF65-F5344CB8AC3E}">
        <p14:creationId xmlns:p14="http://schemas.microsoft.com/office/powerpoint/2010/main" val="3655443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6" name="Text 1"/>
          <p:cNvSpPr/>
          <p:nvPr/>
        </p:nvSpPr>
        <p:spPr>
          <a:xfrm>
            <a:off x="6120763" y="1072872"/>
            <a:ext cx="7875271" cy="745330"/>
          </a:xfrm>
          <a:prstGeom prst="rect">
            <a:avLst/>
          </a:prstGeom>
          <a:noFill/>
          <a:ln/>
        </p:spPr>
        <p:txBody>
          <a:bodyPr wrap="none" rtlCol="0" anchor="t"/>
          <a:lstStyle/>
          <a:p>
            <a:pPr>
              <a:lnSpc>
                <a:spcPts val="6075"/>
              </a:lnSpc>
            </a:pPr>
            <a:r>
              <a:rPr lang="en-US" sz="3200" dirty="0" smtClean="0">
                <a:solidFill>
                  <a:srgbClr val="FFFFFF"/>
                </a:solidFill>
                <a:latin typeface="Roboto" pitchFamily="34" charset="0"/>
                <a:ea typeface="Roboto" pitchFamily="34" charset="-122"/>
                <a:cs typeface="Roboto" pitchFamily="34" charset="-120"/>
              </a:rPr>
              <a:t>Working of VCS</a:t>
            </a:r>
            <a:endParaRPr lang="en-US" sz="3200" dirty="0"/>
          </a:p>
        </p:txBody>
      </p:sp>
      <p:sp>
        <p:nvSpPr>
          <p:cNvPr id="7" name="Shape 2"/>
          <p:cNvSpPr/>
          <p:nvPr/>
        </p:nvSpPr>
        <p:spPr>
          <a:xfrm>
            <a:off x="6120765" y="2114907"/>
            <a:ext cx="407789" cy="407789"/>
          </a:xfrm>
          <a:prstGeom prst="roundRect">
            <a:avLst>
              <a:gd name="adj" fmla="val 18669"/>
            </a:avLst>
          </a:prstGeom>
          <a:solidFill>
            <a:srgbClr val="182567"/>
          </a:solidFill>
          <a:ln w="7620">
            <a:solidFill>
              <a:srgbClr val="313E80"/>
            </a:solidFill>
            <a:prstDash val="solid"/>
          </a:ln>
        </p:spPr>
      </p:sp>
      <p:sp>
        <p:nvSpPr>
          <p:cNvPr id="8" name="Text 3"/>
          <p:cNvSpPr/>
          <p:nvPr/>
        </p:nvSpPr>
        <p:spPr>
          <a:xfrm>
            <a:off x="6247328" y="2182773"/>
            <a:ext cx="154543" cy="271939"/>
          </a:xfrm>
          <a:prstGeom prst="rect">
            <a:avLst/>
          </a:prstGeom>
          <a:noFill/>
          <a:ln/>
        </p:spPr>
        <p:txBody>
          <a:bodyPr wrap="none" rtlCol="0" anchor="t"/>
          <a:lstStyle/>
          <a:p>
            <a:pPr marL="0" indent="0" algn="ctr">
              <a:lnSpc>
                <a:spcPts val="2141"/>
              </a:lnSpc>
              <a:buNone/>
            </a:pPr>
            <a:r>
              <a:rPr lang="en-US" sz="2141" dirty="0">
                <a:solidFill>
                  <a:srgbClr val="CFD0D8"/>
                </a:solidFill>
                <a:latin typeface="Roboto" pitchFamily="34" charset="0"/>
                <a:ea typeface="Roboto" pitchFamily="34" charset="-122"/>
                <a:cs typeface="Roboto" pitchFamily="34" charset="-120"/>
              </a:rPr>
              <a:t>1</a:t>
            </a:r>
            <a:endParaRPr lang="en-US" sz="2141" dirty="0"/>
          </a:p>
        </p:txBody>
      </p:sp>
      <p:sp>
        <p:nvSpPr>
          <p:cNvPr id="9" name="Text 4"/>
          <p:cNvSpPr/>
          <p:nvPr/>
        </p:nvSpPr>
        <p:spPr>
          <a:xfrm>
            <a:off x="6709767" y="2114907"/>
            <a:ext cx="3794403" cy="339805"/>
          </a:xfrm>
          <a:prstGeom prst="rect">
            <a:avLst/>
          </a:prstGeom>
          <a:noFill/>
          <a:ln/>
        </p:spPr>
        <p:txBody>
          <a:bodyPr wrap="none" rtlCol="0" anchor="t"/>
          <a:lstStyle/>
          <a:p>
            <a:pPr>
              <a:lnSpc>
                <a:spcPts val="2230"/>
              </a:lnSpc>
            </a:pPr>
            <a:r>
              <a:rPr lang="en-US" sz="1784" dirty="0" smtClean="0">
                <a:solidFill>
                  <a:srgbClr val="CFD0D8"/>
                </a:solidFill>
                <a:latin typeface="Roboto" pitchFamily="34" charset="0"/>
                <a:ea typeface="Roboto" pitchFamily="34" charset="-122"/>
                <a:cs typeface="Roboto" pitchFamily="34" charset="-120"/>
              </a:rPr>
              <a:t>Local Changes</a:t>
            </a:r>
            <a:endParaRPr lang="en-US" sz="1784" dirty="0"/>
          </a:p>
        </p:txBody>
      </p:sp>
      <p:sp>
        <p:nvSpPr>
          <p:cNvPr id="10" name="Text 5"/>
          <p:cNvSpPr/>
          <p:nvPr/>
        </p:nvSpPr>
        <p:spPr>
          <a:xfrm>
            <a:off x="6709767" y="2506742"/>
            <a:ext cx="7286268" cy="492204"/>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Users make changes to their local copy of the repository.</a:t>
            </a:r>
            <a:endParaRPr lang="en-US" sz="1427" dirty="0"/>
          </a:p>
        </p:txBody>
      </p:sp>
      <p:sp>
        <p:nvSpPr>
          <p:cNvPr id="11" name="Shape 6"/>
          <p:cNvSpPr/>
          <p:nvPr/>
        </p:nvSpPr>
        <p:spPr>
          <a:xfrm>
            <a:off x="6120765" y="3471624"/>
            <a:ext cx="407789" cy="407789"/>
          </a:xfrm>
          <a:prstGeom prst="roundRect">
            <a:avLst>
              <a:gd name="adj" fmla="val 18669"/>
            </a:avLst>
          </a:prstGeom>
          <a:solidFill>
            <a:srgbClr val="182567"/>
          </a:solidFill>
          <a:ln w="7620">
            <a:solidFill>
              <a:srgbClr val="313E80"/>
            </a:solidFill>
            <a:prstDash val="solid"/>
          </a:ln>
        </p:spPr>
      </p:sp>
      <p:sp>
        <p:nvSpPr>
          <p:cNvPr id="12" name="Text 7"/>
          <p:cNvSpPr/>
          <p:nvPr/>
        </p:nvSpPr>
        <p:spPr>
          <a:xfrm>
            <a:off x="6247328" y="3539490"/>
            <a:ext cx="154543" cy="271939"/>
          </a:xfrm>
          <a:prstGeom prst="rect">
            <a:avLst/>
          </a:prstGeom>
          <a:noFill/>
          <a:ln/>
        </p:spPr>
        <p:txBody>
          <a:bodyPr wrap="none" rtlCol="0" anchor="t"/>
          <a:lstStyle/>
          <a:p>
            <a:pPr marL="0" indent="0" algn="ctr">
              <a:lnSpc>
                <a:spcPts val="2141"/>
              </a:lnSpc>
              <a:buNone/>
            </a:pPr>
            <a:r>
              <a:rPr lang="en-US" sz="2141" dirty="0">
                <a:solidFill>
                  <a:srgbClr val="CFD0D8"/>
                </a:solidFill>
                <a:latin typeface="Roboto" pitchFamily="34" charset="0"/>
                <a:ea typeface="Roboto" pitchFamily="34" charset="-122"/>
                <a:cs typeface="Roboto" pitchFamily="34" charset="-120"/>
              </a:rPr>
              <a:t>2</a:t>
            </a:r>
            <a:endParaRPr lang="en-US" sz="2141" dirty="0"/>
          </a:p>
        </p:txBody>
      </p:sp>
      <p:sp>
        <p:nvSpPr>
          <p:cNvPr id="13" name="Text 8"/>
          <p:cNvSpPr/>
          <p:nvPr/>
        </p:nvSpPr>
        <p:spPr>
          <a:xfrm>
            <a:off x="6709767" y="3471624"/>
            <a:ext cx="2365891" cy="283131"/>
          </a:xfrm>
          <a:prstGeom prst="rect">
            <a:avLst/>
          </a:prstGeom>
          <a:noFill/>
          <a:ln/>
        </p:spPr>
        <p:txBody>
          <a:bodyPr wrap="none" rtlCol="0" anchor="t"/>
          <a:lstStyle/>
          <a:p>
            <a:pPr>
              <a:lnSpc>
                <a:spcPts val="2230"/>
              </a:lnSpc>
            </a:pPr>
            <a:r>
              <a:rPr lang="en-US" sz="1784" dirty="0">
                <a:solidFill>
                  <a:srgbClr val="CFD0D8"/>
                </a:solidFill>
                <a:latin typeface="Roboto" pitchFamily="34" charset="0"/>
                <a:ea typeface="Roboto" pitchFamily="34" charset="-122"/>
                <a:cs typeface="Roboto" pitchFamily="34" charset="-120"/>
              </a:rPr>
              <a:t>Commit</a:t>
            </a:r>
            <a:endParaRPr lang="en-US" sz="1784" dirty="0"/>
          </a:p>
        </p:txBody>
      </p:sp>
      <p:sp>
        <p:nvSpPr>
          <p:cNvPr id="14" name="Text 9"/>
          <p:cNvSpPr/>
          <p:nvPr/>
        </p:nvSpPr>
        <p:spPr>
          <a:xfrm>
            <a:off x="6709767" y="3863459"/>
            <a:ext cx="7286268" cy="461486"/>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Changes are committed to the local repository, creating a new version.</a:t>
            </a:r>
            <a:endParaRPr lang="en-US" sz="1427" dirty="0"/>
          </a:p>
        </p:txBody>
      </p:sp>
      <p:sp>
        <p:nvSpPr>
          <p:cNvPr id="15" name="Shape 10"/>
          <p:cNvSpPr/>
          <p:nvPr/>
        </p:nvSpPr>
        <p:spPr>
          <a:xfrm>
            <a:off x="6178984" y="4590455"/>
            <a:ext cx="407789" cy="407789"/>
          </a:xfrm>
          <a:prstGeom prst="roundRect">
            <a:avLst>
              <a:gd name="adj" fmla="val 18669"/>
            </a:avLst>
          </a:prstGeom>
          <a:solidFill>
            <a:srgbClr val="182567"/>
          </a:solidFill>
          <a:ln w="7620">
            <a:solidFill>
              <a:srgbClr val="313E80"/>
            </a:solidFill>
            <a:prstDash val="solid"/>
          </a:ln>
        </p:spPr>
      </p:sp>
      <p:sp>
        <p:nvSpPr>
          <p:cNvPr id="16" name="Text 11"/>
          <p:cNvSpPr/>
          <p:nvPr/>
        </p:nvSpPr>
        <p:spPr>
          <a:xfrm>
            <a:off x="6248399" y="4658379"/>
            <a:ext cx="154543" cy="271939"/>
          </a:xfrm>
          <a:prstGeom prst="rect">
            <a:avLst/>
          </a:prstGeom>
          <a:noFill/>
          <a:ln/>
        </p:spPr>
        <p:txBody>
          <a:bodyPr wrap="none" rtlCol="0" anchor="t"/>
          <a:lstStyle/>
          <a:p>
            <a:pPr marL="0" indent="0" algn="ctr">
              <a:lnSpc>
                <a:spcPts val="2141"/>
              </a:lnSpc>
              <a:buNone/>
            </a:pPr>
            <a:r>
              <a:rPr lang="en-US" sz="2141" dirty="0">
                <a:solidFill>
                  <a:srgbClr val="CFD0D8"/>
                </a:solidFill>
                <a:latin typeface="Roboto" pitchFamily="34" charset="0"/>
                <a:ea typeface="Roboto" pitchFamily="34" charset="-122"/>
                <a:cs typeface="Roboto" pitchFamily="34" charset="-120"/>
              </a:rPr>
              <a:t>3</a:t>
            </a:r>
            <a:endParaRPr lang="en-US" sz="2141" dirty="0"/>
          </a:p>
        </p:txBody>
      </p:sp>
      <p:sp>
        <p:nvSpPr>
          <p:cNvPr id="17" name="Text 12"/>
          <p:cNvSpPr/>
          <p:nvPr/>
        </p:nvSpPr>
        <p:spPr>
          <a:xfrm>
            <a:off x="6709767" y="4599204"/>
            <a:ext cx="2594015" cy="283131"/>
          </a:xfrm>
          <a:prstGeom prst="rect">
            <a:avLst/>
          </a:prstGeom>
          <a:noFill/>
          <a:ln/>
        </p:spPr>
        <p:txBody>
          <a:bodyPr wrap="none" rtlCol="0" anchor="t"/>
          <a:lstStyle/>
          <a:p>
            <a:pPr>
              <a:lnSpc>
                <a:spcPts val="2230"/>
              </a:lnSpc>
            </a:pPr>
            <a:r>
              <a:rPr lang="en-US" sz="1784" dirty="0">
                <a:solidFill>
                  <a:srgbClr val="CFD0D8"/>
                </a:solidFill>
                <a:latin typeface="Roboto" pitchFamily="34" charset="0"/>
                <a:ea typeface="Roboto" pitchFamily="34" charset="-122"/>
                <a:cs typeface="Roboto" pitchFamily="34" charset="-120"/>
              </a:rPr>
              <a:t>Push</a:t>
            </a:r>
            <a:endParaRPr lang="en-US" sz="1784" dirty="0"/>
          </a:p>
        </p:txBody>
      </p:sp>
      <p:sp>
        <p:nvSpPr>
          <p:cNvPr id="18" name="Text 13"/>
          <p:cNvSpPr/>
          <p:nvPr/>
        </p:nvSpPr>
        <p:spPr>
          <a:xfrm>
            <a:off x="6698337" y="5004316"/>
            <a:ext cx="7286268" cy="479519"/>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Committed changes are pushed to a central repository, making them available to others.</a:t>
            </a:r>
            <a:endParaRPr lang="en-US" sz="1427" dirty="0"/>
          </a:p>
        </p:txBody>
      </p:sp>
      <p:sp>
        <p:nvSpPr>
          <p:cNvPr id="19" name="Shape 14"/>
          <p:cNvSpPr/>
          <p:nvPr/>
        </p:nvSpPr>
        <p:spPr>
          <a:xfrm>
            <a:off x="6178983" y="5646717"/>
            <a:ext cx="407789" cy="407789"/>
          </a:xfrm>
          <a:prstGeom prst="roundRect">
            <a:avLst>
              <a:gd name="adj" fmla="val 18669"/>
            </a:avLst>
          </a:prstGeom>
          <a:solidFill>
            <a:srgbClr val="182567"/>
          </a:solidFill>
          <a:ln w="7620">
            <a:solidFill>
              <a:srgbClr val="313E80"/>
            </a:solidFill>
            <a:prstDash val="solid"/>
          </a:ln>
        </p:spPr>
        <p:txBody>
          <a:bodyPr/>
          <a:lstStyle/>
          <a:p>
            <a:r>
              <a:rPr lang="en-US" sz="2140" dirty="0" smtClean="0">
                <a:solidFill>
                  <a:schemeClr val="bg1"/>
                </a:solidFill>
              </a:rPr>
              <a:t>4</a:t>
            </a:r>
            <a:endParaRPr lang="en-US" sz="2140" dirty="0">
              <a:solidFill>
                <a:schemeClr val="bg1"/>
              </a:solidFill>
            </a:endParaRPr>
          </a:p>
        </p:txBody>
      </p:sp>
      <p:sp>
        <p:nvSpPr>
          <p:cNvPr id="20" name="Text 15"/>
          <p:cNvSpPr/>
          <p:nvPr/>
        </p:nvSpPr>
        <p:spPr>
          <a:xfrm>
            <a:off x="6247328" y="6252924"/>
            <a:ext cx="154543" cy="271939"/>
          </a:xfrm>
          <a:prstGeom prst="rect">
            <a:avLst/>
          </a:prstGeom>
          <a:noFill/>
          <a:ln/>
        </p:spPr>
        <p:txBody>
          <a:bodyPr wrap="none" rtlCol="0" anchor="t"/>
          <a:lstStyle/>
          <a:p>
            <a:pPr marL="0" indent="0" algn="ctr">
              <a:lnSpc>
                <a:spcPts val="2141"/>
              </a:lnSpc>
              <a:buNone/>
            </a:pPr>
            <a:endParaRPr lang="en-US" sz="2141" dirty="0"/>
          </a:p>
        </p:txBody>
      </p:sp>
      <p:sp>
        <p:nvSpPr>
          <p:cNvPr id="21" name="Text 16"/>
          <p:cNvSpPr/>
          <p:nvPr/>
        </p:nvSpPr>
        <p:spPr>
          <a:xfrm>
            <a:off x="6734770" y="5640826"/>
            <a:ext cx="2340888" cy="283131"/>
          </a:xfrm>
          <a:prstGeom prst="rect">
            <a:avLst/>
          </a:prstGeom>
          <a:noFill/>
          <a:ln/>
        </p:spPr>
        <p:txBody>
          <a:bodyPr wrap="none" rtlCol="0" anchor="t"/>
          <a:lstStyle/>
          <a:p>
            <a:pPr>
              <a:lnSpc>
                <a:spcPts val="2230"/>
              </a:lnSpc>
            </a:pPr>
            <a:r>
              <a:rPr lang="en-US" sz="1784" dirty="0">
                <a:solidFill>
                  <a:srgbClr val="CFD0D8"/>
                </a:solidFill>
                <a:latin typeface="Roboto" pitchFamily="34" charset="0"/>
                <a:ea typeface="Roboto" pitchFamily="34" charset="-122"/>
                <a:cs typeface="Roboto" pitchFamily="34" charset="-120"/>
              </a:rPr>
              <a:t>Pull</a:t>
            </a:r>
            <a:endParaRPr lang="en-US" sz="1784" dirty="0"/>
          </a:p>
        </p:txBody>
      </p:sp>
      <p:sp>
        <p:nvSpPr>
          <p:cNvPr id="22" name="Text 17"/>
          <p:cNvSpPr/>
          <p:nvPr/>
        </p:nvSpPr>
        <p:spPr>
          <a:xfrm>
            <a:off x="6698337" y="5984021"/>
            <a:ext cx="7286268" cy="692587"/>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Users can pull updates from the central repository to sync their local copy with the latest changes.</a:t>
            </a:r>
            <a:endParaRPr lang="en-US" sz="1427" dirty="0"/>
          </a:p>
        </p:txBody>
      </p:sp>
      <p:sp>
        <p:nvSpPr>
          <p:cNvPr id="23" name="Shape 14"/>
          <p:cNvSpPr/>
          <p:nvPr/>
        </p:nvSpPr>
        <p:spPr>
          <a:xfrm>
            <a:off x="6178984" y="6862108"/>
            <a:ext cx="407789" cy="407789"/>
          </a:xfrm>
          <a:prstGeom prst="roundRect">
            <a:avLst>
              <a:gd name="adj" fmla="val 18669"/>
            </a:avLst>
          </a:prstGeom>
          <a:solidFill>
            <a:srgbClr val="182567"/>
          </a:solidFill>
          <a:ln w="7620">
            <a:solidFill>
              <a:srgbClr val="313E80"/>
            </a:solidFill>
            <a:prstDash val="solid"/>
          </a:ln>
        </p:spPr>
        <p:txBody>
          <a:bodyPr/>
          <a:lstStyle/>
          <a:p>
            <a:r>
              <a:rPr lang="en-US" sz="2140" dirty="0" smtClean="0">
                <a:solidFill>
                  <a:schemeClr val="bg1"/>
                </a:solidFill>
              </a:rPr>
              <a:t>5</a:t>
            </a:r>
            <a:endParaRPr lang="en-US" sz="2140" dirty="0">
              <a:solidFill>
                <a:schemeClr val="bg1"/>
              </a:solidFill>
            </a:endParaRPr>
          </a:p>
        </p:txBody>
      </p:sp>
      <p:sp>
        <p:nvSpPr>
          <p:cNvPr id="25" name="Text 16"/>
          <p:cNvSpPr/>
          <p:nvPr/>
        </p:nvSpPr>
        <p:spPr>
          <a:xfrm>
            <a:off x="6770366" y="6841125"/>
            <a:ext cx="2340888" cy="283131"/>
          </a:xfrm>
          <a:prstGeom prst="rect">
            <a:avLst/>
          </a:prstGeom>
          <a:noFill/>
          <a:ln/>
        </p:spPr>
        <p:txBody>
          <a:bodyPr wrap="none" rtlCol="0" anchor="t"/>
          <a:lstStyle/>
          <a:p>
            <a:pPr>
              <a:lnSpc>
                <a:spcPts val="2230"/>
              </a:lnSpc>
            </a:pPr>
            <a:r>
              <a:rPr lang="en-US" sz="1784" dirty="0">
                <a:solidFill>
                  <a:srgbClr val="CFD0D8"/>
                </a:solidFill>
                <a:latin typeface="Roboto" pitchFamily="34" charset="0"/>
                <a:ea typeface="Roboto" pitchFamily="34" charset="-122"/>
                <a:cs typeface="Roboto" pitchFamily="34" charset="-120"/>
              </a:rPr>
              <a:t>Branching &amp; Merging</a:t>
            </a:r>
            <a:endParaRPr lang="en-US" sz="1784" dirty="0"/>
          </a:p>
        </p:txBody>
      </p:sp>
      <p:sp>
        <p:nvSpPr>
          <p:cNvPr id="26" name="Text 17"/>
          <p:cNvSpPr/>
          <p:nvPr/>
        </p:nvSpPr>
        <p:spPr>
          <a:xfrm>
            <a:off x="6770366" y="7231677"/>
            <a:ext cx="7286268" cy="692587"/>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Users create branches to work on features independently. Changes are merged back into the main branch once complete.</a:t>
            </a:r>
            <a:endParaRPr lang="en-US" sz="1427" dirty="0"/>
          </a:p>
        </p:txBody>
      </p:sp>
    </p:spTree>
    <p:extLst>
      <p:ext uri="{BB962C8B-B14F-4D97-AF65-F5344CB8AC3E}">
        <p14:creationId xmlns:p14="http://schemas.microsoft.com/office/powerpoint/2010/main" val="1285796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864037" y="292167"/>
            <a:ext cx="9571553" cy="771525"/>
          </a:xfrm>
          <a:prstGeom prst="rect">
            <a:avLst/>
          </a:prstGeom>
          <a:noFill/>
          <a:ln/>
        </p:spPr>
        <p:txBody>
          <a:bodyPr wrap="none" rtlCol="0" anchor="t"/>
          <a:lstStyle/>
          <a:p>
            <a:pPr marL="0" indent="0">
              <a:lnSpc>
                <a:spcPts val="6075"/>
              </a:lnSpc>
              <a:buNone/>
            </a:pPr>
            <a:r>
              <a:rPr lang="en-US" sz="4860" dirty="0" smtClean="0">
                <a:solidFill>
                  <a:srgbClr val="FFFFFF"/>
                </a:solidFill>
                <a:latin typeface="Roboto" pitchFamily="34" charset="0"/>
                <a:ea typeface="Roboto" pitchFamily="34" charset="-122"/>
                <a:cs typeface="Roboto" pitchFamily="34" charset="-120"/>
              </a:rPr>
              <a:t>Types of Version </a:t>
            </a:r>
            <a:r>
              <a:rPr lang="en-US" sz="4860" dirty="0">
                <a:solidFill>
                  <a:srgbClr val="FFFFFF"/>
                </a:solidFill>
                <a:latin typeface="Roboto" pitchFamily="34" charset="0"/>
                <a:ea typeface="Roboto" pitchFamily="34" charset="-122"/>
                <a:cs typeface="Roboto" pitchFamily="34" charset="-120"/>
              </a:rPr>
              <a:t>Control Systems</a:t>
            </a:r>
            <a:endParaRPr lang="en-US" sz="4860" dirty="0"/>
          </a:p>
        </p:txBody>
      </p:sp>
      <p:sp>
        <p:nvSpPr>
          <p:cNvPr id="6" name="Text 3"/>
          <p:cNvSpPr/>
          <p:nvPr/>
        </p:nvSpPr>
        <p:spPr>
          <a:xfrm>
            <a:off x="944047" y="1379438"/>
            <a:ext cx="3086100" cy="385763"/>
          </a:xfrm>
          <a:prstGeom prst="rect">
            <a:avLst/>
          </a:prstGeom>
          <a:noFill/>
          <a:ln/>
        </p:spPr>
        <p:txBody>
          <a:bodyPr wrap="none" rtlCol="0" anchor="t"/>
          <a:lstStyle/>
          <a:p>
            <a:pPr marL="0" indent="0">
              <a:lnSpc>
                <a:spcPts val="3038"/>
              </a:lnSpc>
              <a:buNone/>
            </a:pPr>
            <a:r>
              <a:rPr lang="en-US" sz="2430" dirty="0">
                <a:solidFill>
                  <a:srgbClr val="FFFFFF"/>
                </a:solidFill>
                <a:latin typeface="Roboto" pitchFamily="34" charset="0"/>
                <a:ea typeface="Roboto" pitchFamily="34" charset="-122"/>
                <a:cs typeface="Roboto" pitchFamily="34" charset="-120"/>
              </a:rPr>
              <a:t>Centralized</a:t>
            </a:r>
            <a:endParaRPr lang="en-US" sz="2430" dirty="0"/>
          </a:p>
        </p:txBody>
      </p:sp>
      <p:sp>
        <p:nvSpPr>
          <p:cNvPr id="7" name="Text 4"/>
          <p:cNvSpPr/>
          <p:nvPr/>
        </p:nvSpPr>
        <p:spPr>
          <a:xfrm>
            <a:off x="923033" y="1920993"/>
            <a:ext cx="4871977" cy="3393957"/>
          </a:xfrm>
          <a:prstGeom prst="rect">
            <a:avLst/>
          </a:prstGeom>
          <a:noFill/>
          <a:ln/>
        </p:spPr>
        <p:txBody>
          <a:bodyPr wrap="square" rtlCol="0" anchor="t"/>
          <a:lstStyle/>
          <a:p>
            <a:pPr marL="0" indent="0">
              <a:lnSpc>
                <a:spcPts val="3110"/>
              </a:lnSpc>
              <a:buNone/>
            </a:pPr>
            <a:r>
              <a:rPr lang="en-US" sz="1944" dirty="0">
                <a:solidFill>
                  <a:schemeClr val="bg1"/>
                </a:solidFill>
                <a:latin typeface="Roboto" pitchFamily="34" charset="0"/>
                <a:ea typeface="Roboto" pitchFamily="34" charset="-122"/>
                <a:cs typeface="Roboto" pitchFamily="34" charset="-120"/>
              </a:rPr>
              <a:t>A single server stores all project files. Examples: Subversion, CVS</a:t>
            </a:r>
            <a:r>
              <a:rPr lang="en-US" sz="1944" dirty="0" smtClean="0">
                <a:solidFill>
                  <a:schemeClr val="bg1"/>
                </a:solidFill>
                <a:latin typeface="Roboto" pitchFamily="34" charset="0"/>
                <a:ea typeface="Roboto" pitchFamily="34" charset="-122"/>
                <a:cs typeface="Roboto" pitchFamily="34" charset="-120"/>
              </a:rPr>
              <a:t>.</a:t>
            </a:r>
          </a:p>
          <a:p>
            <a:pPr>
              <a:lnSpc>
                <a:spcPts val="3110"/>
              </a:lnSpc>
            </a:pPr>
            <a:r>
              <a:rPr lang="en-US" sz="1944" dirty="0">
                <a:solidFill>
                  <a:schemeClr val="bg1"/>
                </a:solidFill>
              </a:rPr>
              <a:t>Feature: All files and version history are stored in a single central server.</a:t>
            </a:r>
          </a:p>
          <a:p>
            <a:pPr>
              <a:lnSpc>
                <a:spcPts val="3110"/>
              </a:lnSpc>
            </a:pPr>
            <a:r>
              <a:rPr lang="en-US" sz="1944" dirty="0" smtClean="0">
                <a:solidFill>
                  <a:schemeClr val="bg1"/>
                </a:solidFill>
              </a:rPr>
              <a:t>Advantage</a:t>
            </a:r>
            <a:r>
              <a:rPr lang="en-US" sz="1944" dirty="0">
                <a:solidFill>
                  <a:schemeClr val="bg1"/>
                </a:solidFill>
              </a:rPr>
              <a:t>: Simplifies management with a single source of truth.</a:t>
            </a:r>
          </a:p>
          <a:p>
            <a:pPr>
              <a:lnSpc>
                <a:spcPts val="3110"/>
              </a:lnSpc>
            </a:pPr>
            <a:r>
              <a:rPr lang="en-US" sz="1944" dirty="0" smtClean="0">
                <a:solidFill>
                  <a:schemeClr val="bg1"/>
                </a:solidFill>
              </a:rPr>
              <a:t>Disadvantage</a:t>
            </a:r>
            <a:r>
              <a:rPr lang="en-US" sz="1944" dirty="0">
                <a:solidFill>
                  <a:schemeClr val="bg1"/>
                </a:solidFill>
              </a:rPr>
              <a:t>: Prone to single points of failure if the central server is inaccessible.</a:t>
            </a:r>
          </a:p>
        </p:txBody>
      </p:sp>
      <p:sp>
        <p:nvSpPr>
          <p:cNvPr id="8" name="Text 5"/>
          <p:cNvSpPr/>
          <p:nvPr/>
        </p:nvSpPr>
        <p:spPr>
          <a:xfrm>
            <a:off x="5372695" y="4187190"/>
            <a:ext cx="3086100" cy="385763"/>
          </a:xfrm>
          <a:prstGeom prst="rect">
            <a:avLst/>
          </a:prstGeom>
          <a:noFill/>
          <a:ln/>
        </p:spPr>
        <p:txBody>
          <a:bodyPr wrap="none" rtlCol="0" anchor="t"/>
          <a:lstStyle/>
          <a:p>
            <a:pPr marL="0" indent="0">
              <a:lnSpc>
                <a:spcPts val="3038"/>
              </a:lnSpc>
              <a:buNone/>
            </a:pPr>
            <a:endParaRPr lang="en-US" sz="2430" dirty="0"/>
          </a:p>
        </p:txBody>
      </p:sp>
      <p:sp>
        <p:nvSpPr>
          <p:cNvPr id="9" name="Text 6"/>
          <p:cNvSpPr/>
          <p:nvPr/>
        </p:nvSpPr>
        <p:spPr>
          <a:xfrm>
            <a:off x="5372695" y="4819769"/>
            <a:ext cx="3898821" cy="1580198"/>
          </a:xfrm>
          <a:prstGeom prst="rect">
            <a:avLst/>
          </a:prstGeom>
          <a:noFill/>
          <a:ln/>
        </p:spPr>
        <p:txBody>
          <a:bodyPr wrap="square" rtlCol="0" anchor="t"/>
          <a:lstStyle/>
          <a:p>
            <a:pPr marL="0" indent="0">
              <a:lnSpc>
                <a:spcPts val="3110"/>
              </a:lnSpc>
              <a:buNone/>
            </a:pPr>
            <a:endParaRPr lang="en-US" sz="1944" dirty="0"/>
          </a:p>
        </p:txBody>
      </p:sp>
      <p:sp>
        <p:nvSpPr>
          <p:cNvPr id="10" name="Text 7"/>
          <p:cNvSpPr/>
          <p:nvPr/>
        </p:nvSpPr>
        <p:spPr>
          <a:xfrm>
            <a:off x="8734216" y="1535230"/>
            <a:ext cx="3086100" cy="385763"/>
          </a:xfrm>
          <a:prstGeom prst="rect">
            <a:avLst/>
          </a:prstGeom>
          <a:noFill/>
          <a:ln/>
        </p:spPr>
        <p:txBody>
          <a:bodyPr wrap="none" rtlCol="0" anchor="t"/>
          <a:lstStyle/>
          <a:p>
            <a:pPr>
              <a:lnSpc>
                <a:spcPts val="3038"/>
              </a:lnSpc>
            </a:pPr>
            <a:r>
              <a:rPr lang="en-US" sz="2430" dirty="0">
                <a:solidFill>
                  <a:srgbClr val="FFFFFF"/>
                </a:solidFill>
                <a:latin typeface="Roboto" pitchFamily="34" charset="0"/>
                <a:ea typeface="Roboto" pitchFamily="34" charset="-122"/>
                <a:cs typeface="Roboto" pitchFamily="34" charset="-120"/>
              </a:rPr>
              <a:t>Distributed</a:t>
            </a:r>
            <a:endParaRPr lang="en-US" sz="2430" dirty="0"/>
          </a:p>
        </p:txBody>
      </p:sp>
      <p:sp>
        <p:nvSpPr>
          <p:cNvPr id="11" name="Text 8"/>
          <p:cNvSpPr/>
          <p:nvPr/>
        </p:nvSpPr>
        <p:spPr>
          <a:xfrm>
            <a:off x="8734216" y="1920994"/>
            <a:ext cx="5466013" cy="3840854"/>
          </a:xfrm>
          <a:prstGeom prst="rect">
            <a:avLst/>
          </a:prstGeom>
          <a:noFill/>
          <a:ln/>
        </p:spPr>
        <p:txBody>
          <a:bodyPr wrap="square" rtlCol="0" anchor="t"/>
          <a:lstStyle/>
          <a:p>
            <a:pPr>
              <a:lnSpc>
                <a:spcPts val="3110"/>
              </a:lnSpc>
            </a:pPr>
            <a:r>
              <a:rPr lang="en-US" sz="1940" dirty="0">
                <a:solidFill>
                  <a:schemeClr val="bg1"/>
                </a:solidFill>
                <a:latin typeface="Roboto" pitchFamily="34" charset="0"/>
                <a:ea typeface="Roboto" pitchFamily="34" charset="-122"/>
                <a:cs typeface="Roboto" pitchFamily="34" charset="-120"/>
              </a:rPr>
              <a:t>Each developer has a complete copy of the project, enabling offline work and faster collaboration. Example: </a:t>
            </a:r>
            <a:r>
              <a:rPr lang="en-US" sz="1940" dirty="0" err="1">
                <a:solidFill>
                  <a:schemeClr val="bg1"/>
                </a:solidFill>
                <a:latin typeface="Roboto" pitchFamily="34" charset="0"/>
                <a:ea typeface="Roboto" pitchFamily="34" charset="-122"/>
                <a:cs typeface="Roboto" pitchFamily="34" charset="-120"/>
              </a:rPr>
              <a:t>Git</a:t>
            </a:r>
            <a:r>
              <a:rPr lang="en-US" sz="1940" dirty="0" smtClean="0">
                <a:solidFill>
                  <a:schemeClr val="bg1"/>
                </a:solidFill>
                <a:latin typeface="Roboto" pitchFamily="34" charset="0"/>
                <a:ea typeface="Roboto" pitchFamily="34" charset="-122"/>
                <a:cs typeface="Roboto" pitchFamily="34" charset="-120"/>
              </a:rPr>
              <a:t>.</a:t>
            </a:r>
          </a:p>
          <a:p>
            <a:pPr>
              <a:lnSpc>
                <a:spcPts val="3110"/>
              </a:lnSpc>
            </a:pPr>
            <a:r>
              <a:rPr lang="en-US" sz="1940" dirty="0">
                <a:solidFill>
                  <a:schemeClr val="bg1"/>
                </a:solidFill>
              </a:rPr>
              <a:t>Feature: Every contributor has a complete local copy of the repository, including its full history.</a:t>
            </a:r>
          </a:p>
          <a:p>
            <a:pPr>
              <a:lnSpc>
                <a:spcPts val="3110"/>
              </a:lnSpc>
            </a:pPr>
            <a:r>
              <a:rPr lang="en-US" sz="1940" dirty="0" smtClean="0">
                <a:solidFill>
                  <a:schemeClr val="bg1"/>
                </a:solidFill>
              </a:rPr>
              <a:t>Advantage</a:t>
            </a:r>
            <a:r>
              <a:rPr lang="en-US" sz="1940" dirty="0">
                <a:solidFill>
                  <a:schemeClr val="bg1"/>
                </a:solidFill>
              </a:rPr>
              <a:t>: Enhances collaboration and resilience, allowing work offline and mitigating central server failures.</a:t>
            </a:r>
          </a:p>
          <a:p>
            <a:pPr>
              <a:lnSpc>
                <a:spcPts val="3110"/>
              </a:lnSpc>
            </a:pPr>
            <a:r>
              <a:rPr lang="en-US" sz="1940" dirty="0" smtClean="0">
                <a:solidFill>
                  <a:schemeClr val="bg1"/>
                </a:solidFill>
              </a:rPr>
              <a:t>Disadvantage</a:t>
            </a:r>
            <a:r>
              <a:rPr lang="en-US" sz="1940" dirty="0">
                <a:solidFill>
                  <a:schemeClr val="bg1"/>
                </a:solidFill>
              </a:rPr>
              <a:t>: Can be more complex to manage due to multiple copies and synchronization needs.</a:t>
            </a:r>
          </a:p>
        </p:txBody>
      </p:sp>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1120854" y="5516097"/>
            <a:ext cx="4251841" cy="1750417"/>
          </a:xfrm>
          <a:prstGeom prst="rect">
            <a:avLst/>
          </a:prstGeom>
          <a:noFill/>
          <a:ln>
            <a:noFill/>
          </a:ln>
        </p:spPr>
      </p:pic>
      <p:pic>
        <p:nvPicPr>
          <p:cNvPr id="14" name="Picture 13"/>
          <p:cNvPicPr/>
          <p:nvPr/>
        </p:nvPicPr>
        <p:blipFill>
          <a:blip r:embed="rId5">
            <a:extLst>
              <a:ext uri="{28A0092B-C50C-407E-A947-70E740481C1C}">
                <a14:useLocalDpi xmlns:a14="http://schemas.microsoft.com/office/drawing/2010/main" val="0"/>
              </a:ext>
            </a:extLst>
          </a:blip>
          <a:srcRect/>
          <a:stretch>
            <a:fillRect/>
          </a:stretch>
        </p:blipFill>
        <p:spPr bwMode="auto">
          <a:xfrm>
            <a:off x="9271516" y="6010599"/>
            <a:ext cx="4251841" cy="1932940"/>
          </a:xfrm>
          <a:prstGeom prst="rect">
            <a:avLst/>
          </a:prstGeom>
          <a:noFill/>
          <a:ln>
            <a:noFill/>
          </a:ln>
        </p:spPr>
      </p:pic>
    </p:spTree>
    <p:extLst>
      <p:ext uri="{BB962C8B-B14F-4D97-AF65-F5344CB8AC3E}">
        <p14:creationId xmlns:p14="http://schemas.microsoft.com/office/powerpoint/2010/main" val="150032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6" name="Text 1"/>
          <p:cNvSpPr/>
          <p:nvPr/>
        </p:nvSpPr>
        <p:spPr>
          <a:xfrm>
            <a:off x="6120763" y="1072872"/>
            <a:ext cx="8295627" cy="745330"/>
          </a:xfrm>
          <a:prstGeom prst="rect">
            <a:avLst/>
          </a:prstGeom>
          <a:noFill/>
          <a:ln/>
        </p:spPr>
        <p:txBody>
          <a:bodyPr wrap="none" rtlCol="0" anchor="t"/>
          <a:lstStyle/>
          <a:p>
            <a:pPr>
              <a:lnSpc>
                <a:spcPts val="6075"/>
              </a:lnSpc>
            </a:pPr>
            <a:r>
              <a:rPr lang="en-US" sz="3600" dirty="0">
                <a:solidFill>
                  <a:srgbClr val="FFFFFF"/>
                </a:solidFill>
                <a:latin typeface="Roboto" pitchFamily="34" charset="0"/>
                <a:ea typeface="Roboto" pitchFamily="34" charset="-122"/>
                <a:cs typeface="Roboto" pitchFamily="34" charset="-120"/>
              </a:rPr>
              <a:t>Popular Version Control </a:t>
            </a:r>
            <a:r>
              <a:rPr lang="en-US" sz="3600" dirty="0" smtClean="0">
                <a:solidFill>
                  <a:srgbClr val="FFFFFF"/>
                </a:solidFill>
                <a:latin typeface="Roboto" pitchFamily="34" charset="0"/>
                <a:ea typeface="Roboto" pitchFamily="34" charset="-122"/>
                <a:cs typeface="Roboto" pitchFamily="34" charset="-120"/>
              </a:rPr>
              <a:t>Systems Tools</a:t>
            </a:r>
            <a:endParaRPr lang="en-US" sz="3600" dirty="0"/>
          </a:p>
        </p:txBody>
      </p:sp>
      <p:sp>
        <p:nvSpPr>
          <p:cNvPr id="7" name="Shape 2"/>
          <p:cNvSpPr/>
          <p:nvPr/>
        </p:nvSpPr>
        <p:spPr>
          <a:xfrm>
            <a:off x="6120765" y="2114907"/>
            <a:ext cx="407789" cy="407789"/>
          </a:xfrm>
          <a:prstGeom prst="roundRect">
            <a:avLst>
              <a:gd name="adj" fmla="val 18669"/>
            </a:avLst>
          </a:prstGeom>
          <a:solidFill>
            <a:srgbClr val="182567"/>
          </a:solidFill>
          <a:ln w="7620">
            <a:solidFill>
              <a:srgbClr val="313E80"/>
            </a:solidFill>
            <a:prstDash val="solid"/>
          </a:ln>
        </p:spPr>
      </p:sp>
      <p:sp>
        <p:nvSpPr>
          <p:cNvPr id="8" name="Text 3"/>
          <p:cNvSpPr/>
          <p:nvPr/>
        </p:nvSpPr>
        <p:spPr>
          <a:xfrm>
            <a:off x="6247328" y="2182773"/>
            <a:ext cx="154543" cy="271939"/>
          </a:xfrm>
          <a:prstGeom prst="rect">
            <a:avLst/>
          </a:prstGeom>
          <a:noFill/>
          <a:ln/>
        </p:spPr>
        <p:txBody>
          <a:bodyPr wrap="none" rtlCol="0" anchor="t"/>
          <a:lstStyle/>
          <a:p>
            <a:pPr marL="0" indent="0" algn="ctr">
              <a:lnSpc>
                <a:spcPts val="2141"/>
              </a:lnSpc>
              <a:buNone/>
            </a:pPr>
            <a:r>
              <a:rPr lang="en-US" sz="2141" dirty="0">
                <a:solidFill>
                  <a:srgbClr val="CFD0D8"/>
                </a:solidFill>
                <a:latin typeface="Roboto" pitchFamily="34" charset="0"/>
                <a:ea typeface="Roboto" pitchFamily="34" charset="-122"/>
                <a:cs typeface="Roboto" pitchFamily="34" charset="-120"/>
              </a:rPr>
              <a:t>1</a:t>
            </a:r>
            <a:endParaRPr lang="en-US" sz="2141" dirty="0"/>
          </a:p>
        </p:txBody>
      </p:sp>
      <p:sp>
        <p:nvSpPr>
          <p:cNvPr id="9" name="Text 4"/>
          <p:cNvSpPr/>
          <p:nvPr/>
        </p:nvSpPr>
        <p:spPr>
          <a:xfrm>
            <a:off x="6709767" y="2114907"/>
            <a:ext cx="3794403" cy="339805"/>
          </a:xfrm>
          <a:prstGeom prst="rect">
            <a:avLst/>
          </a:prstGeom>
          <a:noFill/>
          <a:ln/>
        </p:spPr>
        <p:txBody>
          <a:bodyPr wrap="none" rtlCol="0" anchor="t"/>
          <a:lstStyle/>
          <a:p>
            <a:pPr>
              <a:lnSpc>
                <a:spcPts val="2230"/>
              </a:lnSpc>
            </a:pPr>
            <a:r>
              <a:rPr lang="en-US" sz="1784" dirty="0" smtClean="0">
                <a:solidFill>
                  <a:srgbClr val="CFD0D8"/>
                </a:solidFill>
                <a:latin typeface="Roboto" pitchFamily="34" charset="0"/>
                <a:ea typeface="Roboto" pitchFamily="34" charset="-122"/>
                <a:cs typeface="Roboto" pitchFamily="34" charset="-120"/>
              </a:rPr>
              <a:t>Concurrent </a:t>
            </a:r>
            <a:r>
              <a:rPr lang="en-US" sz="1784" dirty="0">
                <a:solidFill>
                  <a:srgbClr val="CFD0D8"/>
                </a:solidFill>
                <a:latin typeface="Roboto" pitchFamily="34" charset="0"/>
                <a:ea typeface="Roboto" pitchFamily="34" charset="-122"/>
                <a:cs typeface="Roboto" pitchFamily="34" charset="-120"/>
              </a:rPr>
              <a:t>Versions System (CVS)</a:t>
            </a:r>
            <a:endParaRPr lang="en-US" sz="1784" dirty="0"/>
          </a:p>
        </p:txBody>
      </p:sp>
      <p:sp>
        <p:nvSpPr>
          <p:cNvPr id="10" name="Text 5"/>
          <p:cNvSpPr/>
          <p:nvPr/>
        </p:nvSpPr>
        <p:spPr>
          <a:xfrm>
            <a:off x="6709767" y="2506741"/>
            <a:ext cx="7286268" cy="724853"/>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Introduced in 1990.Early version control system with basic change tracking; limited by its age and lack of modern features.</a:t>
            </a:r>
            <a:endParaRPr lang="en-US" sz="1427" dirty="0"/>
          </a:p>
        </p:txBody>
      </p:sp>
      <p:sp>
        <p:nvSpPr>
          <p:cNvPr id="11" name="Shape 6"/>
          <p:cNvSpPr/>
          <p:nvPr/>
        </p:nvSpPr>
        <p:spPr>
          <a:xfrm>
            <a:off x="6120765" y="3471624"/>
            <a:ext cx="407789" cy="407789"/>
          </a:xfrm>
          <a:prstGeom prst="roundRect">
            <a:avLst>
              <a:gd name="adj" fmla="val 18669"/>
            </a:avLst>
          </a:prstGeom>
          <a:solidFill>
            <a:srgbClr val="182567"/>
          </a:solidFill>
          <a:ln w="7620">
            <a:solidFill>
              <a:srgbClr val="313E80"/>
            </a:solidFill>
            <a:prstDash val="solid"/>
          </a:ln>
        </p:spPr>
      </p:sp>
      <p:sp>
        <p:nvSpPr>
          <p:cNvPr id="12" name="Text 7"/>
          <p:cNvSpPr/>
          <p:nvPr/>
        </p:nvSpPr>
        <p:spPr>
          <a:xfrm>
            <a:off x="6247328" y="3539490"/>
            <a:ext cx="154543" cy="271939"/>
          </a:xfrm>
          <a:prstGeom prst="rect">
            <a:avLst/>
          </a:prstGeom>
          <a:noFill/>
          <a:ln/>
        </p:spPr>
        <p:txBody>
          <a:bodyPr wrap="none" rtlCol="0" anchor="t"/>
          <a:lstStyle/>
          <a:p>
            <a:pPr marL="0" indent="0" algn="ctr">
              <a:lnSpc>
                <a:spcPts val="2141"/>
              </a:lnSpc>
              <a:buNone/>
            </a:pPr>
            <a:r>
              <a:rPr lang="en-US" sz="2141" dirty="0">
                <a:solidFill>
                  <a:srgbClr val="CFD0D8"/>
                </a:solidFill>
                <a:latin typeface="Roboto" pitchFamily="34" charset="0"/>
                <a:ea typeface="Roboto" pitchFamily="34" charset="-122"/>
                <a:cs typeface="Roboto" pitchFamily="34" charset="-120"/>
              </a:rPr>
              <a:t>2</a:t>
            </a:r>
            <a:endParaRPr lang="en-US" sz="2141" dirty="0"/>
          </a:p>
        </p:txBody>
      </p:sp>
      <p:sp>
        <p:nvSpPr>
          <p:cNvPr id="13" name="Text 8"/>
          <p:cNvSpPr/>
          <p:nvPr/>
        </p:nvSpPr>
        <p:spPr>
          <a:xfrm>
            <a:off x="6709767" y="3471624"/>
            <a:ext cx="2365891" cy="283131"/>
          </a:xfrm>
          <a:prstGeom prst="rect">
            <a:avLst/>
          </a:prstGeom>
          <a:noFill/>
          <a:ln/>
        </p:spPr>
        <p:txBody>
          <a:bodyPr wrap="none" rtlCol="0" anchor="t"/>
          <a:lstStyle/>
          <a:p>
            <a:pPr>
              <a:lnSpc>
                <a:spcPts val="2230"/>
              </a:lnSpc>
            </a:pPr>
            <a:r>
              <a:rPr lang="en-US" sz="1784" dirty="0">
                <a:solidFill>
                  <a:srgbClr val="CFD0D8"/>
                </a:solidFill>
                <a:latin typeface="Roboto" pitchFamily="34" charset="0"/>
                <a:ea typeface="Roboto" pitchFamily="34" charset="-122"/>
                <a:cs typeface="Roboto" pitchFamily="34" charset="-120"/>
              </a:rPr>
              <a:t>Subversion (SVN)</a:t>
            </a:r>
            <a:endParaRPr lang="en-US" sz="1784" dirty="0"/>
          </a:p>
        </p:txBody>
      </p:sp>
      <p:sp>
        <p:nvSpPr>
          <p:cNvPr id="14" name="Text 9"/>
          <p:cNvSpPr/>
          <p:nvPr/>
        </p:nvSpPr>
        <p:spPr>
          <a:xfrm>
            <a:off x="6709767" y="3863458"/>
            <a:ext cx="7286268" cy="668179"/>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Released in 2000. Enhanced centralized system with better branching; however, still centralized, which can limit flexibility.</a:t>
            </a:r>
            <a:endParaRPr lang="en-US" sz="1427" dirty="0"/>
          </a:p>
        </p:txBody>
      </p:sp>
      <p:sp>
        <p:nvSpPr>
          <p:cNvPr id="15" name="Shape 10"/>
          <p:cNvSpPr/>
          <p:nvPr/>
        </p:nvSpPr>
        <p:spPr>
          <a:xfrm>
            <a:off x="6120765" y="4828342"/>
            <a:ext cx="407789" cy="407789"/>
          </a:xfrm>
          <a:prstGeom prst="roundRect">
            <a:avLst>
              <a:gd name="adj" fmla="val 18669"/>
            </a:avLst>
          </a:prstGeom>
          <a:solidFill>
            <a:srgbClr val="182567"/>
          </a:solidFill>
          <a:ln w="7620">
            <a:solidFill>
              <a:srgbClr val="313E80"/>
            </a:solidFill>
            <a:prstDash val="solid"/>
          </a:ln>
        </p:spPr>
      </p:sp>
      <p:sp>
        <p:nvSpPr>
          <p:cNvPr id="16" name="Text 11"/>
          <p:cNvSpPr/>
          <p:nvPr/>
        </p:nvSpPr>
        <p:spPr>
          <a:xfrm>
            <a:off x="6247328" y="4896207"/>
            <a:ext cx="154543" cy="271939"/>
          </a:xfrm>
          <a:prstGeom prst="rect">
            <a:avLst/>
          </a:prstGeom>
          <a:noFill/>
          <a:ln/>
        </p:spPr>
        <p:txBody>
          <a:bodyPr wrap="none" rtlCol="0" anchor="t"/>
          <a:lstStyle/>
          <a:p>
            <a:pPr marL="0" indent="0" algn="ctr">
              <a:lnSpc>
                <a:spcPts val="2141"/>
              </a:lnSpc>
              <a:buNone/>
            </a:pPr>
            <a:r>
              <a:rPr lang="en-US" sz="2141" dirty="0">
                <a:solidFill>
                  <a:srgbClr val="CFD0D8"/>
                </a:solidFill>
                <a:latin typeface="Roboto" pitchFamily="34" charset="0"/>
                <a:ea typeface="Roboto" pitchFamily="34" charset="-122"/>
                <a:cs typeface="Roboto" pitchFamily="34" charset="-120"/>
              </a:rPr>
              <a:t>3</a:t>
            </a:r>
            <a:endParaRPr lang="en-US" sz="2141" dirty="0"/>
          </a:p>
        </p:txBody>
      </p:sp>
      <p:sp>
        <p:nvSpPr>
          <p:cNvPr id="17" name="Text 12"/>
          <p:cNvSpPr/>
          <p:nvPr/>
        </p:nvSpPr>
        <p:spPr>
          <a:xfrm>
            <a:off x="6709767" y="4828342"/>
            <a:ext cx="2594015" cy="283131"/>
          </a:xfrm>
          <a:prstGeom prst="rect">
            <a:avLst/>
          </a:prstGeom>
          <a:noFill/>
          <a:ln/>
        </p:spPr>
        <p:txBody>
          <a:bodyPr wrap="none" rtlCol="0" anchor="t"/>
          <a:lstStyle/>
          <a:p>
            <a:pPr>
              <a:lnSpc>
                <a:spcPts val="2230"/>
              </a:lnSpc>
            </a:pPr>
            <a:r>
              <a:rPr lang="en-US" sz="1784" dirty="0">
                <a:solidFill>
                  <a:srgbClr val="CFD0D8"/>
                </a:solidFill>
                <a:latin typeface="Roboto" pitchFamily="34" charset="0"/>
                <a:ea typeface="Roboto" pitchFamily="34" charset="-122"/>
                <a:cs typeface="Roboto" pitchFamily="34" charset="-120"/>
              </a:rPr>
              <a:t>Mercurial</a:t>
            </a:r>
            <a:endParaRPr lang="en-US" sz="1784" dirty="0"/>
          </a:p>
        </p:txBody>
      </p:sp>
      <p:sp>
        <p:nvSpPr>
          <p:cNvPr id="18" name="Text 13"/>
          <p:cNvSpPr/>
          <p:nvPr/>
        </p:nvSpPr>
        <p:spPr>
          <a:xfrm>
            <a:off x="6709767" y="5220176"/>
            <a:ext cx="7286268" cy="744260"/>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Launched in 2005, utilizes a centralized model. Centralized system known for speed and simplicity; less popular compared to </a:t>
            </a:r>
            <a:r>
              <a:rPr lang="en-US" sz="1427" dirty="0" err="1">
                <a:solidFill>
                  <a:srgbClr val="CFD0D8"/>
                </a:solidFill>
                <a:latin typeface="Roboto" pitchFamily="34" charset="0"/>
                <a:ea typeface="Roboto" pitchFamily="34" charset="-122"/>
                <a:cs typeface="Roboto" pitchFamily="34" charset="-120"/>
              </a:rPr>
              <a:t>Git</a:t>
            </a:r>
            <a:r>
              <a:rPr lang="en-US" sz="1427" dirty="0">
                <a:solidFill>
                  <a:srgbClr val="CFD0D8"/>
                </a:solidFill>
                <a:latin typeface="Roboto" pitchFamily="34" charset="0"/>
                <a:ea typeface="Roboto" pitchFamily="34" charset="-122"/>
                <a:cs typeface="Roboto" pitchFamily="34" charset="-120"/>
              </a:rPr>
              <a:t>.</a:t>
            </a:r>
            <a:endParaRPr lang="en-US" sz="1427" dirty="0"/>
          </a:p>
        </p:txBody>
      </p:sp>
      <p:sp>
        <p:nvSpPr>
          <p:cNvPr id="19" name="Shape 14"/>
          <p:cNvSpPr/>
          <p:nvPr/>
        </p:nvSpPr>
        <p:spPr>
          <a:xfrm>
            <a:off x="6120765" y="6185059"/>
            <a:ext cx="407789" cy="407789"/>
          </a:xfrm>
          <a:prstGeom prst="roundRect">
            <a:avLst>
              <a:gd name="adj" fmla="val 18669"/>
            </a:avLst>
          </a:prstGeom>
          <a:solidFill>
            <a:srgbClr val="182567"/>
          </a:solidFill>
          <a:ln w="7620">
            <a:solidFill>
              <a:srgbClr val="313E80"/>
            </a:solidFill>
            <a:prstDash val="solid"/>
          </a:ln>
        </p:spPr>
      </p:sp>
      <p:sp>
        <p:nvSpPr>
          <p:cNvPr id="20" name="Text 15"/>
          <p:cNvSpPr/>
          <p:nvPr/>
        </p:nvSpPr>
        <p:spPr>
          <a:xfrm>
            <a:off x="6247328" y="6252924"/>
            <a:ext cx="154543" cy="271939"/>
          </a:xfrm>
          <a:prstGeom prst="rect">
            <a:avLst/>
          </a:prstGeom>
          <a:noFill/>
          <a:ln/>
        </p:spPr>
        <p:txBody>
          <a:bodyPr wrap="none" rtlCol="0" anchor="t"/>
          <a:lstStyle/>
          <a:p>
            <a:pPr marL="0" indent="0" algn="ctr">
              <a:lnSpc>
                <a:spcPts val="2141"/>
              </a:lnSpc>
              <a:buNone/>
            </a:pPr>
            <a:r>
              <a:rPr lang="en-US" sz="2141" dirty="0">
                <a:solidFill>
                  <a:srgbClr val="CFD0D8"/>
                </a:solidFill>
                <a:latin typeface="Roboto" pitchFamily="34" charset="0"/>
                <a:ea typeface="Roboto" pitchFamily="34" charset="-122"/>
                <a:cs typeface="Roboto" pitchFamily="34" charset="-120"/>
              </a:rPr>
              <a:t>4</a:t>
            </a:r>
            <a:endParaRPr lang="en-US" sz="2141" dirty="0"/>
          </a:p>
        </p:txBody>
      </p:sp>
      <p:sp>
        <p:nvSpPr>
          <p:cNvPr id="21" name="Text 16"/>
          <p:cNvSpPr/>
          <p:nvPr/>
        </p:nvSpPr>
        <p:spPr>
          <a:xfrm>
            <a:off x="6709767" y="6185059"/>
            <a:ext cx="2340888" cy="283131"/>
          </a:xfrm>
          <a:prstGeom prst="rect">
            <a:avLst/>
          </a:prstGeom>
          <a:noFill/>
          <a:ln/>
        </p:spPr>
        <p:txBody>
          <a:bodyPr wrap="none" rtlCol="0" anchor="t"/>
          <a:lstStyle/>
          <a:p>
            <a:pPr>
              <a:lnSpc>
                <a:spcPts val="2230"/>
              </a:lnSpc>
            </a:pPr>
            <a:r>
              <a:rPr lang="en-US" sz="1784" dirty="0" err="1">
                <a:solidFill>
                  <a:srgbClr val="CFD0D8"/>
                </a:solidFill>
                <a:latin typeface="Roboto" pitchFamily="34" charset="0"/>
                <a:ea typeface="Roboto" pitchFamily="34" charset="-122"/>
                <a:cs typeface="Roboto" pitchFamily="34" charset="-120"/>
              </a:rPr>
              <a:t>Git</a:t>
            </a:r>
            <a:endParaRPr lang="en-US" sz="1784" dirty="0"/>
          </a:p>
        </p:txBody>
      </p:sp>
      <p:sp>
        <p:nvSpPr>
          <p:cNvPr id="22" name="Text 17"/>
          <p:cNvSpPr/>
          <p:nvPr/>
        </p:nvSpPr>
        <p:spPr>
          <a:xfrm>
            <a:off x="6709767" y="6576892"/>
            <a:ext cx="7286268" cy="692587"/>
          </a:xfrm>
          <a:prstGeom prst="rect">
            <a:avLst/>
          </a:prstGeom>
          <a:noFill/>
          <a:ln/>
        </p:spPr>
        <p:txBody>
          <a:bodyPr wrap="square" rtlCol="0" anchor="t"/>
          <a:lstStyle/>
          <a:p>
            <a:pPr>
              <a:lnSpc>
                <a:spcPts val="2284"/>
              </a:lnSpc>
            </a:pPr>
            <a:r>
              <a:rPr lang="en-US" sz="1427" dirty="0">
                <a:solidFill>
                  <a:srgbClr val="CFD0D8"/>
                </a:solidFill>
                <a:latin typeface="Roboto" pitchFamily="34" charset="0"/>
                <a:ea typeface="Roboto" pitchFamily="34" charset="-122"/>
                <a:cs typeface="Roboto" pitchFamily="34" charset="-120"/>
              </a:rPr>
              <a:t>Developed in 2005, employs a decentralized model</a:t>
            </a:r>
            <a:r>
              <a:rPr lang="en-US" sz="1427" dirty="0" smtClean="0">
                <a:solidFill>
                  <a:srgbClr val="CFD0D8"/>
                </a:solidFill>
                <a:latin typeface="Roboto" pitchFamily="34" charset="0"/>
                <a:ea typeface="Roboto" pitchFamily="34" charset="-122"/>
                <a:cs typeface="Roboto" pitchFamily="34" charset="-120"/>
              </a:rPr>
              <a:t>. Decentralized</a:t>
            </a:r>
            <a:r>
              <a:rPr lang="en-US" sz="1427" dirty="0">
                <a:solidFill>
                  <a:srgbClr val="CFD0D8"/>
                </a:solidFill>
                <a:latin typeface="Roboto" pitchFamily="34" charset="0"/>
                <a:ea typeface="Roboto" pitchFamily="34" charset="-122"/>
                <a:cs typeface="Roboto" pitchFamily="34" charset="-120"/>
              </a:rPr>
              <a:t>, highly flexible, and widely adopted for distributed development; may have a steeper learning curve.</a:t>
            </a:r>
            <a:endParaRPr lang="en-US" sz="1427" dirty="0"/>
          </a:p>
        </p:txBody>
      </p:sp>
      <p:pic>
        <p:nvPicPr>
          <p:cNvPr id="2050" name="Picture 2" descr="20 Best Version Control Systems in 2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055" y="2958663"/>
            <a:ext cx="4345865" cy="2510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6" name="Text 1"/>
          <p:cNvSpPr/>
          <p:nvPr/>
        </p:nvSpPr>
        <p:spPr>
          <a:xfrm>
            <a:off x="6350437" y="624483"/>
            <a:ext cx="7415927" cy="1090017"/>
          </a:xfrm>
          <a:prstGeom prst="rect">
            <a:avLst/>
          </a:prstGeom>
          <a:noFill/>
          <a:ln/>
        </p:spPr>
        <p:txBody>
          <a:bodyPr wrap="square" rtlCol="0" anchor="t"/>
          <a:lstStyle/>
          <a:p>
            <a:pPr marL="0" indent="0">
              <a:lnSpc>
                <a:spcPts val="8384"/>
              </a:lnSpc>
              <a:buNone/>
            </a:pPr>
            <a:r>
              <a:rPr lang="en-US" sz="3880" dirty="0" smtClean="0">
                <a:solidFill>
                  <a:srgbClr val="FFFFFF"/>
                </a:solidFill>
                <a:latin typeface="Roboto" pitchFamily="34" charset="0"/>
                <a:ea typeface="Roboto" pitchFamily="34" charset="-122"/>
                <a:cs typeface="Roboto" pitchFamily="34" charset="-120"/>
              </a:rPr>
              <a:t>Why Version </a:t>
            </a:r>
            <a:r>
              <a:rPr lang="en-US" sz="3880" dirty="0">
                <a:solidFill>
                  <a:srgbClr val="FFFFFF"/>
                </a:solidFill>
                <a:latin typeface="Roboto" pitchFamily="34" charset="0"/>
                <a:ea typeface="Roboto" pitchFamily="34" charset="-122"/>
                <a:cs typeface="Roboto" pitchFamily="34" charset="-120"/>
              </a:rPr>
              <a:t>Control </a:t>
            </a:r>
            <a:r>
              <a:rPr lang="en-US" sz="3880" dirty="0" smtClean="0">
                <a:solidFill>
                  <a:srgbClr val="FFFFFF"/>
                </a:solidFill>
                <a:latin typeface="Roboto" pitchFamily="34" charset="0"/>
                <a:ea typeface="Roboto" pitchFamily="34" charset="-122"/>
                <a:cs typeface="Roboto" pitchFamily="34" charset="-120"/>
              </a:rPr>
              <a:t>Systems?</a:t>
            </a:r>
            <a:endParaRPr lang="en-US" sz="3880" dirty="0"/>
          </a:p>
        </p:txBody>
      </p:sp>
      <p:sp>
        <p:nvSpPr>
          <p:cNvPr id="7" name="Text 2"/>
          <p:cNvSpPr/>
          <p:nvPr/>
        </p:nvSpPr>
        <p:spPr>
          <a:xfrm>
            <a:off x="6441877" y="2080261"/>
            <a:ext cx="7415927" cy="5669279"/>
          </a:xfrm>
          <a:prstGeom prst="rect">
            <a:avLst/>
          </a:prstGeom>
          <a:noFill/>
          <a:ln/>
        </p:spPr>
        <p:txBody>
          <a:bodyPr wrap="square" rtlCol="0" anchor="t"/>
          <a:lstStyle/>
          <a:p>
            <a:pPr>
              <a:lnSpc>
                <a:spcPts val="3110"/>
              </a:lnSpc>
            </a:pPr>
            <a:r>
              <a:rPr lang="en-US" sz="1944" dirty="0">
                <a:solidFill>
                  <a:srgbClr val="CFD0D8"/>
                </a:solidFill>
                <a:latin typeface="Roboto" pitchFamily="34" charset="0"/>
                <a:ea typeface="Roboto" pitchFamily="34" charset="-122"/>
                <a:cs typeface="Roboto" pitchFamily="34" charset="-120"/>
              </a:rPr>
              <a:t>In previous time, when we work on a software development project we use to write different codes manually, merge that &amp; compile. Imagine trying to keep track of every change made to a project manually. This would be extremely tedious and error-prone</a:t>
            </a:r>
            <a:r>
              <a:rPr lang="en-US" sz="1944" dirty="0" smtClean="0">
                <a:solidFill>
                  <a:srgbClr val="CFD0D8"/>
                </a:solidFill>
                <a:latin typeface="Roboto" pitchFamily="34" charset="0"/>
                <a:ea typeface="Roboto" pitchFamily="34" charset="-122"/>
                <a:cs typeface="Roboto" pitchFamily="34" charset="-120"/>
              </a:rPr>
              <a:t>.</a:t>
            </a:r>
          </a:p>
          <a:p>
            <a:pPr>
              <a:lnSpc>
                <a:spcPts val="3110"/>
              </a:lnSpc>
            </a:pPr>
            <a:r>
              <a:rPr lang="en-US" sz="1944" dirty="0" smtClean="0">
                <a:solidFill>
                  <a:srgbClr val="CFD0D8"/>
                </a:solidFill>
                <a:latin typeface="Roboto" pitchFamily="34" charset="0"/>
                <a:ea typeface="Roboto" pitchFamily="34" charset="-122"/>
                <a:cs typeface="Roboto" pitchFamily="34" charset="-120"/>
              </a:rPr>
              <a:t>It </a:t>
            </a:r>
            <a:r>
              <a:rPr lang="en-US" sz="1944" dirty="0">
                <a:solidFill>
                  <a:srgbClr val="CFD0D8"/>
                </a:solidFill>
                <a:latin typeface="Roboto" pitchFamily="34" charset="0"/>
                <a:ea typeface="Roboto" pitchFamily="34" charset="-122"/>
                <a:cs typeface="Roboto" pitchFamily="34" charset="-120"/>
              </a:rPr>
              <a:t>is very hard for a manager to remember who is giving which code. So, to merge that codes we used a tool instead of person i.e. Software Configuration Management or Source Code Management. It is used to manage versions of code, giving versions to codes to remember file.</a:t>
            </a:r>
          </a:p>
          <a:p>
            <a:pPr>
              <a:lnSpc>
                <a:spcPts val="3110"/>
              </a:lnSpc>
            </a:pPr>
            <a:r>
              <a:rPr lang="en-US" sz="1944" dirty="0">
                <a:solidFill>
                  <a:srgbClr val="CFD0D8"/>
                </a:solidFill>
                <a:latin typeface="Roboto" pitchFamily="34" charset="0"/>
                <a:ea typeface="Roboto" pitchFamily="34" charset="-122"/>
                <a:cs typeface="Roboto" pitchFamily="34" charset="-120"/>
              </a:rPr>
              <a:t>A VCS is essential for managing changes in software projects, facilitating collaboration, ensuring code integrity, enabling backup and recovery, and maintaining a history of changes for audit and compliance.</a:t>
            </a:r>
          </a:p>
        </p:txBody>
      </p:sp>
      <p:sp>
        <p:nvSpPr>
          <p:cNvPr id="10" name="Text 4"/>
          <p:cNvSpPr/>
          <p:nvPr/>
        </p:nvSpPr>
        <p:spPr>
          <a:xfrm>
            <a:off x="6868716" y="6807398"/>
            <a:ext cx="2595086" cy="431959"/>
          </a:xfrm>
          <a:prstGeom prst="rect">
            <a:avLst/>
          </a:prstGeom>
          <a:noFill/>
          <a:ln/>
        </p:spPr>
        <p:txBody>
          <a:bodyPr wrap="none" rtlCol="0" anchor="t"/>
          <a:lstStyle/>
          <a:p>
            <a:pPr marL="0" indent="0" algn="l">
              <a:lnSpc>
                <a:spcPts val="3402"/>
              </a:lnSpc>
              <a:buNone/>
            </a:pPr>
            <a:endParaRPr lang="en-US" sz="2430" dirty="0"/>
          </a:p>
        </p:txBody>
      </p:sp>
      <p:pic>
        <p:nvPicPr>
          <p:cNvPr id="13" name="Picture 12"/>
          <p:cNvPicPr/>
          <p:nvPr/>
        </p:nvPicPr>
        <p:blipFill>
          <a:blip r:embed="rId5">
            <a:extLst>
              <a:ext uri="{28A0092B-C50C-407E-A947-70E740481C1C}">
                <a14:useLocalDpi xmlns:a14="http://schemas.microsoft.com/office/drawing/2010/main" val="0"/>
              </a:ext>
            </a:extLst>
          </a:blip>
          <a:srcRect/>
          <a:stretch>
            <a:fillRect/>
          </a:stretch>
        </p:blipFill>
        <p:spPr bwMode="auto">
          <a:xfrm>
            <a:off x="739140" y="3067884"/>
            <a:ext cx="4015740" cy="2052756"/>
          </a:xfrm>
          <a:prstGeom prst="rect">
            <a:avLst/>
          </a:prstGeom>
          <a:noFill/>
          <a:ln>
            <a:noFill/>
          </a:ln>
        </p:spPr>
      </p:pic>
    </p:spTree>
    <p:extLst>
      <p:ext uri="{BB962C8B-B14F-4D97-AF65-F5344CB8AC3E}">
        <p14:creationId xmlns:p14="http://schemas.microsoft.com/office/powerpoint/2010/main" val="166045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6" name="Text 1"/>
          <p:cNvSpPr/>
          <p:nvPr/>
        </p:nvSpPr>
        <p:spPr>
          <a:xfrm>
            <a:off x="750332" y="298331"/>
            <a:ext cx="10066825" cy="958970"/>
          </a:xfrm>
          <a:prstGeom prst="rect">
            <a:avLst/>
          </a:prstGeom>
          <a:noFill/>
          <a:ln/>
        </p:spPr>
        <p:txBody>
          <a:bodyPr wrap="square" rtlCol="0" anchor="t"/>
          <a:lstStyle/>
          <a:p>
            <a:pPr marL="0" indent="0">
              <a:lnSpc>
                <a:spcPts val="8384"/>
              </a:lnSpc>
              <a:buNone/>
            </a:pPr>
            <a:r>
              <a:rPr lang="en-US" sz="2800" dirty="0" smtClean="0">
                <a:solidFill>
                  <a:srgbClr val="FFFFFF"/>
                </a:solidFill>
                <a:latin typeface="Roboto" pitchFamily="34" charset="0"/>
                <a:ea typeface="Roboto" pitchFamily="34" charset="-122"/>
                <a:cs typeface="Roboto" pitchFamily="34" charset="-120"/>
              </a:rPr>
              <a:t>History of Version </a:t>
            </a:r>
            <a:r>
              <a:rPr lang="en-US" sz="2800" dirty="0">
                <a:solidFill>
                  <a:srgbClr val="FFFFFF"/>
                </a:solidFill>
                <a:latin typeface="Roboto" pitchFamily="34" charset="0"/>
                <a:ea typeface="Roboto" pitchFamily="34" charset="-122"/>
                <a:cs typeface="Roboto" pitchFamily="34" charset="-120"/>
              </a:rPr>
              <a:t>Control </a:t>
            </a:r>
            <a:r>
              <a:rPr lang="en-US" sz="2800" dirty="0" smtClean="0">
                <a:solidFill>
                  <a:srgbClr val="FFFFFF"/>
                </a:solidFill>
                <a:latin typeface="Roboto" pitchFamily="34" charset="0"/>
                <a:ea typeface="Roboto" pitchFamily="34" charset="-122"/>
                <a:cs typeface="Roboto" pitchFamily="34" charset="-120"/>
              </a:rPr>
              <a:t>Systems</a:t>
            </a:r>
            <a:endParaRPr lang="en-US" sz="2800" dirty="0"/>
          </a:p>
        </p:txBody>
      </p:sp>
      <p:sp>
        <p:nvSpPr>
          <p:cNvPr id="7" name="Text 2"/>
          <p:cNvSpPr/>
          <p:nvPr/>
        </p:nvSpPr>
        <p:spPr>
          <a:xfrm>
            <a:off x="750332" y="1348740"/>
            <a:ext cx="13082400" cy="6526530"/>
          </a:xfrm>
          <a:prstGeom prst="rect">
            <a:avLst/>
          </a:prstGeom>
          <a:noFill/>
          <a:ln/>
        </p:spPr>
        <p:txBody>
          <a:bodyPr wrap="square" rtlCol="0" anchor="t"/>
          <a:lstStyle/>
          <a:p>
            <a:pPr lvl="0"/>
            <a:r>
              <a:rPr lang="en-US" sz="2000" b="1" dirty="0">
                <a:solidFill>
                  <a:schemeClr val="bg1"/>
                </a:solidFill>
              </a:rPr>
              <a:t>1970s:</a:t>
            </a:r>
            <a:endParaRPr lang="en-US" sz="2000" dirty="0">
              <a:solidFill>
                <a:schemeClr val="bg1"/>
              </a:solidFill>
            </a:endParaRPr>
          </a:p>
          <a:p>
            <a:pPr marL="342900" lvl="0" indent="-342900">
              <a:buFont typeface="Arial" panose="020B0604020202020204" pitchFamily="34" charset="0"/>
              <a:buChar char="•"/>
            </a:pPr>
            <a:r>
              <a:rPr lang="en-US" sz="2000" dirty="0">
                <a:solidFill>
                  <a:schemeClr val="bg1"/>
                </a:solidFill>
              </a:rPr>
              <a:t>Early version control concepts emerged, focused on managing source code.</a:t>
            </a:r>
          </a:p>
          <a:p>
            <a:pPr marL="342900" lvl="0" indent="-342900">
              <a:buFont typeface="Arial" panose="020B0604020202020204" pitchFamily="34" charset="0"/>
              <a:buChar char="•"/>
            </a:pPr>
            <a:r>
              <a:rPr lang="en-US" sz="2000" dirty="0">
                <a:solidFill>
                  <a:schemeClr val="bg1"/>
                </a:solidFill>
              </a:rPr>
              <a:t>Simple tools like SCCS (Source Code Control System) were introduced to track changes in files.</a:t>
            </a:r>
          </a:p>
          <a:p>
            <a:pPr lvl="0"/>
            <a:r>
              <a:rPr lang="en-US" sz="2000" b="1" dirty="0">
                <a:solidFill>
                  <a:schemeClr val="bg1"/>
                </a:solidFill>
              </a:rPr>
              <a:t>1980s:</a:t>
            </a:r>
            <a:endParaRPr lang="en-US" sz="2000" dirty="0">
              <a:solidFill>
                <a:schemeClr val="bg1"/>
              </a:solidFill>
            </a:endParaRPr>
          </a:p>
          <a:p>
            <a:pPr marL="342900" lvl="0" indent="-342900">
              <a:buFont typeface="Arial" panose="020B0604020202020204" pitchFamily="34" charset="0"/>
              <a:buChar char="•"/>
            </a:pPr>
            <a:r>
              <a:rPr lang="en-US" sz="2000" dirty="0">
                <a:solidFill>
                  <a:schemeClr val="bg1"/>
                </a:solidFill>
              </a:rPr>
              <a:t>RCS (Revision Control System) was developed, improving file-based version control by allowing multiple revisions and branching.</a:t>
            </a:r>
          </a:p>
          <a:p>
            <a:pPr marL="342900" lvl="0" indent="-342900">
              <a:buFont typeface="Arial" panose="020B0604020202020204" pitchFamily="34" charset="0"/>
              <a:buChar char="•"/>
            </a:pPr>
            <a:r>
              <a:rPr lang="en-US" sz="2000" dirty="0">
                <a:solidFill>
                  <a:schemeClr val="bg1"/>
                </a:solidFill>
              </a:rPr>
              <a:t>These early systems were centralized, requiring all changes to be stored on a central server.</a:t>
            </a:r>
          </a:p>
          <a:p>
            <a:pPr lvl="0"/>
            <a:r>
              <a:rPr lang="en-US" sz="2000" b="1" dirty="0">
                <a:solidFill>
                  <a:schemeClr val="bg1"/>
                </a:solidFill>
              </a:rPr>
              <a:t>1990s:</a:t>
            </a:r>
            <a:endParaRPr lang="en-US" sz="2000" dirty="0">
              <a:solidFill>
                <a:schemeClr val="bg1"/>
              </a:solidFill>
            </a:endParaRPr>
          </a:p>
          <a:p>
            <a:pPr marL="342900" lvl="0" indent="-342900">
              <a:buFont typeface="Arial" panose="020B0604020202020204" pitchFamily="34" charset="0"/>
              <a:buChar char="•"/>
            </a:pPr>
            <a:r>
              <a:rPr lang="en-US" sz="2000" dirty="0">
                <a:solidFill>
                  <a:schemeClr val="bg1"/>
                </a:solidFill>
              </a:rPr>
              <a:t>Centralized version control systems like CVS (Concurrent Versions System) and Subversion (SVN) gained popularity, enabling better collaboration between teams.</a:t>
            </a:r>
          </a:p>
          <a:p>
            <a:pPr marL="342900" lvl="0" indent="-342900">
              <a:buFont typeface="Arial" panose="020B0604020202020204" pitchFamily="34" charset="0"/>
              <a:buChar char="•"/>
            </a:pPr>
            <a:r>
              <a:rPr lang="en-US" sz="2000" dirty="0">
                <a:solidFill>
                  <a:schemeClr val="bg1"/>
                </a:solidFill>
              </a:rPr>
              <a:t>These tools allowed multiple developers to work on the same project by maintaining a central repository.</a:t>
            </a:r>
          </a:p>
          <a:p>
            <a:pPr lvl="0"/>
            <a:r>
              <a:rPr lang="en-US" sz="2000" b="1" dirty="0">
                <a:solidFill>
                  <a:schemeClr val="bg1"/>
                </a:solidFill>
              </a:rPr>
              <a:t>2000s:</a:t>
            </a:r>
            <a:endParaRPr lang="en-US" sz="2000" dirty="0">
              <a:solidFill>
                <a:schemeClr val="bg1"/>
              </a:solidFill>
            </a:endParaRPr>
          </a:p>
          <a:p>
            <a:pPr marL="342900" lvl="0" indent="-342900">
              <a:buFont typeface="Arial" panose="020B0604020202020204" pitchFamily="34" charset="0"/>
              <a:buChar char="•"/>
            </a:pPr>
            <a:r>
              <a:rPr lang="en-US" sz="2000" dirty="0">
                <a:solidFill>
                  <a:schemeClr val="bg1"/>
                </a:solidFill>
              </a:rPr>
              <a:t>Distributed version control systems (DVCS) like </a:t>
            </a:r>
            <a:r>
              <a:rPr lang="en-US" sz="2000" dirty="0" err="1">
                <a:solidFill>
                  <a:schemeClr val="bg1"/>
                </a:solidFill>
              </a:rPr>
              <a:t>Git</a:t>
            </a:r>
            <a:r>
              <a:rPr lang="en-US" sz="2000" dirty="0">
                <a:solidFill>
                  <a:schemeClr val="bg1"/>
                </a:solidFill>
              </a:rPr>
              <a:t> and Mercurial were introduced, revolutionizing version control by allowing each developer to have a full copy of the repository.</a:t>
            </a:r>
          </a:p>
          <a:p>
            <a:pPr marL="342900" lvl="0" indent="-342900">
              <a:buFont typeface="Arial" panose="020B0604020202020204" pitchFamily="34" charset="0"/>
              <a:buChar char="•"/>
            </a:pPr>
            <a:r>
              <a:rPr lang="en-US" sz="2000" dirty="0" err="1">
                <a:solidFill>
                  <a:schemeClr val="bg1"/>
                </a:solidFill>
              </a:rPr>
              <a:t>Git</a:t>
            </a:r>
            <a:r>
              <a:rPr lang="en-US" sz="2000" dirty="0">
                <a:solidFill>
                  <a:schemeClr val="bg1"/>
                </a:solidFill>
              </a:rPr>
              <a:t>, created by Linus Torvalds, became widely popular due to its speed, flexibility, and strong branching and merging capabilities.</a:t>
            </a:r>
          </a:p>
          <a:p>
            <a:pPr lvl="0"/>
            <a:r>
              <a:rPr lang="en-US" sz="2000" b="1" dirty="0">
                <a:solidFill>
                  <a:schemeClr val="bg1"/>
                </a:solidFill>
              </a:rPr>
              <a:t>2010s to Present:</a:t>
            </a:r>
            <a:endParaRPr lang="en-US" sz="2000" dirty="0">
              <a:solidFill>
                <a:schemeClr val="bg1"/>
              </a:solidFill>
            </a:endParaRPr>
          </a:p>
          <a:p>
            <a:pPr marL="342900" lvl="0" indent="-342900">
              <a:buFont typeface="Arial" panose="020B0604020202020204" pitchFamily="34" charset="0"/>
              <a:buChar char="•"/>
            </a:pPr>
            <a:r>
              <a:rPr lang="en-US" sz="2000" dirty="0" err="1">
                <a:solidFill>
                  <a:schemeClr val="bg1"/>
                </a:solidFill>
              </a:rPr>
              <a:t>Git</a:t>
            </a:r>
            <a:r>
              <a:rPr lang="en-US" sz="2000" dirty="0">
                <a:solidFill>
                  <a:schemeClr val="bg1"/>
                </a:solidFill>
              </a:rPr>
              <a:t> became the de facto standard for version control, with platforms like GitHub, </a:t>
            </a:r>
            <a:r>
              <a:rPr lang="en-US" sz="2000" dirty="0" err="1">
                <a:solidFill>
                  <a:schemeClr val="bg1"/>
                </a:solidFill>
              </a:rPr>
              <a:t>GitLab</a:t>
            </a:r>
            <a:r>
              <a:rPr lang="en-US" sz="2000" dirty="0">
                <a:solidFill>
                  <a:schemeClr val="bg1"/>
                </a:solidFill>
              </a:rPr>
              <a:t>, and </a:t>
            </a:r>
            <a:r>
              <a:rPr lang="en-US" sz="2000" dirty="0" err="1">
                <a:solidFill>
                  <a:schemeClr val="bg1"/>
                </a:solidFill>
              </a:rPr>
              <a:t>Bitbucket</a:t>
            </a:r>
            <a:r>
              <a:rPr lang="en-US" sz="2000" dirty="0">
                <a:solidFill>
                  <a:schemeClr val="bg1"/>
                </a:solidFill>
              </a:rPr>
              <a:t> enhancing </a:t>
            </a:r>
            <a:r>
              <a:rPr lang="en-US" sz="2000" dirty="0" err="1">
                <a:solidFill>
                  <a:schemeClr val="bg1"/>
                </a:solidFill>
              </a:rPr>
              <a:t>Git’s</a:t>
            </a:r>
            <a:r>
              <a:rPr lang="en-US" sz="2000" dirty="0">
                <a:solidFill>
                  <a:schemeClr val="bg1"/>
                </a:solidFill>
              </a:rPr>
              <a:t> collaboration features through hosted repositories and pull requests.</a:t>
            </a:r>
          </a:p>
          <a:p>
            <a:pPr marL="342900" lvl="0" indent="-342900">
              <a:buFont typeface="Arial" panose="020B0604020202020204" pitchFamily="34" charset="0"/>
              <a:buChar char="•"/>
            </a:pPr>
            <a:r>
              <a:rPr lang="en-US" sz="2000" dirty="0">
                <a:solidFill>
                  <a:schemeClr val="bg1"/>
                </a:solidFill>
              </a:rPr>
              <a:t>Version control systems expanded beyond code management to support infrastructure-as-code and configuration management in DevOps workflows. Integration with CI/CD tools is now a key aspect of modern version control.</a:t>
            </a:r>
          </a:p>
        </p:txBody>
      </p:sp>
      <p:sp>
        <p:nvSpPr>
          <p:cNvPr id="10" name="Text 4"/>
          <p:cNvSpPr/>
          <p:nvPr/>
        </p:nvSpPr>
        <p:spPr>
          <a:xfrm>
            <a:off x="6868716" y="6807398"/>
            <a:ext cx="2595086" cy="431959"/>
          </a:xfrm>
          <a:prstGeom prst="rect">
            <a:avLst/>
          </a:prstGeom>
          <a:noFill/>
          <a:ln/>
        </p:spPr>
        <p:txBody>
          <a:bodyPr wrap="none" rtlCol="0" anchor="t"/>
          <a:lstStyle/>
          <a:p>
            <a:pPr marL="0" indent="0" algn="l">
              <a:lnSpc>
                <a:spcPts val="3402"/>
              </a:lnSpc>
              <a:buNone/>
            </a:pPr>
            <a:endParaRPr lang="en-US" sz="2430" dirty="0"/>
          </a:p>
        </p:txBody>
      </p:sp>
    </p:spTree>
    <p:extLst>
      <p:ext uri="{BB962C8B-B14F-4D97-AF65-F5344CB8AC3E}">
        <p14:creationId xmlns:p14="http://schemas.microsoft.com/office/powerpoint/2010/main" val="2257844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0" y="0"/>
            <a:ext cx="14630400" cy="2485430"/>
          </a:xfrm>
          <a:prstGeom prst="rect">
            <a:avLst/>
          </a:prstGeom>
        </p:spPr>
      </p:pic>
      <p:sp>
        <p:nvSpPr>
          <p:cNvPr id="5" name="Text 1"/>
          <p:cNvSpPr/>
          <p:nvPr/>
        </p:nvSpPr>
        <p:spPr>
          <a:xfrm>
            <a:off x="1884521" y="3190280"/>
            <a:ext cx="9615488" cy="621268"/>
          </a:xfrm>
          <a:prstGeom prst="rect">
            <a:avLst/>
          </a:prstGeom>
          <a:noFill/>
          <a:ln/>
        </p:spPr>
        <p:txBody>
          <a:bodyPr wrap="none" rtlCol="0" anchor="t"/>
          <a:lstStyle/>
          <a:p>
            <a:pPr marL="0" indent="0">
              <a:lnSpc>
                <a:spcPts val="4893"/>
              </a:lnSpc>
              <a:buNone/>
            </a:pPr>
            <a:r>
              <a:rPr lang="en-US" sz="3914" dirty="0">
                <a:solidFill>
                  <a:srgbClr val="FFFFFF"/>
                </a:solidFill>
                <a:latin typeface="Roboto" pitchFamily="34" charset="0"/>
                <a:ea typeface="Roboto" pitchFamily="34" charset="-122"/>
                <a:cs typeface="Roboto" pitchFamily="34" charset="-120"/>
              </a:rPr>
              <a:t>Best Practices for Effective Version Control</a:t>
            </a:r>
            <a:endParaRPr lang="en-US" sz="3914" dirty="0"/>
          </a:p>
        </p:txBody>
      </p:sp>
      <p:sp>
        <p:nvSpPr>
          <p:cNvPr id="6" name="Shape 2"/>
          <p:cNvSpPr/>
          <p:nvPr/>
        </p:nvSpPr>
        <p:spPr>
          <a:xfrm>
            <a:off x="1884521" y="4333399"/>
            <a:ext cx="447318" cy="447318"/>
          </a:xfrm>
          <a:prstGeom prst="roundRect">
            <a:avLst>
              <a:gd name="adj" fmla="val 18669"/>
            </a:avLst>
          </a:prstGeom>
          <a:solidFill>
            <a:srgbClr val="182567"/>
          </a:solidFill>
          <a:ln w="7620">
            <a:solidFill>
              <a:srgbClr val="313E80"/>
            </a:solidFill>
            <a:prstDash val="solid"/>
          </a:ln>
        </p:spPr>
      </p:sp>
      <p:sp>
        <p:nvSpPr>
          <p:cNvPr id="7" name="Text 3"/>
          <p:cNvSpPr/>
          <p:nvPr/>
        </p:nvSpPr>
        <p:spPr>
          <a:xfrm>
            <a:off x="2023348" y="4407932"/>
            <a:ext cx="169545" cy="298252"/>
          </a:xfrm>
          <a:prstGeom prst="rect">
            <a:avLst/>
          </a:prstGeom>
          <a:noFill/>
          <a:ln/>
        </p:spPr>
        <p:txBody>
          <a:bodyPr wrap="none" rtlCol="0" anchor="t"/>
          <a:lstStyle/>
          <a:p>
            <a:pPr marL="0" indent="0" algn="ctr">
              <a:lnSpc>
                <a:spcPts val="2348"/>
              </a:lnSpc>
              <a:buNone/>
            </a:pPr>
            <a:r>
              <a:rPr lang="en-US" sz="2348" dirty="0">
                <a:solidFill>
                  <a:srgbClr val="CFD0D8"/>
                </a:solidFill>
                <a:latin typeface="Roboto" pitchFamily="34" charset="0"/>
                <a:ea typeface="Roboto" pitchFamily="34" charset="-122"/>
                <a:cs typeface="Roboto" pitchFamily="34" charset="-120"/>
              </a:rPr>
              <a:t>1</a:t>
            </a:r>
            <a:endParaRPr lang="en-US" sz="2348" dirty="0"/>
          </a:p>
        </p:txBody>
      </p:sp>
      <p:sp>
        <p:nvSpPr>
          <p:cNvPr id="8" name="Text 4"/>
          <p:cNvSpPr/>
          <p:nvPr/>
        </p:nvSpPr>
        <p:spPr>
          <a:xfrm>
            <a:off x="2530673" y="4333399"/>
            <a:ext cx="2641283" cy="310753"/>
          </a:xfrm>
          <a:prstGeom prst="rect">
            <a:avLst/>
          </a:prstGeom>
          <a:noFill/>
          <a:ln/>
        </p:spPr>
        <p:txBody>
          <a:bodyPr wrap="none" rtlCol="0" anchor="t"/>
          <a:lstStyle/>
          <a:p>
            <a:pPr marL="0" indent="0">
              <a:lnSpc>
                <a:spcPts val="2446"/>
              </a:lnSpc>
              <a:buNone/>
            </a:pPr>
            <a:r>
              <a:rPr lang="en-US" sz="1957" dirty="0">
                <a:solidFill>
                  <a:srgbClr val="CFD0D8"/>
                </a:solidFill>
                <a:latin typeface="Roboto" pitchFamily="34" charset="0"/>
                <a:ea typeface="Roboto" pitchFamily="34" charset="-122"/>
                <a:cs typeface="Roboto" pitchFamily="34" charset="-120"/>
              </a:rPr>
              <a:t>Commit Early and Often</a:t>
            </a:r>
            <a:endParaRPr lang="en-US" sz="1957" dirty="0"/>
          </a:p>
        </p:txBody>
      </p:sp>
      <p:sp>
        <p:nvSpPr>
          <p:cNvPr id="9" name="Text 5"/>
          <p:cNvSpPr/>
          <p:nvPr/>
        </p:nvSpPr>
        <p:spPr>
          <a:xfrm>
            <a:off x="2530673" y="4763453"/>
            <a:ext cx="4685109" cy="954405"/>
          </a:xfrm>
          <a:prstGeom prst="rect">
            <a:avLst/>
          </a:prstGeom>
          <a:noFill/>
          <a:ln/>
        </p:spPr>
        <p:txBody>
          <a:bodyPr wrap="square" rtlCol="0" anchor="t"/>
          <a:lstStyle/>
          <a:p>
            <a:pPr marL="0" indent="0">
              <a:lnSpc>
                <a:spcPts val="2505"/>
              </a:lnSpc>
              <a:buNone/>
            </a:pPr>
            <a:r>
              <a:rPr lang="en-US" sz="1566" dirty="0">
                <a:solidFill>
                  <a:srgbClr val="CFD0D8"/>
                </a:solidFill>
                <a:latin typeface="Roboto" pitchFamily="34" charset="0"/>
                <a:ea typeface="Roboto" pitchFamily="34" charset="-122"/>
                <a:cs typeface="Roboto" pitchFamily="34" charset="-120"/>
              </a:rPr>
              <a:t>Make small, frequent commits to ensure that your changes are tracked and that you have a clear history of development.</a:t>
            </a:r>
            <a:endParaRPr lang="en-US" sz="1566" dirty="0"/>
          </a:p>
        </p:txBody>
      </p:sp>
      <p:sp>
        <p:nvSpPr>
          <p:cNvPr id="10" name="Shape 6"/>
          <p:cNvSpPr/>
          <p:nvPr/>
        </p:nvSpPr>
        <p:spPr>
          <a:xfrm>
            <a:off x="7414617" y="4333399"/>
            <a:ext cx="447318" cy="447318"/>
          </a:xfrm>
          <a:prstGeom prst="roundRect">
            <a:avLst>
              <a:gd name="adj" fmla="val 18669"/>
            </a:avLst>
          </a:prstGeom>
          <a:solidFill>
            <a:srgbClr val="182567"/>
          </a:solidFill>
          <a:ln w="7620">
            <a:solidFill>
              <a:srgbClr val="313E80"/>
            </a:solidFill>
            <a:prstDash val="solid"/>
          </a:ln>
        </p:spPr>
      </p:sp>
      <p:sp>
        <p:nvSpPr>
          <p:cNvPr id="11" name="Text 7"/>
          <p:cNvSpPr/>
          <p:nvPr/>
        </p:nvSpPr>
        <p:spPr>
          <a:xfrm>
            <a:off x="7553444" y="4407932"/>
            <a:ext cx="169545" cy="298252"/>
          </a:xfrm>
          <a:prstGeom prst="rect">
            <a:avLst/>
          </a:prstGeom>
          <a:noFill/>
          <a:ln/>
        </p:spPr>
        <p:txBody>
          <a:bodyPr wrap="none" rtlCol="0" anchor="t"/>
          <a:lstStyle/>
          <a:p>
            <a:pPr marL="0" indent="0" algn="ctr">
              <a:lnSpc>
                <a:spcPts val="2348"/>
              </a:lnSpc>
              <a:buNone/>
            </a:pPr>
            <a:r>
              <a:rPr lang="en-US" sz="2348" dirty="0">
                <a:solidFill>
                  <a:srgbClr val="CFD0D8"/>
                </a:solidFill>
                <a:latin typeface="Roboto" pitchFamily="34" charset="0"/>
                <a:ea typeface="Roboto" pitchFamily="34" charset="-122"/>
                <a:cs typeface="Roboto" pitchFamily="34" charset="-120"/>
              </a:rPr>
              <a:t>2</a:t>
            </a:r>
            <a:endParaRPr lang="en-US" sz="2348" dirty="0"/>
          </a:p>
        </p:txBody>
      </p:sp>
      <p:sp>
        <p:nvSpPr>
          <p:cNvPr id="12" name="Text 8"/>
          <p:cNvSpPr/>
          <p:nvPr/>
        </p:nvSpPr>
        <p:spPr>
          <a:xfrm>
            <a:off x="8060769" y="4333399"/>
            <a:ext cx="4050625" cy="310753"/>
          </a:xfrm>
          <a:prstGeom prst="rect">
            <a:avLst/>
          </a:prstGeom>
          <a:noFill/>
          <a:ln/>
        </p:spPr>
        <p:txBody>
          <a:bodyPr wrap="none" rtlCol="0" anchor="t"/>
          <a:lstStyle/>
          <a:p>
            <a:pPr marL="0" indent="0">
              <a:lnSpc>
                <a:spcPts val="2446"/>
              </a:lnSpc>
              <a:buNone/>
            </a:pPr>
            <a:r>
              <a:rPr lang="en-US" sz="1957" dirty="0">
                <a:solidFill>
                  <a:srgbClr val="CFD0D8"/>
                </a:solidFill>
                <a:latin typeface="Roboto" pitchFamily="34" charset="0"/>
                <a:ea typeface="Roboto" pitchFamily="34" charset="-122"/>
                <a:cs typeface="Roboto" pitchFamily="34" charset="-120"/>
              </a:rPr>
              <a:t>Write Meaningful Commit Messages</a:t>
            </a:r>
            <a:endParaRPr lang="en-US" sz="1957" dirty="0"/>
          </a:p>
        </p:txBody>
      </p:sp>
      <p:sp>
        <p:nvSpPr>
          <p:cNvPr id="13" name="Text 9"/>
          <p:cNvSpPr/>
          <p:nvPr/>
        </p:nvSpPr>
        <p:spPr>
          <a:xfrm>
            <a:off x="8060769" y="4763453"/>
            <a:ext cx="4685109" cy="954405"/>
          </a:xfrm>
          <a:prstGeom prst="rect">
            <a:avLst/>
          </a:prstGeom>
          <a:noFill/>
          <a:ln/>
        </p:spPr>
        <p:txBody>
          <a:bodyPr wrap="square" rtlCol="0" anchor="t"/>
          <a:lstStyle/>
          <a:p>
            <a:pPr marL="0" indent="0">
              <a:lnSpc>
                <a:spcPts val="2505"/>
              </a:lnSpc>
              <a:buNone/>
            </a:pPr>
            <a:r>
              <a:rPr lang="en-US" sz="1566" dirty="0">
                <a:solidFill>
                  <a:srgbClr val="CFD0D8"/>
                </a:solidFill>
                <a:latin typeface="Roboto" pitchFamily="34" charset="0"/>
                <a:ea typeface="Roboto" pitchFamily="34" charset="-122"/>
                <a:cs typeface="Roboto" pitchFamily="34" charset="-120"/>
              </a:rPr>
              <a:t>Provide clear and concise explanations of the changes made in each commit to make it easier for others to understand the development process.</a:t>
            </a:r>
            <a:endParaRPr lang="en-US" sz="1566" dirty="0"/>
          </a:p>
        </p:txBody>
      </p:sp>
      <p:sp>
        <p:nvSpPr>
          <p:cNvPr id="14" name="Shape 10"/>
          <p:cNvSpPr/>
          <p:nvPr/>
        </p:nvSpPr>
        <p:spPr>
          <a:xfrm>
            <a:off x="1884521" y="6140291"/>
            <a:ext cx="447318" cy="447318"/>
          </a:xfrm>
          <a:prstGeom prst="roundRect">
            <a:avLst>
              <a:gd name="adj" fmla="val 18669"/>
            </a:avLst>
          </a:prstGeom>
          <a:solidFill>
            <a:srgbClr val="182567"/>
          </a:solidFill>
          <a:ln w="7620">
            <a:solidFill>
              <a:srgbClr val="313E80"/>
            </a:solidFill>
            <a:prstDash val="solid"/>
          </a:ln>
        </p:spPr>
      </p:sp>
      <p:sp>
        <p:nvSpPr>
          <p:cNvPr id="15" name="Text 11"/>
          <p:cNvSpPr/>
          <p:nvPr/>
        </p:nvSpPr>
        <p:spPr>
          <a:xfrm>
            <a:off x="2023348" y="6214824"/>
            <a:ext cx="169545" cy="298252"/>
          </a:xfrm>
          <a:prstGeom prst="rect">
            <a:avLst/>
          </a:prstGeom>
          <a:noFill/>
          <a:ln/>
        </p:spPr>
        <p:txBody>
          <a:bodyPr wrap="none" rtlCol="0" anchor="t"/>
          <a:lstStyle/>
          <a:p>
            <a:pPr marL="0" indent="0" algn="ctr">
              <a:lnSpc>
                <a:spcPts val="2348"/>
              </a:lnSpc>
              <a:buNone/>
            </a:pPr>
            <a:r>
              <a:rPr lang="en-US" sz="2348" dirty="0">
                <a:solidFill>
                  <a:srgbClr val="CFD0D8"/>
                </a:solidFill>
                <a:latin typeface="Roboto" pitchFamily="34" charset="0"/>
                <a:ea typeface="Roboto" pitchFamily="34" charset="-122"/>
                <a:cs typeface="Roboto" pitchFamily="34" charset="-120"/>
              </a:rPr>
              <a:t>3</a:t>
            </a:r>
            <a:endParaRPr lang="en-US" sz="2348" dirty="0"/>
          </a:p>
        </p:txBody>
      </p:sp>
      <p:sp>
        <p:nvSpPr>
          <p:cNvPr id="16" name="Text 12"/>
          <p:cNvSpPr/>
          <p:nvPr/>
        </p:nvSpPr>
        <p:spPr>
          <a:xfrm>
            <a:off x="2530673" y="6140291"/>
            <a:ext cx="2750225" cy="310753"/>
          </a:xfrm>
          <a:prstGeom prst="rect">
            <a:avLst/>
          </a:prstGeom>
          <a:noFill/>
          <a:ln/>
        </p:spPr>
        <p:txBody>
          <a:bodyPr wrap="none" rtlCol="0" anchor="t"/>
          <a:lstStyle/>
          <a:p>
            <a:pPr marL="0" indent="0">
              <a:lnSpc>
                <a:spcPts val="2446"/>
              </a:lnSpc>
              <a:buNone/>
            </a:pPr>
            <a:r>
              <a:rPr lang="en-US" sz="1957" dirty="0">
                <a:solidFill>
                  <a:srgbClr val="CFD0D8"/>
                </a:solidFill>
                <a:latin typeface="Roboto" pitchFamily="34" charset="0"/>
                <a:ea typeface="Roboto" pitchFamily="34" charset="-122"/>
                <a:cs typeface="Roboto" pitchFamily="34" charset="-120"/>
              </a:rPr>
              <a:t>Use Branches Effectively</a:t>
            </a:r>
            <a:endParaRPr lang="en-US" sz="1957" dirty="0"/>
          </a:p>
        </p:txBody>
      </p:sp>
      <p:sp>
        <p:nvSpPr>
          <p:cNvPr id="17" name="Text 13"/>
          <p:cNvSpPr/>
          <p:nvPr/>
        </p:nvSpPr>
        <p:spPr>
          <a:xfrm>
            <a:off x="2530673" y="6570345"/>
            <a:ext cx="4685109" cy="954405"/>
          </a:xfrm>
          <a:prstGeom prst="rect">
            <a:avLst/>
          </a:prstGeom>
          <a:noFill/>
          <a:ln/>
        </p:spPr>
        <p:txBody>
          <a:bodyPr wrap="square" rtlCol="0" anchor="t"/>
          <a:lstStyle/>
          <a:p>
            <a:pPr marL="0" indent="0">
              <a:lnSpc>
                <a:spcPts val="2505"/>
              </a:lnSpc>
              <a:buNone/>
            </a:pPr>
            <a:r>
              <a:rPr lang="en-US" sz="1566" dirty="0">
                <a:solidFill>
                  <a:srgbClr val="CFD0D8"/>
                </a:solidFill>
                <a:latin typeface="Roboto" pitchFamily="34" charset="0"/>
                <a:ea typeface="Roboto" pitchFamily="34" charset="-122"/>
                <a:cs typeface="Roboto" pitchFamily="34" charset="-120"/>
              </a:rPr>
              <a:t>Create separate branches for different features or bug fixes to avoid conflicts and maintain a clear separation of work.</a:t>
            </a:r>
            <a:endParaRPr lang="en-US" sz="1566" dirty="0"/>
          </a:p>
        </p:txBody>
      </p:sp>
      <p:sp>
        <p:nvSpPr>
          <p:cNvPr id="18" name="Shape 14"/>
          <p:cNvSpPr/>
          <p:nvPr/>
        </p:nvSpPr>
        <p:spPr>
          <a:xfrm>
            <a:off x="7414617" y="6140291"/>
            <a:ext cx="447318" cy="447318"/>
          </a:xfrm>
          <a:prstGeom prst="roundRect">
            <a:avLst>
              <a:gd name="adj" fmla="val 18669"/>
            </a:avLst>
          </a:prstGeom>
          <a:solidFill>
            <a:srgbClr val="182567"/>
          </a:solidFill>
          <a:ln w="7620">
            <a:solidFill>
              <a:srgbClr val="313E80"/>
            </a:solidFill>
            <a:prstDash val="solid"/>
          </a:ln>
        </p:spPr>
      </p:sp>
      <p:sp>
        <p:nvSpPr>
          <p:cNvPr id="19" name="Text 15"/>
          <p:cNvSpPr/>
          <p:nvPr/>
        </p:nvSpPr>
        <p:spPr>
          <a:xfrm>
            <a:off x="7553444" y="6214824"/>
            <a:ext cx="169545" cy="298252"/>
          </a:xfrm>
          <a:prstGeom prst="rect">
            <a:avLst/>
          </a:prstGeom>
          <a:noFill/>
          <a:ln/>
        </p:spPr>
        <p:txBody>
          <a:bodyPr wrap="none" rtlCol="0" anchor="t"/>
          <a:lstStyle/>
          <a:p>
            <a:pPr marL="0" indent="0" algn="ctr">
              <a:lnSpc>
                <a:spcPts val="2348"/>
              </a:lnSpc>
              <a:buNone/>
            </a:pPr>
            <a:r>
              <a:rPr lang="en-US" sz="2348" dirty="0">
                <a:solidFill>
                  <a:srgbClr val="CFD0D8"/>
                </a:solidFill>
                <a:latin typeface="Roboto" pitchFamily="34" charset="0"/>
                <a:ea typeface="Roboto" pitchFamily="34" charset="-122"/>
                <a:cs typeface="Roboto" pitchFamily="34" charset="-120"/>
              </a:rPr>
              <a:t>4</a:t>
            </a:r>
            <a:endParaRPr lang="en-US" sz="2348" dirty="0"/>
          </a:p>
        </p:txBody>
      </p:sp>
      <p:sp>
        <p:nvSpPr>
          <p:cNvPr id="20" name="Text 16"/>
          <p:cNvSpPr/>
          <p:nvPr/>
        </p:nvSpPr>
        <p:spPr>
          <a:xfrm>
            <a:off x="8060769" y="6140291"/>
            <a:ext cx="2529245" cy="310753"/>
          </a:xfrm>
          <a:prstGeom prst="rect">
            <a:avLst/>
          </a:prstGeom>
          <a:noFill/>
          <a:ln/>
        </p:spPr>
        <p:txBody>
          <a:bodyPr wrap="none" rtlCol="0" anchor="t"/>
          <a:lstStyle/>
          <a:p>
            <a:pPr marL="0" indent="0">
              <a:lnSpc>
                <a:spcPts val="2446"/>
              </a:lnSpc>
              <a:buNone/>
            </a:pPr>
            <a:r>
              <a:rPr lang="en-US" sz="1957" dirty="0">
                <a:solidFill>
                  <a:srgbClr val="CFD0D8"/>
                </a:solidFill>
                <a:latin typeface="Roboto" pitchFamily="34" charset="0"/>
                <a:ea typeface="Roboto" pitchFamily="34" charset="-122"/>
                <a:cs typeface="Roboto" pitchFamily="34" charset="-120"/>
              </a:rPr>
              <a:t>Review Code Regularly</a:t>
            </a:r>
            <a:endParaRPr lang="en-US" sz="1957" dirty="0"/>
          </a:p>
        </p:txBody>
      </p:sp>
      <p:sp>
        <p:nvSpPr>
          <p:cNvPr id="21" name="Text 17"/>
          <p:cNvSpPr/>
          <p:nvPr/>
        </p:nvSpPr>
        <p:spPr>
          <a:xfrm>
            <a:off x="8060769" y="6570345"/>
            <a:ext cx="4685109" cy="636270"/>
          </a:xfrm>
          <a:prstGeom prst="rect">
            <a:avLst/>
          </a:prstGeom>
          <a:noFill/>
          <a:ln/>
        </p:spPr>
        <p:txBody>
          <a:bodyPr wrap="square" rtlCol="0" anchor="t"/>
          <a:lstStyle/>
          <a:p>
            <a:pPr marL="0" indent="0">
              <a:lnSpc>
                <a:spcPts val="2505"/>
              </a:lnSpc>
              <a:buNone/>
            </a:pPr>
            <a:r>
              <a:rPr lang="en-US" sz="1566" dirty="0">
                <a:solidFill>
                  <a:srgbClr val="CFD0D8"/>
                </a:solidFill>
                <a:latin typeface="Roboto" pitchFamily="34" charset="0"/>
                <a:ea typeface="Roboto" pitchFamily="34" charset="-122"/>
                <a:cs typeface="Roboto" pitchFamily="34" charset="-120"/>
              </a:rPr>
              <a:t>Encourage code reviews to ensure that changes are well-tested, maintain code quality, and prevent bugs.</a:t>
            </a:r>
            <a:endParaRPr lang="en-US" sz="1566" dirty="0"/>
          </a:p>
        </p:txBody>
      </p:sp>
    </p:spTree>
    <p:extLst>
      <p:ext uri="{BB962C8B-B14F-4D97-AF65-F5344CB8AC3E}">
        <p14:creationId xmlns:p14="http://schemas.microsoft.com/office/powerpoint/2010/main" val="649503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2188</Words>
  <Application>Microsoft Office PowerPoint</Application>
  <PresentationFormat>Custom</PresentationFormat>
  <Paragraphs>372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acer</cp:lastModifiedBy>
  <cp:revision>36</cp:revision>
  <dcterms:created xsi:type="dcterms:W3CDTF">2024-07-21T05:07:18Z</dcterms:created>
  <dcterms:modified xsi:type="dcterms:W3CDTF">2024-10-04T07:30:32Z</dcterms:modified>
</cp:coreProperties>
</file>