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 id="266" r:id="rId7"/>
    <p:sldId id="267" r:id="rId8"/>
    <p:sldId id="258" r:id="rId9"/>
    <p:sldId id="259" r:id="rId10"/>
    <p:sldId id="260" r:id="rId11"/>
    <p:sldId id="270" r:id="rId12"/>
    <p:sldId id="269" r:id="rId13"/>
    <p:sldId id="261"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3" d="100"/>
          <a:sy n="43" d="100"/>
        </p:scale>
        <p:origin x="7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204377-7786-4E9D-BCE8-4948DC73E5B1}"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387382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04377-7786-4E9D-BCE8-4948DC73E5B1}"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30040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04377-7786-4E9D-BCE8-4948DC73E5B1}"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114923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04377-7786-4E9D-BCE8-4948DC73E5B1}"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234660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204377-7786-4E9D-BCE8-4948DC73E5B1}"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167264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204377-7786-4E9D-BCE8-4948DC73E5B1}"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129886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04377-7786-4E9D-BCE8-4948DC73E5B1}"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214584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204377-7786-4E9D-BCE8-4948DC73E5B1}"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6863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04377-7786-4E9D-BCE8-4948DC73E5B1}"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85362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204377-7786-4E9D-BCE8-4948DC73E5B1}"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332706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204377-7786-4E9D-BCE8-4948DC73E5B1}"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64FA0-A0A3-4112-B29D-4AF01D8A0332}" type="slidenum">
              <a:rPr lang="en-US" smtClean="0"/>
              <a:t>‹#›</a:t>
            </a:fld>
            <a:endParaRPr lang="en-US"/>
          </a:p>
        </p:txBody>
      </p:sp>
    </p:spTree>
    <p:extLst>
      <p:ext uri="{BB962C8B-B14F-4D97-AF65-F5344CB8AC3E}">
        <p14:creationId xmlns:p14="http://schemas.microsoft.com/office/powerpoint/2010/main" val="426152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04377-7786-4E9D-BCE8-4948DC73E5B1}" type="datetimeFigureOut">
              <a:rPr lang="en-US" smtClean="0"/>
              <a:t>10/6/2024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64FA0-A0A3-4112-B29D-4AF01D8A0332}" type="slidenum">
              <a:rPr lang="en-US" smtClean="0"/>
              <a:t>‹#›</a:t>
            </a:fld>
            <a:endParaRPr lang="en-US"/>
          </a:p>
        </p:txBody>
      </p:sp>
    </p:spTree>
    <p:extLst>
      <p:ext uri="{BB962C8B-B14F-4D97-AF65-F5344CB8AC3E}">
        <p14:creationId xmlns:p14="http://schemas.microsoft.com/office/powerpoint/2010/main" val="189711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7861845" y="0"/>
            <a:ext cx="4330155" cy="6858000"/>
          </a:xfrm>
          <a:prstGeom prst="rect">
            <a:avLst/>
          </a:prstGeom>
        </p:spPr>
      </p:pic>
      <p:sp>
        <p:nvSpPr>
          <p:cNvPr id="3" name="Text 0"/>
          <p:cNvSpPr/>
          <p:nvPr/>
        </p:nvSpPr>
        <p:spPr>
          <a:xfrm>
            <a:off x="292804" y="199877"/>
            <a:ext cx="7569041" cy="909395"/>
          </a:xfrm>
          <a:prstGeom prst="rect">
            <a:avLst/>
          </a:prstGeom>
          <a:noFill/>
          <a:ln/>
        </p:spPr>
        <p:txBody>
          <a:bodyPr wrap="square" lIns="0" tIns="0" rIns="0" bIns="0" rtlCol="0" anchor="t"/>
          <a:lstStyle/>
          <a:p>
            <a:pPr marL="0" indent="0">
              <a:lnSpc>
                <a:spcPts val="7150"/>
              </a:lnSpc>
              <a:buNone/>
            </a:pPr>
            <a:r>
              <a:rPr lang="en-US" sz="5750" kern="0" spc="-115" dirty="0">
                <a:solidFill>
                  <a:srgbClr val="D73AD7"/>
                </a:solidFill>
                <a:latin typeface="Source Serif Pro Semi Bold" pitchFamily="34" charset="0"/>
                <a:ea typeface="Source Serif Pro Semi Bold" pitchFamily="34" charset="-122"/>
                <a:cs typeface="Source Serif Pro Semi Bold" pitchFamily="34" charset="-120"/>
              </a:rPr>
              <a:t>Container </a:t>
            </a:r>
            <a:r>
              <a:rPr lang="en-US" sz="5750" kern="0" spc="-115" dirty="0" smtClean="0">
                <a:solidFill>
                  <a:srgbClr val="D73AD7"/>
                </a:solidFill>
                <a:latin typeface="Source Serif Pro Semi Bold" pitchFamily="34" charset="0"/>
                <a:ea typeface="Source Serif Pro Semi Bold" pitchFamily="34" charset="-122"/>
                <a:cs typeface="Source Serif Pro Semi Bold" pitchFamily="34" charset="-120"/>
              </a:rPr>
              <a:t>Orchestration</a:t>
            </a:r>
            <a:endParaRPr lang="en-US" sz="5750" dirty="0"/>
          </a:p>
        </p:txBody>
      </p:sp>
      <p:sp>
        <p:nvSpPr>
          <p:cNvPr id="4" name="Text 1"/>
          <p:cNvSpPr/>
          <p:nvPr/>
        </p:nvSpPr>
        <p:spPr>
          <a:xfrm>
            <a:off x="415225" y="1988818"/>
            <a:ext cx="3032514" cy="3662473"/>
          </a:xfrm>
          <a:prstGeom prst="rect">
            <a:avLst/>
          </a:prstGeom>
          <a:noFill/>
          <a:ln/>
        </p:spPr>
        <p:txBody>
          <a:bodyPr wrap="square" lIns="0" tIns="0" rIns="0" bIns="0" rtlCol="0" anchor="t"/>
          <a:lstStyle/>
          <a:p>
            <a:pPr>
              <a:lnSpc>
                <a:spcPts val="2800"/>
              </a:lnSpc>
            </a:pPr>
            <a:r>
              <a:rPr lang="en-US" sz="1750" kern="0" spc="-35" dirty="0" smtClean="0">
                <a:solidFill>
                  <a:srgbClr val="272525"/>
                </a:solidFill>
                <a:latin typeface="Source Sans Pro" pitchFamily="34" charset="0"/>
                <a:ea typeface="Source Sans Pro" pitchFamily="34" charset="-122"/>
                <a:cs typeface="Source Sans Pro" pitchFamily="34" charset="-120"/>
              </a:rPr>
              <a:t>Container orchestration refers to the automated management, deployment, scaling, and networking of containerized applications. It enables the coordination of multiple containers, often across multiple hosts, ensuring that the applications run efficiently and reliably.</a:t>
            </a:r>
            <a:endParaRPr lang="en-US" sz="1750" dirty="0"/>
          </a:p>
        </p:txBody>
      </p:sp>
      <p:sp>
        <p:nvSpPr>
          <p:cNvPr id="5" name="Text 1"/>
          <p:cNvSpPr/>
          <p:nvPr/>
        </p:nvSpPr>
        <p:spPr>
          <a:xfrm>
            <a:off x="415224" y="130914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Definition</a:t>
            </a:r>
            <a:endParaRPr lang="en-US" sz="2400" b="1" dirty="0"/>
          </a:p>
        </p:txBody>
      </p:sp>
      <p:sp>
        <p:nvSpPr>
          <p:cNvPr id="6" name="Text 1"/>
          <p:cNvSpPr/>
          <p:nvPr/>
        </p:nvSpPr>
        <p:spPr>
          <a:xfrm>
            <a:off x="4138534" y="130914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Features</a:t>
            </a:r>
            <a:endParaRPr lang="en-US" sz="2400" b="1" dirty="0"/>
          </a:p>
        </p:txBody>
      </p:sp>
      <p:sp>
        <p:nvSpPr>
          <p:cNvPr id="7" name="Text 1"/>
          <p:cNvSpPr/>
          <p:nvPr/>
        </p:nvSpPr>
        <p:spPr>
          <a:xfrm>
            <a:off x="3762532" y="1948854"/>
            <a:ext cx="3903192" cy="4676798"/>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Automated Deployment:</a:t>
            </a:r>
            <a:r>
              <a:rPr lang="en-US" dirty="0"/>
              <a:t> Automatically deploys containers based on defined configurations and specifications.</a:t>
            </a:r>
          </a:p>
          <a:p>
            <a:pPr marL="285750" lvl="0" indent="-285750">
              <a:buFont typeface="Arial" panose="020B0604020202020204" pitchFamily="34" charset="0"/>
              <a:buChar char="•"/>
            </a:pPr>
            <a:r>
              <a:rPr lang="en-US" b="1" dirty="0"/>
              <a:t>Scaling:</a:t>
            </a:r>
            <a:r>
              <a:rPr lang="en-US" dirty="0"/>
              <a:t> Dynamically scales applications up or down based on demand and resource availability.</a:t>
            </a:r>
          </a:p>
          <a:p>
            <a:pPr marL="285750" lvl="0" indent="-285750">
              <a:buFont typeface="Arial" panose="020B0604020202020204" pitchFamily="34" charset="0"/>
              <a:buChar char="•"/>
            </a:pPr>
            <a:r>
              <a:rPr lang="en-US" b="1" dirty="0"/>
              <a:t>Load Balancing:</a:t>
            </a:r>
            <a:r>
              <a:rPr lang="en-US" dirty="0"/>
              <a:t> Distributes traffic evenly across containers to optimize resource use and prevent overload.</a:t>
            </a:r>
          </a:p>
          <a:p>
            <a:pPr marL="285750" lvl="0" indent="-285750">
              <a:buFont typeface="Arial" panose="020B0604020202020204" pitchFamily="34" charset="0"/>
              <a:buChar char="•"/>
            </a:pPr>
            <a:r>
              <a:rPr lang="en-US" b="1" dirty="0"/>
              <a:t>Service Discovery:</a:t>
            </a:r>
            <a:r>
              <a:rPr lang="en-US" dirty="0"/>
              <a:t> Automatically discovers and communicates with services within the container ecosystem.</a:t>
            </a:r>
          </a:p>
          <a:p>
            <a:pPr marL="285750" lvl="0" indent="-285750">
              <a:buFont typeface="Arial" panose="020B0604020202020204" pitchFamily="34" charset="0"/>
              <a:buChar char="•"/>
            </a:pPr>
            <a:r>
              <a:rPr lang="en-US" b="1" dirty="0"/>
              <a:t>Health Monitoring:</a:t>
            </a:r>
            <a:r>
              <a:rPr lang="en-US" dirty="0"/>
              <a:t> Continuously monitors the health of containers and replaces unhealthy instances.</a:t>
            </a:r>
          </a:p>
        </p:txBody>
      </p:sp>
    </p:spTree>
    <p:extLst>
      <p:ext uri="{BB962C8B-B14F-4D97-AF65-F5344CB8AC3E}">
        <p14:creationId xmlns:p14="http://schemas.microsoft.com/office/powerpoint/2010/main" val="54853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19038" y="327055"/>
            <a:ext cx="8403737"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Real-World Use Cases and Best Practices</a:t>
            </a:r>
            <a:endParaRPr lang="en-US" sz="4400" dirty="0"/>
          </a:p>
        </p:txBody>
      </p:sp>
      <p:pic>
        <p:nvPicPr>
          <p:cNvPr id="3" name="Image 0" descr="preencoded.png"/>
          <p:cNvPicPr>
            <a:picLocks noChangeAspect="1"/>
          </p:cNvPicPr>
          <p:nvPr/>
        </p:nvPicPr>
        <p:blipFill>
          <a:blip r:embed="rId2"/>
          <a:stretch>
            <a:fillRect/>
          </a:stretch>
        </p:blipFill>
        <p:spPr>
          <a:xfrm>
            <a:off x="319038" y="1532801"/>
            <a:ext cx="3507597" cy="2520910"/>
          </a:xfrm>
          <a:prstGeom prst="rect">
            <a:avLst/>
          </a:prstGeom>
        </p:spPr>
      </p:pic>
      <p:sp>
        <p:nvSpPr>
          <p:cNvPr id="4" name="Text 1"/>
          <p:cNvSpPr/>
          <p:nvPr/>
        </p:nvSpPr>
        <p:spPr>
          <a:xfrm>
            <a:off x="537135" y="4352915"/>
            <a:ext cx="242170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Web Applications</a:t>
            </a:r>
            <a:endParaRPr lang="en-US" sz="2200" dirty="0"/>
          </a:p>
        </p:txBody>
      </p:sp>
      <p:sp>
        <p:nvSpPr>
          <p:cNvPr id="5" name="Text 2"/>
          <p:cNvSpPr/>
          <p:nvPr/>
        </p:nvSpPr>
        <p:spPr>
          <a:xfrm>
            <a:off x="319038" y="4848454"/>
            <a:ext cx="3507597"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Deploying and scaling web applications using Kubernetes enables high availability, automated updates, and efficient resource utilization.</a:t>
            </a:r>
            <a:endParaRPr lang="en-US" sz="1850" dirty="0"/>
          </a:p>
        </p:txBody>
      </p:sp>
      <p:pic>
        <p:nvPicPr>
          <p:cNvPr id="6" name="Image 1" descr="preencoded.png"/>
          <p:cNvPicPr>
            <a:picLocks noChangeAspect="1"/>
          </p:cNvPicPr>
          <p:nvPr/>
        </p:nvPicPr>
        <p:blipFill>
          <a:blip r:embed="rId3"/>
          <a:stretch>
            <a:fillRect/>
          </a:stretch>
        </p:blipFill>
        <p:spPr>
          <a:xfrm>
            <a:off x="4256379" y="1532801"/>
            <a:ext cx="3507597" cy="2520910"/>
          </a:xfrm>
          <a:prstGeom prst="rect">
            <a:avLst/>
          </a:prstGeom>
        </p:spPr>
      </p:pic>
      <p:sp>
        <p:nvSpPr>
          <p:cNvPr id="7" name="Text 3"/>
          <p:cNvSpPr/>
          <p:nvPr/>
        </p:nvSpPr>
        <p:spPr>
          <a:xfrm>
            <a:off x="4474476" y="4352915"/>
            <a:ext cx="242170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Microservices</a:t>
            </a:r>
            <a:endParaRPr lang="en-US" sz="2200" dirty="0"/>
          </a:p>
        </p:txBody>
      </p:sp>
      <p:sp>
        <p:nvSpPr>
          <p:cNvPr id="8" name="Text 4"/>
          <p:cNvSpPr/>
          <p:nvPr/>
        </p:nvSpPr>
        <p:spPr>
          <a:xfrm>
            <a:off x="4256379" y="4848454"/>
            <a:ext cx="3507597"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Container orchestration facilitates the deployment and management of microservices, enhancing modularity, scalability, and resilience.</a:t>
            </a:r>
            <a:endParaRPr lang="en-US" sz="1850" dirty="0"/>
          </a:p>
        </p:txBody>
      </p:sp>
      <p:pic>
        <p:nvPicPr>
          <p:cNvPr id="9" name="Image 2" descr="preencoded.png"/>
          <p:cNvPicPr>
            <a:picLocks noChangeAspect="1"/>
          </p:cNvPicPr>
          <p:nvPr/>
        </p:nvPicPr>
        <p:blipFill>
          <a:blip r:embed="rId4"/>
          <a:stretch>
            <a:fillRect/>
          </a:stretch>
        </p:blipFill>
        <p:spPr>
          <a:xfrm>
            <a:off x="8364511" y="1532682"/>
            <a:ext cx="3507700" cy="2521029"/>
          </a:xfrm>
          <a:prstGeom prst="rect">
            <a:avLst/>
          </a:prstGeom>
        </p:spPr>
      </p:pic>
      <p:sp>
        <p:nvSpPr>
          <p:cNvPr id="10" name="Text 5"/>
          <p:cNvSpPr/>
          <p:nvPr/>
        </p:nvSpPr>
        <p:spPr>
          <a:xfrm>
            <a:off x="8582628" y="4352915"/>
            <a:ext cx="242170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Data Processing</a:t>
            </a:r>
            <a:endParaRPr lang="en-US" sz="2200" dirty="0"/>
          </a:p>
        </p:txBody>
      </p:sp>
      <p:sp>
        <p:nvSpPr>
          <p:cNvPr id="11" name="Text 6"/>
          <p:cNvSpPr/>
          <p:nvPr/>
        </p:nvSpPr>
        <p:spPr>
          <a:xfrm>
            <a:off x="8364511" y="4848454"/>
            <a:ext cx="3507700"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Kubernetes can be used to orchestrate data processing pipelines, enabling efficient scaling, resource management, and fault tolerance.</a:t>
            </a:r>
            <a:endParaRPr lang="en-US" sz="1850" dirty="0"/>
          </a:p>
        </p:txBody>
      </p:sp>
    </p:spTree>
    <p:extLst>
      <p:ext uri="{BB962C8B-B14F-4D97-AF65-F5344CB8AC3E}">
        <p14:creationId xmlns:p14="http://schemas.microsoft.com/office/powerpoint/2010/main" val="368707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706902" y="739523"/>
            <a:ext cx="7150317" cy="909395"/>
          </a:xfrm>
          <a:prstGeom prst="rect">
            <a:avLst/>
          </a:prstGeom>
          <a:noFill/>
          <a:ln/>
        </p:spPr>
        <p:txBody>
          <a:bodyPr wrap="square" lIns="0" tIns="0" rIns="0" bIns="0" rtlCol="0" anchor="t"/>
          <a:lstStyle/>
          <a:p>
            <a:pPr>
              <a:lnSpc>
                <a:spcPts val="7150"/>
              </a:lnSpc>
            </a:pPr>
            <a:r>
              <a:rPr lang="en-US" sz="2800" b="1" kern="0" spc="-115" dirty="0" smtClean="0">
                <a:solidFill>
                  <a:srgbClr val="D73AD7"/>
                </a:solidFill>
                <a:latin typeface="Source Serif Pro Semi Bold" pitchFamily="34" charset="0"/>
                <a:ea typeface="Source Serif Pro Semi Bold" pitchFamily="34" charset="-122"/>
                <a:cs typeface="Source Serif Pro Semi Bold" pitchFamily="34" charset="-120"/>
              </a:rPr>
              <a:t>Best Practices for Effective Container Orchestration</a:t>
            </a:r>
            <a:endParaRPr lang="en-US" sz="2800" b="1" dirty="0"/>
          </a:p>
        </p:txBody>
      </p:sp>
      <p:sp>
        <p:nvSpPr>
          <p:cNvPr id="4" name="Text 1"/>
          <p:cNvSpPr/>
          <p:nvPr/>
        </p:nvSpPr>
        <p:spPr>
          <a:xfrm>
            <a:off x="4706902" y="2293494"/>
            <a:ext cx="7150317" cy="2818151"/>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Design for Resilience:</a:t>
            </a:r>
            <a:r>
              <a:rPr lang="en-US" dirty="0"/>
              <a:t> Build applications that can handle failures gracefully and recover automatically.</a:t>
            </a:r>
          </a:p>
          <a:p>
            <a:pPr marL="285750" lvl="0" indent="-285750">
              <a:buFont typeface="Arial" panose="020B0604020202020204" pitchFamily="34" charset="0"/>
              <a:buChar char="•"/>
            </a:pPr>
            <a:r>
              <a:rPr lang="en-US" b="1" dirty="0"/>
              <a:t>Monitor and Log:</a:t>
            </a:r>
            <a:r>
              <a:rPr lang="en-US" dirty="0"/>
              <a:t> Implement robust monitoring and logging to track application performance and troubleshoot issues.</a:t>
            </a:r>
          </a:p>
          <a:p>
            <a:pPr marL="285750" lvl="0" indent="-285750">
              <a:buFont typeface="Arial" panose="020B0604020202020204" pitchFamily="34" charset="0"/>
              <a:buChar char="•"/>
            </a:pPr>
            <a:r>
              <a:rPr lang="en-US" b="1" dirty="0"/>
              <a:t>Utilize Declarative Configurations:</a:t>
            </a:r>
            <a:r>
              <a:rPr lang="en-US" dirty="0"/>
              <a:t> Use declarative configurations to define desired states, ensuring consistency and ease of management.</a:t>
            </a:r>
          </a:p>
          <a:p>
            <a:pPr marL="285750" lvl="0" indent="-285750">
              <a:buFont typeface="Arial" panose="020B0604020202020204" pitchFamily="34" charset="0"/>
              <a:buChar char="•"/>
            </a:pPr>
            <a:r>
              <a:rPr lang="en-US" b="1" dirty="0"/>
              <a:t>Optimize Resource Usage:</a:t>
            </a:r>
            <a:r>
              <a:rPr lang="en-US" dirty="0"/>
              <a:t> Regularly review resource allocation and adjust configurations to optimize performance and cost.</a:t>
            </a:r>
          </a:p>
          <a:p>
            <a:pPr marL="285750" lvl="0" indent="-285750">
              <a:buFont typeface="Arial" panose="020B0604020202020204" pitchFamily="34" charset="0"/>
              <a:buChar char="•"/>
            </a:pPr>
            <a:r>
              <a:rPr lang="en-US" b="1" dirty="0"/>
              <a:t>Regularly Update:</a:t>
            </a:r>
            <a:r>
              <a:rPr lang="en-US" dirty="0"/>
              <a:t> Keep the orchestration platform and container images up to date with the latest security patches and features.</a:t>
            </a:r>
          </a:p>
        </p:txBody>
      </p:sp>
      <p:pic>
        <p:nvPicPr>
          <p:cNvPr id="5" name="Image 0" descr="preencoded.png"/>
          <p:cNvPicPr>
            <a:picLocks noChangeAspect="1"/>
          </p:cNvPicPr>
          <p:nvPr/>
        </p:nvPicPr>
        <p:blipFill>
          <a:blip r:embed="rId2"/>
          <a:stretch>
            <a:fillRect/>
          </a:stretch>
        </p:blipFill>
        <p:spPr>
          <a:xfrm>
            <a:off x="0" y="0"/>
            <a:ext cx="4371017" cy="6858000"/>
          </a:xfrm>
          <a:prstGeom prst="rect">
            <a:avLst/>
          </a:prstGeom>
        </p:spPr>
      </p:pic>
    </p:spTree>
    <p:extLst>
      <p:ext uri="{BB962C8B-B14F-4D97-AF65-F5344CB8AC3E}">
        <p14:creationId xmlns:p14="http://schemas.microsoft.com/office/powerpoint/2010/main" val="345622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74743" y="484690"/>
            <a:ext cx="7150317" cy="1074287"/>
          </a:xfrm>
          <a:prstGeom prst="rect">
            <a:avLst/>
          </a:prstGeom>
          <a:noFill/>
          <a:ln/>
        </p:spPr>
        <p:txBody>
          <a:bodyPr wrap="square" lIns="0" tIns="0" rIns="0" bIns="0" rtlCol="0" anchor="t"/>
          <a:lstStyle/>
          <a:p>
            <a:pPr>
              <a:lnSpc>
                <a:spcPts val="7150"/>
              </a:lnSpc>
            </a:pPr>
            <a:r>
              <a:rPr lang="en-US" sz="3600" b="1" kern="0" spc="-115" dirty="0" smtClean="0">
                <a:solidFill>
                  <a:srgbClr val="D73AD7"/>
                </a:solidFill>
                <a:latin typeface="Source Serif Pro Semi Bold" pitchFamily="34" charset="0"/>
                <a:ea typeface="Source Serif Pro Semi Bold" pitchFamily="34" charset="-122"/>
                <a:cs typeface="Source Serif Pro Semi Bold" pitchFamily="34" charset="-120"/>
              </a:rPr>
              <a:t>Integrating with CI/CD Pipeline</a:t>
            </a:r>
            <a:endParaRPr lang="en-US" sz="3600" b="1" dirty="0"/>
          </a:p>
        </p:txBody>
      </p:sp>
      <p:sp>
        <p:nvSpPr>
          <p:cNvPr id="4" name="Text 1"/>
          <p:cNvSpPr/>
          <p:nvPr/>
        </p:nvSpPr>
        <p:spPr>
          <a:xfrm>
            <a:off x="374744" y="1963712"/>
            <a:ext cx="7150317" cy="3237876"/>
          </a:xfrm>
          <a:prstGeom prst="rect">
            <a:avLst/>
          </a:prstGeom>
          <a:noFill/>
          <a:ln/>
        </p:spPr>
        <p:txBody>
          <a:bodyPr wrap="square" lIns="0" tIns="0" rIns="0" bIns="0" rtlCol="0" anchor="t"/>
          <a:lstStyle/>
          <a:p>
            <a:r>
              <a:rPr lang="en-US" dirty="0"/>
              <a:t>Container orchestration integrates with CI/CD pipelines by automating the deployment of containerized applications. The integration typically involves:</a:t>
            </a:r>
          </a:p>
          <a:p>
            <a:pPr marL="285750" lvl="0" indent="-285750">
              <a:buFont typeface="Arial" panose="020B0604020202020204" pitchFamily="34" charset="0"/>
              <a:buChar char="•"/>
            </a:pPr>
            <a:r>
              <a:rPr lang="en-US" b="1" dirty="0"/>
              <a:t>Continuous Integration:</a:t>
            </a:r>
            <a:r>
              <a:rPr lang="en-US" dirty="0"/>
              <a:t> Automated testing and building of container images in the CI stage.</a:t>
            </a:r>
          </a:p>
          <a:p>
            <a:pPr marL="285750" lvl="0" indent="-285750">
              <a:buFont typeface="Arial" panose="020B0604020202020204" pitchFamily="34" charset="0"/>
              <a:buChar char="•"/>
            </a:pPr>
            <a:r>
              <a:rPr lang="en-US" b="1" dirty="0"/>
              <a:t>Continuous Deployment:</a:t>
            </a:r>
            <a:r>
              <a:rPr lang="en-US" dirty="0"/>
              <a:t> The orchestrator automatically deploys the built images to the production environment after passing tests.</a:t>
            </a:r>
          </a:p>
          <a:p>
            <a:pPr marL="285750" lvl="0" indent="-285750">
              <a:buFont typeface="Arial" panose="020B0604020202020204" pitchFamily="34" charset="0"/>
              <a:buChar char="•"/>
            </a:pPr>
            <a:r>
              <a:rPr lang="en-US" b="1" dirty="0"/>
              <a:t>Rollback Mechanism:</a:t>
            </a:r>
            <a:r>
              <a:rPr lang="en-US" dirty="0"/>
              <a:t> In case of failure, the orchestration platform can quickly roll back to a previous stable version.</a:t>
            </a:r>
          </a:p>
          <a:p>
            <a:pPr marL="285750" lvl="0" indent="-285750">
              <a:buFont typeface="Arial" panose="020B0604020202020204" pitchFamily="34" charset="0"/>
              <a:buChar char="•"/>
            </a:pPr>
            <a:r>
              <a:rPr lang="en-US" b="1" dirty="0"/>
              <a:t>Monitoring:</a:t>
            </a:r>
            <a:r>
              <a:rPr lang="en-US" dirty="0"/>
              <a:t> Continuous monitoring ensures that applications are running correctly, allowing for quick responses to issues.</a:t>
            </a:r>
          </a:p>
        </p:txBody>
      </p:sp>
      <p:pic>
        <p:nvPicPr>
          <p:cNvPr id="6" name="Image 0" descr="preencoded.png"/>
          <p:cNvPicPr>
            <a:picLocks noChangeAspect="1"/>
          </p:cNvPicPr>
          <p:nvPr/>
        </p:nvPicPr>
        <p:blipFill>
          <a:blip r:embed="rId2"/>
          <a:stretch>
            <a:fillRect/>
          </a:stretch>
        </p:blipFill>
        <p:spPr>
          <a:xfrm>
            <a:off x="7859843" y="0"/>
            <a:ext cx="4332157" cy="6858000"/>
          </a:xfrm>
          <a:prstGeom prst="rect">
            <a:avLst/>
          </a:prstGeom>
        </p:spPr>
      </p:pic>
    </p:spTree>
    <p:extLst>
      <p:ext uri="{BB962C8B-B14F-4D97-AF65-F5344CB8AC3E}">
        <p14:creationId xmlns:p14="http://schemas.microsoft.com/office/powerpoint/2010/main" val="194055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04723" y="274828"/>
            <a:ext cx="7150317" cy="1074287"/>
          </a:xfrm>
          <a:prstGeom prst="rect">
            <a:avLst/>
          </a:prstGeom>
          <a:noFill/>
          <a:ln/>
        </p:spPr>
        <p:txBody>
          <a:bodyPr wrap="square" lIns="0" tIns="0" rIns="0" bIns="0" rtlCol="0" anchor="t"/>
          <a:lstStyle/>
          <a:p>
            <a:pPr>
              <a:lnSpc>
                <a:spcPts val="7150"/>
              </a:lnSpc>
            </a:pPr>
            <a:r>
              <a:rPr lang="en-US" sz="3600" b="1" kern="0" spc="-115" dirty="0" smtClean="0">
                <a:solidFill>
                  <a:srgbClr val="D73AD7"/>
                </a:solidFill>
                <a:latin typeface="Source Serif Pro Semi Bold" pitchFamily="34" charset="0"/>
                <a:ea typeface="Source Serif Pro Semi Bold" pitchFamily="34" charset="-122"/>
                <a:cs typeface="Source Serif Pro Semi Bold" pitchFamily="34" charset="-120"/>
              </a:rPr>
              <a:t>Declarative vs. Imperative</a:t>
            </a:r>
            <a:endParaRPr lang="en-US" sz="3600" b="1" dirty="0"/>
          </a:p>
        </p:txBody>
      </p:sp>
      <p:graphicFrame>
        <p:nvGraphicFramePr>
          <p:cNvPr id="3" name="Table 2"/>
          <p:cNvGraphicFramePr>
            <a:graphicFrameLocks noGrp="1"/>
          </p:cNvGraphicFramePr>
          <p:nvPr>
            <p:extLst>
              <p:ext uri="{D42A27DB-BD31-4B8C-83A1-F6EECF244321}">
                <p14:modId xmlns:p14="http://schemas.microsoft.com/office/powerpoint/2010/main" val="2222041946"/>
              </p:ext>
            </p:extLst>
          </p:nvPr>
        </p:nvGraphicFramePr>
        <p:xfrm>
          <a:off x="2002019" y="1888899"/>
          <a:ext cx="8127999" cy="375539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3585713294"/>
                    </a:ext>
                  </a:extLst>
                </a:gridCol>
                <a:gridCol w="2709333">
                  <a:extLst>
                    <a:ext uri="{9D8B030D-6E8A-4147-A177-3AD203B41FA5}">
                      <a16:colId xmlns:a16="http://schemas.microsoft.com/office/drawing/2014/main" val="503185921"/>
                    </a:ext>
                  </a:extLst>
                </a:gridCol>
                <a:gridCol w="2709333">
                  <a:extLst>
                    <a:ext uri="{9D8B030D-6E8A-4147-A177-3AD203B41FA5}">
                      <a16:colId xmlns:a16="http://schemas.microsoft.com/office/drawing/2014/main" val="1744133212"/>
                    </a:ext>
                  </a:extLst>
                </a:gridCol>
              </a:tblGrid>
              <a:tr h="370840">
                <a:tc>
                  <a:txBody>
                    <a:bodyPr/>
                    <a:lstStyle/>
                    <a:p>
                      <a:pPr algn="ctr" fontAlgn="ctr"/>
                      <a:r>
                        <a:rPr lang="en-US" sz="2000" b="1" i="0" u="none" strike="noStrike" dirty="0">
                          <a:solidFill>
                            <a:srgbClr val="000000"/>
                          </a:solidFill>
                          <a:effectLst/>
                          <a:latin typeface="Calibri" panose="020F0502020204030204" pitchFamily="34" charset="0"/>
                        </a:rPr>
                        <a:t>Feature</a:t>
                      </a:r>
                    </a:p>
                  </a:txBody>
                  <a:tcPr marL="6350" marR="6350" marT="6350" marB="0" anchor="ctr"/>
                </a:tc>
                <a:tc>
                  <a:txBody>
                    <a:bodyPr/>
                    <a:lstStyle/>
                    <a:p>
                      <a:pPr algn="ctr" fontAlgn="ctr"/>
                      <a:r>
                        <a:rPr lang="en-US" sz="2000" b="1" i="0" u="none" strike="noStrike">
                          <a:solidFill>
                            <a:srgbClr val="000000"/>
                          </a:solidFill>
                          <a:effectLst/>
                          <a:latin typeface="Calibri" panose="020F0502020204030204" pitchFamily="34" charset="0"/>
                        </a:rPr>
                        <a:t>Declarative</a:t>
                      </a:r>
                    </a:p>
                  </a:txBody>
                  <a:tcPr marL="6350" marR="6350" marT="6350" marB="0" anchor="ctr"/>
                </a:tc>
                <a:tc>
                  <a:txBody>
                    <a:bodyPr/>
                    <a:lstStyle/>
                    <a:p>
                      <a:pPr algn="ctr" fontAlgn="ctr"/>
                      <a:r>
                        <a:rPr lang="en-US" sz="2000" b="1" i="0" u="none" strike="noStrike">
                          <a:solidFill>
                            <a:srgbClr val="000000"/>
                          </a:solidFill>
                          <a:effectLst/>
                          <a:latin typeface="Calibri" panose="020F0502020204030204" pitchFamily="34" charset="0"/>
                        </a:rPr>
                        <a:t>Imperative</a:t>
                      </a:r>
                    </a:p>
                  </a:txBody>
                  <a:tcPr marL="6350" marR="6350" marT="6350" marB="0" anchor="ctr"/>
                </a:tc>
                <a:extLst>
                  <a:ext uri="{0D108BD9-81ED-4DB2-BD59-A6C34878D82A}">
                    <a16:rowId xmlns:a16="http://schemas.microsoft.com/office/drawing/2014/main" val="2392819670"/>
                  </a:ext>
                </a:extLst>
              </a:tr>
              <a:tr h="370840">
                <a:tc>
                  <a:txBody>
                    <a:bodyPr/>
                    <a:lstStyle/>
                    <a:p>
                      <a:pPr algn="l" fontAlgn="ctr"/>
                      <a:r>
                        <a:rPr lang="en-US" sz="2000" b="1" i="0" u="none" strike="noStrike">
                          <a:solidFill>
                            <a:srgbClr val="000000"/>
                          </a:solidFill>
                          <a:effectLst/>
                          <a:latin typeface="Calibri" panose="020F0502020204030204" pitchFamily="34" charset="0"/>
                        </a:rPr>
                        <a:t>Definition</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Specifies what the desired state is</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Specifies how to reach the desired state</a:t>
                      </a:r>
                    </a:p>
                  </a:txBody>
                  <a:tcPr marL="6350" marR="6350" marT="6350" marB="0" anchor="ctr"/>
                </a:tc>
                <a:extLst>
                  <a:ext uri="{0D108BD9-81ED-4DB2-BD59-A6C34878D82A}">
                    <a16:rowId xmlns:a16="http://schemas.microsoft.com/office/drawing/2014/main" val="2878128979"/>
                  </a:ext>
                </a:extLst>
              </a:tr>
              <a:tr h="370840">
                <a:tc>
                  <a:txBody>
                    <a:bodyPr/>
                    <a:lstStyle/>
                    <a:p>
                      <a:pPr algn="l" fontAlgn="ctr"/>
                      <a:r>
                        <a:rPr lang="en-US" sz="2000" b="1" i="0" u="none" strike="noStrike" dirty="0">
                          <a:solidFill>
                            <a:srgbClr val="000000"/>
                          </a:solidFill>
                          <a:effectLst/>
                          <a:latin typeface="Calibri" panose="020F0502020204030204" pitchFamily="34" charset="0"/>
                        </a:rPr>
                        <a:t>Approach</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Defines the final state and system figures out how to achieve it</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Step-by-step instructions to achieve the goal</a:t>
                      </a:r>
                    </a:p>
                  </a:txBody>
                  <a:tcPr marL="6350" marR="6350" marT="6350" marB="0" anchor="ctr"/>
                </a:tc>
                <a:extLst>
                  <a:ext uri="{0D108BD9-81ED-4DB2-BD59-A6C34878D82A}">
                    <a16:rowId xmlns:a16="http://schemas.microsoft.com/office/drawing/2014/main" val="3411375155"/>
                  </a:ext>
                </a:extLst>
              </a:tr>
              <a:tr h="370840">
                <a:tc>
                  <a:txBody>
                    <a:bodyPr/>
                    <a:lstStyle/>
                    <a:p>
                      <a:pPr algn="l" fontAlgn="ctr"/>
                      <a:r>
                        <a:rPr lang="en-US" sz="2000" b="1" i="0" u="none" strike="noStrike">
                          <a:solidFill>
                            <a:srgbClr val="000000"/>
                          </a:solidFill>
                          <a:effectLst/>
                          <a:latin typeface="Calibri" panose="020F0502020204030204" pitchFamily="34" charset="0"/>
                        </a:rPr>
                        <a:t>Example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Kubernetes manifests, Terraform</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Command-line operations, shell scripts</a:t>
                      </a:r>
                    </a:p>
                  </a:txBody>
                  <a:tcPr marL="6350" marR="6350" marT="6350" marB="0" anchor="ctr"/>
                </a:tc>
                <a:extLst>
                  <a:ext uri="{0D108BD9-81ED-4DB2-BD59-A6C34878D82A}">
                    <a16:rowId xmlns:a16="http://schemas.microsoft.com/office/drawing/2014/main" val="3258040929"/>
                  </a:ext>
                </a:extLst>
              </a:tr>
              <a:tr h="370840">
                <a:tc>
                  <a:txBody>
                    <a:bodyPr/>
                    <a:lstStyle/>
                    <a:p>
                      <a:pPr algn="l" fontAlgn="ctr"/>
                      <a:r>
                        <a:rPr lang="en-US" sz="2000" b="1" i="0" u="none" strike="noStrike">
                          <a:solidFill>
                            <a:srgbClr val="000000"/>
                          </a:solidFill>
                          <a:effectLst/>
                          <a:latin typeface="Calibri" panose="020F0502020204030204" pitchFamily="34" charset="0"/>
                        </a:rPr>
                        <a:t>Flexibility</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More scalable, self-healing</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More control, manual intervention</a:t>
                      </a:r>
                    </a:p>
                  </a:txBody>
                  <a:tcPr marL="6350" marR="6350" marT="6350" marB="0" anchor="ctr"/>
                </a:tc>
                <a:extLst>
                  <a:ext uri="{0D108BD9-81ED-4DB2-BD59-A6C34878D82A}">
                    <a16:rowId xmlns:a16="http://schemas.microsoft.com/office/drawing/2014/main" val="4077407428"/>
                  </a:ext>
                </a:extLst>
              </a:tr>
              <a:tr h="370840">
                <a:tc>
                  <a:txBody>
                    <a:bodyPr/>
                    <a:lstStyle/>
                    <a:p>
                      <a:pPr algn="l" fontAlgn="ctr"/>
                      <a:r>
                        <a:rPr lang="en-US" sz="2000" b="1" i="0" u="none" strike="noStrike">
                          <a:solidFill>
                            <a:srgbClr val="000000"/>
                          </a:solidFill>
                          <a:effectLst/>
                          <a:latin typeface="Calibri" panose="020F0502020204030204" pitchFamily="34" charset="0"/>
                        </a:rPr>
                        <a:t>Use Case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Infrastructure-as-Code (IaC), automation</a:t>
                      </a:r>
                    </a:p>
                  </a:txBody>
                  <a:tcPr marL="6350" marR="6350" marT="6350" marB="0" anchor="ctr"/>
                </a:tc>
                <a:tc>
                  <a:txBody>
                    <a:bodyPr/>
                    <a:lstStyle/>
                    <a:p>
                      <a:pPr algn="l" fontAlgn="ctr"/>
                      <a:r>
                        <a:rPr lang="en-US" sz="2000" b="0" i="0" u="none" strike="noStrike" dirty="0">
                          <a:solidFill>
                            <a:srgbClr val="000000"/>
                          </a:solidFill>
                          <a:effectLst/>
                          <a:latin typeface="Calibri" panose="020F0502020204030204" pitchFamily="34" charset="0"/>
                        </a:rPr>
                        <a:t>Manual operations, one-off tasks</a:t>
                      </a:r>
                    </a:p>
                  </a:txBody>
                  <a:tcPr marL="6350" marR="6350" marT="6350" marB="0" anchor="ctr"/>
                </a:tc>
                <a:extLst>
                  <a:ext uri="{0D108BD9-81ED-4DB2-BD59-A6C34878D82A}">
                    <a16:rowId xmlns:a16="http://schemas.microsoft.com/office/drawing/2014/main" val="911162004"/>
                  </a:ext>
                </a:extLst>
              </a:tr>
            </a:tbl>
          </a:graphicData>
        </a:graphic>
      </p:graphicFrame>
    </p:spTree>
    <p:extLst>
      <p:ext uri="{BB962C8B-B14F-4D97-AF65-F5344CB8AC3E}">
        <p14:creationId xmlns:p14="http://schemas.microsoft.com/office/powerpoint/2010/main" val="228745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04723" y="274828"/>
            <a:ext cx="7150317" cy="1074287"/>
          </a:xfrm>
          <a:prstGeom prst="rect">
            <a:avLst/>
          </a:prstGeom>
          <a:noFill/>
          <a:ln/>
        </p:spPr>
        <p:txBody>
          <a:bodyPr wrap="square" lIns="0" tIns="0" rIns="0" bIns="0" rtlCol="0" anchor="t"/>
          <a:lstStyle/>
          <a:p>
            <a:pPr>
              <a:lnSpc>
                <a:spcPts val="7150"/>
              </a:lnSpc>
            </a:pPr>
            <a:r>
              <a:rPr lang="en-US" sz="3600" b="1" kern="0" spc="-115" dirty="0" smtClean="0">
                <a:solidFill>
                  <a:srgbClr val="D73AD7"/>
                </a:solidFill>
                <a:latin typeface="Source Serif Pro Semi Bold" pitchFamily="34" charset="0"/>
                <a:ea typeface="Source Serif Pro Semi Bold" pitchFamily="34" charset="-122"/>
                <a:cs typeface="Source Serif Pro Semi Bold" pitchFamily="34" charset="-120"/>
              </a:rPr>
              <a:t>Single-Cluster vs. Multi-Cluster</a:t>
            </a:r>
            <a:endParaRPr lang="en-US" sz="3600" b="1" dirty="0"/>
          </a:p>
        </p:txBody>
      </p:sp>
      <p:graphicFrame>
        <p:nvGraphicFramePr>
          <p:cNvPr id="3" name="Table 2"/>
          <p:cNvGraphicFramePr>
            <a:graphicFrameLocks noGrp="1"/>
          </p:cNvGraphicFramePr>
          <p:nvPr>
            <p:extLst>
              <p:ext uri="{D42A27DB-BD31-4B8C-83A1-F6EECF244321}">
                <p14:modId xmlns:p14="http://schemas.microsoft.com/office/powerpoint/2010/main" val="3056095157"/>
              </p:ext>
            </p:extLst>
          </p:nvPr>
        </p:nvGraphicFramePr>
        <p:xfrm>
          <a:off x="2151922" y="1724008"/>
          <a:ext cx="8127999" cy="375539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358802293"/>
                    </a:ext>
                  </a:extLst>
                </a:gridCol>
                <a:gridCol w="2709333">
                  <a:extLst>
                    <a:ext uri="{9D8B030D-6E8A-4147-A177-3AD203B41FA5}">
                      <a16:colId xmlns:a16="http://schemas.microsoft.com/office/drawing/2014/main" val="1467188593"/>
                    </a:ext>
                  </a:extLst>
                </a:gridCol>
                <a:gridCol w="2709333">
                  <a:extLst>
                    <a:ext uri="{9D8B030D-6E8A-4147-A177-3AD203B41FA5}">
                      <a16:colId xmlns:a16="http://schemas.microsoft.com/office/drawing/2014/main" val="1614124812"/>
                    </a:ext>
                  </a:extLst>
                </a:gridCol>
              </a:tblGrid>
              <a:tr h="370840">
                <a:tc>
                  <a:txBody>
                    <a:bodyPr/>
                    <a:lstStyle/>
                    <a:p>
                      <a:pPr algn="ctr" fontAlgn="ctr"/>
                      <a:r>
                        <a:rPr lang="en-US" sz="2000" b="1" i="0" u="none" strike="noStrike" dirty="0">
                          <a:solidFill>
                            <a:srgbClr val="000000"/>
                          </a:solidFill>
                          <a:effectLst/>
                          <a:latin typeface="Calibri" panose="020F0502020204030204" pitchFamily="34" charset="0"/>
                        </a:rPr>
                        <a:t>Feature</a:t>
                      </a:r>
                    </a:p>
                  </a:txBody>
                  <a:tcPr marL="6350" marR="6350" marT="6350" marB="0" anchor="ctr"/>
                </a:tc>
                <a:tc>
                  <a:txBody>
                    <a:bodyPr/>
                    <a:lstStyle/>
                    <a:p>
                      <a:pPr algn="ctr" fontAlgn="ctr"/>
                      <a:r>
                        <a:rPr lang="en-US" sz="2000" b="1" i="0" u="none" strike="noStrike">
                          <a:solidFill>
                            <a:srgbClr val="000000"/>
                          </a:solidFill>
                          <a:effectLst/>
                          <a:latin typeface="Calibri" panose="020F0502020204030204" pitchFamily="34" charset="0"/>
                        </a:rPr>
                        <a:t>Single-Cluster</a:t>
                      </a:r>
                    </a:p>
                  </a:txBody>
                  <a:tcPr marL="6350" marR="6350" marT="6350" marB="0" anchor="ctr"/>
                </a:tc>
                <a:tc>
                  <a:txBody>
                    <a:bodyPr/>
                    <a:lstStyle/>
                    <a:p>
                      <a:pPr algn="ctr" fontAlgn="ctr"/>
                      <a:r>
                        <a:rPr lang="en-US" sz="2000" b="1" i="0" u="none" strike="noStrike">
                          <a:solidFill>
                            <a:srgbClr val="000000"/>
                          </a:solidFill>
                          <a:effectLst/>
                          <a:latin typeface="Calibri" panose="020F0502020204030204" pitchFamily="34" charset="0"/>
                        </a:rPr>
                        <a:t>Multi-Cluster</a:t>
                      </a:r>
                    </a:p>
                  </a:txBody>
                  <a:tcPr marL="6350" marR="6350" marT="6350" marB="0" anchor="ctr"/>
                </a:tc>
                <a:extLst>
                  <a:ext uri="{0D108BD9-81ED-4DB2-BD59-A6C34878D82A}">
                    <a16:rowId xmlns:a16="http://schemas.microsoft.com/office/drawing/2014/main" val="2204546077"/>
                  </a:ext>
                </a:extLst>
              </a:tr>
              <a:tr h="370840">
                <a:tc>
                  <a:txBody>
                    <a:bodyPr/>
                    <a:lstStyle/>
                    <a:p>
                      <a:pPr algn="l" fontAlgn="ctr"/>
                      <a:r>
                        <a:rPr lang="en-US" sz="2000" b="1" i="0" u="none" strike="noStrike">
                          <a:solidFill>
                            <a:srgbClr val="000000"/>
                          </a:solidFill>
                          <a:effectLst/>
                          <a:latin typeface="Calibri" panose="020F0502020204030204" pitchFamily="34" charset="0"/>
                        </a:rPr>
                        <a:t>Definition</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Operates within a single Kubernetes cluster</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Operates across multiple clusters</a:t>
                      </a:r>
                    </a:p>
                  </a:txBody>
                  <a:tcPr marL="6350" marR="6350" marT="6350" marB="0" anchor="ctr"/>
                </a:tc>
                <a:extLst>
                  <a:ext uri="{0D108BD9-81ED-4DB2-BD59-A6C34878D82A}">
                    <a16:rowId xmlns:a16="http://schemas.microsoft.com/office/drawing/2014/main" val="3082512978"/>
                  </a:ext>
                </a:extLst>
              </a:tr>
              <a:tr h="370840">
                <a:tc>
                  <a:txBody>
                    <a:bodyPr/>
                    <a:lstStyle/>
                    <a:p>
                      <a:pPr algn="l" fontAlgn="ctr"/>
                      <a:r>
                        <a:rPr lang="en-US" sz="2000" b="1" i="0" u="none" strike="noStrike">
                          <a:solidFill>
                            <a:srgbClr val="000000"/>
                          </a:solidFill>
                          <a:effectLst/>
                          <a:latin typeface="Calibri" panose="020F0502020204030204" pitchFamily="34" charset="0"/>
                        </a:rPr>
                        <a:t>Scalability</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Limited scalability, bound by single cluster</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Highly scalable across clusters</a:t>
                      </a:r>
                    </a:p>
                  </a:txBody>
                  <a:tcPr marL="6350" marR="6350" marT="6350" marB="0" anchor="ctr"/>
                </a:tc>
                <a:extLst>
                  <a:ext uri="{0D108BD9-81ED-4DB2-BD59-A6C34878D82A}">
                    <a16:rowId xmlns:a16="http://schemas.microsoft.com/office/drawing/2014/main" val="3367793971"/>
                  </a:ext>
                </a:extLst>
              </a:tr>
              <a:tr h="370840">
                <a:tc>
                  <a:txBody>
                    <a:bodyPr/>
                    <a:lstStyle/>
                    <a:p>
                      <a:pPr algn="l" fontAlgn="ctr"/>
                      <a:r>
                        <a:rPr lang="en-US" sz="2000" b="1" i="0" u="none" strike="noStrike">
                          <a:solidFill>
                            <a:srgbClr val="000000"/>
                          </a:solidFill>
                          <a:effectLst/>
                          <a:latin typeface="Calibri" panose="020F0502020204030204" pitchFamily="34" charset="0"/>
                        </a:rPr>
                        <a:t>Fault Tolerance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Single point of failure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Fault-tolerant with multiple clusters</a:t>
                      </a:r>
                    </a:p>
                  </a:txBody>
                  <a:tcPr marL="6350" marR="6350" marT="6350" marB="0" anchor="ctr"/>
                </a:tc>
                <a:extLst>
                  <a:ext uri="{0D108BD9-81ED-4DB2-BD59-A6C34878D82A}">
                    <a16:rowId xmlns:a16="http://schemas.microsoft.com/office/drawing/2014/main" val="2943499999"/>
                  </a:ext>
                </a:extLst>
              </a:tr>
              <a:tr h="370840">
                <a:tc>
                  <a:txBody>
                    <a:bodyPr/>
                    <a:lstStyle/>
                    <a:p>
                      <a:pPr algn="l" fontAlgn="ctr"/>
                      <a:r>
                        <a:rPr lang="en-US" sz="2000" b="1" i="0" u="none" strike="noStrike">
                          <a:solidFill>
                            <a:srgbClr val="000000"/>
                          </a:solidFill>
                          <a:effectLst/>
                          <a:latin typeface="Calibri" panose="020F0502020204030204" pitchFamily="34" charset="0"/>
                        </a:rPr>
                        <a:t>Use Case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Small to medium-sized deployments</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Large-scale, geo-distributed deployments</a:t>
                      </a:r>
                    </a:p>
                  </a:txBody>
                  <a:tcPr marL="6350" marR="6350" marT="6350" marB="0" anchor="ctr"/>
                </a:tc>
                <a:extLst>
                  <a:ext uri="{0D108BD9-81ED-4DB2-BD59-A6C34878D82A}">
                    <a16:rowId xmlns:a16="http://schemas.microsoft.com/office/drawing/2014/main" val="1734832458"/>
                  </a:ext>
                </a:extLst>
              </a:tr>
              <a:tr h="370840">
                <a:tc>
                  <a:txBody>
                    <a:bodyPr/>
                    <a:lstStyle/>
                    <a:p>
                      <a:pPr algn="l" fontAlgn="ctr"/>
                      <a:r>
                        <a:rPr lang="en-US" sz="2000" b="1" i="0" u="none" strike="noStrike">
                          <a:solidFill>
                            <a:srgbClr val="000000"/>
                          </a:solidFill>
                          <a:effectLst/>
                          <a:latin typeface="Calibri" panose="020F0502020204030204" pitchFamily="34" charset="0"/>
                        </a:rPr>
                        <a:t>Management Complexity</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Easier to manage, centralized control</a:t>
                      </a:r>
                    </a:p>
                  </a:txBody>
                  <a:tcPr marL="6350" marR="6350" marT="6350" marB="0" anchor="ctr"/>
                </a:tc>
                <a:tc>
                  <a:txBody>
                    <a:bodyPr/>
                    <a:lstStyle/>
                    <a:p>
                      <a:pPr algn="l" fontAlgn="ctr"/>
                      <a:r>
                        <a:rPr lang="en-US" sz="2000" b="0" i="0" u="none" strike="noStrike" dirty="0">
                          <a:solidFill>
                            <a:srgbClr val="000000"/>
                          </a:solidFill>
                          <a:effectLst/>
                          <a:latin typeface="Calibri" panose="020F0502020204030204" pitchFamily="34" charset="0"/>
                        </a:rPr>
                        <a:t>More complex management and coordination</a:t>
                      </a:r>
                    </a:p>
                  </a:txBody>
                  <a:tcPr marL="6350" marR="6350" marT="6350" marB="0" anchor="ctr"/>
                </a:tc>
                <a:extLst>
                  <a:ext uri="{0D108BD9-81ED-4DB2-BD59-A6C34878D82A}">
                    <a16:rowId xmlns:a16="http://schemas.microsoft.com/office/drawing/2014/main" val="2967518525"/>
                  </a:ext>
                </a:extLst>
              </a:tr>
            </a:tbl>
          </a:graphicData>
        </a:graphic>
      </p:graphicFrame>
    </p:spTree>
    <p:extLst>
      <p:ext uri="{BB962C8B-B14F-4D97-AF65-F5344CB8AC3E}">
        <p14:creationId xmlns:p14="http://schemas.microsoft.com/office/powerpoint/2010/main" val="1529158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04723" y="274828"/>
            <a:ext cx="7150317" cy="1074287"/>
          </a:xfrm>
          <a:prstGeom prst="rect">
            <a:avLst/>
          </a:prstGeom>
          <a:noFill/>
          <a:ln/>
        </p:spPr>
        <p:txBody>
          <a:bodyPr wrap="square" lIns="0" tIns="0" rIns="0" bIns="0" rtlCol="0" anchor="t"/>
          <a:lstStyle/>
          <a:p>
            <a:pPr>
              <a:lnSpc>
                <a:spcPts val="7150"/>
              </a:lnSpc>
            </a:pPr>
            <a:r>
              <a:rPr lang="en-US" sz="3600" b="1" kern="0" spc="-115" dirty="0" smtClean="0">
                <a:solidFill>
                  <a:srgbClr val="D73AD7"/>
                </a:solidFill>
                <a:latin typeface="Source Serif Pro Semi Bold" pitchFamily="34" charset="0"/>
                <a:ea typeface="Source Serif Pro Semi Bold" pitchFamily="34" charset="-122"/>
                <a:cs typeface="Source Serif Pro Semi Bold" pitchFamily="34" charset="-120"/>
              </a:rPr>
              <a:t>Kubernetes vs Docker Swarm</a:t>
            </a:r>
            <a:endParaRPr lang="en-US" sz="3600" b="1" dirty="0"/>
          </a:p>
        </p:txBody>
      </p:sp>
      <p:graphicFrame>
        <p:nvGraphicFramePr>
          <p:cNvPr id="3" name="Table 2"/>
          <p:cNvGraphicFramePr>
            <a:graphicFrameLocks noGrp="1"/>
          </p:cNvGraphicFramePr>
          <p:nvPr>
            <p:extLst>
              <p:ext uri="{D42A27DB-BD31-4B8C-83A1-F6EECF244321}">
                <p14:modId xmlns:p14="http://schemas.microsoft.com/office/powerpoint/2010/main" val="2808768213"/>
              </p:ext>
            </p:extLst>
          </p:nvPr>
        </p:nvGraphicFramePr>
        <p:xfrm>
          <a:off x="2196892" y="1634066"/>
          <a:ext cx="8127999" cy="406654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3114026188"/>
                    </a:ext>
                  </a:extLst>
                </a:gridCol>
                <a:gridCol w="2709333">
                  <a:extLst>
                    <a:ext uri="{9D8B030D-6E8A-4147-A177-3AD203B41FA5}">
                      <a16:colId xmlns:a16="http://schemas.microsoft.com/office/drawing/2014/main" val="1659887373"/>
                    </a:ext>
                  </a:extLst>
                </a:gridCol>
                <a:gridCol w="2709333">
                  <a:extLst>
                    <a:ext uri="{9D8B030D-6E8A-4147-A177-3AD203B41FA5}">
                      <a16:colId xmlns:a16="http://schemas.microsoft.com/office/drawing/2014/main" val="403398262"/>
                    </a:ext>
                  </a:extLst>
                </a:gridCol>
              </a:tblGrid>
              <a:tr h="370840">
                <a:tc>
                  <a:txBody>
                    <a:bodyPr/>
                    <a:lstStyle/>
                    <a:p>
                      <a:pPr algn="ctr" fontAlgn="ctr"/>
                      <a:r>
                        <a:rPr lang="en-US" sz="2000" b="1" i="0" u="none" strike="noStrike" dirty="0">
                          <a:solidFill>
                            <a:srgbClr val="000000"/>
                          </a:solidFill>
                          <a:effectLst/>
                          <a:latin typeface="Calibri" panose="020F0502020204030204" pitchFamily="34" charset="0"/>
                        </a:rPr>
                        <a:t>Feature</a:t>
                      </a:r>
                    </a:p>
                  </a:txBody>
                  <a:tcPr marL="6350" marR="6350" marT="6350" marB="0" anchor="ctr"/>
                </a:tc>
                <a:tc>
                  <a:txBody>
                    <a:bodyPr/>
                    <a:lstStyle/>
                    <a:p>
                      <a:pPr algn="ctr" fontAlgn="ctr"/>
                      <a:r>
                        <a:rPr lang="en-US" sz="2000" b="1" i="0" u="none" strike="noStrike">
                          <a:solidFill>
                            <a:srgbClr val="000000"/>
                          </a:solidFill>
                          <a:effectLst/>
                          <a:latin typeface="Calibri" panose="020F0502020204030204" pitchFamily="34" charset="0"/>
                        </a:rPr>
                        <a:t>Kubernetes</a:t>
                      </a:r>
                    </a:p>
                  </a:txBody>
                  <a:tcPr marL="6350" marR="6350" marT="6350" marB="0" anchor="ctr"/>
                </a:tc>
                <a:tc>
                  <a:txBody>
                    <a:bodyPr/>
                    <a:lstStyle/>
                    <a:p>
                      <a:pPr algn="ctr" fontAlgn="ctr"/>
                      <a:r>
                        <a:rPr lang="en-US" sz="2000" b="1" i="0" u="none" strike="noStrike">
                          <a:solidFill>
                            <a:srgbClr val="000000"/>
                          </a:solidFill>
                          <a:effectLst/>
                          <a:latin typeface="Calibri" panose="020F0502020204030204" pitchFamily="34" charset="0"/>
                        </a:rPr>
                        <a:t>Docker Swarm</a:t>
                      </a:r>
                    </a:p>
                  </a:txBody>
                  <a:tcPr marL="6350" marR="6350" marT="6350" marB="0" anchor="ctr"/>
                </a:tc>
                <a:extLst>
                  <a:ext uri="{0D108BD9-81ED-4DB2-BD59-A6C34878D82A}">
                    <a16:rowId xmlns:a16="http://schemas.microsoft.com/office/drawing/2014/main" val="4215356661"/>
                  </a:ext>
                </a:extLst>
              </a:tr>
              <a:tr h="370840">
                <a:tc>
                  <a:txBody>
                    <a:bodyPr/>
                    <a:lstStyle/>
                    <a:p>
                      <a:pPr algn="l" fontAlgn="ctr"/>
                      <a:r>
                        <a:rPr lang="en-US" sz="2000" b="1" i="0" u="none" strike="noStrike">
                          <a:solidFill>
                            <a:srgbClr val="000000"/>
                          </a:solidFill>
                          <a:effectLst/>
                          <a:latin typeface="Calibri" panose="020F0502020204030204" pitchFamily="34" charset="0"/>
                        </a:rPr>
                        <a:t>Primary Use Case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Advanced container orchestration</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Simple container orchestration</a:t>
                      </a:r>
                    </a:p>
                  </a:txBody>
                  <a:tcPr marL="6350" marR="6350" marT="6350" marB="0" anchor="ctr"/>
                </a:tc>
                <a:extLst>
                  <a:ext uri="{0D108BD9-81ED-4DB2-BD59-A6C34878D82A}">
                    <a16:rowId xmlns:a16="http://schemas.microsoft.com/office/drawing/2014/main" val="4130206697"/>
                  </a:ext>
                </a:extLst>
              </a:tr>
              <a:tr h="370840">
                <a:tc>
                  <a:txBody>
                    <a:bodyPr/>
                    <a:lstStyle/>
                    <a:p>
                      <a:pPr algn="l" fontAlgn="ctr"/>
                      <a:r>
                        <a:rPr lang="en-US" sz="2000" b="1" i="0" u="none" strike="noStrike">
                          <a:solidFill>
                            <a:srgbClr val="000000"/>
                          </a:solidFill>
                          <a:effectLst/>
                          <a:latin typeface="Calibri" panose="020F0502020204030204" pitchFamily="34" charset="0"/>
                        </a:rPr>
                        <a:t>Setup Complexity</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Complex, steep learning curve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Simple, easy to set up</a:t>
                      </a:r>
                    </a:p>
                  </a:txBody>
                  <a:tcPr marL="6350" marR="6350" marT="6350" marB="0" anchor="ctr"/>
                </a:tc>
                <a:extLst>
                  <a:ext uri="{0D108BD9-81ED-4DB2-BD59-A6C34878D82A}">
                    <a16:rowId xmlns:a16="http://schemas.microsoft.com/office/drawing/2014/main" val="3522080055"/>
                  </a:ext>
                </a:extLst>
              </a:tr>
              <a:tr h="370840">
                <a:tc>
                  <a:txBody>
                    <a:bodyPr/>
                    <a:lstStyle/>
                    <a:p>
                      <a:pPr algn="l" fontAlgn="ctr"/>
                      <a:r>
                        <a:rPr lang="en-US" sz="2000" b="1" i="0" u="none" strike="noStrike">
                          <a:solidFill>
                            <a:srgbClr val="000000"/>
                          </a:solidFill>
                          <a:effectLst/>
                          <a:latin typeface="Calibri" panose="020F0502020204030204" pitchFamily="34" charset="0"/>
                        </a:rPr>
                        <a:t>Scalability</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Highly scalable and flexible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Moderate scalability</a:t>
                      </a:r>
                    </a:p>
                  </a:txBody>
                  <a:tcPr marL="6350" marR="6350" marT="6350" marB="0" anchor="ctr"/>
                </a:tc>
                <a:extLst>
                  <a:ext uri="{0D108BD9-81ED-4DB2-BD59-A6C34878D82A}">
                    <a16:rowId xmlns:a16="http://schemas.microsoft.com/office/drawing/2014/main" val="1325567440"/>
                  </a:ext>
                </a:extLst>
              </a:tr>
              <a:tr h="370840">
                <a:tc>
                  <a:txBody>
                    <a:bodyPr/>
                    <a:lstStyle/>
                    <a:p>
                      <a:pPr algn="l" fontAlgn="ctr"/>
                      <a:r>
                        <a:rPr lang="en-US" sz="2000" b="1" i="0" u="none" strike="noStrike">
                          <a:solidFill>
                            <a:srgbClr val="000000"/>
                          </a:solidFill>
                          <a:effectLst/>
                          <a:latin typeface="Calibri" panose="020F0502020204030204" pitchFamily="34" charset="0"/>
                        </a:rPr>
                        <a:t>Networking</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More advanced, customizable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Simpler networking model</a:t>
                      </a:r>
                    </a:p>
                  </a:txBody>
                  <a:tcPr marL="6350" marR="6350" marT="6350" marB="0" anchor="ctr"/>
                </a:tc>
                <a:extLst>
                  <a:ext uri="{0D108BD9-81ED-4DB2-BD59-A6C34878D82A}">
                    <a16:rowId xmlns:a16="http://schemas.microsoft.com/office/drawing/2014/main" val="1347861719"/>
                  </a:ext>
                </a:extLst>
              </a:tr>
              <a:tr h="370840">
                <a:tc>
                  <a:txBody>
                    <a:bodyPr/>
                    <a:lstStyle/>
                    <a:p>
                      <a:pPr algn="l" fontAlgn="ctr"/>
                      <a:r>
                        <a:rPr lang="en-US" sz="2000" b="1" i="0" u="none" strike="noStrike">
                          <a:solidFill>
                            <a:srgbClr val="000000"/>
                          </a:solidFill>
                          <a:effectLst/>
                          <a:latin typeface="Calibri" panose="020F0502020204030204" pitchFamily="34" charset="0"/>
                        </a:rPr>
                        <a:t>Fault Tolerance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Built-in self-healing and high availability</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Basic high availability</a:t>
                      </a:r>
                    </a:p>
                  </a:txBody>
                  <a:tcPr marL="6350" marR="6350" marT="6350" marB="0" anchor="ctr"/>
                </a:tc>
                <a:extLst>
                  <a:ext uri="{0D108BD9-81ED-4DB2-BD59-A6C34878D82A}">
                    <a16:rowId xmlns:a16="http://schemas.microsoft.com/office/drawing/2014/main" val="2013404739"/>
                  </a:ext>
                </a:extLst>
              </a:tr>
              <a:tr h="370840">
                <a:tc>
                  <a:txBody>
                    <a:bodyPr/>
                    <a:lstStyle/>
                    <a:p>
                      <a:pPr algn="l" fontAlgn="ctr"/>
                      <a:r>
                        <a:rPr lang="en-US" sz="2000" b="1" i="0" u="none" strike="noStrike">
                          <a:solidFill>
                            <a:srgbClr val="000000"/>
                          </a:solidFill>
                          <a:effectLst/>
                          <a:latin typeface="Calibri" panose="020F0502020204030204" pitchFamily="34" charset="0"/>
                        </a:rPr>
                        <a:t>Use Case</a:t>
                      </a:r>
                    </a:p>
                  </a:txBody>
                  <a:tcPr marL="6350" marR="6350" marT="6350" marB="0" anchor="ctr"/>
                </a:tc>
                <a:tc>
                  <a:txBody>
                    <a:bodyPr/>
                    <a:lstStyle/>
                    <a:p>
                      <a:pPr algn="l" fontAlgn="ctr"/>
                      <a:r>
                        <a:rPr lang="en-US" sz="2000" b="0" i="0" u="none" strike="noStrike">
                          <a:solidFill>
                            <a:srgbClr val="000000"/>
                          </a:solidFill>
                          <a:effectLst/>
                          <a:latin typeface="Calibri" panose="020F0502020204030204" pitchFamily="34" charset="0"/>
                        </a:rPr>
                        <a:t>Large, production environments</a:t>
                      </a:r>
                    </a:p>
                  </a:txBody>
                  <a:tcPr marL="6350" marR="6350" marT="6350" marB="0" anchor="ctr"/>
                </a:tc>
                <a:tc>
                  <a:txBody>
                    <a:bodyPr/>
                    <a:lstStyle/>
                    <a:p>
                      <a:pPr algn="l" fontAlgn="ctr"/>
                      <a:r>
                        <a:rPr lang="en-US" sz="2000" b="0" i="0" u="none" strike="noStrike" dirty="0">
                          <a:solidFill>
                            <a:srgbClr val="000000"/>
                          </a:solidFill>
                          <a:effectLst/>
                          <a:latin typeface="Calibri" panose="020F0502020204030204" pitchFamily="34" charset="0"/>
                        </a:rPr>
                        <a:t>Smaller, simpler environments</a:t>
                      </a:r>
                    </a:p>
                  </a:txBody>
                  <a:tcPr marL="6350" marR="6350" marT="6350" marB="0" anchor="ctr"/>
                </a:tc>
                <a:extLst>
                  <a:ext uri="{0D108BD9-81ED-4DB2-BD59-A6C34878D82A}">
                    <a16:rowId xmlns:a16="http://schemas.microsoft.com/office/drawing/2014/main" val="3385195814"/>
                  </a:ext>
                </a:extLst>
              </a:tr>
            </a:tbl>
          </a:graphicData>
        </a:graphic>
      </p:graphicFrame>
    </p:spTree>
    <p:extLst>
      <p:ext uri="{BB962C8B-B14F-4D97-AF65-F5344CB8AC3E}">
        <p14:creationId xmlns:p14="http://schemas.microsoft.com/office/powerpoint/2010/main" val="338919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04723" y="274828"/>
            <a:ext cx="9338884" cy="1074287"/>
          </a:xfrm>
          <a:prstGeom prst="rect">
            <a:avLst/>
          </a:prstGeom>
          <a:noFill/>
          <a:ln/>
        </p:spPr>
        <p:txBody>
          <a:bodyPr wrap="square" lIns="0" tIns="0" rIns="0" bIns="0" rtlCol="0" anchor="t"/>
          <a:lstStyle/>
          <a:p>
            <a:pPr>
              <a:lnSpc>
                <a:spcPts val="7150"/>
              </a:lnSpc>
            </a:pPr>
            <a:r>
              <a:rPr lang="en-US" sz="3600" b="1" kern="0" spc="-115" dirty="0" smtClean="0">
                <a:solidFill>
                  <a:srgbClr val="D73AD7"/>
                </a:solidFill>
                <a:latin typeface="Source Serif Pro Semi Bold" pitchFamily="34" charset="0"/>
                <a:ea typeface="Source Serif Pro Semi Bold" pitchFamily="34" charset="-122"/>
                <a:cs typeface="Source Serif Pro Semi Bold" pitchFamily="34" charset="-120"/>
              </a:rPr>
              <a:t>Kubernetes vs Docker Swarm vs Apache </a:t>
            </a:r>
            <a:r>
              <a:rPr lang="en-US" sz="3600" b="1" kern="0" spc="-115" dirty="0" err="1" smtClean="0">
                <a:solidFill>
                  <a:srgbClr val="D73AD7"/>
                </a:solidFill>
                <a:latin typeface="Source Serif Pro Semi Bold" pitchFamily="34" charset="0"/>
                <a:ea typeface="Source Serif Pro Semi Bold" pitchFamily="34" charset="-122"/>
                <a:cs typeface="Source Serif Pro Semi Bold" pitchFamily="34" charset="-120"/>
              </a:rPr>
              <a:t>Mesos</a:t>
            </a:r>
            <a:endParaRPr lang="en-US" sz="3600" b="1" dirty="0"/>
          </a:p>
        </p:txBody>
      </p:sp>
      <p:graphicFrame>
        <p:nvGraphicFramePr>
          <p:cNvPr id="3" name="Table 2"/>
          <p:cNvGraphicFramePr>
            <a:graphicFrameLocks noGrp="1"/>
          </p:cNvGraphicFramePr>
          <p:nvPr>
            <p:extLst>
              <p:ext uri="{D42A27DB-BD31-4B8C-83A1-F6EECF244321}">
                <p14:modId xmlns:p14="http://schemas.microsoft.com/office/powerpoint/2010/main" val="975355314"/>
              </p:ext>
            </p:extLst>
          </p:nvPr>
        </p:nvGraphicFramePr>
        <p:xfrm>
          <a:off x="2166911" y="1229193"/>
          <a:ext cx="8128000" cy="53467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963291348"/>
                    </a:ext>
                  </a:extLst>
                </a:gridCol>
                <a:gridCol w="2032000">
                  <a:extLst>
                    <a:ext uri="{9D8B030D-6E8A-4147-A177-3AD203B41FA5}">
                      <a16:colId xmlns:a16="http://schemas.microsoft.com/office/drawing/2014/main" val="218183112"/>
                    </a:ext>
                  </a:extLst>
                </a:gridCol>
                <a:gridCol w="2032000">
                  <a:extLst>
                    <a:ext uri="{9D8B030D-6E8A-4147-A177-3AD203B41FA5}">
                      <a16:colId xmlns:a16="http://schemas.microsoft.com/office/drawing/2014/main" val="705926613"/>
                    </a:ext>
                  </a:extLst>
                </a:gridCol>
                <a:gridCol w="2032000">
                  <a:extLst>
                    <a:ext uri="{9D8B030D-6E8A-4147-A177-3AD203B41FA5}">
                      <a16:colId xmlns:a16="http://schemas.microsoft.com/office/drawing/2014/main" val="1633670051"/>
                    </a:ext>
                  </a:extLst>
                </a:gridCol>
              </a:tblGrid>
              <a:tr h="370840">
                <a:tc>
                  <a:txBody>
                    <a:bodyPr/>
                    <a:lstStyle/>
                    <a:p>
                      <a:pPr algn="ctr" fontAlgn="ctr"/>
                      <a:r>
                        <a:rPr lang="en-US" sz="1800" b="1" i="0" u="none" strike="noStrike" dirty="0">
                          <a:solidFill>
                            <a:srgbClr val="000000"/>
                          </a:solidFill>
                          <a:effectLst/>
                          <a:latin typeface="Calibri" panose="020F0502020204030204" pitchFamily="34" charset="0"/>
                        </a:rPr>
                        <a:t>Feature</a:t>
                      </a:r>
                    </a:p>
                  </a:txBody>
                  <a:tcPr marL="6350" marR="6350" marT="6350" marB="0" anchor="ctr"/>
                </a:tc>
                <a:tc>
                  <a:txBody>
                    <a:bodyPr/>
                    <a:lstStyle/>
                    <a:p>
                      <a:pPr algn="ctr" fontAlgn="ctr"/>
                      <a:r>
                        <a:rPr lang="en-US" sz="1800" b="1" i="0" u="none" strike="noStrike">
                          <a:solidFill>
                            <a:srgbClr val="000000"/>
                          </a:solidFill>
                          <a:effectLst/>
                          <a:latin typeface="Calibri" panose="020F0502020204030204" pitchFamily="34" charset="0"/>
                        </a:rPr>
                        <a:t>Kubernetes</a:t>
                      </a:r>
                    </a:p>
                  </a:txBody>
                  <a:tcPr marL="6350" marR="6350" marT="6350" marB="0" anchor="ctr"/>
                </a:tc>
                <a:tc>
                  <a:txBody>
                    <a:bodyPr/>
                    <a:lstStyle/>
                    <a:p>
                      <a:pPr algn="ctr" fontAlgn="ctr"/>
                      <a:r>
                        <a:rPr lang="en-US" sz="1800" b="1" i="0" u="none" strike="noStrike">
                          <a:solidFill>
                            <a:srgbClr val="000000"/>
                          </a:solidFill>
                          <a:effectLst/>
                          <a:latin typeface="Calibri" panose="020F0502020204030204" pitchFamily="34" charset="0"/>
                        </a:rPr>
                        <a:t>Docker Swarm</a:t>
                      </a:r>
                    </a:p>
                  </a:txBody>
                  <a:tcPr marL="6350" marR="6350" marT="6350" marB="0" anchor="ctr"/>
                </a:tc>
                <a:tc>
                  <a:txBody>
                    <a:bodyPr/>
                    <a:lstStyle/>
                    <a:p>
                      <a:pPr algn="ctr" fontAlgn="ctr"/>
                      <a:r>
                        <a:rPr lang="en-US" sz="1800" b="1" i="0" u="none" strike="noStrike">
                          <a:solidFill>
                            <a:srgbClr val="000000"/>
                          </a:solidFill>
                          <a:effectLst/>
                          <a:latin typeface="Calibri" panose="020F0502020204030204" pitchFamily="34" charset="0"/>
                        </a:rPr>
                        <a:t>Apache Mesos</a:t>
                      </a:r>
                    </a:p>
                  </a:txBody>
                  <a:tcPr marL="6350" marR="6350" marT="6350" marB="0" anchor="ctr"/>
                </a:tc>
                <a:extLst>
                  <a:ext uri="{0D108BD9-81ED-4DB2-BD59-A6C34878D82A}">
                    <a16:rowId xmlns:a16="http://schemas.microsoft.com/office/drawing/2014/main" val="1321463216"/>
                  </a:ext>
                </a:extLst>
              </a:tr>
              <a:tr h="370840">
                <a:tc>
                  <a:txBody>
                    <a:bodyPr/>
                    <a:lstStyle/>
                    <a:p>
                      <a:pPr algn="l" fontAlgn="ctr"/>
                      <a:r>
                        <a:rPr lang="en-US" sz="1800" b="1" i="0" u="none" strike="noStrike">
                          <a:solidFill>
                            <a:srgbClr val="000000"/>
                          </a:solidFill>
                          <a:effectLst/>
                          <a:latin typeface="Calibri" panose="020F0502020204030204" pitchFamily="34" charset="0"/>
                        </a:rPr>
                        <a:t>Primary Use Case</a:t>
                      </a:r>
                    </a:p>
                  </a:txBody>
                  <a:tcPr marL="6350" marR="6350" marT="6350" marB="0" anchor="ctr"/>
                </a:tc>
                <a:tc>
                  <a:txBody>
                    <a:bodyPr/>
                    <a:lstStyle/>
                    <a:p>
                      <a:pPr algn="l" fontAlgn="ctr"/>
                      <a:r>
                        <a:rPr lang="en-US" sz="1800" b="0" i="0" u="none" strike="noStrike" dirty="0">
                          <a:solidFill>
                            <a:srgbClr val="000000"/>
                          </a:solidFill>
                          <a:effectLst/>
                          <a:latin typeface="Calibri" panose="020F0502020204030204" pitchFamily="34" charset="0"/>
                        </a:rPr>
                        <a:t>Container orchestration</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Lightweight container orchestration</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General resource management, supports containers and other workloads</a:t>
                      </a:r>
                    </a:p>
                  </a:txBody>
                  <a:tcPr marL="6350" marR="6350" marT="6350" marB="0" anchor="ctr"/>
                </a:tc>
                <a:extLst>
                  <a:ext uri="{0D108BD9-81ED-4DB2-BD59-A6C34878D82A}">
                    <a16:rowId xmlns:a16="http://schemas.microsoft.com/office/drawing/2014/main" val="3862567736"/>
                  </a:ext>
                </a:extLst>
              </a:tr>
              <a:tr h="370840">
                <a:tc>
                  <a:txBody>
                    <a:bodyPr/>
                    <a:lstStyle/>
                    <a:p>
                      <a:pPr algn="l" fontAlgn="ctr"/>
                      <a:r>
                        <a:rPr lang="en-US" sz="1800" b="1" i="0" u="none" strike="noStrike">
                          <a:solidFill>
                            <a:srgbClr val="000000"/>
                          </a:solidFill>
                          <a:effectLst/>
                          <a:latin typeface="Calibri" panose="020F0502020204030204" pitchFamily="34" charset="0"/>
                        </a:rPr>
                        <a:t>Setup Complexity</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Complex, requires in-depth setup</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Simple, fast to set up</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Complex, flexible but challenging to configure</a:t>
                      </a:r>
                    </a:p>
                  </a:txBody>
                  <a:tcPr marL="6350" marR="6350" marT="6350" marB="0" anchor="ctr"/>
                </a:tc>
                <a:extLst>
                  <a:ext uri="{0D108BD9-81ED-4DB2-BD59-A6C34878D82A}">
                    <a16:rowId xmlns:a16="http://schemas.microsoft.com/office/drawing/2014/main" val="368275500"/>
                  </a:ext>
                </a:extLst>
              </a:tr>
              <a:tr h="370840">
                <a:tc>
                  <a:txBody>
                    <a:bodyPr/>
                    <a:lstStyle/>
                    <a:p>
                      <a:pPr algn="l" fontAlgn="ctr"/>
                      <a:r>
                        <a:rPr lang="en-US" sz="1800" b="1" i="0" u="none" strike="noStrike">
                          <a:solidFill>
                            <a:srgbClr val="000000"/>
                          </a:solidFill>
                          <a:effectLst/>
                          <a:latin typeface="Calibri" panose="020F0502020204030204" pitchFamily="34" charset="0"/>
                        </a:rPr>
                        <a:t>Scalability</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Highly scalable</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Moderately scalable</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Extremely scalable for large data centers</a:t>
                      </a:r>
                    </a:p>
                  </a:txBody>
                  <a:tcPr marL="6350" marR="6350" marT="6350" marB="0" anchor="ctr"/>
                </a:tc>
                <a:extLst>
                  <a:ext uri="{0D108BD9-81ED-4DB2-BD59-A6C34878D82A}">
                    <a16:rowId xmlns:a16="http://schemas.microsoft.com/office/drawing/2014/main" val="3316789767"/>
                  </a:ext>
                </a:extLst>
              </a:tr>
              <a:tr h="370840">
                <a:tc>
                  <a:txBody>
                    <a:bodyPr/>
                    <a:lstStyle/>
                    <a:p>
                      <a:pPr algn="l" fontAlgn="ctr"/>
                      <a:r>
                        <a:rPr lang="en-US" sz="1800" b="1" i="0" u="none" strike="noStrike">
                          <a:solidFill>
                            <a:srgbClr val="000000"/>
                          </a:solidFill>
                          <a:effectLst/>
                          <a:latin typeface="Calibri" panose="020F0502020204030204" pitchFamily="34" charset="0"/>
                        </a:rPr>
                        <a:t>Networking</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Advanced networking</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Simplified networking</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Customizable but complex networking</a:t>
                      </a:r>
                    </a:p>
                  </a:txBody>
                  <a:tcPr marL="6350" marR="6350" marT="6350" marB="0" anchor="ctr"/>
                </a:tc>
                <a:extLst>
                  <a:ext uri="{0D108BD9-81ED-4DB2-BD59-A6C34878D82A}">
                    <a16:rowId xmlns:a16="http://schemas.microsoft.com/office/drawing/2014/main" val="3886096242"/>
                  </a:ext>
                </a:extLst>
              </a:tr>
              <a:tr h="370840">
                <a:tc>
                  <a:txBody>
                    <a:bodyPr/>
                    <a:lstStyle/>
                    <a:p>
                      <a:pPr algn="l" fontAlgn="ctr"/>
                      <a:r>
                        <a:rPr lang="en-US" sz="1800" b="1" i="0" u="none" strike="noStrike">
                          <a:solidFill>
                            <a:srgbClr val="000000"/>
                          </a:solidFill>
                          <a:effectLst/>
                          <a:latin typeface="Calibri" panose="020F0502020204030204" pitchFamily="34" charset="0"/>
                        </a:rPr>
                        <a:t>Fault Tolerance</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Built-in fault tolerance, auto-healing</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Basic high availability</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Highly fault-tolerant, distributed architecture</a:t>
                      </a:r>
                    </a:p>
                  </a:txBody>
                  <a:tcPr marL="6350" marR="6350" marT="6350" marB="0" anchor="ctr"/>
                </a:tc>
                <a:extLst>
                  <a:ext uri="{0D108BD9-81ED-4DB2-BD59-A6C34878D82A}">
                    <a16:rowId xmlns:a16="http://schemas.microsoft.com/office/drawing/2014/main" val="2465564150"/>
                  </a:ext>
                </a:extLst>
              </a:tr>
              <a:tr h="370840">
                <a:tc>
                  <a:txBody>
                    <a:bodyPr/>
                    <a:lstStyle/>
                    <a:p>
                      <a:pPr algn="l" fontAlgn="ctr"/>
                      <a:r>
                        <a:rPr lang="en-US" sz="1800" b="1" i="0" u="none" strike="noStrike">
                          <a:solidFill>
                            <a:srgbClr val="000000"/>
                          </a:solidFill>
                          <a:effectLst/>
                          <a:latin typeface="Calibri" panose="020F0502020204030204" pitchFamily="34" charset="0"/>
                        </a:rPr>
                        <a:t>Use Case</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Large-scale container deployments</a:t>
                      </a:r>
                    </a:p>
                  </a:txBody>
                  <a:tcPr marL="6350" marR="6350" marT="6350" marB="0" anchor="ctr"/>
                </a:tc>
                <a:tc>
                  <a:txBody>
                    <a:bodyPr/>
                    <a:lstStyle/>
                    <a:p>
                      <a:pPr algn="l" fontAlgn="ctr"/>
                      <a:r>
                        <a:rPr lang="en-US" sz="1800" b="0" i="0" u="none" strike="noStrike">
                          <a:solidFill>
                            <a:srgbClr val="000000"/>
                          </a:solidFill>
                          <a:effectLst/>
                          <a:latin typeface="Calibri" panose="020F0502020204030204" pitchFamily="34" charset="0"/>
                        </a:rPr>
                        <a:t>Small to medium-sized containerized apps</a:t>
                      </a:r>
                    </a:p>
                  </a:txBody>
                  <a:tcPr marL="6350" marR="6350" marT="6350" marB="0" anchor="ctr"/>
                </a:tc>
                <a:tc>
                  <a:txBody>
                    <a:bodyPr/>
                    <a:lstStyle/>
                    <a:p>
                      <a:pPr algn="l" fontAlgn="ctr"/>
                      <a:r>
                        <a:rPr lang="en-US" sz="1800" b="0" i="0" u="none" strike="noStrike" dirty="0">
                          <a:solidFill>
                            <a:srgbClr val="000000"/>
                          </a:solidFill>
                          <a:effectLst/>
                          <a:latin typeface="Calibri" panose="020F0502020204030204" pitchFamily="34" charset="0"/>
                        </a:rPr>
                        <a:t>Large-scale resource and workload management across diverse environments</a:t>
                      </a:r>
                    </a:p>
                  </a:txBody>
                  <a:tcPr marL="6350" marR="6350" marT="6350" marB="0" anchor="ctr"/>
                </a:tc>
                <a:extLst>
                  <a:ext uri="{0D108BD9-81ED-4DB2-BD59-A6C34878D82A}">
                    <a16:rowId xmlns:a16="http://schemas.microsoft.com/office/drawing/2014/main" val="554425908"/>
                  </a:ext>
                </a:extLst>
              </a:tr>
            </a:tbl>
          </a:graphicData>
        </a:graphic>
      </p:graphicFrame>
    </p:spTree>
    <p:extLst>
      <p:ext uri="{BB962C8B-B14F-4D97-AF65-F5344CB8AC3E}">
        <p14:creationId xmlns:p14="http://schemas.microsoft.com/office/powerpoint/2010/main" val="87056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4330155" cy="6858000"/>
          </a:xfrm>
          <a:prstGeom prst="rect">
            <a:avLst/>
          </a:prstGeom>
        </p:spPr>
      </p:pic>
      <p:sp>
        <p:nvSpPr>
          <p:cNvPr id="3" name="Text 0"/>
          <p:cNvSpPr/>
          <p:nvPr/>
        </p:nvSpPr>
        <p:spPr>
          <a:xfrm>
            <a:off x="4622959" y="259837"/>
            <a:ext cx="7569041" cy="909395"/>
          </a:xfrm>
          <a:prstGeom prst="rect">
            <a:avLst/>
          </a:prstGeom>
          <a:noFill/>
          <a:ln/>
        </p:spPr>
        <p:txBody>
          <a:bodyPr wrap="square" lIns="0" tIns="0" rIns="0" bIns="0" rtlCol="0" anchor="t"/>
          <a:lstStyle/>
          <a:p>
            <a:pPr marL="0" indent="0">
              <a:lnSpc>
                <a:spcPts val="7150"/>
              </a:lnSpc>
              <a:buNone/>
            </a:pPr>
            <a:r>
              <a:rPr lang="en-US" sz="5750" kern="0" spc="-115" dirty="0">
                <a:solidFill>
                  <a:srgbClr val="D73AD7"/>
                </a:solidFill>
                <a:latin typeface="Source Serif Pro Semi Bold" pitchFamily="34" charset="0"/>
                <a:ea typeface="Source Serif Pro Semi Bold" pitchFamily="34" charset="-122"/>
                <a:cs typeface="Source Serif Pro Semi Bold" pitchFamily="34" charset="-120"/>
              </a:rPr>
              <a:t>Container </a:t>
            </a:r>
            <a:r>
              <a:rPr lang="en-US" sz="5750" kern="0" spc="-115" dirty="0" smtClean="0">
                <a:solidFill>
                  <a:srgbClr val="D73AD7"/>
                </a:solidFill>
                <a:latin typeface="Source Serif Pro Semi Bold" pitchFamily="34" charset="0"/>
                <a:ea typeface="Source Serif Pro Semi Bold" pitchFamily="34" charset="-122"/>
                <a:cs typeface="Source Serif Pro Semi Bold" pitchFamily="34" charset="-120"/>
              </a:rPr>
              <a:t>Orchestration</a:t>
            </a:r>
            <a:endParaRPr lang="en-US" sz="5750" dirty="0"/>
          </a:p>
        </p:txBody>
      </p:sp>
      <p:sp>
        <p:nvSpPr>
          <p:cNvPr id="4" name="Text 1"/>
          <p:cNvSpPr/>
          <p:nvPr/>
        </p:nvSpPr>
        <p:spPr>
          <a:xfrm>
            <a:off x="4745380" y="2048777"/>
            <a:ext cx="3347308" cy="4486933"/>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Efficiency:</a:t>
            </a:r>
            <a:r>
              <a:rPr lang="en-US" dirty="0"/>
              <a:t> Streamlines the management of containerized applications, reducing operational overhead.</a:t>
            </a:r>
          </a:p>
          <a:p>
            <a:pPr marL="285750" lvl="0" indent="-285750">
              <a:buFont typeface="Arial" panose="020B0604020202020204" pitchFamily="34" charset="0"/>
              <a:buChar char="•"/>
            </a:pPr>
            <a:r>
              <a:rPr lang="en-US" b="1" dirty="0"/>
              <a:t>High Availability:</a:t>
            </a:r>
            <a:r>
              <a:rPr lang="en-US" dirty="0"/>
              <a:t> Ensures that applications remain available and can recover from failures automatically.</a:t>
            </a:r>
          </a:p>
          <a:p>
            <a:pPr marL="285750" lvl="0" indent="-285750">
              <a:buFont typeface="Arial" panose="020B0604020202020204" pitchFamily="34" charset="0"/>
              <a:buChar char="•"/>
            </a:pPr>
            <a:r>
              <a:rPr lang="en-US" b="1" dirty="0"/>
              <a:t>Resource Optimization:</a:t>
            </a:r>
            <a:r>
              <a:rPr lang="en-US" dirty="0"/>
              <a:t> Maximizes the utilization of underlying infrastructure resources.</a:t>
            </a:r>
          </a:p>
          <a:p>
            <a:pPr marL="285750" lvl="0" indent="-285750">
              <a:buFont typeface="Arial" panose="020B0604020202020204" pitchFamily="34" charset="0"/>
              <a:buChar char="•"/>
            </a:pPr>
            <a:r>
              <a:rPr lang="en-US" b="1" dirty="0"/>
              <a:t>Consistent Deployment:</a:t>
            </a:r>
            <a:r>
              <a:rPr lang="en-US" dirty="0"/>
              <a:t> Provides consistent deployment and scaling strategies, reducing the risk of errors.</a:t>
            </a:r>
          </a:p>
        </p:txBody>
      </p:sp>
      <p:sp>
        <p:nvSpPr>
          <p:cNvPr id="5" name="Text 1"/>
          <p:cNvSpPr/>
          <p:nvPr/>
        </p:nvSpPr>
        <p:spPr>
          <a:xfrm>
            <a:off x="4745379" y="136910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Advantages</a:t>
            </a:r>
            <a:endParaRPr lang="en-US" sz="2400" b="1" dirty="0"/>
          </a:p>
        </p:txBody>
      </p:sp>
      <p:sp>
        <p:nvSpPr>
          <p:cNvPr id="6" name="Text 1"/>
          <p:cNvSpPr/>
          <p:nvPr/>
        </p:nvSpPr>
        <p:spPr>
          <a:xfrm>
            <a:off x="8468689" y="136910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Disadvantages</a:t>
            </a:r>
            <a:endParaRPr lang="en-US" sz="2400" b="1" dirty="0"/>
          </a:p>
        </p:txBody>
      </p:sp>
      <p:sp>
        <p:nvSpPr>
          <p:cNvPr id="7" name="Text 1"/>
          <p:cNvSpPr/>
          <p:nvPr/>
        </p:nvSpPr>
        <p:spPr>
          <a:xfrm>
            <a:off x="8468689" y="2008814"/>
            <a:ext cx="3527190" cy="4676798"/>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Complexity:</a:t>
            </a:r>
            <a:r>
              <a:rPr lang="en-US" dirty="0"/>
              <a:t> Adds complexity to the architecture, requiring additional tools and knowledge.</a:t>
            </a:r>
          </a:p>
          <a:p>
            <a:pPr marL="285750" lvl="0" indent="-285750">
              <a:buFont typeface="Arial" panose="020B0604020202020204" pitchFamily="34" charset="0"/>
              <a:buChar char="•"/>
            </a:pPr>
            <a:r>
              <a:rPr lang="en-US" b="1" dirty="0"/>
              <a:t>Learning Curve:</a:t>
            </a:r>
            <a:r>
              <a:rPr lang="en-US" dirty="0"/>
              <a:t> Can have a steep learning curve for teams unfamiliar with orchestration technologies.</a:t>
            </a:r>
          </a:p>
          <a:p>
            <a:pPr marL="285750" lvl="0" indent="-285750">
              <a:buFont typeface="Arial" panose="020B0604020202020204" pitchFamily="34" charset="0"/>
              <a:buChar char="•"/>
            </a:pPr>
            <a:r>
              <a:rPr lang="en-US" b="1" dirty="0"/>
              <a:t>Overhead:</a:t>
            </a:r>
            <a:r>
              <a:rPr lang="en-US" dirty="0"/>
              <a:t> Introduces additional overhead in terms of resources consumed by the orchestration platform itself.</a:t>
            </a:r>
          </a:p>
          <a:p>
            <a:pPr marL="285750" lvl="0" indent="-285750">
              <a:buFont typeface="Arial" panose="020B0604020202020204" pitchFamily="34" charset="0"/>
              <a:buChar char="•"/>
            </a:pPr>
            <a:r>
              <a:rPr lang="en-US" b="1" dirty="0"/>
              <a:t>Network Dependencies:</a:t>
            </a:r>
            <a:r>
              <a:rPr lang="en-US" dirty="0"/>
              <a:t> Requires reliable networking, as containers often depend on network communication.</a:t>
            </a:r>
          </a:p>
        </p:txBody>
      </p:sp>
    </p:spTree>
    <p:extLst>
      <p:ext uri="{BB962C8B-B14F-4D97-AF65-F5344CB8AC3E}">
        <p14:creationId xmlns:p14="http://schemas.microsoft.com/office/powerpoint/2010/main" val="91373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7861845" y="0"/>
            <a:ext cx="4330155" cy="6858000"/>
          </a:xfrm>
          <a:prstGeom prst="rect">
            <a:avLst/>
          </a:prstGeom>
        </p:spPr>
      </p:pic>
      <p:sp>
        <p:nvSpPr>
          <p:cNvPr id="3" name="Text 0"/>
          <p:cNvSpPr/>
          <p:nvPr/>
        </p:nvSpPr>
        <p:spPr>
          <a:xfrm>
            <a:off x="292804" y="199877"/>
            <a:ext cx="7569041" cy="909395"/>
          </a:xfrm>
          <a:prstGeom prst="rect">
            <a:avLst/>
          </a:prstGeom>
          <a:noFill/>
          <a:ln/>
        </p:spPr>
        <p:txBody>
          <a:bodyPr wrap="square" lIns="0" tIns="0" rIns="0" bIns="0" rtlCol="0" anchor="t"/>
          <a:lstStyle/>
          <a:p>
            <a:pPr marL="0" indent="0">
              <a:lnSpc>
                <a:spcPts val="7150"/>
              </a:lnSpc>
              <a:buNone/>
            </a:pPr>
            <a:r>
              <a:rPr lang="en-US" sz="5750" kern="0" spc="-115" dirty="0">
                <a:solidFill>
                  <a:srgbClr val="D73AD7"/>
                </a:solidFill>
                <a:latin typeface="Source Serif Pro Semi Bold" pitchFamily="34" charset="0"/>
                <a:ea typeface="Source Serif Pro Semi Bold" pitchFamily="34" charset="-122"/>
                <a:cs typeface="Source Serif Pro Semi Bold" pitchFamily="34" charset="-120"/>
              </a:rPr>
              <a:t>Container </a:t>
            </a:r>
            <a:r>
              <a:rPr lang="en-US" sz="5750" kern="0" spc="-115" dirty="0" smtClean="0">
                <a:solidFill>
                  <a:srgbClr val="D73AD7"/>
                </a:solidFill>
                <a:latin typeface="Source Serif Pro Semi Bold" pitchFamily="34" charset="0"/>
                <a:ea typeface="Source Serif Pro Semi Bold" pitchFamily="34" charset="-122"/>
                <a:cs typeface="Source Serif Pro Semi Bold" pitchFamily="34" charset="-120"/>
              </a:rPr>
              <a:t>Orchestration</a:t>
            </a:r>
            <a:endParaRPr lang="en-US" sz="5750" dirty="0"/>
          </a:p>
        </p:txBody>
      </p:sp>
      <p:sp>
        <p:nvSpPr>
          <p:cNvPr id="4" name="Text 1"/>
          <p:cNvSpPr/>
          <p:nvPr/>
        </p:nvSpPr>
        <p:spPr>
          <a:xfrm>
            <a:off x="415225" y="1988818"/>
            <a:ext cx="6300368" cy="4247090"/>
          </a:xfrm>
          <a:prstGeom prst="rect">
            <a:avLst/>
          </a:prstGeom>
          <a:noFill/>
          <a:ln/>
        </p:spPr>
        <p:txBody>
          <a:bodyPr wrap="square" lIns="0" tIns="0" rIns="0" bIns="0" rtlCol="0" anchor="t"/>
          <a:lstStyle/>
          <a:p>
            <a:r>
              <a:rPr lang="en-US" dirty="0"/>
              <a:t>Container orchestration works by using a centralized control plane to manage the lifecycle of containers across multiple hosts. The orchestrator automates the deployment of containerized applications by:</a:t>
            </a:r>
          </a:p>
          <a:p>
            <a:pPr marL="285750" lvl="0" indent="-285750">
              <a:buFont typeface="Arial" panose="020B0604020202020204" pitchFamily="34" charset="0"/>
              <a:buChar char="•"/>
            </a:pPr>
            <a:r>
              <a:rPr lang="en-US" b="1" dirty="0"/>
              <a:t>Defining Deployment Configurations:</a:t>
            </a:r>
            <a:r>
              <a:rPr lang="en-US" dirty="0"/>
              <a:t> Users define configurations for services, including the number of replicas, resource limits, and networking settings.</a:t>
            </a:r>
          </a:p>
          <a:p>
            <a:pPr marL="285750" lvl="0" indent="-285750">
              <a:buFont typeface="Arial" panose="020B0604020202020204" pitchFamily="34" charset="0"/>
              <a:buChar char="•"/>
            </a:pPr>
            <a:r>
              <a:rPr lang="en-US" b="1" dirty="0"/>
              <a:t>Scheduling Containers:</a:t>
            </a:r>
            <a:r>
              <a:rPr lang="en-US" dirty="0"/>
              <a:t> The orchestrator schedules containers to run on available nodes based on resource requirements and policies.</a:t>
            </a:r>
          </a:p>
          <a:p>
            <a:pPr marL="285750" lvl="0" indent="-285750">
              <a:buFont typeface="Arial" panose="020B0604020202020204" pitchFamily="34" charset="0"/>
              <a:buChar char="•"/>
            </a:pPr>
            <a:r>
              <a:rPr lang="en-US" b="1" dirty="0"/>
              <a:t>Monitoring and Management:</a:t>
            </a:r>
            <a:r>
              <a:rPr lang="en-US" dirty="0"/>
              <a:t> The orchestrator continuously monitors the state of the containers and takes corrective actions if needed, such as restarting failed containers or scaling up/down based on load.</a:t>
            </a:r>
          </a:p>
        </p:txBody>
      </p:sp>
      <p:sp>
        <p:nvSpPr>
          <p:cNvPr id="5" name="Text 1"/>
          <p:cNvSpPr/>
          <p:nvPr/>
        </p:nvSpPr>
        <p:spPr>
          <a:xfrm>
            <a:off x="415224" y="130914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Working</a:t>
            </a:r>
            <a:endParaRPr lang="en-US" sz="2400" b="1" dirty="0"/>
          </a:p>
        </p:txBody>
      </p:sp>
    </p:spTree>
    <p:extLst>
      <p:ext uri="{BB962C8B-B14F-4D97-AF65-F5344CB8AC3E}">
        <p14:creationId xmlns:p14="http://schemas.microsoft.com/office/powerpoint/2010/main" val="204603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4330155" cy="6858000"/>
          </a:xfrm>
          <a:prstGeom prst="rect">
            <a:avLst/>
          </a:prstGeom>
        </p:spPr>
      </p:pic>
      <p:sp>
        <p:nvSpPr>
          <p:cNvPr id="3" name="Text 0"/>
          <p:cNvSpPr/>
          <p:nvPr/>
        </p:nvSpPr>
        <p:spPr>
          <a:xfrm>
            <a:off x="4584482" y="289818"/>
            <a:ext cx="7569041" cy="909395"/>
          </a:xfrm>
          <a:prstGeom prst="rect">
            <a:avLst/>
          </a:prstGeom>
          <a:noFill/>
          <a:ln/>
        </p:spPr>
        <p:txBody>
          <a:bodyPr wrap="square" lIns="0" tIns="0" rIns="0" bIns="0" rtlCol="0" anchor="t"/>
          <a:lstStyle/>
          <a:p>
            <a:pPr marL="0" indent="0">
              <a:lnSpc>
                <a:spcPts val="7150"/>
              </a:lnSpc>
              <a:buNone/>
            </a:pPr>
            <a:r>
              <a:rPr lang="en-US" sz="5750" kern="0" spc="-115" dirty="0">
                <a:solidFill>
                  <a:srgbClr val="D73AD7"/>
                </a:solidFill>
                <a:latin typeface="Source Serif Pro Semi Bold" pitchFamily="34" charset="0"/>
                <a:ea typeface="Source Serif Pro Semi Bold" pitchFamily="34" charset="-122"/>
                <a:cs typeface="Source Serif Pro Semi Bold" pitchFamily="34" charset="-120"/>
              </a:rPr>
              <a:t>Container </a:t>
            </a:r>
            <a:r>
              <a:rPr lang="en-US" sz="5750" kern="0" spc="-115" dirty="0" smtClean="0">
                <a:solidFill>
                  <a:srgbClr val="D73AD7"/>
                </a:solidFill>
                <a:latin typeface="Source Serif Pro Semi Bold" pitchFamily="34" charset="0"/>
                <a:ea typeface="Source Serif Pro Semi Bold" pitchFamily="34" charset="-122"/>
                <a:cs typeface="Source Serif Pro Semi Bold" pitchFamily="34" charset="-120"/>
              </a:rPr>
              <a:t>Orchestration</a:t>
            </a:r>
            <a:endParaRPr lang="en-US" sz="5750" dirty="0"/>
          </a:p>
        </p:txBody>
      </p:sp>
      <p:sp>
        <p:nvSpPr>
          <p:cNvPr id="4" name="Text 1"/>
          <p:cNvSpPr/>
          <p:nvPr/>
        </p:nvSpPr>
        <p:spPr>
          <a:xfrm>
            <a:off x="4706902" y="1693888"/>
            <a:ext cx="7150317" cy="4901783"/>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500" b="1" dirty="0"/>
              <a:t>Managed Container Orchestration: </a:t>
            </a:r>
            <a:r>
              <a:rPr lang="en-US" sz="1500" dirty="0"/>
              <a:t>These are cloud-based orchestration services offered by cloud providers that handle the management and scaling of containers automatically</a:t>
            </a:r>
            <a:r>
              <a:rPr lang="en-US" sz="1500" dirty="0" smtClean="0"/>
              <a:t>. </a:t>
            </a:r>
            <a:r>
              <a:rPr lang="en-US" sz="1500" b="1" dirty="0" smtClean="0"/>
              <a:t>Examples</a:t>
            </a:r>
            <a:r>
              <a:rPr lang="en-US" sz="1500" b="1" dirty="0"/>
              <a:t>:</a:t>
            </a:r>
            <a:r>
              <a:rPr lang="en-US" sz="1500" dirty="0"/>
              <a:t> Amazon ECS (Elastic Container Service, Google Kubernetes Engine (GKE), Azure Kubernetes Service (AKS).</a:t>
            </a:r>
          </a:p>
          <a:p>
            <a:pPr marL="285750" lvl="0" indent="-285750">
              <a:buFont typeface="Arial" panose="020B0604020202020204" pitchFamily="34" charset="0"/>
              <a:buChar char="•"/>
            </a:pPr>
            <a:r>
              <a:rPr lang="en-US" sz="1500" b="1" dirty="0"/>
              <a:t>Self-Managed Container Orchestration: </a:t>
            </a:r>
            <a:r>
              <a:rPr lang="en-US" sz="1500" dirty="0"/>
              <a:t>These are orchestration platforms that users deploy and manage on their own infrastructure, providing greater control and flexibility</a:t>
            </a:r>
            <a:r>
              <a:rPr lang="en-US" sz="1500" dirty="0" smtClean="0"/>
              <a:t>. </a:t>
            </a:r>
            <a:r>
              <a:rPr lang="en-US" sz="1500" b="1" dirty="0" smtClean="0"/>
              <a:t>Examples</a:t>
            </a:r>
            <a:r>
              <a:rPr lang="en-US" sz="1500" b="1" dirty="0"/>
              <a:t>:</a:t>
            </a:r>
            <a:r>
              <a:rPr lang="en-US" sz="1500" dirty="0"/>
              <a:t> Kubernetes, Docker Swarm</a:t>
            </a:r>
          </a:p>
          <a:p>
            <a:pPr marL="285750" lvl="0" indent="-285750">
              <a:buFont typeface="Arial" panose="020B0604020202020204" pitchFamily="34" charset="0"/>
              <a:buChar char="•"/>
            </a:pPr>
            <a:r>
              <a:rPr lang="en-US" sz="1500" b="1" dirty="0"/>
              <a:t>Hybrid Container Orchestration: </a:t>
            </a:r>
            <a:r>
              <a:rPr lang="en-US" sz="1500" dirty="0"/>
              <a:t>This type combines both on-premises and cloud-based orchestration solutions, allowing for flexible deployment strategies</a:t>
            </a:r>
            <a:r>
              <a:rPr lang="en-US" sz="1500" dirty="0" smtClean="0"/>
              <a:t>. </a:t>
            </a:r>
            <a:r>
              <a:rPr lang="en-US" sz="1500" b="1" dirty="0" smtClean="0"/>
              <a:t>Examples</a:t>
            </a:r>
            <a:r>
              <a:rPr lang="en-US" sz="1500" b="1" dirty="0"/>
              <a:t>:</a:t>
            </a:r>
            <a:r>
              <a:rPr lang="en-US" sz="1500" dirty="0"/>
              <a:t> </a:t>
            </a:r>
            <a:r>
              <a:rPr lang="en-US" sz="1500" dirty="0" err="1"/>
              <a:t>OpenShift</a:t>
            </a:r>
            <a:endParaRPr lang="en-US" sz="1500" dirty="0"/>
          </a:p>
          <a:p>
            <a:pPr marL="285750" lvl="0" indent="-285750">
              <a:buFont typeface="Arial" panose="020B0604020202020204" pitchFamily="34" charset="0"/>
              <a:buChar char="•"/>
            </a:pPr>
            <a:r>
              <a:rPr lang="en-US" sz="1500" b="1" dirty="0" err="1"/>
              <a:t>Serverless</a:t>
            </a:r>
            <a:r>
              <a:rPr lang="en-US" sz="1500" b="1" dirty="0"/>
              <a:t> Container Orchestration: </a:t>
            </a:r>
            <a:r>
              <a:rPr lang="en-US" sz="1500" dirty="0"/>
              <a:t>This model abstracts the server management aspect completely, allowing users to focus solely on writing and deploying their applications</a:t>
            </a:r>
            <a:r>
              <a:rPr lang="en-US" sz="1500" dirty="0" smtClean="0"/>
              <a:t>. </a:t>
            </a:r>
            <a:r>
              <a:rPr lang="en-US" sz="1500" b="1" dirty="0" smtClean="0"/>
              <a:t>Examples</a:t>
            </a:r>
            <a:r>
              <a:rPr lang="en-US" sz="1500" b="1" dirty="0"/>
              <a:t>: </a:t>
            </a:r>
            <a:r>
              <a:rPr lang="en-US" sz="1500" dirty="0"/>
              <a:t>AWS </a:t>
            </a:r>
            <a:r>
              <a:rPr lang="en-US" sz="1500" dirty="0" err="1"/>
              <a:t>Fargate</a:t>
            </a:r>
            <a:endParaRPr lang="en-US" sz="1500" dirty="0"/>
          </a:p>
          <a:p>
            <a:pPr marL="285750" lvl="0" indent="-285750">
              <a:buFont typeface="Arial" panose="020B0604020202020204" pitchFamily="34" charset="0"/>
              <a:buChar char="•"/>
            </a:pPr>
            <a:r>
              <a:rPr lang="en-US" sz="1500" b="1" dirty="0"/>
              <a:t>Service Mesh: </a:t>
            </a:r>
            <a:r>
              <a:rPr lang="en-US" sz="1500" dirty="0"/>
              <a:t>A dedicated infrastructure layer that manages service-to-service communication within containerized applications, typically used alongside orchestration</a:t>
            </a:r>
            <a:r>
              <a:rPr lang="en-US" sz="1500" dirty="0" smtClean="0"/>
              <a:t>. </a:t>
            </a:r>
            <a:r>
              <a:rPr lang="en-US" sz="1500" b="1" dirty="0" smtClean="0"/>
              <a:t>Examples</a:t>
            </a:r>
            <a:r>
              <a:rPr lang="en-US" sz="1500" b="1" dirty="0"/>
              <a:t>: </a:t>
            </a:r>
            <a:r>
              <a:rPr lang="en-US" sz="1500" dirty="0" err="1"/>
              <a:t>Istio</a:t>
            </a:r>
            <a:endParaRPr lang="en-US" sz="1500" dirty="0"/>
          </a:p>
          <a:p>
            <a:pPr marL="285750" lvl="0" indent="-285750">
              <a:buFont typeface="Arial" panose="020B0604020202020204" pitchFamily="34" charset="0"/>
              <a:buChar char="•"/>
            </a:pPr>
            <a:r>
              <a:rPr lang="en-US" sz="1500" b="1" dirty="0"/>
              <a:t>Multi-Cluster Orchestration: </a:t>
            </a:r>
            <a:r>
              <a:rPr lang="en-US" sz="1500" dirty="0"/>
              <a:t>This type manages multiple clusters across different environments (cloud and on-premises) to provide high availability and disaster recovery</a:t>
            </a:r>
            <a:r>
              <a:rPr lang="en-US" sz="1500" dirty="0" smtClean="0"/>
              <a:t>. </a:t>
            </a:r>
            <a:r>
              <a:rPr lang="en-US" sz="1500" b="1" dirty="0" smtClean="0"/>
              <a:t>Examples</a:t>
            </a:r>
            <a:r>
              <a:rPr lang="en-US" sz="1500" b="1" dirty="0"/>
              <a:t>: </a:t>
            </a:r>
            <a:r>
              <a:rPr lang="en-US" sz="1500" dirty="0"/>
              <a:t>Red Hat Advanced Cluster Management for Kubernetes</a:t>
            </a:r>
          </a:p>
          <a:p>
            <a:pPr marL="285750" lvl="0" indent="-285750">
              <a:buFont typeface="Arial" panose="020B0604020202020204" pitchFamily="34" charset="0"/>
              <a:buChar char="•"/>
            </a:pPr>
            <a:r>
              <a:rPr lang="en-US" sz="1500" b="1" dirty="0"/>
              <a:t>Edge Orchestration: </a:t>
            </a:r>
            <a:r>
              <a:rPr lang="en-US" sz="1500" dirty="0"/>
              <a:t>Focused on managing containers at the edge of the network, close to the data source or end-users, optimizing latency and bandwidth</a:t>
            </a:r>
            <a:r>
              <a:rPr lang="en-US" sz="1500" dirty="0" smtClean="0"/>
              <a:t>. </a:t>
            </a:r>
            <a:r>
              <a:rPr lang="en-US" sz="1500" b="1" dirty="0" smtClean="0"/>
              <a:t>Examples</a:t>
            </a:r>
            <a:r>
              <a:rPr lang="en-US" sz="1500" b="1" dirty="0"/>
              <a:t>: </a:t>
            </a:r>
            <a:r>
              <a:rPr lang="en-US" sz="1500" dirty="0"/>
              <a:t>K3s</a:t>
            </a:r>
          </a:p>
        </p:txBody>
      </p:sp>
      <p:sp>
        <p:nvSpPr>
          <p:cNvPr id="5" name="Text 1"/>
          <p:cNvSpPr/>
          <p:nvPr/>
        </p:nvSpPr>
        <p:spPr>
          <a:xfrm>
            <a:off x="4706903" y="1246686"/>
            <a:ext cx="2387937" cy="447203"/>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Types</a:t>
            </a:r>
            <a:endParaRPr lang="en-US" sz="2400" b="1" dirty="0"/>
          </a:p>
        </p:txBody>
      </p:sp>
    </p:spTree>
    <p:extLst>
      <p:ext uri="{BB962C8B-B14F-4D97-AF65-F5344CB8AC3E}">
        <p14:creationId xmlns:p14="http://schemas.microsoft.com/office/powerpoint/2010/main" val="202422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7861845" y="0"/>
            <a:ext cx="4330155" cy="6858000"/>
          </a:xfrm>
          <a:prstGeom prst="rect">
            <a:avLst/>
          </a:prstGeom>
        </p:spPr>
      </p:pic>
      <p:sp>
        <p:nvSpPr>
          <p:cNvPr id="3" name="Text 0"/>
          <p:cNvSpPr/>
          <p:nvPr/>
        </p:nvSpPr>
        <p:spPr>
          <a:xfrm>
            <a:off x="292804" y="199877"/>
            <a:ext cx="7569041" cy="909395"/>
          </a:xfrm>
          <a:prstGeom prst="rect">
            <a:avLst/>
          </a:prstGeom>
          <a:noFill/>
          <a:ln/>
        </p:spPr>
        <p:txBody>
          <a:bodyPr wrap="square" lIns="0" tIns="0" rIns="0" bIns="0" rtlCol="0" anchor="t"/>
          <a:lstStyle/>
          <a:p>
            <a:pPr marL="0" indent="0">
              <a:lnSpc>
                <a:spcPts val="7150"/>
              </a:lnSpc>
              <a:buNone/>
            </a:pPr>
            <a:r>
              <a:rPr lang="en-US" sz="5750" kern="0" spc="-115" dirty="0">
                <a:solidFill>
                  <a:srgbClr val="D73AD7"/>
                </a:solidFill>
                <a:latin typeface="Source Serif Pro Semi Bold" pitchFamily="34" charset="0"/>
                <a:ea typeface="Source Serif Pro Semi Bold" pitchFamily="34" charset="-122"/>
                <a:cs typeface="Source Serif Pro Semi Bold" pitchFamily="34" charset="-120"/>
              </a:rPr>
              <a:t>Container </a:t>
            </a:r>
            <a:r>
              <a:rPr lang="en-US" sz="5750" kern="0" spc="-115" dirty="0" smtClean="0">
                <a:solidFill>
                  <a:srgbClr val="D73AD7"/>
                </a:solidFill>
                <a:latin typeface="Source Serif Pro Semi Bold" pitchFamily="34" charset="0"/>
                <a:ea typeface="Source Serif Pro Semi Bold" pitchFamily="34" charset="-122"/>
                <a:cs typeface="Source Serif Pro Semi Bold" pitchFamily="34" charset="-120"/>
              </a:rPr>
              <a:t>Orchestration</a:t>
            </a:r>
            <a:endParaRPr lang="en-US" sz="5750" dirty="0"/>
          </a:p>
        </p:txBody>
      </p:sp>
      <p:sp>
        <p:nvSpPr>
          <p:cNvPr id="4" name="Text 1"/>
          <p:cNvSpPr/>
          <p:nvPr/>
        </p:nvSpPr>
        <p:spPr>
          <a:xfrm>
            <a:off x="415225" y="1988818"/>
            <a:ext cx="3032514" cy="4247090"/>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Design:</a:t>
            </a:r>
            <a:r>
              <a:rPr lang="en-US" dirty="0"/>
              <a:t> Define application architecture and requirements.</a:t>
            </a:r>
          </a:p>
          <a:p>
            <a:pPr marL="285750" lvl="0" indent="-285750">
              <a:buFont typeface="Arial" panose="020B0604020202020204" pitchFamily="34" charset="0"/>
              <a:buChar char="•"/>
            </a:pPr>
            <a:r>
              <a:rPr lang="en-US" b="1" dirty="0"/>
              <a:t>Deployment:</a:t>
            </a:r>
            <a:r>
              <a:rPr lang="en-US" dirty="0"/>
              <a:t> Deploy containers based on defined configurations.</a:t>
            </a:r>
          </a:p>
          <a:p>
            <a:pPr marL="285750" lvl="0" indent="-285750">
              <a:buFont typeface="Arial" panose="020B0604020202020204" pitchFamily="34" charset="0"/>
              <a:buChar char="•"/>
            </a:pPr>
            <a:r>
              <a:rPr lang="en-US" b="1" dirty="0"/>
              <a:t>Scaling:</a:t>
            </a:r>
            <a:r>
              <a:rPr lang="en-US" dirty="0"/>
              <a:t> Adjust the number of running containers based on demand.</a:t>
            </a:r>
          </a:p>
          <a:p>
            <a:pPr marL="285750" lvl="0" indent="-285750">
              <a:buFont typeface="Arial" panose="020B0604020202020204" pitchFamily="34" charset="0"/>
              <a:buChar char="•"/>
            </a:pPr>
            <a:r>
              <a:rPr lang="en-US" b="1" dirty="0"/>
              <a:t>Management:</a:t>
            </a:r>
            <a:r>
              <a:rPr lang="en-US" dirty="0"/>
              <a:t> Monitor and manage container health and performance.</a:t>
            </a:r>
          </a:p>
          <a:p>
            <a:pPr marL="285750" lvl="0" indent="-285750">
              <a:buFont typeface="Arial" panose="020B0604020202020204" pitchFamily="34" charset="0"/>
              <a:buChar char="•"/>
            </a:pPr>
            <a:r>
              <a:rPr lang="en-US" b="1" dirty="0"/>
              <a:t>Termination:</a:t>
            </a:r>
            <a:r>
              <a:rPr lang="en-US" dirty="0"/>
              <a:t> Safely terminate containers when no longer needed.</a:t>
            </a:r>
          </a:p>
        </p:txBody>
      </p:sp>
      <p:sp>
        <p:nvSpPr>
          <p:cNvPr id="5" name="Text 1"/>
          <p:cNvSpPr/>
          <p:nvPr/>
        </p:nvSpPr>
        <p:spPr>
          <a:xfrm>
            <a:off x="415224" y="130914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Lifecycle</a:t>
            </a:r>
            <a:endParaRPr lang="en-US" sz="2400" b="1" dirty="0"/>
          </a:p>
        </p:txBody>
      </p:sp>
      <p:sp>
        <p:nvSpPr>
          <p:cNvPr id="6" name="Text 1"/>
          <p:cNvSpPr/>
          <p:nvPr/>
        </p:nvSpPr>
        <p:spPr>
          <a:xfrm>
            <a:off x="4138534" y="1309149"/>
            <a:ext cx="2387937" cy="594602"/>
          </a:xfrm>
          <a:prstGeom prst="rect">
            <a:avLst/>
          </a:prstGeom>
          <a:noFill/>
          <a:ln/>
        </p:spPr>
        <p:txBody>
          <a:bodyPr wrap="square" lIns="0" tIns="0" rIns="0" bIns="0" rtlCol="0" anchor="t"/>
          <a:lstStyle/>
          <a:p>
            <a:pPr marL="0" indent="0">
              <a:lnSpc>
                <a:spcPts val="2800"/>
              </a:lnSpc>
              <a:buNone/>
            </a:pPr>
            <a:r>
              <a:rPr lang="en-US" sz="2400" b="1" kern="0" spc="-35" dirty="0" smtClean="0">
                <a:solidFill>
                  <a:srgbClr val="272525"/>
                </a:solidFill>
                <a:latin typeface="Source Sans Pro" pitchFamily="34" charset="0"/>
                <a:ea typeface="Source Sans Pro" pitchFamily="34" charset="-122"/>
                <a:cs typeface="Source Sans Pro" pitchFamily="34" charset="-120"/>
              </a:rPr>
              <a:t>Components</a:t>
            </a:r>
            <a:endParaRPr lang="en-US" sz="2400" b="1" dirty="0"/>
          </a:p>
        </p:txBody>
      </p:sp>
      <p:sp>
        <p:nvSpPr>
          <p:cNvPr id="7" name="Text 1"/>
          <p:cNvSpPr/>
          <p:nvPr/>
        </p:nvSpPr>
        <p:spPr>
          <a:xfrm>
            <a:off x="3987384" y="1948854"/>
            <a:ext cx="3417757" cy="4287054"/>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Orchestrator:</a:t>
            </a:r>
            <a:r>
              <a:rPr lang="en-US" dirty="0"/>
              <a:t> The central control plane that manages containers.</a:t>
            </a:r>
          </a:p>
          <a:p>
            <a:pPr marL="285750" lvl="0" indent="-285750">
              <a:buFont typeface="Arial" panose="020B0604020202020204" pitchFamily="34" charset="0"/>
              <a:buChar char="•"/>
            </a:pPr>
            <a:r>
              <a:rPr lang="en-US" b="1" dirty="0"/>
              <a:t>Nodes:</a:t>
            </a:r>
            <a:r>
              <a:rPr lang="en-US" dirty="0"/>
              <a:t> Individual servers or virtual machines where containers run.</a:t>
            </a:r>
          </a:p>
          <a:p>
            <a:pPr marL="285750" lvl="0" indent="-285750">
              <a:buFont typeface="Arial" panose="020B0604020202020204" pitchFamily="34" charset="0"/>
              <a:buChar char="•"/>
            </a:pPr>
            <a:r>
              <a:rPr lang="en-US" b="1" dirty="0"/>
              <a:t>Services:</a:t>
            </a:r>
            <a:r>
              <a:rPr lang="en-US" dirty="0"/>
              <a:t> Defined applications consisting of one or more containers.</a:t>
            </a:r>
          </a:p>
          <a:p>
            <a:pPr marL="285750" lvl="0" indent="-285750">
              <a:buFont typeface="Arial" panose="020B0604020202020204" pitchFamily="34" charset="0"/>
              <a:buChar char="•"/>
            </a:pPr>
            <a:r>
              <a:rPr lang="en-US" b="1" dirty="0"/>
              <a:t>Load Balancers:</a:t>
            </a:r>
            <a:r>
              <a:rPr lang="en-US" dirty="0"/>
              <a:t> Distribute traffic across container instances.</a:t>
            </a:r>
          </a:p>
          <a:p>
            <a:pPr marL="285750" lvl="0" indent="-285750">
              <a:buFont typeface="Arial" panose="020B0604020202020204" pitchFamily="34" charset="0"/>
              <a:buChar char="•"/>
            </a:pPr>
            <a:r>
              <a:rPr lang="en-US" b="1" dirty="0"/>
              <a:t>Networking:</a:t>
            </a:r>
            <a:r>
              <a:rPr lang="en-US" dirty="0"/>
              <a:t> Connects containers and services within the orchestration environment.</a:t>
            </a:r>
          </a:p>
        </p:txBody>
      </p:sp>
    </p:spTree>
    <p:extLst>
      <p:ext uri="{BB962C8B-B14F-4D97-AF65-F5344CB8AC3E}">
        <p14:creationId xmlns:p14="http://schemas.microsoft.com/office/powerpoint/2010/main" val="366129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4330155" cy="6858000"/>
          </a:xfrm>
          <a:prstGeom prst="rect">
            <a:avLst/>
          </a:prstGeom>
        </p:spPr>
      </p:pic>
      <p:sp>
        <p:nvSpPr>
          <p:cNvPr id="3" name="Text 0"/>
          <p:cNvSpPr/>
          <p:nvPr/>
        </p:nvSpPr>
        <p:spPr>
          <a:xfrm>
            <a:off x="4584482" y="289818"/>
            <a:ext cx="7569041" cy="909395"/>
          </a:xfrm>
          <a:prstGeom prst="rect">
            <a:avLst/>
          </a:prstGeom>
          <a:noFill/>
          <a:ln/>
        </p:spPr>
        <p:txBody>
          <a:bodyPr wrap="square" lIns="0" tIns="0" rIns="0" bIns="0" rtlCol="0" anchor="t"/>
          <a:lstStyle/>
          <a:p>
            <a:pPr marL="0" indent="0">
              <a:lnSpc>
                <a:spcPts val="7150"/>
              </a:lnSpc>
              <a:buNone/>
            </a:pPr>
            <a:r>
              <a:rPr lang="en-US" sz="5750" kern="0" spc="-115" dirty="0">
                <a:solidFill>
                  <a:srgbClr val="D73AD7"/>
                </a:solidFill>
                <a:latin typeface="Source Serif Pro Semi Bold" pitchFamily="34" charset="0"/>
                <a:ea typeface="Source Serif Pro Semi Bold" pitchFamily="34" charset="-122"/>
                <a:cs typeface="Source Serif Pro Semi Bold" pitchFamily="34" charset="-120"/>
              </a:rPr>
              <a:t>Container </a:t>
            </a:r>
            <a:r>
              <a:rPr lang="en-US" sz="5750" kern="0" spc="-115" dirty="0" smtClean="0">
                <a:solidFill>
                  <a:srgbClr val="D73AD7"/>
                </a:solidFill>
                <a:latin typeface="Source Serif Pro Semi Bold" pitchFamily="34" charset="0"/>
                <a:ea typeface="Source Serif Pro Semi Bold" pitchFamily="34" charset="-122"/>
                <a:cs typeface="Source Serif Pro Semi Bold" pitchFamily="34" charset="-120"/>
              </a:rPr>
              <a:t>Orchestration</a:t>
            </a:r>
            <a:endParaRPr lang="en-US" sz="5750" dirty="0"/>
          </a:p>
        </p:txBody>
      </p:sp>
      <p:sp>
        <p:nvSpPr>
          <p:cNvPr id="4" name="Text 1"/>
          <p:cNvSpPr/>
          <p:nvPr/>
        </p:nvSpPr>
        <p:spPr>
          <a:xfrm>
            <a:off x="4706902" y="1978702"/>
            <a:ext cx="7150317" cy="4616969"/>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Kubernetes:</a:t>
            </a:r>
            <a:r>
              <a:rPr lang="en-US" dirty="0"/>
              <a:t> Kubernetes is a powerful open-source container orchestration platform that automates the deployment, scaling, and management of containerized applications across clusters of hosts.</a:t>
            </a:r>
          </a:p>
          <a:p>
            <a:pPr marL="285750" lvl="0" indent="-285750">
              <a:buFont typeface="Arial" panose="020B0604020202020204" pitchFamily="34" charset="0"/>
              <a:buChar char="•"/>
            </a:pPr>
            <a:r>
              <a:rPr lang="en-US" b="1" dirty="0"/>
              <a:t>Docker Swarm:</a:t>
            </a:r>
            <a:r>
              <a:rPr lang="en-US" dirty="0"/>
              <a:t> Docker Swarm is Docker's native clustering and orchestration tool that enables the easy management of a cluster of Docker nodes as a single virtual system.</a:t>
            </a:r>
          </a:p>
          <a:p>
            <a:pPr marL="285750" lvl="0" indent="-285750">
              <a:buFont typeface="Arial" panose="020B0604020202020204" pitchFamily="34" charset="0"/>
              <a:buChar char="•"/>
            </a:pPr>
            <a:r>
              <a:rPr lang="en-US" b="1" dirty="0"/>
              <a:t>Apache </a:t>
            </a:r>
            <a:r>
              <a:rPr lang="en-US" b="1" dirty="0" err="1"/>
              <a:t>Mesos</a:t>
            </a:r>
            <a:r>
              <a:rPr lang="en-US" b="1" dirty="0"/>
              <a:t>:</a:t>
            </a:r>
            <a:r>
              <a:rPr lang="en-US" dirty="0"/>
              <a:t> Apache </a:t>
            </a:r>
            <a:r>
              <a:rPr lang="en-US" dirty="0" err="1"/>
              <a:t>Mesos</a:t>
            </a:r>
            <a:r>
              <a:rPr lang="en-US" dirty="0"/>
              <a:t> is a cluster manager that abstracts resources across a large number of machines and is designed to run applications in a fault-tolerant and elastic manner.</a:t>
            </a:r>
          </a:p>
          <a:p>
            <a:pPr marL="285750" lvl="0" indent="-285750">
              <a:buFont typeface="Arial" panose="020B0604020202020204" pitchFamily="34" charset="0"/>
              <a:buChar char="•"/>
            </a:pPr>
            <a:r>
              <a:rPr lang="en-US" b="1" dirty="0"/>
              <a:t>Amazon ECS (Elastic Container Service):</a:t>
            </a:r>
            <a:r>
              <a:rPr lang="en-US" dirty="0"/>
              <a:t> Amazon ECS is a fully managed container orchestration service provided by AWS that enables users to easily run, scale, and secure Docker containers on the cloud.</a:t>
            </a:r>
          </a:p>
          <a:p>
            <a:pPr marL="285750" lvl="0" indent="-285750">
              <a:buFont typeface="Arial" panose="020B0604020202020204" pitchFamily="34" charset="0"/>
              <a:buChar char="•"/>
            </a:pPr>
            <a:r>
              <a:rPr lang="en-US" b="1" dirty="0" err="1"/>
              <a:t>HashiCorp</a:t>
            </a:r>
            <a:r>
              <a:rPr lang="en-US" b="1" dirty="0"/>
              <a:t> Nomad:</a:t>
            </a:r>
            <a:r>
              <a:rPr lang="en-US" dirty="0"/>
              <a:t> </a:t>
            </a:r>
            <a:r>
              <a:rPr lang="en-US" dirty="0" err="1"/>
              <a:t>HashiCorp</a:t>
            </a:r>
            <a:r>
              <a:rPr lang="en-US" dirty="0"/>
              <a:t> Nomad is a flexible and easy-to-use workload orchestrator that enables users to deploy and manage containers and non-containerized applications across various infrastructures.</a:t>
            </a:r>
          </a:p>
        </p:txBody>
      </p:sp>
      <p:sp>
        <p:nvSpPr>
          <p:cNvPr id="5" name="Text 1"/>
          <p:cNvSpPr/>
          <p:nvPr/>
        </p:nvSpPr>
        <p:spPr>
          <a:xfrm>
            <a:off x="4706903" y="1246687"/>
            <a:ext cx="6280887" cy="447202"/>
          </a:xfrm>
          <a:prstGeom prst="rect">
            <a:avLst/>
          </a:prstGeom>
          <a:noFill/>
          <a:ln/>
        </p:spPr>
        <p:txBody>
          <a:bodyPr wrap="square" lIns="0" tIns="0" rIns="0" bIns="0" rtlCol="0" anchor="t"/>
          <a:lstStyle/>
          <a:p>
            <a:pPr>
              <a:lnSpc>
                <a:spcPts val="2800"/>
              </a:lnSpc>
            </a:pPr>
            <a:r>
              <a:rPr lang="en-US" sz="2400" b="1" kern="0" spc="-35" dirty="0" smtClean="0">
                <a:solidFill>
                  <a:srgbClr val="272525"/>
                </a:solidFill>
                <a:latin typeface="Source Sans Pro" pitchFamily="34" charset="0"/>
                <a:ea typeface="Source Sans Pro" pitchFamily="34" charset="-122"/>
                <a:cs typeface="Source Sans Pro" pitchFamily="34" charset="-120"/>
              </a:rPr>
              <a:t>Popular Tools of Container Orchestration</a:t>
            </a:r>
            <a:endParaRPr lang="en-US" sz="2400" b="1" dirty="0"/>
          </a:p>
        </p:txBody>
      </p:sp>
    </p:spTree>
    <p:extLst>
      <p:ext uri="{BB962C8B-B14F-4D97-AF65-F5344CB8AC3E}">
        <p14:creationId xmlns:p14="http://schemas.microsoft.com/office/powerpoint/2010/main" val="174269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14588" y="1249189"/>
            <a:ext cx="5921123" cy="909395"/>
          </a:xfrm>
          <a:prstGeom prst="rect">
            <a:avLst/>
          </a:prstGeom>
          <a:noFill/>
          <a:ln/>
        </p:spPr>
        <p:txBody>
          <a:bodyPr wrap="square" lIns="0" tIns="0" rIns="0" bIns="0" rtlCol="0" anchor="t"/>
          <a:lstStyle/>
          <a:p>
            <a:pPr>
              <a:lnSpc>
                <a:spcPts val="7150"/>
              </a:lnSpc>
            </a:pPr>
            <a:r>
              <a:rPr lang="en-US" sz="3600" kern="0" spc="-115" dirty="0" smtClean="0">
                <a:solidFill>
                  <a:srgbClr val="D73AD7"/>
                </a:solidFill>
                <a:latin typeface="Source Serif Pro Semi Bold" pitchFamily="34" charset="0"/>
                <a:ea typeface="Source Serif Pro Semi Bold" pitchFamily="34" charset="-122"/>
                <a:cs typeface="Source Serif Pro Semi Bold" pitchFamily="34" charset="-120"/>
              </a:rPr>
              <a:t>Why Container Orchestration?</a:t>
            </a:r>
            <a:endParaRPr lang="en-US" sz="3600" dirty="0"/>
          </a:p>
        </p:txBody>
      </p:sp>
      <p:sp>
        <p:nvSpPr>
          <p:cNvPr id="4" name="Text 1"/>
          <p:cNvSpPr/>
          <p:nvPr/>
        </p:nvSpPr>
        <p:spPr>
          <a:xfrm>
            <a:off x="734510" y="2818150"/>
            <a:ext cx="5606330" cy="2518347"/>
          </a:xfrm>
          <a:prstGeom prst="rect">
            <a:avLst/>
          </a:prstGeom>
          <a:noFill/>
          <a:ln/>
        </p:spPr>
        <p:txBody>
          <a:bodyPr wrap="square" lIns="0" tIns="0" rIns="0" bIns="0" rtlCol="0" anchor="t"/>
          <a:lstStyle/>
          <a:p>
            <a:pPr lvl="0"/>
            <a:r>
              <a:rPr lang="en-US" dirty="0" smtClean="0"/>
              <a:t>Container orchestration is essential for managing complex, distributed applications effectively. It helps organizations automate deployment, scaling, and management of containerized applications, leading to improved efficiency, reliability, and resource utilization.</a:t>
            </a:r>
            <a:endParaRPr lang="en-US" dirty="0"/>
          </a:p>
        </p:txBody>
      </p:sp>
      <p:pic>
        <p:nvPicPr>
          <p:cNvPr id="7" name="Image 0" descr="preencoded.png"/>
          <p:cNvPicPr>
            <a:picLocks noChangeAspect="1"/>
          </p:cNvPicPr>
          <p:nvPr/>
        </p:nvPicPr>
        <p:blipFill>
          <a:blip r:embed="rId2"/>
          <a:stretch>
            <a:fillRect/>
          </a:stretch>
        </p:blipFill>
        <p:spPr>
          <a:xfrm>
            <a:off x="6705600" y="0"/>
            <a:ext cx="5486400" cy="6858000"/>
          </a:xfrm>
          <a:prstGeom prst="rect">
            <a:avLst/>
          </a:prstGeom>
        </p:spPr>
      </p:pic>
    </p:spTree>
    <p:extLst>
      <p:ext uri="{BB962C8B-B14F-4D97-AF65-F5344CB8AC3E}">
        <p14:creationId xmlns:p14="http://schemas.microsoft.com/office/powerpoint/2010/main" val="227404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2"/>
          <a:stretch>
            <a:fillRect/>
          </a:stretch>
        </p:blipFill>
        <p:spPr>
          <a:xfrm>
            <a:off x="0" y="0"/>
            <a:ext cx="5486400" cy="8229600"/>
          </a:xfrm>
          <a:prstGeom prst="rect">
            <a:avLst/>
          </a:prstGeom>
        </p:spPr>
      </p:pic>
      <p:sp>
        <p:nvSpPr>
          <p:cNvPr id="4" name="Text 0"/>
          <p:cNvSpPr/>
          <p:nvPr/>
        </p:nvSpPr>
        <p:spPr>
          <a:xfrm>
            <a:off x="5606321" y="211216"/>
            <a:ext cx="6459855" cy="654963"/>
          </a:xfrm>
          <a:prstGeom prst="rect">
            <a:avLst/>
          </a:prstGeom>
          <a:noFill/>
          <a:ln/>
        </p:spPr>
        <p:txBody>
          <a:bodyPr wrap="none" lIns="0" tIns="0" rIns="0" bIns="0" rtlCol="0" anchor="t"/>
          <a:lstStyle/>
          <a:p>
            <a:pPr>
              <a:lnSpc>
                <a:spcPts val="5150"/>
              </a:lnSpc>
            </a:pPr>
            <a:r>
              <a:rPr lang="en-US" sz="3200" kern="0" spc="-83" dirty="0" smtClean="0">
                <a:solidFill>
                  <a:srgbClr val="D73AD7"/>
                </a:solidFill>
                <a:latin typeface="Source Serif Pro Semi Bold" pitchFamily="34" charset="0"/>
                <a:ea typeface="Source Serif Pro Semi Bold" pitchFamily="34" charset="-122"/>
                <a:cs typeface="Source Serif Pro Semi Bold" pitchFamily="34" charset="-120"/>
              </a:rPr>
              <a:t>History of Container Orchestration</a:t>
            </a:r>
            <a:endParaRPr lang="en-US" sz="3200" dirty="0"/>
          </a:p>
        </p:txBody>
      </p:sp>
      <p:sp>
        <p:nvSpPr>
          <p:cNvPr id="5" name="Shape 1"/>
          <p:cNvSpPr/>
          <p:nvPr/>
        </p:nvSpPr>
        <p:spPr>
          <a:xfrm>
            <a:off x="5841588" y="866179"/>
            <a:ext cx="30480" cy="5657850"/>
          </a:xfrm>
          <a:prstGeom prst="roundRect">
            <a:avLst>
              <a:gd name="adj" fmla="val 306843"/>
            </a:avLst>
          </a:prstGeom>
          <a:solidFill>
            <a:srgbClr val="DABADD"/>
          </a:solidFill>
          <a:ln/>
        </p:spPr>
      </p:sp>
      <p:sp>
        <p:nvSpPr>
          <p:cNvPr id="6" name="Shape 2"/>
          <p:cNvSpPr/>
          <p:nvPr/>
        </p:nvSpPr>
        <p:spPr>
          <a:xfrm>
            <a:off x="6076856" y="1351954"/>
            <a:ext cx="779264" cy="30480"/>
          </a:xfrm>
          <a:prstGeom prst="roundRect">
            <a:avLst>
              <a:gd name="adj" fmla="val 306843"/>
            </a:avLst>
          </a:prstGeom>
          <a:solidFill>
            <a:srgbClr val="DABADD"/>
          </a:solidFill>
          <a:ln/>
        </p:spPr>
      </p:sp>
      <p:sp>
        <p:nvSpPr>
          <p:cNvPr id="7" name="Shape 3"/>
          <p:cNvSpPr/>
          <p:nvPr/>
        </p:nvSpPr>
        <p:spPr>
          <a:xfrm>
            <a:off x="5606321" y="1116686"/>
            <a:ext cx="501015" cy="501015"/>
          </a:xfrm>
          <a:prstGeom prst="roundRect">
            <a:avLst>
              <a:gd name="adj" fmla="val 18667"/>
            </a:avLst>
          </a:prstGeom>
          <a:solidFill>
            <a:srgbClr val="F4D4F7"/>
          </a:solidFill>
          <a:ln w="7620">
            <a:solidFill>
              <a:srgbClr val="DABADD"/>
            </a:solidFill>
            <a:prstDash val="solid"/>
          </a:ln>
        </p:spPr>
      </p:sp>
      <p:sp>
        <p:nvSpPr>
          <p:cNvPr id="8" name="Text 4"/>
          <p:cNvSpPr/>
          <p:nvPr/>
        </p:nvSpPr>
        <p:spPr>
          <a:xfrm>
            <a:off x="5778247" y="1210031"/>
            <a:ext cx="157163" cy="314325"/>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450" dirty="0"/>
          </a:p>
        </p:txBody>
      </p:sp>
      <p:sp>
        <p:nvSpPr>
          <p:cNvPr id="9" name="Text 5"/>
          <p:cNvSpPr/>
          <p:nvPr/>
        </p:nvSpPr>
        <p:spPr>
          <a:xfrm>
            <a:off x="7081505" y="1088825"/>
            <a:ext cx="3337917" cy="327422"/>
          </a:xfrm>
          <a:prstGeom prst="rect">
            <a:avLst/>
          </a:prstGeom>
          <a:noFill/>
          <a:ln/>
        </p:spPr>
        <p:txBody>
          <a:bodyPr wrap="none" lIns="0" tIns="0" rIns="0" bIns="0" rtlCol="0" anchor="t"/>
          <a:lstStyle/>
          <a:p>
            <a:pPr marL="0" indent="0" algn="l">
              <a:lnSpc>
                <a:spcPts val="2550"/>
              </a:lnSpc>
              <a:buNone/>
            </a:pPr>
            <a:r>
              <a:rPr lang="en-US" sz="2050" kern="0" spc="-41" dirty="0">
                <a:solidFill>
                  <a:srgbClr val="272525"/>
                </a:solidFill>
                <a:latin typeface="Source Serif Pro Semi Bold" pitchFamily="34" charset="0"/>
                <a:ea typeface="Source Serif Pro Semi Bold" pitchFamily="34" charset="-122"/>
                <a:cs typeface="Source Serif Pro Semi Bold" pitchFamily="34" charset="-120"/>
              </a:rPr>
              <a:t>Early Container Technologies</a:t>
            </a:r>
            <a:endParaRPr lang="en-US" sz="2050" dirty="0"/>
          </a:p>
        </p:txBody>
      </p:sp>
      <p:sp>
        <p:nvSpPr>
          <p:cNvPr id="10" name="Text 6"/>
          <p:cNvSpPr/>
          <p:nvPr/>
        </p:nvSpPr>
        <p:spPr>
          <a:xfrm>
            <a:off x="7081505" y="1549835"/>
            <a:ext cx="4760725" cy="712470"/>
          </a:xfrm>
          <a:prstGeom prst="rect">
            <a:avLst/>
          </a:prstGeom>
          <a:noFill/>
          <a:ln/>
        </p:spPr>
        <p:txBody>
          <a:bodyPr wrap="square" lIns="0" tIns="0" rIns="0" bIns="0" rtlCol="0" anchor="t"/>
          <a:lstStyle/>
          <a:p>
            <a:pPr marL="0" indent="0" algn="l">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Early containerization efforts emerged in the late 1990s and early 2000s, focusing on virtual machine-based isolation.</a:t>
            </a:r>
            <a:endParaRPr lang="en-US" sz="1750" dirty="0"/>
          </a:p>
        </p:txBody>
      </p:sp>
      <p:sp>
        <p:nvSpPr>
          <p:cNvPr id="11" name="Shape 7"/>
          <p:cNvSpPr/>
          <p:nvPr/>
        </p:nvSpPr>
        <p:spPr>
          <a:xfrm>
            <a:off x="6076856" y="3193374"/>
            <a:ext cx="779264" cy="30480"/>
          </a:xfrm>
          <a:prstGeom prst="roundRect">
            <a:avLst>
              <a:gd name="adj" fmla="val 306843"/>
            </a:avLst>
          </a:prstGeom>
          <a:solidFill>
            <a:srgbClr val="DABADD"/>
          </a:solidFill>
          <a:ln/>
        </p:spPr>
      </p:sp>
      <p:sp>
        <p:nvSpPr>
          <p:cNvPr id="12" name="Shape 8"/>
          <p:cNvSpPr/>
          <p:nvPr/>
        </p:nvSpPr>
        <p:spPr>
          <a:xfrm>
            <a:off x="5606321" y="2958107"/>
            <a:ext cx="501015" cy="501015"/>
          </a:xfrm>
          <a:prstGeom prst="roundRect">
            <a:avLst>
              <a:gd name="adj" fmla="val 18667"/>
            </a:avLst>
          </a:prstGeom>
          <a:solidFill>
            <a:srgbClr val="F4D4F7"/>
          </a:solidFill>
          <a:ln w="7620">
            <a:solidFill>
              <a:srgbClr val="DABADD"/>
            </a:solidFill>
            <a:prstDash val="solid"/>
          </a:ln>
        </p:spPr>
      </p:sp>
      <p:sp>
        <p:nvSpPr>
          <p:cNvPr id="13" name="Text 9"/>
          <p:cNvSpPr/>
          <p:nvPr/>
        </p:nvSpPr>
        <p:spPr>
          <a:xfrm>
            <a:off x="5778247" y="3051452"/>
            <a:ext cx="157163" cy="314325"/>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450" dirty="0"/>
          </a:p>
        </p:txBody>
      </p:sp>
      <p:sp>
        <p:nvSpPr>
          <p:cNvPr id="14" name="Text 10"/>
          <p:cNvSpPr/>
          <p:nvPr/>
        </p:nvSpPr>
        <p:spPr>
          <a:xfrm>
            <a:off x="7081505" y="2930246"/>
            <a:ext cx="2619732" cy="327422"/>
          </a:xfrm>
          <a:prstGeom prst="rect">
            <a:avLst/>
          </a:prstGeom>
          <a:noFill/>
          <a:ln/>
        </p:spPr>
        <p:txBody>
          <a:bodyPr wrap="none" lIns="0" tIns="0" rIns="0" bIns="0" rtlCol="0" anchor="t"/>
          <a:lstStyle/>
          <a:p>
            <a:pPr marL="0" indent="0" algn="l">
              <a:lnSpc>
                <a:spcPts val="2550"/>
              </a:lnSpc>
              <a:buNone/>
            </a:pPr>
            <a:r>
              <a:rPr lang="en-US" sz="2050" kern="0" spc="-41" dirty="0">
                <a:solidFill>
                  <a:srgbClr val="272525"/>
                </a:solidFill>
                <a:latin typeface="Source Serif Pro Semi Bold" pitchFamily="34" charset="0"/>
                <a:ea typeface="Source Serif Pro Semi Bold" pitchFamily="34" charset="-122"/>
                <a:cs typeface="Source Serif Pro Semi Bold" pitchFamily="34" charset="-120"/>
              </a:rPr>
              <a:t>Docker's Impact</a:t>
            </a:r>
            <a:endParaRPr lang="en-US" sz="2050" dirty="0"/>
          </a:p>
        </p:txBody>
      </p:sp>
      <p:sp>
        <p:nvSpPr>
          <p:cNvPr id="15" name="Text 11"/>
          <p:cNvSpPr/>
          <p:nvPr/>
        </p:nvSpPr>
        <p:spPr>
          <a:xfrm>
            <a:off x="7081505" y="3391256"/>
            <a:ext cx="4760725" cy="1068705"/>
          </a:xfrm>
          <a:prstGeom prst="rect">
            <a:avLst/>
          </a:prstGeom>
          <a:noFill/>
          <a:ln/>
        </p:spPr>
        <p:txBody>
          <a:bodyPr wrap="square" lIns="0" tIns="0" rIns="0" bIns="0" rtlCol="0" anchor="t"/>
          <a:lstStyle/>
          <a:p>
            <a:pPr marL="0" indent="0" algn="l">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Docker revolutionized containerization in 2013 by introducing a lightweight and portable container format, simplifying deployment and portability.</a:t>
            </a:r>
            <a:endParaRPr lang="en-US" sz="1750" dirty="0"/>
          </a:p>
        </p:txBody>
      </p:sp>
      <p:sp>
        <p:nvSpPr>
          <p:cNvPr id="16" name="Shape 12"/>
          <p:cNvSpPr/>
          <p:nvPr/>
        </p:nvSpPr>
        <p:spPr>
          <a:xfrm>
            <a:off x="6076856" y="5391030"/>
            <a:ext cx="779264" cy="30480"/>
          </a:xfrm>
          <a:prstGeom prst="roundRect">
            <a:avLst>
              <a:gd name="adj" fmla="val 306843"/>
            </a:avLst>
          </a:prstGeom>
          <a:solidFill>
            <a:srgbClr val="DABADD"/>
          </a:solidFill>
          <a:ln/>
        </p:spPr>
      </p:sp>
      <p:sp>
        <p:nvSpPr>
          <p:cNvPr id="17" name="Shape 13"/>
          <p:cNvSpPr/>
          <p:nvPr/>
        </p:nvSpPr>
        <p:spPr>
          <a:xfrm>
            <a:off x="5606321" y="5155762"/>
            <a:ext cx="501015" cy="501015"/>
          </a:xfrm>
          <a:prstGeom prst="roundRect">
            <a:avLst>
              <a:gd name="adj" fmla="val 18667"/>
            </a:avLst>
          </a:prstGeom>
          <a:solidFill>
            <a:srgbClr val="F4D4F7"/>
          </a:solidFill>
          <a:ln w="7620">
            <a:solidFill>
              <a:srgbClr val="DABADD"/>
            </a:solidFill>
            <a:prstDash val="solid"/>
          </a:ln>
        </p:spPr>
      </p:sp>
      <p:sp>
        <p:nvSpPr>
          <p:cNvPr id="18" name="Text 14"/>
          <p:cNvSpPr/>
          <p:nvPr/>
        </p:nvSpPr>
        <p:spPr>
          <a:xfrm>
            <a:off x="5778247" y="5249107"/>
            <a:ext cx="157163" cy="314325"/>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450" dirty="0"/>
          </a:p>
        </p:txBody>
      </p:sp>
      <p:sp>
        <p:nvSpPr>
          <p:cNvPr id="19" name="Text 15"/>
          <p:cNvSpPr/>
          <p:nvPr/>
        </p:nvSpPr>
        <p:spPr>
          <a:xfrm>
            <a:off x="7081505" y="5127902"/>
            <a:ext cx="3941921" cy="327422"/>
          </a:xfrm>
          <a:prstGeom prst="rect">
            <a:avLst/>
          </a:prstGeom>
          <a:noFill/>
          <a:ln/>
        </p:spPr>
        <p:txBody>
          <a:bodyPr wrap="none" lIns="0" tIns="0" rIns="0" bIns="0" rtlCol="0" anchor="t"/>
          <a:lstStyle/>
          <a:p>
            <a:pPr marL="0" indent="0" algn="l">
              <a:lnSpc>
                <a:spcPts val="2550"/>
              </a:lnSpc>
              <a:buNone/>
            </a:pPr>
            <a:r>
              <a:rPr lang="en-US" sz="2050" kern="0" spc="-41" dirty="0">
                <a:solidFill>
                  <a:srgbClr val="272525"/>
                </a:solidFill>
                <a:latin typeface="Source Serif Pro Semi Bold" pitchFamily="34" charset="0"/>
                <a:ea typeface="Source Serif Pro Semi Bold" pitchFamily="34" charset="-122"/>
                <a:cs typeface="Source Serif Pro Semi Bold" pitchFamily="34" charset="-120"/>
              </a:rPr>
              <a:t>Container Orchestration Platforms</a:t>
            </a:r>
            <a:endParaRPr lang="en-US" sz="2050" dirty="0"/>
          </a:p>
        </p:txBody>
      </p:sp>
      <p:sp>
        <p:nvSpPr>
          <p:cNvPr id="20" name="Text 16"/>
          <p:cNvSpPr/>
          <p:nvPr/>
        </p:nvSpPr>
        <p:spPr>
          <a:xfrm>
            <a:off x="7081505" y="5588911"/>
            <a:ext cx="4760725" cy="1081711"/>
          </a:xfrm>
          <a:prstGeom prst="rect">
            <a:avLst/>
          </a:prstGeom>
          <a:noFill/>
          <a:ln/>
        </p:spPr>
        <p:txBody>
          <a:bodyPr wrap="square" lIns="0" tIns="0" rIns="0" bIns="0" rtlCol="0" anchor="t"/>
          <a:lstStyle/>
          <a:p>
            <a:pPr marL="0" indent="0" algn="l">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The need for automated container management and scaling led to the development of orchestration platforms like Kubernetes.</a:t>
            </a:r>
            <a:endParaRPr lang="en-US" sz="1750" dirty="0"/>
          </a:p>
        </p:txBody>
      </p:sp>
    </p:spTree>
    <p:extLst>
      <p:ext uri="{BB962C8B-B14F-4D97-AF65-F5344CB8AC3E}">
        <p14:creationId xmlns:p14="http://schemas.microsoft.com/office/powerpoint/2010/main" val="406488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7820983" y="0"/>
            <a:ext cx="4371017" cy="6858000"/>
          </a:xfrm>
          <a:prstGeom prst="rect">
            <a:avLst/>
          </a:prstGeom>
        </p:spPr>
      </p:pic>
      <p:sp>
        <p:nvSpPr>
          <p:cNvPr id="3" name="Text 0"/>
          <p:cNvSpPr/>
          <p:nvPr/>
        </p:nvSpPr>
        <p:spPr>
          <a:xfrm>
            <a:off x="238118" y="156272"/>
            <a:ext cx="7468553" cy="2112050"/>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Challenges and Considerations in Container Orchestration</a:t>
            </a:r>
            <a:endParaRPr lang="en-US" sz="4400" dirty="0"/>
          </a:p>
        </p:txBody>
      </p:sp>
      <p:sp>
        <p:nvSpPr>
          <p:cNvPr id="4" name="Shape 1"/>
          <p:cNvSpPr/>
          <p:nvPr/>
        </p:nvSpPr>
        <p:spPr>
          <a:xfrm>
            <a:off x="373029" y="2092347"/>
            <a:ext cx="538520" cy="538520"/>
          </a:xfrm>
          <a:prstGeom prst="roundRect">
            <a:avLst>
              <a:gd name="adj" fmla="val 18670"/>
            </a:avLst>
          </a:prstGeom>
          <a:solidFill>
            <a:srgbClr val="F4D4F7"/>
          </a:solidFill>
          <a:ln w="7620">
            <a:solidFill>
              <a:srgbClr val="DABADD"/>
            </a:solidFill>
            <a:prstDash val="solid"/>
          </a:ln>
        </p:spPr>
      </p:sp>
      <p:sp>
        <p:nvSpPr>
          <p:cNvPr id="5" name="Text 2"/>
          <p:cNvSpPr/>
          <p:nvPr/>
        </p:nvSpPr>
        <p:spPr>
          <a:xfrm>
            <a:off x="557814" y="2192598"/>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6" name="Text 3"/>
          <p:cNvSpPr/>
          <p:nvPr/>
        </p:nvSpPr>
        <p:spPr>
          <a:xfrm>
            <a:off x="1150864" y="209234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Complexity</a:t>
            </a:r>
            <a:endParaRPr lang="en-US" sz="2200" dirty="0"/>
          </a:p>
        </p:txBody>
      </p:sp>
      <p:sp>
        <p:nvSpPr>
          <p:cNvPr id="7" name="Text 4"/>
          <p:cNvSpPr/>
          <p:nvPr/>
        </p:nvSpPr>
        <p:spPr>
          <a:xfrm>
            <a:off x="1150864" y="2587886"/>
            <a:ext cx="2836783" cy="1532096"/>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Kubernetes is powerful but can be complex to set up and manage, requiring technical expertise.</a:t>
            </a:r>
            <a:endParaRPr lang="en-US" sz="1850" dirty="0"/>
          </a:p>
        </p:txBody>
      </p:sp>
      <p:sp>
        <p:nvSpPr>
          <p:cNvPr id="8" name="Shape 5"/>
          <p:cNvSpPr/>
          <p:nvPr/>
        </p:nvSpPr>
        <p:spPr>
          <a:xfrm>
            <a:off x="4226963" y="2092347"/>
            <a:ext cx="538520" cy="538520"/>
          </a:xfrm>
          <a:prstGeom prst="roundRect">
            <a:avLst>
              <a:gd name="adj" fmla="val 18670"/>
            </a:avLst>
          </a:prstGeom>
          <a:solidFill>
            <a:srgbClr val="F4D4F7"/>
          </a:solidFill>
          <a:ln w="7620">
            <a:solidFill>
              <a:srgbClr val="DABADD"/>
            </a:solidFill>
            <a:prstDash val="solid"/>
          </a:ln>
        </p:spPr>
      </p:sp>
      <p:sp>
        <p:nvSpPr>
          <p:cNvPr id="9" name="Text 6"/>
          <p:cNvSpPr/>
          <p:nvPr/>
        </p:nvSpPr>
        <p:spPr>
          <a:xfrm>
            <a:off x="4411748" y="2192598"/>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0" name="Text 7"/>
          <p:cNvSpPr/>
          <p:nvPr/>
        </p:nvSpPr>
        <p:spPr>
          <a:xfrm>
            <a:off x="5004798" y="209234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Security</a:t>
            </a:r>
            <a:endParaRPr lang="en-US" sz="2200" dirty="0"/>
          </a:p>
        </p:txBody>
      </p:sp>
      <p:sp>
        <p:nvSpPr>
          <p:cNvPr id="11" name="Text 8"/>
          <p:cNvSpPr/>
          <p:nvPr/>
        </p:nvSpPr>
        <p:spPr>
          <a:xfrm>
            <a:off x="5004798" y="2587886"/>
            <a:ext cx="2836783" cy="1532096"/>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Securing containers, networks, and the entire cluster is critical and requires careful consideration.</a:t>
            </a:r>
            <a:endParaRPr lang="en-US" sz="1850" dirty="0"/>
          </a:p>
        </p:txBody>
      </p:sp>
      <p:sp>
        <p:nvSpPr>
          <p:cNvPr id="12" name="Shape 9"/>
          <p:cNvSpPr/>
          <p:nvPr/>
        </p:nvSpPr>
        <p:spPr>
          <a:xfrm>
            <a:off x="373029" y="4628498"/>
            <a:ext cx="538520" cy="538520"/>
          </a:xfrm>
          <a:prstGeom prst="roundRect">
            <a:avLst>
              <a:gd name="adj" fmla="val 18670"/>
            </a:avLst>
          </a:prstGeom>
          <a:solidFill>
            <a:srgbClr val="F4D4F7"/>
          </a:solidFill>
          <a:ln w="7620">
            <a:solidFill>
              <a:srgbClr val="DABADD"/>
            </a:solidFill>
            <a:prstDash val="solid"/>
          </a:ln>
        </p:spPr>
      </p:sp>
      <p:sp>
        <p:nvSpPr>
          <p:cNvPr id="13" name="Text 10"/>
          <p:cNvSpPr/>
          <p:nvPr/>
        </p:nvSpPr>
        <p:spPr>
          <a:xfrm>
            <a:off x="557814" y="4728748"/>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4" name="Text 11"/>
          <p:cNvSpPr/>
          <p:nvPr/>
        </p:nvSpPr>
        <p:spPr>
          <a:xfrm>
            <a:off x="1150864" y="4628498"/>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Resource Management</a:t>
            </a:r>
            <a:endParaRPr lang="en-US" sz="2200" dirty="0"/>
          </a:p>
        </p:txBody>
      </p:sp>
      <p:sp>
        <p:nvSpPr>
          <p:cNvPr id="15" name="Text 12"/>
          <p:cNvSpPr/>
          <p:nvPr/>
        </p:nvSpPr>
        <p:spPr>
          <a:xfrm>
            <a:off x="1150864" y="5124036"/>
            <a:ext cx="6690717"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Balancing workloads, optimizing resource utilization, and ensuring efficient resource allocation is crucial.</a:t>
            </a:r>
            <a:endParaRPr lang="en-US" sz="1850" dirty="0"/>
          </a:p>
        </p:txBody>
      </p:sp>
    </p:spTree>
    <p:extLst>
      <p:ext uri="{BB962C8B-B14F-4D97-AF65-F5344CB8AC3E}">
        <p14:creationId xmlns:p14="http://schemas.microsoft.com/office/powerpoint/2010/main" val="55010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1553</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Source Sans Pro</vt:lpstr>
      <vt:lpstr>Source Serif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cp:revision>
  <dcterms:created xsi:type="dcterms:W3CDTF">2024-10-06T10:13:10Z</dcterms:created>
  <dcterms:modified xsi:type="dcterms:W3CDTF">2024-10-06T10:32:24Z</dcterms:modified>
</cp:coreProperties>
</file>