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3" r:id="rId5"/>
    <p:sldId id="264" r:id="rId6"/>
    <p:sldId id="265" r:id="rId7"/>
    <p:sldId id="266" r:id="rId8"/>
    <p:sldId id="261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303E-1C2A-48A7-9C41-C521F6E99A58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9128-E673-4334-8952-F67AF23BC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50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303E-1C2A-48A7-9C41-C521F6E99A58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9128-E673-4334-8952-F67AF23BC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2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303E-1C2A-48A7-9C41-C521F6E99A58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9128-E673-4334-8952-F67AF23BC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7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303E-1C2A-48A7-9C41-C521F6E99A58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9128-E673-4334-8952-F67AF23BC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9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303E-1C2A-48A7-9C41-C521F6E99A58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9128-E673-4334-8952-F67AF23BC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303E-1C2A-48A7-9C41-C521F6E99A58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9128-E673-4334-8952-F67AF23BC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5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303E-1C2A-48A7-9C41-C521F6E99A58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9128-E673-4334-8952-F67AF23BC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2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303E-1C2A-48A7-9C41-C521F6E99A58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9128-E673-4334-8952-F67AF23BC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5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303E-1C2A-48A7-9C41-C521F6E99A58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9128-E673-4334-8952-F67AF23BC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02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303E-1C2A-48A7-9C41-C521F6E99A58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9128-E673-4334-8952-F67AF23BC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6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303E-1C2A-48A7-9C41-C521F6E99A58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9128-E673-4334-8952-F67AF23BC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2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0303E-1C2A-48A7-9C41-C521F6E99A58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A9128-E673-4334-8952-F67AF23BC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9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4086471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99474" y="170513"/>
            <a:ext cx="5472589" cy="6656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00"/>
              </a:lnSpc>
              <a:buNone/>
            </a:pPr>
            <a:r>
              <a:rPr lang="en-US" sz="4150" b="1" dirty="0" smtClean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DevOps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4299474" y="978938"/>
            <a:ext cx="3719989" cy="2590324"/>
          </a:xfrm>
          <a:prstGeom prst="roundRect">
            <a:avLst>
              <a:gd name="adj" fmla="val 1234"/>
            </a:avLst>
          </a:prstGeom>
          <a:solidFill>
            <a:srgbClr val="E0E0EC"/>
          </a:solidFill>
          <a:ln/>
        </p:spPr>
      </p:sp>
      <p:sp>
        <p:nvSpPr>
          <p:cNvPr id="5" name="Text 2"/>
          <p:cNvSpPr/>
          <p:nvPr/>
        </p:nvSpPr>
        <p:spPr>
          <a:xfrm>
            <a:off x="4512477" y="1202249"/>
            <a:ext cx="2692598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050" b="1" dirty="0" smtClean="0">
                <a:solidFill>
                  <a:srgbClr val="39393C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Definition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4512477" y="1662783"/>
            <a:ext cx="3293983" cy="17037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650"/>
              </a:lnSpc>
            </a:pPr>
            <a:r>
              <a:rPr lang="en-US" sz="1200" dirty="0" smtClean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DevOps is a set of practices that combines software development (Dev) and IT operations (Ops) to shorten the systems development lifecycle and provide continuous delivery with high software quality.</a:t>
            </a:r>
            <a:endParaRPr lang="en-US" sz="1200" dirty="0"/>
          </a:p>
        </p:txBody>
      </p:sp>
      <p:sp>
        <p:nvSpPr>
          <p:cNvPr id="7" name="Shape 4"/>
          <p:cNvSpPr/>
          <p:nvPr/>
        </p:nvSpPr>
        <p:spPr>
          <a:xfrm>
            <a:off x="8232466" y="978938"/>
            <a:ext cx="3719989" cy="2590324"/>
          </a:xfrm>
          <a:prstGeom prst="roundRect">
            <a:avLst>
              <a:gd name="adj" fmla="val 1234"/>
            </a:avLst>
          </a:prstGeom>
          <a:solidFill>
            <a:srgbClr val="E0E0EC"/>
          </a:solidFill>
          <a:ln/>
        </p:spPr>
      </p:sp>
      <p:sp>
        <p:nvSpPr>
          <p:cNvPr id="8" name="Text 5"/>
          <p:cNvSpPr/>
          <p:nvPr/>
        </p:nvSpPr>
        <p:spPr>
          <a:xfrm>
            <a:off x="8445469" y="1205634"/>
            <a:ext cx="3293983" cy="4180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050" b="1" dirty="0" smtClean="0">
                <a:solidFill>
                  <a:srgbClr val="39393C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Features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8445469" y="1623661"/>
            <a:ext cx="3293983" cy="17429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650"/>
              </a:lnSpc>
            </a:pPr>
            <a:r>
              <a:rPr lang="en-US" sz="1200" dirty="0" smtClean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DevOps features include continuous integration and delivery (CI/CD), automation, infrastructure as code (</a:t>
            </a:r>
            <a:r>
              <a:rPr lang="en-US" sz="1200" dirty="0" err="1" smtClean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IaC</a:t>
            </a:r>
            <a:r>
              <a:rPr lang="en-US" sz="1200" dirty="0" smtClean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), monitoring and logging, collaboration, and rapid feedback loops.</a:t>
            </a:r>
            <a:endParaRPr lang="en-US" sz="1200" dirty="0"/>
          </a:p>
        </p:txBody>
      </p:sp>
      <p:sp>
        <p:nvSpPr>
          <p:cNvPr id="10" name="Shape 7"/>
          <p:cNvSpPr/>
          <p:nvPr/>
        </p:nvSpPr>
        <p:spPr>
          <a:xfrm>
            <a:off x="4299474" y="3792574"/>
            <a:ext cx="3719989" cy="2834470"/>
          </a:xfrm>
          <a:prstGeom prst="roundRect">
            <a:avLst>
              <a:gd name="adj" fmla="val 1090"/>
            </a:avLst>
          </a:prstGeom>
          <a:solidFill>
            <a:srgbClr val="E0E0EC"/>
          </a:solidFill>
          <a:ln/>
        </p:spPr>
      </p:sp>
      <p:sp>
        <p:nvSpPr>
          <p:cNvPr id="11" name="Text 8"/>
          <p:cNvSpPr/>
          <p:nvPr/>
        </p:nvSpPr>
        <p:spPr>
          <a:xfrm>
            <a:off x="4512477" y="3958963"/>
            <a:ext cx="2983587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050" b="1" dirty="0" smtClean="0">
                <a:solidFill>
                  <a:srgbClr val="39393C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Advantages</a:t>
            </a:r>
            <a:endParaRPr lang="en-US" sz="2050" dirty="0"/>
          </a:p>
        </p:txBody>
      </p:sp>
      <p:sp>
        <p:nvSpPr>
          <p:cNvPr id="12" name="Text 9"/>
          <p:cNvSpPr/>
          <p:nvPr/>
        </p:nvSpPr>
        <p:spPr>
          <a:xfrm>
            <a:off x="4512477" y="4351722"/>
            <a:ext cx="3293983" cy="20445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650"/>
              </a:lnSpc>
            </a:pPr>
            <a:r>
              <a:rPr lang="en-US" sz="1600" dirty="0" smtClean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DevOps accelerates software delivery, improves collaboration between teams, enhances product quality, reduces deployment failures, and fosters innovation through faster feedback.</a:t>
            </a: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8232466" y="3792575"/>
            <a:ext cx="3719989" cy="2834470"/>
          </a:xfrm>
          <a:prstGeom prst="roundRect">
            <a:avLst>
              <a:gd name="adj" fmla="val 1090"/>
            </a:avLst>
          </a:prstGeom>
          <a:solidFill>
            <a:srgbClr val="E0E0EC"/>
          </a:solidFill>
          <a:ln/>
        </p:spPr>
      </p:sp>
      <p:sp>
        <p:nvSpPr>
          <p:cNvPr id="14" name="Text 11"/>
          <p:cNvSpPr/>
          <p:nvPr/>
        </p:nvSpPr>
        <p:spPr>
          <a:xfrm>
            <a:off x="8440706" y="3958963"/>
            <a:ext cx="2662714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050" b="1" dirty="0" smtClean="0">
                <a:solidFill>
                  <a:srgbClr val="39393C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Disadvantages</a:t>
            </a:r>
            <a:endParaRPr lang="en-US" sz="2050" dirty="0"/>
          </a:p>
        </p:txBody>
      </p:sp>
      <p:sp>
        <p:nvSpPr>
          <p:cNvPr id="15" name="Text 12"/>
          <p:cNvSpPr/>
          <p:nvPr/>
        </p:nvSpPr>
        <p:spPr>
          <a:xfrm>
            <a:off x="8445469" y="4515056"/>
            <a:ext cx="3293983" cy="18212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650"/>
              </a:lnSpc>
            </a:pPr>
            <a:r>
              <a:rPr lang="en-US" sz="1650" dirty="0" smtClean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Disadvantages of DevOps include potential culture clashes, the need for extensive training, initial setup complexity, and possible over-reliance on automation.</a:t>
            </a:r>
            <a:endParaRPr lang="en-US" sz="1650" dirty="0"/>
          </a:p>
        </p:txBody>
      </p:sp>
    </p:spTree>
    <p:extLst>
      <p:ext uri="{BB962C8B-B14F-4D97-AF65-F5344CB8AC3E}">
        <p14:creationId xmlns:p14="http://schemas.microsoft.com/office/powerpoint/2010/main" val="4158166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0933"/>
          </a:xfrm>
        </p:spPr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DevOps vs SRE</a:t>
            </a:r>
            <a:endParaRPr lang="en-US" b="1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7470177"/>
              </p:ext>
            </p:extLst>
          </p:nvPr>
        </p:nvGraphicFramePr>
        <p:xfrm>
          <a:off x="838200" y="1401419"/>
          <a:ext cx="10515600" cy="511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04009630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6982537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32077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DevOps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 Reliability Engineering (SRE)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70551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Definition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cultural and professional movement aimed at improving collaboration between development and operations teams.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discipline that incorporates aspects of software engineering and applies them to infrastructure and operations to create scalable and highly reliable software systems.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4429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Focus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Emphasizes collaboration, automation, and continuous delivery.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Focuses on reliability, scalability, and uptime of services through engineering practices.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932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Primary Goals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 software faster and improve deployment frequency.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Ensure service reliability and performance while managing risk.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5107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 Structure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Often involves cross-functional teams that include developers, QA, and operations.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Typically involves specialized SRE teams that focus on monitoring, incident response, and reliability engineering.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77499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Metrics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Measures success through deployment frequency, lead time, and change failure rate.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Measures success through service level indicators (SLIs), service level objectives (SLOs), and error budgets.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2269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 to Risk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Encourages frequent releases with a focus on collaboration and communication.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Balances risk with reliability; uses error budgets to manage feature releases.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6174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Tools and Technologies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Uses a wide range of tools for CI/CD, automation, and monitoring.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Uses engineering practices to build and maintain operational tools; focuses on observability and monitoring.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7406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Cultural Aspect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Fosters a culture of collaboration and shared responsibility.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Promotes a culture of reliability and accountability, often with a strong emphasis on incident response.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86140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65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38026" y="272913"/>
            <a:ext cx="4326136" cy="5407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250"/>
              </a:lnSpc>
              <a:buNone/>
            </a:pPr>
            <a:r>
              <a:rPr lang="en-US" sz="3400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How DevOps Works?</a:t>
            </a:r>
            <a:endParaRPr lang="en-US" sz="3400" dirty="0"/>
          </a:p>
        </p:txBody>
      </p:sp>
      <p:sp>
        <p:nvSpPr>
          <p:cNvPr id="3" name="Shape 1"/>
          <p:cNvSpPr/>
          <p:nvPr/>
        </p:nvSpPr>
        <p:spPr>
          <a:xfrm>
            <a:off x="6823002" y="886777"/>
            <a:ext cx="45719" cy="5768547"/>
          </a:xfrm>
          <a:prstGeom prst="roundRect">
            <a:avLst>
              <a:gd name="adj" fmla="val 113549"/>
            </a:avLst>
          </a:prstGeom>
          <a:solidFill>
            <a:srgbClr val="C6C6D2"/>
          </a:solidFill>
          <a:ln/>
        </p:spPr>
      </p:sp>
      <p:sp>
        <p:nvSpPr>
          <p:cNvPr id="4" name="Shape 2"/>
          <p:cNvSpPr/>
          <p:nvPr/>
        </p:nvSpPr>
        <p:spPr>
          <a:xfrm>
            <a:off x="6056955" y="1264682"/>
            <a:ext cx="605671" cy="22860"/>
          </a:xfrm>
          <a:prstGeom prst="roundRect">
            <a:avLst>
              <a:gd name="adj" fmla="val 113549"/>
            </a:avLst>
          </a:prstGeom>
          <a:solidFill>
            <a:srgbClr val="C6C6D2"/>
          </a:solidFill>
          <a:ln/>
        </p:spPr>
      </p:sp>
      <p:sp>
        <p:nvSpPr>
          <p:cNvPr id="5" name="Shape 3"/>
          <p:cNvSpPr/>
          <p:nvPr/>
        </p:nvSpPr>
        <p:spPr>
          <a:xfrm>
            <a:off x="6639766" y="1081445"/>
            <a:ext cx="389334" cy="389334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6" name="Text 4"/>
          <p:cNvSpPr/>
          <p:nvPr/>
        </p:nvSpPr>
        <p:spPr>
          <a:xfrm>
            <a:off x="6784665" y="1146334"/>
            <a:ext cx="99417" cy="259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b="1" dirty="0">
                <a:solidFill>
                  <a:srgbClr val="39393C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1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3719758" y="1059775"/>
            <a:ext cx="2163008" cy="2703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39393C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Planning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124904" y="1433989"/>
            <a:ext cx="5757863" cy="553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150"/>
              </a:lnSpc>
              <a:buNone/>
            </a:pPr>
            <a:r>
              <a:rPr lang="en-US" sz="13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DevOps lifecycle begins with planning, where the team defines the project scope, goals, and requirements.</a:t>
            </a:r>
            <a:endParaRPr lang="en-US" sz="1350" dirty="0"/>
          </a:p>
        </p:txBody>
      </p:sp>
      <p:sp>
        <p:nvSpPr>
          <p:cNvPr id="9" name="Shape 7"/>
          <p:cNvSpPr/>
          <p:nvPr/>
        </p:nvSpPr>
        <p:spPr>
          <a:xfrm>
            <a:off x="7006240" y="2129790"/>
            <a:ext cx="605671" cy="22860"/>
          </a:xfrm>
          <a:prstGeom prst="roundRect">
            <a:avLst>
              <a:gd name="adj" fmla="val 113549"/>
            </a:avLst>
          </a:prstGeom>
          <a:solidFill>
            <a:srgbClr val="C6C6D2"/>
          </a:solidFill>
          <a:ln/>
        </p:spPr>
      </p:sp>
      <p:sp>
        <p:nvSpPr>
          <p:cNvPr id="10" name="Shape 8"/>
          <p:cNvSpPr/>
          <p:nvPr/>
        </p:nvSpPr>
        <p:spPr>
          <a:xfrm>
            <a:off x="6639766" y="1946553"/>
            <a:ext cx="389334" cy="389334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11" name="Text 9"/>
          <p:cNvSpPr/>
          <p:nvPr/>
        </p:nvSpPr>
        <p:spPr>
          <a:xfrm>
            <a:off x="6766567" y="2011442"/>
            <a:ext cx="135731" cy="259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b="1" dirty="0">
                <a:solidFill>
                  <a:srgbClr val="39393C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2</a:t>
            </a:r>
            <a:endParaRPr lang="en-US" sz="2000" dirty="0"/>
          </a:p>
        </p:txBody>
      </p:sp>
      <p:sp>
        <p:nvSpPr>
          <p:cNvPr id="12" name="Text 10"/>
          <p:cNvSpPr/>
          <p:nvPr/>
        </p:nvSpPr>
        <p:spPr>
          <a:xfrm>
            <a:off x="7786100" y="1924883"/>
            <a:ext cx="2163008" cy="2703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39393C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Coding</a:t>
            </a:r>
            <a:endParaRPr lang="en-US" sz="1700" dirty="0"/>
          </a:p>
        </p:txBody>
      </p:sp>
      <p:sp>
        <p:nvSpPr>
          <p:cNvPr id="13" name="Text 11"/>
          <p:cNvSpPr/>
          <p:nvPr/>
        </p:nvSpPr>
        <p:spPr>
          <a:xfrm>
            <a:off x="7786101" y="2299097"/>
            <a:ext cx="4195368" cy="553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Developers write and test code, using version control systems to track changes and collaborate efficiently.</a:t>
            </a:r>
            <a:endParaRPr lang="en-US" sz="1350" dirty="0"/>
          </a:p>
        </p:txBody>
      </p:sp>
      <p:sp>
        <p:nvSpPr>
          <p:cNvPr id="14" name="Shape 12"/>
          <p:cNvSpPr/>
          <p:nvPr/>
        </p:nvSpPr>
        <p:spPr>
          <a:xfrm>
            <a:off x="6056955" y="2908459"/>
            <a:ext cx="605671" cy="22860"/>
          </a:xfrm>
          <a:prstGeom prst="roundRect">
            <a:avLst>
              <a:gd name="adj" fmla="val 113549"/>
            </a:avLst>
          </a:prstGeom>
          <a:solidFill>
            <a:srgbClr val="C6C6D2"/>
          </a:solidFill>
          <a:ln/>
        </p:spPr>
      </p:sp>
      <p:sp>
        <p:nvSpPr>
          <p:cNvPr id="15" name="Shape 13"/>
          <p:cNvSpPr/>
          <p:nvPr/>
        </p:nvSpPr>
        <p:spPr>
          <a:xfrm>
            <a:off x="6639766" y="2725222"/>
            <a:ext cx="389334" cy="389334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16" name="Text 14"/>
          <p:cNvSpPr/>
          <p:nvPr/>
        </p:nvSpPr>
        <p:spPr>
          <a:xfrm>
            <a:off x="6771092" y="2790111"/>
            <a:ext cx="126683" cy="259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b="1" dirty="0">
                <a:solidFill>
                  <a:srgbClr val="39393C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3</a:t>
            </a:r>
            <a:endParaRPr lang="en-US" sz="2000" dirty="0"/>
          </a:p>
        </p:txBody>
      </p:sp>
      <p:sp>
        <p:nvSpPr>
          <p:cNvPr id="17" name="Text 15"/>
          <p:cNvSpPr/>
          <p:nvPr/>
        </p:nvSpPr>
        <p:spPr>
          <a:xfrm>
            <a:off x="3719758" y="2703552"/>
            <a:ext cx="2163008" cy="2703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39393C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Building</a:t>
            </a:r>
            <a:endParaRPr lang="en-US" sz="1700" dirty="0"/>
          </a:p>
        </p:txBody>
      </p:sp>
      <p:sp>
        <p:nvSpPr>
          <p:cNvPr id="18" name="Text 16"/>
          <p:cNvSpPr/>
          <p:nvPr/>
        </p:nvSpPr>
        <p:spPr>
          <a:xfrm>
            <a:off x="124904" y="3077766"/>
            <a:ext cx="5757863" cy="553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150"/>
              </a:lnSpc>
              <a:buNone/>
            </a:pPr>
            <a:r>
              <a:rPr lang="en-US" sz="13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code is compiled and packaged into a deployable artifact, often using automated build tools and pipelines.</a:t>
            </a:r>
            <a:endParaRPr lang="en-US" sz="1350" dirty="0"/>
          </a:p>
        </p:txBody>
      </p:sp>
      <p:sp>
        <p:nvSpPr>
          <p:cNvPr id="19" name="Shape 17"/>
          <p:cNvSpPr/>
          <p:nvPr/>
        </p:nvSpPr>
        <p:spPr>
          <a:xfrm>
            <a:off x="7006240" y="3687127"/>
            <a:ext cx="605671" cy="22860"/>
          </a:xfrm>
          <a:prstGeom prst="roundRect">
            <a:avLst>
              <a:gd name="adj" fmla="val 113549"/>
            </a:avLst>
          </a:prstGeom>
          <a:solidFill>
            <a:srgbClr val="C6C6D2"/>
          </a:solidFill>
          <a:ln/>
        </p:spPr>
      </p:sp>
      <p:sp>
        <p:nvSpPr>
          <p:cNvPr id="20" name="Shape 18"/>
          <p:cNvSpPr/>
          <p:nvPr/>
        </p:nvSpPr>
        <p:spPr>
          <a:xfrm>
            <a:off x="6639766" y="3503890"/>
            <a:ext cx="389334" cy="389334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21" name="Text 19"/>
          <p:cNvSpPr/>
          <p:nvPr/>
        </p:nvSpPr>
        <p:spPr>
          <a:xfrm>
            <a:off x="6765853" y="3568779"/>
            <a:ext cx="137041" cy="259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b="1" dirty="0">
                <a:solidFill>
                  <a:srgbClr val="39393C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4</a:t>
            </a:r>
            <a:endParaRPr lang="en-US" sz="2000" dirty="0"/>
          </a:p>
        </p:txBody>
      </p:sp>
      <p:sp>
        <p:nvSpPr>
          <p:cNvPr id="22" name="Text 20"/>
          <p:cNvSpPr/>
          <p:nvPr/>
        </p:nvSpPr>
        <p:spPr>
          <a:xfrm>
            <a:off x="7786100" y="3482221"/>
            <a:ext cx="2163008" cy="2703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39393C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Testing</a:t>
            </a:r>
            <a:endParaRPr lang="en-US" sz="1700" dirty="0"/>
          </a:p>
        </p:txBody>
      </p:sp>
      <p:sp>
        <p:nvSpPr>
          <p:cNvPr id="23" name="Text 21"/>
          <p:cNvSpPr/>
          <p:nvPr/>
        </p:nvSpPr>
        <p:spPr>
          <a:xfrm>
            <a:off x="7786101" y="3856434"/>
            <a:ext cx="4082246" cy="553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Automated tests are run to ensure the code meets quality standards and functionality requirements.</a:t>
            </a:r>
            <a:endParaRPr lang="en-US" sz="1350" dirty="0"/>
          </a:p>
        </p:txBody>
      </p:sp>
      <p:sp>
        <p:nvSpPr>
          <p:cNvPr id="24" name="Shape 22"/>
          <p:cNvSpPr/>
          <p:nvPr/>
        </p:nvSpPr>
        <p:spPr>
          <a:xfrm>
            <a:off x="6056955" y="4465796"/>
            <a:ext cx="605671" cy="22860"/>
          </a:xfrm>
          <a:prstGeom prst="roundRect">
            <a:avLst>
              <a:gd name="adj" fmla="val 113549"/>
            </a:avLst>
          </a:prstGeom>
          <a:solidFill>
            <a:srgbClr val="C6C6D2"/>
          </a:solidFill>
          <a:ln/>
        </p:spPr>
      </p:sp>
      <p:sp>
        <p:nvSpPr>
          <p:cNvPr id="25" name="Shape 23"/>
          <p:cNvSpPr/>
          <p:nvPr/>
        </p:nvSpPr>
        <p:spPr>
          <a:xfrm>
            <a:off x="6639766" y="4282559"/>
            <a:ext cx="389334" cy="389334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26" name="Text 24"/>
          <p:cNvSpPr/>
          <p:nvPr/>
        </p:nvSpPr>
        <p:spPr>
          <a:xfrm>
            <a:off x="6774783" y="4347448"/>
            <a:ext cx="119182" cy="259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b="1" dirty="0">
                <a:solidFill>
                  <a:srgbClr val="39393C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5</a:t>
            </a:r>
            <a:endParaRPr lang="en-US" sz="2000" dirty="0"/>
          </a:p>
        </p:txBody>
      </p:sp>
      <p:sp>
        <p:nvSpPr>
          <p:cNvPr id="27" name="Text 25"/>
          <p:cNvSpPr/>
          <p:nvPr/>
        </p:nvSpPr>
        <p:spPr>
          <a:xfrm>
            <a:off x="3719758" y="4260890"/>
            <a:ext cx="2163008" cy="2703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39393C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Deployment</a:t>
            </a:r>
            <a:endParaRPr lang="en-US" sz="1700" dirty="0"/>
          </a:p>
        </p:txBody>
      </p:sp>
      <p:sp>
        <p:nvSpPr>
          <p:cNvPr id="28" name="Text 26"/>
          <p:cNvSpPr/>
          <p:nvPr/>
        </p:nvSpPr>
        <p:spPr>
          <a:xfrm>
            <a:off x="124904" y="4635103"/>
            <a:ext cx="5757863" cy="553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150"/>
              </a:lnSpc>
              <a:buNone/>
            </a:pPr>
            <a:r>
              <a:rPr lang="en-US" sz="13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code is deployed to production environments, using automated tools and pipelines to ensure a smooth and consistent process.</a:t>
            </a:r>
            <a:endParaRPr lang="en-US" sz="1350" dirty="0"/>
          </a:p>
        </p:txBody>
      </p:sp>
      <p:sp>
        <p:nvSpPr>
          <p:cNvPr id="29" name="Shape 27"/>
          <p:cNvSpPr/>
          <p:nvPr/>
        </p:nvSpPr>
        <p:spPr>
          <a:xfrm>
            <a:off x="7006240" y="5244465"/>
            <a:ext cx="605671" cy="22860"/>
          </a:xfrm>
          <a:prstGeom prst="roundRect">
            <a:avLst>
              <a:gd name="adj" fmla="val 113549"/>
            </a:avLst>
          </a:prstGeom>
          <a:solidFill>
            <a:srgbClr val="C6C6D2"/>
          </a:solidFill>
          <a:ln/>
        </p:spPr>
      </p:sp>
      <p:sp>
        <p:nvSpPr>
          <p:cNvPr id="30" name="Shape 28"/>
          <p:cNvSpPr/>
          <p:nvPr/>
        </p:nvSpPr>
        <p:spPr>
          <a:xfrm>
            <a:off x="6639766" y="5061228"/>
            <a:ext cx="389334" cy="389334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31" name="Text 29"/>
          <p:cNvSpPr/>
          <p:nvPr/>
        </p:nvSpPr>
        <p:spPr>
          <a:xfrm>
            <a:off x="6761567" y="5126117"/>
            <a:ext cx="145613" cy="259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b="1" dirty="0">
                <a:solidFill>
                  <a:srgbClr val="39393C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6</a:t>
            </a:r>
            <a:endParaRPr lang="en-US" sz="2000" dirty="0"/>
          </a:p>
        </p:txBody>
      </p:sp>
      <p:sp>
        <p:nvSpPr>
          <p:cNvPr id="32" name="Text 30"/>
          <p:cNvSpPr/>
          <p:nvPr/>
        </p:nvSpPr>
        <p:spPr>
          <a:xfrm>
            <a:off x="7786100" y="5039558"/>
            <a:ext cx="2163008" cy="2703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39393C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Monitoring</a:t>
            </a:r>
            <a:endParaRPr lang="en-US" sz="1700" dirty="0"/>
          </a:p>
        </p:txBody>
      </p:sp>
      <p:sp>
        <p:nvSpPr>
          <p:cNvPr id="33" name="Text 31"/>
          <p:cNvSpPr/>
          <p:nvPr/>
        </p:nvSpPr>
        <p:spPr>
          <a:xfrm>
            <a:off x="7786100" y="5413772"/>
            <a:ext cx="4195369" cy="553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Continuous monitoring tracks application performance, infrastructure health, and user feedback, providing insights for improvement.</a:t>
            </a:r>
            <a:endParaRPr lang="en-US" sz="1350" dirty="0"/>
          </a:p>
        </p:txBody>
      </p:sp>
      <p:sp>
        <p:nvSpPr>
          <p:cNvPr id="34" name="Shape 32"/>
          <p:cNvSpPr/>
          <p:nvPr/>
        </p:nvSpPr>
        <p:spPr>
          <a:xfrm>
            <a:off x="6056955" y="6023134"/>
            <a:ext cx="605671" cy="22860"/>
          </a:xfrm>
          <a:prstGeom prst="roundRect">
            <a:avLst>
              <a:gd name="adj" fmla="val 113549"/>
            </a:avLst>
          </a:prstGeom>
          <a:solidFill>
            <a:srgbClr val="C6C6D2"/>
          </a:solidFill>
          <a:ln/>
        </p:spPr>
      </p:sp>
      <p:sp>
        <p:nvSpPr>
          <p:cNvPr id="35" name="Shape 33"/>
          <p:cNvSpPr/>
          <p:nvPr/>
        </p:nvSpPr>
        <p:spPr>
          <a:xfrm>
            <a:off x="6639766" y="5839896"/>
            <a:ext cx="389334" cy="389334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36" name="Text 34"/>
          <p:cNvSpPr/>
          <p:nvPr/>
        </p:nvSpPr>
        <p:spPr>
          <a:xfrm>
            <a:off x="6775378" y="5904786"/>
            <a:ext cx="118110" cy="259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b="1" dirty="0">
                <a:solidFill>
                  <a:srgbClr val="39393C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7</a:t>
            </a:r>
            <a:endParaRPr lang="en-US" sz="2000" dirty="0"/>
          </a:p>
        </p:txBody>
      </p:sp>
      <p:sp>
        <p:nvSpPr>
          <p:cNvPr id="37" name="Text 35"/>
          <p:cNvSpPr/>
          <p:nvPr/>
        </p:nvSpPr>
        <p:spPr>
          <a:xfrm>
            <a:off x="3719758" y="5818227"/>
            <a:ext cx="2163008" cy="2703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39393C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Feedback</a:t>
            </a:r>
            <a:endParaRPr lang="en-US" sz="1700" dirty="0"/>
          </a:p>
        </p:txBody>
      </p:sp>
      <p:sp>
        <p:nvSpPr>
          <p:cNvPr id="38" name="Text 36"/>
          <p:cNvSpPr/>
          <p:nvPr/>
        </p:nvSpPr>
        <p:spPr>
          <a:xfrm>
            <a:off x="124904" y="6192441"/>
            <a:ext cx="5757863" cy="553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150"/>
              </a:lnSpc>
              <a:buNone/>
            </a:pPr>
            <a:r>
              <a:rPr lang="en-US" sz="13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Feedback from monitoring and user experience helps to identify areas for improvement and guide future development efforts.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10803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626" y="0"/>
            <a:ext cx="4198374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96344" y="34194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Lifecycle of DevOps</a:t>
            </a:r>
            <a:endParaRPr lang="en-US" sz="4450" dirty="0"/>
          </a:p>
        </p:txBody>
      </p:sp>
      <p:sp>
        <p:nvSpPr>
          <p:cNvPr id="13" name="TextBox 12"/>
          <p:cNvSpPr txBox="1"/>
          <p:nvPr/>
        </p:nvSpPr>
        <p:spPr>
          <a:xfrm>
            <a:off x="396344" y="1347019"/>
            <a:ext cx="72629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 Planning</a:t>
            </a:r>
          </a:p>
          <a:p>
            <a:r>
              <a:rPr lang="en-US" b="1" dirty="0" smtClean="0"/>
              <a:t>Definition</a:t>
            </a:r>
            <a:r>
              <a:rPr lang="en-US" dirty="0" smtClean="0"/>
              <a:t>: In this phase, teams define project goals, requirements, and specifications.</a:t>
            </a:r>
          </a:p>
          <a:p>
            <a:r>
              <a:rPr lang="en-US" b="1" dirty="0" smtClean="0"/>
              <a:t>Activities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Identifying user needs and product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Creating a roadmap and prioritizing tasks.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Collaborating across teams to align on objectives.</a:t>
            </a:r>
          </a:p>
          <a:p>
            <a:r>
              <a:rPr lang="en-US" b="1" dirty="0" smtClean="0"/>
              <a:t>2. Development</a:t>
            </a:r>
          </a:p>
          <a:p>
            <a:r>
              <a:rPr lang="en-US" b="1" dirty="0" smtClean="0"/>
              <a:t>Definition</a:t>
            </a:r>
            <a:r>
              <a:rPr lang="en-US" dirty="0" smtClean="0"/>
              <a:t>: This stage involves writing and building the actual code based on the defined specifications.</a:t>
            </a:r>
          </a:p>
          <a:p>
            <a:r>
              <a:rPr lang="en-US" b="1" dirty="0" smtClean="0"/>
              <a:t>Activities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Developers create application code and functionalities.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Version control systems (e.g., </a:t>
            </a:r>
            <a:r>
              <a:rPr lang="en-US" dirty="0" err="1" smtClean="0"/>
              <a:t>Git</a:t>
            </a:r>
            <a:r>
              <a:rPr lang="en-US" dirty="0" smtClean="0"/>
              <a:t>) are used to track changes and manage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Continuous integration practices are employed to integrate code changes frequently.</a:t>
            </a:r>
          </a:p>
        </p:txBody>
      </p:sp>
    </p:spTree>
    <p:extLst>
      <p:ext uri="{BB962C8B-B14F-4D97-AF65-F5344CB8AC3E}">
        <p14:creationId xmlns:p14="http://schemas.microsoft.com/office/powerpoint/2010/main" val="1480280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98374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427570" y="15513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Lifecycle of DevOps</a:t>
            </a:r>
            <a:endParaRPr lang="en-US" sz="4450" dirty="0"/>
          </a:p>
        </p:txBody>
      </p:sp>
      <p:sp>
        <p:nvSpPr>
          <p:cNvPr id="13" name="TextBox 12"/>
          <p:cNvSpPr txBox="1"/>
          <p:nvPr/>
        </p:nvSpPr>
        <p:spPr>
          <a:xfrm>
            <a:off x="4614383" y="1297858"/>
            <a:ext cx="726298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3. Integration</a:t>
            </a:r>
          </a:p>
          <a:p>
            <a:r>
              <a:rPr lang="en-US" b="1" dirty="0" smtClean="0"/>
              <a:t>Definition</a:t>
            </a:r>
            <a:r>
              <a:rPr lang="en-US" dirty="0" smtClean="0"/>
              <a:t>: Code changes are automatically integrated and tested to ensure quality.</a:t>
            </a:r>
          </a:p>
          <a:p>
            <a:r>
              <a:rPr lang="en-US" b="1" dirty="0" smtClean="0"/>
              <a:t>Activities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CI/CD tools (e.g., Jenkins, </a:t>
            </a:r>
            <a:r>
              <a:rPr lang="en-US" dirty="0" err="1" smtClean="0"/>
              <a:t>GitLab</a:t>
            </a:r>
            <a:r>
              <a:rPr lang="en-US" dirty="0" smtClean="0"/>
              <a:t> CI) to automate testing and integration processes.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Running automated tests to validate code against requirements.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Ensuring that the application is stable and ready for deployment.</a:t>
            </a:r>
          </a:p>
          <a:p>
            <a:r>
              <a:rPr lang="en-US" b="1" dirty="0" smtClean="0"/>
              <a:t>4. Testing</a:t>
            </a:r>
          </a:p>
          <a:p>
            <a:r>
              <a:rPr lang="en-US" b="1" dirty="0" smtClean="0"/>
              <a:t>Definition</a:t>
            </a:r>
            <a:r>
              <a:rPr lang="en-US" dirty="0" smtClean="0"/>
              <a:t>: The application undergoes rigorous testing to identify defects or issues before release.</a:t>
            </a:r>
          </a:p>
          <a:p>
            <a:r>
              <a:rPr lang="en-US" b="1" dirty="0" smtClean="0"/>
              <a:t>Activities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Executing automated and manual tests, including unit tests, integration tests, and performance tests.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Gathering feedback from testers and making necessary adjustments.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Validating security and compliance requirements.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0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626" y="0"/>
            <a:ext cx="4198374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96344" y="34194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Lifecycle of DevOps</a:t>
            </a:r>
            <a:endParaRPr lang="en-US" sz="4450" dirty="0"/>
          </a:p>
        </p:txBody>
      </p:sp>
      <p:sp>
        <p:nvSpPr>
          <p:cNvPr id="13" name="TextBox 12"/>
          <p:cNvSpPr txBox="1"/>
          <p:nvPr/>
        </p:nvSpPr>
        <p:spPr>
          <a:xfrm>
            <a:off x="396344" y="1347019"/>
            <a:ext cx="726298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5. Deployment</a:t>
            </a:r>
          </a:p>
          <a:p>
            <a:r>
              <a:rPr lang="en-US" b="1" dirty="0" smtClean="0"/>
              <a:t>Definition</a:t>
            </a:r>
            <a:r>
              <a:rPr lang="en-US" dirty="0" smtClean="0"/>
              <a:t>: The application is released to production or pre-production environments.</a:t>
            </a:r>
          </a:p>
          <a:p>
            <a:r>
              <a:rPr lang="en-US" b="1" dirty="0" smtClean="0"/>
              <a:t>Activities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Automating deployment processes to various environments (staging, production).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containerization (e.g., Docker) and orchestration tools (e.g., Kubernetes) for deployment.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Monitoring deployment metrics to ensure success.</a:t>
            </a:r>
          </a:p>
          <a:p>
            <a:r>
              <a:rPr lang="en-US" b="1" dirty="0" smtClean="0"/>
              <a:t>6. Monitoring</a:t>
            </a:r>
          </a:p>
          <a:p>
            <a:r>
              <a:rPr lang="en-US" b="1" dirty="0" smtClean="0"/>
              <a:t>Definition</a:t>
            </a:r>
            <a:r>
              <a:rPr lang="en-US" dirty="0" smtClean="0"/>
              <a:t>: Continuous monitoring of the application in production to ensure optimal performance and reliability.</a:t>
            </a:r>
          </a:p>
          <a:p>
            <a:r>
              <a:rPr lang="en-US" b="1" dirty="0" smtClean="0"/>
              <a:t>Activities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Utilizing monitoring tools (e.g., Prometheus, </a:t>
            </a:r>
            <a:r>
              <a:rPr lang="en-US" dirty="0" err="1" smtClean="0"/>
              <a:t>Grafana</a:t>
            </a:r>
            <a:r>
              <a:rPr lang="en-US" dirty="0" smtClean="0"/>
              <a:t>) to track application performance and user behavior.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Gathering logs and metrics to detect anomalies or issues.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Analyzing system performance and user feedback.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118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98374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427570" y="15513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Lifecycle of DevOps</a:t>
            </a:r>
            <a:endParaRPr lang="en-US" sz="4450" dirty="0"/>
          </a:p>
        </p:txBody>
      </p:sp>
      <p:sp>
        <p:nvSpPr>
          <p:cNvPr id="13" name="TextBox 12"/>
          <p:cNvSpPr txBox="1"/>
          <p:nvPr/>
        </p:nvSpPr>
        <p:spPr>
          <a:xfrm>
            <a:off x="4614383" y="1297858"/>
            <a:ext cx="72629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7. Feedback</a:t>
            </a:r>
          </a:p>
          <a:p>
            <a:r>
              <a:rPr lang="en-US" b="1" dirty="0" smtClean="0"/>
              <a:t>Definition</a:t>
            </a:r>
            <a:r>
              <a:rPr lang="en-US" dirty="0" smtClean="0"/>
              <a:t>: Gathering insights and feedback from users and stakeholders to inform future development.</a:t>
            </a:r>
          </a:p>
          <a:p>
            <a:r>
              <a:rPr lang="en-US" b="1" dirty="0" smtClean="0"/>
              <a:t>Activities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Collecting user feedback through surveys, analytics, and support tickets.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Conducting post-mortem analysis of incidents or outages to identify improvement areas.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Iterating on the product based on insights gathered.</a:t>
            </a:r>
          </a:p>
          <a:p>
            <a:r>
              <a:rPr lang="en-US" b="1" dirty="0" smtClean="0"/>
              <a:t>8. Continuous Improvement</a:t>
            </a:r>
          </a:p>
          <a:p>
            <a:r>
              <a:rPr lang="en-US" b="1" dirty="0" smtClean="0"/>
              <a:t>Definition</a:t>
            </a:r>
            <a:r>
              <a:rPr lang="en-US" dirty="0" smtClean="0"/>
              <a:t>: Implementing changes based on feedback and monitoring results to enhance the development process.</a:t>
            </a:r>
          </a:p>
          <a:p>
            <a:r>
              <a:rPr lang="en-US" b="1" dirty="0" smtClean="0"/>
              <a:t>Activities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Identifying bottlenecks and areas for optimization in the workflow.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Adopting new tools and technologies to improve efficiency.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Training teams on best practices and emerging methodologies.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12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7146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67865" y="2803747"/>
            <a:ext cx="5334298" cy="678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50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All Popular DevOps Tools</a:t>
            </a:r>
            <a:endParaRPr lang="en-US" sz="4250" dirty="0"/>
          </a:p>
        </p:txBody>
      </p:sp>
      <p:sp>
        <p:nvSpPr>
          <p:cNvPr id="4" name="TextBox 3"/>
          <p:cNvSpPr txBox="1"/>
          <p:nvPr/>
        </p:nvSpPr>
        <p:spPr>
          <a:xfrm>
            <a:off x="467865" y="3571525"/>
            <a:ext cx="83179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Version Control: </a:t>
            </a:r>
            <a:r>
              <a:rPr lang="en-US" sz="2400" dirty="0" err="1" smtClean="0"/>
              <a:t>Git</a:t>
            </a:r>
            <a:r>
              <a:rPr lang="en-US" sz="2400" dirty="0" smtClean="0"/>
              <a:t>, GitHub, </a:t>
            </a:r>
            <a:r>
              <a:rPr lang="en-US" sz="2400" dirty="0" err="1" smtClean="0"/>
              <a:t>Bitbucket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CI/CD: </a:t>
            </a:r>
            <a:r>
              <a:rPr lang="en-US" sz="2400" dirty="0" smtClean="0"/>
              <a:t>Jenkins, </a:t>
            </a:r>
            <a:r>
              <a:rPr lang="en-US" sz="2400" dirty="0" err="1" smtClean="0"/>
              <a:t>GitLab</a:t>
            </a:r>
            <a:r>
              <a:rPr lang="en-US" sz="2400" dirty="0" smtClean="0"/>
              <a:t> CI, </a:t>
            </a:r>
            <a:r>
              <a:rPr lang="en-US" sz="2400" dirty="0" err="1" smtClean="0"/>
              <a:t>CircleCI</a:t>
            </a:r>
            <a:r>
              <a:rPr lang="en-US" sz="2400" dirty="0" smtClean="0"/>
              <a:t>, Travis CI, GitHub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Configuration Management: </a:t>
            </a:r>
            <a:r>
              <a:rPr lang="en-US" sz="2400" dirty="0" smtClean="0"/>
              <a:t>Ansible, Puppet, Chef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Infrastructure as Code: </a:t>
            </a:r>
            <a:r>
              <a:rPr lang="en-US" sz="2400" dirty="0" smtClean="0"/>
              <a:t>Terraform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Containerization: </a:t>
            </a:r>
            <a:r>
              <a:rPr lang="en-US" sz="2400" dirty="0" smtClean="0"/>
              <a:t>Docker, Kubernetes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Monitoring: </a:t>
            </a:r>
            <a:r>
              <a:rPr lang="en-US" sz="2400" dirty="0" smtClean="0"/>
              <a:t>Prometheus, </a:t>
            </a:r>
            <a:r>
              <a:rPr lang="en-US" sz="2400" dirty="0" err="1" smtClean="0"/>
              <a:t>Grafana</a:t>
            </a:r>
            <a:r>
              <a:rPr lang="en-US" sz="2400" dirty="0" smtClean="0"/>
              <a:t>, ELK Stack (</a:t>
            </a:r>
            <a:r>
              <a:rPr lang="en-US" sz="2400" dirty="0" err="1" smtClean="0"/>
              <a:t>Elasticsearch</a:t>
            </a:r>
            <a:r>
              <a:rPr lang="en-US" sz="2400" dirty="0" smtClean="0"/>
              <a:t>, </a:t>
            </a:r>
            <a:r>
              <a:rPr lang="en-US" sz="2400" dirty="0" err="1" smtClean="0"/>
              <a:t>Logstash</a:t>
            </a:r>
            <a:r>
              <a:rPr lang="en-US" sz="2400" dirty="0" smtClean="0"/>
              <a:t>, </a:t>
            </a:r>
            <a:r>
              <a:rPr lang="en-US" sz="2400" dirty="0" err="1" smtClean="0"/>
              <a:t>Kibana</a:t>
            </a:r>
            <a:r>
              <a:rPr lang="en-US" sz="2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Collaboration: </a:t>
            </a:r>
            <a:r>
              <a:rPr lang="en-US" sz="2400" dirty="0" smtClean="0"/>
              <a:t>Slack, Microsoft Teams, Jira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9077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71241" y="3266329"/>
            <a:ext cx="483681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 smtClean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Why DevOps?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567549" y="4126735"/>
            <a:ext cx="5267643" cy="19912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600" dirty="0" smtClean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Organizations adopt DevOps to improve software delivery speed, enhance product quality, foster a culture of collaboration, and respond more effectively to customer needs. It allows businesses to innovate faster and maintain a competitive edge.</a:t>
            </a:r>
            <a:endParaRPr lang="en-US" sz="1600" dirty="0"/>
          </a:p>
        </p:txBody>
      </p:sp>
      <p:sp>
        <p:nvSpPr>
          <p:cNvPr id="5" name="Text 0"/>
          <p:cNvSpPr/>
          <p:nvPr/>
        </p:nvSpPr>
        <p:spPr>
          <a:xfrm>
            <a:off x="6562996" y="3266329"/>
            <a:ext cx="500212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 smtClean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History of DevOps</a:t>
            </a:r>
            <a:endParaRPr lang="en-US" sz="4450" dirty="0"/>
          </a:p>
        </p:txBody>
      </p:sp>
      <p:sp>
        <p:nvSpPr>
          <p:cNvPr id="6" name="Text 1"/>
          <p:cNvSpPr/>
          <p:nvPr/>
        </p:nvSpPr>
        <p:spPr>
          <a:xfrm>
            <a:off x="6562996" y="4126735"/>
            <a:ext cx="5267643" cy="26040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400" dirty="0" smtClean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DevOps originated in the late 2000s as a response to the challenges faced in software development and IT operations. The term "DevOps" was popularized in 2009 by Patrick </a:t>
            </a:r>
            <a:r>
              <a:rPr lang="en-US" sz="1400" dirty="0" err="1" smtClean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Debois</a:t>
            </a:r>
            <a:r>
              <a:rPr lang="en-US" sz="1400" dirty="0" smtClean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who organized the first </a:t>
            </a:r>
            <a:r>
              <a:rPr lang="en-US" sz="1400" dirty="0" err="1" smtClean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DevOpsDays</a:t>
            </a:r>
            <a:r>
              <a:rPr lang="en-US" sz="1400" dirty="0" smtClean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event. Since then, the practice has evolved with the growth of Agile methodologies and cloud computing, leading to a broader adoption of continuous integration and deployment practices.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0462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24009" y="0"/>
            <a:ext cx="6191471" cy="19136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7700"/>
              </a:lnSpc>
            </a:pPr>
            <a:r>
              <a:rPr lang="en-US" sz="5400" b="1" dirty="0" smtClean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Best Practices for Effective DevOps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5797485" y="2158738"/>
            <a:ext cx="611799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Foster a Collaborative Culture: </a:t>
            </a:r>
            <a:r>
              <a:rPr lang="en-US" sz="2000" dirty="0" smtClean="0"/>
              <a:t>Encourage teamwork and communication between development and operations teams.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Implement CI/CD Pipelines: </a:t>
            </a:r>
            <a:r>
              <a:rPr lang="en-US" sz="2000" dirty="0" smtClean="0"/>
              <a:t>Automate the build, test, and deployment processes.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Embrace Infrastructure as Code: </a:t>
            </a:r>
            <a:r>
              <a:rPr lang="en-US" sz="2000" dirty="0" smtClean="0"/>
              <a:t>Use code to manage and provision infrastructure.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Monitor Performance: </a:t>
            </a:r>
            <a:r>
              <a:rPr lang="en-US" sz="2000" dirty="0" smtClean="0"/>
              <a:t>Continuously monitor applications and infrastructure to identify issues proactively.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Regularly Collect Feedback: </a:t>
            </a:r>
            <a:r>
              <a:rPr lang="en-US" sz="2000" dirty="0" smtClean="0"/>
              <a:t>Use user feedback to inform future development cycles and improve products.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2462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1200</Words>
  <Application>Microsoft Office PowerPoint</Application>
  <PresentationFormat>Widescreen</PresentationFormat>
  <Paragraphs>129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Open Sans</vt:lpstr>
      <vt:lpstr>Playfair Display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DevOps vs SRE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11</cp:revision>
  <dcterms:created xsi:type="dcterms:W3CDTF">2024-09-26T07:34:23Z</dcterms:created>
  <dcterms:modified xsi:type="dcterms:W3CDTF">2024-10-07T10:41:15Z</dcterms:modified>
</cp:coreProperties>
</file>