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60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79" r:id="rId14"/>
    <p:sldId id="281" r:id="rId15"/>
    <p:sldId id="288" r:id="rId16"/>
    <p:sldId id="289" r:id="rId17"/>
    <p:sldId id="290" r:id="rId18"/>
    <p:sldId id="291" r:id="rId19"/>
    <p:sldId id="264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82AB6-AEE6-4841-B5D2-E1BC25916009}" v="91" dt="2023-12-06T23:27:28.878"/>
    <p1510:client id="{5DC9A0B9-01C6-4933-9DC3-116175DE946F}" v="13" dt="2023-12-06T23:12:01.397"/>
    <p1510:client id="{A7A0BEC0-26AD-4767-B69B-C41A27F5647A}" v="85" dt="2023-12-06T23:21:25.262"/>
    <p1510:client id="{C8317BCE-82E5-431D-A2C2-60BF43E44183}" v="41" dt="2023-12-06T22:21:37.695"/>
    <p1510:client id="{F9CCE69A-BFA6-48EE-9397-74A4DC9AB8E6}" v="3" dt="2023-12-06T23:22:42.859"/>
  </p1510:revLst>
</p1510:revInfo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2_5D5D391D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2_5D5D391D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2_5D5D391D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2_5D5D391D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C9-4B02-8C25-6B39A2675E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C9-4B02-8C25-6B39A2675E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C9-4B02-8C25-6B39A2675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C2-4C27-AED2-08C11C110A8B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C2-4C27-AED2-08C11C110A8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C2-4C27-AED2-08C11C110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07-45B8-ABF2-E8CD4FAD8E80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07-45B8-ABF2-E8CD4FAD8E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07-45B8-ABF2-E8CD4FAD8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C0-48ED-B9A0-A2BAA488BC4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C0-48ED-B9A0-A2BAA488BC4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C0-48ED-B9A0-A2BAA488B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C7EBF-EBFE-496F-A983-CC6312E2F4EA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D5ED1B-433D-4FC6-8255-FFC9C6863494}">
      <dgm:prSet/>
      <dgm:spPr/>
      <dgm:t>
        <a:bodyPr/>
        <a:lstStyle/>
        <a:p>
          <a:r>
            <a:rPr lang="en-US" dirty="0"/>
            <a:t>Multi-input CNN: Enhanced to </a:t>
          </a:r>
          <a:r>
            <a:rPr lang="en-US" dirty="0">
              <a:latin typeface="Gill Sans MT"/>
            </a:rPr>
            <a:t>81</a:t>
          </a:r>
          <a:r>
            <a:rPr lang="en-US" dirty="0"/>
            <a:t>% accuracy by integrating additional label features, showing a commendable improvement from the initial 71% accuracy.</a:t>
          </a:r>
        </a:p>
      </dgm:t>
    </dgm:pt>
    <dgm:pt modelId="{979127E0-24E0-411C-81EF-65AF6581149C}" type="parTrans" cxnId="{17C280DD-37A3-4173-BA7E-1ED1DC01D5E8}">
      <dgm:prSet/>
      <dgm:spPr/>
      <dgm:t>
        <a:bodyPr/>
        <a:lstStyle/>
        <a:p>
          <a:endParaRPr lang="en-US"/>
        </a:p>
      </dgm:t>
    </dgm:pt>
    <dgm:pt modelId="{D0A5178C-7CC5-4A81-BB2A-16B5F6464BD1}" type="sibTrans" cxnId="{17C280DD-37A3-4173-BA7E-1ED1DC01D5E8}">
      <dgm:prSet/>
      <dgm:spPr/>
      <dgm:t>
        <a:bodyPr/>
        <a:lstStyle/>
        <a:p>
          <a:endParaRPr lang="en-US"/>
        </a:p>
      </dgm:t>
    </dgm:pt>
    <dgm:pt modelId="{D3F66C88-911D-47BE-818D-10B82550F2DF}">
      <dgm:prSet/>
      <dgm:spPr/>
      <dgm:t>
        <a:bodyPr/>
        <a:lstStyle/>
        <a:p>
          <a:r>
            <a:rPr lang="en-US" dirty="0"/>
            <a:t>ResNet-101: Significantly outperformed others, progressing steadily from 68.89% to an impressive 89.28% accuracy over 20 epochs, showcasing exceptional learning capabilities.</a:t>
          </a:r>
        </a:p>
      </dgm:t>
    </dgm:pt>
    <dgm:pt modelId="{01A04A3E-9A11-4FB6-B12B-F35F5AE56316}" type="parTrans" cxnId="{9B1C8FD8-BE52-497A-8C94-9556C57B36E9}">
      <dgm:prSet/>
      <dgm:spPr/>
      <dgm:t>
        <a:bodyPr/>
        <a:lstStyle/>
        <a:p>
          <a:endParaRPr lang="en-US"/>
        </a:p>
      </dgm:t>
    </dgm:pt>
    <dgm:pt modelId="{2AD23DAF-1B12-4879-9D11-E8980B0AC5FC}" type="sibTrans" cxnId="{9B1C8FD8-BE52-497A-8C94-9556C57B36E9}">
      <dgm:prSet/>
      <dgm:spPr/>
      <dgm:t>
        <a:bodyPr/>
        <a:lstStyle/>
        <a:p>
          <a:endParaRPr lang="en-US"/>
        </a:p>
      </dgm:t>
    </dgm:pt>
    <dgm:pt modelId="{7D7178A1-2B95-4AE9-9AE8-3C5F75DD761D}">
      <dgm:prSet/>
      <dgm:spPr/>
      <dgm:t>
        <a:bodyPr/>
        <a:lstStyle/>
        <a:p>
          <a:r>
            <a:rPr lang="en-US" dirty="0"/>
            <a:t>Vision Transformer (</a:t>
          </a:r>
          <a:r>
            <a:rPr lang="en-US" dirty="0" err="1"/>
            <a:t>ViT</a:t>
          </a:r>
          <a:r>
            <a:rPr lang="en-US" dirty="0"/>
            <a:t>): Showed promise with consistent improvement, achieving a final accuracy of 73.04% despite some fluctuations during training.</a:t>
          </a:r>
        </a:p>
      </dgm:t>
    </dgm:pt>
    <dgm:pt modelId="{17F98F87-70EA-42F7-A2B2-9C260E5CB176}" type="parTrans" cxnId="{36E52A86-42B0-41D1-9D89-77821EC76B24}">
      <dgm:prSet/>
      <dgm:spPr/>
      <dgm:t>
        <a:bodyPr/>
        <a:lstStyle/>
        <a:p>
          <a:endParaRPr lang="en-US"/>
        </a:p>
      </dgm:t>
    </dgm:pt>
    <dgm:pt modelId="{C4D4AFAE-2771-46AF-920A-9730EE7C4C64}" type="sibTrans" cxnId="{36E52A86-42B0-41D1-9D89-77821EC76B24}">
      <dgm:prSet/>
      <dgm:spPr/>
      <dgm:t>
        <a:bodyPr/>
        <a:lstStyle/>
        <a:p>
          <a:endParaRPr lang="en-US"/>
        </a:p>
      </dgm:t>
    </dgm:pt>
    <dgm:pt modelId="{BE34A21F-1CA3-4C1A-9A91-B9FDE28E07D6}">
      <dgm:prSet/>
      <dgm:spPr/>
      <dgm:t>
        <a:bodyPr/>
        <a:lstStyle/>
        <a:p>
          <a:r>
            <a:rPr lang="en-US" dirty="0"/>
            <a:t>Overall, while the multi-input CNN improved after feature enhancement, the ResNet-101 model emerged as the frontrunner, displaying exceptional adaptability and top performance, surpassing other models in final accuracy.</a:t>
          </a:r>
        </a:p>
      </dgm:t>
    </dgm:pt>
    <dgm:pt modelId="{82FD1758-0ACE-4660-BC02-4A92415F9629}" type="parTrans" cxnId="{8F7799DC-EC6F-45A4-8ACA-1B3241631935}">
      <dgm:prSet/>
      <dgm:spPr/>
      <dgm:t>
        <a:bodyPr/>
        <a:lstStyle/>
        <a:p>
          <a:endParaRPr lang="en-US"/>
        </a:p>
      </dgm:t>
    </dgm:pt>
    <dgm:pt modelId="{EF1D245C-4F26-4991-9B6B-47207B8CAE22}" type="sibTrans" cxnId="{8F7799DC-EC6F-45A4-8ACA-1B3241631935}">
      <dgm:prSet/>
      <dgm:spPr/>
      <dgm:t>
        <a:bodyPr/>
        <a:lstStyle/>
        <a:p>
          <a:endParaRPr lang="en-US"/>
        </a:p>
      </dgm:t>
    </dgm:pt>
    <dgm:pt modelId="{DB44F5B9-13B0-4448-9AA8-59571AF3CD9B}" type="pres">
      <dgm:prSet presAssocID="{E8BC7EBF-EBFE-496F-A983-CC6312E2F4EA}" presName="outerComposite" presStyleCnt="0">
        <dgm:presLayoutVars>
          <dgm:chMax val="5"/>
          <dgm:dir/>
          <dgm:resizeHandles val="exact"/>
        </dgm:presLayoutVars>
      </dgm:prSet>
      <dgm:spPr/>
    </dgm:pt>
    <dgm:pt modelId="{4F5E57F9-FD86-43C4-9BCC-3D722E266B4C}" type="pres">
      <dgm:prSet presAssocID="{E8BC7EBF-EBFE-496F-A983-CC6312E2F4EA}" presName="dummyMaxCanvas" presStyleCnt="0">
        <dgm:presLayoutVars/>
      </dgm:prSet>
      <dgm:spPr/>
    </dgm:pt>
    <dgm:pt modelId="{4A52E95A-60C0-4731-8E05-8D6B173E7907}" type="pres">
      <dgm:prSet presAssocID="{E8BC7EBF-EBFE-496F-A983-CC6312E2F4EA}" presName="FourNodes_1" presStyleLbl="node1" presStyleIdx="0" presStyleCnt="4">
        <dgm:presLayoutVars>
          <dgm:bulletEnabled val="1"/>
        </dgm:presLayoutVars>
      </dgm:prSet>
      <dgm:spPr/>
    </dgm:pt>
    <dgm:pt modelId="{F245B4C3-A007-400D-854E-A3B8CD900B87}" type="pres">
      <dgm:prSet presAssocID="{E8BC7EBF-EBFE-496F-A983-CC6312E2F4EA}" presName="FourNodes_2" presStyleLbl="node1" presStyleIdx="1" presStyleCnt="4">
        <dgm:presLayoutVars>
          <dgm:bulletEnabled val="1"/>
        </dgm:presLayoutVars>
      </dgm:prSet>
      <dgm:spPr/>
    </dgm:pt>
    <dgm:pt modelId="{A30C3227-E7CD-4EBF-85BA-E760E6D046B0}" type="pres">
      <dgm:prSet presAssocID="{E8BC7EBF-EBFE-496F-A983-CC6312E2F4EA}" presName="FourNodes_3" presStyleLbl="node1" presStyleIdx="2" presStyleCnt="4">
        <dgm:presLayoutVars>
          <dgm:bulletEnabled val="1"/>
        </dgm:presLayoutVars>
      </dgm:prSet>
      <dgm:spPr/>
    </dgm:pt>
    <dgm:pt modelId="{81A093D2-9441-4C87-82D9-961F12329B10}" type="pres">
      <dgm:prSet presAssocID="{E8BC7EBF-EBFE-496F-A983-CC6312E2F4EA}" presName="FourNodes_4" presStyleLbl="node1" presStyleIdx="3" presStyleCnt="4">
        <dgm:presLayoutVars>
          <dgm:bulletEnabled val="1"/>
        </dgm:presLayoutVars>
      </dgm:prSet>
      <dgm:spPr/>
    </dgm:pt>
    <dgm:pt modelId="{1B262179-908E-40A5-A499-627C2C59E561}" type="pres">
      <dgm:prSet presAssocID="{E8BC7EBF-EBFE-496F-A983-CC6312E2F4EA}" presName="FourConn_1-2" presStyleLbl="fgAccFollowNode1" presStyleIdx="0" presStyleCnt="3">
        <dgm:presLayoutVars>
          <dgm:bulletEnabled val="1"/>
        </dgm:presLayoutVars>
      </dgm:prSet>
      <dgm:spPr/>
    </dgm:pt>
    <dgm:pt modelId="{5B38996D-7ED9-4BC2-9393-E3ABAA020495}" type="pres">
      <dgm:prSet presAssocID="{E8BC7EBF-EBFE-496F-A983-CC6312E2F4EA}" presName="FourConn_2-3" presStyleLbl="fgAccFollowNode1" presStyleIdx="1" presStyleCnt="3">
        <dgm:presLayoutVars>
          <dgm:bulletEnabled val="1"/>
        </dgm:presLayoutVars>
      </dgm:prSet>
      <dgm:spPr/>
    </dgm:pt>
    <dgm:pt modelId="{3D1C81A4-4073-415B-8E8B-C2832EE71A46}" type="pres">
      <dgm:prSet presAssocID="{E8BC7EBF-EBFE-496F-A983-CC6312E2F4EA}" presName="FourConn_3-4" presStyleLbl="fgAccFollowNode1" presStyleIdx="2" presStyleCnt="3">
        <dgm:presLayoutVars>
          <dgm:bulletEnabled val="1"/>
        </dgm:presLayoutVars>
      </dgm:prSet>
      <dgm:spPr/>
    </dgm:pt>
    <dgm:pt modelId="{B947EEF2-BE74-4B0D-874A-D34F2746D826}" type="pres">
      <dgm:prSet presAssocID="{E8BC7EBF-EBFE-496F-A983-CC6312E2F4EA}" presName="FourNodes_1_text" presStyleLbl="node1" presStyleIdx="3" presStyleCnt="4">
        <dgm:presLayoutVars>
          <dgm:bulletEnabled val="1"/>
        </dgm:presLayoutVars>
      </dgm:prSet>
      <dgm:spPr/>
    </dgm:pt>
    <dgm:pt modelId="{61379B8E-AA1A-415D-8DD6-EF988013C0A4}" type="pres">
      <dgm:prSet presAssocID="{E8BC7EBF-EBFE-496F-A983-CC6312E2F4EA}" presName="FourNodes_2_text" presStyleLbl="node1" presStyleIdx="3" presStyleCnt="4">
        <dgm:presLayoutVars>
          <dgm:bulletEnabled val="1"/>
        </dgm:presLayoutVars>
      </dgm:prSet>
      <dgm:spPr/>
    </dgm:pt>
    <dgm:pt modelId="{2F42DC0F-8912-4302-AC13-6AF4A39B8C68}" type="pres">
      <dgm:prSet presAssocID="{E8BC7EBF-EBFE-496F-A983-CC6312E2F4EA}" presName="FourNodes_3_text" presStyleLbl="node1" presStyleIdx="3" presStyleCnt="4">
        <dgm:presLayoutVars>
          <dgm:bulletEnabled val="1"/>
        </dgm:presLayoutVars>
      </dgm:prSet>
      <dgm:spPr/>
    </dgm:pt>
    <dgm:pt modelId="{3C22D5D9-E376-4895-B984-A84C62208B53}" type="pres">
      <dgm:prSet presAssocID="{E8BC7EBF-EBFE-496F-A983-CC6312E2F4E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3917E17-DA0E-40EF-B901-4C99ECAB8581}" type="presOf" srcId="{D3F66C88-911D-47BE-818D-10B82550F2DF}" destId="{F245B4C3-A007-400D-854E-A3B8CD900B87}" srcOrd="0" destOrd="0" presId="urn:microsoft.com/office/officeart/2005/8/layout/vProcess5"/>
    <dgm:cxn modelId="{E1DB1418-9BD8-4754-96D6-89F86AC1598E}" type="presOf" srcId="{2DD5ED1B-433D-4FC6-8255-FFC9C6863494}" destId="{4A52E95A-60C0-4731-8E05-8D6B173E7907}" srcOrd="0" destOrd="0" presId="urn:microsoft.com/office/officeart/2005/8/layout/vProcess5"/>
    <dgm:cxn modelId="{45F44F32-7792-4A02-9E53-C22881F662F9}" type="presOf" srcId="{BE34A21F-1CA3-4C1A-9A91-B9FDE28E07D6}" destId="{81A093D2-9441-4C87-82D9-961F12329B10}" srcOrd="0" destOrd="0" presId="urn:microsoft.com/office/officeart/2005/8/layout/vProcess5"/>
    <dgm:cxn modelId="{36E52A86-42B0-41D1-9D89-77821EC76B24}" srcId="{E8BC7EBF-EBFE-496F-A983-CC6312E2F4EA}" destId="{7D7178A1-2B95-4AE9-9AE8-3C5F75DD761D}" srcOrd="2" destOrd="0" parTransId="{17F98F87-70EA-42F7-A2B2-9C260E5CB176}" sibTransId="{C4D4AFAE-2771-46AF-920A-9730EE7C4C64}"/>
    <dgm:cxn modelId="{C5B30896-C0BB-4823-9FE3-8C6FCC856A31}" type="presOf" srcId="{7D7178A1-2B95-4AE9-9AE8-3C5F75DD761D}" destId="{A30C3227-E7CD-4EBF-85BA-E760E6D046B0}" srcOrd="0" destOrd="0" presId="urn:microsoft.com/office/officeart/2005/8/layout/vProcess5"/>
    <dgm:cxn modelId="{DE7A75C6-8F2B-495E-BCCA-A43EEB89B7EC}" type="presOf" srcId="{2AD23DAF-1B12-4879-9D11-E8980B0AC5FC}" destId="{5B38996D-7ED9-4BC2-9393-E3ABAA020495}" srcOrd="0" destOrd="0" presId="urn:microsoft.com/office/officeart/2005/8/layout/vProcess5"/>
    <dgm:cxn modelId="{186DF8C9-AF07-4F40-A302-313F7F8B91B0}" type="presOf" srcId="{C4D4AFAE-2771-46AF-920A-9730EE7C4C64}" destId="{3D1C81A4-4073-415B-8E8B-C2832EE71A46}" srcOrd="0" destOrd="0" presId="urn:microsoft.com/office/officeart/2005/8/layout/vProcess5"/>
    <dgm:cxn modelId="{558BD8CB-A5B0-4BDD-A971-4CDDFF0BC34C}" type="presOf" srcId="{2DD5ED1B-433D-4FC6-8255-FFC9C6863494}" destId="{B947EEF2-BE74-4B0D-874A-D34F2746D826}" srcOrd="1" destOrd="0" presId="urn:microsoft.com/office/officeart/2005/8/layout/vProcess5"/>
    <dgm:cxn modelId="{FE8D05D0-B9F1-44D5-8F77-B9D6B43E3BC6}" type="presOf" srcId="{D3F66C88-911D-47BE-818D-10B82550F2DF}" destId="{61379B8E-AA1A-415D-8DD6-EF988013C0A4}" srcOrd="1" destOrd="0" presId="urn:microsoft.com/office/officeart/2005/8/layout/vProcess5"/>
    <dgm:cxn modelId="{9B1C8FD8-BE52-497A-8C94-9556C57B36E9}" srcId="{E8BC7EBF-EBFE-496F-A983-CC6312E2F4EA}" destId="{D3F66C88-911D-47BE-818D-10B82550F2DF}" srcOrd="1" destOrd="0" parTransId="{01A04A3E-9A11-4FB6-B12B-F35F5AE56316}" sibTransId="{2AD23DAF-1B12-4879-9D11-E8980B0AC5FC}"/>
    <dgm:cxn modelId="{8F7799DC-EC6F-45A4-8ACA-1B3241631935}" srcId="{E8BC7EBF-EBFE-496F-A983-CC6312E2F4EA}" destId="{BE34A21F-1CA3-4C1A-9A91-B9FDE28E07D6}" srcOrd="3" destOrd="0" parTransId="{82FD1758-0ACE-4660-BC02-4A92415F9629}" sibTransId="{EF1D245C-4F26-4991-9B6B-47207B8CAE22}"/>
    <dgm:cxn modelId="{17C280DD-37A3-4173-BA7E-1ED1DC01D5E8}" srcId="{E8BC7EBF-EBFE-496F-A983-CC6312E2F4EA}" destId="{2DD5ED1B-433D-4FC6-8255-FFC9C6863494}" srcOrd="0" destOrd="0" parTransId="{979127E0-24E0-411C-81EF-65AF6581149C}" sibTransId="{D0A5178C-7CC5-4A81-BB2A-16B5F6464BD1}"/>
    <dgm:cxn modelId="{2B027ADE-9658-42F8-A708-51ECF78444BD}" type="presOf" srcId="{7D7178A1-2B95-4AE9-9AE8-3C5F75DD761D}" destId="{2F42DC0F-8912-4302-AC13-6AF4A39B8C68}" srcOrd="1" destOrd="0" presId="urn:microsoft.com/office/officeart/2005/8/layout/vProcess5"/>
    <dgm:cxn modelId="{A17293ED-2603-43AC-8270-40511487B8C5}" type="presOf" srcId="{BE34A21F-1CA3-4C1A-9A91-B9FDE28E07D6}" destId="{3C22D5D9-E376-4895-B984-A84C62208B53}" srcOrd="1" destOrd="0" presId="urn:microsoft.com/office/officeart/2005/8/layout/vProcess5"/>
    <dgm:cxn modelId="{C3B9B3F1-C15A-48C4-9A7E-F329290EAB93}" type="presOf" srcId="{D0A5178C-7CC5-4A81-BB2A-16B5F6464BD1}" destId="{1B262179-908E-40A5-A499-627C2C59E561}" srcOrd="0" destOrd="0" presId="urn:microsoft.com/office/officeart/2005/8/layout/vProcess5"/>
    <dgm:cxn modelId="{BCB7D7FC-9C2E-4DE4-BD77-471B58FD3447}" type="presOf" srcId="{E8BC7EBF-EBFE-496F-A983-CC6312E2F4EA}" destId="{DB44F5B9-13B0-4448-9AA8-59571AF3CD9B}" srcOrd="0" destOrd="0" presId="urn:microsoft.com/office/officeart/2005/8/layout/vProcess5"/>
    <dgm:cxn modelId="{21B6B91C-6743-4F6C-AD71-BD41E40621F7}" type="presParOf" srcId="{DB44F5B9-13B0-4448-9AA8-59571AF3CD9B}" destId="{4F5E57F9-FD86-43C4-9BCC-3D722E266B4C}" srcOrd="0" destOrd="0" presId="urn:microsoft.com/office/officeart/2005/8/layout/vProcess5"/>
    <dgm:cxn modelId="{F097DB05-7DEB-4CE8-A808-88FB88BFD109}" type="presParOf" srcId="{DB44F5B9-13B0-4448-9AA8-59571AF3CD9B}" destId="{4A52E95A-60C0-4731-8E05-8D6B173E7907}" srcOrd="1" destOrd="0" presId="urn:microsoft.com/office/officeart/2005/8/layout/vProcess5"/>
    <dgm:cxn modelId="{9F35D16B-D34E-42FF-9E90-9C026881EA45}" type="presParOf" srcId="{DB44F5B9-13B0-4448-9AA8-59571AF3CD9B}" destId="{F245B4C3-A007-400D-854E-A3B8CD900B87}" srcOrd="2" destOrd="0" presId="urn:microsoft.com/office/officeart/2005/8/layout/vProcess5"/>
    <dgm:cxn modelId="{E9C39F66-9DC7-4FF9-82C4-EC65C40A1B63}" type="presParOf" srcId="{DB44F5B9-13B0-4448-9AA8-59571AF3CD9B}" destId="{A30C3227-E7CD-4EBF-85BA-E760E6D046B0}" srcOrd="3" destOrd="0" presId="urn:microsoft.com/office/officeart/2005/8/layout/vProcess5"/>
    <dgm:cxn modelId="{85604F73-A404-4D6F-B219-8B75A8736498}" type="presParOf" srcId="{DB44F5B9-13B0-4448-9AA8-59571AF3CD9B}" destId="{81A093D2-9441-4C87-82D9-961F12329B10}" srcOrd="4" destOrd="0" presId="urn:microsoft.com/office/officeart/2005/8/layout/vProcess5"/>
    <dgm:cxn modelId="{DC3F809E-42F2-402C-B851-B7ACC5142752}" type="presParOf" srcId="{DB44F5B9-13B0-4448-9AA8-59571AF3CD9B}" destId="{1B262179-908E-40A5-A499-627C2C59E561}" srcOrd="5" destOrd="0" presId="urn:microsoft.com/office/officeart/2005/8/layout/vProcess5"/>
    <dgm:cxn modelId="{B7EF0E0D-2715-4241-A0A0-772E0F7ADA44}" type="presParOf" srcId="{DB44F5B9-13B0-4448-9AA8-59571AF3CD9B}" destId="{5B38996D-7ED9-4BC2-9393-E3ABAA020495}" srcOrd="6" destOrd="0" presId="urn:microsoft.com/office/officeart/2005/8/layout/vProcess5"/>
    <dgm:cxn modelId="{F13399F0-CF2C-4B95-B474-67DB1ED90C83}" type="presParOf" srcId="{DB44F5B9-13B0-4448-9AA8-59571AF3CD9B}" destId="{3D1C81A4-4073-415B-8E8B-C2832EE71A46}" srcOrd="7" destOrd="0" presId="urn:microsoft.com/office/officeart/2005/8/layout/vProcess5"/>
    <dgm:cxn modelId="{649C0D2C-0BEA-4DFF-9657-83561E9083E1}" type="presParOf" srcId="{DB44F5B9-13B0-4448-9AA8-59571AF3CD9B}" destId="{B947EEF2-BE74-4B0D-874A-D34F2746D826}" srcOrd="8" destOrd="0" presId="urn:microsoft.com/office/officeart/2005/8/layout/vProcess5"/>
    <dgm:cxn modelId="{A16D4CF6-C94F-44D2-9EEC-3BABAF4DE964}" type="presParOf" srcId="{DB44F5B9-13B0-4448-9AA8-59571AF3CD9B}" destId="{61379B8E-AA1A-415D-8DD6-EF988013C0A4}" srcOrd="9" destOrd="0" presId="urn:microsoft.com/office/officeart/2005/8/layout/vProcess5"/>
    <dgm:cxn modelId="{DEAF07B4-DD0F-4BF3-A2CB-FB0E6C28D2FB}" type="presParOf" srcId="{DB44F5B9-13B0-4448-9AA8-59571AF3CD9B}" destId="{2F42DC0F-8912-4302-AC13-6AF4A39B8C68}" srcOrd="10" destOrd="0" presId="urn:microsoft.com/office/officeart/2005/8/layout/vProcess5"/>
    <dgm:cxn modelId="{BE99EE22-88A2-445D-981C-CA02A86E24D0}" type="presParOf" srcId="{DB44F5B9-13B0-4448-9AA8-59571AF3CD9B}" destId="{3C22D5D9-E376-4895-B984-A84C62208B5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2E95A-60C0-4731-8E05-8D6B173E7907}">
      <dsp:nvSpPr>
        <dsp:cNvPr id="0" name=""/>
        <dsp:cNvSpPr/>
      </dsp:nvSpPr>
      <dsp:spPr>
        <a:xfrm>
          <a:off x="0" y="0"/>
          <a:ext cx="8640000" cy="950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Multi-input CNN: Enhanced to </a:t>
          </a:r>
          <a:r>
            <a:rPr lang="en-US" sz="1600" kern="1200" dirty="0">
              <a:latin typeface="Gill Sans MT"/>
            </a:rPr>
            <a:t>81</a:t>
          </a:r>
          <a:r>
            <a:rPr lang="en-US" sz="1600" kern="1200" dirty="0"/>
            <a:t>% accuracy by integrating additional label features, showing a commendable improvement from the initial 71% accuracy.</a:t>
          </a:r>
        </a:p>
      </dsp:txBody>
      <dsp:txXfrm>
        <a:off x="27836" y="27836"/>
        <a:ext cx="7534136" cy="894728"/>
      </dsp:txXfrm>
    </dsp:sp>
    <dsp:sp modelId="{F245B4C3-A007-400D-854E-A3B8CD900B87}">
      <dsp:nvSpPr>
        <dsp:cNvPr id="0" name=""/>
        <dsp:cNvSpPr/>
      </dsp:nvSpPr>
      <dsp:spPr>
        <a:xfrm>
          <a:off x="723599" y="1123200"/>
          <a:ext cx="8640000" cy="950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ResNet-101: Significantly outperformed others, progressing steadily from 68.89% to an impressive 89.28% accuracy over 20 epochs, showcasing exceptional learning capabilities.</a:t>
          </a:r>
        </a:p>
      </dsp:txBody>
      <dsp:txXfrm>
        <a:off x="751435" y="1151036"/>
        <a:ext cx="7242968" cy="894728"/>
      </dsp:txXfrm>
    </dsp:sp>
    <dsp:sp modelId="{A30C3227-E7CD-4EBF-85BA-E760E6D046B0}">
      <dsp:nvSpPr>
        <dsp:cNvPr id="0" name=""/>
        <dsp:cNvSpPr/>
      </dsp:nvSpPr>
      <dsp:spPr>
        <a:xfrm>
          <a:off x="1436400" y="2246400"/>
          <a:ext cx="8640000" cy="950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Vision Transformer (</a:t>
          </a:r>
          <a:r>
            <a:rPr lang="en-US" sz="1600" kern="1200" dirty="0" err="1"/>
            <a:t>ViT</a:t>
          </a:r>
          <a:r>
            <a:rPr lang="en-US" sz="1600" kern="1200" dirty="0"/>
            <a:t>): Showed promise with consistent improvement, achieving a final accuracy of 73.04% despite some fluctuations during training.</a:t>
          </a:r>
        </a:p>
      </dsp:txBody>
      <dsp:txXfrm>
        <a:off x="1464236" y="2274236"/>
        <a:ext cx="7253768" cy="894728"/>
      </dsp:txXfrm>
    </dsp:sp>
    <dsp:sp modelId="{81A093D2-9441-4C87-82D9-961F12329B10}">
      <dsp:nvSpPr>
        <dsp:cNvPr id="0" name=""/>
        <dsp:cNvSpPr/>
      </dsp:nvSpPr>
      <dsp:spPr>
        <a:xfrm>
          <a:off x="2160000" y="3369600"/>
          <a:ext cx="8640000" cy="950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Overall, while the multi-input CNN improved after feature enhancement, the ResNet-101 model emerged as the frontrunner, displaying exceptional adaptability and top performance, surpassing other models in final accuracy.</a:t>
          </a:r>
        </a:p>
      </dsp:txBody>
      <dsp:txXfrm>
        <a:off x="2187836" y="3397436"/>
        <a:ext cx="7242967" cy="894728"/>
      </dsp:txXfrm>
    </dsp:sp>
    <dsp:sp modelId="{1B262179-908E-40A5-A499-627C2C59E561}">
      <dsp:nvSpPr>
        <dsp:cNvPr id="0" name=""/>
        <dsp:cNvSpPr/>
      </dsp:nvSpPr>
      <dsp:spPr>
        <a:xfrm>
          <a:off x="8022240" y="727920"/>
          <a:ext cx="617760" cy="6177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161236" y="727920"/>
        <a:ext cx="339768" cy="464864"/>
      </dsp:txXfrm>
    </dsp:sp>
    <dsp:sp modelId="{5B38996D-7ED9-4BC2-9393-E3ABAA020495}">
      <dsp:nvSpPr>
        <dsp:cNvPr id="0" name=""/>
        <dsp:cNvSpPr/>
      </dsp:nvSpPr>
      <dsp:spPr>
        <a:xfrm>
          <a:off x="8745840" y="1851120"/>
          <a:ext cx="617760" cy="6177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884836" y="1851120"/>
        <a:ext cx="339768" cy="464864"/>
      </dsp:txXfrm>
    </dsp:sp>
    <dsp:sp modelId="{3D1C81A4-4073-415B-8E8B-C2832EE71A46}">
      <dsp:nvSpPr>
        <dsp:cNvPr id="0" name=""/>
        <dsp:cNvSpPr/>
      </dsp:nvSpPr>
      <dsp:spPr>
        <a:xfrm>
          <a:off x="9458639" y="2974320"/>
          <a:ext cx="617760" cy="6177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597635" y="2974320"/>
        <a:ext cx="339768" cy="464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/>
              <a:t>Place</a:t>
            </a:r>
            <a:br>
              <a:rPr lang="en-US"/>
            </a:br>
            <a:r>
              <a:rPr lang="en-US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/>
              <a:t>Place</a:t>
            </a:r>
            <a:br>
              <a:rPr lang="en-US"/>
            </a:br>
            <a:r>
              <a:rPr lang="en-US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/>
              <a:t>Place</a:t>
            </a:r>
            <a:br>
              <a:rPr lang="en-US"/>
            </a:br>
            <a:r>
              <a:rPr lang="en-US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aggle.com/datasets/kmader/skin-cancer-mnist-ham1000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br>
              <a:rPr lang="en-US"/>
            </a:br>
            <a:r>
              <a:rPr lang="en-US"/>
              <a:t>LEVERAGING DEEP LEARNING TECHNIQUES IN SKIN CANCER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536" y="5257648"/>
            <a:ext cx="4793987" cy="1469203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/>
              <a:t>HARSAHIB PREET SINGH​</a:t>
            </a:r>
          </a:p>
          <a:p>
            <a:r>
              <a:rPr lang="en-US"/>
              <a:t>MUNDHIR AL BOHRI​</a:t>
            </a:r>
          </a:p>
          <a:p>
            <a:r>
              <a:rPr lang="en-US"/>
              <a:t>NOOF AL SHEHHI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66536" y="512649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A602-187E-05CC-EF23-D53EACCA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PROPOSED TECHNIQUE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ECB32-C248-A8E3-D651-61130C03D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10</a:t>
            </a:fld>
            <a:endParaRPr lang="en-US" noProof="0"/>
          </a:p>
        </p:txBody>
      </p:sp>
      <p:pic>
        <p:nvPicPr>
          <p:cNvPr id="6" name="Picture 5" descr="The Annotated ResNet-50. Explaining how ResNet-50 works and why… | by  Suvaditya Mukherjee | Towards Data Science">
            <a:extLst>
              <a:ext uri="{FF2B5EF4-FFF2-40B4-BE49-F238E27FC236}">
                <a16:creationId xmlns:a16="http://schemas.microsoft.com/office/drawing/2014/main" id="{3B3E8C17-95B7-0A1C-27CD-A63074319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672" y="4144994"/>
            <a:ext cx="6276108" cy="2011857"/>
          </a:xfrm>
          <a:prstGeom prst="rect">
            <a:avLst/>
          </a:prstGeom>
        </p:spPr>
      </p:pic>
      <p:pic>
        <p:nvPicPr>
          <p:cNvPr id="7" name="Picture 6" descr="drawing">
            <a:extLst>
              <a:ext uri="{FF2B5EF4-FFF2-40B4-BE49-F238E27FC236}">
                <a16:creationId xmlns:a16="http://schemas.microsoft.com/office/drawing/2014/main" id="{535B37A2-3005-F38E-5339-4A66D4BD4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55" y="3815054"/>
            <a:ext cx="4920341" cy="2493604"/>
          </a:xfrm>
          <a:prstGeom prst="rect">
            <a:avLst/>
          </a:prstGeom>
        </p:spPr>
      </p:pic>
      <p:pic>
        <p:nvPicPr>
          <p:cNvPr id="9" name="Picture 8" descr="Building a Convolutional Neural Network (CNN) Model for Image  classification. | by Shreyak | Becoming Human: Artificial Intelligence  Magazine">
            <a:extLst>
              <a:ext uri="{FF2B5EF4-FFF2-40B4-BE49-F238E27FC236}">
                <a16:creationId xmlns:a16="http://schemas.microsoft.com/office/drawing/2014/main" id="{250DBBE8-D467-4C40-0DF0-CFFC7DC9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309" y="434261"/>
            <a:ext cx="5860471" cy="2407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B90B1F-D168-D26D-AB99-64F8E3C80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402" y="2836781"/>
            <a:ext cx="6287241" cy="847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160BB3-4677-920D-37B1-96C101D0B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401" y="-1388856"/>
            <a:ext cx="6020047" cy="21146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29780A-3949-36AC-6188-B6A5121EE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5275" y="-706025"/>
            <a:ext cx="933450" cy="36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9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A602-187E-05CC-EF23-D53EACCA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ECB32-C248-A8E3-D651-61130C03D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D7810D3-4406-A0F8-E9FE-2F837056DC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Besides accuracy we used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9EC178-5934-F4BC-C41D-02C0CAE3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096" y="3938184"/>
            <a:ext cx="3718882" cy="1539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EB3AD6-0CE2-5C10-AA52-A46D55C9C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05" y="3820056"/>
            <a:ext cx="3856054" cy="17146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B7D96A-8665-C40C-ED24-EF50616AD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79" y="3693188"/>
            <a:ext cx="3795089" cy="1554615"/>
          </a:xfrm>
          <a:prstGeom prst="rect">
            <a:avLst/>
          </a:prstGeom>
        </p:spPr>
      </p:pic>
      <p:pic>
        <p:nvPicPr>
          <p:cNvPr id="23" name="Graphic 22" descr="Scatterplot with solid fill">
            <a:extLst>
              <a:ext uri="{FF2B5EF4-FFF2-40B4-BE49-F238E27FC236}">
                <a16:creationId xmlns:a16="http://schemas.microsoft.com/office/drawing/2014/main" id="{B915002B-51A1-69DD-DD07-DAC0C5C4B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2399084"/>
            <a:ext cx="914400" cy="914400"/>
          </a:xfrm>
          <a:prstGeom prst="rect">
            <a:avLst/>
          </a:prstGeom>
        </p:spPr>
      </p:pic>
      <p:pic>
        <p:nvPicPr>
          <p:cNvPr id="25" name="Graphic 24" descr="Blueprint with solid fill">
            <a:extLst>
              <a:ext uri="{FF2B5EF4-FFF2-40B4-BE49-F238E27FC236}">
                <a16:creationId xmlns:a16="http://schemas.microsoft.com/office/drawing/2014/main" id="{DCEC196C-2814-8ADE-0E46-1A00113EE7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77554" y="2391283"/>
            <a:ext cx="914400" cy="914400"/>
          </a:xfrm>
          <a:prstGeom prst="rect">
            <a:avLst/>
          </a:prstGeom>
        </p:spPr>
      </p:pic>
      <p:pic>
        <p:nvPicPr>
          <p:cNvPr id="27" name="Graphic 26" descr="Target outline">
            <a:extLst>
              <a:ext uri="{FF2B5EF4-FFF2-40B4-BE49-F238E27FC236}">
                <a16:creationId xmlns:a16="http://schemas.microsoft.com/office/drawing/2014/main" id="{0AFA118B-9822-43F8-A788-300EF6577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8023" y="23912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0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A602-187E-05CC-EF23-D53EACCA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ECB32-C248-A8E3-D651-61130C03D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D7810D3-4406-A0F8-E9FE-2F837056DC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Besides accuracy we used </a:t>
            </a:r>
          </a:p>
          <a:p>
            <a:r>
              <a:rPr lang="en-US"/>
              <a:t>Based CNN</a:t>
            </a:r>
          </a:p>
        </p:txBody>
      </p:sp>
      <p:pic>
        <p:nvPicPr>
          <p:cNvPr id="23" name="Graphic 22" descr="Scatterplot with solid fill">
            <a:extLst>
              <a:ext uri="{FF2B5EF4-FFF2-40B4-BE49-F238E27FC236}">
                <a16:creationId xmlns:a16="http://schemas.microsoft.com/office/drawing/2014/main" id="{B915002B-51A1-69DD-DD07-DAC0C5C4B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7840" y="491243"/>
            <a:ext cx="914400" cy="914400"/>
          </a:xfrm>
          <a:prstGeom prst="rect">
            <a:avLst/>
          </a:prstGeom>
        </p:spPr>
      </p:pic>
      <p:pic>
        <p:nvPicPr>
          <p:cNvPr id="25" name="Graphic 24" descr="Blueprint with solid fill">
            <a:extLst>
              <a:ext uri="{FF2B5EF4-FFF2-40B4-BE49-F238E27FC236}">
                <a16:creationId xmlns:a16="http://schemas.microsoft.com/office/drawing/2014/main" id="{DCEC196C-2814-8ADE-0E46-1A00113EE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8564" y="491243"/>
            <a:ext cx="914400" cy="914400"/>
          </a:xfrm>
          <a:prstGeom prst="rect">
            <a:avLst/>
          </a:prstGeom>
        </p:spPr>
      </p:pic>
      <p:pic>
        <p:nvPicPr>
          <p:cNvPr id="27" name="Graphic 26" descr="Target outline">
            <a:extLst>
              <a:ext uri="{FF2B5EF4-FFF2-40B4-BE49-F238E27FC236}">
                <a16:creationId xmlns:a16="http://schemas.microsoft.com/office/drawing/2014/main" id="{0AFA118B-9822-43F8-A788-300EF6577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6743" y="377598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30C2C4-C205-DE45-32AA-005D62FDBB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825" y="2685626"/>
            <a:ext cx="5159187" cy="2568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DD0B3-E22C-AEE2-CD5B-D58D0B6498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0989" y="1879288"/>
            <a:ext cx="4756893" cy="418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4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A602-187E-05CC-EF23-D53EACCA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ECB32-C248-A8E3-D651-61130C03D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D7810D3-4406-A0F8-E9FE-2F837056DC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Besides accuracy we used </a:t>
            </a:r>
          </a:p>
          <a:p>
            <a:r>
              <a:rPr lang="en-US"/>
              <a:t>Multi – Input CNN</a:t>
            </a:r>
          </a:p>
        </p:txBody>
      </p:sp>
      <p:pic>
        <p:nvPicPr>
          <p:cNvPr id="23" name="Graphic 22" descr="Scatterplot with solid fill">
            <a:extLst>
              <a:ext uri="{FF2B5EF4-FFF2-40B4-BE49-F238E27FC236}">
                <a16:creationId xmlns:a16="http://schemas.microsoft.com/office/drawing/2014/main" id="{B915002B-51A1-69DD-DD07-DAC0C5C4B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7840" y="491243"/>
            <a:ext cx="914400" cy="914400"/>
          </a:xfrm>
          <a:prstGeom prst="rect">
            <a:avLst/>
          </a:prstGeom>
        </p:spPr>
      </p:pic>
      <p:pic>
        <p:nvPicPr>
          <p:cNvPr id="25" name="Graphic 24" descr="Blueprint with solid fill">
            <a:extLst>
              <a:ext uri="{FF2B5EF4-FFF2-40B4-BE49-F238E27FC236}">
                <a16:creationId xmlns:a16="http://schemas.microsoft.com/office/drawing/2014/main" id="{DCEC196C-2814-8ADE-0E46-1A00113EE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8564" y="491243"/>
            <a:ext cx="914400" cy="914400"/>
          </a:xfrm>
          <a:prstGeom prst="rect">
            <a:avLst/>
          </a:prstGeom>
        </p:spPr>
      </p:pic>
      <p:pic>
        <p:nvPicPr>
          <p:cNvPr id="27" name="Graphic 26" descr="Target outline">
            <a:extLst>
              <a:ext uri="{FF2B5EF4-FFF2-40B4-BE49-F238E27FC236}">
                <a16:creationId xmlns:a16="http://schemas.microsoft.com/office/drawing/2014/main" id="{0AFA118B-9822-43F8-A788-300EF6577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6743" y="377598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C4377E-8743-DD05-2C5F-4C89E50C3C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754" y="2658839"/>
            <a:ext cx="5284646" cy="3005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EDEC0-6AE9-BDD0-5274-CF635E02D0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1360" y="2511457"/>
            <a:ext cx="4515802" cy="39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3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43" y="1169774"/>
            <a:ext cx="7560000" cy="370166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66122" y="1706075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E280A34-4B36-4F7F-A9B3-3D139F10E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/>
        </p:nvGraphicFramePr>
        <p:xfrm>
          <a:off x="1996046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AFE01DB-3E02-4464-8E1B-E6586C22A611}"/>
              </a:ext>
            </a:extLst>
          </p:cNvPr>
          <p:cNvSpPr/>
          <p:nvPr/>
        </p:nvSpPr>
        <p:spPr>
          <a:xfrm>
            <a:off x="2516290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71%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5D16D4D-7FFE-4B6D-9DF1-9256D3CB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/>
        </p:nvGraphicFramePr>
        <p:xfrm>
          <a:off x="4126200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9564758-0CAF-4BB1-82E0-715E2BDC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/>
        </p:nvGraphicFramePr>
        <p:xfrm>
          <a:off x="6234787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155F3D4-D6D7-4353-9D1B-6B845675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/>
        </p:nvGraphicFramePr>
        <p:xfrm>
          <a:off x="8386508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BCEEAC69-6650-4332-B226-03DCBCC2ABD3}"/>
              </a:ext>
            </a:extLst>
          </p:cNvPr>
          <p:cNvSpPr/>
          <p:nvPr/>
        </p:nvSpPr>
        <p:spPr>
          <a:xfrm>
            <a:off x="4647778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81%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81C18F-F6FB-440A-BE2F-F7F941E48C5C}"/>
              </a:ext>
            </a:extLst>
          </p:cNvPr>
          <p:cNvSpPr/>
          <p:nvPr/>
        </p:nvSpPr>
        <p:spPr>
          <a:xfrm>
            <a:off x="6779266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83%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C82F28-48F5-42C6-BF72-935B3AC4E193}"/>
              </a:ext>
            </a:extLst>
          </p:cNvPr>
          <p:cNvSpPr/>
          <p:nvPr/>
        </p:nvSpPr>
        <p:spPr>
          <a:xfrm>
            <a:off x="8910754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72%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C60EEB-84ED-4B94-BD10-4E752EC3E31D}"/>
              </a:ext>
            </a:extLst>
          </p:cNvPr>
          <p:cNvSpPr txBox="1"/>
          <p:nvPr/>
        </p:nvSpPr>
        <p:spPr>
          <a:xfrm>
            <a:off x="2351650" y="3533970"/>
            <a:ext cx="973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Base CNN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5A3338-2705-47BE-865E-BDD18C0DB8EB}"/>
              </a:ext>
            </a:extLst>
          </p:cNvPr>
          <p:cNvSpPr txBox="1"/>
          <p:nvPr/>
        </p:nvSpPr>
        <p:spPr>
          <a:xfrm>
            <a:off x="4355943" y="3533970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Complex CNN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E2D74-0B55-43E5-AB7B-B5B10CCB5D14}"/>
              </a:ext>
            </a:extLst>
          </p:cNvPr>
          <p:cNvSpPr txBox="1"/>
          <p:nvPr/>
        </p:nvSpPr>
        <p:spPr>
          <a:xfrm>
            <a:off x="6617617" y="3533970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ResNet101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7C196F-4D61-4444-B100-DD89B471CDE0}"/>
              </a:ext>
            </a:extLst>
          </p:cNvPr>
          <p:cNvSpPr txBox="1"/>
          <p:nvPr/>
        </p:nvSpPr>
        <p:spPr>
          <a:xfrm>
            <a:off x="9047457" y="3533970"/>
            <a:ext cx="447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VIT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0242C87-A806-44E9-B233-9CE7A7B37C36}"/>
              </a:ext>
            </a:extLst>
          </p:cNvPr>
          <p:cNvGraphicFramePr>
            <a:graphicFrameLocks noGrp="1"/>
          </p:cNvGraphicFramePr>
          <p:nvPr/>
        </p:nvGraphicFramePr>
        <p:xfrm>
          <a:off x="3363122" y="4545788"/>
          <a:ext cx="5466000" cy="154570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2733000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733000">
                  <a:extLst>
                    <a:ext uri="{9D8B030D-6E8A-4147-A177-3AD203B41FA5}">
                      <a16:colId xmlns:a16="http://schemas.microsoft.com/office/drawing/2014/main" val="1983756049"/>
                    </a:ext>
                  </a:extLst>
                </a:gridCol>
              </a:tblGrid>
              <a:tr h="309141"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Models</a:t>
                      </a:r>
                      <a:endParaRPr lang="en-US" sz="900"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Accuracy</a:t>
                      </a:r>
                      <a:endParaRPr lang="en-US" sz="900" err="1"/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r>
                        <a:rPr lang="en-US" sz="900"/>
                        <a:t>Base model CNN</a:t>
                      </a:r>
                      <a:endParaRPr lang="en-US" sz="900" b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66%</a:t>
                      </a:r>
                      <a:endParaRPr lang="en-US" sz="900" b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Complex CNN</a:t>
                      </a:r>
                      <a:endParaRPr lang="en-US" sz="900" b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73%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ResNet101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83%</a:t>
                      </a:r>
                      <a:endParaRPr lang="en-US" sz="900" b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879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VIT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72%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26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39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4000EA-1440-35B1-9B37-BFDB0944C4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3753D-4C40-08B2-8F03-A887C16EA2DE}"/>
              </a:ext>
            </a:extLst>
          </p:cNvPr>
          <p:cNvSpPr txBox="1"/>
          <p:nvPr/>
        </p:nvSpPr>
        <p:spPr>
          <a:xfrm>
            <a:off x="600635" y="74407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cap="all">
                <a:solidFill>
                  <a:srgbClr val="FFFFFF"/>
                </a:solidFill>
                <a:latin typeface="Gill Sans MT"/>
              </a:rPr>
              <a:t>Results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6CC77-6558-F4C1-FA5C-1143B75474BE}"/>
              </a:ext>
            </a:extLst>
          </p:cNvPr>
          <p:cNvSpPr txBox="1"/>
          <p:nvPr/>
        </p:nvSpPr>
        <p:spPr>
          <a:xfrm>
            <a:off x="1401390" y="1938253"/>
            <a:ext cx="270353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Base CNN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40ED0-4AF7-E484-52B1-32E79FC90852}"/>
              </a:ext>
            </a:extLst>
          </p:cNvPr>
          <p:cNvSpPr txBox="1"/>
          <p:nvPr/>
        </p:nvSpPr>
        <p:spPr>
          <a:xfrm>
            <a:off x="7885975" y="1938252"/>
            <a:ext cx="199541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  <a:ea typeface="Lato"/>
                <a:cs typeface="Lato"/>
              </a:rPr>
              <a:t>Complex CNN  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1D70E6-48F2-1FED-6BEA-483E5465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0" y="2560611"/>
            <a:ext cx="2743200" cy="2615995"/>
          </a:xfrm>
          <a:prstGeom prst="rect">
            <a:avLst/>
          </a:prstGeom>
        </p:spPr>
      </p:pic>
      <p:pic>
        <p:nvPicPr>
          <p:cNvPr id="11" name="Picture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8F165695-45C0-31BE-99AB-0DBCF0891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671" y="3765817"/>
            <a:ext cx="2743200" cy="3091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496158-2972-EA3A-EAA7-BBF408155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387" y="2679038"/>
            <a:ext cx="2743200" cy="3032891"/>
          </a:xfrm>
          <a:prstGeom prst="rect">
            <a:avLst/>
          </a:prstGeom>
        </p:spPr>
      </p:pic>
      <p:pic>
        <p:nvPicPr>
          <p:cNvPr id="13" name="Picture 12" descr="A graph of a graph&#10;&#10;Description automatically generated">
            <a:extLst>
              <a:ext uri="{FF2B5EF4-FFF2-40B4-BE49-F238E27FC236}">
                <a16:creationId xmlns:a16="http://schemas.microsoft.com/office/drawing/2014/main" id="{69111B17-55B4-0182-5458-2E675027E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4196589"/>
            <a:ext cx="2743200" cy="262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6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5" y="1292604"/>
            <a:ext cx="7560000" cy="370166"/>
          </a:xfrm>
        </p:spPr>
        <p:txBody>
          <a:bodyPr/>
          <a:lstStyle/>
          <a:p>
            <a:r>
              <a:rPr lang="en-US"/>
              <a:t>Resnet101 / vit accuracy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609955" y="1958554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943814-F712-8486-5483-BA965920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56" y="2485140"/>
            <a:ext cx="8054196" cy="402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0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9EEC3FB-DE31-811C-F587-5FE3269613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7559675" cy="360000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/>
              <a:t>Best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398AF-1F37-A9B0-85B3-C4BC817B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anchor="t">
            <a:normAutofit/>
          </a:bodyPr>
          <a:lstStyle/>
          <a:p>
            <a:r>
              <a:rPr lang="en-US" sz="2500"/>
              <a:t>Conclusion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5F846-7905-E806-8D83-E3A3D7139B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CC7194-A4D0-457B-9D3E-53681723AFF7}" type="slidenum">
              <a:rPr lang="en-US" noProof="0" smtClean="0"/>
              <a:pPr>
                <a:spcAft>
                  <a:spcPts val="600"/>
                </a:spcAft>
              </a:pPr>
              <a:t>17</a:t>
            </a:fld>
            <a:endParaRPr lang="en-US" noProof="0"/>
          </a:p>
        </p:txBody>
      </p:sp>
      <p:graphicFrame>
        <p:nvGraphicFramePr>
          <p:cNvPr id="15" name="Text Placeholder 3">
            <a:extLst>
              <a:ext uri="{FF2B5EF4-FFF2-40B4-BE49-F238E27FC236}">
                <a16:creationId xmlns:a16="http://schemas.microsoft.com/office/drawing/2014/main" id="{3725CA2F-FAC6-24A1-CBD6-577F83139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3724420"/>
              </p:ext>
            </p:extLst>
          </p:nvPr>
        </p:nvGraphicFramePr>
        <p:xfrm>
          <a:off x="549529" y="1995954"/>
          <a:ext cx="1080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293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8086-215C-B11F-4A59-53F323A7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63" y="1330143"/>
            <a:ext cx="7560000" cy="370166"/>
          </a:xfrm>
        </p:spPr>
        <p:txBody>
          <a:bodyPr/>
          <a:lstStyle/>
          <a:p>
            <a:r>
              <a:rPr lang="en-US"/>
              <a:t>FUTURE SCOPE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C7A3FA-3B7F-7B1D-02A8-F8698A1B0E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1DB6-C682-2A89-8FE2-1AE8FE8CD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0" rIns="0" bIns="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Investigate ensemble methods to combine predictions from multiple models like the multi-input CNN, ResNet-101, and </a:t>
            </a:r>
            <a:r>
              <a:rPr lang="en-US" err="1">
                <a:ea typeface="+mn-lt"/>
                <a:cs typeface="+mn-lt"/>
              </a:rPr>
              <a:t>ViT</a:t>
            </a:r>
            <a:r>
              <a:rPr lang="en-US">
                <a:ea typeface="+mn-lt"/>
                <a:cs typeface="+mn-lt"/>
              </a:rPr>
              <a:t>. Fusion techniques could leverage the strengths of each model to create a more robust and accurate classifi</a:t>
            </a:r>
            <a:r>
              <a:rPr lang="en-US">
                <a:solidFill>
                  <a:srgbClr val="D1D5DB"/>
                </a:solidFill>
                <a:ea typeface="+mn-lt"/>
                <a:cs typeface="+mn-lt"/>
              </a:rPr>
              <a:t>er.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AFC11-A058-14B6-55CB-9C802DDF75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200" b="1">
                <a:ea typeface="+mj-lt"/>
                <a:cs typeface="+mj-lt"/>
              </a:rPr>
              <a:t>Model Fusion and Ensemble Techniques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D68E6C-116C-83CD-93D1-99D6A2487E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108000" tIns="0" rIns="0" bIns="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Explore the use of pre-trained models on larger image datasets (like ImageNet) and fine-tune them for skin cancer classification. Transfer learning could help leverage the knowledge learned from these datasets, potentially boosting performance.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C19900-B1E1-5F6B-1F7E-5CB2887409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200" b="1">
                <a:ea typeface="+mj-lt"/>
                <a:cs typeface="+mj-lt"/>
              </a:rPr>
              <a:t>Transfer Learning and Pre-trained Models: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676B50-0A15-B2ED-0B94-046521E8AF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108000" tIns="0" rIns="0" bIns="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Focus on optimizing models for real-time prediction and integration into clinical workflows. This could involve considerations for computational efficiency without compromising accuracy.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6872ED-F2C9-74FD-B704-B70EF1DD5E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200" b="1">
                <a:ea typeface="+mj-lt"/>
                <a:cs typeface="+mj-lt"/>
              </a:rPr>
              <a:t>Real-time Deployment and Clinical Integration</a:t>
            </a:r>
            <a:endParaRPr lang="en-US"/>
          </a:p>
        </p:txBody>
      </p:sp>
      <p:pic>
        <p:nvPicPr>
          <p:cNvPr id="10" name="Graphic 9" descr="Heart organ outline">
            <a:extLst>
              <a:ext uri="{FF2B5EF4-FFF2-40B4-BE49-F238E27FC236}">
                <a16:creationId xmlns:a16="http://schemas.microsoft.com/office/drawing/2014/main" id="{FC031E92-9CF7-839B-9D06-18A72BCF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8186" y="2088572"/>
            <a:ext cx="914400" cy="914400"/>
          </a:xfrm>
          <a:prstGeom prst="rect">
            <a:avLst/>
          </a:prstGeom>
        </p:spPr>
      </p:pic>
      <p:pic>
        <p:nvPicPr>
          <p:cNvPr id="11" name="Graphic 10" descr="Bar graph with upward trend with solid fill">
            <a:extLst>
              <a:ext uri="{FF2B5EF4-FFF2-40B4-BE49-F238E27FC236}">
                <a16:creationId xmlns:a16="http://schemas.microsoft.com/office/drawing/2014/main" id="{FCFA5FD2-6500-8426-E88C-9FCBD2064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088573"/>
            <a:ext cx="914400" cy="914400"/>
          </a:xfrm>
          <a:prstGeom prst="rect">
            <a:avLst/>
          </a:prstGeom>
        </p:spPr>
      </p:pic>
      <p:pic>
        <p:nvPicPr>
          <p:cNvPr id="12" name="Graphic 11" descr="Illustrator outline">
            <a:extLst>
              <a:ext uri="{FF2B5EF4-FFF2-40B4-BE49-F238E27FC236}">
                <a16:creationId xmlns:a16="http://schemas.microsoft.com/office/drawing/2014/main" id="{FF2A3566-4B54-F489-9E0F-BED7932D2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7573" y="20885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5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623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4819" y="3530269"/>
            <a:ext cx="2359280" cy="846137"/>
          </a:xfrm>
        </p:spPr>
        <p:txBody>
          <a:bodyPr/>
          <a:lstStyle/>
          <a:p>
            <a:r>
              <a:rPr lang="en-US"/>
              <a:t>Lack of a reliable and accurate automated system for classifying different types of skin cancer from images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97748" y="3587981"/>
            <a:ext cx="2359280" cy="846137"/>
          </a:xfrm>
        </p:spPr>
        <p:txBody>
          <a:bodyPr/>
          <a:lstStyle/>
          <a:p>
            <a:r>
              <a:rPr lang="en-US"/>
              <a:t>Difficulties in generalizing model performance to real-world medical settings and practical deployment.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01638" y="3644530"/>
            <a:ext cx="2270702" cy="846137"/>
          </a:xfrm>
        </p:spPr>
        <p:txBody>
          <a:bodyPr/>
          <a:lstStyle/>
          <a:p>
            <a:r>
              <a:rPr lang="en-US"/>
              <a:t>Uncertainty regarding the most effective machine learning models for precise skin cancer detection.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12168" y="3598871"/>
            <a:ext cx="2637214" cy="846137"/>
          </a:xfrm>
        </p:spPr>
        <p:txBody>
          <a:bodyPr/>
          <a:lstStyle/>
          <a:p>
            <a:r>
              <a:rPr lang="en-US"/>
              <a:t>Challenges in ensuring interpretability and gaining trust from medical professionals for AI-based diagnostic systems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0998" y="5931984"/>
            <a:ext cx="1990001" cy="620016"/>
          </a:xfrm>
        </p:spPr>
        <p:txBody>
          <a:bodyPr/>
          <a:lstStyle/>
          <a:p>
            <a:r>
              <a:rPr lang="en-US"/>
              <a:t>Challenges </a:t>
            </a:r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477388" y="4947130"/>
            <a:ext cx="0" cy="311308"/>
          </a:xfrm>
          <a:prstGeom prst="line">
            <a:avLst/>
          </a:prstGeom>
          <a:ln>
            <a:tailEnd type="oval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7938703" y="4947130"/>
            <a:ext cx="0" cy="311308"/>
          </a:xfrm>
          <a:prstGeom prst="line">
            <a:avLst/>
          </a:prstGeom>
          <a:ln>
            <a:tailEnd type="oval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461071" y="5249900"/>
            <a:ext cx="4634928" cy="682084"/>
          </a:xfrm>
          <a:prstGeom prst="bentConnector2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242914" y="2289664"/>
            <a:ext cx="1388150" cy="1154836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CCFD2F-1454-653F-40DA-109CEA657074}"/>
              </a:ext>
            </a:extLst>
          </p:cNvPr>
          <p:cNvCxnSpPr>
            <a:cxnSpLocks/>
          </p:cNvCxnSpPr>
          <p:nvPr/>
        </p:nvCxnSpPr>
        <p:spPr>
          <a:xfrm>
            <a:off x="6095998" y="5249900"/>
            <a:ext cx="444528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DD0D9A6-2176-B606-FC80-D766EE942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461071" y="4938592"/>
            <a:ext cx="0" cy="311308"/>
          </a:xfrm>
          <a:prstGeom prst="line">
            <a:avLst/>
          </a:prstGeom>
          <a:ln>
            <a:tailEnd type="oval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B069BD-9352-FFC6-3AE1-26E4E1C14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0541285" y="4938592"/>
            <a:ext cx="0" cy="311308"/>
          </a:xfrm>
          <a:prstGeom prst="line">
            <a:avLst/>
          </a:prstGeom>
          <a:ln>
            <a:tailEnd type="oval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3" name="Graphic 72" descr="Artificial Intelligence with solid fill">
            <a:extLst>
              <a:ext uri="{FF2B5EF4-FFF2-40B4-BE49-F238E27FC236}">
                <a16:creationId xmlns:a16="http://schemas.microsoft.com/office/drawing/2014/main" id="{CFB31408-4C6A-51CF-A32A-EB7ECA13F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055" y="2475110"/>
            <a:ext cx="790439" cy="790439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57FFE183-6509-98F4-78FF-676DAA975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847210" y="2260511"/>
            <a:ext cx="1388150" cy="1154836"/>
            <a:chOff x="1824638" y="1733550"/>
            <a:chExt cx="1192959" cy="99245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AEC7155-B920-FF1B-2B62-D5B2168AD31A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AE85708-F275-025F-05D5-0A5ECE353353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58084AE-1900-8A45-9445-F32033988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783313" y="2277491"/>
            <a:ext cx="1388150" cy="1154836"/>
            <a:chOff x="1824638" y="1733550"/>
            <a:chExt cx="1192959" cy="992451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6E20756-659E-0E97-DA7E-59B9C4830F38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1E3328F-5B39-6CA7-12AF-CD7EE324F199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3C29F11-6779-C139-6F6A-63FF27CC4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28776" y="2187118"/>
            <a:ext cx="1388150" cy="1154836"/>
            <a:chOff x="1824638" y="1733550"/>
            <a:chExt cx="1192959" cy="99245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9F368DE-2A27-E4C5-403B-055D7FF7D04F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D32589E-0C31-F9AB-4F6B-0F166E301442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6" name="Graphic 95" descr="Abacus outline">
            <a:extLst>
              <a:ext uri="{FF2B5EF4-FFF2-40B4-BE49-F238E27FC236}">
                <a16:creationId xmlns:a16="http://schemas.microsoft.com/office/drawing/2014/main" id="{23F05251-9235-2110-C30F-2827B426FF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5814" y="2334410"/>
            <a:ext cx="914400" cy="914400"/>
          </a:xfrm>
          <a:prstGeom prst="rect">
            <a:avLst/>
          </a:prstGeom>
        </p:spPr>
      </p:pic>
      <p:pic>
        <p:nvPicPr>
          <p:cNvPr id="98" name="Graphic 97" descr="Blockchain outline">
            <a:extLst>
              <a:ext uri="{FF2B5EF4-FFF2-40B4-BE49-F238E27FC236}">
                <a16:creationId xmlns:a16="http://schemas.microsoft.com/office/drawing/2014/main" id="{9581072D-3302-31FE-8F49-6918A61124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5293" y="2377703"/>
            <a:ext cx="914400" cy="914400"/>
          </a:xfrm>
          <a:prstGeom prst="rect">
            <a:avLst/>
          </a:prstGeom>
        </p:spPr>
      </p:pic>
      <p:pic>
        <p:nvPicPr>
          <p:cNvPr id="100" name="Graphic 99" descr="Doctor female outline">
            <a:extLst>
              <a:ext uri="{FF2B5EF4-FFF2-40B4-BE49-F238E27FC236}">
                <a16:creationId xmlns:a16="http://schemas.microsoft.com/office/drawing/2014/main" id="{036BBBA5-0531-A6FD-C128-61A0089BB8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15509" y="24091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4497-A13A-F053-CEC1-1E3598D0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26" y="302379"/>
            <a:ext cx="2180498" cy="370166"/>
          </a:xfrm>
        </p:spPr>
        <p:txBody>
          <a:bodyPr/>
          <a:lstStyle/>
          <a:p>
            <a:r>
              <a:rPr lang="en-US"/>
              <a:t>Dataset</a:t>
            </a:r>
            <a:br>
              <a:rPr lang="en-US"/>
            </a:b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C13BB-38E9-172F-48B5-38C4612BAE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626" y="1024837"/>
            <a:ext cx="11270375" cy="370166"/>
          </a:xfrm>
        </p:spPr>
        <p:txBody>
          <a:bodyPr/>
          <a:lstStyle/>
          <a:p>
            <a:r>
              <a:rPr lang="en-CA" b="0" i="0">
                <a:effectLst/>
                <a:latin typeface="Helvetica Neue"/>
              </a:rPr>
              <a:t>Skin Cancer MNIST: HAM10000 </a:t>
            </a:r>
            <a:r>
              <a:rPr lang="en-CA" b="0" i="0" u="sng"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https://www.kaggle.com/datasets/kmader/skin-cancer-mnist-ham10000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A29DC-E210-73A7-F19C-4A33C4954F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CB0F07-C33E-0BD3-DA8A-7E5E1299A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992"/>
          <a:stretch/>
        </p:blipFill>
        <p:spPr>
          <a:xfrm>
            <a:off x="1019902" y="4559506"/>
            <a:ext cx="2660040" cy="1926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152BFE-B44B-DEB6-3C0F-52FE23F48B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63577" b="5760"/>
          <a:stretch/>
        </p:blipFill>
        <p:spPr>
          <a:xfrm>
            <a:off x="1019902" y="3620484"/>
            <a:ext cx="2858885" cy="983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12650A-71A8-4902-A4CA-BE4F44E578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72505" b="-891"/>
          <a:stretch/>
        </p:blipFill>
        <p:spPr>
          <a:xfrm>
            <a:off x="7023211" y="3326775"/>
            <a:ext cx="3890778" cy="9832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372E9B3-3110-5D1D-5F24-E45CE0D885E6}"/>
              </a:ext>
            </a:extLst>
          </p:cNvPr>
          <p:cNvSpPr/>
          <p:nvPr/>
        </p:nvSpPr>
        <p:spPr>
          <a:xfrm>
            <a:off x="1147542" y="2668444"/>
            <a:ext cx="2463527" cy="617621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Original Files </a:t>
            </a:r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95AAA5-C088-11D0-2D96-D6266EC210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675" r="73120" b="81479"/>
          <a:stretch/>
        </p:blipFill>
        <p:spPr>
          <a:xfrm>
            <a:off x="7095828" y="4309991"/>
            <a:ext cx="4147200" cy="7285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8F0E0E1-65A2-C5B8-08A7-F3E09746A797}"/>
              </a:ext>
            </a:extLst>
          </p:cNvPr>
          <p:cNvSpPr/>
          <p:nvPr/>
        </p:nvSpPr>
        <p:spPr>
          <a:xfrm>
            <a:off x="7453567" y="2628089"/>
            <a:ext cx="2463527" cy="617621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After Organizing Files </a:t>
            </a:r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62A7F6B-0B62-FC47-57B6-12BCB826840A}"/>
              </a:ext>
            </a:extLst>
          </p:cNvPr>
          <p:cNvSpPr/>
          <p:nvPr/>
        </p:nvSpPr>
        <p:spPr>
          <a:xfrm>
            <a:off x="4264090" y="4112092"/>
            <a:ext cx="2560276" cy="72854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0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6564-6042-B5BC-2979-E8E846D6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 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1AAC0-6328-D860-DEB4-6EC63F4046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err="1"/>
              <a:t>Eploratory</a:t>
            </a:r>
            <a:r>
              <a:rPr lang="en-US"/>
              <a:t> Data analysis 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03390-4AC2-95B7-99CD-8484714889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6D63A-E5D8-D282-6360-F362A21F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81" y="2101246"/>
            <a:ext cx="4677614" cy="425077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3F67EF3-8A5B-1D6C-3E2B-C58D035794FF}"/>
              </a:ext>
            </a:extLst>
          </p:cNvPr>
          <p:cNvSpPr/>
          <p:nvPr/>
        </p:nvSpPr>
        <p:spPr>
          <a:xfrm>
            <a:off x="4793134" y="3944995"/>
            <a:ext cx="947266" cy="5632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D9634F-4067-72BB-E5F6-BE7CE2D0E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844594"/>
            <a:ext cx="6230719" cy="45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3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A81C-7CD0-0FEA-284E-795BF488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479" y="4107599"/>
            <a:ext cx="3688104" cy="202188"/>
          </a:xfrm>
        </p:spPr>
        <p:txBody>
          <a:bodyPr/>
          <a:lstStyle/>
          <a:p>
            <a:r>
              <a:rPr lang="en-US"/>
              <a:t>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74F52-E02E-5D25-92D2-E7A3BDCE2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0625E-73FD-5339-63CC-99515DCF8D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63121" y="2996596"/>
            <a:ext cx="1788114" cy="360445"/>
          </a:xfrm>
        </p:spPr>
        <p:txBody>
          <a:bodyPr/>
          <a:lstStyle/>
          <a:p>
            <a:pPr algn="ctr"/>
            <a:r>
              <a:rPr lang="en-US"/>
              <a:t>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84B83A-4BCE-6F85-C3FA-F165BBF1A7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42698" y="2959013"/>
            <a:ext cx="1569885" cy="360445"/>
          </a:xfrm>
        </p:spPr>
        <p:txBody>
          <a:bodyPr/>
          <a:lstStyle/>
          <a:p>
            <a:pPr algn="ctr"/>
            <a:r>
              <a:rPr lang="en-US"/>
              <a:t>Gender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0F6262-7929-3CBD-025E-ACD4AB80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54" y="3524582"/>
            <a:ext cx="5317110" cy="317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Gender outline">
            <a:extLst>
              <a:ext uri="{FF2B5EF4-FFF2-40B4-BE49-F238E27FC236}">
                <a16:creationId xmlns:a16="http://schemas.microsoft.com/office/drawing/2014/main" id="{FFCCD0BA-14FD-4892-B26A-8D2C4313D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0440" y="2053341"/>
            <a:ext cx="823913" cy="82391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097BDA3-DDB2-44D6-0E6D-9A1AB48550DA}"/>
              </a:ext>
            </a:extLst>
          </p:cNvPr>
          <p:cNvSpPr txBox="1">
            <a:spLocks/>
          </p:cNvSpPr>
          <p:nvPr/>
        </p:nvSpPr>
        <p:spPr>
          <a:xfrm>
            <a:off x="1322396" y="1023847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29A1D-A218-1FC1-F1E6-51C1F5809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82" y="3563190"/>
            <a:ext cx="5317110" cy="279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7" descr="Hourglass Finished outline">
            <a:extLst>
              <a:ext uri="{FF2B5EF4-FFF2-40B4-BE49-F238E27FC236}">
                <a16:creationId xmlns:a16="http://schemas.microsoft.com/office/drawing/2014/main" id="{1F4170D9-7500-2EE2-4A2F-A6E7E445CA7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545221" y="2135100"/>
            <a:ext cx="823913" cy="823913"/>
          </a:xfrm>
        </p:spPr>
      </p:pic>
    </p:spTree>
    <p:extLst>
      <p:ext uri="{BB962C8B-B14F-4D97-AF65-F5344CB8AC3E}">
        <p14:creationId xmlns:p14="http://schemas.microsoft.com/office/powerpoint/2010/main" val="298217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A81C-7CD0-0FEA-284E-795BF488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479" y="4107599"/>
            <a:ext cx="3688104" cy="202188"/>
          </a:xfrm>
        </p:spPr>
        <p:txBody>
          <a:bodyPr/>
          <a:lstStyle/>
          <a:p>
            <a:r>
              <a:rPr lang="en-US"/>
              <a:t>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74F52-E02E-5D25-92D2-E7A3BDCE2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0625E-73FD-5339-63CC-99515DCF8D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63121" y="2996596"/>
            <a:ext cx="2112064" cy="360445"/>
          </a:xfrm>
        </p:spPr>
        <p:txBody>
          <a:bodyPr/>
          <a:lstStyle/>
          <a:p>
            <a:r>
              <a:rPr lang="en-US"/>
              <a:t>Skin cancer location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84B83A-4BCE-6F85-C3FA-F165BBF1A7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42698" y="2959013"/>
            <a:ext cx="1977165" cy="360445"/>
          </a:xfrm>
        </p:spPr>
        <p:txBody>
          <a:bodyPr/>
          <a:lstStyle/>
          <a:p>
            <a:pPr algn="ctr"/>
            <a:r>
              <a:rPr lang="en-US"/>
              <a:t>Picture methods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097BDA3-DDB2-44D6-0E6D-9A1AB48550DA}"/>
              </a:ext>
            </a:extLst>
          </p:cNvPr>
          <p:cNvSpPr txBox="1">
            <a:spLocks/>
          </p:cNvSpPr>
          <p:nvPr/>
        </p:nvSpPr>
        <p:spPr>
          <a:xfrm>
            <a:off x="1322396" y="1023847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C0F3B-56CA-579B-A25B-EA093C56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67" y="3524582"/>
            <a:ext cx="4602068" cy="301701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D0E818C-C9C9-D0A2-0C1A-2EB961C84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980" y="3524582"/>
            <a:ext cx="4843228" cy="294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Arrow Down with solid fill">
            <a:extLst>
              <a:ext uri="{FF2B5EF4-FFF2-40B4-BE49-F238E27FC236}">
                <a16:creationId xmlns:a16="http://schemas.microsoft.com/office/drawing/2014/main" id="{15902EA0-F22F-CE79-A7FE-77F9AC965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9591" y="2005142"/>
            <a:ext cx="823913" cy="823913"/>
          </a:xfrm>
          <a:prstGeom prst="rect">
            <a:avLst/>
          </a:prstGeom>
        </p:spPr>
      </p:pic>
      <p:pic>
        <p:nvPicPr>
          <p:cNvPr id="12" name="Graphic 11" descr="Camera outline">
            <a:extLst>
              <a:ext uri="{FF2B5EF4-FFF2-40B4-BE49-F238E27FC236}">
                <a16:creationId xmlns:a16="http://schemas.microsoft.com/office/drawing/2014/main" id="{D8222F1C-A498-A8B1-CA73-E92D28143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1205" y="19146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1480-A8D6-EDDE-D388-D388E419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12" y="615146"/>
            <a:ext cx="7560000" cy="370166"/>
          </a:xfrm>
        </p:spPr>
        <p:txBody>
          <a:bodyPr/>
          <a:lstStyle/>
          <a:p>
            <a:r>
              <a:rPr lang="en-US"/>
              <a:t>Preprocessing findings: 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7F116-F746-8B4F-9C7B-320B662336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14F4D-01A3-45BC-4374-EC2743462842}"/>
              </a:ext>
            </a:extLst>
          </p:cNvPr>
          <p:cNvSpPr txBox="1"/>
          <p:nvPr/>
        </p:nvSpPr>
        <p:spPr>
          <a:xfrm>
            <a:off x="694048" y="2970014"/>
            <a:ext cx="32277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Cancer Type and sex features 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271C6-25C9-C088-B534-B44A65847500}"/>
              </a:ext>
            </a:extLst>
          </p:cNvPr>
          <p:cNvSpPr txBox="1"/>
          <p:nvPr/>
        </p:nvSpPr>
        <p:spPr>
          <a:xfrm>
            <a:off x="4551680" y="1750710"/>
            <a:ext cx="262128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Relationship between: 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E2E82-FDEF-EDCF-1D61-7EB688D493CA}"/>
              </a:ext>
            </a:extLst>
          </p:cNvPr>
          <p:cNvSpPr txBox="1"/>
          <p:nvPr/>
        </p:nvSpPr>
        <p:spPr>
          <a:xfrm>
            <a:off x="7711440" y="2970014"/>
            <a:ext cx="353568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location and Sex features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65722A-B75B-10D7-F03D-CC014BD1764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2307904" y="2120042"/>
            <a:ext cx="3554416" cy="849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520323-29A4-EB4F-9917-10139970DD9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862320" y="2120042"/>
            <a:ext cx="3616960" cy="849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B850A57-6EC3-5358-0AC6-FD057087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1" y="3518655"/>
            <a:ext cx="5848970" cy="30823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C11DDA-04AF-E240-8C38-A0FD27535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27" y="3478128"/>
            <a:ext cx="5925873" cy="3122879"/>
          </a:xfrm>
          <a:prstGeom prst="rect">
            <a:avLst/>
          </a:prstGeom>
        </p:spPr>
      </p:pic>
      <p:pic>
        <p:nvPicPr>
          <p:cNvPr id="18" name="Graphic 17" descr="Badge 1 with solid fill">
            <a:extLst>
              <a:ext uri="{FF2B5EF4-FFF2-40B4-BE49-F238E27FC236}">
                <a16:creationId xmlns:a16="http://schemas.microsoft.com/office/drawing/2014/main" id="{9B0E6EE1-8171-532E-C62F-70A0C5548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9063" y="4943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1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B184-1A2E-28C4-951E-4A7FF172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Correlation 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0447B0-D8F5-F93E-83D1-FC6CFC9ED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25AC7-8EBF-BFC4-4E3F-FAF89AFF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1468234"/>
            <a:ext cx="9237662" cy="53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3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1480-A8D6-EDDE-D388-D388E419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12" y="615146"/>
            <a:ext cx="7560000" cy="370166"/>
          </a:xfrm>
        </p:spPr>
        <p:txBody>
          <a:bodyPr/>
          <a:lstStyle/>
          <a:p>
            <a:r>
              <a:rPr lang="en-US"/>
              <a:t>Preprocessing findings: 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7F116-F746-8B4F-9C7B-320B662336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14F4D-01A3-45BC-4374-EC2743462842}"/>
              </a:ext>
            </a:extLst>
          </p:cNvPr>
          <p:cNvSpPr txBox="1"/>
          <p:nvPr/>
        </p:nvSpPr>
        <p:spPr>
          <a:xfrm>
            <a:off x="541648" y="1533953"/>
            <a:ext cx="32277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Unbalanced image data</a:t>
            </a:r>
            <a:endParaRPr lang="en-CA">
              <a:solidFill>
                <a:schemeClr val="bg1"/>
              </a:solidFill>
            </a:endParaRPr>
          </a:p>
        </p:txBody>
      </p:sp>
      <p:pic>
        <p:nvPicPr>
          <p:cNvPr id="6" name="Graphic 5" descr="Badge with solid fill">
            <a:extLst>
              <a:ext uri="{FF2B5EF4-FFF2-40B4-BE49-F238E27FC236}">
                <a16:creationId xmlns:a16="http://schemas.microsoft.com/office/drawing/2014/main" id="{7350C4EC-1B0D-9D60-7A03-9132BDEB4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1680" y="528112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A86017-23B9-3D9E-901D-3F8B656A7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608" y="2936240"/>
            <a:ext cx="5780742" cy="252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3BAED8-F9E7-4D41-86E9-333473F909F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F4BDB64-2AF8-42D4-96C8-B6B6F098993C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LEVERAGING DEEP LEARNING TECHNIQUES IN SKIN CANCER</vt:lpstr>
      <vt:lpstr>Problem Statement </vt:lpstr>
      <vt:lpstr>Dataset </vt:lpstr>
      <vt:lpstr>Data Preprocessing </vt:lpstr>
      <vt:lpstr>dataset</vt:lpstr>
      <vt:lpstr>dataset</vt:lpstr>
      <vt:lpstr>Preprocessing findings: </vt:lpstr>
      <vt:lpstr>Features Correlation </vt:lpstr>
      <vt:lpstr>Preprocessing findings: </vt:lpstr>
      <vt:lpstr>PROPOSED TECHNIQUE</vt:lpstr>
      <vt:lpstr>EVALUATION METRICS</vt:lpstr>
      <vt:lpstr>EVALUATION METRICS</vt:lpstr>
      <vt:lpstr>EVALUATION METRICS</vt:lpstr>
      <vt:lpstr>Results</vt:lpstr>
      <vt:lpstr>PowerPoint Presentation</vt:lpstr>
      <vt:lpstr>Resnet101 / vit accuracy </vt:lpstr>
      <vt:lpstr>Conclusion  </vt:lpstr>
      <vt:lpstr>FUTURE SCOPE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LEVERAGING DEEP LEARNING TECHNIQUES IN SKIN CANCER</dc:title>
  <dc:creator>Mundhir Al Bohri</dc:creator>
  <cp:revision>5</cp:revision>
  <dcterms:created xsi:type="dcterms:W3CDTF">2023-12-06T18:28:54Z</dcterms:created>
  <dcterms:modified xsi:type="dcterms:W3CDTF">2023-12-24T20:16:12Z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