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9" r:id="rId4"/>
    <p:sldId id="263" r:id="rId5"/>
    <p:sldId id="266" r:id="rId6"/>
    <p:sldId id="268" r:id="rId7"/>
    <p:sldId id="264" r:id="rId8"/>
    <p:sldId id="265" r:id="rId9"/>
    <p:sldId id="276" r:id="rId10"/>
    <p:sldId id="283" r:id="rId11"/>
    <p:sldId id="284" r:id="rId12"/>
    <p:sldId id="285" r:id="rId13"/>
    <p:sldId id="277" r:id="rId14"/>
    <p:sldId id="279" r:id="rId15"/>
    <p:sldId id="280" r:id="rId16"/>
    <p:sldId id="281" r:id="rId17"/>
    <p:sldId id="270" r:id="rId18"/>
    <p:sldId id="282" r:id="rId19"/>
    <p:sldId id="269" r:id="rId20"/>
    <p:sldId id="273" r:id="rId21"/>
    <p:sldId id="260" r:id="rId22"/>
    <p:sldId id="261" r:id="rId23"/>
    <p:sldId id="262" r:id="rId24"/>
  </p:sldIdLst>
  <p:sldSz cx="173355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ZXuanTruongZz" initials="z" lastIdx="1" clrIdx="0">
    <p:extLst>
      <p:ext uri="{19B8F6BF-5375-455C-9EA6-DF929625EA0E}">
        <p15:presenceInfo xmlns:p15="http://schemas.microsoft.com/office/powerpoint/2012/main" userId="zZXuanTruongZ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59" d="100"/>
          <a:sy n="59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2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1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5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3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1C3C-22F5-4E21-AB6B-79AE22FEB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938" y="1596249"/>
            <a:ext cx="13001625" cy="3395698"/>
          </a:xfrm>
        </p:spPr>
        <p:txBody>
          <a:bodyPr anchor="b"/>
          <a:lstStyle>
            <a:lvl1pPr algn="ctr">
              <a:defRPr sz="8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DD55-1311-45E8-A39A-2C41B3EB0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938" y="5122898"/>
            <a:ext cx="13001625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093" indent="0" algn="ctr">
              <a:buNone/>
              <a:defRPr sz="2844"/>
            </a:lvl2pPr>
            <a:lvl3pPr marL="1300185" indent="0" algn="ctr">
              <a:buNone/>
              <a:defRPr sz="2559"/>
            </a:lvl3pPr>
            <a:lvl4pPr marL="1950278" indent="0" algn="ctr">
              <a:buNone/>
              <a:defRPr sz="2275"/>
            </a:lvl4pPr>
            <a:lvl5pPr marL="2600371" indent="0" algn="ctr">
              <a:buNone/>
              <a:defRPr sz="2275"/>
            </a:lvl5pPr>
            <a:lvl6pPr marL="3250463" indent="0" algn="ctr">
              <a:buNone/>
              <a:defRPr sz="2275"/>
            </a:lvl6pPr>
            <a:lvl7pPr marL="3900556" indent="0" algn="ctr">
              <a:buNone/>
              <a:defRPr sz="2275"/>
            </a:lvl7pPr>
            <a:lvl8pPr marL="4550649" indent="0" algn="ctr">
              <a:buNone/>
              <a:defRPr sz="2275"/>
            </a:lvl8pPr>
            <a:lvl9pPr marL="5200741" indent="0" algn="ctr">
              <a:buNone/>
              <a:defRPr sz="227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AF33-A305-4EDD-BECE-269B506C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C5D3-8BDA-409B-8BAE-EAEFFAA1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7564-D9C3-44FB-A853-7C3D602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7BC-C8FA-4073-8F08-B9B9B127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87C96-2745-4D91-A6F6-D358CC72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E051-5511-4BE6-9932-B6D22A70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A68CE-1C83-4CD1-B489-195E216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9590-6DBB-4FC7-B17B-61C63C5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9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C3F71-8ED5-4E7B-8C6F-25C3DC738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405717" y="519289"/>
            <a:ext cx="3737967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49B0-BA9E-4651-B176-88BAE9CDE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1816" y="519289"/>
            <a:ext cx="10997208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78C8-79D3-4C70-A768-ACA810A3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02662-FBBC-40A1-9011-8BA10B83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FFD2-2A88-4871-B435-2537C8C0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6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581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555D-6CF0-44FD-9441-DF76989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ABEB-725C-4400-9951-A9F285FF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A65-412B-4217-8228-E050AA14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7C8FE-5CFA-45E5-B0F8-2D97596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038E-494B-485A-BB69-7A44FB5C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1748-E60C-4C22-8D53-D0B60BD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87" y="2431628"/>
            <a:ext cx="14951869" cy="4057226"/>
          </a:xfrm>
        </p:spPr>
        <p:txBody>
          <a:bodyPr anchor="b"/>
          <a:lstStyle>
            <a:lvl1pPr>
              <a:defRPr sz="8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7E1C-9E7A-4B66-BB98-BDAA7983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787" y="6527237"/>
            <a:ext cx="14951869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0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185" indent="0">
              <a:buNone/>
              <a:defRPr sz="2559">
                <a:solidFill>
                  <a:schemeClr val="tx1">
                    <a:tint val="75000"/>
                  </a:schemeClr>
                </a:solidFill>
              </a:defRPr>
            </a:lvl3pPr>
            <a:lvl4pPr marL="1950278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371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463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556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64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0741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5142-5A78-420C-B19E-37F9A010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A60C-E89F-449D-ACB1-464C6CBB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7980-5D23-465F-B75A-38D0A422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6848-4003-444C-AAE6-3408A730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137E-CB55-45F8-AD79-6044BAFC8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15" y="2596444"/>
            <a:ext cx="7367588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B1F00-0537-4E1D-888B-692F2CEA4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76097" y="2596444"/>
            <a:ext cx="7367588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5251-B288-4C76-9642-441D9AA1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43427-8368-4067-8F8C-6B0392B4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831E-07A1-46DB-BA03-74030E34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4F0A-2AC4-4893-8C3E-4ABCFC29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73" y="519290"/>
            <a:ext cx="14951869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21E2-7EF4-46A5-A1DC-708D64789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074" y="2390987"/>
            <a:ext cx="7333728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093" indent="0">
              <a:buNone/>
              <a:defRPr sz="2844" b="1"/>
            </a:lvl2pPr>
            <a:lvl3pPr marL="1300185" indent="0">
              <a:buNone/>
              <a:defRPr sz="2559" b="1"/>
            </a:lvl3pPr>
            <a:lvl4pPr marL="1950278" indent="0">
              <a:buNone/>
              <a:defRPr sz="2275" b="1"/>
            </a:lvl4pPr>
            <a:lvl5pPr marL="2600371" indent="0">
              <a:buNone/>
              <a:defRPr sz="2275" b="1"/>
            </a:lvl5pPr>
            <a:lvl6pPr marL="3250463" indent="0">
              <a:buNone/>
              <a:defRPr sz="2275" b="1"/>
            </a:lvl6pPr>
            <a:lvl7pPr marL="3900556" indent="0">
              <a:buNone/>
              <a:defRPr sz="2275" b="1"/>
            </a:lvl7pPr>
            <a:lvl8pPr marL="4550649" indent="0">
              <a:buNone/>
              <a:defRPr sz="2275" b="1"/>
            </a:lvl8pPr>
            <a:lvl9pPr marL="5200741" indent="0">
              <a:buNone/>
              <a:defRPr sz="22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0A813-A8AA-443E-AD8B-36913313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4074" y="3562773"/>
            <a:ext cx="7333728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74DF6-361D-4264-89D0-EA2AA4386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76097" y="2390987"/>
            <a:ext cx="7369845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093" indent="0">
              <a:buNone/>
              <a:defRPr sz="2844" b="1"/>
            </a:lvl2pPr>
            <a:lvl3pPr marL="1300185" indent="0">
              <a:buNone/>
              <a:defRPr sz="2559" b="1"/>
            </a:lvl3pPr>
            <a:lvl4pPr marL="1950278" indent="0">
              <a:buNone/>
              <a:defRPr sz="2275" b="1"/>
            </a:lvl4pPr>
            <a:lvl5pPr marL="2600371" indent="0">
              <a:buNone/>
              <a:defRPr sz="2275" b="1"/>
            </a:lvl5pPr>
            <a:lvl6pPr marL="3250463" indent="0">
              <a:buNone/>
              <a:defRPr sz="2275" b="1"/>
            </a:lvl6pPr>
            <a:lvl7pPr marL="3900556" indent="0">
              <a:buNone/>
              <a:defRPr sz="2275" b="1"/>
            </a:lvl7pPr>
            <a:lvl8pPr marL="4550649" indent="0">
              <a:buNone/>
              <a:defRPr sz="2275" b="1"/>
            </a:lvl8pPr>
            <a:lvl9pPr marL="5200741" indent="0">
              <a:buNone/>
              <a:defRPr sz="22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BE622-44B5-4CB3-8039-B9D36495B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76097" y="3562773"/>
            <a:ext cx="7369845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6FFDC-4520-4C47-9A11-9AF563AF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E5997-2FFA-400B-A53C-846ECBB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ECA5D-DC35-4E2B-BAC0-6ACFEFC6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0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A802-5339-4C85-AA72-F982DF34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8ECA0-3FFF-4616-8D47-8361F13A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200C6-DE4E-47B6-A9C5-6CAD938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9AEF-EBD1-4C3A-8C8B-4FF153A5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5D755-C934-4807-97D6-2BBD1D3C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DD3C2-F6C4-4358-A427-88233CE3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09AF0-EF23-4578-938D-03BBB538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FE79-2875-401B-9156-80A62B07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75" y="650240"/>
            <a:ext cx="5591149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A96C-6B1E-4552-8EF6-EF23000C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45" y="1404338"/>
            <a:ext cx="8776097" cy="6931378"/>
          </a:xfrm>
        </p:spPr>
        <p:txBody>
          <a:bodyPr/>
          <a:lstStyle>
            <a:lvl1pPr>
              <a:defRPr sz="4550"/>
            </a:lvl1pPr>
            <a:lvl2pPr>
              <a:defRPr sz="3981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A7D88-B06C-41A7-932F-936B41D6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4075" y="2926080"/>
            <a:ext cx="5591149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093" indent="0">
              <a:buNone/>
              <a:defRPr sz="1991"/>
            </a:lvl2pPr>
            <a:lvl3pPr marL="1300185" indent="0">
              <a:buNone/>
              <a:defRPr sz="1706"/>
            </a:lvl3pPr>
            <a:lvl4pPr marL="1950278" indent="0">
              <a:buNone/>
              <a:defRPr sz="1422"/>
            </a:lvl4pPr>
            <a:lvl5pPr marL="2600371" indent="0">
              <a:buNone/>
              <a:defRPr sz="1422"/>
            </a:lvl5pPr>
            <a:lvl6pPr marL="3250463" indent="0">
              <a:buNone/>
              <a:defRPr sz="1422"/>
            </a:lvl6pPr>
            <a:lvl7pPr marL="3900556" indent="0">
              <a:buNone/>
              <a:defRPr sz="1422"/>
            </a:lvl7pPr>
            <a:lvl8pPr marL="4550649" indent="0">
              <a:buNone/>
              <a:defRPr sz="1422"/>
            </a:lvl8pPr>
            <a:lvl9pPr marL="5200741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5BA3B-593E-45D3-9829-7821DCFF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AA0F-9680-4574-84E6-7DA104A3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AA6B-3EE2-4D28-A9E6-D27AF6B9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5270-C08B-4988-A7E8-5B2A28C6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75" y="650240"/>
            <a:ext cx="5591149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A4219-6DC4-4E18-97FB-D56D3DBA9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69845" y="1404338"/>
            <a:ext cx="8776097" cy="6931378"/>
          </a:xfrm>
        </p:spPr>
        <p:txBody>
          <a:bodyPr/>
          <a:lstStyle>
            <a:lvl1pPr marL="0" indent="0">
              <a:buNone/>
              <a:defRPr sz="4550"/>
            </a:lvl1pPr>
            <a:lvl2pPr marL="650093" indent="0">
              <a:buNone/>
              <a:defRPr sz="3981"/>
            </a:lvl2pPr>
            <a:lvl3pPr marL="1300185" indent="0">
              <a:buNone/>
              <a:defRPr sz="3413"/>
            </a:lvl3pPr>
            <a:lvl4pPr marL="1950278" indent="0">
              <a:buNone/>
              <a:defRPr sz="2844"/>
            </a:lvl4pPr>
            <a:lvl5pPr marL="2600371" indent="0">
              <a:buNone/>
              <a:defRPr sz="2844"/>
            </a:lvl5pPr>
            <a:lvl6pPr marL="3250463" indent="0">
              <a:buNone/>
              <a:defRPr sz="2844"/>
            </a:lvl6pPr>
            <a:lvl7pPr marL="3900556" indent="0">
              <a:buNone/>
              <a:defRPr sz="2844"/>
            </a:lvl7pPr>
            <a:lvl8pPr marL="4550649" indent="0">
              <a:buNone/>
              <a:defRPr sz="2844"/>
            </a:lvl8pPr>
            <a:lvl9pPr marL="520074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26B2-11F7-4BDB-B9E3-BA16D0B46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4075" y="2926080"/>
            <a:ext cx="5591149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093" indent="0">
              <a:buNone/>
              <a:defRPr sz="1991"/>
            </a:lvl2pPr>
            <a:lvl3pPr marL="1300185" indent="0">
              <a:buNone/>
              <a:defRPr sz="1706"/>
            </a:lvl3pPr>
            <a:lvl4pPr marL="1950278" indent="0">
              <a:buNone/>
              <a:defRPr sz="1422"/>
            </a:lvl4pPr>
            <a:lvl5pPr marL="2600371" indent="0">
              <a:buNone/>
              <a:defRPr sz="1422"/>
            </a:lvl5pPr>
            <a:lvl6pPr marL="3250463" indent="0">
              <a:buNone/>
              <a:defRPr sz="1422"/>
            </a:lvl6pPr>
            <a:lvl7pPr marL="3900556" indent="0">
              <a:buNone/>
              <a:defRPr sz="1422"/>
            </a:lvl7pPr>
            <a:lvl8pPr marL="4550649" indent="0">
              <a:buNone/>
              <a:defRPr sz="1422"/>
            </a:lvl8pPr>
            <a:lvl9pPr marL="5200741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29F8-936E-40D6-A155-D085F9A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85F47-88A7-486B-A4DD-3EEB8092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7EE2-9E35-451B-8B26-883F2476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9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BBE0-2060-4118-B5F0-E247EDCD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16" y="519290"/>
            <a:ext cx="14951869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6FAD7-5331-4595-B0CC-E5DFC463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816" y="2596444"/>
            <a:ext cx="14951869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173AD-2941-4C63-9A7F-7D5417583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1815" y="9040143"/>
            <a:ext cx="39004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52A29-E675-4B1F-A3E8-52E253E33E9D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5472-82CD-4D5B-9EE3-22E396135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42385" y="9040143"/>
            <a:ext cx="585073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1000-1578-4770-BA78-F23F96A4D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43197" y="9040143"/>
            <a:ext cx="39004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1300185" rtl="0" eaLnBrk="1" latinLnBrk="0" hangingPunct="1">
        <a:lnSpc>
          <a:spcPct val="90000"/>
        </a:lnSpc>
        <a:spcBef>
          <a:spcPct val="0"/>
        </a:spcBef>
        <a:buNone/>
        <a:defRPr sz="6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46" indent="-325046" algn="l" defTabSz="1300185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1" kern="1200">
          <a:solidFill>
            <a:schemeClr val="tx1"/>
          </a:solidFill>
          <a:latin typeface="+mn-lt"/>
          <a:ea typeface="+mn-ea"/>
          <a:cs typeface="+mn-cs"/>
        </a:defRPr>
      </a:lvl1pPr>
      <a:lvl2pPr marL="975139" indent="-325046" algn="l" defTabSz="130018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232" indent="-325046" algn="l" defTabSz="130018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324" indent="-325046" algn="l" defTabSz="130018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9" kern="1200">
          <a:solidFill>
            <a:schemeClr val="tx1"/>
          </a:solidFill>
          <a:latin typeface="+mn-lt"/>
          <a:ea typeface="+mn-ea"/>
          <a:cs typeface="+mn-cs"/>
        </a:defRPr>
      </a:lvl4pPr>
      <a:lvl5pPr marL="2925417" indent="-325046" algn="l" defTabSz="130018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9" kern="1200">
          <a:solidFill>
            <a:schemeClr val="tx1"/>
          </a:solidFill>
          <a:latin typeface="+mn-lt"/>
          <a:ea typeface="+mn-ea"/>
          <a:cs typeface="+mn-cs"/>
        </a:defRPr>
      </a:lvl5pPr>
      <a:lvl6pPr marL="3575510" indent="-325046" algn="l" defTabSz="130018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9" kern="1200">
          <a:solidFill>
            <a:schemeClr val="tx1"/>
          </a:solidFill>
          <a:latin typeface="+mn-lt"/>
          <a:ea typeface="+mn-ea"/>
          <a:cs typeface="+mn-cs"/>
        </a:defRPr>
      </a:lvl6pPr>
      <a:lvl7pPr marL="4225602" indent="-325046" algn="l" defTabSz="130018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9" kern="1200">
          <a:solidFill>
            <a:schemeClr val="tx1"/>
          </a:solidFill>
          <a:latin typeface="+mn-lt"/>
          <a:ea typeface="+mn-ea"/>
          <a:cs typeface="+mn-cs"/>
        </a:defRPr>
      </a:lvl7pPr>
      <a:lvl8pPr marL="4875695" indent="-325046" algn="l" defTabSz="130018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9" kern="1200">
          <a:solidFill>
            <a:schemeClr val="tx1"/>
          </a:solidFill>
          <a:latin typeface="+mn-lt"/>
          <a:ea typeface="+mn-ea"/>
          <a:cs typeface="+mn-cs"/>
        </a:defRPr>
      </a:lvl8pPr>
      <a:lvl9pPr marL="5525788" indent="-325046" algn="l" defTabSz="130018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1pPr>
      <a:lvl2pPr marL="650093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2pPr>
      <a:lvl3pPr marL="1300185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3pPr>
      <a:lvl4pPr marL="1950278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4pPr>
      <a:lvl5pPr marL="2600371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5pPr>
      <a:lvl6pPr marL="3250463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6pPr>
      <a:lvl7pPr marL="3900556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7pPr>
      <a:lvl8pPr marL="4550649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8pPr>
      <a:lvl9pPr marL="5200741" algn="l" defTabSz="1300185" rtl="0" eaLnBrk="1" latinLnBrk="0" hangingPunct="1">
        <a:defRPr sz="2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6551365/how-to-shake-screen-in-cocos2dx-3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ocs.cocos2d-x.org/api-ref/cplusplus/v3x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0zkwbWC65yM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stdio.vn/articles/categories/cplusplus-22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template slide-5.png" descr="template slide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65292" cy="97679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Object Oriented Programming with C#"/>
          <p:cNvSpPr txBox="1"/>
          <p:nvPr/>
        </p:nvSpPr>
        <p:spPr>
          <a:xfrm>
            <a:off x="1094132" y="1818547"/>
            <a:ext cx="1514723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6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vi-VN" dirty="0"/>
              <a:t>Project SEM Report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0679A-3C6D-3241-A976-E5C4B01F74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446"/>
            <a:ext cx="5897880" cy="1081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0" y="1271588"/>
            <a:ext cx="17335500" cy="84820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Soldier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Game Object – Enemy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914400" y="2225154"/>
            <a:ext cx="17335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6" name="Picture 14" descr="LothricKnight_idle (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43" y="2321178"/>
            <a:ext cx="771187" cy="161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3" descr="soldierguard_idle (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810" y="2317648"/>
            <a:ext cx="1616047" cy="161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idle-ED1 (1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50" y="2286267"/>
            <a:ext cx="1311220" cy="15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98314" y="4994525"/>
            <a:ext cx="147742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HP 		      	: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              |		 :150             	|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:85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  	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: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:1, 1.2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|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:0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 range         	: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:50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|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:45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Damage            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15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:15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|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:25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40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:50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|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:45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13826" y="4000313"/>
            <a:ext cx="2736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Lothric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 Knight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4546" y="4026863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87022" y="4026188"/>
            <a:ext cx="2600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Soldier 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930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0" y="1271588"/>
            <a:ext cx="17335500" cy="84820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Game Object – Enemy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914400" y="2225154"/>
            <a:ext cx="17335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8314" y="4933537"/>
            <a:ext cx="147742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HP 		      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: 70                |		 :75             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 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: 0	     	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 range         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: 400		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:400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Damage                      : 10		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:10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: 35		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:50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53240" y="4069730"/>
            <a:ext cx="1582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Winzard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4712" y="4069730"/>
            <a:ext cx="1622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Dullness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5" descr="idl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24" y="2369353"/>
            <a:ext cx="801936" cy="13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winzard_Idle (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76622" y="2432451"/>
            <a:ext cx="1735337" cy="147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469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0" y="1271588"/>
            <a:ext cx="17335500" cy="84820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 and water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Game Object – Enemy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914400" y="2225154"/>
            <a:ext cx="17335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8314" y="5073830"/>
            <a:ext cx="147742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HP 		      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: 50                |		 : 60             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 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: 1	     	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 range         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: 100		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35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Damage                      : 15		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: 20		|		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30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3365" y="4057604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Treehurt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6103" y="4057604"/>
            <a:ext cx="857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7" descr="BatFly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6103" y="2952758"/>
            <a:ext cx="870283" cy="7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attack-A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997" y="2127540"/>
            <a:ext cx="1589964" cy="17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754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9279341" y="1980315"/>
            <a:ext cx="7521053" cy="77456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melee and ranged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 skills that can fire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bullets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There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many diverse skills.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endurance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High flexibility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revive after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dodge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Game Object – Boss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7" name="Body">
            <a:extLst>
              <a:ext uri="{FF2B5EF4-FFF2-40B4-BE49-F238E27FC236}">
                <a16:creationId xmlns:a16="http://schemas.microsoft.com/office/drawing/2014/main" id="{72413E63-E72C-45B4-94E6-C255E67301BC}"/>
              </a:ext>
            </a:extLst>
          </p:cNvPr>
          <p:cNvSpPr txBox="1">
            <a:spLocks/>
          </p:cNvSpPr>
          <p:nvPr/>
        </p:nvSpPr>
        <p:spPr>
          <a:xfrm>
            <a:off x="9571452" y="1803400"/>
            <a:ext cx="6535615" cy="7745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889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3335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1778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2225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2667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81000" indent="-381000" hangingPunct="1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vi-VN" sz="3200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70" name="Picture 2" descr="Buffalo_Idle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9" y="2050521"/>
            <a:ext cx="3457782" cy="295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33" y="5348517"/>
            <a:ext cx="48840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 </a:t>
            </a:r>
            <a:r>
              <a:rPr lang="en-US" alt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One:		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HP                               :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2000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 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 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          	: 400    	</a:t>
            </a:r>
            <a:endParaRPr lang="en-US" alt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Damage :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+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 Attack A       	: 10 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+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 Attack B       	: 15              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+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 Fire Ball	: 10 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2327" y="6100465"/>
            <a:ext cx="3410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Face 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alt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+ 1.5</a:t>
            </a:r>
          </a:p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+ 100</a:t>
            </a:r>
          </a:p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+ 5</a:t>
            </a:r>
          </a:p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+ 5</a:t>
            </a:r>
          </a:p>
          <a:p>
            <a:pPr lvl="0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   + 0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456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Game Object – Boss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5301CA-67EC-4B13-966A-24D9B6CE6498}"/>
              </a:ext>
            </a:extLst>
          </p:cNvPr>
          <p:cNvCxnSpPr>
            <a:cxnSpLocks/>
          </p:cNvCxnSpPr>
          <p:nvPr/>
        </p:nvCxnSpPr>
        <p:spPr>
          <a:xfrm flipH="1">
            <a:off x="3645138" y="2999827"/>
            <a:ext cx="1328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FB073F75-3067-4A5B-8A83-B660B0D6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40" y="2143294"/>
            <a:ext cx="2379853" cy="188524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4">
            <a:extLst>
              <a:ext uri="{FF2B5EF4-FFF2-40B4-BE49-F238E27FC236}">
                <a16:creationId xmlns:a16="http://schemas.microsoft.com/office/drawing/2014/main" id="{A20A899B-C041-471C-B759-9BD9B7DEB378}"/>
              </a:ext>
            </a:extLst>
          </p:cNvPr>
          <p:cNvSpPr txBox="1">
            <a:spLocks/>
          </p:cNvSpPr>
          <p:nvPr/>
        </p:nvSpPr>
        <p:spPr>
          <a:xfrm>
            <a:off x="14399358" y="2124393"/>
            <a:ext cx="2024183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1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B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96452F-7CA9-4704-96AE-A15ECE71D88D}"/>
              </a:ext>
            </a:extLst>
          </p:cNvPr>
          <p:cNvCxnSpPr/>
          <p:nvPr/>
        </p:nvCxnSpPr>
        <p:spPr>
          <a:xfrm>
            <a:off x="12488408" y="6059679"/>
            <a:ext cx="13314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itle 14">
            <a:extLst>
              <a:ext uri="{FF2B5EF4-FFF2-40B4-BE49-F238E27FC236}">
                <a16:creationId xmlns:a16="http://schemas.microsoft.com/office/drawing/2014/main" id="{7B74927E-5D54-49F4-9E8F-2F62FFE91A57}"/>
              </a:ext>
            </a:extLst>
          </p:cNvPr>
          <p:cNvSpPr txBox="1">
            <a:spLocks/>
          </p:cNvSpPr>
          <p:nvPr/>
        </p:nvSpPr>
        <p:spPr>
          <a:xfrm>
            <a:off x="14399358" y="5117056"/>
            <a:ext cx="2024183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1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Faces 2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76" y="1233788"/>
            <a:ext cx="3666457" cy="3666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63" y="1218546"/>
            <a:ext cx="3812210" cy="3774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77" y="4269268"/>
            <a:ext cx="3666457" cy="3628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6" y="7496807"/>
            <a:ext cx="4102100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4882" y="4114984"/>
            <a:ext cx="3518822" cy="37197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5301CA-67EC-4B13-966A-24D9B6CE6498}"/>
              </a:ext>
            </a:extLst>
          </p:cNvPr>
          <p:cNvCxnSpPr>
            <a:cxnSpLocks/>
          </p:cNvCxnSpPr>
          <p:nvPr/>
        </p:nvCxnSpPr>
        <p:spPr>
          <a:xfrm flipH="1">
            <a:off x="3645138" y="6096839"/>
            <a:ext cx="1328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301CA-67EC-4B13-966A-24D9B6CE6498}"/>
              </a:ext>
            </a:extLst>
          </p:cNvPr>
          <p:cNvCxnSpPr>
            <a:cxnSpLocks/>
          </p:cNvCxnSpPr>
          <p:nvPr/>
        </p:nvCxnSpPr>
        <p:spPr>
          <a:xfrm>
            <a:off x="12439846" y="3082187"/>
            <a:ext cx="1428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61446" y="5791209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Revival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64162" y="8193533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Fire Ball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 smtClean="0"/>
              <a:t>Game Object – </a:t>
            </a:r>
            <a:r>
              <a:rPr lang="en-US" dirty="0" err="1" smtClean="0"/>
              <a:t>Obstancle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23" name="Title 14">
            <a:extLst>
              <a:ext uri="{FF2B5EF4-FFF2-40B4-BE49-F238E27FC236}">
                <a16:creationId xmlns:a16="http://schemas.microsoft.com/office/drawing/2014/main" id="{7B74927E-5D54-49F4-9E8F-2F62FFE91A57}"/>
              </a:ext>
            </a:extLst>
          </p:cNvPr>
          <p:cNvSpPr txBox="1">
            <a:spLocks/>
          </p:cNvSpPr>
          <p:nvPr/>
        </p:nvSpPr>
        <p:spPr>
          <a:xfrm>
            <a:off x="14648708" y="5939365"/>
            <a:ext cx="2024183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1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>
              <a:solidFill>
                <a:srgbClr val="FF0000"/>
              </a:solidFill>
              <a:latin typeface="Helvetica Neue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23129" y="5507496"/>
            <a:ext cx="17335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 descr="spi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01" y="3255175"/>
            <a:ext cx="1049083" cy="10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7335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5" name="Picture 3" descr="tra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895" y="3101820"/>
            <a:ext cx="1931990" cy="99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oorEnd (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954" y="2684958"/>
            <a:ext cx="328993" cy="13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6014" y="1607740"/>
            <a:ext cx="165084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types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01719" y="4456204"/>
            <a:ext cx="98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9901" y="4471929"/>
            <a:ext cx="114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74063" y="4424280"/>
            <a:ext cx="1630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5923" y="5248023"/>
            <a:ext cx="146591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Speed 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	     	|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	     		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        :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	     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Damage                      : 20		|	   : 50	 	|           : 0	     		</a:t>
            </a:r>
            <a:endParaRPr lang="en-US" alt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 smtClean="0"/>
              <a:t>Game Object – Items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23" name="Title 14">
            <a:extLst>
              <a:ext uri="{FF2B5EF4-FFF2-40B4-BE49-F238E27FC236}">
                <a16:creationId xmlns:a16="http://schemas.microsoft.com/office/drawing/2014/main" id="{7B74927E-5D54-49F4-9E8F-2F62FFE91A57}"/>
              </a:ext>
            </a:extLst>
          </p:cNvPr>
          <p:cNvSpPr txBox="1">
            <a:spLocks/>
          </p:cNvSpPr>
          <p:nvPr/>
        </p:nvSpPr>
        <p:spPr>
          <a:xfrm>
            <a:off x="14648708" y="5939365"/>
            <a:ext cx="2024183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1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>
              <a:solidFill>
                <a:srgbClr val="FF0000"/>
              </a:solidFill>
              <a:latin typeface="Helvetica Neue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23129" y="5507496"/>
            <a:ext cx="17335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7335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6014" y="1607740"/>
            <a:ext cx="165084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HP recovery potions for the player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602" y="3465667"/>
            <a:ext cx="183736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HP: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Bonfire: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bonfire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97" y="6609517"/>
            <a:ext cx="1094824" cy="149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chest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97" y="4852249"/>
            <a:ext cx="922721" cy="10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item-h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10" y="3194864"/>
            <a:ext cx="552896" cy="8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99600" y="3560059"/>
            <a:ext cx="3456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will increase by 50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9600" y="7289988"/>
            <a:ext cx="5546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HP by 100% when impacted on it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99600" y="5207325"/>
            <a:ext cx="4288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it will drop an HP item</a:t>
            </a:r>
          </a:p>
        </p:txBody>
      </p:sp>
    </p:spTree>
    <p:extLst>
      <p:ext uri="{BB962C8B-B14F-4D97-AF65-F5344CB8AC3E}">
        <p14:creationId xmlns:p14="http://schemas.microsoft.com/office/powerpoint/2010/main" val="230729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48644" y="1467463"/>
            <a:ext cx="16905856" cy="11159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algn="just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Tiled to design and initialize maps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/>
              <a:t>Project </a:t>
            </a:r>
            <a:r>
              <a:rPr lang="en-US" dirty="0" smtClean="0"/>
              <a:t>Tiles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7D689-C7C0-F347-8BD5-6FCFB943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7" y="2961564"/>
            <a:ext cx="5045804" cy="2438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66" y="2961564"/>
            <a:ext cx="4751337" cy="2438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599" y="2961563"/>
            <a:ext cx="4892901" cy="24388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277" y="6291618"/>
            <a:ext cx="5045804" cy="25071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966" y="6291618"/>
            <a:ext cx="4751337" cy="25071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1598" y="6277740"/>
            <a:ext cx="4892901" cy="252101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432165" y="243321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16080" y="243282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114648" y="243321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13811" y="5828718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03756" y="5829953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38978" y="5829953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494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/>
              <a:t>Project </a:t>
            </a:r>
            <a:r>
              <a:rPr lang="en-US" dirty="0" smtClean="0"/>
              <a:t>Tiles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7D689-C7C0-F347-8BD5-6FCFB943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26614" y="2551394"/>
            <a:ext cx="5756910" cy="319390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726614" y="6062035"/>
            <a:ext cx="5756910" cy="32219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9445673" y="6062035"/>
            <a:ext cx="5756910" cy="322199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9445673" y="2514417"/>
            <a:ext cx="5756910" cy="32308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8389" y="1606285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map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game</a:t>
            </a:r>
          </a:p>
        </p:txBody>
      </p:sp>
    </p:spTree>
    <p:extLst>
      <p:ext uri="{BB962C8B-B14F-4D97-AF65-F5344CB8AC3E}">
        <p14:creationId xmlns:p14="http://schemas.microsoft.com/office/powerpoint/2010/main" val="15794626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381000" y="1651000"/>
            <a:ext cx="16573500" cy="7745611"/>
          </a:xfrm>
          <a:prstGeom prst="rect">
            <a:avLst/>
          </a:prstGeom>
        </p:spPr>
        <p:txBody>
          <a:bodyPr anchor="t"/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Render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</a:p>
          <a:p>
            <a:pPr marL="444500" lvl="1"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  -</a:t>
            </a:r>
            <a:r>
              <a:rPr lang="en-US" sz="3200" dirty="0" smtClean="0">
                <a:sym typeface="Helvetica Neue Light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Direct3D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9.0 support</a:t>
            </a:r>
            <a:r>
              <a:rPr lang="en-US" sz="3200" dirty="0" smtClean="0">
                <a:sym typeface="Helvetica Neue Light"/>
              </a:rPr>
              <a:t>.</a:t>
            </a:r>
          </a:p>
          <a:p>
            <a:pPr marL="444500" lvl="1"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/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Animation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/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team uses images for object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Player, Enemies, Boss with moving animations moved, hit, died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</a:t>
            </a: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Use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 as jpg,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- Use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texture built-in system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cocos2dx</a:t>
            </a: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Font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Arial, Marker Felt, Pixel.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- Load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by built-in system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cocos2dx</a:t>
            </a: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Particles</a:t>
            </a:r>
          </a:p>
          <a:p>
            <a:pPr lvl="0"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text by built-in system cocos2dx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Graphic Engine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8FE8F-8DC2-A048-89F6-B77B8AE8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56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roup" descr="Gro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5"/>
            <a:ext cx="17340263" cy="974219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Getting Started with C#"/>
          <p:cNvSpPr txBox="1"/>
          <p:nvPr/>
        </p:nvSpPr>
        <p:spPr>
          <a:xfrm>
            <a:off x="508000" y="2778539"/>
            <a:ext cx="1575109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sz="6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OF EVIL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Session 1"/>
          <p:cNvSpPr txBox="1"/>
          <p:nvPr/>
        </p:nvSpPr>
        <p:spPr>
          <a:xfrm>
            <a:off x="508000" y="4820626"/>
            <a:ext cx="4196522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914400">
              <a:defRPr sz="4000">
                <a:solidFill>
                  <a:srgbClr val="A1B6CB"/>
                </a:solidFill>
                <a:uFill>
                  <a:solidFill>
                    <a:srgbClr val="A1B6CB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VAN QUY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 CONG TUAN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381000" y="1651000"/>
            <a:ext cx="16573500" cy="7745611"/>
          </a:xfrm>
          <a:prstGeom prst="rect">
            <a:avLst/>
          </a:prstGeom>
        </p:spPr>
        <p:txBody>
          <a:bodyPr anchor="t"/>
          <a:lstStyle/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</a:t>
            </a:r>
            <a:r>
              <a:rPr lang="en-US" altLang="en-US" sz="3200" dirty="0" smtClean="0" bmk="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udio format</a:t>
            </a:r>
            <a:endParaRPr lang="en-US" altLang="en-US" sz="3200" dirty="0" bmk=""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 bmk="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My </a:t>
            </a:r>
            <a:r>
              <a:rPr lang="en-US" altLang="en-US" sz="2400" dirty="0" bmk="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use mp3 and wav format for </a:t>
            </a:r>
            <a:r>
              <a:rPr lang="en-US" altLang="en-US" sz="2400" dirty="0" smtClean="0" bmk="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 bmk="">
              <a:solidFill>
                <a:srgbClr val="2E74B5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 bmk="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Compression/Decompression</a:t>
            </a:r>
            <a:endParaRPr lang="en-US" altLang="en-US" sz="3200" dirty="0" bmk=""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 bmk="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None</a:t>
            </a: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 bmk="">
              <a:solidFill>
                <a:srgbClr val="2E74B5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bmk="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Sound </a:t>
            </a:r>
            <a:r>
              <a:rPr lang="en-US" altLang="en-US" sz="3200" dirty="0" smtClean="0" bmk="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Manager</a:t>
            </a:r>
            <a:endParaRPr lang="en-US" altLang="en-US" sz="3200" dirty="0"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I used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Audio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Cocos2dx</a:t>
            </a: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S</a:t>
            </a:r>
            <a:r>
              <a:rPr lang="en-US" altLang="en-US" sz="3200" dirty="0" bmk="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pecial Audio Effects:</a:t>
            </a:r>
            <a:endParaRPr lang="en-US" altLang="en-US" sz="3200" dirty="0"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- None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Audio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8FE8F-8DC2-A048-89F6-B77B8AE8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62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ody"/>
          <p:cNvSpPr txBox="1">
            <a:spLocks noGrp="1"/>
          </p:cNvSpPr>
          <p:nvPr>
            <p:ph type="body" sz="quarter" idx="1"/>
          </p:nvPr>
        </p:nvSpPr>
        <p:spPr>
          <a:xfrm>
            <a:off x="381000" y="1651000"/>
            <a:ext cx="16573500" cy="7745611"/>
          </a:xfrm>
          <a:prstGeom prst="rect">
            <a:avLst/>
          </a:prstGeom>
        </p:spPr>
        <p:txBody>
          <a:bodyPr anchor="t"/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/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/>
          </a:p>
          <a:p>
            <a:pPr marL="457200" lvl="1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/>
              <a:t>Ability </a:t>
            </a:r>
            <a:r>
              <a:rPr lang="en-US" dirty="0"/>
              <a:t>to program games on the cocos2d-x </a:t>
            </a:r>
            <a:r>
              <a:rPr lang="en-US" dirty="0" smtClean="0"/>
              <a:t>platform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/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/>
              <a:t>Increased ability to use the C ++ </a:t>
            </a:r>
            <a:r>
              <a:rPr lang="en-US" dirty="0" smtClean="0"/>
              <a:t>language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/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/>
              <a:t>Increase teamwork </a:t>
            </a:r>
            <a:r>
              <a:rPr lang="en-US" dirty="0" smtClean="0"/>
              <a:t>ability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/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/>
              <a:t>Program / game </a:t>
            </a:r>
            <a:r>
              <a:rPr lang="en-US" dirty="0" smtClean="0"/>
              <a:t>knowledge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/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/>
              <a:t>Experience in program / game </a:t>
            </a:r>
            <a:r>
              <a:rPr lang="en-US" dirty="0" smtClean="0"/>
              <a:t>design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/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/>
              <a:t>Improve your writing skills</a:t>
            </a:r>
            <a:endParaRPr dirty="0"/>
          </a:p>
        </p:txBody>
      </p:sp>
      <p:sp>
        <p:nvSpPr>
          <p:cNvPr id="163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BD9D9-ECCA-B541-BA0F-BED66576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"/>
          <p:cNvSpPr txBox="1">
            <a:spLocks noGrp="1"/>
          </p:cNvSpPr>
          <p:nvPr>
            <p:ph type="body" sz="quarter" idx="1"/>
          </p:nvPr>
        </p:nvSpPr>
        <p:spPr>
          <a:xfrm>
            <a:off x="381000" y="1651000"/>
            <a:ext cx="16573500" cy="77456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  <a:hlinkClick r:id="rId2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https://docs.cocos2d-x.org/api-ref/cplusplus/v3x/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API of cocos2dx </a:t>
            </a:r>
            <a:endParaRPr lang="en-US" alt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 how-to-shake-screen3</a:t>
            </a:r>
            <a:r>
              <a:rPr lang="en-US" altLang="en-US" sz="3200" dirty="0">
                <a:solidFill>
                  <a:srgbClr val="2121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Command pattern is used. </a:t>
            </a:r>
            <a:endParaRPr lang="en-US" altLang="en-US" sz="3200" dirty="0" smtClean="0">
              <a:solidFill>
                <a:srgbClr val="21212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https://www.stdio.vn/articles/categories/cplusplus-22/</a:t>
            </a:r>
            <a:r>
              <a:rPr lang="en-US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3200" dirty="0" smtClean="0">
                <a:solidFill>
                  <a:srgbClr val="2121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https://stackoverflow.com/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fix bug</a:t>
            </a: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www.youtube.com/watch?v=0zkwbWC65yM</a:t>
            </a:r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Cut video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traller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3907-378D-9D44-B308-6B3B8C406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roup" descr="Gro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40263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56"/>
          <p:cNvSpPr txBox="1"/>
          <p:nvPr/>
        </p:nvSpPr>
        <p:spPr>
          <a:xfrm>
            <a:off x="2488900" y="4424300"/>
            <a:ext cx="1235770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defRPr sz="6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dirty="0"/>
              <a:t>Q &amp; 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381000" y="1810026"/>
            <a:ext cx="16573500" cy="7745611"/>
          </a:xfrm>
          <a:prstGeom prst="rect">
            <a:avLst/>
          </a:prstGeom>
        </p:spPr>
        <p:txBody>
          <a:bodyPr anchor="t"/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Of Evil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Platformer 2D,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Metroidvania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: Cocos2d-x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Introduction to Game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8E1D4-542B-0D4B-800E-35FCC0D9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381000" y="2074460"/>
            <a:ext cx="16573500" cy="7322151"/>
          </a:xfrm>
          <a:prstGeom prst="rect">
            <a:avLst/>
          </a:prstGeom>
        </p:spPr>
        <p:txBody>
          <a:bodyPr anchor="t"/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Camera: 2D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scroll 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Map: made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of many undulating or hanging patches of land as well as landscapes of rocks, thorns,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Player: </a:t>
            </a:r>
            <a:r>
              <a:rPr lang="en-US" altLang="en-US" sz="3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2 directions left and right and jump, hit, roll, use the average health ..</a:t>
            </a:r>
            <a:endParaRPr lang="en-US" alt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Obstacles: 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many types of enemies, moving still, shooting, holding shields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traps</a:t>
            </a: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princess, have high stamina, the boss has 2 sides, the 2nd side will be stronger than the first, the skills to fight and shoot fire bullets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defeat all monsters along the way, bosses to rescue the locked-up princess</a:t>
            </a: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Game Concept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D0AC1-0244-914B-A619-8BFC685B7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78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6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381000" y="1651000"/>
            <a:ext cx="16573500" cy="7745611"/>
          </a:xfrm>
          <a:prstGeom prst="rect">
            <a:avLst/>
          </a:prstGeom>
        </p:spPr>
        <p:txBody>
          <a:bodyPr anchor="t"/>
          <a:lstStyle/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5.0 or high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RAM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Minimum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2G</a:t>
            </a: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Windows 7 and 10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I3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GHz Processor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- 2GB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Direct3D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9.0 support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- 100MB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Hard-Drive space available.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- 1.8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GHz Processor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- 512MB </a:t>
            </a: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Platform Requirement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D858F-325B-6E46-A164-8DA097853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31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381000" y="1651000"/>
            <a:ext cx="16573500" cy="7745611"/>
          </a:xfrm>
          <a:prstGeom prst="rect">
            <a:avLst/>
          </a:prstGeom>
        </p:spPr>
        <p:txBody>
          <a:bodyPr anchor="t"/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and building game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algorithms on games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2D platform game with pixel graphics as the original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compare advantages and disadvantages with other popular platforms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other supporting software for the game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/>
              <a:t>Technique Goal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5259C-03C6-634D-89ED-C6818157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69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Main Game Loop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BEE71-510D-F34F-89C5-02B47A124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pic>
        <p:nvPicPr>
          <p:cNvPr id="7" name="Picture 6" descr="C:\Users\Admin\Downloads\Untitled Diagram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50999"/>
            <a:ext cx="5471160" cy="7745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7663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9103397" y="1639528"/>
            <a:ext cx="7610061" cy="604456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close range damage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Can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great damage every time you level up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Roll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help the player avoid the attacks of enemies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health potion to recover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All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are entirely dependent on MP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Low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 recovery</a:t>
            </a: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/>
              <a:t>Game Object – </a:t>
            </a:r>
            <a:r>
              <a:rPr lang="en-US" dirty="0" smtClean="0"/>
              <a:t>Player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9" name="Body">
            <a:extLst>
              <a:ext uri="{FF2B5EF4-FFF2-40B4-BE49-F238E27FC236}">
                <a16:creationId xmlns:a16="http://schemas.microsoft.com/office/drawing/2014/main" id="{5E8553A9-077B-4045-A5C2-222076642883}"/>
              </a:ext>
            </a:extLst>
          </p:cNvPr>
          <p:cNvSpPr txBox="1">
            <a:spLocks/>
          </p:cNvSpPr>
          <p:nvPr/>
        </p:nvSpPr>
        <p:spPr>
          <a:xfrm>
            <a:off x="12635473" y="2671422"/>
            <a:ext cx="3506083" cy="372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889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3335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1778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2225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2667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825500" lvl="1" indent="-381000" hangingPunct="1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3200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98" name="Picture 2" descr="PlayerSplash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1" y="1853525"/>
            <a:ext cx="1892276" cy="236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239" y="5348181"/>
            <a:ext cx="866775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                           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Upgrade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level </a:t>
            </a:r>
            <a:endParaRPr lang="en-US" alt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(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&lt;=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HP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              |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MP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              |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Speed 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3.0                |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0.15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Jump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4.5               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+ 0.1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Attack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35                 |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	: 4                   |   </a:t>
            </a: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+ 0.1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lvl="1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55729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ody"/>
          <p:cNvSpPr txBox="1">
            <a:spLocks noGrp="1"/>
          </p:cNvSpPr>
          <p:nvPr>
            <p:ph type="body" sz="quarter" idx="1"/>
          </p:nvPr>
        </p:nvSpPr>
        <p:spPr>
          <a:xfrm>
            <a:off x="0" y="1271588"/>
            <a:ext cx="17335500" cy="848201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Enemy: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types of enemies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Soldier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 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ives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381000" algn="l">
              <a:defRPr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/>
              <a:t>Game Object – Enemy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8B12-8767-D54A-94DD-D8C073882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52901"/>
            <a:ext cx="3086100" cy="565785"/>
          </a:xfrm>
          <a:prstGeom prst="rect">
            <a:avLst/>
          </a:prstGeom>
        </p:spPr>
      </p:pic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914400" y="2225154"/>
            <a:ext cx="17335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Picture 17" descr="BatFly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7243" y="6347932"/>
            <a:ext cx="870283" cy="7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winzard_Idle (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2096" y="4249644"/>
            <a:ext cx="1735337" cy="147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idle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976" y="4324723"/>
            <a:ext cx="801936" cy="13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LothricKnight_idle (1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90" y="2353651"/>
            <a:ext cx="771187" cy="161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3" descr="soldierguard_idle (1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99" y="2353652"/>
            <a:ext cx="1616047" cy="161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idle-ED1 (1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58" y="2405554"/>
            <a:ext cx="1311220" cy="15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attack-A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43" y="7448748"/>
            <a:ext cx="1589964" cy="17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491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742</Words>
  <Application>Microsoft Office PowerPoint</Application>
  <PresentationFormat>Custom</PresentationFormat>
  <Paragraphs>294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Gothic</vt:lpstr>
      <vt:lpstr>Arial</vt:lpstr>
      <vt:lpstr>Calibri</vt:lpstr>
      <vt:lpstr>Calibri Light</vt:lpstr>
      <vt:lpstr>Gill Sans</vt:lpstr>
      <vt:lpstr>Helvetica Neue</vt:lpstr>
      <vt:lpstr>Helvetica Neue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Attack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97</cp:revision>
  <dcterms:modified xsi:type="dcterms:W3CDTF">2020-03-29T08:48:04Z</dcterms:modified>
</cp:coreProperties>
</file>