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media/image1.jpeg" ContentType="image/jpeg"/>
  <Override PartName="/ppt/media/image2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EF106EC-B014-4641-B69A-E37A5E83C31E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D0D7EA5-68E0-473C-8025-F56CB811D98A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70E7F38-73E7-4E6D-9B82-82B48314AD0E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4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3430C7F-2127-4CD7-80F9-DBC6ABE31EF6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7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32F0276-BFFC-418B-9229-4826CC88A4FB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0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7F74BBC-9BBB-41F8-A020-FFC293B34167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3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2F685CE-BA1D-4DBE-8685-52F8B81A9B75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6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89B8374-2398-4FEA-AFF5-3677A282686F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9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D7ED026-FE12-4888-8BB9-96F24E94D12F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2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1F941C3-50B0-4C40-A06A-A78314E78098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5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C0C9CA3-9FF5-41F9-B7FF-914E4D6BFB87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4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C598536-3BD7-4D79-9F00-28BEDA0E91B9}" type="slidenum">
              <a:rPr b="0" lang="pt-BR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8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FC2AD51-6041-4054-A08F-8861952F8B38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1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F3EA69C-AB64-45C6-B01E-9BFE5044ACE7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4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484CAEA-2EE6-4B38-9AC3-FFBE7D1E83CD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7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549CEFD-3174-4970-B516-7A9F56DF6BAE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0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20211FA-6191-4385-A694-38C3095E10FC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3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425D44C-8145-4862-A97B-0BDAD130F1A9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6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6318C89-0E76-48E7-B2AD-8D226B52DE46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9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0123802-AC19-4F1A-A168-DEAEE5A04C45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2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FC5A40B-0FA0-4F6C-86A1-BE683A3EB7B5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5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8C52C40-6DD2-40E1-B629-75F469F4FE80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7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1DAE117-EE99-449F-B6AB-1BCFBF518EBC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8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360A55A-A25B-41BF-8061-C9BADB4A14DE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1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4839C46-085B-4C7F-9C65-546A71D0208F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0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686C65B-CBEC-4057-B1BA-C9EC1B3854B1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3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C359AA0-1784-4F77-9CC8-2314B88BD947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6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21E85AC-D779-449D-BA55-2734088A78FD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B0A77936-9F29-4A21-9C0D-B8CD4CDDF116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2A1F0C55-7BA6-450E-8C0E-710899B50942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800" cy="383580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Slide Number Placeholder 3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C1AB37B-7CC2-4465-9535-7D48F325CABC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mailto:ricardo.veras@docente.unip.br" TargetMode="External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w3schools.com/charsets/ref_html_utf8.asp" TargetMode="External"/><Relationship Id="rId2" Type="http://schemas.openxmlformats.org/officeDocument/2006/relationships/hyperlink" Target="https://www.w3schools.com/charsets/ref_html_utf8.asp" TargetMode="External"/><Relationship Id="rId3" Type="http://schemas.openxmlformats.org/officeDocument/2006/relationships/hyperlink" Target="https://www.w3schools.com/charsets/ref_html_utf8.asp" TargetMode="External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ítulo 11"/>
          <p:cNvSpPr/>
          <p:nvPr/>
        </p:nvSpPr>
        <p:spPr>
          <a:xfrm>
            <a:off x="685800" y="1916280"/>
            <a:ext cx="7631640" cy="280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4240" rIns="84240" tIns="42120" bIns="42120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2060"/>
                </a:solidFill>
                <a:latin typeface="Calibri"/>
                <a:ea typeface="DejaVu Sans"/>
              </a:rPr>
              <a:t>PWR</a:t>
            </a:r>
            <a:br/>
            <a:r>
              <a:rPr b="1" lang="pt-BR" sz="4400" spc="-1" strike="noStrike">
                <a:solidFill>
                  <a:srgbClr val="002060"/>
                </a:solidFill>
                <a:latin typeface="Calibri"/>
                <a:ea typeface="DejaVu Sans"/>
              </a:rPr>
              <a:t>Programação Web Responsiva</a:t>
            </a:r>
            <a:br/>
            <a:r>
              <a:rPr b="1" lang="pt-BR" sz="4400" spc="-1" strike="noStrike">
                <a:solidFill>
                  <a:srgbClr val="002060"/>
                </a:solidFill>
                <a:latin typeface="Calibri"/>
                <a:ea typeface="DejaVu Sans"/>
              </a:rPr>
              <a:t>AULA 03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21" name="Picture 5" descr=""/>
          <p:cNvPicPr/>
          <p:nvPr/>
        </p:nvPicPr>
        <p:blipFill>
          <a:blip r:embed="rId1"/>
          <a:stretch/>
        </p:blipFill>
        <p:spPr>
          <a:xfrm>
            <a:off x="633240" y="836640"/>
            <a:ext cx="2350080" cy="795960"/>
          </a:xfrm>
          <a:prstGeom prst="rect">
            <a:avLst/>
          </a:prstGeom>
          <a:ln w="0">
            <a:noFill/>
          </a:ln>
        </p:spPr>
      </p:pic>
      <p:sp>
        <p:nvSpPr>
          <p:cNvPr id="122" name="Título 11"/>
          <p:cNvSpPr/>
          <p:nvPr/>
        </p:nvSpPr>
        <p:spPr>
          <a:xfrm>
            <a:off x="685800" y="4941720"/>
            <a:ext cx="7771320" cy="72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4240" rIns="84240" tIns="42120" bIns="42120">
            <a:noAutofit/>
          </a:bodyPr>
          <a:p>
            <a:pPr algn="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Profs. Ricardo Veras e André Antas</a:t>
            </a: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  <a:hlinkClick r:id="rId2"/>
              </a:rPr>
              <a:t>ricardo.veras@docente.unip.br</a:t>
            </a: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andre.antas@docente.unip.br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aixaDeTexto 1"/>
          <p:cNvSpPr/>
          <p:nvPr/>
        </p:nvSpPr>
        <p:spPr>
          <a:xfrm>
            <a:off x="390600" y="928440"/>
            <a:ext cx="836172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 HTML usa de uma estrutura em blocos, onde cada tag delimita um destes blocos.</a:t>
            </a: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Os blocos podem ser ineridos uns dentro do outro, mas sem que haje sobreposição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6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Estruturais do HTML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7" name="Retângulo: Cantos Arredondados 1"/>
          <p:cNvSpPr/>
          <p:nvPr/>
        </p:nvSpPr>
        <p:spPr>
          <a:xfrm>
            <a:off x="827640" y="2449440"/>
            <a:ext cx="3239280" cy="3714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Retângulo: Cantos Arredondados 2"/>
          <p:cNvSpPr/>
          <p:nvPr/>
        </p:nvSpPr>
        <p:spPr>
          <a:xfrm>
            <a:off x="1331640" y="2853000"/>
            <a:ext cx="2375280" cy="105516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Retângulo: Cantos Arredondados 3"/>
          <p:cNvSpPr/>
          <p:nvPr/>
        </p:nvSpPr>
        <p:spPr>
          <a:xfrm>
            <a:off x="1331640" y="4408560"/>
            <a:ext cx="2375280" cy="15199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Retângulo: Cantos Arredondados 4"/>
          <p:cNvSpPr/>
          <p:nvPr/>
        </p:nvSpPr>
        <p:spPr>
          <a:xfrm>
            <a:off x="1763640" y="4873320"/>
            <a:ext cx="1582920" cy="6426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aixaDeTexto 1"/>
          <p:cNvSpPr/>
          <p:nvPr/>
        </p:nvSpPr>
        <p:spPr>
          <a:xfrm>
            <a:off x="390600" y="928440"/>
            <a:ext cx="836172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 HTML usa de uma estrutura em blocos, onde cada tag delimita um destes blocos.</a:t>
            </a: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Os blocos podem ser ineridos uns dentro do outro, mas sem que haja sobreposição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4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Estruturais do HTML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5" name="Retângulo: Cantos Arredondados 1"/>
          <p:cNvSpPr/>
          <p:nvPr/>
        </p:nvSpPr>
        <p:spPr>
          <a:xfrm>
            <a:off x="827640" y="2449440"/>
            <a:ext cx="3239280" cy="3714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Retângulo: Cantos Arredondados 2"/>
          <p:cNvSpPr/>
          <p:nvPr/>
        </p:nvSpPr>
        <p:spPr>
          <a:xfrm>
            <a:off x="1331640" y="2853000"/>
            <a:ext cx="2375280" cy="105516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Retângulo: Cantos Arredondados 3"/>
          <p:cNvSpPr/>
          <p:nvPr/>
        </p:nvSpPr>
        <p:spPr>
          <a:xfrm>
            <a:off x="1331640" y="4408560"/>
            <a:ext cx="2375280" cy="15199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Retângulo: Cantos Arredondados 4"/>
          <p:cNvSpPr/>
          <p:nvPr/>
        </p:nvSpPr>
        <p:spPr>
          <a:xfrm>
            <a:off x="1763640" y="4873320"/>
            <a:ext cx="1582920" cy="6426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Retângulo: Cantos Arredondados 9"/>
          <p:cNvSpPr/>
          <p:nvPr/>
        </p:nvSpPr>
        <p:spPr>
          <a:xfrm>
            <a:off x="5076000" y="2387880"/>
            <a:ext cx="3239280" cy="3714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Retângulo: Cantos Arredondados 10"/>
          <p:cNvSpPr/>
          <p:nvPr/>
        </p:nvSpPr>
        <p:spPr>
          <a:xfrm>
            <a:off x="5580000" y="2791440"/>
            <a:ext cx="2375280" cy="161604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Retângulo: Cantos Arredondados 11"/>
          <p:cNvSpPr/>
          <p:nvPr/>
        </p:nvSpPr>
        <p:spPr>
          <a:xfrm>
            <a:off x="5580000" y="3717000"/>
            <a:ext cx="2375280" cy="2149920"/>
          </a:xfrm>
          <a:prstGeom prst="roundRect">
            <a:avLst>
              <a:gd name="adj" fmla="val 16667"/>
            </a:avLst>
          </a:prstGeom>
          <a:solidFill>
            <a:srgbClr val="ffff00">
              <a:alpha val="59000"/>
            </a:srgb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aixaDeTexto 1"/>
          <p:cNvSpPr/>
          <p:nvPr/>
        </p:nvSpPr>
        <p:spPr>
          <a:xfrm>
            <a:off x="390600" y="928440"/>
            <a:ext cx="836172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 HTML usa de uma estrutura em blocos, onde cada tag delimita um destes blocos.</a:t>
            </a: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Os blocos podem ser ineridos uns dentro do outro, mas sem que haje sobreposição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5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Estruturais do HTML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6" name="Retângulo: Cantos Arredondados 1"/>
          <p:cNvSpPr/>
          <p:nvPr/>
        </p:nvSpPr>
        <p:spPr>
          <a:xfrm>
            <a:off x="827640" y="2449440"/>
            <a:ext cx="3239280" cy="3714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Retângulo: Cantos Arredondados 2"/>
          <p:cNvSpPr/>
          <p:nvPr/>
        </p:nvSpPr>
        <p:spPr>
          <a:xfrm>
            <a:off x="1331640" y="2853000"/>
            <a:ext cx="2375280" cy="105516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Retângulo: Cantos Arredondados 3"/>
          <p:cNvSpPr/>
          <p:nvPr/>
        </p:nvSpPr>
        <p:spPr>
          <a:xfrm>
            <a:off x="1331640" y="4408560"/>
            <a:ext cx="2375280" cy="15199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Retângulo: Cantos Arredondados 4"/>
          <p:cNvSpPr/>
          <p:nvPr/>
        </p:nvSpPr>
        <p:spPr>
          <a:xfrm>
            <a:off x="1763640" y="4873320"/>
            <a:ext cx="1582920" cy="6426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Retângulo: Cantos Arredondados 9"/>
          <p:cNvSpPr/>
          <p:nvPr/>
        </p:nvSpPr>
        <p:spPr>
          <a:xfrm>
            <a:off x="5076000" y="2387880"/>
            <a:ext cx="3239280" cy="3714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Retângulo: Cantos Arredondados 10"/>
          <p:cNvSpPr/>
          <p:nvPr/>
        </p:nvSpPr>
        <p:spPr>
          <a:xfrm>
            <a:off x="5580000" y="2791440"/>
            <a:ext cx="2375280" cy="161604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Retângulo: Cantos Arredondados 11"/>
          <p:cNvSpPr/>
          <p:nvPr/>
        </p:nvSpPr>
        <p:spPr>
          <a:xfrm>
            <a:off x="5580000" y="3717000"/>
            <a:ext cx="2375280" cy="2149920"/>
          </a:xfrm>
          <a:prstGeom prst="roundRect">
            <a:avLst>
              <a:gd name="adj" fmla="val 16667"/>
            </a:avLst>
          </a:prstGeom>
          <a:solidFill>
            <a:srgbClr val="ffff00">
              <a:alpha val="59000"/>
            </a:srgb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Sinal de Multiplicação 6"/>
          <p:cNvSpPr/>
          <p:nvPr/>
        </p:nvSpPr>
        <p:spPr>
          <a:xfrm>
            <a:off x="4536360" y="660600"/>
            <a:ext cx="4606560" cy="692388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ítulo 1"/>
          <p:cNvSpPr/>
          <p:nvPr/>
        </p:nvSpPr>
        <p:spPr>
          <a:xfrm>
            <a:off x="0" y="285264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1f497d"/>
                </a:solidFill>
                <a:latin typeface="Calibri"/>
                <a:ea typeface="DejaVu Sans"/>
              </a:rPr>
              <a:t>Tags Básicas de Texto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aixaDeTexto 1"/>
          <p:cNvSpPr/>
          <p:nvPr/>
        </p:nvSpPr>
        <p:spPr>
          <a:xfrm>
            <a:off x="390600" y="928440"/>
            <a:ext cx="8361720" cy="46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51920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&lt;p&gt; ... &lt;/p&gt;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51920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esta tag define um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parágrafo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5192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51920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51920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As tags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&lt;h1&gt; ... &lt;/h1&gt;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519200"/>
              </a:tabLst>
            </a:pP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&lt;h2&gt; ... &lt;/h2&gt;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519200"/>
              </a:tabLst>
            </a:pP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...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519200"/>
              </a:tabLst>
            </a:pP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&lt;h6&gt; ... &lt;/h6&gt;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51920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definem áreas pré formatadas para textos específicos, como os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títulos de determinados conteúdos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até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notas de rodapé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A formatação destes "</a:t>
            </a:r>
            <a:r>
              <a:rPr b="1" i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headers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" (cabeçalhos) vai desde o texto maior (&lt;h1&gt; ... &lt;/h1&gt; - para títulos principais) até textos bem pequenos (&lt;h6&gt; ... &lt;/h6&gt; - para notas de rodapé).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51920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Obs.: a formatação destes </a:t>
            </a:r>
            <a:r>
              <a:rPr b="1" i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headers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pode ser alterada com a utilização do CSS.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88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Tags Básicas de Texto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aixaDeTexto 1"/>
          <p:cNvSpPr/>
          <p:nvPr/>
        </p:nvSpPr>
        <p:spPr>
          <a:xfrm>
            <a:off x="390600" y="928440"/>
            <a:ext cx="836172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16532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&lt;hr/&gt;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esta tag insere uma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linha horizontal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 ponto da página onde estiver localizada.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51920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&lt;br/&gt;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51920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esta tag inclui uma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quebra de linha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 ponto onde estiver localizada. Multiplos usos desta tag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Estas duas tags, por serem de inserção de elementos, não possuem fechamento.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92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Tags Básicas de Texto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ítulo 1"/>
          <p:cNvSpPr/>
          <p:nvPr/>
        </p:nvSpPr>
        <p:spPr>
          <a:xfrm>
            <a:off x="0" y="285264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1f497d"/>
                </a:solidFill>
                <a:latin typeface="Calibri"/>
                <a:ea typeface="DejaVu Sans"/>
              </a:rPr>
              <a:t>Tags Básicas de Formatação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aixaDeTexto 1"/>
          <p:cNvSpPr/>
          <p:nvPr/>
        </p:nvSpPr>
        <p:spPr>
          <a:xfrm>
            <a:off x="390600" y="928440"/>
            <a:ext cx="836172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16532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Desde a padronização do HTML em XHTML (2000), a maioria da formatação passou a ser realizada por meio do CSS (Cascading Style Sheet). Porém, algumas tags de formatação de texto ainda persistem na versão atual do Html (HTML5):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16532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&lt;b&gt; ... &lt;/b&gt;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esta tag deixa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em negrito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 texto que estiver em seu interior.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16532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&lt;u&gt; ... &lt;/u&gt;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esta tag deixa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sublinhado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 texto que estiver em seu interior.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16532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&lt;i&gt; ... &lt;/i&gt;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esta tag deixa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em itálico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(inclinado) o texto que estiver em seu interior.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97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Tags Básicas de Formatação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aixaDeTexto 1"/>
          <p:cNvSpPr/>
          <p:nvPr/>
        </p:nvSpPr>
        <p:spPr>
          <a:xfrm>
            <a:off x="390600" y="928440"/>
            <a:ext cx="8361720" cy="46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1165320"/>
              </a:tabLst>
            </a:pP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16532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&lt;strong&gt; ... &lt;/strong&gt;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esta tag deixa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em negrito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mas com uma importância maior que a tag &lt;b&gt;.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16532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&lt;sup&gt; ... &lt;/sup&gt;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esta tag deixa o texto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um pouco </a:t>
            </a:r>
            <a:r>
              <a:rPr b="1" lang="pt-BR" sz="2000" spc="-1" strike="noStrike" u="sng">
                <a:solidFill>
                  <a:srgbClr val="008000"/>
                </a:solidFill>
                <a:uFillTx/>
                <a:latin typeface="Arial"/>
                <a:ea typeface="DejaVu Sans"/>
              </a:rPr>
              <a:t>acima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do texto normal (como o número 2 em x</a:t>
            </a:r>
            <a:r>
              <a:rPr b="1" lang="pt-BR" sz="2000" spc="-1" strike="noStrike" baseline="30000">
                <a:solidFill>
                  <a:srgbClr val="c00000"/>
                </a:solidFill>
                <a:latin typeface="Arial"/>
                <a:ea typeface="DejaVu Sans"/>
              </a:rPr>
              <a:t>2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16532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&lt;sub&gt; ... &lt;/sub&gt;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esta tag deixa o texto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um pouco </a:t>
            </a:r>
            <a:r>
              <a:rPr b="1" lang="pt-BR" sz="2000" spc="-1" strike="noStrike" u="sng">
                <a:solidFill>
                  <a:srgbClr val="008000"/>
                </a:solidFill>
                <a:uFillTx/>
                <a:latin typeface="Arial"/>
                <a:ea typeface="DejaVu Sans"/>
              </a:rPr>
              <a:t>abaixo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do texto normal (como o número 2 em H</a:t>
            </a:r>
            <a:r>
              <a:rPr b="1" lang="pt-BR" sz="2000" spc="-1" strike="noStrike" baseline="-25000">
                <a:solidFill>
                  <a:srgbClr val="c00000"/>
                </a:solidFill>
                <a:latin typeface="Arial"/>
                <a:ea typeface="DejaVu Sans"/>
              </a:rPr>
              <a:t>2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16532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1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Tags Básicas de Formatação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ítulo 1"/>
          <p:cNvSpPr/>
          <p:nvPr/>
        </p:nvSpPr>
        <p:spPr>
          <a:xfrm>
            <a:off x="0" y="285264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1f497d"/>
                </a:solidFill>
                <a:latin typeface="Calibri"/>
                <a:ea typeface="DejaVu Sans"/>
              </a:rPr>
              <a:t>Atributos de Tags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ítulo 1"/>
          <p:cNvSpPr/>
          <p:nvPr/>
        </p:nvSpPr>
        <p:spPr>
          <a:xfrm>
            <a:off x="0" y="26028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Agenda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4" name="CaixaDeTexto 1"/>
          <p:cNvSpPr/>
          <p:nvPr/>
        </p:nvSpPr>
        <p:spPr>
          <a:xfrm>
            <a:off x="390600" y="1268640"/>
            <a:ext cx="836172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449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Revisão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16000" indent="449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Tags básicas de texto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16000" indent="449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Tags básicas de formatação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16000" indent="449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Atributos de Tags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16000" indent="449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Imagens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16000" indent="449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Hiperlinks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Atributos de Tags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6" name="CaixaDeTexto 1"/>
          <p:cNvSpPr/>
          <p:nvPr/>
        </p:nvSpPr>
        <p:spPr>
          <a:xfrm>
            <a:off x="390600" y="928440"/>
            <a:ext cx="8361720" cy="52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Algumas tags possuem </a:t>
            </a:r>
            <a:r>
              <a:rPr b="1" lang="pt-BR" sz="2000" spc="-1" strike="noStrike">
                <a:solidFill>
                  <a:srgbClr val="ff0000"/>
                </a:solidFill>
                <a:latin typeface="Arial"/>
                <a:ea typeface="DejaVu Sans"/>
              </a:rPr>
              <a:t>atributos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que são um complemento ao funcionamento da tag.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Embora a maioria das tags (como todas vistas até agora) dispensem o uso de atributos (o uso é opcional), algumas tags tem atributos OBRIGATÓRIOS.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sintaxe será: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b050"/>
                </a:solidFill>
                <a:latin typeface="Arial"/>
                <a:ea typeface="DejaVu Sans"/>
              </a:rPr>
              <a:t>&lt;tag atributo1 = “valor” atributo2=“valor”&gt;       &lt;/tag&gt;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Algumas considerações: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Atributos serão sempre em letras minúsculas, como as tags.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 valor sempre será precedido do sinal de igual e estará entre aspas.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Atributos de Tags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0" name="CaixaDeTexto 1"/>
          <p:cNvSpPr/>
          <p:nvPr/>
        </p:nvSpPr>
        <p:spPr>
          <a:xfrm>
            <a:off x="390600" y="928440"/>
            <a:ext cx="836172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Podemos empregar mais de um atributo na mesma tag (por exemplo, tags de formulário usualmente possuem três ou mais atributos).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Tags e atributos devem ser separados por espaço, senão a tag não será devidamente interpretada.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Espaços entre os sinais de igual e aspas são opcionais, e não afetam o funcionamento do atributo.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 fechamento da tag (&lt;/tag&gt;) conterá somente a tag, independente de quaisquer atributos utilizados.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 as tags apresentadas neste curso, os principais atributos de cada uma serão apresentados, junto com seus valores correspondentes (valores não são necessariamente numéricos).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ítulo 1"/>
          <p:cNvSpPr/>
          <p:nvPr/>
        </p:nvSpPr>
        <p:spPr>
          <a:xfrm>
            <a:off x="0" y="285264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1f497d"/>
                </a:solidFill>
                <a:latin typeface="Calibri"/>
                <a:ea typeface="DejaVu Sans"/>
              </a:rPr>
              <a:t>Imagens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Imagens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5" name="CaixaDeTexto 1"/>
          <p:cNvSpPr/>
          <p:nvPr/>
        </p:nvSpPr>
        <p:spPr>
          <a:xfrm>
            <a:off x="390600" y="928440"/>
            <a:ext cx="8361720" cy="50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Não é possível inserir uma imagem em um documento. Html, como se fosse, por exemplo, um documento do Word.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 que que uma imagem seja exibida em uma página web, ela </a:t>
            </a:r>
            <a:r>
              <a:rPr b="1" lang="pt-BR" sz="2000" spc="-1" strike="noStrike">
                <a:solidFill>
                  <a:srgbClr val="ff0000"/>
                </a:solidFill>
                <a:latin typeface="Arial"/>
                <a:ea typeface="DejaVu Sans"/>
              </a:rPr>
              <a:t>deve ser referenciada, por meio de uma tag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no arquivo .html.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imagem deve ser um arquivo de imagem (os navegadores aceitam a maioria dos formatos mais comuns: .jpg, .bmp, .png, .gif, etc.)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deve, portanto, indicar por meio de um atributo, qual o arquivo da imagem e qual sua localização.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Sintaxe da tag: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8000"/>
                </a:solidFill>
                <a:latin typeface="Arial"/>
                <a:ea typeface="DejaVu Sans"/>
              </a:rPr>
              <a:t>	</a:t>
            </a:r>
            <a:r>
              <a:rPr b="1" lang="pt-BR" sz="2800" spc="-1" strike="noStrike">
                <a:solidFill>
                  <a:srgbClr val="008000"/>
                </a:solidFill>
                <a:latin typeface="Arial"/>
                <a:ea typeface="DejaVu Sans"/>
              </a:rPr>
              <a:t>&lt;img src=“imagem” .../&gt;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Imagens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9" name="CaixaDeTexto 1"/>
          <p:cNvSpPr/>
          <p:nvPr/>
        </p:nvSpPr>
        <p:spPr>
          <a:xfrm>
            <a:off x="390600" y="928440"/>
            <a:ext cx="8361720" cy="52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Atributos da tag &lt;img&gt;: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ff0000"/>
                </a:solidFill>
                <a:latin typeface="Arial"/>
                <a:ea typeface="DejaVu Sans"/>
              </a:rPr>
              <a:t>src (obrigatório): indica qual o arquivo será exibido e onde o mesmo se localiza. O arquivo deve ser indicado por seu nome completo e extensão.  Por exemplo: src=“C:\Documentos\imagem1.jpg”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8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alt (fortemente recomendado): exibe um texto alternativo caso a imagem não possa ser exibida (caso o arquivo não esteja disponível ou por problemas de conexão ou carregamento).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width: define a largura da imagem (em pixels ou percentual).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height: define a altura da imagem (em pixels ou percentual).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Observação: o uso apenas de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width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ou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height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irá automaticamente ajustar a outra dimensão da imagem.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ítulo 1"/>
          <p:cNvSpPr/>
          <p:nvPr/>
        </p:nvSpPr>
        <p:spPr>
          <a:xfrm>
            <a:off x="0" y="285264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1f497d"/>
                </a:solidFill>
                <a:latin typeface="Calibri"/>
                <a:ea typeface="DejaVu Sans"/>
              </a:rPr>
              <a:t>Hiperlinks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Hiperlinks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24" name="CaixaDeTexto 1"/>
          <p:cNvSpPr/>
          <p:nvPr/>
        </p:nvSpPr>
        <p:spPr>
          <a:xfrm>
            <a:off x="390600" y="928440"/>
            <a:ext cx="8361720" cy="31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Hiperlinks são a própria essência do HTML, permitindo a navegação em meio à estrutura do documentos.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Existem duas formas de uso: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lvl="1" marL="1432080" indent="-342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Links para documentos externos </a:t>
            </a:r>
            <a:endParaRPr b="0" lang="pt-BR" sz="2000" spc="-1" strike="noStrike">
              <a:latin typeface="Arial"/>
            </a:endParaRPr>
          </a:p>
          <a:p>
            <a:pPr lvl="1" marL="1432080" indent="-342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Links para outros pontos de uma mesma página (âncora)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Ambos se utilizam da tag &lt;a...&gt; &lt;/a&gt;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Hiperlinks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28" name="CaixaDeTexto 1"/>
          <p:cNvSpPr/>
          <p:nvPr/>
        </p:nvSpPr>
        <p:spPr>
          <a:xfrm>
            <a:off x="390600" y="928440"/>
            <a:ext cx="8361720" cy="55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Atributos da tag &lt;a&gt;: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ff0000"/>
                </a:solidFill>
                <a:latin typeface="Arial"/>
                <a:ea typeface="DejaVu Sans"/>
              </a:rPr>
              <a:t>href (obrigatório): indica qual o arquivo está sendo linkado e onde o mesmo se localiza. O arquivo deve ser indicado por seu nome completo e extensão, de forma análoga ao src da taga &lt;img&gt;.  Por exemplo: href=“C:\Documentos\outrapagina.html”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8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name (obrigatório para o uso como âncora): cria uma marcação não visível para exibição em uma página . Uma âncora pode ser direcionada para uma marcação indicada com este atributo.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target: define a forma de exibição da página que será aberta. Seus valores são: </a:t>
            </a:r>
            <a:endParaRPr b="0" lang="pt-BR" sz="2000" spc="-1" strike="noStrike">
              <a:latin typeface="Arial"/>
            </a:endParaRPr>
          </a:p>
          <a:p>
            <a:pPr lvl="1" marL="1432080" indent="-342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_blank (nova janela ou guia)</a:t>
            </a:r>
            <a:endParaRPr b="0" lang="pt-BR" sz="2000" spc="-1" strike="noStrike">
              <a:latin typeface="Arial"/>
            </a:endParaRPr>
          </a:p>
          <a:p>
            <a:pPr lvl="1" marL="1432080" indent="-342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_self (mesma guia, fechando o documento aberto)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lvl="1" marL="1432080" indent="-342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Caso o target não seja especificado, prevalecerá a configuração do navegador,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Hiperlinks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2" name="CaixaDeTexto 1"/>
          <p:cNvSpPr/>
          <p:nvPr/>
        </p:nvSpPr>
        <p:spPr>
          <a:xfrm>
            <a:off x="390600" y="928440"/>
            <a:ext cx="8361720" cy="37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Link para outra página: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ff0000"/>
                </a:solidFill>
                <a:latin typeface="Arial"/>
                <a:ea typeface="DejaVu Sans"/>
              </a:rPr>
              <a:t>&lt;a href=“url e página”&gt; TEXTO QUE SERÁ EXIBIDO &lt;/a&gt;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8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O texto colocado no bloco formado pela tag &lt;a&gt; será exibido na tela.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 nenhum texto for colocado, não haverá um elemento “clicável” no link.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Podemos utilizar uma imagem no bloco da tag &lt;a&gt;, inserida por meio da tag &lt;img&gt;, substituindo o texto ou combinado com este.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Hiperlinks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6" name="CaixaDeTexto 1"/>
          <p:cNvSpPr/>
          <p:nvPr/>
        </p:nvSpPr>
        <p:spPr>
          <a:xfrm>
            <a:off x="390600" y="928440"/>
            <a:ext cx="8361720" cy="40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Link para outro ponto da mesma página (âncora) é usado usualmente em página extensas (o sumário de cada página da Wikipedia é um bom exemplo de uso).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Precisamos criar uma marcação para onde queremos que o link seja direcionado: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ff0000"/>
                </a:solidFill>
                <a:latin typeface="Arial"/>
                <a:ea typeface="DejaVu Sans"/>
              </a:rPr>
              <a:t>&lt;a name=“nome1”&gt; &lt;/a&gt;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8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Não é colocado nada no bloco da tag &lt;a&gt;.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Esta marcação não será visível na exibição da página (mas pode ser visualizada no código fonte).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 1"/>
          <p:cNvSpPr/>
          <p:nvPr/>
        </p:nvSpPr>
        <p:spPr>
          <a:xfrm>
            <a:off x="0" y="285264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1f497d"/>
                </a:solidFill>
                <a:latin typeface="Calibri"/>
                <a:ea typeface="DejaVu Sans"/>
              </a:rPr>
              <a:t>Revisão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Hiperlinks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40" name="CaixaDeTexto 1"/>
          <p:cNvSpPr/>
          <p:nvPr/>
        </p:nvSpPr>
        <p:spPr>
          <a:xfrm>
            <a:off x="390600" y="928440"/>
            <a:ext cx="8361720" cy="52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 link para a marcação será construído da mesma forma que um link externo, mas no atributo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href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colocaremos o nome da marcação de  destino precedido por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#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ff0000"/>
                </a:solidFill>
                <a:latin typeface="Arial"/>
                <a:ea typeface="DejaVu Sans"/>
              </a:rPr>
              <a:t>&lt;a href=“url e página”&gt; TEXTO QUE SERÁ EXIBIDO &lt;/a&gt;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Uma página pode conter várias marcações.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Caso uma página externa possua marcações criada com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&lt;a name=“...”&gt;&lt;/a&gt;,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um link externo pode direcionar para uma destas marcações específicas: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ff0000"/>
                </a:solidFill>
                <a:latin typeface="Arial"/>
                <a:ea typeface="DejaVu Sans"/>
              </a:rPr>
              <a:t>&lt;a href=“outrapagina.html#nome1”&gt; TEXTO QUE SERÁ EXIBIDO &lt;/a&gt;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ítulo 1"/>
          <p:cNvSpPr/>
          <p:nvPr/>
        </p:nvSpPr>
        <p:spPr>
          <a:xfrm>
            <a:off x="395280" y="2781360"/>
            <a:ext cx="8228520" cy="7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0070c0"/>
                </a:solidFill>
                <a:latin typeface="Calibri"/>
                <a:ea typeface="DejaVu Sans"/>
              </a:rPr>
              <a:t>Obrigado !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aixaDeTexto 1"/>
          <p:cNvSpPr/>
          <p:nvPr/>
        </p:nvSpPr>
        <p:spPr>
          <a:xfrm>
            <a:off x="390600" y="928440"/>
            <a:ext cx="8361720" cy="43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c00000"/>
                </a:solidFill>
                <a:latin typeface="Arial"/>
                <a:ea typeface="DejaVu Sans"/>
              </a:rPr>
              <a:t>HTML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- Sigla de "</a:t>
            </a:r>
            <a:r>
              <a:rPr b="1" i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HyperText Markup Language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"Linguagem de Marcação de Hipertexto".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Linguagem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utilizada na produção de documentos (páginas) Web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Permite a criação de documentos que podem ser lidos em praticamente qualquer tipo de computador (desde que possua um Browser), e transmitidos pela Internet (inclusive por correio eletrônico – email).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 escrever documentos HTML, é necessário apenas um editor de texto simples (como o Bloco de Notas), além do conhecimento de suas tags.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9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HTML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TAGs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3" name="CaixaDeTexto 1"/>
          <p:cNvSpPr/>
          <p:nvPr/>
        </p:nvSpPr>
        <p:spPr>
          <a:xfrm>
            <a:off x="390600" y="928440"/>
            <a:ext cx="836172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As </a:t>
            </a:r>
            <a:r>
              <a:rPr b="1" lang="pt-BR" sz="2000" spc="-1" strike="noStrike">
                <a:solidFill>
                  <a:srgbClr val="c00000"/>
                </a:solidFill>
                <a:latin typeface="Arial"/>
                <a:ea typeface="DejaVu Sans"/>
              </a:rPr>
              <a:t>Tags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são os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marcadores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(textos que marcam um espaço) os ELEMENTOS que compõe as linguagens HTML ,  XHTML e HTML5.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Servem para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indicar e aplicar a função de cada ELEMENTO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no conteúdo descrito naquela página.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Uma TAG estará sempre escrito com os sinais "&lt;" e "&gt;".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ex.: </a:t>
            </a:r>
            <a:r>
              <a:rPr b="1" lang="pt-B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&lt;html&gt; ... Seu conteúdo ... &lt;/html&gt;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Em geral, para cada uma utilizada na página, a tag possui um marcador que </a:t>
            </a:r>
            <a:r>
              <a:rPr b="1" lang="pt-BR" sz="2000" spc="-1" strike="noStrike">
                <a:solidFill>
                  <a:srgbClr val="ff6600"/>
                </a:solidFill>
                <a:latin typeface="Arial"/>
                <a:ea typeface="DejaVu Sans"/>
              </a:rPr>
              <a:t>inicia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(&lt;tag...&gt;) e outro que </a:t>
            </a:r>
            <a:r>
              <a:rPr b="1" lang="pt-BR" sz="2000" spc="-1" strike="noStrike">
                <a:solidFill>
                  <a:srgbClr val="ff6600"/>
                </a:solidFill>
                <a:latin typeface="Arial"/>
                <a:ea typeface="DejaVu Sans"/>
              </a:rPr>
              <a:t>finaliza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(&lt;/tag&gt;) sua ação sobre um determinado conteúdo.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Algumas poucas tags não apresentam marcador de fechamento, sendo fechadas na própria tag: &lt;tag.... /&gt;. Veremos algumas delas nesta aula.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6"/>
          <p:cNvSpPr/>
          <p:nvPr/>
        </p:nvSpPr>
        <p:spPr>
          <a:xfrm>
            <a:off x="0" y="28256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aixaDeTexto 1"/>
          <p:cNvSpPr/>
          <p:nvPr/>
        </p:nvSpPr>
        <p:spPr>
          <a:xfrm>
            <a:off x="390600" y="928440"/>
            <a:ext cx="8361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Uma Página Web possuirá as 3 tags básicas (&lt;html&gt;, &lt;head&gt; e &lt;body&gt;) na seguinte sequência: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6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A Estrutura da Página Web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7" name="CaixaDeTexto 1"/>
          <p:cNvSpPr/>
          <p:nvPr/>
        </p:nvSpPr>
        <p:spPr>
          <a:xfrm>
            <a:off x="390600" y="1787760"/>
            <a:ext cx="83617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442800"/>
                <a:tab algn="l" pos="811080"/>
                <a:tab algn="l" pos="1165320"/>
                <a:tab algn="l" pos="1519200"/>
                <a:tab algn="l" pos="1887480"/>
                <a:tab algn="l" pos="2241720"/>
                <a:tab algn="l" pos="2595600"/>
                <a:tab algn="l" pos="2963880"/>
                <a:tab algn="l" pos="3317760"/>
                <a:tab algn="l" pos="3672000"/>
                <a:tab algn="l" pos="404172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&lt;html&gt;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2800"/>
                <a:tab algn="l" pos="811080"/>
                <a:tab algn="l" pos="1165320"/>
                <a:tab algn="l" pos="1519200"/>
                <a:tab algn="l" pos="1887480"/>
                <a:tab algn="l" pos="2241720"/>
                <a:tab algn="l" pos="2595600"/>
                <a:tab algn="l" pos="2963880"/>
                <a:tab algn="l" pos="3317760"/>
                <a:tab algn="l" pos="3672000"/>
                <a:tab algn="l" pos="404172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&lt;head&gt;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2800"/>
                <a:tab algn="l" pos="811080"/>
                <a:tab algn="l" pos="1165320"/>
                <a:tab algn="l" pos="1519200"/>
                <a:tab algn="l" pos="1887480"/>
                <a:tab algn="l" pos="2241720"/>
                <a:tab algn="l" pos="2595600"/>
                <a:tab algn="l" pos="2963880"/>
                <a:tab algn="l" pos="3317760"/>
                <a:tab algn="l" pos="3672000"/>
                <a:tab algn="l" pos="404172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&lt;/head&gt;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2800"/>
                <a:tab algn="l" pos="811080"/>
                <a:tab algn="l" pos="1165320"/>
                <a:tab algn="l" pos="1519200"/>
                <a:tab algn="l" pos="1887480"/>
                <a:tab algn="l" pos="2241720"/>
                <a:tab algn="l" pos="2595600"/>
                <a:tab algn="l" pos="2963880"/>
                <a:tab algn="l" pos="3317760"/>
                <a:tab algn="l" pos="3672000"/>
                <a:tab algn="l" pos="404172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&lt;body&gt;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2800"/>
                <a:tab algn="l" pos="811080"/>
                <a:tab algn="l" pos="1165320"/>
                <a:tab algn="l" pos="1519200"/>
                <a:tab algn="l" pos="1887480"/>
                <a:tab algn="l" pos="2241720"/>
                <a:tab algn="l" pos="2595600"/>
                <a:tab algn="l" pos="2963880"/>
                <a:tab algn="l" pos="3317760"/>
                <a:tab algn="l" pos="3672000"/>
                <a:tab algn="l" pos="404172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&lt;/body&gt;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2800"/>
                <a:tab algn="l" pos="811080"/>
                <a:tab algn="l" pos="1165320"/>
                <a:tab algn="l" pos="1519200"/>
                <a:tab algn="l" pos="1887480"/>
                <a:tab algn="l" pos="2241720"/>
                <a:tab algn="l" pos="2595600"/>
                <a:tab algn="l" pos="2963880"/>
                <a:tab algn="l" pos="3317760"/>
                <a:tab algn="l" pos="3672000"/>
                <a:tab algn="l" pos="404172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&lt;/html&gt;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CaixaDeTexto 1"/>
          <p:cNvSpPr/>
          <p:nvPr/>
        </p:nvSpPr>
        <p:spPr>
          <a:xfrm>
            <a:off x="390600" y="3669480"/>
            <a:ext cx="8361720" cy="25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Onde:</a:t>
            </a: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&lt;html&gt; ... &lt;/html&gt;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define toda </a:t>
            </a:r>
            <a:r>
              <a:rPr b="1" lang="pt-BR" sz="2000" spc="-1" strike="noStrike">
                <a:solidFill>
                  <a:srgbClr val="ff6600"/>
                </a:solidFill>
                <a:latin typeface="Arial"/>
                <a:ea typeface="DejaVu Sans"/>
              </a:rPr>
              <a:t>a Página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(seu início e seu fim).</a:t>
            </a: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&lt;head&gt; ... &lt;/head&gt;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define o cabeçalho da página, que contém algumas </a:t>
            </a:r>
            <a:r>
              <a:rPr b="1" lang="pt-BR" sz="2000" spc="-1" strike="noStrike">
                <a:solidFill>
                  <a:srgbClr val="ff6600"/>
                </a:solidFill>
                <a:latin typeface="Arial"/>
                <a:ea typeface="DejaVu Sans"/>
              </a:rPr>
              <a:t>características gerais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 página web.</a:t>
            </a: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&lt;body&gt; ... &lt;/body&gt;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define a área do </a:t>
            </a:r>
            <a:r>
              <a:rPr b="1" lang="pt-BR" sz="2000" spc="-1" strike="noStrike">
                <a:solidFill>
                  <a:srgbClr val="ff6600"/>
                </a:solidFill>
                <a:latin typeface="Arial"/>
                <a:ea typeface="DejaVu Sans"/>
              </a:rPr>
              <a:t>conteúdo visível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 página.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aixaDeTexto 1"/>
          <p:cNvSpPr/>
          <p:nvPr/>
        </p:nvSpPr>
        <p:spPr>
          <a:xfrm>
            <a:off x="390600" y="928440"/>
            <a:ext cx="83617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Uma Página Web padrão, irá possuir a seguinte Estrutura Básica: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2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A Estrutura da Página Web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3" name="CaixaDeTexto 1"/>
          <p:cNvSpPr/>
          <p:nvPr/>
        </p:nvSpPr>
        <p:spPr>
          <a:xfrm>
            <a:off x="390600" y="1411560"/>
            <a:ext cx="836172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442800"/>
                <a:tab algn="l" pos="811080"/>
                <a:tab algn="l" pos="1165320"/>
                <a:tab algn="l" pos="1519200"/>
                <a:tab algn="l" pos="1887480"/>
                <a:tab algn="l" pos="2241720"/>
                <a:tab algn="l" pos="2595600"/>
                <a:tab algn="l" pos="2963880"/>
                <a:tab algn="l" pos="3317760"/>
                <a:tab algn="l" pos="3672000"/>
                <a:tab algn="l" pos="404172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</a:t>
            </a:r>
            <a:r>
              <a:rPr b="1" lang="pt-BR" sz="1800" spc="-1" strike="noStrike">
                <a:solidFill>
                  <a:srgbClr val="00b0f0"/>
                </a:solidFill>
                <a:latin typeface="Courier New"/>
                <a:ea typeface="DejaVu Sans"/>
              </a:rPr>
              <a:t>!DOCTYPE html</a:t>
            </a: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2800"/>
                <a:tab algn="l" pos="811080"/>
                <a:tab algn="l" pos="1165320"/>
                <a:tab algn="l" pos="1519200"/>
                <a:tab algn="l" pos="1887480"/>
                <a:tab algn="l" pos="2241720"/>
                <a:tab algn="l" pos="2595600"/>
                <a:tab algn="l" pos="2963880"/>
                <a:tab algn="l" pos="3317760"/>
                <a:tab algn="l" pos="3672000"/>
                <a:tab algn="l" pos="404172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&lt;html&gt;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2800"/>
                <a:tab algn="l" pos="811080"/>
                <a:tab algn="l" pos="1165320"/>
                <a:tab algn="l" pos="1519200"/>
                <a:tab algn="l" pos="1887480"/>
                <a:tab algn="l" pos="2241720"/>
                <a:tab algn="l" pos="2595600"/>
                <a:tab algn="l" pos="2963880"/>
                <a:tab algn="l" pos="3317760"/>
                <a:tab algn="l" pos="3672000"/>
                <a:tab algn="l" pos="404172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&lt;head&gt;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2800"/>
                <a:tab algn="l" pos="811080"/>
                <a:tab algn="l" pos="1165320"/>
                <a:tab algn="l" pos="1519200"/>
                <a:tab algn="l" pos="1887480"/>
                <a:tab algn="l" pos="2241720"/>
                <a:tab algn="l" pos="2595600"/>
                <a:tab algn="l" pos="2963880"/>
                <a:tab algn="l" pos="3317760"/>
                <a:tab algn="l" pos="3672000"/>
                <a:tab algn="l" pos="404172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&lt;meta charset="</a:t>
            </a:r>
            <a:r>
              <a:rPr b="1" lang="pt-B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UTF-8</a:t>
            </a: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" /&gt;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2800"/>
                <a:tab algn="l" pos="811080"/>
                <a:tab algn="l" pos="1165320"/>
                <a:tab algn="l" pos="1519200"/>
                <a:tab algn="l" pos="1887480"/>
                <a:tab algn="l" pos="2241720"/>
                <a:tab algn="l" pos="2595600"/>
                <a:tab algn="l" pos="2963880"/>
                <a:tab algn="l" pos="3317760"/>
                <a:tab algn="l" pos="3672000"/>
                <a:tab algn="l" pos="404172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&lt;meta name="</a:t>
            </a:r>
            <a:r>
              <a:rPr b="1" lang="pt-B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viewport</a:t>
            </a: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" content="</a:t>
            </a:r>
            <a:r>
              <a:rPr b="1" lang="pt-B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width=device-width</a:t>
            </a: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" /&gt;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2800"/>
                <a:tab algn="l" pos="811080"/>
                <a:tab algn="l" pos="1165320"/>
                <a:tab algn="l" pos="1519200"/>
                <a:tab algn="l" pos="1887480"/>
                <a:tab algn="l" pos="2241720"/>
                <a:tab algn="l" pos="2595600"/>
                <a:tab algn="l" pos="2963880"/>
                <a:tab algn="l" pos="3317760"/>
                <a:tab algn="l" pos="3672000"/>
                <a:tab algn="l" pos="404172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&lt;title&gt;</a:t>
            </a: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Título da ABA</a:t>
            </a: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&lt;/title&gt;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2800"/>
                <a:tab algn="l" pos="811080"/>
                <a:tab algn="l" pos="1165320"/>
                <a:tab algn="l" pos="1519200"/>
                <a:tab algn="l" pos="1887480"/>
                <a:tab algn="l" pos="2241720"/>
                <a:tab algn="l" pos="2595600"/>
                <a:tab algn="l" pos="2963880"/>
                <a:tab algn="l" pos="3317760"/>
                <a:tab algn="l" pos="3672000"/>
                <a:tab algn="l" pos="404172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&lt;/head&gt;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2800"/>
                <a:tab algn="l" pos="811080"/>
                <a:tab algn="l" pos="1165320"/>
                <a:tab algn="l" pos="1519200"/>
                <a:tab algn="l" pos="1887480"/>
                <a:tab algn="l" pos="2241720"/>
                <a:tab algn="l" pos="2595600"/>
                <a:tab algn="l" pos="2963880"/>
                <a:tab algn="l" pos="3317760"/>
                <a:tab algn="l" pos="3672000"/>
                <a:tab algn="l" pos="404172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&lt;body&gt;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2800"/>
                <a:tab algn="l" pos="811080"/>
                <a:tab algn="l" pos="1165320"/>
                <a:tab algn="l" pos="1519200"/>
                <a:tab algn="l" pos="1887480"/>
                <a:tab algn="l" pos="2241720"/>
                <a:tab algn="l" pos="2595600"/>
                <a:tab algn="l" pos="2963880"/>
                <a:tab algn="l" pos="3317760"/>
                <a:tab algn="l" pos="3672000"/>
                <a:tab algn="l" pos="404172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&lt;!-- </a:t>
            </a:r>
            <a:r>
              <a:rPr b="1" lang="pt-B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Conteúdo</a:t>
            </a: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 --&gt;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2800"/>
                <a:tab algn="l" pos="811080"/>
                <a:tab algn="l" pos="1165320"/>
                <a:tab algn="l" pos="1519200"/>
                <a:tab algn="l" pos="1887480"/>
                <a:tab algn="l" pos="2241720"/>
                <a:tab algn="l" pos="2595600"/>
                <a:tab algn="l" pos="2963880"/>
                <a:tab algn="l" pos="3317760"/>
                <a:tab algn="l" pos="3672000"/>
                <a:tab algn="l" pos="404172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&lt;/body&gt;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2800"/>
                <a:tab algn="l" pos="811080"/>
                <a:tab algn="l" pos="1165320"/>
                <a:tab algn="l" pos="1519200"/>
                <a:tab algn="l" pos="1887480"/>
                <a:tab algn="l" pos="2241720"/>
                <a:tab algn="l" pos="2595600"/>
                <a:tab algn="l" pos="2963880"/>
                <a:tab algn="l" pos="3317760"/>
                <a:tab algn="l" pos="3672000"/>
                <a:tab algn="l" pos="404172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&lt;/html&gt;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aixaDeTexto 1"/>
          <p:cNvSpPr/>
          <p:nvPr/>
        </p:nvSpPr>
        <p:spPr>
          <a:xfrm>
            <a:off x="390600" y="928440"/>
            <a:ext cx="8361720" cy="46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...onde: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1" lang="pt-BR" sz="2000" spc="-1" strike="noStrike">
                <a:solidFill>
                  <a:srgbClr val="c00000"/>
                </a:solidFill>
                <a:latin typeface="Arial"/>
                <a:ea typeface="DejaVu Sans"/>
              </a:rPr>
              <a:t>DOCTYPE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indica ao Browser, que tipo de documento ele vai mostrar.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Ele não é uma Tag, mas sim uma </a:t>
            </a:r>
            <a:r>
              <a:rPr b="1" i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declaração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e deve estar no início de um documento html.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Meta Tag "</a:t>
            </a:r>
            <a:r>
              <a:rPr b="1" lang="pt-BR" sz="2000" spc="-1" strike="noStrike">
                <a:solidFill>
                  <a:srgbClr val="c00000"/>
                </a:solidFill>
                <a:latin typeface="Arial"/>
                <a:ea typeface="DejaVu Sans"/>
              </a:rPr>
              <a:t>charset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" define quais caracteres podem ser utilizados na página. O charset "UTF-8" (para o HTML5) é o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mais completo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com mais de 10.000 caracteres diferentes.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(vide: </a:t>
            </a:r>
            <a:r>
              <a:rPr b="1" lang="pt-BR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https://www.w3schools.com/</a:t>
            </a:r>
            <a:r>
              <a:rPr b="1" lang="pt-BR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charsets</a:t>
            </a:r>
            <a:r>
              <a:rPr b="1" lang="pt-BR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/ref_html_utf8.asp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Obs.: uma "</a:t>
            </a:r>
            <a:r>
              <a:rPr b="1" lang="pt-BR" sz="2000" spc="-1" strike="noStrike">
                <a:solidFill>
                  <a:srgbClr val="c00000"/>
                </a:solidFill>
                <a:latin typeface="Arial"/>
                <a:ea typeface="DejaVu Sans"/>
              </a:rPr>
              <a:t>meta tag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" é uma tag que pode conter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dados de configuração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e também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informações para mecanismos de busca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7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A Estrutura da Página Web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6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Rectangle 8"/>
          <p:cNvSpPr/>
          <p:nvPr/>
        </p:nvSpPr>
        <p:spPr>
          <a:xfrm>
            <a:off x="0" y="2449440"/>
            <a:ext cx="914292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aixaDeTexto 1"/>
          <p:cNvSpPr/>
          <p:nvPr/>
        </p:nvSpPr>
        <p:spPr>
          <a:xfrm>
            <a:off x="390600" y="928440"/>
            <a:ext cx="8361720" cy="55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&lt;html&gt; ... &lt;/html&gt;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define o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início e o fim de uma página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&lt;head&gt; ... &lt;/head&gt;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define algumas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características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da página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&lt;body&gt; ... &lt;/body&gt;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define o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conteúdo visível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 página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&lt;title&gt; ... &lt;/title&gt;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define o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título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que aparece </a:t>
            </a:r>
            <a:r>
              <a:rPr b="1" lang="pt-BR" sz="2000" spc="-1" strike="noStrike" u="sng">
                <a:solidFill>
                  <a:srgbClr val="008000"/>
                </a:solidFill>
                <a:uFillTx/>
                <a:latin typeface="Arial"/>
                <a:ea typeface="DejaVu Sans"/>
              </a:rPr>
              <a:t>na ABA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 página, no browser (fica dentro da tag </a:t>
            </a:r>
            <a:r>
              <a:rPr b="1" i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head)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tag de comentários </a:t>
            </a:r>
            <a:r>
              <a:rPr b="1" lang="pt-BR" sz="2000" spc="-1" strike="noStrike">
                <a:solidFill>
                  <a:srgbClr val="c00000"/>
                </a:solidFill>
                <a:latin typeface="Courier New"/>
                <a:ea typeface="DejaVu Sans"/>
              </a:rPr>
              <a:t>&lt;!-- ... --&gt;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inserimos comentários em uma página a fim de </a:t>
            </a:r>
            <a:r>
              <a:rPr b="1" lang="pt-BR" sz="2000" spc="-1" strike="noStrike">
                <a:solidFill>
                  <a:srgbClr val="008000"/>
                </a:solidFill>
                <a:latin typeface="Arial"/>
                <a:ea typeface="DejaVu Sans"/>
              </a:rPr>
              <a:t>explicar o seu conteúdo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Esta explicação </a:t>
            </a:r>
            <a:r>
              <a:rPr b="1" lang="pt-BR" sz="2000" spc="-1" strike="noStrike">
                <a:solidFill>
                  <a:srgbClr val="ff6600"/>
                </a:solidFill>
                <a:latin typeface="Arial"/>
                <a:ea typeface="DejaVu Sans"/>
              </a:rPr>
              <a:t>servirá aos desenvolvedores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a entenderem o objetivo da página, os objetivos de seu conteúdo, como também entenderem a forma com que foi construída.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1" name="Título 1"/>
          <p:cNvSpPr/>
          <p:nvPr/>
        </p:nvSpPr>
        <p:spPr>
          <a:xfrm>
            <a:off x="0" y="0"/>
            <a:ext cx="914292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Tags Estruturais do HTML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52" name="Imagem 1" descr=""/>
          <p:cNvPicPr/>
          <p:nvPr/>
        </p:nvPicPr>
        <p:blipFill>
          <a:blip r:embed="rId1"/>
          <a:stretch/>
        </p:blipFill>
        <p:spPr>
          <a:xfrm>
            <a:off x="6588360" y="1772640"/>
            <a:ext cx="2542680" cy="191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9674</TotalTime>
  <Application>LibreOffice/7.1.4.2$Windows_X86_64 LibreOffice_project/a529a4fab45b75fefc5b6226684193eb000654f6</Application>
  <AppVersion>15.0000</AppVersion>
  <Words>2695</Words>
  <Paragraphs>330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2009-02-09T00:49:38Z</dcterms:created>
  <dc:creator>Marcos Lopes Fialho</dc:creator>
  <dc:description/>
  <dc:language>pt-BR</dc:language>
  <cp:lastModifiedBy/>
  <cp:lastPrinted>2021-02-17T16:01:04Z</cp:lastPrinted>
  <dcterms:modified xsi:type="dcterms:W3CDTF">2025-03-12T15:18:20Z</dcterms:modified>
  <cp:revision>624</cp:revision>
  <dc:subject/>
  <dc:title>AUTOMAÇÃO DE ESCRITÓRIO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42</vt:i4>
  </property>
</Properties>
</file>