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4"/>
  </p:notesMasterIdLst>
  <p:sldIdLst>
    <p:sldId id="258" r:id="rId2"/>
    <p:sldId id="455" r:id="rId3"/>
    <p:sldId id="477" r:id="rId4"/>
    <p:sldId id="478" r:id="rId5"/>
    <p:sldId id="492" r:id="rId6"/>
    <p:sldId id="479" r:id="rId7"/>
    <p:sldId id="493" r:id="rId8"/>
    <p:sldId id="481" r:id="rId9"/>
    <p:sldId id="483" r:id="rId10"/>
    <p:sldId id="495" r:id="rId11"/>
    <p:sldId id="476" r:id="rId12"/>
    <p:sldId id="4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a:srgbClr val="7F7F7F"/>
    <a:srgbClr val="F04034"/>
    <a:srgbClr val="EE2516"/>
    <a:srgbClr val="D61E10"/>
    <a:srgbClr val="6D7A8B"/>
    <a:srgbClr val="FF60A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4" autoAdjust="0"/>
    <p:restoredTop sz="94660"/>
  </p:normalViewPr>
  <p:slideViewPr>
    <p:cSldViewPr snapToGrid="0">
      <p:cViewPr varScale="1">
        <p:scale>
          <a:sx n="72" d="100"/>
          <a:sy n="72" d="100"/>
        </p:scale>
        <p:origin x="3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EE2516"/>
        </a:solidFill>
      </dgm:spPr>
      <dgm:t>
        <a:bodyPr/>
        <a:lstStyle/>
        <a:p>
          <a:pPr algn="l"/>
          <a:r>
            <a:rPr lang="en-US" sz="2800" b="0" i="0" dirty="0">
              <a:latin typeface="Montserrat" panose="00000500000000000000" pitchFamily="2" charset="0"/>
            </a:rPr>
            <a:t>We are a group of AI Enthusiasts. We like to implement AI and ML wherever possible.</a:t>
          </a:r>
          <a:endParaRPr lang="en-IN" sz="28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a:latin typeface="Montserrat" panose="00000500000000000000" pitchFamily="2" charset="0"/>
          </a:endParaRPr>
        </a:p>
      </dgm:t>
    </dgm:pt>
    <dgm:pt modelId="{08E6E445-881C-4479-85D7-BE7945FAC530}" type="sibTrans" cxnId="{DD1786C4-3186-4B5B-AE30-1E7ADECE388F}">
      <dgm:prSet/>
      <dgm:spPr/>
      <dgm:t>
        <a:bodyPr/>
        <a:lstStyle/>
        <a:p>
          <a:endParaRPr lang="en-IN">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2800" b="0" i="0" dirty="0">
              <a:latin typeface="Montserrat" panose="00000500000000000000" pitchFamily="2" charset="0"/>
            </a:rPr>
            <a:t>We usually replace humans with AI.</a:t>
          </a:r>
          <a:endParaRPr lang="en-IN" sz="28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a:latin typeface="Montserrat" panose="00000500000000000000" pitchFamily="2" charset="0"/>
          </a:endParaRPr>
        </a:p>
      </dgm:t>
    </dgm:pt>
    <dgm:pt modelId="{2017CCE2-2B64-4B81-8732-0E2B02FC527F}" type="sibTrans" cxnId="{FC50C7E3-644C-41DC-9392-BAEC48D274A6}">
      <dgm:prSet/>
      <dgm:spPr/>
      <dgm:t>
        <a:bodyPr/>
        <a:lstStyle/>
        <a:p>
          <a:endParaRPr lang="en-IN">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LinFactNeighborX="338" custLinFactNeighborY="498">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2" custLinFactNeighborX="254" custLinFactNeighborY="49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400" b="0" i="0" dirty="0">
              <a:latin typeface="Montserrat" panose="00000500000000000000" pitchFamily="2" charset="0"/>
            </a:rPr>
            <a:t>Dev Parapalli</a:t>
          </a:r>
        </a:p>
        <a:p>
          <a:pPr algn="l"/>
          <a:r>
            <a:rPr lang="en-US" sz="2400" b="0" i="0" dirty="0">
              <a:solidFill>
                <a:schemeClr val="bg1"/>
              </a:solidFill>
              <a:latin typeface="Montserrat" panose="00000500000000000000" pitchFamily="2" charset="0"/>
            </a:rPr>
            <a:t>Vaibhav </a:t>
          </a:r>
          <a:r>
            <a:rPr lang="en-US" sz="2400" b="0" i="0" dirty="0" err="1">
              <a:solidFill>
                <a:schemeClr val="bg1"/>
              </a:solidFill>
              <a:latin typeface="Montserrat" panose="00000500000000000000" pitchFamily="2" charset="0"/>
            </a:rPr>
            <a:t>Kothe</a:t>
          </a:r>
          <a:endParaRPr lang="en-US" sz="2400" b="0" i="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2400" b="0" i="0" dirty="0">
              <a:latin typeface="Montserrat" panose="00000500000000000000" pitchFamily="2" charset="0"/>
            </a:rPr>
            <a:t>Students of GCOE, Nagpur</a:t>
          </a:r>
          <a:br>
            <a:rPr lang="en-US" sz="2400" b="0" i="0" dirty="0">
              <a:latin typeface="Montserrat" panose="00000500000000000000" pitchFamily="2" charset="0"/>
            </a:rPr>
          </a:br>
          <a:r>
            <a:rPr lang="en-US" sz="2400" b="0" i="0" dirty="0">
              <a:latin typeface="Montserrat" panose="00000500000000000000" pitchFamily="2" charset="0"/>
            </a:rPr>
            <a:t>Both of us have significant experience with AI and Deployment.</a:t>
          </a: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latin typeface="Montserrat" panose="00000500000000000000" pitchFamily="2" charset="0"/>
            </a:rPr>
            <a:t>Vaibhav is an AI and ML Connoisseur, has worked on multiple projects, some of which are deployed in industry.</a:t>
          </a:r>
        </a:p>
        <a:p>
          <a:pPr algn="l"/>
          <a:r>
            <a:rPr lang="en-US" sz="2400" b="0" i="0" dirty="0">
              <a:latin typeface="Montserrat" panose="00000500000000000000" pitchFamily="2" charset="0"/>
            </a:rPr>
            <a:t>Dev is an all-rounder, taking on the role of the full-stack developer for this project. </a:t>
          </a:r>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9" custLinFactNeighborY="666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IN" sz="2400" dirty="0">
              <a:solidFill>
                <a:schemeClr val="bg1"/>
              </a:solidFill>
              <a:latin typeface="Montserrat" panose="00000500000000000000" pitchFamily="2" charset="0"/>
            </a:rPr>
            <a:t>We are tackling the issue of Proctoring. Time, Money and Manpower are the key pain points.</a:t>
          </a: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2400" b="0" i="0" dirty="0">
              <a:latin typeface="Montserrat" panose="00000500000000000000" pitchFamily="2" charset="0"/>
            </a:rPr>
            <a:t>This product is targeted towards corporate and educational institutions.</a:t>
          </a:r>
          <a:endParaRPr lang="en-IN" sz="24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latin typeface="Montserrat" panose="00000500000000000000" pitchFamily="2" charset="0"/>
            </a:rPr>
            <a:t>We utilize state of the art AI and ML to check the pose, posture and gaze using a single camera. Audio and Behavior analysis is done using Multi Modal Models, which are used to ensure that the proctoring is done effectively. </a:t>
          </a:r>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ScaleY="84616" custLinFactNeighborX="-599" custLinFactNeighborY="1700">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ScaleY="87245" custLinFactNeighborX="651" custLinFactNeighborY="1836">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IN" sz="2400" b="0" i="0" dirty="0">
              <a:latin typeface="Montserrat" panose="00000500000000000000" pitchFamily="2" charset="0"/>
            </a:rPr>
            <a:t>We utilize AI and ML to estimate pose, posture and gaze of the </a:t>
          </a:r>
          <a:r>
            <a:rPr lang="en-IN" sz="2400" b="0" i="0" dirty="0" err="1">
              <a:latin typeface="Montserrat" panose="00000500000000000000" pitchFamily="2" charset="0"/>
            </a:rPr>
            <a:t>testee</a:t>
          </a:r>
          <a:r>
            <a:rPr lang="en-IN" sz="2400" b="0" i="0" dirty="0">
              <a:latin typeface="Montserrat" panose="00000500000000000000" pitchFamily="2" charset="0"/>
            </a:rPr>
            <a:t>. All this data is then fed into another model to determine the authenticity of the answers given.</a:t>
          </a:r>
          <a:endParaRPr lang="en-IN" sz="24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2400" b="0" i="0" dirty="0">
              <a:latin typeface="Montserrat" panose="00000500000000000000" pitchFamily="2" charset="0"/>
            </a:rPr>
            <a:t>This modus operandi reduces the manpower, time and money required to effectively proctor any application. Recordings are saved and available for later review.</a:t>
          </a:r>
          <a:endParaRPr lang="en-IN" sz="24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1705" custLinFactNeighborY="3000">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9CFE273-6634-4AF2-ADF7-195FCFD02937}">
      <dgm:prSet phldrT="[Text]" custT="1"/>
      <dgm:spPr>
        <a:solidFill>
          <a:srgbClr val="F04034"/>
        </a:solidFill>
      </dgm:spPr>
      <dgm:t>
        <a:bodyPr/>
        <a:lstStyle/>
        <a:p>
          <a:pPr algn="l"/>
          <a:r>
            <a:rPr lang="en-US" sz="2400" b="0" i="0" dirty="0">
              <a:latin typeface="Montserrat" panose="00000500000000000000" pitchFamily="2" charset="0"/>
            </a:rPr>
            <a:t>Include explainer videos, demos, product screenshots</a:t>
          </a:r>
        </a:p>
        <a:p>
          <a:pPr algn="l"/>
          <a:r>
            <a:rPr lang="en-US" sz="2400" b="0" i="0" dirty="0">
              <a:solidFill>
                <a:schemeClr val="bg1"/>
              </a:solidFill>
              <a:latin typeface="Montserrat" panose="00000500000000000000" pitchFamily="2" charset="0"/>
            </a:rPr>
            <a:t>Include </a:t>
          </a:r>
          <a:r>
            <a:rPr lang="en-US" sz="2400" b="0" i="0" dirty="0" err="1">
              <a:solidFill>
                <a:schemeClr val="bg1"/>
              </a:solidFill>
              <a:latin typeface="Montserrat" panose="00000500000000000000" pitchFamily="2" charset="0"/>
            </a:rPr>
            <a:t>PoCs</a:t>
          </a:r>
          <a:endParaRPr lang="en-US" sz="2400" b="0" i="0" dirty="0">
            <a:solidFill>
              <a:schemeClr val="bg1"/>
            </a:solidFill>
            <a:latin typeface="Montserrat" panose="00000500000000000000" pitchFamily="2" charset="0"/>
          </a:endParaRPr>
        </a:p>
        <a:p>
          <a:pPr algn="l"/>
          <a:r>
            <a:rPr lang="en-US" sz="2400" b="0" i="0" dirty="0">
              <a:solidFill>
                <a:schemeClr val="bg1"/>
              </a:solidFill>
              <a:latin typeface="Montserrat" panose="00000500000000000000" pitchFamily="2" charset="0"/>
            </a:rPr>
            <a:t>Include testimonials of actual customers</a:t>
          </a:r>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5AA219E4-6F04-4808-99CD-944D382DA16F}">
      <dgm:prSet phldrT="[Text]" custT="1"/>
      <dgm:spPr>
        <a:solidFill>
          <a:srgbClr val="7F7F7F"/>
        </a:solidFill>
      </dgm:spPr>
      <dgm:t>
        <a:bodyPr/>
        <a:lstStyle/>
        <a:p>
          <a:pPr algn="l"/>
          <a:r>
            <a:rPr lang="en-IN" sz="2400" dirty="0">
              <a:solidFill>
                <a:schemeClr val="bg1"/>
              </a:solidFill>
              <a:latin typeface="Montserrat" panose="00000500000000000000" pitchFamily="2" charset="0"/>
            </a:rPr>
            <a:t>Allows for remote assessment</a:t>
          </a:r>
        </a:p>
        <a:p>
          <a:pPr algn="l"/>
          <a:r>
            <a:rPr lang="en-IN" sz="2400" dirty="0">
              <a:solidFill>
                <a:schemeClr val="bg1"/>
              </a:solidFill>
              <a:latin typeface="Montserrat" panose="00000500000000000000" pitchFamily="2" charset="0"/>
            </a:rPr>
            <a:t>Reduces cost</a:t>
          </a:r>
        </a:p>
        <a:p>
          <a:pPr algn="l"/>
          <a:r>
            <a:rPr lang="en-IN" sz="2400" dirty="0">
              <a:solidFill>
                <a:schemeClr val="bg1"/>
              </a:solidFill>
              <a:latin typeface="Montserrat" panose="00000500000000000000" pitchFamily="2" charset="0"/>
            </a:rPr>
            <a:t>Reduces manpower required.</a:t>
          </a:r>
        </a:p>
        <a:p>
          <a:pPr algn="l"/>
          <a:r>
            <a:rPr lang="en-IN" sz="2400" dirty="0">
              <a:solidFill>
                <a:schemeClr val="bg1"/>
              </a:solidFill>
              <a:latin typeface="Montserrat" panose="00000500000000000000" pitchFamily="2" charset="0"/>
            </a:rPr>
            <a:t>Detailed reports.</a:t>
          </a:r>
        </a:p>
      </dgm:t>
    </dgm:pt>
    <dgm:pt modelId="{CBA1AEFC-FD9E-42A6-B854-B51EA6D7FAF4}" type="parTrans" cxnId="{C6CD2E43-23F2-408E-811C-230D5C14FF0B}">
      <dgm:prSet/>
      <dgm:spPr/>
      <dgm:t>
        <a:bodyPr/>
        <a:lstStyle/>
        <a:p>
          <a:endParaRPr lang="en-IN"/>
        </a:p>
      </dgm:t>
    </dgm:pt>
    <dgm:pt modelId="{1785BD5B-1126-43E6-948E-27439901DD8E}" type="sibTrans" cxnId="{C6CD2E43-23F2-408E-811C-230D5C14FF0B}">
      <dgm:prSet/>
      <dgm:spPr/>
      <dgm:t>
        <a:bodyPr/>
        <a:lstStyle/>
        <a:p>
          <a:endParaRPr lang="en-IN"/>
        </a:p>
      </dgm:t>
    </dgm:pt>
    <dgm:pt modelId="{20A84CF6-C920-43EB-963B-429CB27461B2}">
      <dgm:prSet phldrT="[Text]" custT="1"/>
      <dgm:spPr>
        <a:solidFill>
          <a:srgbClr val="7F7F7F"/>
        </a:solidFill>
      </dgm:spPr>
      <dgm:t>
        <a:bodyPr/>
        <a:lstStyle/>
        <a:p>
          <a:pPr algn="l"/>
          <a:r>
            <a:rPr lang="en-IN" sz="2400" dirty="0">
              <a:solidFill>
                <a:schemeClr val="bg1"/>
              </a:solidFill>
              <a:latin typeface="Montserrat" panose="00000500000000000000" pitchFamily="2" charset="0"/>
            </a:rPr>
            <a:t>Academic Integrity</a:t>
          </a:r>
        </a:p>
        <a:p>
          <a:pPr algn="l"/>
          <a:r>
            <a:rPr lang="en-IN" sz="2400" dirty="0">
              <a:solidFill>
                <a:schemeClr val="bg1"/>
              </a:solidFill>
              <a:latin typeface="Montserrat" panose="00000500000000000000" pitchFamily="2" charset="0"/>
            </a:rPr>
            <a:t>Flexibility</a:t>
          </a:r>
        </a:p>
        <a:p>
          <a:pPr algn="l"/>
          <a:r>
            <a:rPr lang="en-IN" sz="2400" dirty="0">
              <a:solidFill>
                <a:schemeClr val="bg1"/>
              </a:solidFill>
              <a:latin typeface="Montserrat" panose="00000500000000000000" pitchFamily="2" charset="0"/>
            </a:rPr>
            <a:t>Privacy and Reduced Bias</a:t>
          </a:r>
        </a:p>
      </dgm:t>
    </dgm:pt>
    <dgm:pt modelId="{1C924F2D-2F35-4B59-91D3-81630C94CF0D}" type="parTrans" cxnId="{545FB7EC-01A3-4E64-ACBB-015BA7FFD102}">
      <dgm:prSet/>
      <dgm:spPr/>
      <dgm:t>
        <a:bodyPr/>
        <a:lstStyle/>
        <a:p>
          <a:endParaRPr lang="en-IN"/>
        </a:p>
      </dgm:t>
    </dgm:pt>
    <dgm:pt modelId="{17D3D3CF-5A68-4C22-A3BF-C7A687102626}" type="sibTrans" cxnId="{545FB7EC-01A3-4E64-ACBB-015BA7FFD102}">
      <dgm:prSet/>
      <dgm:spPr/>
      <dgm:t>
        <a:bodyPr/>
        <a:lstStyle/>
        <a:p>
          <a:endParaRPr lang="en-IN"/>
        </a:p>
      </dgm:t>
    </dgm:pt>
    <dgm:pt modelId="{4BC6EFDF-A91D-4DDE-B436-D0306CA8FB22}" type="pres">
      <dgm:prSet presAssocID="{F63AB343-5A73-47E4-8646-CD6F6FB8F31C}" presName="diagram" presStyleCnt="0">
        <dgm:presLayoutVars>
          <dgm:dir/>
          <dgm:resizeHandles val="exact"/>
        </dgm:presLayoutVars>
      </dgm:prSet>
      <dgm:spPr/>
    </dgm:pt>
    <dgm:pt modelId="{7887EDED-12AF-4382-A7A3-8629FCB97637}" type="pres">
      <dgm:prSet presAssocID="{69CFE273-6634-4AF2-ADF7-195FCFD02937}" presName="node" presStyleLbl="node1" presStyleIdx="0" presStyleCnt="3" custScaleX="254886" custLinFactY="2207" custLinFactNeighborX="0" custLinFactNeighborY="100000">
        <dgm:presLayoutVars>
          <dgm:bulletEnabled val="1"/>
        </dgm:presLayoutVars>
      </dgm:prSet>
      <dgm:spPr/>
    </dgm:pt>
    <dgm:pt modelId="{8A0F2E01-FC71-4E22-96F2-B7052CA7FFD3}" type="pres">
      <dgm:prSet presAssocID="{F652DB56-D174-4C1C-A4B6-0A7ADDCA9A74}" presName="sibTrans" presStyleCnt="0"/>
      <dgm:spPr/>
    </dgm:pt>
    <dgm:pt modelId="{64F4BD2C-8BE8-4AD4-98EC-0A172FB0E49F}" type="pres">
      <dgm:prSet presAssocID="{5AA219E4-6F04-4808-99CD-944D382DA16F}" presName="node" presStyleLbl="node1" presStyleIdx="1" presStyleCnt="3" custScaleX="131251" custLinFactY="-23010" custLinFactNeighborX="2785" custLinFactNeighborY="-100000">
        <dgm:presLayoutVars>
          <dgm:bulletEnabled val="1"/>
        </dgm:presLayoutVars>
      </dgm:prSet>
      <dgm:spPr/>
    </dgm:pt>
    <dgm:pt modelId="{72F1705D-CD2E-4048-AFE3-11381C8E9CD9}" type="pres">
      <dgm:prSet presAssocID="{1785BD5B-1126-43E6-948E-27439901DD8E}" presName="sibTrans" presStyleCnt="0"/>
      <dgm:spPr/>
    </dgm:pt>
    <dgm:pt modelId="{518354C5-EF36-4063-9CED-F62D20F993CC}" type="pres">
      <dgm:prSet presAssocID="{20A84CF6-C920-43EB-963B-429CB27461B2}" presName="node" presStyleLbl="node1" presStyleIdx="2" presStyleCnt="3" custScaleX="117574" custLinFactY="-15632" custLinFactNeighborX="-4041" custLinFactNeighborY="-100000">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C6CD2E43-23F2-408E-811C-230D5C14FF0B}" srcId="{F63AB343-5A73-47E4-8646-CD6F6FB8F31C}" destId="{5AA219E4-6F04-4808-99CD-944D382DA16F}" srcOrd="1" destOrd="0" parTransId="{CBA1AEFC-FD9E-42A6-B854-B51EA6D7FAF4}" sibTransId="{1785BD5B-1126-43E6-948E-27439901DD8E}"/>
    <dgm:cxn modelId="{F2D26463-A756-459D-8F8F-64F6F789D0EB}" srcId="{F63AB343-5A73-47E4-8646-CD6F6FB8F31C}" destId="{69CFE273-6634-4AF2-ADF7-195FCFD02937}" srcOrd="0" destOrd="0" parTransId="{464AEF01-3A62-4C91-9C64-6508F6716BD3}" sibTransId="{F652DB56-D174-4C1C-A4B6-0A7ADDCA9A74}"/>
    <dgm:cxn modelId="{E31A3D51-FE36-4A97-B46F-E1D3C72147CB}" type="presOf" srcId="{5AA219E4-6F04-4808-99CD-944D382DA16F}" destId="{64F4BD2C-8BE8-4AD4-98EC-0A172FB0E49F}" srcOrd="0" destOrd="0" presId="urn:microsoft.com/office/officeart/2005/8/layout/default"/>
    <dgm:cxn modelId="{E4F633EA-24E6-4C9F-986E-35F4BDABB6D0}" type="presOf" srcId="{20A84CF6-C920-43EB-963B-429CB27461B2}" destId="{518354C5-EF36-4063-9CED-F62D20F993CC}" srcOrd="0" destOrd="0" presId="urn:microsoft.com/office/officeart/2005/8/layout/default"/>
    <dgm:cxn modelId="{545FB7EC-01A3-4E64-ACBB-015BA7FFD102}" srcId="{F63AB343-5A73-47E4-8646-CD6F6FB8F31C}" destId="{20A84CF6-C920-43EB-963B-429CB27461B2}" srcOrd="2" destOrd="0" parTransId="{1C924F2D-2F35-4B59-91D3-81630C94CF0D}" sibTransId="{17D3D3CF-5A68-4C22-A3BF-C7A687102626}"/>
    <dgm:cxn modelId="{ED29095C-383F-4177-AD69-9BFAFD17496C}" type="presParOf" srcId="{4BC6EFDF-A91D-4DDE-B436-D0306CA8FB22}" destId="{7887EDED-12AF-4382-A7A3-8629FCB97637}" srcOrd="0" destOrd="0" presId="urn:microsoft.com/office/officeart/2005/8/layout/default"/>
    <dgm:cxn modelId="{49F030FA-5476-4C2D-BFFE-911AD6FEDBDB}" type="presParOf" srcId="{4BC6EFDF-A91D-4DDE-B436-D0306CA8FB22}" destId="{8A0F2E01-FC71-4E22-96F2-B7052CA7FFD3}" srcOrd="1" destOrd="0" presId="urn:microsoft.com/office/officeart/2005/8/layout/default"/>
    <dgm:cxn modelId="{3EA64667-3E88-4116-A58C-0CE0552B5510}" type="presParOf" srcId="{4BC6EFDF-A91D-4DDE-B436-D0306CA8FB22}" destId="{64F4BD2C-8BE8-4AD4-98EC-0A172FB0E49F}" srcOrd="2" destOrd="0" presId="urn:microsoft.com/office/officeart/2005/8/layout/default"/>
    <dgm:cxn modelId="{54C07CB6-2F45-4AE7-B491-A7BFACCBA896}" type="presParOf" srcId="{4BC6EFDF-A91D-4DDE-B436-D0306CA8FB22}" destId="{72F1705D-CD2E-4048-AFE3-11381C8E9CD9}" srcOrd="3" destOrd="0" presId="urn:microsoft.com/office/officeart/2005/8/layout/default"/>
    <dgm:cxn modelId="{BC998796-4795-43DF-88F1-DC6E1A96702E}" type="presParOf" srcId="{4BC6EFDF-A91D-4DDE-B436-D0306CA8FB22}" destId="{518354C5-EF36-4063-9CED-F62D20F993CC}"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IN" sz="2400" b="0" i="0" dirty="0">
              <a:latin typeface="Montserrat" panose="00000500000000000000" pitchFamily="2" charset="0"/>
            </a:rPr>
            <a:t>The market is large as number of educational institutions, corporations needs the proctoring tools for their online exams.</a:t>
          </a: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2400" b="0" i="0" dirty="0">
              <a:latin typeface="Montserrat" panose="00000500000000000000" pitchFamily="2" charset="0"/>
            </a:rPr>
            <a:t>The SAM includes universities, technical schools, corporate training programs, and hackathon organizers worldwide.</a:t>
          </a:r>
          <a:endParaRPr lang="en-IN" sz="2400" b="0" i="0" dirty="0">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t>The vast SAM for our exam proctoring tool spans global educational institutions, corporations, and hackathon organizers. With a projected $375 billion e-learning market by 2026, we target universities, technical schools, and corporate programs, aligning with the rising demand for secure online assessments.</a:t>
          </a:r>
          <a:endParaRPr lang="en-US" sz="2400" b="0" i="0" dirty="0">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1396" custLinFactNeighborY="666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IN" sz="2400" b="0" i="0" dirty="0">
              <a:latin typeface="Montserrat" panose="00000500000000000000" pitchFamily="2" charset="0"/>
            </a:rPr>
            <a:t>The AI and ML Models are currently working in isolation. They however are optimized.</a:t>
          </a:r>
        </a:p>
        <a:p>
          <a:pPr algn="l"/>
          <a:r>
            <a:rPr lang="en-IN" sz="2400" b="0" i="0" dirty="0">
              <a:solidFill>
                <a:schemeClr val="bg1"/>
              </a:solidFill>
              <a:latin typeface="Montserrat" panose="00000500000000000000" pitchFamily="2" charset="0"/>
            </a:rPr>
            <a:t>TRL 3 : Experimental PoC</a:t>
          </a: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2400" dirty="0">
              <a:solidFill>
                <a:schemeClr val="bg1"/>
              </a:solidFill>
              <a:latin typeface="Montserrat" panose="00000500000000000000" pitchFamily="2" charset="0"/>
            </a:rPr>
            <a:t>IP: Custom ML Models and the pipeline.</a:t>
          </a:r>
        </a:p>
        <a:p>
          <a:pPr algn="l"/>
          <a:r>
            <a:rPr lang="en-IN" sz="2400" dirty="0">
              <a:solidFill>
                <a:schemeClr val="bg1"/>
              </a:solidFill>
              <a:latin typeface="Montserrat" panose="00000500000000000000" pitchFamily="2" charset="0"/>
            </a:rPr>
            <a:t>Uniqueness: Complete elimination of human as a necessity. </a:t>
          </a: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defTabSz="1066800">
            <a:lnSpc>
              <a:spcPct val="90000"/>
            </a:lnSpc>
            <a:spcBef>
              <a:spcPct val="0"/>
            </a:spcBef>
            <a:spcAft>
              <a:spcPct val="35000"/>
            </a:spcAft>
          </a:pPr>
          <a:r>
            <a:rPr lang="en-IN" sz="2400" dirty="0">
              <a:solidFill>
                <a:schemeClr val="bg1"/>
              </a:solidFill>
              <a:latin typeface="Montserrat" panose="00000500000000000000" pitchFamily="2" charset="0"/>
            </a:rPr>
            <a:t>Current : Integration of all models and storage.</a:t>
          </a:r>
        </a:p>
        <a:p>
          <a:pPr algn="l" defTabSz="1066800">
            <a:lnSpc>
              <a:spcPct val="90000"/>
            </a:lnSpc>
            <a:spcBef>
              <a:spcPct val="0"/>
            </a:spcBef>
            <a:spcAft>
              <a:spcPct val="35000"/>
            </a:spcAft>
          </a:pPr>
          <a:r>
            <a:rPr lang="en-IN" sz="2400" dirty="0">
              <a:solidFill>
                <a:schemeClr val="bg1"/>
              </a:solidFill>
              <a:latin typeface="Montserrat" panose="00000500000000000000" pitchFamily="2" charset="0"/>
            </a:rPr>
            <a:t>Near Future: Decoupling of UI and functionality.</a:t>
          </a:r>
        </a:p>
        <a:p>
          <a:pPr algn="l" defTabSz="1066800">
            <a:lnSpc>
              <a:spcPct val="90000"/>
            </a:lnSpc>
            <a:spcBef>
              <a:spcPct val="0"/>
            </a:spcBef>
            <a:spcAft>
              <a:spcPct val="35000"/>
            </a:spcAft>
          </a:pPr>
          <a:r>
            <a:rPr lang="en-IN" sz="2400" dirty="0">
              <a:solidFill>
                <a:schemeClr val="bg1"/>
              </a:solidFill>
              <a:latin typeface="Montserrat" panose="00000500000000000000" pitchFamily="2" charset="0"/>
            </a:rPr>
            <a:t>Future: Accessible and Personalized Environments.</a:t>
          </a:r>
        </a:p>
        <a:p>
          <a:pPr algn="l" defTabSz="1066800">
            <a:lnSpc>
              <a:spcPct val="90000"/>
            </a:lnSpc>
            <a:spcBef>
              <a:spcPct val="0"/>
            </a:spcBef>
            <a:spcAft>
              <a:spcPct val="35000"/>
            </a:spcAft>
          </a:pPr>
          <a:r>
            <a:rPr lang="en-IN" sz="2400" dirty="0">
              <a:solidFill>
                <a:schemeClr val="bg1"/>
              </a:solidFill>
              <a:latin typeface="Montserrat" panose="00000500000000000000" pitchFamily="2" charset="0"/>
            </a:rPr>
            <a:t>Far Future: Incorporation of new research in AI fields.</a:t>
          </a: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1705" custLinFactNeighborY="3000">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IN" sz="2400" b="0" i="0" dirty="0">
              <a:latin typeface="Montserrat" panose="00000500000000000000" pitchFamily="2" charset="0"/>
            </a:rPr>
            <a:t>METAL</a:t>
          </a:r>
        </a:p>
        <a:p>
          <a:pPr algn="l"/>
          <a:r>
            <a:rPr lang="en-IN" sz="2000" dirty="0">
              <a:solidFill>
                <a:schemeClr val="bg1"/>
              </a:solidFill>
              <a:latin typeface="Montserrat" panose="00000500000000000000" pitchFamily="2" charset="0"/>
            </a:rPr>
            <a:t>METAL requires a human as a backup, it is expensive.</a:t>
          </a: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2400" b="0" i="0" dirty="0">
              <a:latin typeface="Montserrat" panose="00000500000000000000" pitchFamily="2" charset="0"/>
            </a:rPr>
            <a:t>We remove humans from the equation entirely, removing a collection of bias</a:t>
          </a:r>
          <a:endParaRPr lang="en-IN" sz="20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solidFill>
                <a:schemeClr val="bg1"/>
              </a:solidFill>
              <a:latin typeface="Montserrat" panose="00000500000000000000" pitchFamily="2" charset="0"/>
            </a:rPr>
            <a:t>Barriers to entry – Key partnerships, IP</a:t>
          </a:r>
        </a:p>
        <a:p>
          <a:pPr algn="l"/>
          <a:r>
            <a:rPr lang="en-US" sz="2400" b="0" i="0" dirty="0">
              <a:solidFill>
                <a:schemeClr val="bg1"/>
              </a:solidFill>
              <a:latin typeface="Montserrat" panose="00000500000000000000" pitchFamily="2" charset="0"/>
            </a:rPr>
            <a:t>Opportunities for collaboration and co-creation</a:t>
          </a:r>
          <a:endParaRPr lang="en-IN" sz="16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9" custLinFactNeighborY="666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400" b="0" i="0" dirty="0">
              <a:latin typeface="Montserrat" panose="00000500000000000000" pitchFamily="2" charset="0"/>
            </a:rPr>
            <a:t>Clearly and concisely fill all the blocks of a lean canvas</a:t>
          </a:r>
          <a:endParaRPr lang="en-IN" sz="20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A1A64FDF-DB09-4C10-9862-AD171F88F002}">
      <dgm:prSet phldrT="[Text]"/>
      <dgm:spPr>
        <a:solidFill>
          <a:srgbClr val="F04034"/>
        </a:solidFill>
      </dgm:spPr>
      <dgm:t>
        <a:bodyPr/>
        <a:lstStyle/>
        <a:p>
          <a:r>
            <a:rPr lang="en-US" b="0" i="0" dirty="0">
              <a:latin typeface="Montserrat" panose="00000500000000000000" pitchFamily="2" charset="0"/>
            </a:rPr>
            <a:t>Lean Canvas help sketch out several variants of your idea, It is a rapid</a:t>
          </a:r>
        </a:p>
        <a:p>
          <a:r>
            <a:rPr lang="en-US" b="0" i="0" dirty="0">
              <a:latin typeface="Montserrat" panose="00000500000000000000" pitchFamily="2" charset="0"/>
            </a:rPr>
            <a:t>Idea modeling tool. That helped startups identify and home in on several promising customer-problem-solution possibilities.</a:t>
          </a:r>
          <a:endParaRPr lang="en-IN" dirty="0">
            <a:solidFill>
              <a:schemeClr val="bg1"/>
            </a:solidFill>
            <a:latin typeface="Montserrat" panose="00000500000000000000" pitchFamily="2" charset="0"/>
          </a:endParaRPr>
        </a:p>
      </dgm:t>
    </dgm:pt>
    <dgm:pt modelId="{2FC5F85D-045D-4296-B74F-0CC184592E34}" type="parTrans" cxnId="{DDC889BB-3881-4CDD-9E72-1F3CF5A6655B}">
      <dgm:prSet/>
      <dgm:spPr/>
      <dgm:t>
        <a:bodyPr/>
        <a:lstStyle/>
        <a:p>
          <a:endParaRPr lang="en-US"/>
        </a:p>
      </dgm:t>
    </dgm:pt>
    <dgm:pt modelId="{79A5BFD3-93C2-411C-B65B-46EAAE43AB6B}" type="sibTrans" cxnId="{DDC889BB-3881-4CDD-9E72-1F3CF5A6655B}">
      <dgm:prSet/>
      <dgm:spPr/>
      <dgm:t>
        <a:bodyPr/>
        <a:lstStyle/>
        <a:p>
          <a:endParaRPr lang="en-US"/>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ScaleX="132821" custScaleY="109329"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8CFFFA3B-2F5A-4E03-BDFF-2ADEB6CF60BC}" type="pres">
      <dgm:prSet presAssocID="{A1A64FDF-DB09-4C10-9862-AD171F88F002}" presName="node" presStyleLbl="node1" presStyleIdx="1" presStyleCnt="2" custScaleX="132821" custScaleY="106375" custLinFactNeighborX="184" custLinFactNeighborY="2587">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6C3F06BA-BA2B-4E9B-B527-32F2B33577F0}" type="presOf" srcId="{A1A64FDF-DB09-4C10-9862-AD171F88F002}" destId="{8CFFFA3B-2F5A-4E03-BDFF-2ADEB6CF60BC}" srcOrd="0" destOrd="0" presId="urn:microsoft.com/office/officeart/2005/8/layout/default"/>
    <dgm:cxn modelId="{DDC889BB-3881-4CDD-9E72-1F3CF5A6655B}" srcId="{F63AB343-5A73-47E4-8646-CD6F6FB8F31C}" destId="{A1A64FDF-DB09-4C10-9862-AD171F88F002}" srcOrd="1" destOrd="0" parTransId="{2FC5F85D-045D-4296-B74F-0CC184592E34}" sibTransId="{79A5BFD3-93C2-411C-B65B-46EAAE43AB6B}"/>
    <dgm:cxn modelId="{DD1786C4-3186-4B5B-AE30-1E7ADECE388F}" srcId="{F63AB343-5A73-47E4-8646-CD6F6FB8F31C}" destId="{734F4134-E1D5-43D5-B528-B54D97585CBB}" srcOrd="0" destOrd="0" parTransId="{EFEEB090-9026-4FC6-95E9-04981C53B35E}" sibTransId="{08E6E445-881C-4479-85D7-BE7945FAC530}"/>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5159DA84-E32B-495F-AD05-D7D6DF842816}" type="presParOf" srcId="{4BC6EFDF-A91D-4DDE-B436-D0306CA8FB22}" destId="{8CFFFA3B-2F5A-4E03-BDFF-2ADEB6CF60BC}"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000" b="0" i="0" dirty="0">
              <a:latin typeface="Montserrat" panose="00000500000000000000" pitchFamily="2" charset="0"/>
            </a:rPr>
            <a:t>Our product generates revenue through a subscription-based model, offering tiered plans for educational institutions, corporations, and hackathon organizers. Additional revenue streams include licensing for customized features and ongoing customer support services.</a:t>
          </a:r>
          <a:endParaRPr lang="en-IN" sz="18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A1A64FDF-DB09-4C10-9862-AD171F88F002}">
      <dgm:prSet phldrT="[Text]"/>
      <dgm:spPr>
        <a:solidFill>
          <a:srgbClr val="F04034"/>
        </a:solidFill>
      </dgm:spPr>
      <dgm:t>
        <a:bodyPr/>
        <a:lstStyle/>
        <a:p>
          <a:r>
            <a:rPr lang="en-US" b="0" i="0" dirty="0">
              <a:latin typeface="Montserrat" panose="00000500000000000000" pitchFamily="2" charset="0"/>
            </a:rPr>
            <a:t>Our viable business model centers on a subscription-based revenue stream, catering to educational institutions, corporations, and hackathon organizers. This stable income source is complemented by potential earnings from licensing for tailored features and dedicated customer support services, ensuring sustained growth and investor confidence.</a:t>
          </a:r>
          <a:endParaRPr lang="en-IN" dirty="0">
            <a:solidFill>
              <a:schemeClr val="bg1"/>
            </a:solidFill>
            <a:latin typeface="Montserrat" panose="00000500000000000000" pitchFamily="2" charset="0"/>
          </a:endParaRPr>
        </a:p>
      </dgm:t>
    </dgm:pt>
    <dgm:pt modelId="{2FC5F85D-045D-4296-B74F-0CC184592E34}" type="parTrans" cxnId="{DDC889BB-3881-4CDD-9E72-1F3CF5A6655B}">
      <dgm:prSet/>
      <dgm:spPr/>
      <dgm:t>
        <a:bodyPr/>
        <a:lstStyle/>
        <a:p>
          <a:endParaRPr lang="en-US"/>
        </a:p>
      </dgm:t>
    </dgm:pt>
    <dgm:pt modelId="{79A5BFD3-93C2-411C-B65B-46EAAE43AB6B}" type="sibTrans" cxnId="{DDC889BB-3881-4CDD-9E72-1F3CF5A6655B}">
      <dgm:prSet/>
      <dgm:spPr/>
      <dgm:t>
        <a:bodyPr/>
        <a:lstStyle/>
        <a:p>
          <a:endParaRPr lang="en-US"/>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ScaleX="132821" custScaleY="109329"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8CFFFA3B-2F5A-4E03-BDFF-2ADEB6CF60BC}" type="pres">
      <dgm:prSet presAssocID="{A1A64FDF-DB09-4C10-9862-AD171F88F002}" presName="node" presStyleLbl="node1" presStyleIdx="1" presStyleCnt="2" custScaleX="132821" custScaleY="106375" custLinFactNeighborX="184" custLinFactNeighborY="2587">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6C3F06BA-BA2B-4E9B-B527-32F2B33577F0}" type="presOf" srcId="{A1A64FDF-DB09-4C10-9862-AD171F88F002}" destId="{8CFFFA3B-2F5A-4E03-BDFF-2ADEB6CF60BC}" srcOrd="0" destOrd="0" presId="urn:microsoft.com/office/officeart/2005/8/layout/default"/>
    <dgm:cxn modelId="{DDC889BB-3881-4CDD-9E72-1F3CF5A6655B}" srcId="{F63AB343-5A73-47E4-8646-CD6F6FB8F31C}" destId="{A1A64FDF-DB09-4C10-9862-AD171F88F002}" srcOrd="1" destOrd="0" parTransId="{2FC5F85D-045D-4296-B74F-0CC184592E34}" sibTransId="{79A5BFD3-93C2-411C-B65B-46EAAE43AB6B}"/>
    <dgm:cxn modelId="{DD1786C4-3186-4B5B-AE30-1E7ADECE388F}" srcId="{F63AB343-5A73-47E4-8646-CD6F6FB8F31C}" destId="{734F4134-E1D5-43D5-B528-B54D97585CBB}" srcOrd="0" destOrd="0" parTransId="{EFEEB090-9026-4FC6-95E9-04981C53B35E}" sibTransId="{08E6E445-881C-4479-85D7-BE7945FAC530}"/>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5159DA84-E32B-495F-AD05-D7D6DF842816}" type="presParOf" srcId="{4BC6EFDF-A91D-4DDE-B436-D0306CA8FB22}" destId="{8CFFFA3B-2F5A-4E03-BDFF-2ADEB6CF60BC}"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19211" y="1119697"/>
          <a:ext cx="5283005" cy="3169803"/>
        </a:xfrm>
        <a:prstGeom prst="rect">
          <a:avLst/>
        </a:prstGeom>
        <a:solidFill>
          <a:srgbClr val="EE251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Montserrat" panose="00000500000000000000" pitchFamily="2" charset="0"/>
            </a:rPr>
            <a:t>We are a group of AI Enthusiasts. We like to implement AI and ML wherever possible.</a:t>
          </a:r>
          <a:endParaRPr lang="en-IN" sz="2800" kern="1200" dirty="0">
            <a:solidFill>
              <a:schemeClr val="bg1"/>
            </a:solidFill>
            <a:latin typeface="Montserrat" panose="00000500000000000000" pitchFamily="2" charset="0"/>
          </a:endParaRPr>
        </a:p>
      </dsp:txBody>
      <dsp:txXfrm>
        <a:off x="19211" y="1119697"/>
        <a:ext cx="5283005" cy="3169803"/>
      </dsp:txXfrm>
    </dsp:sp>
    <dsp:sp modelId="{1B6A54B0-7323-418C-B8EE-1A870FF5188A}">
      <dsp:nvSpPr>
        <dsp:cNvPr id="0" name=""/>
        <dsp:cNvSpPr/>
      </dsp:nvSpPr>
      <dsp:spPr>
        <a:xfrm>
          <a:off x="5814014" y="1119697"/>
          <a:ext cx="5283005" cy="3169803"/>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Montserrat" panose="00000500000000000000" pitchFamily="2" charset="0"/>
            </a:rPr>
            <a:t>We usually replace humans with AI.</a:t>
          </a:r>
          <a:endParaRPr lang="en-IN" sz="2800" kern="1200" dirty="0">
            <a:solidFill>
              <a:schemeClr val="bg1"/>
            </a:solidFill>
            <a:latin typeface="Montserrat" panose="00000500000000000000" pitchFamily="2" charset="0"/>
          </a:endParaRPr>
        </a:p>
      </dsp:txBody>
      <dsp:txXfrm>
        <a:off x="5814014" y="1119697"/>
        <a:ext cx="5283005" cy="31698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56926"/>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Dev Parapalli</a:t>
          </a:r>
        </a:p>
        <a:p>
          <a:pPr marL="0" lvl="0" indent="0" algn="l" defTabSz="1066800">
            <a:lnSpc>
              <a:spcPct val="90000"/>
            </a:lnSpc>
            <a:spcBef>
              <a:spcPct val="0"/>
            </a:spcBef>
            <a:spcAft>
              <a:spcPct val="35000"/>
            </a:spcAft>
            <a:buNone/>
          </a:pPr>
          <a:r>
            <a:rPr lang="en-US" sz="2400" b="0" i="0" kern="1200" dirty="0">
              <a:solidFill>
                <a:schemeClr val="bg1"/>
              </a:solidFill>
              <a:latin typeface="Montserrat" panose="00000500000000000000" pitchFamily="2" charset="0"/>
            </a:rPr>
            <a:t>Vaibhav </a:t>
          </a:r>
          <a:r>
            <a:rPr lang="en-US" sz="2400" b="0" i="0" kern="1200" dirty="0" err="1">
              <a:solidFill>
                <a:schemeClr val="bg1"/>
              </a:solidFill>
              <a:latin typeface="Montserrat" panose="00000500000000000000" pitchFamily="2" charset="0"/>
            </a:rPr>
            <a:t>Kothe</a:t>
          </a:r>
          <a:endParaRPr lang="en-US" sz="2400" b="0" i="0" kern="1200" dirty="0">
            <a:solidFill>
              <a:schemeClr val="bg1"/>
            </a:solidFill>
            <a:latin typeface="Montserrat" panose="00000500000000000000" pitchFamily="2" charset="0"/>
          </a:endParaRPr>
        </a:p>
      </dsp:txBody>
      <dsp:txXfrm>
        <a:off x="0" y="156926"/>
        <a:ext cx="5098044" cy="2302969"/>
      </dsp:txXfrm>
    </dsp:sp>
    <dsp:sp modelId="{1B6A54B0-7323-418C-B8EE-1A870FF5188A}">
      <dsp:nvSpPr>
        <dsp:cNvPr id="0" name=""/>
        <dsp:cNvSpPr/>
      </dsp:nvSpPr>
      <dsp:spPr>
        <a:xfrm>
          <a:off x="5510325" y="156926"/>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Students of GCOE, Nagpur</a:t>
          </a:r>
          <a:br>
            <a:rPr lang="en-US" sz="2400" b="0" i="0" kern="1200" dirty="0">
              <a:latin typeface="Montserrat" panose="00000500000000000000" pitchFamily="2" charset="0"/>
            </a:rPr>
          </a:br>
          <a:r>
            <a:rPr lang="en-US" sz="2400" b="0" i="0" kern="1200" dirty="0">
              <a:latin typeface="Montserrat" panose="00000500000000000000" pitchFamily="2" charset="0"/>
            </a:rPr>
            <a:t>Both of us have significant experience with AI and Deployment.</a:t>
          </a:r>
        </a:p>
      </dsp:txBody>
      <dsp:txXfrm>
        <a:off x="5510325" y="156926"/>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Vaibhav is an AI and ML Connoisseur, has worked on multiple projects, some of which are deployed in industry.</a:t>
          </a:r>
        </a:p>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Dev is an all-rounder, taking on the role of the full-stack developer for this project. </a:t>
          </a:r>
          <a:endParaRPr lang="en-IN" sz="2400" kern="1200" dirty="0">
            <a:solidFill>
              <a:schemeClr val="bg1"/>
            </a:solidFill>
            <a:latin typeface="Montserrat" panose="00000500000000000000" pitchFamily="2" charset="0"/>
          </a:endParaRPr>
        </a:p>
      </dsp:txBody>
      <dsp:txXfrm>
        <a:off x="0" y="2483470"/>
        <a:ext cx="10594081" cy="2302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219728"/>
          <a:ext cx="5098044" cy="1948680"/>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We are tackling the issue of Proctoring. Time, Money and Manpower are the key pain points.</a:t>
          </a:r>
        </a:p>
      </dsp:txBody>
      <dsp:txXfrm>
        <a:off x="0" y="219728"/>
        <a:ext cx="5098044" cy="1948680"/>
      </dsp:txXfrm>
    </dsp:sp>
    <dsp:sp modelId="{1B6A54B0-7323-418C-B8EE-1A870FF5188A}">
      <dsp:nvSpPr>
        <dsp:cNvPr id="0" name=""/>
        <dsp:cNvSpPr/>
      </dsp:nvSpPr>
      <dsp:spPr>
        <a:xfrm>
          <a:off x="5510325" y="192587"/>
          <a:ext cx="5098044" cy="2009225"/>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This product is targeted towards corporate and educational institutions.</a:t>
          </a:r>
          <a:endParaRPr lang="en-IN" sz="2400" kern="1200" dirty="0">
            <a:solidFill>
              <a:schemeClr val="bg1"/>
            </a:solidFill>
            <a:latin typeface="Montserrat" panose="00000500000000000000" pitchFamily="2" charset="0"/>
          </a:endParaRPr>
        </a:p>
      </dsp:txBody>
      <dsp:txXfrm>
        <a:off x="5510325" y="192587"/>
        <a:ext cx="5098044" cy="2009225"/>
      </dsp:txXfrm>
    </dsp:sp>
    <dsp:sp modelId="{7887EDED-12AF-4382-A7A3-8629FCB97637}">
      <dsp:nvSpPr>
        <dsp:cNvPr id="0" name=""/>
        <dsp:cNvSpPr/>
      </dsp:nvSpPr>
      <dsp:spPr>
        <a:xfrm>
          <a:off x="0" y="2336598"/>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We utilize state of the art AI and ML to check the pose, posture and gaze using a single camera. Audio and Behavior analysis is done using Multi Modal Models, which are used to ensure that the proctoring is done effectively. </a:t>
          </a:r>
          <a:endParaRPr lang="en-IN" sz="2400" kern="1200" dirty="0">
            <a:solidFill>
              <a:schemeClr val="bg1"/>
            </a:solidFill>
            <a:latin typeface="Montserrat" panose="00000500000000000000" pitchFamily="2" charset="0"/>
          </a:endParaRPr>
        </a:p>
      </dsp:txBody>
      <dsp:txXfrm>
        <a:off x="0" y="2336598"/>
        <a:ext cx="10594081" cy="23029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6168"/>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We utilize AI and ML to estimate pose, posture and gaze of the </a:t>
          </a:r>
          <a:r>
            <a:rPr lang="en-IN" sz="2400" b="0" i="0" kern="1200" dirty="0" err="1">
              <a:latin typeface="Montserrat" panose="00000500000000000000" pitchFamily="2" charset="0"/>
            </a:rPr>
            <a:t>testee</a:t>
          </a:r>
          <a:r>
            <a:rPr lang="en-IN" sz="2400" b="0" i="0" kern="1200" dirty="0">
              <a:latin typeface="Montserrat" panose="00000500000000000000" pitchFamily="2" charset="0"/>
            </a:rPr>
            <a:t>. All this data is then fed into another model to determine the authenticity of the answers given.</a:t>
          </a:r>
          <a:endParaRPr lang="en-IN" sz="2400" kern="1200" dirty="0">
            <a:solidFill>
              <a:schemeClr val="bg1"/>
            </a:solidFill>
            <a:latin typeface="Montserrat" panose="00000500000000000000" pitchFamily="2" charset="0"/>
          </a:endParaRPr>
        </a:p>
      </dsp:txBody>
      <dsp:txXfrm>
        <a:off x="0" y="16168"/>
        <a:ext cx="5098044" cy="2302969"/>
      </dsp:txXfrm>
    </dsp:sp>
    <dsp:sp modelId="{1B6A54B0-7323-418C-B8EE-1A870FF5188A}">
      <dsp:nvSpPr>
        <dsp:cNvPr id="0" name=""/>
        <dsp:cNvSpPr/>
      </dsp:nvSpPr>
      <dsp:spPr>
        <a:xfrm>
          <a:off x="5510325" y="72522"/>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This modus operandi reduces the manpower, time and money required to effectively proctor any application. Recordings are saved and available for later review.</a:t>
          </a:r>
          <a:endParaRPr lang="en-IN" sz="2400" kern="1200" dirty="0">
            <a:solidFill>
              <a:schemeClr val="bg1"/>
            </a:solidFill>
            <a:latin typeface="Montserrat" panose="00000500000000000000" pitchFamily="2" charset="0"/>
          </a:endParaRPr>
        </a:p>
      </dsp:txBody>
      <dsp:txXfrm>
        <a:off x="5510325" y="72522"/>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kern="1200" dirty="0">
            <a:solidFill>
              <a:schemeClr val="bg1"/>
            </a:solidFill>
            <a:latin typeface="Montserrat" panose="00000500000000000000" pitchFamily="2" charset="0"/>
          </a:endParaRPr>
        </a:p>
      </dsp:txBody>
      <dsp:txXfrm>
        <a:off x="0" y="2483470"/>
        <a:ext cx="10594081" cy="23029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7EDED-12AF-4382-A7A3-8629FCB97637}">
      <dsp:nvSpPr>
        <dsp:cNvPr id="0" name=""/>
        <dsp:cNvSpPr/>
      </dsp:nvSpPr>
      <dsp:spPr>
        <a:xfrm>
          <a:off x="405961" y="2357039"/>
          <a:ext cx="9796447" cy="2306077"/>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Include explainer videos, demos, product screenshots</a:t>
          </a:r>
        </a:p>
        <a:p>
          <a:pPr marL="0" lvl="0" indent="0" algn="l" defTabSz="1066800">
            <a:lnSpc>
              <a:spcPct val="90000"/>
            </a:lnSpc>
            <a:spcBef>
              <a:spcPct val="0"/>
            </a:spcBef>
            <a:spcAft>
              <a:spcPct val="35000"/>
            </a:spcAft>
            <a:buNone/>
          </a:pPr>
          <a:r>
            <a:rPr lang="en-US" sz="2400" b="0" i="0" kern="1200" dirty="0">
              <a:solidFill>
                <a:schemeClr val="bg1"/>
              </a:solidFill>
              <a:latin typeface="Montserrat" panose="00000500000000000000" pitchFamily="2" charset="0"/>
            </a:rPr>
            <a:t>Include </a:t>
          </a:r>
          <a:r>
            <a:rPr lang="en-US" sz="2400" b="0" i="0" kern="1200" dirty="0" err="1">
              <a:solidFill>
                <a:schemeClr val="bg1"/>
              </a:solidFill>
              <a:latin typeface="Montserrat" panose="00000500000000000000" pitchFamily="2" charset="0"/>
            </a:rPr>
            <a:t>PoCs</a:t>
          </a:r>
          <a:endParaRPr lang="en-US" sz="2400" b="0" i="0" kern="1200" dirty="0">
            <a:solidFill>
              <a:schemeClr val="bg1"/>
            </a:solidFill>
            <a:latin typeface="Montserrat" panose="00000500000000000000" pitchFamily="2" charset="0"/>
          </a:endParaRPr>
        </a:p>
        <a:p>
          <a:pPr marL="0" lvl="0" indent="0" algn="l" defTabSz="1066800">
            <a:lnSpc>
              <a:spcPct val="90000"/>
            </a:lnSpc>
            <a:spcBef>
              <a:spcPct val="0"/>
            </a:spcBef>
            <a:spcAft>
              <a:spcPct val="35000"/>
            </a:spcAft>
            <a:buNone/>
          </a:pPr>
          <a:r>
            <a:rPr lang="en-US" sz="2400" b="0" i="0" kern="1200" dirty="0">
              <a:solidFill>
                <a:schemeClr val="bg1"/>
              </a:solidFill>
              <a:latin typeface="Montserrat" panose="00000500000000000000" pitchFamily="2" charset="0"/>
            </a:rPr>
            <a:t>Include testimonials of actual customers</a:t>
          </a:r>
          <a:endParaRPr lang="en-IN" sz="2400" kern="1200" dirty="0">
            <a:solidFill>
              <a:schemeClr val="bg1"/>
            </a:solidFill>
            <a:latin typeface="Montserrat" panose="00000500000000000000" pitchFamily="2" charset="0"/>
          </a:endParaRPr>
        </a:p>
      </dsp:txBody>
      <dsp:txXfrm>
        <a:off x="405961" y="2357039"/>
        <a:ext cx="9796447" cy="2306077"/>
      </dsp:txXfrm>
    </dsp:sp>
    <dsp:sp modelId="{64F4BD2C-8BE8-4AD4-98EC-0A172FB0E49F}">
      <dsp:nvSpPr>
        <dsp:cNvPr id="0" name=""/>
        <dsp:cNvSpPr/>
      </dsp:nvSpPr>
      <dsp:spPr>
        <a:xfrm>
          <a:off x="437304" y="0"/>
          <a:ext cx="5044582" cy="2306077"/>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Allows for remote assessment</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Reduces cost</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Reduces manpower required.</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Detailed reports.</a:t>
          </a:r>
        </a:p>
      </dsp:txBody>
      <dsp:txXfrm>
        <a:off x="437304" y="0"/>
        <a:ext cx="5044582" cy="2306077"/>
      </dsp:txXfrm>
    </dsp:sp>
    <dsp:sp modelId="{518354C5-EF36-4063-9CED-F62D20F993CC}">
      <dsp:nvSpPr>
        <dsp:cNvPr id="0" name=""/>
        <dsp:cNvSpPr/>
      </dsp:nvSpPr>
      <dsp:spPr>
        <a:xfrm>
          <a:off x="5603878" y="23926"/>
          <a:ext cx="4518912" cy="2306077"/>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Academic Integrity</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Flexibility</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Privacy and Reduced Bias</a:t>
          </a:r>
        </a:p>
      </dsp:txBody>
      <dsp:txXfrm>
        <a:off x="5603878" y="23926"/>
        <a:ext cx="4518912" cy="2306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56926"/>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The market is large as number of educational institutions, corporations needs the proctoring tools for their online exams.</a:t>
          </a:r>
        </a:p>
      </dsp:txBody>
      <dsp:txXfrm>
        <a:off x="0" y="156926"/>
        <a:ext cx="5098044" cy="2302969"/>
      </dsp:txXfrm>
    </dsp:sp>
    <dsp:sp modelId="{1B6A54B0-7323-418C-B8EE-1A870FF5188A}">
      <dsp:nvSpPr>
        <dsp:cNvPr id="0" name=""/>
        <dsp:cNvSpPr/>
      </dsp:nvSpPr>
      <dsp:spPr>
        <a:xfrm>
          <a:off x="5510325" y="156926"/>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The SAM includes universities, technical schools, corporate training programs, and hackathon organizers worldwide.</a:t>
          </a:r>
          <a:endParaRPr lang="en-IN" sz="2400" b="0" i="0" kern="1200" dirty="0">
            <a:latin typeface="Montserrat" panose="00000500000000000000" pitchFamily="2" charset="0"/>
          </a:endParaRPr>
        </a:p>
      </dsp:txBody>
      <dsp:txXfrm>
        <a:off x="5510325" y="156926"/>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The vast SAM for our exam proctoring tool spans global educational institutions, corporations, and hackathon organizers. With a projected $375 billion e-learning market by 2026, we target universities, technical schools, and corporate programs, aligning with the rising demand for secure online assessments.</a:t>
          </a:r>
          <a:endParaRPr lang="en-US" sz="2400" b="0" i="0" kern="1200" dirty="0">
            <a:latin typeface="Montserrat" panose="00000500000000000000" pitchFamily="2" charset="0"/>
          </a:endParaRPr>
        </a:p>
      </dsp:txBody>
      <dsp:txXfrm>
        <a:off x="0" y="2483470"/>
        <a:ext cx="10594081" cy="23029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6168"/>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The AI and ML Models are currently working in isolation. They however are optimized.</a:t>
          </a:r>
        </a:p>
        <a:p>
          <a:pPr marL="0" lvl="0" indent="0" algn="l" defTabSz="1066800">
            <a:lnSpc>
              <a:spcPct val="90000"/>
            </a:lnSpc>
            <a:spcBef>
              <a:spcPct val="0"/>
            </a:spcBef>
            <a:spcAft>
              <a:spcPct val="35000"/>
            </a:spcAft>
            <a:buNone/>
          </a:pPr>
          <a:r>
            <a:rPr lang="en-IN" sz="2400" b="0" i="0" kern="1200" dirty="0">
              <a:solidFill>
                <a:schemeClr val="bg1"/>
              </a:solidFill>
              <a:latin typeface="Montserrat" panose="00000500000000000000" pitchFamily="2" charset="0"/>
            </a:rPr>
            <a:t>TRL 3 : Experimental PoC</a:t>
          </a:r>
        </a:p>
      </dsp:txBody>
      <dsp:txXfrm>
        <a:off x="0" y="16168"/>
        <a:ext cx="5098044" cy="2302969"/>
      </dsp:txXfrm>
    </dsp:sp>
    <dsp:sp modelId="{1B6A54B0-7323-418C-B8EE-1A870FF5188A}">
      <dsp:nvSpPr>
        <dsp:cNvPr id="0" name=""/>
        <dsp:cNvSpPr/>
      </dsp:nvSpPr>
      <dsp:spPr>
        <a:xfrm>
          <a:off x="5510325" y="72522"/>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IP: Custom ML Models and the pipeline.</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Uniqueness: Complete elimination of human as a necessity. </a:t>
          </a:r>
        </a:p>
      </dsp:txBody>
      <dsp:txXfrm>
        <a:off x="5510325" y="72522"/>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Current : Integration of all models and storage.</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Near Future: Decoupling of UI and functionality.</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Future: Accessible and Personalized Environments.</a:t>
          </a:r>
        </a:p>
        <a:p>
          <a:pPr marL="0" lvl="0" indent="0" algn="l" defTabSz="1066800">
            <a:lnSpc>
              <a:spcPct val="90000"/>
            </a:lnSpc>
            <a:spcBef>
              <a:spcPct val="0"/>
            </a:spcBef>
            <a:spcAft>
              <a:spcPct val="35000"/>
            </a:spcAft>
            <a:buNone/>
          </a:pPr>
          <a:r>
            <a:rPr lang="en-IN" sz="2400" kern="1200" dirty="0">
              <a:solidFill>
                <a:schemeClr val="bg1"/>
              </a:solidFill>
              <a:latin typeface="Montserrat" panose="00000500000000000000" pitchFamily="2" charset="0"/>
            </a:rPr>
            <a:t>Far Future: Incorporation of new research in AI fields.</a:t>
          </a:r>
        </a:p>
      </dsp:txBody>
      <dsp:txXfrm>
        <a:off x="0" y="2483470"/>
        <a:ext cx="10594081" cy="23029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56926"/>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METAL</a:t>
          </a:r>
        </a:p>
        <a:p>
          <a:pPr marL="0" lvl="0" indent="0" algn="l" defTabSz="1066800">
            <a:lnSpc>
              <a:spcPct val="90000"/>
            </a:lnSpc>
            <a:spcBef>
              <a:spcPct val="0"/>
            </a:spcBef>
            <a:spcAft>
              <a:spcPct val="35000"/>
            </a:spcAft>
            <a:buNone/>
          </a:pPr>
          <a:r>
            <a:rPr lang="en-IN" sz="2000" kern="1200" dirty="0">
              <a:solidFill>
                <a:schemeClr val="bg1"/>
              </a:solidFill>
              <a:latin typeface="Montserrat" panose="00000500000000000000" pitchFamily="2" charset="0"/>
            </a:rPr>
            <a:t>METAL requires a human as a backup, it is expensive.</a:t>
          </a:r>
        </a:p>
      </dsp:txBody>
      <dsp:txXfrm>
        <a:off x="0" y="156926"/>
        <a:ext cx="5098044" cy="2302969"/>
      </dsp:txXfrm>
    </dsp:sp>
    <dsp:sp modelId="{1B6A54B0-7323-418C-B8EE-1A870FF5188A}">
      <dsp:nvSpPr>
        <dsp:cNvPr id="0" name=""/>
        <dsp:cNvSpPr/>
      </dsp:nvSpPr>
      <dsp:spPr>
        <a:xfrm>
          <a:off x="5510325" y="156926"/>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We remove humans from the equation entirely, removing a collection of bias</a:t>
          </a:r>
          <a:endParaRPr lang="en-IN" sz="2000" kern="1200" dirty="0">
            <a:solidFill>
              <a:schemeClr val="bg1"/>
            </a:solidFill>
            <a:latin typeface="Montserrat" panose="00000500000000000000" pitchFamily="2" charset="0"/>
          </a:endParaRPr>
        </a:p>
      </dsp:txBody>
      <dsp:txXfrm>
        <a:off x="5510325" y="156926"/>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bg1"/>
              </a:solidFill>
              <a:latin typeface="Montserrat" panose="00000500000000000000" pitchFamily="2" charset="0"/>
            </a:rPr>
            <a:t>Barriers to entry – Key partnerships, IP</a:t>
          </a:r>
        </a:p>
        <a:p>
          <a:pPr marL="0" lvl="0" indent="0" algn="l" defTabSz="1066800">
            <a:lnSpc>
              <a:spcPct val="90000"/>
            </a:lnSpc>
            <a:spcBef>
              <a:spcPct val="0"/>
            </a:spcBef>
            <a:spcAft>
              <a:spcPct val="35000"/>
            </a:spcAft>
            <a:buNone/>
          </a:pPr>
          <a:r>
            <a:rPr lang="en-US" sz="2400" b="0" i="0" kern="1200" dirty="0">
              <a:solidFill>
                <a:schemeClr val="bg1"/>
              </a:solidFill>
              <a:latin typeface="Montserrat" panose="00000500000000000000" pitchFamily="2" charset="0"/>
            </a:rPr>
            <a:t>Opportunities for collaboration and co-creation</a:t>
          </a:r>
          <a:endParaRPr lang="en-IN" sz="1600" kern="1200" dirty="0">
            <a:solidFill>
              <a:schemeClr val="bg1"/>
            </a:solidFill>
            <a:latin typeface="Montserrat" panose="00000500000000000000" pitchFamily="2" charset="0"/>
          </a:endParaRPr>
        </a:p>
      </dsp:txBody>
      <dsp:txXfrm>
        <a:off x="0" y="2483470"/>
        <a:ext cx="10594081" cy="23029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250463"/>
          <a:ext cx="5104924" cy="2521211"/>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Clearly and concisely fill all the blocks of a lean canvas</a:t>
          </a:r>
          <a:endParaRPr lang="en-IN" sz="2000" kern="1200" dirty="0">
            <a:solidFill>
              <a:schemeClr val="bg1"/>
            </a:solidFill>
            <a:latin typeface="Montserrat" panose="00000500000000000000" pitchFamily="2" charset="0"/>
          </a:endParaRPr>
        </a:p>
      </dsp:txBody>
      <dsp:txXfrm>
        <a:off x="0" y="1250463"/>
        <a:ext cx="5104924" cy="2521211"/>
      </dsp:txXfrm>
    </dsp:sp>
    <dsp:sp modelId="{8CFFFA3B-2F5A-4E03-BDFF-2ADEB6CF60BC}">
      <dsp:nvSpPr>
        <dsp:cNvPr id="0" name=""/>
        <dsp:cNvSpPr/>
      </dsp:nvSpPr>
      <dsp:spPr>
        <a:xfrm>
          <a:off x="5503430" y="1331430"/>
          <a:ext cx="5104924" cy="245308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Montserrat" panose="00000500000000000000" pitchFamily="2" charset="0"/>
            </a:rPr>
            <a:t>Lean Canvas help sketch out several variants of your idea, It is a rapid</a:t>
          </a:r>
        </a:p>
        <a:p>
          <a:pPr marL="0" lvl="0" indent="0" algn="ctr" defTabSz="977900">
            <a:lnSpc>
              <a:spcPct val="90000"/>
            </a:lnSpc>
            <a:spcBef>
              <a:spcPct val="0"/>
            </a:spcBef>
            <a:spcAft>
              <a:spcPct val="35000"/>
            </a:spcAft>
            <a:buNone/>
          </a:pPr>
          <a:r>
            <a:rPr lang="en-US" sz="2200" b="0" i="0" kern="1200" dirty="0">
              <a:latin typeface="Montserrat" panose="00000500000000000000" pitchFamily="2" charset="0"/>
            </a:rPr>
            <a:t>Idea modeling tool. That helped startups identify and home in on several promising customer-problem-solution possibilities.</a:t>
          </a:r>
          <a:endParaRPr lang="en-IN" sz="2200" kern="1200" dirty="0">
            <a:solidFill>
              <a:schemeClr val="bg1"/>
            </a:solidFill>
            <a:latin typeface="Montserrat" panose="00000500000000000000" pitchFamily="2" charset="0"/>
          </a:endParaRPr>
        </a:p>
      </dsp:txBody>
      <dsp:txXfrm>
        <a:off x="5503430" y="1331430"/>
        <a:ext cx="5104924" cy="24530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250463"/>
          <a:ext cx="5104924" cy="2521211"/>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Montserrat" panose="00000500000000000000" pitchFamily="2" charset="0"/>
            </a:rPr>
            <a:t>Our product generates revenue through a subscription-based model, offering tiered plans for educational institutions, corporations, and hackathon organizers. Additional revenue streams include licensing for customized features and ongoing customer support services.</a:t>
          </a:r>
          <a:endParaRPr lang="en-IN" sz="1800" kern="1200" dirty="0">
            <a:solidFill>
              <a:schemeClr val="bg1"/>
            </a:solidFill>
            <a:latin typeface="Montserrat" panose="00000500000000000000" pitchFamily="2" charset="0"/>
          </a:endParaRPr>
        </a:p>
      </dsp:txBody>
      <dsp:txXfrm>
        <a:off x="0" y="1250463"/>
        <a:ext cx="5104924" cy="2521211"/>
      </dsp:txXfrm>
    </dsp:sp>
    <dsp:sp modelId="{8CFFFA3B-2F5A-4E03-BDFF-2ADEB6CF60BC}">
      <dsp:nvSpPr>
        <dsp:cNvPr id="0" name=""/>
        <dsp:cNvSpPr/>
      </dsp:nvSpPr>
      <dsp:spPr>
        <a:xfrm>
          <a:off x="5503430" y="1331430"/>
          <a:ext cx="5104924" cy="245308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latin typeface="Montserrat" panose="00000500000000000000" pitchFamily="2" charset="0"/>
            </a:rPr>
            <a:t>Our viable business model centers on a subscription-based revenue stream, catering to educational institutions, corporations, and hackathon organizers. This stable income source is complemented by potential earnings from licensing for tailored features and dedicated customer support services, ensuring sustained growth and investor confidence.</a:t>
          </a:r>
          <a:endParaRPr lang="en-IN" sz="1700" kern="1200" dirty="0">
            <a:solidFill>
              <a:schemeClr val="bg1"/>
            </a:solidFill>
            <a:latin typeface="Montserrat" panose="00000500000000000000" pitchFamily="2" charset="0"/>
          </a:endParaRPr>
        </a:p>
      </dsp:txBody>
      <dsp:txXfrm>
        <a:off x="5503430" y="1331430"/>
        <a:ext cx="5104924" cy="24530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EBC1-D45A-4584-BEC9-4C32FB35D207}"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7D2-DBF7-47B1-8A95-599CF99D4995}" type="slidenum">
              <a:rPr lang="en-US" smtClean="0"/>
              <a:t>‹#›</a:t>
            </a:fld>
            <a:endParaRPr lang="en-US"/>
          </a:p>
        </p:txBody>
      </p:sp>
    </p:spTree>
    <p:extLst>
      <p:ext uri="{BB962C8B-B14F-4D97-AF65-F5344CB8AC3E}">
        <p14:creationId xmlns:p14="http://schemas.microsoft.com/office/powerpoint/2010/main" val="36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238293-15E9-4597-B06C-F2C0D255F3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66303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38293-15E9-4597-B06C-F2C0D255F3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20214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38293-15E9-4597-B06C-F2C0D255F3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443663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BCEE87-031F-49C9-AC3B-784278BEAFBC}"/>
              </a:ext>
            </a:extLst>
          </p:cNvPr>
          <p:cNvPicPr>
            <a:picLocks noChangeAspect="1"/>
          </p:cNvPicPr>
          <p:nvPr userDrawn="1"/>
        </p:nvPicPr>
        <p:blipFill>
          <a:blip r:embed="rId2">
            <a:extLst>
              <a:ext uri="{28A0092B-C50C-407E-A947-70E740481C1C}">
                <a14:useLocalDpi xmlns:a14="http://schemas.microsoft.com/office/drawing/2010/main" val="0"/>
              </a:ext>
            </a:extLst>
          </a:blip>
          <a:srcRect b="28000"/>
          <a:stretch>
            <a:fillRect/>
          </a:stretch>
        </p:blipFill>
        <p:spPr>
          <a:xfrm>
            <a:off x="0" y="1"/>
            <a:ext cx="12192000" cy="4937759"/>
          </a:xfrm>
          <a:custGeom>
            <a:avLst/>
            <a:gdLst>
              <a:gd name="connsiteX0" fmla="*/ 0 w 12192000"/>
              <a:gd name="connsiteY0" fmla="*/ 0 h 4937759"/>
              <a:gd name="connsiteX1" fmla="*/ 12192000 w 12192000"/>
              <a:gd name="connsiteY1" fmla="*/ 0 h 4937759"/>
              <a:gd name="connsiteX2" fmla="*/ 12192000 w 12192000"/>
              <a:gd name="connsiteY2" fmla="*/ 4937759 h 4937759"/>
              <a:gd name="connsiteX3" fmla="*/ 0 w 12192000"/>
              <a:gd name="connsiteY3" fmla="*/ 4937759 h 4937759"/>
            </a:gdLst>
            <a:ahLst/>
            <a:cxnLst>
              <a:cxn ang="0">
                <a:pos x="connsiteX0" y="connsiteY0"/>
              </a:cxn>
              <a:cxn ang="0">
                <a:pos x="connsiteX1" y="connsiteY1"/>
              </a:cxn>
              <a:cxn ang="0">
                <a:pos x="connsiteX2" y="connsiteY2"/>
              </a:cxn>
              <a:cxn ang="0">
                <a:pos x="connsiteX3" y="connsiteY3"/>
              </a:cxn>
            </a:cxnLst>
            <a:rect l="l" t="t" r="r" b="b"/>
            <a:pathLst>
              <a:path w="12192000" h="4937759">
                <a:moveTo>
                  <a:pt x="0" y="0"/>
                </a:moveTo>
                <a:lnTo>
                  <a:pt x="12192000" y="0"/>
                </a:lnTo>
                <a:lnTo>
                  <a:pt x="12192000" y="4937759"/>
                </a:lnTo>
                <a:lnTo>
                  <a:pt x="0" y="4937759"/>
                </a:lnTo>
                <a:close/>
              </a:path>
            </a:pathLst>
          </a:custGeom>
        </p:spPr>
      </p:pic>
    </p:spTree>
    <p:extLst>
      <p:ext uri="{BB962C8B-B14F-4D97-AF65-F5344CB8AC3E}">
        <p14:creationId xmlns:p14="http://schemas.microsoft.com/office/powerpoint/2010/main" val="3026117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0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38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6E162F-09E4-4F97-91E2-A255FA795549}"/>
              </a:ext>
            </a:extLst>
          </p:cNvPr>
          <p:cNvPicPr>
            <a:picLocks noChangeAspect="1"/>
          </p:cNvPicPr>
          <p:nvPr userDrawn="1"/>
        </p:nvPicPr>
        <p:blipFill>
          <a:blip r:embed="rId2">
            <a:extLst>
              <a:ext uri="{28A0092B-C50C-407E-A947-70E740481C1C}">
                <a14:useLocalDpi xmlns:a14="http://schemas.microsoft.com/office/drawing/2010/main" val="0"/>
              </a:ext>
            </a:extLst>
          </a:blip>
          <a:srcRect l="5667" t="16155" r="46167" b="14753"/>
          <a:stretch>
            <a:fillRect/>
          </a:stretch>
        </p:blipFill>
        <p:spPr>
          <a:xfrm>
            <a:off x="690880" y="1107905"/>
            <a:ext cx="5872480" cy="4738300"/>
          </a:xfrm>
          <a:custGeom>
            <a:avLst/>
            <a:gdLst>
              <a:gd name="connsiteX0" fmla="*/ 4174488 w 5872480"/>
              <a:gd name="connsiteY0" fmla="*/ 1655999 h 4738300"/>
              <a:gd name="connsiteX1" fmla="*/ 5049498 w 5872480"/>
              <a:gd name="connsiteY1" fmla="*/ 1655999 h 4738300"/>
              <a:gd name="connsiteX2" fmla="*/ 4611993 w 5872480"/>
              <a:gd name="connsiteY2" fmla="*/ 2410318 h 4738300"/>
              <a:gd name="connsiteX3" fmla="*/ 4611993 w 5872480"/>
              <a:gd name="connsiteY3" fmla="*/ 825866 h 4738300"/>
              <a:gd name="connsiteX4" fmla="*/ 5049498 w 5872480"/>
              <a:gd name="connsiteY4" fmla="*/ 1580184 h 4738300"/>
              <a:gd name="connsiteX5" fmla="*/ 4174488 w 5872480"/>
              <a:gd name="connsiteY5" fmla="*/ 1580184 h 4738300"/>
              <a:gd name="connsiteX6" fmla="*/ 1759292 w 5872480"/>
              <a:gd name="connsiteY6" fmla="*/ 687469 h 4738300"/>
              <a:gd name="connsiteX7" fmla="*/ 3231335 w 5872480"/>
              <a:gd name="connsiteY7" fmla="*/ 3225474 h 4738300"/>
              <a:gd name="connsiteX8" fmla="*/ 4113188 w 5872480"/>
              <a:gd name="connsiteY8" fmla="*/ 1705039 h 4738300"/>
              <a:gd name="connsiteX9" fmla="*/ 5872480 w 5872480"/>
              <a:gd name="connsiteY9" fmla="*/ 4738300 h 4738300"/>
              <a:gd name="connsiteX10" fmla="*/ 2353896 w 5872480"/>
              <a:gd name="connsiteY10" fmla="*/ 4738300 h 4738300"/>
              <a:gd name="connsiteX11" fmla="*/ 2944086 w 5872480"/>
              <a:gd name="connsiteY11" fmla="*/ 3720731 h 4738300"/>
              <a:gd name="connsiteX12" fmla="*/ 0 w 5872480"/>
              <a:gd name="connsiteY12" fmla="*/ 3720731 h 4738300"/>
              <a:gd name="connsiteX13" fmla="*/ 1469615 w 5872480"/>
              <a:gd name="connsiteY13" fmla="*/ 0 h 4738300"/>
              <a:gd name="connsiteX14" fmla="*/ 4988199 w 5872480"/>
              <a:gd name="connsiteY14" fmla="*/ 0 h 4738300"/>
              <a:gd name="connsiteX15" fmla="*/ 3228907 w 5872480"/>
              <a:gd name="connsiteY15" fmla="*/ 3033262 h 47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72480" h="4738300">
                <a:moveTo>
                  <a:pt x="4174488" y="1655999"/>
                </a:moveTo>
                <a:lnTo>
                  <a:pt x="5049498" y="1655999"/>
                </a:lnTo>
                <a:lnTo>
                  <a:pt x="4611993" y="2410318"/>
                </a:lnTo>
                <a:close/>
                <a:moveTo>
                  <a:pt x="4611993" y="825866"/>
                </a:moveTo>
                <a:lnTo>
                  <a:pt x="5049498" y="1580184"/>
                </a:lnTo>
                <a:lnTo>
                  <a:pt x="4174488" y="1580184"/>
                </a:lnTo>
                <a:close/>
                <a:moveTo>
                  <a:pt x="1759292" y="687469"/>
                </a:moveTo>
                <a:lnTo>
                  <a:pt x="3231335" y="3225474"/>
                </a:lnTo>
                <a:lnTo>
                  <a:pt x="4113188" y="1705039"/>
                </a:lnTo>
                <a:lnTo>
                  <a:pt x="5872480" y="4738300"/>
                </a:lnTo>
                <a:lnTo>
                  <a:pt x="2353896" y="4738300"/>
                </a:lnTo>
                <a:lnTo>
                  <a:pt x="2944086" y="3720731"/>
                </a:lnTo>
                <a:lnTo>
                  <a:pt x="0" y="3720731"/>
                </a:lnTo>
                <a:close/>
                <a:moveTo>
                  <a:pt x="1469615" y="0"/>
                </a:moveTo>
                <a:lnTo>
                  <a:pt x="4988199" y="0"/>
                </a:lnTo>
                <a:lnTo>
                  <a:pt x="3228907" y="3033262"/>
                </a:lnTo>
                <a:close/>
              </a:path>
            </a:pathLst>
          </a:custGeom>
        </p:spPr>
      </p:pic>
    </p:spTree>
    <p:extLst>
      <p:ext uri="{BB962C8B-B14F-4D97-AF65-F5344CB8AC3E}">
        <p14:creationId xmlns:p14="http://schemas.microsoft.com/office/powerpoint/2010/main" val="1008767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F6555-EF9F-4581-A38A-38BDC30ED10E}"/>
              </a:ext>
            </a:extLst>
          </p:cNvPr>
          <p:cNvPicPr>
            <a:picLocks noChangeAspect="1"/>
          </p:cNvPicPr>
          <p:nvPr userDrawn="1"/>
        </p:nvPicPr>
        <p:blipFill>
          <a:blip r:embed="rId2">
            <a:extLst>
              <a:ext uri="{28A0092B-C50C-407E-A947-70E740481C1C}">
                <a14:useLocalDpi xmlns:a14="http://schemas.microsoft.com/office/drawing/2010/main" val="0"/>
              </a:ext>
            </a:extLst>
          </a:blip>
          <a:srcRect l="53250" t="5241" r="3417" b="5241"/>
          <a:stretch>
            <a:fillRect/>
          </a:stretch>
        </p:blipFill>
        <p:spPr>
          <a:xfrm>
            <a:off x="6492239" y="359410"/>
            <a:ext cx="5283200" cy="6139180"/>
          </a:xfrm>
          <a:custGeom>
            <a:avLst/>
            <a:gdLst>
              <a:gd name="connsiteX0" fmla="*/ 1334703 w 5283200"/>
              <a:gd name="connsiteY0" fmla="*/ 3802380 h 6139180"/>
              <a:gd name="connsiteX1" fmla="*/ 2613794 w 5283200"/>
              <a:gd name="connsiteY1" fmla="*/ 3802380 h 6139180"/>
              <a:gd name="connsiteX2" fmla="*/ 2613794 w 5283200"/>
              <a:gd name="connsiteY2" fmla="*/ 6139180 h 6139180"/>
              <a:gd name="connsiteX3" fmla="*/ 1334703 w 5283200"/>
              <a:gd name="connsiteY3" fmla="*/ 6139180 h 6139180"/>
              <a:gd name="connsiteX4" fmla="*/ 4004109 w 5283200"/>
              <a:gd name="connsiteY4" fmla="*/ 2413000 h 6139180"/>
              <a:gd name="connsiteX5" fmla="*/ 5283200 w 5283200"/>
              <a:gd name="connsiteY5" fmla="*/ 2413000 h 6139180"/>
              <a:gd name="connsiteX6" fmla="*/ 5283200 w 5283200"/>
              <a:gd name="connsiteY6" fmla="*/ 4749800 h 6139180"/>
              <a:gd name="connsiteX7" fmla="*/ 4004109 w 5283200"/>
              <a:gd name="connsiteY7" fmla="*/ 4749800 h 6139180"/>
              <a:gd name="connsiteX8" fmla="*/ 0 w 5283200"/>
              <a:gd name="connsiteY8" fmla="*/ 1022350 h 6139180"/>
              <a:gd name="connsiteX9" fmla="*/ 1279091 w 5283200"/>
              <a:gd name="connsiteY9" fmla="*/ 1022350 h 6139180"/>
              <a:gd name="connsiteX10" fmla="*/ 1279091 w 5283200"/>
              <a:gd name="connsiteY10" fmla="*/ 4768850 h 6139180"/>
              <a:gd name="connsiteX11" fmla="*/ 0 w 5283200"/>
              <a:gd name="connsiteY11" fmla="*/ 4768850 h 6139180"/>
              <a:gd name="connsiteX12" fmla="*/ 2669406 w 5283200"/>
              <a:gd name="connsiteY12" fmla="*/ 1003301 h 6139180"/>
              <a:gd name="connsiteX13" fmla="*/ 3948497 w 5283200"/>
              <a:gd name="connsiteY13" fmla="*/ 1003301 h 6139180"/>
              <a:gd name="connsiteX14" fmla="*/ 3948497 w 5283200"/>
              <a:gd name="connsiteY14" fmla="*/ 5435600 h 6139180"/>
              <a:gd name="connsiteX15" fmla="*/ 2669406 w 5283200"/>
              <a:gd name="connsiteY15" fmla="*/ 5435600 h 6139180"/>
              <a:gd name="connsiteX16" fmla="*/ 1334703 w 5283200"/>
              <a:gd name="connsiteY16" fmla="*/ 0 h 6139180"/>
              <a:gd name="connsiteX17" fmla="*/ 2613794 w 5283200"/>
              <a:gd name="connsiteY17" fmla="*/ 0 h 6139180"/>
              <a:gd name="connsiteX18" fmla="*/ 2613794 w 5283200"/>
              <a:gd name="connsiteY18" fmla="*/ 3746500 h 6139180"/>
              <a:gd name="connsiteX19" fmla="*/ 1334703 w 5283200"/>
              <a:gd name="connsiteY19" fmla="*/ 3746500 h 613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3200" h="6139180">
                <a:moveTo>
                  <a:pt x="1334703" y="3802380"/>
                </a:moveTo>
                <a:lnTo>
                  <a:pt x="2613794" y="3802380"/>
                </a:lnTo>
                <a:lnTo>
                  <a:pt x="2613794" y="6139180"/>
                </a:lnTo>
                <a:lnTo>
                  <a:pt x="1334703" y="6139180"/>
                </a:lnTo>
                <a:close/>
                <a:moveTo>
                  <a:pt x="4004109" y="2413000"/>
                </a:moveTo>
                <a:lnTo>
                  <a:pt x="5283200" y="2413000"/>
                </a:lnTo>
                <a:lnTo>
                  <a:pt x="5283200" y="4749800"/>
                </a:lnTo>
                <a:lnTo>
                  <a:pt x="4004109" y="4749800"/>
                </a:lnTo>
                <a:close/>
                <a:moveTo>
                  <a:pt x="0" y="1022350"/>
                </a:moveTo>
                <a:lnTo>
                  <a:pt x="1279091" y="1022350"/>
                </a:lnTo>
                <a:lnTo>
                  <a:pt x="1279091" y="4768850"/>
                </a:lnTo>
                <a:lnTo>
                  <a:pt x="0" y="4768850"/>
                </a:lnTo>
                <a:close/>
                <a:moveTo>
                  <a:pt x="2669406" y="1003301"/>
                </a:moveTo>
                <a:lnTo>
                  <a:pt x="3948497" y="1003301"/>
                </a:lnTo>
                <a:lnTo>
                  <a:pt x="3948497" y="5435600"/>
                </a:lnTo>
                <a:lnTo>
                  <a:pt x="2669406" y="5435600"/>
                </a:lnTo>
                <a:close/>
                <a:moveTo>
                  <a:pt x="1334703" y="0"/>
                </a:moveTo>
                <a:lnTo>
                  <a:pt x="2613794" y="0"/>
                </a:lnTo>
                <a:lnTo>
                  <a:pt x="2613794" y="3746500"/>
                </a:lnTo>
                <a:lnTo>
                  <a:pt x="1334703" y="3746500"/>
                </a:lnTo>
                <a:close/>
              </a:path>
            </a:pathLst>
          </a:custGeom>
        </p:spPr>
      </p:pic>
    </p:spTree>
    <p:extLst>
      <p:ext uri="{BB962C8B-B14F-4D97-AF65-F5344CB8AC3E}">
        <p14:creationId xmlns:p14="http://schemas.microsoft.com/office/powerpoint/2010/main" val="294157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38293-15E9-4597-B06C-F2C0D255F3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91591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38293-15E9-4597-B06C-F2C0D255F3E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30242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238293-15E9-4597-B06C-F2C0D255F3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74279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238293-15E9-4597-B06C-F2C0D255F3E0}"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72428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238293-15E9-4597-B06C-F2C0D255F3E0}"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13617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38293-15E9-4597-B06C-F2C0D255F3E0}"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76747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38293-15E9-4597-B06C-F2C0D255F3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9432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38293-15E9-4597-B06C-F2C0D255F3E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81880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38293-15E9-4597-B06C-F2C0D255F3E0}" type="datetimeFigureOut">
              <a:rPr lang="en-US" smtClean="0"/>
              <a:t>1/31/2024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27B3D-94C1-42BD-9166-C84153AC14D4}" type="slidenum">
              <a:rPr lang="en-US" smtClean="0"/>
              <a:t>‹#›</a:t>
            </a:fld>
            <a:endParaRPr lang="en-US"/>
          </a:p>
        </p:txBody>
      </p:sp>
    </p:spTree>
    <p:extLst>
      <p:ext uri="{BB962C8B-B14F-4D97-AF65-F5344CB8AC3E}">
        <p14:creationId xmlns:p14="http://schemas.microsoft.com/office/powerpoint/2010/main" val="13158490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50" r:id="rId15"/>
    <p:sldLayoutId id="214748365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53FA9-7356-4623-B129-4764C3F1EA3D}"/>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b="27881"/>
          <a:stretch/>
        </p:blipFill>
        <p:spPr>
          <a:xfrm>
            <a:off x="0" y="0"/>
            <a:ext cx="12192000" cy="4937760"/>
          </a:xfrm>
          <a:prstGeom prst="rect">
            <a:avLst/>
          </a:prstGeom>
          <a:solidFill>
            <a:schemeClr val="bg1"/>
          </a:solidFill>
          <a:effectLst>
            <a:outerShdw blurRad="50800" dist="50800" dir="5400000" algn="ctr" rotWithShape="0">
              <a:srgbClr val="000000"/>
            </a:outerShdw>
          </a:effectLst>
        </p:spPr>
      </p:pic>
      <p:sp>
        <p:nvSpPr>
          <p:cNvPr id="29" name="Rectangle 28"/>
          <p:cNvSpPr/>
          <p:nvPr/>
        </p:nvSpPr>
        <p:spPr>
          <a:xfrm>
            <a:off x="0" y="0"/>
            <a:ext cx="12192000" cy="4937760"/>
          </a:xfrm>
          <a:prstGeom prst="rect">
            <a:avLst/>
          </a:prstGeom>
          <a:solidFill>
            <a:schemeClr val="tx1">
              <a:lumMod val="85000"/>
              <a:lumOff val="1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9993" y="3885971"/>
            <a:ext cx="10952013" cy="2026288"/>
          </a:xfrm>
          <a:prstGeom prst="roundRect">
            <a:avLst>
              <a:gd name="adj" fmla="val 50000"/>
            </a:avLst>
          </a:prstGeom>
          <a:solidFill>
            <a:srgbClr val="F04034"/>
          </a:soli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bg1"/>
                </a:solidFill>
                <a:latin typeface="Montserrat" panose="00000500000000000000" pitchFamily="2" charset="0"/>
              </a:rPr>
              <a:t>Team </a:t>
            </a:r>
            <a:r>
              <a:rPr lang="en-IN" sz="5400" b="1" dirty="0" err="1">
                <a:solidFill>
                  <a:schemeClr val="bg1"/>
                </a:solidFill>
                <a:latin typeface="Montserrat" panose="00000500000000000000" pitchFamily="2" charset="0"/>
              </a:rPr>
              <a:t>Name:CodeX</a:t>
            </a:r>
            <a:endParaRPr lang="en-US" sz="5400" dirty="0">
              <a:latin typeface="Montserrat" panose="00000500000000000000" pitchFamily="2" charset="0"/>
            </a:endParaRPr>
          </a:p>
        </p:txBody>
      </p:sp>
      <p:sp>
        <p:nvSpPr>
          <p:cNvPr id="28" name="TextBox 27"/>
          <p:cNvSpPr txBox="1"/>
          <p:nvPr/>
        </p:nvSpPr>
        <p:spPr>
          <a:xfrm>
            <a:off x="1345323" y="769731"/>
            <a:ext cx="9501351" cy="923330"/>
          </a:xfrm>
          <a:prstGeom prst="rect">
            <a:avLst/>
          </a:prstGeom>
          <a:noFill/>
        </p:spPr>
        <p:txBody>
          <a:bodyPr wrap="square" rtlCol="0">
            <a:spAutoFit/>
          </a:bodyPr>
          <a:lstStyle/>
          <a:p>
            <a:pPr algn="ctr"/>
            <a:r>
              <a:rPr lang="en-IN" sz="5400" b="1" dirty="0">
                <a:solidFill>
                  <a:schemeClr val="bg1"/>
                </a:solidFill>
                <a:latin typeface="Montserrat" panose="00000500000000000000" pitchFamily="2" charset="0"/>
              </a:rPr>
              <a:t>Title : AI Proctoring Tool</a:t>
            </a:r>
            <a:endParaRPr lang="id-ID" sz="5400" b="1" dirty="0">
              <a:gradFill>
                <a:gsLst>
                  <a:gs pos="0">
                    <a:schemeClr val="accent1"/>
                  </a:gs>
                  <a:gs pos="100000">
                    <a:schemeClr val="accent4"/>
                  </a:gs>
                </a:gsLst>
                <a:lin ang="2700000" scaled="1"/>
              </a:gradFill>
              <a:latin typeface="Montserrat" panose="00000500000000000000" pitchFamily="2" charset="0"/>
            </a:endParaRPr>
          </a:p>
        </p:txBody>
      </p:sp>
      <p:sp>
        <p:nvSpPr>
          <p:cNvPr id="9" name="TextBox 8">
            <a:extLst>
              <a:ext uri="{FF2B5EF4-FFF2-40B4-BE49-F238E27FC236}">
                <a16:creationId xmlns:a16="http://schemas.microsoft.com/office/drawing/2014/main" id="{569AB65A-9930-4692-A810-1D36B837F291}"/>
              </a:ext>
            </a:extLst>
          </p:cNvPr>
          <p:cNvSpPr txBox="1"/>
          <p:nvPr/>
        </p:nvSpPr>
        <p:spPr>
          <a:xfrm>
            <a:off x="5837445" y="2684566"/>
            <a:ext cx="4656465" cy="830997"/>
          </a:xfrm>
          <a:prstGeom prst="rect">
            <a:avLst/>
          </a:prstGeom>
          <a:noFill/>
        </p:spPr>
        <p:txBody>
          <a:bodyPr wrap="square" rtlCol="0">
            <a:spAutoFit/>
          </a:bodyPr>
          <a:lstStyle/>
          <a:p>
            <a:pPr algn="ctr"/>
            <a:r>
              <a:rPr lang="en-US" sz="2400" dirty="0">
                <a:gradFill>
                  <a:gsLst>
                    <a:gs pos="0">
                      <a:schemeClr val="accent1"/>
                    </a:gs>
                    <a:gs pos="100000">
                      <a:schemeClr val="accent4"/>
                    </a:gs>
                  </a:gsLst>
                  <a:lin ang="2700000" scaled="1"/>
                </a:gradFill>
                <a:latin typeface="Montserrat" panose="00000500000000000000" pitchFamily="2" charset="0"/>
              </a:rPr>
              <a:t>Theme: Artificial Intelligence</a:t>
            </a:r>
          </a:p>
          <a:p>
            <a:pPr algn="ctr"/>
            <a:endParaRPr lang="id-ID" sz="2400" dirty="0">
              <a:gradFill>
                <a:gsLst>
                  <a:gs pos="0">
                    <a:schemeClr val="accent1"/>
                  </a:gs>
                  <a:gs pos="100000">
                    <a:schemeClr val="accent4"/>
                  </a:gs>
                </a:gsLst>
                <a:lin ang="2700000" scaled="1"/>
              </a:gradFill>
              <a:latin typeface="Montserrat" panose="00000500000000000000" pitchFamily="2" charset="0"/>
            </a:endParaRPr>
          </a:p>
        </p:txBody>
      </p:sp>
    </p:spTree>
    <p:extLst>
      <p:ext uri="{BB962C8B-B14F-4D97-AF65-F5344CB8AC3E}">
        <p14:creationId xmlns:p14="http://schemas.microsoft.com/office/powerpoint/2010/main" val="401569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9. Business Model</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752475" y="1131457"/>
            <a:ext cx="10810530" cy="677108"/>
          </a:xfrm>
          <a:prstGeom prst="rect">
            <a:avLst/>
          </a:prstGeom>
          <a:noFill/>
        </p:spPr>
        <p:txBody>
          <a:bodyPr wrap="square">
            <a:spAutoFit/>
          </a:bodyPr>
          <a:lstStyle/>
          <a:p>
            <a:pPr algn="ctr"/>
            <a:r>
              <a:rPr lang="en-US" sz="1900" b="0" i="0" dirty="0">
                <a:solidFill>
                  <a:srgbClr val="F04034"/>
                </a:solidFill>
                <a:effectLst/>
                <a:latin typeface="Montserrat" panose="00000500000000000000" pitchFamily="2" charset="0"/>
              </a:rPr>
              <a:t>How are you planning to make money? Show a schedule when you expect revenues to pour in</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982495695"/>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43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10. The Team</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099149"/>
            <a:ext cx="8768834" cy="400110"/>
          </a:xfrm>
          <a:prstGeom prst="rect">
            <a:avLst/>
          </a:prstGeom>
          <a:noFill/>
        </p:spPr>
        <p:txBody>
          <a:bodyPr wrap="square">
            <a:spAutoFit/>
          </a:bodyPr>
          <a:lstStyle/>
          <a:p>
            <a:pPr algn="ctr"/>
            <a:r>
              <a:rPr lang="en-US" sz="2000" dirty="0">
                <a:solidFill>
                  <a:srgbClr val="F04034"/>
                </a:solidFill>
                <a:latin typeface="Montserrat" panose="00000500000000000000" pitchFamily="2" charset="0"/>
              </a:rPr>
              <a:t>Show the people behind the idea and briefly describe their role</a:t>
            </a:r>
            <a:endParaRPr lang="en-US" sz="2000" b="0" i="0" dirty="0">
              <a:solidFill>
                <a:srgbClr val="F04034"/>
              </a:solidFill>
              <a:effectLst/>
              <a:latin typeface="Montserrat" panose="00000500000000000000" pitchFamily="2" charset="0"/>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701193182"/>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96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6" name="Circle: Hollow 5">
            <a:extLst>
              <a:ext uri="{FF2B5EF4-FFF2-40B4-BE49-F238E27FC236}">
                <a16:creationId xmlns:a16="http://schemas.microsoft.com/office/drawing/2014/main" id="{97ACA13C-58B6-4BC3-A6B8-14B40AA351A6}"/>
              </a:ext>
            </a:extLst>
          </p:cNvPr>
          <p:cNvSpPr/>
          <p:nvPr/>
        </p:nvSpPr>
        <p:spPr>
          <a:xfrm>
            <a:off x="1171303" y="-1495697"/>
            <a:ext cx="9849394" cy="9849394"/>
          </a:xfrm>
          <a:prstGeom prst="donut">
            <a:avLst>
              <a:gd name="adj" fmla="val 22544"/>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472B2FAB-385E-41D5-BFD5-0E6058CF3BED}"/>
              </a:ext>
            </a:extLst>
          </p:cNvPr>
          <p:cNvSpPr/>
          <p:nvPr/>
        </p:nvSpPr>
        <p:spPr>
          <a:xfrm>
            <a:off x="3082833" y="2332957"/>
            <a:ext cx="3233533" cy="1746913"/>
          </a:xfrm>
          <a:prstGeom prst="rect">
            <a:avLst/>
          </a:prstGeom>
          <a:noFill/>
          <a:ln w="571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8388ACB6-E0DB-4E25-9B73-FB3450893755}"/>
              </a:ext>
            </a:extLst>
          </p:cNvPr>
          <p:cNvSpPr/>
          <p:nvPr/>
        </p:nvSpPr>
        <p:spPr>
          <a:xfrm>
            <a:off x="5553228" y="2552458"/>
            <a:ext cx="1326108" cy="13079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B9D6EEB4-FBA9-4485-A351-F1CE6BD5232A}"/>
              </a:ext>
            </a:extLst>
          </p:cNvPr>
          <p:cNvSpPr txBox="1"/>
          <p:nvPr/>
        </p:nvSpPr>
        <p:spPr>
          <a:xfrm>
            <a:off x="3428443" y="2421583"/>
            <a:ext cx="5335115" cy="1446550"/>
          </a:xfrm>
          <a:prstGeom prst="rect">
            <a:avLst/>
          </a:prstGeom>
          <a:noFill/>
        </p:spPr>
        <p:txBody>
          <a:bodyPr wrap="none" rtlCol="0">
            <a:spAutoFit/>
          </a:bodyPr>
          <a:lstStyle/>
          <a:p>
            <a:r>
              <a:rPr lang="en-US" sz="8800" b="1" spc="600" dirty="0">
                <a:solidFill>
                  <a:schemeClr val="tx1">
                    <a:lumMod val="85000"/>
                    <a:lumOff val="15000"/>
                  </a:schemeClr>
                </a:solidFill>
              </a:rPr>
              <a:t>Thank</a:t>
            </a:r>
            <a:r>
              <a:rPr lang="en-US" sz="8800" i="1" spc="600" dirty="0">
                <a:solidFill>
                  <a:srgbClr val="EE2516"/>
                </a:solidFill>
              </a:rPr>
              <a:t>you</a:t>
            </a:r>
            <a:endParaRPr lang="id-ID" sz="8800" i="1" spc="600" dirty="0">
              <a:gradFill>
                <a:gsLst>
                  <a:gs pos="0">
                    <a:schemeClr val="accent1"/>
                  </a:gs>
                  <a:gs pos="100000">
                    <a:schemeClr val="accent4"/>
                  </a:gs>
                </a:gsLst>
                <a:lin ang="2700000" scaled="1"/>
              </a:gradFill>
            </a:endParaRPr>
          </a:p>
        </p:txBody>
      </p:sp>
    </p:spTree>
    <p:extLst>
      <p:ext uri="{BB962C8B-B14F-4D97-AF65-F5344CB8AC3E}">
        <p14:creationId xmlns:p14="http://schemas.microsoft.com/office/powerpoint/2010/main" val="259020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390698" y="474269"/>
            <a:ext cx="11048827"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 The Overview</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07700"/>
            <a:ext cx="8768834" cy="400110"/>
          </a:xfrm>
          <a:prstGeom prst="rect">
            <a:avLst/>
          </a:prstGeom>
          <a:noFill/>
        </p:spPr>
        <p:txBody>
          <a:bodyPr wrap="square">
            <a:spAutoFit/>
          </a:bodyPr>
          <a:lstStyle/>
          <a:p>
            <a:pPr algn="ctr"/>
            <a:r>
              <a:rPr lang="en-US" sz="2000" dirty="0">
                <a:solidFill>
                  <a:srgbClr val="F04034"/>
                </a:solidFill>
                <a:latin typeface="Montserrat" panose="00000500000000000000" pitchFamily="2" charset="0"/>
              </a:rPr>
              <a:t>C</a:t>
            </a:r>
            <a:r>
              <a:rPr lang="en-US" sz="2000" b="0" i="0" dirty="0">
                <a:solidFill>
                  <a:srgbClr val="F04034"/>
                </a:solidFill>
                <a:effectLst/>
                <a:latin typeface="Montserrat" panose="00000500000000000000" pitchFamily="2" charset="0"/>
              </a:rPr>
              <a:t>reate an overview of your Innovation</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3777796422"/>
              </p:ext>
            </p:extLst>
          </p:nvPr>
        </p:nvGraphicFramePr>
        <p:xfrm>
          <a:off x="547490" y="1388933"/>
          <a:ext cx="11097020" cy="537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64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2. The Problem</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27724"/>
            <a:ext cx="8768834" cy="400110"/>
          </a:xfrm>
          <a:prstGeom prst="rect">
            <a:avLst/>
          </a:prstGeom>
          <a:noFill/>
        </p:spPr>
        <p:txBody>
          <a:bodyPr wrap="square">
            <a:spAutoFit/>
          </a:bodyPr>
          <a:lstStyle/>
          <a:p>
            <a:pPr algn="ctr"/>
            <a:r>
              <a:rPr lang="en-US" sz="2000" dirty="0">
                <a:solidFill>
                  <a:srgbClr val="F04034"/>
                </a:solidFill>
                <a:latin typeface="Montserrat" panose="00000500000000000000" pitchFamily="2" charset="0"/>
              </a:rPr>
              <a:t>What problem are you trying to solve? Is it really a problem?</a:t>
            </a:r>
            <a:endParaRPr lang="en-US" sz="2000" b="0" i="0" dirty="0">
              <a:solidFill>
                <a:srgbClr val="F04034"/>
              </a:solidFill>
              <a:effectLst/>
              <a:latin typeface="Montserrat" panose="00000500000000000000" pitchFamily="2" charset="0"/>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4278365289"/>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20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3.The Solution</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8768834"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Describe how are you planning to solve the problem</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2847408679"/>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7073CA52-B988-E986-9DA1-8A46CADBDB5A}"/>
              </a:ext>
            </a:extLst>
          </p:cNvPr>
          <p:cNvPicPr>
            <a:picLocks noChangeAspect="1"/>
          </p:cNvPicPr>
          <p:nvPr/>
        </p:nvPicPr>
        <p:blipFill rotWithShape="1">
          <a:blip r:embed="rId7"/>
          <a:srcRect l="41533" t="16942" r="25071" b="35598"/>
          <a:stretch/>
        </p:blipFill>
        <p:spPr>
          <a:xfrm>
            <a:off x="8697801" y="4244196"/>
            <a:ext cx="2525166" cy="2018581"/>
          </a:xfrm>
          <a:prstGeom prst="rect">
            <a:avLst/>
          </a:prstGeom>
        </p:spPr>
      </p:pic>
    </p:spTree>
    <p:extLst>
      <p:ext uri="{BB962C8B-B14F-4D97-AF65-F5344CB8AC3E}">
        <p14:creationId xmlns:p14="http://schemas.microsoft.com/office/powerpoint/2010/main" val="145173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4. The innovation</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9487720"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Describe how are your solution is relevant to the customers </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766438019"/>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16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191032" y="474269"/>
            <a:ext cx="11804233"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5. Market &amp; Opportunity</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8768834"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Know, or at least attempt to predict, the size of your target market</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4268151111"/>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6. The Technology/Innovation</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8768834"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Describe how are you planning to solve the problem</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2662179018"/>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08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7. Competitive Landscape</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198692" y="1131457"/>
            <a:ext cx="9794617"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What are the alternative solutions to the problem you are trying to solve?</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1775973640"/>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79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1278555"/>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8. LEAN CANVAS</a:t>
            </a:r>
          </a:p>
          <a:p>
            <a:pPr algn="ct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752475" y="1131457"/>
            <a:ext cx="10810530" cy="677108"/>
          </a:xfrm>
          <a:prstGeom prst="rect">
            <a:avLst/>
          </a:prstGeom>
          <a:noFill/>
        </p:spPr>
        <p:txBody>
          <a:bodyPr wrap="square">
            <a:spAutoFit/>
          </a:bodyPr>
          <a:lstStyle/>
          <a:p>
            <a:pPr algn="ctr"/>
            <a:r>
              <a:rPr lang="en-US" sz="1900" b="0" i="0" dirty="0">
                <a:solidFill>
                  <a:srgbClr val="F04034"/>
                </a:solidFill>
                <a:effectLst/>
                <a:latin typeface="Montserrat" panose="00000500000000000000" pitchFamily="2" charset="0"/>
              </a:rPr>
              <a:t>Sketch out a business model design of your</a:t>
            </a:r>
          </a:p>
          <a:p>
            <a:pPr algn="ctr"/>
            <a:r>
              <a:rPr lang="en-US" sz="1900" b="0" i="0" dirty="0">
                <a:solidFill>
                  <a:srgbClr val="F04034"/>
                </a:solidFill>
                <a:effectLst/>
                <a:latin typeface="Montserrat" panose="00000500000000000000" pitchFamily="2" charset="0"/>
              </a:rPr>
              <a:t>idea using a 1-page template (Lean Canvas)</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3243081420"/>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39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3287</TotalTime>
  <Words>785</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ROG</dc:creator>
  <cp:lastModifiedBy>Devansh Parapalli</cp:lastModifiedBy>
  <cp:revision>237</cp:revision>
  <dcterms:created xsi:type="dcterms:W3CDTF">2018-08-17T08:14:21Z</dcterms:created>
  <dcterms:modified xsi:type="dcterms:W3CDTF">2024-01-31T04:08:16Z</dcterms:modified>
</cp:coreProperties>
</file>