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4"/>
  </p:notesMasterIdLst>
  <p:sldIdLst>
    <p:sldId id="258" r:id="rId2"/>
    <p:sldId id="455" r:id="rId3"/>
    <p:sldId id="477" r:id="rId4"/>
    <p:sldId id="478" r:id="rId5"/>
    <p:sldId id="492" r:id="rId6"/>
    <p:sldId id="479" r:id="rId7"/>
    <p:sldId id="493" r:id="rId8"/>
    <p:sldId id="481" r:id="rId9"/>
    <p:sldId id="483" r:id="rId10"/>
    <p:sldId id="495" r:id="rId11"/>
    <p:sldId id="476" r:id="rId12"/>
    <p:sldId id="4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7F7F7F"/>
    <a:srgbClr val="F04034"/>
    <a:srgbClr val="EE2516"/>
    <a:srgbClr val="D61E10"/>
    <a:srgbClr val="6D7A8B"/>
    <a:srgbClr val="FF60A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EE2516"/>
        </a:solidFill>
      </dgm:spPr>
      <dgm:t>
        <a:bodyPr/>
        <a:lstStyle/>
        <a:p>
          <a:pPr algn="l"/>
          <a:r>
            <a:rPr lang="en-US" sz="2800" b="0" i="0" dirty="0">
              <a:latin typeface="Montserrat" panose="00000500000000000000" pitchFamily="2" charset="0"/>
            </a:rPr>
            <a:t>Who are you and why you're here?</a:t>
          </a:r>
        </a:p>
        <a:p>
          <a:pPr algn="l"/>
          <a:r>
            <a:rPr lang="en-US" sz="2800" b="0" i="0" dirty="0">
              <a:latin typeface="Montserrat" panose="00000500000000000000" pitchFamily="2" charset="0"/>
            </a:rPr>
            <a:t>Keep it short and sweet</a:t>
          </a:r>
          <a:endParaRPr lang="en-IN" sz="28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800" b="0" i="0" dirty="0">
              <a:latin typeface="Montserrat" panose="00000500000000000000" pitchFamily="2" charset="0"/>
            </a:rPr>
            <a:t>Don’t put too much text on the slide </a:t>
          </a:r>
        </a:p>
        <a:p>
          <a:pPr algn="l"/>
          <a:r>
            <a:rPr lang="en-US" sz="2800" b="0" i="0" dirty="0">
              <a:latin typeface="Montserrat" panose="00000500000000000000" pitchFamily="2" charset="0"/>
            </a:rPr>
            <a:t>Create a hook</a:t>
          </a:r>
          <a:endParaRPr lang="en-IN" sz="28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2" custLinFactNeighborX="338" custLinFactNeighborY="498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2" custLinFactNeighborX="254" custLinFactNeighborY="49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Key team members</a:t>
          </a:r>
        </a:p>
        <a:p>
          <a:pPr algn="l"/>
          <a:r>
            <a:rPr lang="en-US" sz="2400" b="0" i="0" dirty="0">
              <a:latin typeface="Montserrat" panose="00000500000000000000" pitchFamily="2" charset="0"/>
            </a:rPr>
            <a:t>Key advisors/mentors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Team member’s history</a:t>
          </a:r>
        </a:p>
        <a:p>
          <a:pPr algn="l"/>
          <a:r>
            <a:rPr lang="en-IN" sz="2400" b="0" i="0" dirty="0">
              <a:latin typeface="Montserrat" panose="00000500000000000000" pitchFamily="2" charset="0"/>
            </a:rPr>
            <a:t>Educational/Industry backgrounds and expertise</a:t>
          </a:r>
        </a:p>
        <a:p>
          <a:pPr algn="l"/>
          <a:r>
            <a:rPr lang="en-US" sz="2400" b="0" i="0" dirty="0">
              <a:latin typeface="Montserrat" panose="00000500000000000000" pitchFamily="2" charset="0"/>
            </a:rPr>
            <a:t>Describe their specific role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Explain the unique value each person brings to the innovation </a:t>
          </a:r>
        </a:p>
        <a:p>
          <a:pPr algn="l"/>
          <a:r>
            <a:rPr lang="en-US" sz="2400" b="0" i="0" dirty="0">
              <a:latin typeface="Montserrat" panose="00000500000000000000" pitchFamily="2" charset="0"/>
            </a:rPr>
            <a:t>Talk about their passion for the project and why they decided to work for this innovation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599" custLinFactNeighborY="6665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651" custLinFactNeighborY="6665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Description of customer pain points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What kind of person/customer is this product for? - Persona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How the innovation solves it - concept &amp; key elements</a:t>
          </a:r>
        </a:p>
        <a:p>
          <a:pPr algn="l"/>
          <a:r>
            <a:rPr lang="en-US" sz="2400" b="0" i="0" dirty="0">
              <a:solidFill>
                <a:schemeClr val="bg1"/>
              </a:solidFill>
              <a:latin typeface="Montserrat" panose="00000500000000000000" pitchFamily="2" charset="0"/>
            </a:rPr>
            <a:t>Brief tech involved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ScaleY="84616" custLinFactNeighborX="-599" custLinFactNeighborY="1700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ScaleY="87245" custLinFactNeighborX="651" custLinFactNeighborY="1836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What the innovation does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Why it’s compelling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Include explainer videos, demos, product screenshots if any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597" custLinFactNeighborY="55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1705" custLinFactNeighborY="3000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Include explainer videos, demos, product screenshots</a:t>
          </a:r>
        </a:p>
        <a:p>
          <a:pPr algn="l"/>
          <a:r>
            <a:rPr lang="en-US" sz="2400" b="0" i="0" dirty="0">
              <a:solidFill>
                <a:schemeClr val="bg1"/>
              </a:solidFill>
              <a:latin typeface="Montserrat" panose="00000500000000000000" pitchFamily="2" charset="0"/>
            </a:rPr>
            <a:t>Include </a:t>
          </a:r>
          <a:r>
            <a:rPr lang="en-US" sz="2400" b="0" i="0" dirty="0" err="1">
              <a:solidFill>
                <a:schemeClr val="bg1"/>
              </a:solidFill>
              <a:latin typeface="Montserrat" panose="00000500000000000000" pitchFamily="2" charset="0"/>
            </a:rPr>
            <a:t>PoCs</a:t>
          </a:r>
          <a:endParaRPr lang="en-US" sz="2400" b="0" i="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algn="l"/>
          <a:r>
            <a:rPr lang="en-US" sz="2400" b="0" i="0" dirty="0">
              <a:solidFill>
                <a:schemeClr val="bg1"/>
              </a:solidFill>
              <a:latin typeface="Montserrat" panose="00000500000000000000" pitchFamily="2" charset="0"/>
            </a:rPr>
            <a:t>Include testimonials of actual customers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5AA219E4-6F04-4808-99CD-944D382DA16F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dirty="0">
              <a:solidFill>
                <a:schemeClr val="bg1"/>
              </a:solidFill>
              <a:latin typeface="Montserrat" panose="00000500000000000000" pitchFamily="2" charset="0"/>
            </a:rPr>
            <a:t>Value Proposition of product/service</a:t>
          </a:r>
        </a:p>
      </dgm:t>
    </dgm:pt>
    <dgm:pt modelId="{CBA1AEFC-FD9E-42A6-B854-B51EA6D7FAF4}" type="parTrans" cxnId="{C6CD2E43-23F2-408E-811C-230D5C14FF0B}">
      <dgm:prSet/>
      <dgm:spPr/>
      <dgm:t>
        <a:bodyPr/>
        <a:lstStyle/>
        <a:p>
          <a:endParaRPr lang="en-IN"/>
        </a:p>
      </dgm:t>
    </dgm:pt>
    <dgm:pt modelId="{1785BD5B-1126-43E6-948E-27439901DD8E}" type="sibTrans" cxnId="{C6CD2E43-23F2-408E-811C-230D5C14FF0B}">
      <dgm:prSet/>
      <dgm:spPr/>
      <dgm:t>
        <a:bodyPr/>
        <a:lstStyle/>
        <a:p>
          <a:endParaRPr lang="en-IN"/>
        </a:p>
      </dgm:t>
    </dgm:pt>
    <dgm:pt modelId="{20A84CF6-C920-43EB-963B-429CB27461B2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dirty="0">
              <a:solidFill>
                <a:schemeClr val="bg1"/>
              </a:solidFill>
              <a:latin typeface="Montserrat" panose="00000500000000000000" pitchFamily="2" charset="0"/>
            </a:rPr>
            <a:t>Benefits/Impact will be created</a:t>
          </a:r>
        </a:p>
      </dgm:t>
    </dgm:pt>
    <dgm:pt modelId="{1C924F2D-2F35-4B59-91D3-81630C94CF0D}" type="parTrans" cxnId="{545FB7EC-01A3-4E64-ACBB-015BA7FFD102}">
      <dgm:prSet/>
      <dgm:spPr/>
      <dgm:t>
        <a:bodyPr/>
        <a:lstStyle/>
        <a:p>
          <a:endParaRPr lang="en-IN"/>
        </a:p>
      </dgm:t>
    </dgm:pt>
    <dgm:pt modelId="{17D3D3CF-5A68-4C22-A3BF-C7A687102626}" type="sibTrans" cxnId="{545FB7EC-01A3-4E64-ACBB-015BA7FFD102}">
      <dgm:prSet/>
      <dgm:spPr/>
      <dgm:t>
        <a:bodyPr/>
        <a:lstStyle/>
        <a:p>
          <a:endParaRPr lang="en-IN"/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7887EDED-12AF-4382-A7A3-8629FCB97637}" type="pres">
      <dgm:prSet presAssocID="{69CFE273-6634-4AF2-ADF7-195FCFD02937}" presName="node" presStyleLbl="node1" presStyleIdx="0" presStyleCnt="3" custScaleX="254886" custLinFactY="2207" custLinFactNeighborX="0" custLinFactNeighborY="100000">
        <dgm:presLayoutVars>
          <dgm:bulletEnabled val="1"/>
        </dgm:presLayoutVars>
      </dgm:prSet>
      <dgm:spPr/>
    </dgm:pt>
    <dgm:pt modelId="{8A0F2E01-FC71-4E22-96F2-B7052CA7FFD3}" type="pres">
      <dgm:prSet presAssocID="{F652DB56-D174-4C1C-A4B6-0A7ADDCA9A74}" presName="sibTrans" presStyleCnt="0"/>
      <dgm:spPr/>
    </dgm:pt>
    <dgm:pt modelId="{64F4BD2C-8BE8-4AD4-98EC-0A172FB0E49F}" type="pres">
      <dgm:prSet presAssocID="{5AA219E4-6F04-4808-99CD-944D382DA16F}" presName="node" presStyleLbl="node1" presStyleIdx="1" presStyleCnt="3" custScaleX="131251" custLinFactY="-23010" custLinFactNeighborX="2785" custLinFactNeighborY="-100000">
        <dgm:presLayoutVars>
          <dgm:bulletEnabled val="1"/>
        </dgm:presLayoutVars>
      </dgm:prSet>
      <dgm:spPr/>
    </dgm:pt>
    <dgm:pt modelId="{72F1705D-CD2E-4048-AFE3-11381C8E9CD9}" type="pres">
      <dgm:prSet presAssocID="{1785BD5B-1126-43E6-948E-27439901DD8E}" presName="sibTrans" presStyleCnt="0"/>
      <dgm:spPr/>
    </dgm:pt>
    <dgm:pt modelId="{518354C5-EF36-4063-9CED-F62D20F993CC}" type="pres">
      <dgm:prSet presAssocID="{20A84CF6-C920-43EB-963B-429CB27461B2}" presName="node" presStyleLbl="node1" presStyleIdx="2" presStyleCnt="3" custScaleX="117574" custLinFactY="-15632" custLinFactNeighborX="-4041" custLinFactNeighborY="-100000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C6CD2E43-23F2-408E-811C-230D5C14FF0B}" srcId="{F63AB343-5A73-47E4-8646-CD6F6FB8F31C}" destId="{5AA219E4-6F04-4808-99CD-944D382DA16F}" srcOrd="1" destOrd="0" parTransId="{CBA1AEFC-FD9E-42A6-B854-B51EA6D7FAF4}" sibTransId="{1785BD5B-1126-43E6-948E-27439901DD8E}"/>
    <dgm:cxn modelId="{E31A3D51-FE36-4A97-B46F-E1D3C72147CB}" type="presOf" srcId="{5AA219E4-6F04-4808-99CD-944D382DA16F}" destId="{64F4BD2C-8BE8-4AD4-98EC-0A172FB0E49F}" srcOrd="0" destOrd="0" presId="urn:microsoft.com/office/officeart/2005/8/layout/default"/>
    <dgm:cxn modelId="{F2D26463-A756-459D-8F8F-64F6F789D0EB}" srcId="{F63AB343-5A73-47E4-8646-CD6F6FB8F31C}" destId="{69CFE273-6634-4AF2-ADF7-195FCFD02937}" srcOrd="0" destOrd="0" parTransId="{464AEF01-3A62-4C91-9C64-6508F6716BD3}" sibTransId="{F652DB56-D174-4C1C-A4B6-0A7ADDCA9A74}"/>
    <dgm:cxn modelId="{E4F633EA-24E6-4C9F-986E-35F4BDABB6D0}" type="presOf" srcId="{20A84CF6-C920-43EB-963B-429CB27461B2}" destId="{518354C5-EF36-4063-9CED-F62D20F993CC}" srcOrd="0" destOrd="0" presId="urn:microsoft.com/office/officeart/2005/8/layout/default"/>
    <dgm:cxn modelId="{545FB7EC-01A3-4E64-ACBB-015BA7FFD102}" srcId="{F63AB343-5A73-47E4-8646-CD6F6FB8F31C}" destId="{20A84CF6-C920-43EB-963B-429CB27461B2}" srcOrd="2" destOrd="0" parTransId="{1C924F2D-2F35-4B59-91D3-81630C94CF0D}" sibTransId="{17D3D3CF-5A68-4C22-A3BF-C7A687102626}"/>
    <dgm:cxn modelId="{ED29095C-383F-4177-AD69-9BFAFD17496C}" type="presParOf" srcId="{4BC6EFDF-A91D-4DDE-B436-D0306CA8FB22}" destId="{7887EDED-12AF-4382-A7A3-8629FCB97637}" srcOrd="0" destOrd="0" presId="urn:microsoft.com/office/officeart/2005/8/layout/default"/>
    <dgm:cxn modelId="{49F030FA-5476-4C2D-BFFE-911AD6FEDBDB}" type="presParOf" srcId="{4BC6EFDF-A91D-4DDE-B436-D0306CA8FB22}" destId="{8A0F2E01-FC71-4E22-96F2-B7052CA7FFD3}" srcOrd="1" destOrd="0" presId="urn:microsoft.com/office/officeart/2005/8/layout/default"/>
    <dgm:cxn modelId="{3EA64667-3E88-4116-A58C-0CE0552B5510}" type="presParOf" srcId="{4BC6EFDF-A91D-4DDE-B436-D0306CA8FB22}" destId="{64F4BD2C-8BE8-4AD4-98EC-0A172FB0E49F}" srcOrd="2" destOrd="0" presId="urn:microsoft.com/office/officeart/2005/8/layout/default"/>
    <dgm:cxn modelId="{54C07CB6-2F45-4AE7-B491-A7BFACCBA896}" type="presParOf" srcId="{4BC6EFDF-A91D-4DDE-B436-D0306CA8FB22}" destId="{72F1705D-CD2E-4048-AFE3-11381C8E9CD9}" srcOrd="3" destOrd="0" presId="urn:microsoft.com/office/officeart/2005/8/layout/default"/>
    <dgm:cxn modelId="{BC998796-4795-43DF-88F1-DC6E1A96702E}" type="presParOf" srcId="{4BC6EFDF-A91D-4DDE-B436-D0306CA8FB22}" destId="{518354C5-EF36-4063-9CED-F62D20F993CC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Total Addressable Market</a:t>
          </a: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Serviceable Addressable Market (SAM)</a:t>
          </a: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Target Market - The portion of SAM that you can capture</a:t>
          </a:r>
        </a:p>
        <a:p>
          <a:pPr algn="l"/>
          <a:endParaRPr lang="en-US" sz="2400" b="0" i="0" dirty="0">
            <a:latin typeface="Montserrat" panose="00000500000000000000" pitchFamily="2" charset="0"/>
          </a:endParaRPr>
        </a:p>
        <a:p>
          <a:pPr algn="l"/>
          <a:r>
            <a:rPr lang="en-US" sz="2400" b="0" i="0" dirty="0">
              <a:latin typeface="Montserrat" panose="00000500000000000000" pitchFamily="2" charset="0"/>
            </a:rPr>
            <a:t>Primary/Secondary Research Data</a:t>
          </a: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1396" custLinFactNeighborY="6665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651" custLinFactNeighborY="6665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State of the development of solution</a:t>
          </a:r>
        </a:p>
        <a:p>
          <a:pPr algn="l"/>
          <a:r>
            <a:rPr lang="en-IN" sz="2400" b="0" i="0" dirty="0">
              <a:solidFill>
                <a:schemeClr val="bg1"/>
              </a:solidFill>
              <a:latin typeface="Montserrat" panose="00000500000000000000" pitchFamily="2" charset="0"/>
            </a:rPr>
            <a:t>State the Technology Readiness Level (TRL)</a:t>
          </a: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IN" sz="2400" dirty="0">
              <a:solidFill>
                <a:schemeClr val="bg1"/>
              </a:solidFill>
              <a:latin typeface="Montserrat" panose="00000500000000000000" pitchFamily="2" charset="0"/>
            </a:rPr>
            <a:t>Intellectual Property (IP) component</a:t>
          </a:r>
        </a:p>
        <a:p>
          <a:pPr algn="l"/>
          <a:r>
            <a:rPr lang="en-IN" sz="2400" dirty="0">
              <a:solidFill>
                <a:schemeClr val="bg1"/>
              </a:solidFill>
              <a:latin typeface="Montserrat" panose="00000500000000000000" pitchFamily="2" charset="0"/>
            </a:rPr>
            <a:t>Innovation &amp; Uniqueness </a:t>
          </a: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b="0" i="0" dirty="0">
              <a:latin typeface="Montserrat" panose="00000500000000000000" pitchFamily="2" charset="0"/>
            </a:rPr>
            <a:t>Include explainer videos, demos, product screenshots</a:t>
          </a:r>
        </a:p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400" b="0" i="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400" b="0" i="0" dirty="0">
              <a:solidFill>
                <a:schemeClr val="bg1"/>
              </a:solidFill>
              <a:latin typeface="Montserrat" panose="00000500000000000000" pitchFamily="2" charset="0"/>
            </a:rPr>
            <a:t>Road Map for going forward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597" custLinFactNeighborY="55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1705" custLinFactNeighborY="3000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Potential Competitors</a:t>
          </a:r>
        </a:p>
        <a:p>
          <a:pPr algn="l"/>
          <a:r>
            <a:rPr lang="en-IN" sz="2400" b="0" i="0" dirty="0">
              <a:solidFill>
                <a:schemeClr val="bg1"/>
              </a:solidFill>
              <a:latin typeface="Montserrat" panose="00000500000000000000" pitchFamily="2" charset="0"/>
            </a:rPr>
            <a:t>Competitive Advantage of your Product over others </a:t>
          </a:r>
          <a:endParaRPr lang="en-IN" sz="20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Pitch about what sets you apart from competitors </a:t>
          </a:r>
          <a:endParaRPr lang="en-IN" sz="20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solidFill>
                <a:schemeClr val="bg1"/>
              </a:solidFill>
              <a:latin typeface="Montserrat" panose="00000500000000000000" pitchFamily="2" charset="0"/>
            </a:rPr>
            <a:t>Barriers to entry – Key partnerships, IP</a:t>
          </a:r>
        </a:p>
        <a:p>
          <a:pPr algn="l"/>
          <a:r>
            <a:rPr lang="en-US" sz="2400" b="0" i="0" dirty="0">
              <a:solidFill>
                <a:schemeClr val="bg1"/>
              </a:solidFill>
              <a:latin typeface="Montserrat" panose="00000500000000000000" pitchFamily="2" charset="0"/>
            </a:rPr>
            <a:t>Opportunities for collaboration and co-creation</a:t>
          </a:r>
          <a:endParaRPr lang="en-IN" sz="16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599" custLinFactNeighborY="6665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651" custLinFactNeighborY="6665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Clearly and concisely fill all the blocks of a lean canvas</a:t>
          </a:r>
          <a:endParaRPr lang="en-IN" sz="20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A1A64FDF-DB09-4C10-9862-AD171F88F002}">
      <dgm:prSet phldrT="[Text]"/>
      <dgm:spPr>
        <a:solidFill>
          <a:srgbClr val="F04034"/>
        </a:solidFill>
      </dgm:spPr>
      <dgm:t>
        <a:bodyPr/>
        <a:lstStyle/>
        <a:p>
          <a:r>
            <a:rPr lang="en-US" b="0" i="0" dirty="0">
              <a:latin typeface="Montserrat" panose="00000500000000000000" pitchFamily="2" charset="0"/>
            </a:rPr>
            <a:t>Lean Canvas help sketch out several variants of your idea, It is a rapid</a:t>
          </a:r>
        </a:p>
        <a:p>
          <a:r>
            <a:rPr lang="en-US" b="0" i="0" dirty="0">
              <a:latin typeface="Montserrat" panose="00000500000000000000" pitchFamily="2" charset="0"/>
            </a:rPr>
            <a:t>Idea modeling tool. That helped startups identify and home in on several promising customer-problem-solution possibilities.</a:t>
          </a:r>
          <a:endParaRPr lang="en-IN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2FC5F85D-045D-4296-B74F-0CC184592E34}" type="parTrans" cxnId="{DDC889BB-3881-4CDD-9E72-1F3CF5A6655B}">
      <dgm:prSet/>
      <dgm:spPr/>
      <dgm:t>
        <a:bodyPr/>
        <a:lstStyle/>
        <a:p>
          <a:endParaRPr lang="en-US"/>
        </a:p>
      </dgm:t>
    </dgm:pt>
    <dgm:pt modelId="{79A5BFD3-93C2-411C-B65B-46EAAE43AB6B}" type="sibTrans" cxnId="{DDC889BB-3881-4CDD-9E72-1F3CF5A6655B}">
      <dgm:prSet/>
      <dgm:spPr/>
      <dgm:t>
        <a:bodyPr/>
        <a:lstStyle/>
        <a:p>
          <a:endParaRPr lang="en-US"/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2" custScaleX="132821" custScaleY="109329" custLinFactNeighborX="-597" custLinFactNeighborY="55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8CFFFA3B-2F5A-4E03-BDFF-2ADEB6CF60BC}" type="pres">
      <dgm:prSet presAssocID="{A1A64FDF-DB09-4C10-9862-AD171F88F002}" presName="node" presStyleLbl="node1" presStyleIdx="1" presStyleCnt="2" custScaleX="132821" custScaleY="106375" custLinFactNeighborX="184" custLinFactNeighborY="2587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6C3F06BA-BA2B-4E9B-B527-32F2B33577F0}" type="presOf" srcId="{A1A64FDF-DB09-4C10-9862-AD171F88F002}" destId="{8CFFFA3B-2F5A-4E03-BDFF-2ADEB6CF60BC}" srcOrd="0" destOrd="0" presId="urn:microsoft.com/office/officeart/2005/8/layout/default"/>
    <dgm:cxn modelId="{DDC889BB-3881-4CDD-9E72-1F3CF5A6655B}" srcId="{F63AB343-5A73-47E4-8646-CD6F6FB8F31C}" destId="{A1A64FDF-DB09-4C10-9862-AD171F88F002}" srcOrd="1" destOrd="0" parTransId="{2FC5F85D-045D-4296-B74F-0CC184592E34}" sibTransId="{79A5BFD3-93C2-411C-B65B-46EAAE43AB6B}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5159DA84-E32B-495F-AD05-D7D6DF842816}" type="presParOf" srcId="{4BC6EFDF-A91D-4DDE-B436-D0306CA8FB22}" destId="{8CFFFA3B-2F5A-4E03-BDFF-2ADEB6CF60BC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Clearly and concisely explain how your product will make money: Source of Revenue</a:t>
          </a:r>
          <a:endParaRPr lang="en-IN" sz="20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A1A64FDF-DB09-4C10-9862-AD171F88F002}">
      <dgm:prSet phldrT="[Text]"/>
      <dgm:spPr>
        <a:solidFill>
          <a:srgbClr val="F04034"/>
        </a:solidFill>
      </dgm:spPr>
      <dgm:t>
        <a:bodyPr/>
        <a:lstStyle/>
        <a:p>
          <a:r>
            <a:rPr lang="en-US" b="0" i="0" dirty="0">
              <a:latin typeface="Montserrat" panose="00000500000000000000" pitchFamily="2" charset="0"/>
            </a:rPr>
            <a:t>Investors want to know that you have a viable business model in place</a:t>
          </a:r>
          <a:endParaRPr lang="en-IN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2FC5F85D-045D-4296-B74F-0CC184592E34}" type="parTrans" cxnId="{DDC889BB-3881-4CDD-9E72-1F3CF5A6655B}">
      <dgm:prSet/>
      <dgm:spPr/>
      <dgm:t>
        <a:bodyPr/>
        <a:lstStyle/>
        <a:p>
          <a:endParaRPr lang="en-US"/>
        </a:p>
      </dgm:t>
    </dgm:pt>
    <dgm:pt modelId="{79A5BFD3-93C2-411C-B65B-46EAAE43AB6B}" type="sibTrans" cxnId="{DDC889BB-3881-4CDD-9E72-1F3CF5A6655B}">
      <dgm:prSet/>
      <dgm:spPr/>
      <dgm:t>
        <a:bodyPr/>
        <a:lstStyle/>
        <a:p>
          <a:endParaRPr lang="en-US"/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2" custScaleX="132821" custScaleY="109329" custLinFactNeighborX="-597" custLinFactNeighborY="55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8CFFFA3B-2F5A-4E03-BDFF-2ADEB6CF60BC}" type="pres">
      <dgm:prSet presAssocID="{A1A64FDF-DB09-4C10-9862-AD171F88F002}" presName="node" presStyleLbl="node1" presStyleIdx="1" presStyleCnt="2" custScaleX="132821" custScaleY="106375" custLinFactNeighborX="184" custLinFactNeighborY="2587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6C3F06BA-BA2B-4E9B-B527-32F2B33577F0}" type="presOf" srcId="{A1A64FDF-DB09-4C10-9862-AD171F88F002}" destId="{8CFFFA3B-2F5A-4E03-BDFF-2ADEB6CF60BC}" srcOrd="0" destOrd="0" presId="urn:microsoft.com/office/officeart/2005/8/layout/default"/>
    <dgm:cxn modelId="{DDC889BB-3881-4CDD-9E72-1F3CF5A6655B}" srcId="{F63AB343-5A73-47E4-8646-CD6F6FB8F31C}" destId="{A1A64FDF-DB09-4C10-9862-AD171F88F002}" srcOrd="1" destOrd="0" parTransId="{2FC5F85D-045D-4296-B74F-0CC184592E34}" sibTransId="{79A5BFD3-93C2-411C-B65B-46EAAE43AB6B}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5159DA84-E32B-495F-AD05-D7D6DF842816}" type="presParOf" srcId="{4BC6EFDF-A91D-4DDE-B436-D0306CA8FB22}" destId="{8CFFFA3B-2F5A-4E03-BDFF-2ADEB6CF60BC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19211" y="1119697"/>
          <a:ext cx="5283005" cy="3169803"/>
        </a:xfrm>
        <a:prstGeom prst="rect">
          <a:avLst/>
        </a:prstGeom>
        <a:solidFill>
          <a:srgbClr val="EE25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Montserrat" panose="00000500000000000000" pitchFamily="2" charset="0"/>
            </a:rPr>
            <a:t>Who are you and why you're here?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Montserrat" panose="00000500000000000000" pitchFamily="2" charset="0"/>
            </a:rPr>
            <a:t>Keep it short and sweet</a:t>
          </a:r>
          <a:endParaRPr lang="en-IN" sz="28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19211" y="1119697"/>
        <a:ext cx="5283005" cy="3169803"/>
      </dsp:txXfrm>
    </dsp:sp>
    <dsp:sp modelId="{1B6A54B0-7323-418C-B8EE-1A870FF5188A}">
      <dsp:nvSpPr>
        <dsp:cNvPr id="0" name=""/>
        <dsp:cNvSpPr/>
      </dsp:nvSpPr>
      <dsp:spPr>
        <a:xfrm>
          <a:off x="5814014" y="1119697"/>
          <a:ext cx="5283005" cy="3169803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Montserrat" panose="00000500000000000000" pitchFamily="2" charset="0"/>
            </a:rPr>
            <a:t>Don’t put too much text on the slide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Montserrat" panose="00000500000000000000" pitchFamily="2" charset="0"/>
            </a:rPr>
            <a:t>Create a hook</a:t>
          </a:r>
          <a:endParaRPr lang="en-IN" sz="28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814014" y="1119697"/>
        <a:ext cx="5283005" cy="31698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56926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Key team members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Key advisors/mentors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156926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156926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Team member’s history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Educational/Industry backgrounds and expertise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Describe their specific role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10325" y="156926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483470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Explain the unique value each person brings to the innovation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Talk about their passion for the project and why they decided to work for this innovation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483470"/>
        <a:ext cx="10594081" cy="2302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219728"/>
          <a:ext cx="5098044" cy="1948680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Description of customer pain points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19728"/>
        <a:ext cx="5098044" cy="1948680"/>
      </dsp:txXfrm>
    </dsp:sp>
    <dsp:sp modelId="{1B6A54B0-7323-418C-B8EE-1A870FF5188A}">
      <dsp:nvSpPr>
        <dsp:cNvPr id="0" name=""/>
        <dsp:cNvSpPr/>
      </dsp:nvSpPr>
      <dsp:spPr>
        <a:xfrm>
          <a:off x="5510325" y="192587"/>
          <a:ext cx="5098044" cy="200922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What kind of person/customer is this product for? - Persona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10325" y="192587"/>
        <a:ext cx="5098044" cy="2009225"/>
      </dsp:txXfrm>
    </dsp:sp>
    <dsp:sp modelId="{7887EDED-12AF-4382-A7A3-8629FCB97637}">
      <dsp:nvSpPr>
        <dsp:cNvPr id="0" name=""/>
        <dsp:cNvSpPr/>
      </dsp:nvSpPr>
      <dsp:spPr>
        <a:xfrm>
          <a:off x="0" y="2336598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How the innovation solves it - concept &amp; key elements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Brief tech involved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336598"/>
        <a:ext cx="10594081" cy="2302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6168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What the innovation does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16168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72522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Why it’s compelling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10325" y="72522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483470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Include explainer videos, demos, product screenshots if any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483470"/>
        <a:ext cx="10594081" cy="2302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7EDED-12AF-4382-A7A3-8629FCB97637}">
      <dsp:nvSpPr>
        <dsp:cNvPr id="0" name=""/>
        <dsp:cNvSpPr/>
      </dsp:nvSpPr>
      <dsp:spPr>
        <a:xfrm>
          <a:off x="405961" y="2357039"/>
          <a:ext cx="9796447" cy="2306077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Include explainer videos, demos, product screenshots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Include </a:t>
          </a:r>
          <a:r>
            <a:rPr lang="en-US" sz="2400" b="0" i="0" kern="1200" dirty="0" err="1">
              <a:solidFill>
                <a:schemeClr val="bg1"/>
              </a:solidFill>
              <a:latin typeface="Montserrat" panose="00000500000000000000" pitchFamily="2" charset="0"/>
            </a:rPr>
            <a:t>PoCs</a:t>
          </a:r>
          <a:endParaRPr lang="en-US" sz="2400" b="0" i="0" kern="12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Include testimonials of actual customers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405961" y="2357039"/>
        <a:ext cx="9796447" cy="2306077"/>
      </dsp:txXfrm>
    </dsp:sp>
    <dsp:sp modelId="{64F4BD2C-8BE8-4AD4-98EC-0A172FB0E49F}">
      <dsp:nvSpPr>
        <dsp:cNvPr id="0" name=""/>
        <dsp:cNvSpPr/>
      </dsp:nvSpPr>
      <dsp:spPr>
        <a:xfrm>
          <a:off x="437304" y="0"/>
          <a:ext cx="5044582" cy="2306077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  <a:latin typeface="Montserrat" panose="00000500000000000000" pitchFamily="2" charset="0"/>
            </a:rPr>
            <a:t>Value Proposition of product/service</a:t>
          </a:r>
        </a:p>
      </dsp:txBody>
      <dsp:txXfrm>
        <a:off x="437304" y="0"/>
        <a:ext cx="5044582" cy="2306077"/>
      </dsp:txXfrm>
    </dsp:sp>
    <dsp:sp modelId="{518354C5-EF36-4063-9CED-F62D20F993CC}">
      <dsp:nvSpPr>
        <dsp:cNvPr id="0" name=""/>
        <dsp:cNvSpPr/>
      </dsp:nvSpPr>
      <dsp:spPr>
        <a:xfrm>
          <a:off x="5603878" y="23926"/>
          <a:ext cx="4518912" cy="2306077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  <a:latin typeface="Montserrat" panose="00000500000000000000" pitchFamily="2" charset="0"/>
            </a:rPr>
            <a:t>Benefits/Impact will be created</a:t>
          </a:r>
        </a:p>
      </dsp:txBody>
      <dsp:txXfrm>
        <a:off x="5603878" y="23926"/>
        <a:ext cx="4518912" cy="2306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56926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Total Addressable Market</a:t>
          </a:r>
        </a:p>
      </dsp:txBody>
      <dsp:txXfrm>
        <a:off x="0" y="156926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156926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Serviceable Addressable Market (SAM)</a:t>
          </a:r>
        </a:p>
      </dsp:txBody>
      <dsp:txXfrm>
        <a:off x="5510325" y="156926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483470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Target Market - The portion of SAM that you can capture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>
            <a:latin typeface="Montserrat" panose="00000500000000000000" pitchFamily="2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Primary/Secondary Research Data</a:t>
          </a:r>
        </a:p>
      </dsp:txBody>
      <dsp:txXfrm>
        <a:off x="0" y="2483470"/>
        <a:ext cx="10594081" cy="23029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6168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State of the development of solution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State the Technology Readiness Level (TRL)</a:t>
          </a:r>
        </a:p>
      </dsp:txBody>
      <dsp:txXfrm>
        <a:off x="0" y="16168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72522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  <a:latin typeface="Montserrat" panose="00000500000000000000" pitchFamily="2" charset="0"/>
            </a:rPr>
            <a:t>Intellectual Property (IP) component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  <a:latin typeface="Montserrat" panose="00000500000000000000" pitchFamily="2" charset="0"/>
            </a:rPr>
            <a:t>Innovation &amp; Uniqueness </a:t>
          </a:r>
        </a:p>
      </dsp:txBody>
      <dsp:txXfrm>
        <a:off x="5510325" y="72522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483470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b="0" i="0" kern="1200" dirty="0">
              <a:latin typeface="Montserrat" panose="00000500000000000000" pitchFamily="2" charset="0"/>
            </a:rPr>
            <a:t>Include explainer videos, demos, product screenshots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400" b="0" i="0" kern="12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Road Map for going forward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483470"/>
        <a:ext cx="10594081" cy="23029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56926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Potential Competitors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Competitive Advantage of your Product over others </a:t>
          </a:r>
          <a:endParaRPr lang="en-IN" sz="2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156926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156926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Pitch about what sets you apart from competitors </a:t>
          </a:r>
          <a:endParaRPr lang="en-IN" sz="2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10325" y="156926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483470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Barriers to entry – Key partnerships, IP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Opportunities for collaboration and co-creation</a:t>
          </a:r>
          <a:endParaRPr lang="en-IN" sz="16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483470"/>
        <a:ext cx="10594081" cy="23029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250463"/>
          <a:ext cx="5104924" cy="2521211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Clearly and concisely fill all the blocks of a lean canvas</a:t>
          </a:r>
          <a:endParaRPr lang="en-IN" sz="2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1250463"/>
        <a:ext cx="5104924" cy="2521211"/>
      </dsp:txXfrm>
    </dsp:sp>
    <dsp:sp modelId="{8CFFFA3B-2F5A-4E03-BDFF-2ADEB6CF60BC}">
      <dsp:nvSpPr>
        <dsp:cNvPr id="0" name=""/>
        <dsp:cNvSpPr/>
      </dsp:nvSpPr>
      <dsp:spPr>
        <a:xfrm>
          <a:off x="5503430" y="1331430"/>
          <a:ext cx="5104924" cy="245308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Montserrat" panose="00000500000000000000" pitchFamily="2" charset="0"/>
            </a:rPr>
            <a:t>Lean Canvas help sketch out several variants of your idea, It is a rapid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Montserrat" panose="00000500000000000000" pitchFamily="2" charset="0"/>
            </a:rPr>
            <a:t>Idea modeling tool. That helped startups identify and home in on several promising customer-problem-solution possibilities.</a:t>
          </a:r>
          <a:endParaRPr lang="en-IN" sz="22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03430" y="1331430"/>
        <a:ext cx="5104924" cy="24530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250463"/>
          <a:ext cx="5104924" cy="2521211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Clearly and concisely explain how your product will make money: Source of Revenue</a:t>
          </a:r>
          <a:endParaRPr lang="en-IN" sz="2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1250463"/>
        <a:ext cx="5104924" cy="2521211"/>
      </dsp:txXfrm>
    </dsp:sp>
    <dsp:sp modelId="{8CFFFA3B-2F5A-4E03-BDFF-2ADEB6CF60BC}">
      <dsp:nvSpPr>
        <dsp:cNvPr id="0" name=""/>
        <dsp:cNvSpPr/>
      </dsp:nvSpPr>
      <dsp:spPr>
        <a:xfrm>
          <a:off x="5503430" y="1331430"/>
          <a:ext cx="5104924" cy="245308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>
              <a:latin typeface="Montserrat" panose="00000500000000000000" pitchFamily="2" charset="0"/>
            </a:rPr>
            <a:t>Investors want to know that you have a viable business model in place</a:t>
          </a:r>
          <a:endParaRPr lang="en-IN" sz="38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03430" y="1331430"/>
        <a:ext cx="5104924" cy="2453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EBC1-D45A-4584-BEC9-4C32FB35D20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8F7D2-DBF7-47B1-8A95-599CF99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3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CEE87-031F-49C9-AC3B-784278BEAF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>
          <a:xfrm>
            <a:off x="0" y="1"/>
            <a:ext cx="12192000" cy="4937759"/>
          </a:xfrm>
          <a:custGeom>
            <a:avLst/>
            <a:gdLst>
              <a:gd name="connsiteX0" fmla="*/ 0 w 12192000"/>
              <a:gd name="connsiteY0" fmla="*/ 0 h 4937759"/>
              <a:gd name="connsiteX1" fmla="*/ 12192000 w 12192000"/>
              <a:gd name="connsiteY1" fmla="*/ 0 h 4937759"/>
              <a:gd name="connsiteX2" fmla="*/ 12192000 w 12192000"/>
              <a:gd name="connsiteY2" fmla="*/ 4937759 h 4937759"/>
              <a:gd name="connsiteX3" fmla="*/ 0 w 12192000"/>
              <a:gd name="connsiteY3" fmla="*/ 4937759 h 493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937759">
                <a:moveTo>
                  <a:pt x="0" y="0"/>
                </a:moveTo>
                <a:lnTo>
                  <a:pt x="12192000" y="0"/>
                </a:lnTo>
                <a:lnTo>
                  <a:pt x="12192000" y="4937759"/>
                </a:lnTo>
                <a:lnTo>
                  <a:pt x="0" y="493775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611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0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38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6E162F-09E4-4F97-91E2-A255FA795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t="16155" r="46167" b="14753"/>
          <a:stretch>
            <a:fillRect/>
          </a:stretch>
        </p:blipFill>
        <p:spPr>
          <a:xfrm>
            <a:off x="690880" y="1107905"/>
            <a:ext cx="5872480" cy="4738300"/>
          </a:xfrm>
          <a:custGeom>
            <a:avLst/>
            <a:gdLst>
              <a:gd name="connsiteX0" fmla="*/ 4174488 w 5872480"/>
              <a:gd name="connsiteY0" fmla="*/ 1655999 h 4738300"/>
              <a:gd name="connsiteX1" fmla="*/ 5049498 w 5872480"/>
              <a:gd name="connsiteY1" fmla="*/ 1655999 h 4738300"/>
              <a:gd name="connsiteX2" fmla="*/ 4611993 w 5872480"/>
              <a:gd name="connsiteY2" fmla="*/ 2410318 h 4738300"/>
              <a:gd name="connsiteX3" fmla="*/ 4611993 w 5872480"/>
              <a:gd name="connsiteY3" fmla="*/ 825866 h 4738300"/>
              <a:gd name="connsiteX4" fmla="*/ 5049498 w 5872480"/>
              <a:gd name="connsiteY4" fmla="*/ 1580184 h 4738300"/>
              <a:gd name="connsiteX5" fmla="*/ 4174488 w 5872480"/>
              <a:gd name="connsiteY5" fmla="*/ 1580184 h 4738300"/>
              <a:gd name="connsiteX6" fmla="*/ 1759292 w 5872480"/>
              <a:gd name="connsiteY6" fmla="*/ 687469 h 4738300"/>
              <a:gd name="connsiteX7" fmla="*/ 3231335 w 5872480"/>
              <a:gd name="connsiteY7" fmla="*/ 3225474 h 4738300"/>
              <a:gd name="connsiteX8" fmla="*/ 4113188 w 5872480"/>
              <a:gd name="connsiteY8" fmla="*/ 1705039 h 4738300"/>
              <a:gd name="connsiteX9" fmla="*/ 5872480 w 5872480"/>
              <a:gd name="connsiteY9" fmla="*/ 4738300 h 4738300"/>
              <a:gd name="connsiteX10" fmla="*/ 2353896 w 5872480"/>
              <a:gd name="connsiteY10" fmla="*/ 4738300 h 4738300"/>
              <a:gd name="connsiteX11" fmla="*/ 2944086 w 5872480"/>
              <a:gd name="connsiteY11" fmla="*/ 3720731 h 4738300"/>
              <a:gd name="connsiteX12" fmla="*/ 0 w 5872480"/>
              <a:gd name="connsiteY12" fmla="*/ 3720731 h 4738300"/>
              <a:gd name="connsiteX13" fmla="*/ 1469615 w 5872480"/>
              <a:gd name="connsiteY13" fmla="*/ 0 h 4738300"/>
              <a:gd name="connsiteX14" fmla="*/ 4988199 w 5872480"/>
              <a:gd name="connsiteY14" fmla="*/ 0 h 4738300"/>
              <a:gd name="connsiteX15" fmla="*/ 3228907 w 5872480"/>
              <a:gd name="connsiteY15" fmla="*/ 3033262 h 47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72480" h="4738300">
                <a:moveTo>
                  <a:pt x="4174488" y="1655999"/>
                </a:moveTo>
                <a:lnTo>
                  <a:pt x="5049498" y="1655999"/>
                </a:lnTo>
                <a:lnTo>
                  <a:pt x="4611993" y="2410318"/>
                </a:lnTo>
                <a:close/>
                <a:moveTo>
                  <a:pt x="4611993" y="825866"/>
                </a:moveTo>
                <a:lnTo>
                  <a:pt x="5049498" y="1580184"/>
                </a:lnTo>
                <a:lnTo>
                  <a:pt x="4174488" y="1580184"/>
                </a:lnTo>
                <a:close/>
                <a:moveTo>
                  <a:pt x="1759292" y="687469"/>
                </a:moveTo>
                <a:lnTo>
                  <a:pt x="3231335" y="3225474"/>
                </a:lnTo>
                <a:lnTo>
                  <a:pt x="4113188" y="1705039"/>
                </a:lnTo>
                <a:lnTo>
                  <a:pt x="5872480" y="4738300"/>
                </a:lnTo>
                <a:lnTo>
                  <a:pt x="2353896" y="4738300"/>
                </a:lnTo>
                <a:lnTo>
                  <a:pt x="2944086" y="3720731"/>
                </a:lnTo>
                <a:lnTo>
                  <a:pt x="0" y="3720731"/>
                </a:lnTo>
                <a:close/>
                <a:moveTo>
                  <a:pt x="1469615" y="0"/>
                </a:moveTo>
                <a:lnTo>
                  <a:pt x="4988199" y="0"/>
                </a:lnTo>
                <a:lnTo>
                  <a:pt x="3228907" y="30332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8767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F6555-EF9F-4581-A38A-38BDC30ED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0" t="5241" r="3417" b="5241"/>
          <a:stretch>
            <a:fillRect/>
          </a:stretch>
        </p:blipFill>
        <p:spPr>
          <a:xfrm>
            <a:off x="6492239" y="359410"/>
            <a:ext cx="5283200" cy="6139180"/>
          </a:xfrm>
          <a:custGeom>
            <a:avLst/>
            <a:gdLst>
              <a:gd name="connsiteX0" fmla="*/ 1334703 w 5283200"/>
              <a:gd name="connsiteY0" fmla="*/ 3802380 h 6139180"/>
              <a:gd name="connsiteX1" fmla="*/ 2613794 w 5283200"/>
              <a:gd name="connsiteY1" fmla="*/ 3802380 h 6139180"/>
              <a:gd name="connsiteX2" fmla="*/ 2613794 w 5283200"/>
              <a:gd name="connsiteY2" fmla="*/ 6139180 h 6139180"/>
              <a:gd name="connsiteX3" fmla="*/ 1334703 w 5283200"/>
              <a:gd name="connsiteY3" fmla="*/ 6139180 h 6139180"/>
              <a:gd name="connsiteX4" fmla="*/ 4004109 w 5283200"/>
              <a:gd name="connsiteY4" fmla="*/ 2413000 h 6139180"/>
              <a:gd name="connsiteX5" fmla="*/ 5283200 w 5283200"/>
              <a:gd name="connsiteY5" fmla="*/ 2413000 h 6139180"/>
              <a:gd name="connsiteX6" fmla="*/ 5283200 w 5283200"/>
              <a:gd name="connsiteY6" fmla="*/ 4749800 h 6139180"/>
              <a:gd name="connsiteX7" fmla="*/ 4004109 w 5283200"/>
              <a:gd name="connsiteY7" fmla="*/ 4749800 h 6139180"/>
              <a:gd name="connsiteX8" fmla="*/ 0 w 5283200"/>
              <a:gd name="connsiteY8" fmla="*/ 1022350 h 6139180"/>
              <a:gd name="connsiteX9" fmla="*/ 1279091 w 5283200"/>
              <a:gd name="connsiteY9" fmla="*/ 1022350 h 6139180"/>
              <a:gd name="connsiteX10" fmla="*/ 1279091 w 5283200"/>
              <a:gd name="connsiteY10" fmla="*/ 4768850 h 6139180"/>
              <a:gd name="connsiteX11" fmla="*/ 0 w 5283200"/>
              <a:gd name="connsiteY11" fmla="*/ 4768850 h 6139180"/>
              <a:gd name="connsiteX12" fmla="*/ 2669406 w 5283200"/>
              <a:gd name="connsiteY12" fmla="*/ 1003301 h 6139180"/>
              <a:gd name="connsiteX13" fmla="*/ 3948497 w 5283200"/>
              <a:gd name="connsiteY13" fmla="*/ 1003301 h 6139180"/>
              <a:gd name="connsiteX14" fmla="*/ 3948497 w 5283200"/>
              <a:gd name="connsiteY14" fmla="*/ 5435600 h 6139180"/>
              <a:gd name="connsiteX15" fmla="*/ 2669406 w 5283200"/>
              <a:gd name="connsiteY15" fmla="*/ 5435600 h 6139180"/>
              <a:gd name="connsiteX16" fmla="*/ 1334703 w 5283200"/>
              <a:gd name="connsiteY16" fmla="*/ 0 h 6139180"/>
              <a:gd name="connsiteX17" fmla="*/ 2613794 w 5283200"/>
              <a:gd name="connsiteY17" fmla="*/ 0 h 6139180"/>
              <a:gd name="connsiteX18" fmla="*/ 2613794 w 5283200"/>
              <a:gd name="connsiteY18" fmla="*/ 3746500 h 6139180"/>
              <a:gd name="connsiteX19" fmla="*/ 1334703 w 5283200"/>
              <a:gd name="connsiteY19" fmla="*/ 3746500 h 613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83200" h="6139180">
                <a:moveTo>
                  <a:pt x="1334703" y="3802380"/>
                </a:moveTo>
                <a:lnTo>
                  <a:pt x="2613794" y="3802380"/>
                </a:lnTo>
                <a:lnTo>
                  <a:pt x="2613794" y="6139180"/>
                </a:lnTo>
                <a:lnTo>
                  <a:pt x="1334703" y="6139180"/>
                </a:lnTo>
                <a:close/>
                <a:moveTo>
                  <a:pt x="4004109" y="2413000"/>
                </a:moveTo>
                <a:lnTo>
                  <a:pt x="5283200" y="2413000"/>
                </a:lnTo>
                <a:lnTo>
                  <a:pt x="5283200" y="4749800"/>
                </a:lnTo>
                <a:lnTo>
                  <a:pt x="4004109" y="4749800"/>
                </a:lnTo>
                <a:close/>
                <a:moveTo>
                  <a:pt x="0" y="1022350"/>
                </a:moveTo>
                <a:lnTo>
                  <a:pt x="1279091" y="1022350"/>
                </a:lnTo>
                <a:lnTo>
                  <a:pt x="1279091" y="4768850"/>
                </a:lnTo>
                <a:lnTo>
                  <a:pt x="0" y="4768850"/>
                </a:lnTo>
                <a:close/>
                <a:moveTo>
                  <a:pt x="2669406" y="1003301"/>
                </a:moveTo>
                <a:lnTo>
                  <a:pt x="3948497" y="1003301"/>
                </a:lnTo>
                <a:lnTo>
                  <a:pt x="3948497" y="5435600"/>
                </a:lnTo>
                <a:lnTo>
                  <a:pt x="2669406" y="5435600"/>
                </a:lnTo>
                <a:close/>
                <a:moveTo>
                  <a:pt x="1334703" y="0"/>
                </a:moveTo>
                <a:lnTo>
                  <a:pt x="2613794" y="0"/>
                </a:lnTo>
                <a:lnTo>
                  <a:pt x="2613794" y="3746500"/>
                </a:lnTo>
                <a:lnTo>
                  <a:pt x="1334703" y="37465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157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9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8293-15E9-4597-B06C-F2C0D255F3E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50" r:id="rId15"/>
    <p:sldLayoutId id="214748365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53FA9-7356-4623-B129-4764C3F1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881"/>
          <a:stretch/>
        </p:blipFill>
        <p:spPr>
          <a:xfrm>
            <a:off x="0" y="0"/>
            <a:ext cx="12192000" cy="493776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0" y="0"/>
            <a:ext cx="12192000" cy="4937760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9993" y="3885971"/>
            <a:ext cx="10952013" cy="2026288"/>
          </a:xfrm>
          <a:prstGeom prst="roundRect">
            <a:avLst>
              <a:gd name="adj" fmla="val 50000"/>
            </a:avLst>
          </a:prstGeom>
          <a:solidFill>
            <a:srgbClr val="F04034"/>
          </a:solidFill>
          <a:ln>
            <a:noFill/>
          </a:ln>
          <a:effectLst>
            <a:outerShdw blurRad="889000" dist="368300" dir="8400000" sx="102000" sy="102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Montserrat" panose="00000500000000000000" pitchFamily="2" charset="0"/>
              </a:rPr>
              <a:t>Team Name:</a:t>
            </a:r>
            <a:endParaRPr lang="en-US" sz="5400" dirty="0">
              <a:latin typeface="Montserrat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5323" y="769731"/>
            <a:ext cx="9501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Montserrat" panose="00000500000000000000" pitchFamily="2" charset="0"/>
              </a:rPr>
              <a:t>Title:</a:t>
            </a:r>
            <a:endParaRPr lang="id-ID" sz="60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AB65A-9930-4692-A810-1D36B837F291}"/>
              </a:ext>
            </a:extLst>
          </p:cNvPr>
          <p:cNvSpPr txBox="1"/>
          <p:nvPr/>
        </p:nvSpPr>
        <p:spPr>
          <a:xfrm>
            <a:off x="5837445" y="2684566"/>
            <a:ext cx="465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Theme:</a:t>
            </a:r>
          </a:p>
          <a:p>
            <a:pPr algn="ctr"/>
            <a:endParaRPr lang="id-ID" sz="2400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9. Business Model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752475" y="1131457"/>
            <a:ext cx="1081053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How are you planning to make money? Show a schedule when you expect revenues to pour in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/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43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10. The Team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099149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04034"/>
                </a:solidFill>
                <a:latin typeface="Montserrat" panose="00000500000000000000" pitchFamily="2" charset="0"/>
              </a:rPr>
              <a:t>Show the people behind the idea and briefly describe their role</a:t>
            </a:r>
            <a:endParaRPr lang="en-US" sz="2000" b="0" i="0" dirty="0">
              <a:solidFill>
                <a:srgbClr val="F04034"/>
              </a:solidFill>
              <a:effectLst/>
              <a:latin typeface="Montserrat" panose="00000500000000000000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369083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96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rcle: Hollow 5">
            <a:extLst>
              <a:ext uri="{FF2B5EF4-FFF2-40B4-BE49-F238E27FC236}">
                <a16:creationId xmlns:a16="http://schemas.microsoft.com/office/drawing/2014/main" id="{97ACA13C-58B6-4BC3-A6B8-14B40AA351A6}"/>
              </a:ext>
            </a:extLst>
          </p:cNvPr>
          <p:cNvSpPr/>
          <p:nvPr/>
        </p:nvSpPr>
        <p:spPr>
          <a:xfrm>
            <a:off x="1171303" y="-1495697"/>
            <a:ext cx="9849394" cy="9849394"/>
          </a:xfrm>
          <a:prstGeom prst="donut">
            <a:avLst>
              <a:gd name="adj" fmla="val 22544"/>
            </a:avLst>
          </a:prstGeom>
          <a:solidFill>
            <a:srgbClr val="F9F9F9"/>
          </a:solidFill>
          <a:ln>
            <a:noFill/>
          </a:ln>
          <a:effectLst>
            <a:outerShdw blurRad="6731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B2FAB-385E-41D5-BFD5-0E6058CF3BED}"/>
              </a:ext>
            </a:extLst>
          </p:cNvPr>
          <p:cNvSpPr/>
          <p:nvPr/>
        </p:nvSpPr>
        <p:spPr>
          <a:xfrm>
            <a:off x="3082833" y="2332957"/>
            <a:ext cx="3233533" cy="1746913"/>
          </a:xfrm>
          <a:prstGeom prst="rect">
            <a:avLst/>
          </a:prstGeom>
          <a:noFill/>
          <a:ln w="571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8ACB6-E0DB-4E25-9B73-FB3450893755}"/>
              </a:ext>
            </a:extLst>
          </p:cNvPr>
          <p:cNvSpPr/>
          <p:nvPr/>
        </p:nvSpPr>
        <p:spPr>
          <a:xfrm>
            <a:off x="5553228" y="2552458"/>
            <a:ext cx="1326108" cy="130791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6EEB4-FBA9-4485-A351-F1CE6BD5232A}"/>
              </a:ext>
            </a:extLst>
          </p:cNvPr>
          <p:cNvSpPr txBox="1"/>
          <p:nvPr/>
        </p:nvSpPr>
        <p:spPr>
          <a:xfrm>
            <a:off x="3428443" y="2421583"/>
            <a:ext cx="53351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</a:t>
            </a:r>
            <a:r>
              <a:rPr lang="en-US" sz="8800" i="1" spc="600" dirty="0">
                <a:solidFill>
                  <a:srgbClr val="EE2516"/>
                </a:solidFill>
              </a:rPr>
              <a:t>you</a:t>
            </a:r>
            <a:endParaRPr lang="id-ID" sz="8800" i="1" spc="600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9020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390698" y="474269"/>
            <a:ext cx="1104882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1. The Overview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07700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04034"/>
                </a:solidFill>
                <a:latin typeface="Montserrat" panose="00000500000000000000" pitchFamily="2" charset="0"/>
              </a:rPr>
              <a:t>C</a:t>
            </a:r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reate an overview of your Innovation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316012"/>
              </p:ext>
            </p:extLst>
          </p:nvPr>
        </p:nvGraphicFramePr>
        <p:xfrm>
          <a:off x="547490" y="1388933"/>
          <a:ext cx="11097020" cy="537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64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2. The Problem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27724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04034"/>
                </a:solidFill>
                <a:latin typeface="Montserrat" panose="00000500000000000000" pitchFamily="2" charset="0"/>
              </a:rPr>
              <a:t>What problem are you trying to solve? Is it really a problem?</a:t>
            </a:r>
            <a:endParaRPr lang="en-US" sz="2000" b="0" i="0" dirty="0">
              <a:solidFill>
                <a:srgbClr val="F04034"/>
              </a:solidFill>
              <a:effectLst/>
              <a:latin typeface="Montserrat" panose="00000500000000000000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809197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20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3.The Solution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31457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Describe how are you planning to solve the problem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560392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73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4. The innovation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31457"/>
            <a:ext cx="9487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Describe how are your solution is relevant to the customers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102185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16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191032" y="474269"/>
            <a:ext cx="1180423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5. Market &amp; Opportunity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31457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Know, or at least attempt to predict, the size of your target market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286601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04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6. The Technology/Innovation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31457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Describe how are you planning to solve the problem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890439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08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7. Competitive Landscape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198692" y="1131457"/>
            <a:ext cx="9794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What are the alternative solutions to the problem you are trying to solve?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153818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79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127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8. LEAN CANVAS</a:t>
            </a:r>
          </a:p>
          <a:p>
            <a:pPr algn="ctr"/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752475" y="1131457"/>
            <a:ext cx="1081053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Sketch out a business model design of your</a:t>
            </a:r>
          </a:p>
          <a:p>
            <a:pPr algn="ctr"/>
            <a:r>
              <a:rPr lang="en-US" sz="19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idea using a 1-page template (Lean Canvas)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081420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39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</TotalTime>
  <Words>500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ROG</dc:creator>
  <cp:lastModifiedBy>Sujatha R</cp:lastModifiedBy>
  <cp:revision>232</cp:revision>
  <dcterms:created xsi:type="dcterms:W3CDTF">2018-08-17T08:14:21Z</dcterms:created>
  <dcterms:modified xsi:type="dcterms:W3CDTF">2024-01-24T07:23:57Z</dcterms:modified>
</cp:coreProperties>
</file>