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72A"/>
    <a:srgbClr val="FDFEFF"/>
    <a:srgbClr val="F4F3F3"/>
    <a:srgbClr val="F6F5F5"/>
    <a:srgbClr val="F8AD8C"/>
    <a:srgbClr val="F47F4A"/>
    <a:srgbClr val="FDE8DF"/>
    <a:srgbClr val="F8A884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420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82A9D-E9F4-418C-86FD-72BB23B76F6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A8A54-A17D-4906-AB65-5CFCC046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Relationship Id="rId5" Target="../media/image5.svg" Type="http://schemas.openxmlformats.org/officeDocument/2006/relationships/image"/><Relationship Id="rId4" Target="../media/image4.png" Type="http://schemas.openxmlformats.org/officeDocument/2006/relationships/image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-18144"/>
            <a:ext cx="12192000" cy="687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9658" y="143329"/>
            <a:ext cx="11872685" cy="657134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658" y="4106214"/>
            <a:ext cx="6377082" cy="2606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838" y="4107542"/>
            <a:ext cx="6474020" cy="2605314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6D9344DE-CF94-E542-A7A9-FAFCFCF45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452" y="2279781"/>
            <a:ext cx="1844072" cy="9133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614056" y="2232829"/>
            <a:ext cx="0" cy="10870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60919" y="146076"/>
            <a:ext cx="11872685" cy="41619"/>
          </a:xfrm>
          <a:prstGeom prst="rect">
            <a:avLst/>
          </a:prstGeom>
          <a:solidFill>
            <a:srgbClr val="ED6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704" y="2219766"/>
            <a:ext cx="9144000" cy="1277134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Heebo" panose="00000800000000000000" pitchFamily="2" charset="-79"/>
                <a:cs typeface="Heebo" panose="00000800000000000000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704" y="3588975"/>
            <a:ext cx="9144000" cy="3676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9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75" y="1563159"/>
            <a:ext cx="1082735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10DC59-CD37-464B-8030-E86B7ADDB4F6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E25CB0-45E7-4B27-91BC-5EE78DA7FEB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98EE3A-7F09-4813-80E5-E8253992E7B6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4" y="312873"/>
            <a:ext cx="10515600" cy="7060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4DE7C7-5B08-4B82-8DE4-D204FB51ED22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7C7E3-8BD6-45CF-BD9D-F337928546FB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C6B39D-1BD5-49F8-AB5C-919F20FE1C5A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906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39065" y="992777"/>
            <a:ext cx="11713450" cy="50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064" y="185849"/>
            <a:ext cx="10868528" cy="826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175" y="1839559"/>
            <a:ext cx="108273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2915" y="328867"/>
            <a:ext cx="1044121" cy="51838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34175" y="1110343"/>
            <a:ext cx="11582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38419" y="1060400"/>
            <a:ext cx="644645" cy="10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917036" y="6531429"/>
            <a:ext cx="274964" cy="108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32070" y="6407150"/>
            <a:ext cx="479009" cy="33818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AAFB36D-C455-4ECA-A943-EE6231F2AF02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pPr algn="l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60249" y="6452690"/>
            <a:ext cx="2130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914400" rtl="0" eaLnBrk="1" latinLnBrk="0" hangingPunct="1"/>
            <a:r>
              <a:rPr lang="en-US" sz="105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Copyright Wadhwani Foundation</a:t>
            </a:r>
          </a:p>
        </p:txBody>
      </p:sp>
    </p:spTree>
    <p:extLst>
      <p:ext uri="{BB962C8B-B14F-4D97-AF65-F5344CB8AC3E}">
        <p14:creationId xmlns:p14="http://schemas.microsoft.com/office/powerpoint/2010/main" val="34664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>
              <a:lumMod val="25000"/>
            </a:schemeClr>
          </a:solidFill>
          <a:latin typeface="Heebo Medium" panose="00000600000000000000" pitchFamily="2" charset="-79"/>
          <a:ea typeface="+mj-ea"/>
          <a:cs typeface="Heebo Medium" panose="00000600000000000000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45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45328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45328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45328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45328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7460" y="2299278"/>
            <a:ext cx="9144000" cy="1277134"/>
          </a:xfrm>
        </p:spPr>
        <p:txBody>
          <a:bodyPr/>
          <a:lstStyle/>
          <a:p>
            <a:r>
              <a:rPr lang="en-US" sz="4000" dirty="0"/>
              <a:t>The First Pitch Lesson</a:t>
            </a:r>
          </a:p>
        </p:txBody>
      </p:sp>
    </p:spTree>
    <p:extLst>
      <p:ext uri="{BB962C8B-B14F-4D97-AF65-F5344CB8AC3E}">
        <p14:creationId xmlns:p14="http://schemas.microsoft.com/office/powerpoint/2010/main" val="22333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" r="-2"/>
          <a:stretch/>
        </p:blipFill>
        <p:spPr>
          <a:xfrm>
            <a:off x="1688123" y="1562422"/>
            <a:ext cx="5781822" cy="3980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Credibility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690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" r="12"/>
          <a:stretch/>
        </p:blipFill>
        <p:spPr>
          <a:xfrm>
            <a:off x="1772529" y="1553344"/>
            <a:ext cx="5838093" cy="42566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Positioning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6337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-20" r="77"/>
          <a:stretch/>
        </p:blipFill>
        <p:spPr>
          <a:xfrm>
            <a:off x="2124221" y="1660668"/>
            <a:ext cx="5767754" cy="3867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Backup FirePower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63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First Pitch Lessons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820528"/>
            <a:ext cx="283346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i="1" lang="en-US"/>
              <a:t>Solid data coupled with real-world anecdotes. Humble + powerful.</a:t>
            </a:r>
            <a:endParaRPr dirty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2" y="4082991"/>
            <a:ext cx="2024743" cy="588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3952" y="2250156"/>
            <a:ext cx="3553265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i="1" lang="en-US"/>
              <a:t>Strayed from the standard "10-slide-business-school-pitch-deck" and showed its product in action.</a:t>
            </a:r>
            <a:endParaRPr dirty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46" y="1193741"/>
            <a:ext cx="3068184" cy="8074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9546" y="4804114"/>
            <a:ext cx="3722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i="1" lang="en-US"/>
              <a:t>Wholly transparent as they were one of the first startups to post their deck online for all to see rather than keeping their cards close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89"/>
          <a:stretch/>
        </p:blipFill>
        <p:spPr>
          <a:xfrm>
            <a:off x="6359546" y="3701248"/>
            <a:ext cx="2143125" cy="970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42" y="1387325"/>
            <a:ext cx="1524000" cy="9579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2479372"/>
            <a:ext cx="283346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i="1" lang="en-US"/>
              <a:t>Everything an investor needs to know is within 10 snappy slides.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1680455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AirB&amp;B – The First Pitch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-106" r="-82"/>
          <a:stretch/>
        </p:blipFill>
        <p:spPr>
          <a:xfrm>
            <a:off x="2869808" y="1455780"/>
            <a:ext cx="5795889" cy="41572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The Big Idea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374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0" r="20"/>
          <a:stretch/>
        </p:blipFill>
        <p:spPr>
          <a:xfrm>
            <a:off x="1899139" y="1848538"/>
            <a:ext cx="5866228" cy="3894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Top Customer Pain Points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82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-85" r="-71"/>
          <a:stretch/>
        </p:blipFill>
        <p:spPr>
          <a:xfrm>
            <a:off x="2349303" y="1563329"/>
            <a:ext cx="5824025" cy="3937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Solution for Dummies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370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-49" r="7"/>
          <a:stretch/>
        </p:blipFill>
        <p:spPr>
          <a:xfrm>
            <a:off x="2150012" y="1658625"/>
            <a:ext cx="5809957" cy="3926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The Market Numbers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170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9" r="-65"/>
          <a:stretch/>
        </p:blipFill>
        <p:spPr>
          <a:xfrm>
            <a:off x="1828800" y="1525891"/>
            <a:ext cx="5852160" cy="4044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Market Size and Share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611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0" r="-65"/>
          <a:stretch/>
        </p:blipFill>
        <p:spPr>
          <a:xfrm>
            <a:off x="2166424" y="1469620"/>
            <a:ext cx="5852160" cy="407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Simple Product Explanation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039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lang="en-US"/>
              <a:t>AirB&amp;B</a:t>
            </a:r>
            <a:r>
              <a:rPr dirty="0" lang="en-US"/>
              <a:t> – The First Pitch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" r="-2"/>
          <a:stretch/>
        </p:blipFill>
        <p:spPr>
          <a:xfrm>
            <a:off x="2391506" y="1667475"/>
            <a:ext cx="5781822" cy="39596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8917" y="3773545"/>
            <a:ext cx="2658794" cy="84406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>Simplicity in numbers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3328" y="4195576"/>
            <a:ext cx="745588" cy="1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166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First Pitch Lesson</vt:lpstr>
      <vt:lpstr>First Pitch Lessons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  <vt:lpstr>AirB&amp;B – The First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WADHWANI VENTURE FASTRACK</dc:title>
  <dc:creator>Priyanka Pagare</dc:creator>
  <cp:lastModifiedBy>Suvam Bhattacharyya</cp:lastModifiedBy>
  <cp:revision>77</cp:revision>
  <dcterms:created xsi:type="dcterms:W3CDTF">2020-05-05T11:10:44Z</dcterms:created>
  <dcterms:modified xsi:type="dcterms:W3CDTF">2022-03-31T14:23:17Z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429547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