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22" r:id="rId3"/>
    <p:sldId id="425" r:id="rId4"/>
    <p:sldId id="421" r:id="rId5"/>
    <p:sldId id="417" r:id="rId6"/>
    <p:sldId id="420" r:id="rId7"/>
    <p:sldId id="418" r:id="rId8"/>
    <p:sldId id="423" r:id="rId9"/>
    <p:sldId id="424" r:id="rId10"/>
    <p:sldId id="430" r:id="rId11"/>
    <p:sldId id="431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7" r:id="rId26"/>
    <p:sldId id="448" r:id="rId27"/>
    <p:sldId id="449" r:id="rId28"/>
    <p:sldId id="450" r:id="rId29"/>
    <p:sldId id="422" r:id="rId30"/>
    <p:sldId id="429" r:id="rId31"/>
    <p:sldId id="451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9" r:id="rId74"/>
    <p:sldId id="490" r:id="rId75"/>
    <p:sldId id="491" r:id="rId76"/>
    <p:sldId id="492" r:id="rId77"/>
    <p:sldId id="515" r:id="rId78"/>
    <p:sldId id="551" r:id="rId79"/>
    <p:sldId id="516" r:id="rId80"/>
    <p:sldId id="543" r:id="rId81"/>
    <p:sldId id="544" r:id="rId82"/>
    <p:sldId id="545" r:id="rId83"/>
    <p:sldId id="546" r:id="rId84"/>
    <p:sldId id="547" r:id="rId85"/>
    <p:sldId id="548" r:id="rId86"/>
    <p:sldId id="549" r:id="rId87"/>
    <p:sldId id="550" r:id="rId88"/>
    <p:sldId id="517" r:id="rId89"/>
    <p:sldId id="518" r:id="rId90"/>
    <p:sldId id="519" r:id="rId91"/>
    <p:sldId id="520" r:id="rId92"/>
    <p:sldId id="521" r:id="rId93"/>
    <p:sldId id="522" r:id="rId94"/>
    <p:sldId id="523" r:id="rId95"/>
    <p:sldId id="524" r:id="rId96"/>
    <p:sldId id="527" r:id="rId97"/>
    <p:sldId id="538" r:id="rId98"/>
    <p:sldId id="539" r:id="rId99"/>
    <p:sldId id="542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Atrributed</a:t>
            </a:r>
            <a:r>
              <a:rPr lang="en-US" dirty="0" smtClean="0"/>
              <a:t> to Florence Nightingale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BE98B-F6F8-4CCD-91C8-11A08B7E1588}" type="slidenum">
              <a:rPr lang="en-US"/>
              <a:pPr/>
              <a:t>44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dirty="0">
                <a:solidFill>
                  <a:srgbClr val="00FFFF"/>
                </a:solidFill>
                <a:cs typeface="Arial" charset="0"/>
              </a:rPr>
              <a:t>Figure 4.9</a:t>
            </a:r>
            <a:endParaRPr lang="el-GR" dirty="0">
              <a:solidFill>
                <a:srgbClr val="00FFFF"/>
              </a:solidFill>
              <a:cs typeface="Arial" charset="0"/>
            </a:endParaRPr>
          </a:p>
          <a:p>
            <a:r>
              <a:rPr lang="el-GR" dirty="0">
                <a:solidFill>
                  <a:srgbClr val="00FFFF"/>
                </a:solidFill>
                <a:cs typeface="Arial" charset="0"/>
              </a:rPr>
              <a:t>Graphs showing the results from two experiments. In Experiment A, the variability is small and it is easy to see the 5-point mean difference between the two treatments. In Experiment B, however, the 5-point mean difference between treatments is obscured by the large variability.</a:t>
            </a:r>
            <a:endParaRPr lang="en-US" dirty="0">
              <a:solidFill>
                <a:srgbClr val="00FFFF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D89E7-25E0-4D0E-AE21-F7C5D37084FC}" type="slidenum">
              <a:rPr lang="en-US"/>
              <a:pPr/>
              <a:t>48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>
                <a:solidFill>
                  <a:srgbClr val="00FFFF"/>
                </a:solidFill>
                <a:cs typeface="Arial" charset="0"/>
              </a:rPr>
              <a:t>Figure 4.2</a:t>
            </a:r>
            <a:endParaRPr lang="el-GR">
              <a:solidFill>
                <a:srgbClr val="00FFFF"/>
              </a:solidFill>
              <a:cs typeface="Arial" charset="0"/>
            </a:endParaRPr>
          </a:p>
          <a:p>
            <a:r>
              <a:rPr lang="el-GR">
                <a:solidFill>
                  <a:srgbClr val="00FFFF"/>
                </a:solidFill>
                <a:cs typeface="Arial" charset="0"/>
              </a:rPr>
              <a:t>Frequency distribution for a population of 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N </a:t>
            </a:r>
            <a:r>
              <a:rPr lang="en-US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>
                <a:solidFill>
                  <a:srgbClr val="00FFFF"/>
                </a:solidFill>
                <a:cs typeface="Arial" charset="0"/>
              </a:rPr>
              <a:t>16 scores. The first quartile is 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Q</a:t>
            </a:r>
            <a:r>
              <a:rPr lang="el-GR">
                <a:solidFill>
                  <a:srgbClr val="00FFFF"/>
                </a:solidFill>
                <a:cs typeface="Arial" charset="0"/>
              </a:rPr>
              <a:t>1 </a:t>
            </a:r>
            <a:r>
              <a:rPr lang="en-US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>
                <a:solidFill>
                  <a:srgbClr val="00FFFF"/>
                </a:solidFill>
                <a:cs typeface="Arial" charset="0"/>
              </a:rPr>
              <a:t>4.5. The third quartile is 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Q</a:t>
            </a:r>
            <a:r>
              <a:rPr lang="el-GR">
                <a:solidFill>
                  <a:srgbClr val="00FFFF"/>
                </a:solidFill>
                <a:cs typeface="Arial" charset="0"/>
              </a:rPr>
              <a:t>3 </a:t>
            </a:r>
            <a:r>
              <a:rPr lang="en-US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>
                <a:solidFill>
                  <a:srgbClr val="00FFFF"/>
                </a:solidFill>
                <a:cs typeface="Arial" charset="0"/>
              </a:rPr>
              <a:t>8.0. The interquartile range is 3.5 points. Note that the third quartile (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Q</a:t>
            </a:r>
            <a:r>
              <a:rPr lang="el-GR">
                <a:solidFill>
                  <a:srgbClr val="00FFFF"/>
                </a:solidFill>
                <a:cs typeface="Arial" charset="0"/>
              </a:rPr>
              <a:t>3) divides the two boxes at 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X </a:t>
            </a:r>
            <a:r>
              <a:rPr lang="en-US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>
                <a:solidFill>
                  <a:srgbClr val="00FFFF"/>
                </a:solidFill>
                <a:cs typeface="Arial" charset="0"/>
              </a:rPr>
              <a:t>8 exactly in half, so that a total of 4 boxes are above </a:t>
            </a:r>
            <a:r>
              <a:rPr lang="el-GR" i="1">
                <a:solidFill>
                  <a:srgbClr val="00FFFF"/>
                </a:solidFill>
                <a:cs typeface="Arial" charset="0"/>
              </a:rPr>
              <a:t>Q</a:t>
            </a:r>
            <a:r>
              <a:rPr lang="el-GR">
                <a:solidFill>
                  <a:srgbClr val="00FFFF"/>
                </a:solidFill>
                <a:cs typeface="Arial" charset="0"/>
              </a:rPr>
              <a:t>3 and 12 boxes are below it.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0DA4F-D574-47CA-9899-97581883FED3}" type="slidenum">
              <a:rPr lang="en-US"/>
              <a:pPr/>
              <a:t>51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>
                <a:solidFill>
                  <a:srgbClr val="00FFFF"/>
                </a:solidFill>
                <a:cs typeface="Arial" charset="0"/>
              </a:rPr>
              <a:t>Figure 4.3</a:t>
            </a:r>
            <a:endParaRPr lang="el-GR">
              <a:solidFill>
                <a:srgbClr val="00FFFF"/>
              </a:solidFill>
              <a:cs typeface="Arial" charset="0"/>
            </a:endParaRPr>
          </a:p>
          <a:p>
            <a:r>
              <a:rPr lang="el-GR">
                <a:solidFill>
                  <a:srgbClr val="00FFFF"/>
                </a:solidFill>
                <a:cs typeface="Arial" charset="0"/>
              </a:rPr>
              <a:t>The calculation of variance and standard deviation.</a:t>
            </a:r>
            <a:endParaRPr lang="en-US">
              <a:solidFill>
                <a:srgbClr val="00FFFF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5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</a:t>
            </a:r>
            <a:r>
              <a:rPr lang="en-US" smtClean="0"/>
              <a:t>Data Analysis</a:t>
            </a:r>
            <a:br>
              <a:rPr lang="en-US" smtClean="0"/>
            </a:br>
            <a:r>
              <a:rPr lang="en-US" smtClean="0"/>
              <a:t>Unit 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Dr </a:t>
            </a:r>
            <a:r>
              <a:rPr lang="en-IN" dirty="0" err="1" smtClean="0"/>
              <a:t>Latesh</a:t>
            </a:r>
            <a:r>
              <a:rPr lang="en-IN" dirty="0" smtClean="0"/>
              <a:t> </a:t>
            </a:r>
            <a:r>
              <a:rPr lang="en-IN" dirty="0" err="1" smtClean="0"/>
              <a:t>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881C1-AC7C-8448-9E03-0D9FE07697D8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Dashboard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1676400"/>
            <a:ext cx="558105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35468-3A1A-3648-87C9-482EF9D8414C}" type="slidenum">
              <a:rPr lang="en-US"/>
              <a:pPr/>
              <a:t>11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Data Art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4260"/>
            <a:ext cx="6422231" cy="42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Single variable</a:t>
            </a:r>
          </a:p>
          <a:p>
            <a:pPr lvl="1"/>
            <a:r>
              <a:rPr lang="en-US" dirty="0"/>
              <a:t>Dot plot</a:t>
            </a:r>
          </a:p>
          <a:p>
            <a:pPr lvl="1"/>
            <a:r>
              <a:rPr lang="en-US" dirty="0"/>
              <a:t>Jitter plot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Kernel density estimate</a:t>
            </a:r>
          </a:p>
          <a:p>
            <a:pPr lvl="1"/>
            <a:r>
              <a:rPr lang="en-US" dirty="0"/>
              <a:t>Cumulative distribution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(note: examples using </a:t>
            </a:r>
            <a:r>
              <a:rPr lang="en-US" dirty="0" err="1" smtClean="0"/>
              <a:t>qplot</a:t>
            </a:r>
            <a:r>
              <a:rPr lang="en-US" dirty="0" smtClean="0"/>
              <a:t> library from R)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3199" y="6352143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2012 CS194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3C75-1A72-AB47-9257-CAD932586B63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Dot plot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63" y="1771650"/>
            <a:ext cx="457825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2638425"/>
            <a:ext cx="3614738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1ABB9-2ED0-914C-AE86-53662E19420D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Jitter plot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1812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4" y="1800225"/>
            <a:ext cx="4672013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C94D-2F5F-F046-8C20-11E6015ADBAB}" type="slidenum">
              <a:rPr lang="en-US"/>
              <a:pPr/>
              <a:t>15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Box plot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733551"/>
            <a:ext cx="4743450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51" y="2075260"/>
            <a:ext cx="4095155" cy="44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3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16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Box 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489200"/>
            <a:ext cx="5245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5F84-5676-2B43-9F12-51B31965CDBA}" type="slidenum">
              <a:rPr lang="en-US"/>
              <a:pPr/>
              <a:t>17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Histogram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2574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22" y="1701270"/>
            <a:ext cx="57221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ED321-2439-794C-9243-6DF3E7C14F81}" type="slidenum">
              <a:rPr lang="en-US"/>
              <a:pPr/>
              <a:t>18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Kernel density estimate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2190750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85" y="1900237"/>
            <a:ext cx="357901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FFA-8B46-1A4C-833D-3CF9EAE82E47}" type="slidenum">
              <a:rPr lang="en-US"/>
              <a:pPr/>
              <a:t>19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Histogram and Kernel Density Estimates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Proper selection of bin width is important</a:t>
            </a:r>
          </a:p>
          <a:p>
            <a:pPr lvl="2"/>
            <a:r>
              <a:rPr lang="en-US" dirty="0" smtClean="0"/>
              <a:t>Outliers </a:t>
            </a:r>
            <a:r>
              <a:rPr lang="en-US" dirty="0"/>
              <a:t>should be discarded</a:t>
            </a:r>
          </a:p>
          <a:p>
            <a:pPr lvl="1"/>
            <a:r>
              <a:rPr lang="en-US" dirty="0"/>
              <a:t>KDE</a:t>
            </a:r>
          </a:p>
          <a:p>
            <a:pPr lvl="2"/>
            <a:r>
              <a:rPr lang="en-US" dirty="0"/>
              <a:t>Kernel function</a:t>
            </a:r>
          </a:p>
          <a:p>
            <a:pPr lvl="3"/>
            <a:r>
              <a:rPr lang="en-US" dirty="0"/>
              <a:t>Box, </a:t>
            </a:r>
            <a:r>
              <a:rPr lang="en-US" dirty="0" err="1"/>
              <a:t>Epanechnikov</a:t>
            </a:r>
            <a:r>
              <a:rPr lang="en-US" dirty="0"/>
              <a:t>, Gaussian</a:t>
            </a:r>
          </a:p>
          <a:p>
            <a:pPr lvl="2"/>
            <a:r>
              <a:rPr lang="en-US" dirty="0"/>
              <a:t>Kernel bandwidth</a:t>
            </a:r>
          </a:p>
        </p:txBody>
      </p:sp>
    </p:spTree>
    <p:extLst>
      <p:ext uri="{BB962C8B-B14F-4D97-AF65-F5344CB8AC3E}">
        <p14:creationId xmlns:p14="http://schemas.microsoft.com/office/powerpoint/2010/main" val="30020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IN" dirty="0" smtClean="0"/>
              <a:t>Elements of Structured Data</a:t>
            </a:r>
          </a:p>
          <a:p>
            <a:r>
              <a:rPr lang="en-IN" dirty="0" smtClean="0"/>
              <a:t>Regular Data</a:t>
            </a:r>
          </a:p>
          <a:p>
            <a:r>
              <a:rPr lang="en-IN" dirty="0" smtClean="0"/>
              <a:t>Estimation of Location, Variability</a:t>
            </a:r>
          </a:p>
          <a:p>
            <a:r>
              <a:rPr lang="en-IN" dirty="0" smtClean="0"/>
              <a:t>Data distribution</a:t>
            </a:r>
          </a:p>
          <a:p>
            <a:r>
              <a:rPr lang="en-IN" dirty="0" smtClean="0"/>
              <a:t>Binary &amp; Categorical Data</a:t>
            </a:r>
          </a:p>
          <a:p>
            <a:r>
              <a:rPr lang="en-IN" dirty="0" smtClean="0"/>
              <a:t>Correlation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CF43-5270-C948-A04B-94D79276FD04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Cumulative distribution function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2147094"/>
            <a:ext cx="4193381" cy="457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52" y="1352550"/>
            <a:ext cx="28941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21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Two variables</a:t>
            </a:r>
          </a:p>
          <a:p>
            <a:pPr lvl="1"/>
            <a:r>
              <a:rPr lang="en-US"/>
              <a:t>Scatter plot</a:t>
            </a:r>
          </a:p>
          <a:p>
            <a:pPr lvl="2"/>
            <a:r>
              <a:rPr lang="en-US"/>
              <a:t>Line plot</a:t>
            </a:r>
          </a:p>
          <a:p>
            <a:pPr lvl="2"/>
            <a:r>
              <a:rPr lang="en-US"/>
              <a:t>Log-log plot</a:t>
            </a:r>
          </a:p>
          <a:p>
            <a:pPr lvl="2"/>
            <a:r>
              <a:rPr lang="en-US"/>
              <a:t>Cut-and-stack plot</a:t>
            </a:r>
          </a:p>
          <a:p>
            <a:pPr lvl="1"/>
            <a:r>
              <a:rPr lang="en-US"/>
              <a:t>Pairs plot</a:t>
            </a:r>
          </a:p>
        </p:txBody>
      </p:sp>
    </p:spTree>
    <p:extLst>
      <p:ext uri="{BB962C8B-B14F-4D97-AF65-F5344CB8AC3E}">
        <p14:creationId xmlns:p14="http://schemas.microsoft.com/office/powerpoint/2010/main" val="27231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22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Scatter plot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40" y="1715029"/>
            <a:ext cx="411747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71700"/>
            <a:ext cx="396388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0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F7498-4995-A140-9EF8-02DDB2F9D39F}" type="slidenum">
              <a:rPr lang="en-US"/>
              <a:pPr/>
              <a:t>23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Line plot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89" y="2613025"/>
            <a:ext cx="503634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24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Log-log plot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6" y="2100660"/>
            <a:ext cx="3786188" cy="462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6F87-DE68-0D41-B976-8556981D1E9B}" type="slidenum">
              <a:rPr lang="en-US"/>
              <a:pPr/>
              <a:t>25</a:t>
            </a:fld>
            <a:endParaRPr lang="en-US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534" y="1126066"/>
            <a:ext cx="8229600" cy="4525963"/>
          </a:xfrm>
          <a:ln/>
        </p:spPr>
        <p:txBody>
          <a:bodyPr/>
          <a:lstStyle/>
          <a:p>
            <a:r>
              <a:rPr lang="en-US" dirty="0"/>
              <a:t>Coxcomb plot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19" y="1739900"/>
            <a:ext cx="730911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0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67C2D-0AFD-2046-B0D2-815A85640C83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Treemap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79985"/>
            <a:ext cx="4107656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F40CC-B021-6541-9C68-773048339EDB}" type="slidenum">
              <a:rPr lang="en-US"/>
              <a:pPr/>
              <a:t>27</a:t>
            </a:fld>
            <a:endParaRPr lang="en-US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Heatmap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6" y="1788319"/>
            <a:ext cx="3786188" cy="430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A6AD0-8292-B445-A84A-DD20BD43E90A}" type="slidenum">
              <a:rPr lang="en-US"/>
              <a:pPr/>
              <a:t>28</a:t>
            </a:fld>
            <a:endParaRPr lang="en-US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Gapminder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984375"/>
            <a:ext cx="4650581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8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“All models are wrong,  but some models are useful.” George Box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represents the traces of the real-world processes.</a:t>
            </a:r>
          </a:p>
          <a:p>
            <a:endParaRPr lang="en-US" dirty="0"/>
          </a:p>
          <a:p>
            <a:r>
              <a:rPr lang="en-US" dirty="0"/>
              <a:t>Two sources of randomness and uncertainty: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) those underlying the process themselves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) </a:t>
            </a:r>
            <a:r>
              <a:rPr lang="en-US" dirty="0" smtClean="0"/>
              <a:t>those </a:t>
            </a:r>
            <a:r>
              <a:rPr lang="en-US" dirty="0"/>
              <a:t>associated with the data collection methods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simplify </a:t>
            </a:r>
            <a:r>
              <a:rPr lang="en-US" dirty="0"/>
              <a:t>the traces into something </a:t>
            </a:r>
            <a:r>
              <a:rPr lang="en-US" dirty="0" smtClean="0"/>
              <a:t>more comprehensible </a:t>
            </a:r>
            <a:r>
              <a:rPr lang="en-US" dirty="0"/>
              <a:t>you need:</a:t>
            </a:r>
          </a:p>
          <a:p>
            <a:pPr lvl="1"/>
            <a:r>
              <a:rPr lang="en-US" dirty="0"/>
              <a:t>mathematical models or functions of the data -&gt; Statistical estimators</a:t>
            </a:r>
          </a:p>
        </p:txBody>
      </p:sp>
    </p:spTree>
    <p:extLst>
      <p:ext uri="{BB962C8B-B14F-4D97-AF65-F5344CB8AC3E}">
        <p14:creationId xmlns:p14="http://schemas.microsoft.com/office/powerpoint/2010/main" val="33569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Today and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Data Diagnosis</a:t>
            </a:r>
          </a:p>
          <a:p>
            <a:pPr lvl="1"/>
            <a:r>
              <a:rPr lang="en-US" dirty="0" smtClean="0"/>
              <a:t>Graphical/Visual Methods</a:t>
            </a:r>
          </a:p>
          <a:p>
            <a:pPr lvl="1"/>
            <a:r>
              <a:rPr lang="en-US" dirty="0" smtClean="0"/>
              <a:t>Data Transformation</a:t>
            </a:r>
          </a:p>
          <a:p>
            <a:pPr lvl="1"/>
            <a:endParaRPr lang="en-US" dirty="0"/>
          </a:p>
          <a:p>
            <a:r>
              <a:rPr lang="en-US" dirty="0" smtClean="0"/>
              <a:t> Confirmatory Data Analysis</a:t>
            </a:r>
          </a:p>
          <a:p>
            <a:pPr lvl="1"/>
            <a:r>
              <a:rPr lang="en-US" dirty="0" smtClean="0"/>
              <a:t>Statistical Hypothesis Testing</a:t>
            </a:r>
          </a:p>
          <a:p>
            <a:r>
              <a:rPr lang="en-US" dirty="0" smtClean="0"/>
              <a:t>Graphical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is size of population</a:t>
            </a:r>
          </a:p>
          <a:p>
            <a:r>
              <a:rPr lang="en-US" dirty="0"/>
              <a:t>n is sample size (subset of the population)</a:t>
            </a:r>
          </a:p>
          <a:p>
            <a:endParaRPr lang="en-US" dirty="0"/>
          </a:p>
          <a:p>
            <a:r>
              <a:rPr lang="en-US" dirty="0"/>
              <a:t>Getting the subset (i.e. sampling) can introduce "bias" leading to incorrect conclusions</a:t>
            </a:r>
          </a:p>
        </p:txBody>
      </p:sp>
    </p:spTree>
    <p:extLst>
      <p:ext uri="{BB962C8B-B14F-4D97-AF65-F5344CB8AC3E}">
        <p14:creationId xmlns:p14="http://schemas.microsoft.com/office/powerpoint/2010/main" val="36590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processes tend to generate measurements whose </a:t>
            </a:r>
            <a:r>
              <a:rPr lang="en-US" dirty="0">
                <a:solidFill>
                  <a:srgbClr val="FF0000"/>
                </a:solidFill>
              </a:rPr>
              <a:t>empirical shape </a:t>
            </a:r>
            <a:r>
              <a:rPr lang="en-US" dirty="0"/>
              <a:t>could be </a:t>
            </a:r>
            <a:r>
              <a:rPr lang="en-US" dirty="0">
                <a:solidFill>
                  <a:srgbClr val="FF0000"/>
                </a:solidFill>
              </a:rPr>
              <a:t>approximated by mathematical functions with a few parameters</a:t>
            </a:r>
            <a:r>
              <a:rPr lang="en-US" dirty="0"/>
              <a:t> that could be estimated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3254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Structured data</a:t>
            </a:r>
            <a:r>
              <a:rPr lang="en-US" dirty="0" smtClean="0"/>
              <a:t> is the data which conforms to a data model, has a </a:t>
            </a:r>
            <a:r>
              <a:rPr lang="en-US" dirty="0" smtClean="0">
                <a:solidFill>
                  <a:srgbClr val="FF0000"/>
                </a:solidFill>
              </a:rPr>
              <a:t>well define structure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follows a consistent order </a:t>
            </a:r>
            <a:r>
              <a:rPr lang="en-US" dirty="0" smtClean="0"/>
              <a:t>and can be </a:t>
            </a:r>
            <a:r>
              <a:rPr lang="en-US" dirty="0" smtClean="0">
                <a:solidFill>
                  <a:srgbClr val="FF0000"/>
                </a:solidFill>
              </a:rPr>
              <a:t>easily accessed and used</a:t>
            </a:r>
            <a:r>
              <a:rPr lang="en-US" dirty="0" smtClean="0"/>
              <a:t> by a person or a computer program.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Data </a:t>
            </a:r>
            <a:r>
              <a:rPr lang="en-US" dirty="0" smtClean="0">
                <a:solidFill>
                  <a:srgbClr val="FF0000"/>
                </a:solidFill>
              </a:rPr>
              <a:t>conforms to a data model </a:t>
            </a:r>
            <a:r>
              <a:rPr lang="en-US" dirty="0" smtClean="0"/>
              <a:t>and has easily identifiable structure</a:t>
            </a:r>
          </a:p>
          <a:p>
            <a:pPr fontAlgn="base"/>
            <a:r>
              <a:rPr lang="en-US" dirty="0" smtClean="0"/>
              <a:t>Data is stored in the form of </a:t>
            </a:r>
            <a:r>
              <a:rPr lang="en-US" dirty="0" smtClean="0">
                <a:solidFill>
                  <a:srgbClr val="FF0000"/>
                </a:solidFill>
              </a:rPr>
              <a:t>rows and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Example : Database</a:t>
            </a:r>
            <a:endParaRPr lang="en-US" dirty="0" smtClean="0"/>
          </a:p>
          <a:p>
            <a:pPr fontAlgn="base"/>
            <a:r>
              <a:rPr lang="en-US" dirty="0" smtClean="0"/>
              <a:t>Data is well </a:t>
            </a:r>
            <a:r>
              <a:rPr lang="en-US" dirty="0" err="1" smtClean="0"/>
              <a:t>organised</a:t>
            </a:r>
            <a:r>
              <a:rPr lang="en-US" dirty="0" smtClean="0"/>
              <a:t> so, Definition, </a:t>
            </a:r>
            <a:r>
              <a:rPr lang="en-US" dirty="0" smtClean="0">
                <a:solidFill>
                  <a:srgbClr val="FF0000"/>
                </a:solidFill>
              </a:rPr>
              <a:t>Format and Meaning of data is explicitly known</a:t>
            </a:r>
          </a:p>
          <a:p>
            <a:pPr fontAlgn="base"/>
            <a:r>
              <a:rPr lang="en-US" dirty="0" smtClean="0"/>
              <a:t>Data resides in </a:t>
            </a:r>
            <a:r>
              <a:rPr lang="en-US" dirty="0" smtClean="0">
                <a:solidFill>
                  <a:srgbClr val="FF0000"/>
                </a:solidFill>
              </a:rPr>
              <a:t>fixed fields </a:t>
            </a:r>
            <a:r>
              <a:rPr lang="en-US" dirty="0" smtClean="0"/>
              <a:t>within a record or file</a:t>
            </a:r>
          </a:p>
          <a:p>
            <a:pPr fontAlgn="base"/>
            <a:r>
              <a:rPr lang="en-US" dirty="0" smtClean="0"/>
              <a:t>Similar entities are grouped together to form </a:t>
            </a:r>
            <a:r>
              <a:rPr lang="en-US" dirty="0" smtClean="0">
                <a:solidFill>
                  <a:srgbClr val="FF0000"/>
                </a:solidFill>
              </a:rPr>
              <a:t>relations or classes</a:t>
            </a:r>
          </a:p>
          <a:p>
            <a:pPr fontAlgn="base"/>
            <a:r>
              <a:rPr lang="en-US" dirty="0" smtClean="0"/>
              <a:t>Entities in the same group have same attributes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Easy to access and query</a:t>
            </a:r>
            <a:r>
              <a:rPr lang="en-US" dirty="0" smtClean="0"/>
              <a:t>, So data can be easily used by other programs</a:t>
            </a:r>
          </a:p>
          <a:p>
            <a:pPr fontAlgn="base"/>
            <a:r>
              <a:rPr lang="en-US" dirty="0" smtClean="0"/>
              <a:t>Data elements are </a:t>
            </a:r>
            <a:r>
              <a:rPr lang="en-US" dirty="0" smtClean="0">
                <a:solidFill>
                  <a:srgbClr val="FF0000"/>
                </a:solidFill>
              </a:rPr>
              <a:t>addressable</a:t>
            </a:r>
            <a:r>
              <a:rPr lang="en-US" dirty="0" smtClean="0"/>
              <a:t>, so efficient to </a:t>
            </a:r>
            <a:r>
              <a:rPr lang="en-US" dirty="0" err="1" smtClean="0"/>
              <a:t>analyse</a:t>
            </a:r>
            <a:r>
              <a:rPr lang="en-US" dirty="0" smtClean="0"/>
              <a:t> and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Sources of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SQL Databases</a:t>
            </a:r>
          </a:p>
          <a:p>
            <a:pPr fontAlgn="base"/>
            <a:r>
              <a:rPr lang="en-US" dirty="0" smtClean="0"/>
              <a:t>Spreadsheets such as Excel</a:t>
            </a:r>
          </a:p>
          <a:p>
            <a:pPr fontAlgn="base"/>
            <a:r>
              <a:rPr lang="en-US" dirty="0" smtClean="0"/>
              <a:t>OLTP Systems</a:t>
            </a:r>
          </a:p>
          <a:p>
            <a:pPr fontAlgn="base"/>
            <a:r>
              <a:rPr lang="en-US" dirty="0" smtClean="0"/>
              <a:t>Online forms</a:t>
            </a:r>
          </a:p>
          <a:p>
            <a:pPr fontAlgn="base"/>
            <a:r>
              <a:rPr lang="en-US" dirty="0" smtClean="0"/>
              <a:t>Sensors such as GPS or RFID tags</a:t>
            </a:r>
          </a:p>
          <a:p>
            <a:pPr fontAlgn="base"/>
            <a:r>
              <a:rPr lang="en-US" dirty="0" smtClean="0"/>
              <a:t>Network and Web server logs</a:t>
            </a:r>
          </a:p>
          <a:p>
            <a:pPr fontAlgn="base"/>
            <a:r>
              <a:rPr lang="en-US" dirty="0" smtClean="0"/>
              <a:t>Medical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Structured data have a </a:t>
            </a:r>
            <a:r>
              <a:rPr lang="en-US" dirty="0" smtClean="0">
                <a:solidFill>
                  <a:srgbClr val="FF0000"/>
                </a:solidFill>
              </a:rPr>
              <a:t>well defined structure </a:t>
            </a:r>
            <a:r>
              <a:rPr lang="en-US" dirty="0" smtClean="0"/>
              <a:t>that helps in </a:t>
            </a:r>
            <a:r>
              <a:rPr lang="en-US" dirty="0" smtClean="0">
                <a:solidFill>
                  <a:srgbClr val="FF0000"/>
                </a:solidFill>
              </a:rPr>
              <a:t>easy storage and access of data</a:t>
            </a:r>
          </a:p>
          <a:p>
            <a:pPr fontAlgn="base"/>
            <a:r>
              <a:rPr lang="en-US" dirty="0" smtClean="0"/>
              <a:t>Data can be </a:t>
            </a:r>
            <a:r>
              <a:rPr lang="en-US" dirty="0" smtClean="0">
                <a:solidFill>
                  <a:srgbClr val="FF0000"/>
                </a:solidFill>
              </a:rPr>
              <a:t>indexed</a:t>
            </a:r>
            <a:r>
              <a:rPr lang="en-US" dirty="0" smtClean="0"/>
              <a:t> based on text string as well as attributes. This makes </a:t>
            </a:r>
            <a:r>
              <a:rPr lang="en-US" dirty="0" smtClean="0">
                <a:solidFill>
                  <a:srgbClr val="FF0000"/>
                </a:solidFill>
              </a:rPr>
              <a:t>search operation hassle-free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Data mining is easy </a:t>
            </a:r>
            <a:r>
              <a:rPr lang="en-US" dirty="0" err="1" smtClean="0"/>
              <a:t>i.e</a:t>
            </a:r>
            <a:r>
              <a:rPr lang="en-US" dirty="0" smtClean="0"/>
              <a:t> knowledge can be easily extracted from data</a:t>
            </a:r>
          </a:p>
          <a:p>
            <a:pPr fontAlgn="base"/>
            <a:r>
              <a:rPr lang="en-US" dirty="0" smtClean="0"/>
              <a:t>Operations such as </a:t>
            </a:r>
            <a:r>
              <a:rPr lang="en-US" dirty="0" smtClean="0">
                <a:solidFill>
                  <a:srgbClr val="FF0000"/>
                </a:solidFill>
              </a:rPr>
              <a:t>Updating and deleting </a:t>
            </a:r>
            <a:r>
              <a:rPr lang="en-US" dirty="0" smtClean="0"/>
              <a:t>is easy due to well structured form of data</a:t>
            </a:r>
          </a:p>
          <a:p>
            <a:pPr fontAlgn="base"/>
            <a:r>
              <a:rPr lang="en-US" dirty="0" smtClean="0"/>
              <a:t>Business Intelligence operations such as </a:t>
            </a:r>
            <a:r>
              <a:rPr lang="en-US" dirty="0" smtClean="0">
                <a:solidFill>
                  <a:srgbClr val="FF0000"/>
                </a:solidFill>
              </a:rPr>
              <a:t>Data warehousing can be easily undertaken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Easily scalable</a:t>
            </a:r>
            <a:r>
              <a:rPr lang="en-US" dirty="0" smtClean="0"/>
              <a:t> in case there is an increment of data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Ensuring security </a:t>
            </a:r>
            <a:r>
              <a:rPr lang="en-US" dirty="0" smtClean="0"/>
              <a:t>to data is easy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between Big Data and Traditional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</a:p>
          <a:p>
            <a:r>
              <a:rPr lang="en-US" dirty="0" smtClean="0"/>
              <a:t>How the data is organized</a:t>
            </a:r>
          </a:p>
          <a:p>
            <a:r>
              <a:rPr lang="en-US" dirty="0" smtClean="0"/>
              <a:t>Infrastructure required to manage data</a:t>
            </a:r>
          </a:p>
          <a:p>
            <a:r>
              <a:rPr lang="en-US" dirty="0" smtClean="0"/>
              <a:t>Source</a:t>
            </a:r>
          </a:p>
          <a:p>
            <a:r>
              <a:rPr lang="en-US" dirty="0" smtClean="0"/>
              <a:t>Way of analyzing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2030" y="410308"/>
          <a:ext cx="8405446" cy="4622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02723"/>
                <a:gridCol w="4202723"/>
              </a:tblGrid>
              <a:tr h="170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Traditional Data </a:t>
                      </a:r>
                    </a:p>
                  </a:txBody>
                  <a:tcPr marL="36208" marR="36208" marT="36208" marB="3620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Big Data </a:t>
                      </a:r>
                    </a:p>
                  </a:txBody>
                  <a:tcPr marL="36208" marR="36208" marT="36208" marB="36208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Traditional data is generated in enterprise level.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Big data is generated outside the enterprise level.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Its volume ranges from Gigabytes to Terabytes.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Its volume ranges from Petabytes to Zettabytes or Exabytes.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</a:tr>
              <a:tr h="354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Traditional database system deals with structured data.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Big data system deals with structured, semi-</a:t>
                      </a:r>
                      <a:r>
                        <a:rPr lang="en-US" sz="1800" dirty="0" err="1"/>
                        <a:t>structured,database</a:t>
                      </a:r>
                      <a:r>
                        <a:rPr lang="en-US" sz="1800" dirty="0"/>
                        <a:t>, and unstructured data.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Traditional data is generated per hour or per day or more.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But big data is generated more frequently mainly per seconds.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Traditional data source is centralized and it is managed in centralized form.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Big data source is distributed and it is managed in distributed form.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1974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Data integration is very easy.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Data integration is very difficult.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Normal system configuration is capable to process traditional data.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High system configuration is required to process big data.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5814" y="286224"/>
          <a:ext cx="8006862" cy="60231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03431"/>
                <a:gridCol w="4003431"/>
              </a:tblGrid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The size of the data is very small.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The size is more than the traditional data size.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</a:tr>
              <a:tr h="354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Traditional data base tools are required to perform any data base operation.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Special kind of data base tools are required to perform any databaseschema-based operation.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Normal functions can manipulate data.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Special kind of functions can manipulate data.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Its data model is strict schema based and it is static.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Its data model is a flat schema based and it is dynamic.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Traditional data is stable and inter relationship.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Big data is not stable and unknown relationship.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Traditional data is in manageable volume.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Big data is in huge volume which becomes unmanageable.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2737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It is easy to manage and manipulate the data.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It is difficult to manage and manipulate the data.</a:t>
                      </a:r>
                      <a:endParaRPr lang="en-US" sz="1800" b="0" dirty="0"/>
                    </a:p>
                  </a:txBody>
                  <a:tcPr marL="36208" marR="36208" marT="50691" marB="50691" anchor="ctr"/>
                </a:tc>
              </a:tr>
              <a:tr h="434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Its data sources includes ERP transaction data, CRM transaction data, financial data, organizational data, web transaction data etc.</a:t>
                      </a:r>
                      <a:endParaRPr lang="en-US" sz="1800" b="0"/>
                    </a:p>
                  </a:txBody>
                  <a:tcPr marL="36208" marR="36208" marT="50691" marB="50691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34760" marR="34760" marT="17380" marB="1738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3BE9-1C80-4798-A865-FC7092C8C841}" type="slidenum">
              <a:rPr lang="en-US"/>
              <a:pPr/>
              <a:t>39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Variability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vs. Inferential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Descriptive: e.g., Mean;  describes </a:t>
            </a:r>
            <a:r>
              <a:rPr lang="en-US" dirty="0"/>
              <a:t>data you have but can't be generalized beyond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Inferential: </a:t>
            </a:r>
            <a:r>
              <a:rPr lang="en-US" dirty="0"/>
              <a:t>e.g., t-test, that enable inferences about the population beyond our data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13-73C0-4711-8073-399B86260A3B}" type="slidenum">
              <a:rPr lang="en-US"/>
              <a:pPr/>
              <a:t>40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goal for variability is to </a:t>
            </a:r>
            <a:r>
              <a:rPr lang="en-US" dirty="0">
                <a:solidFill>
                  <a:srgbClr val="FF0000"/>
                </a:solidFill>
              </a:rPr>
              <a:t>obtain a measure of how spread out the scores are in a distribution.  </a:t>
            </a:r>
          </a:p>
          <a:p>
            <a:r>
              <a:rPr lang="en-US" dirty="0"/>
              <a:t>A measure of variability usually accompanies a measure of </a:t>
            </a:r>
            <a:r>
              <a:rPr lang="en-US" dirty="0">
                <a:solidFill>
                  <a:srgbClr val="FF0000"/>
                </a:solidFill>
              </a:rPr>
              <a:t>central tendency </a:t>
            </a:r>
            <a:r>
              <a:rPr lang="en-US" dirty="0"/>
              <a:t>as basic descriptive statistics for a set of scores.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CC-0362-424B-B738-667FB0EEF40F}" type="slidenum">
              <a:rPr lang="en-US"/>
              <a:pPr/>
              <a:t>41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Central Tendency and Variability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 describes the </a:t>
            </a:r>
            <a:r>
              <a:rPr lang="en-US" dirty="0">
                <a:solidFill>
                  <a:srgbClr val="FF0000"/>
                </a:solidFill>
              </a:rPr>
              <a:t>central point </a:t>
            </a:r>
            <a:r>
              <a:rPr lang="en-US" dirty="0"/>
              <a:t>of the distribution, and </a:t>
            </a:r>
            <a:r>
              <a:rPr lang="en-US" dirty="0">
                <a:solidFill>
                  <a:srgbClr val="FF0000"/>
                </a:solidFill>
              </a:rPr>
              <a:t>variability describes how the scores are scattered around that central point.  </a:t>
            </a:r>
          </a:p>
          <a:p>
            <a:r>
              <a:rPr lang="en-US" dirty="0"/>
              <a:t>Together, </a:t>
            </a:r>
            <a:r>
              <a:rPr lang="en-US" dirty="0">
                <a:solidFill>
                  <a:srgbClr val="FF0000"/>
                </a:solidFill>
              </a:rPr>
              <a:t>central tendency and variability </a:t>
            </a:r>
            <a:r>
              <a:rPr lang="en-US" dirty="0"/>
              <a:t>are the two primary values that are used to describe a </a:t>
            </a:r>
            <a:r>
              <a:rPr lang="en-US" dirty="0">
                <a:solidFill>
                  <a:srgbClr val="FF0000"/>
                </a:solidFill>
              </a:rPr>
              <a:t>distribution of scores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3D367-1879-4DE4-B197-DE1DB7DFB192}" type="slidenum">
              <a:rPr lang="en-US"/>
              <a:pPr/>
              <a:t>42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Variability serves both as a </a:t>
            </a:r>
            <a:r>
              <a:rPr lang="en-US" sz="2800" dirty="0">
                <a:solidFill>
                  <a:srgbClr val="FF0000"/>
                </a:solidFill>
              </a:rPr>
              <a:t>descriptive measure </a:t>
            </a:r>
            <a:r>
              <a:rPr lang="en-US" sz="2800" dirty="0"/>
              <a:t>and as an important component of most inferential statistics.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 a descriptive statistic, variability measures the </a:t>
            </a:r>
            <a:r>
              <a:rPr lang="en-US" sz="2800" dirty="0">
                <a:solidFill>
                  <a:srgbClr val="FF0000"/>
                </a:solidFill>
              </a:rPr>
              <a:t>degree to which the scores are spread out </a:t>
            </a:r>
            <a:r>
              <a:rPr lang="en-US" sz="2800" dirty="0"/>
              <a:t>or clustered together in a distribution.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the context of </a:t>
            </a:r>
            <a:r>
              <a:rPr lang="en-US" sz="2800" dirty="0">
                <a:solidFill>
                  <a:srgbClr val="FF0000"/>
                </a:solidFill>
              </a:rPr>
              <a:t>inferential statistics</a:t>
            </a:r>
            <a:r>
              <a:rPr lang="en-US" sz="2800" dirty="0"/>
              <a:t>, variability provides a measure of </a:t>
            </a:r>
            <a:r>
              <a:rPr lang="en-US" sz="2800" dirty="0">
                <a:solidFill>
                  <a:srgbClr val="FF0000"/>
                </a:solidFill>
              </a:rPr>
              <a:t>how accurately any individual score or sample represents the entire population</a:t>
            </a:r>
            <a:r>
              <a:rPr lang="en-US" sz="2800" dirty="0"/>
              <a:t>.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DCC6-7FF7-447C-8A22-9C2F4AB07FDD}" type="slidenum">
              <a:rPr lang="en-US"/>
              <a:pPr/>
              <a:t>43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the population </a:t>
            </a:r>
            <a:r>
              <a:rPr lang="en-US" dirty="0">
                <a:solidFill>
                  <a:srgbClr val="FF0000"/>
                </a:solidFill>
              </a:rPr>
              <a:t>variability is small</a:t>
            </a:r>
            <a:r>
              <a:rPr lang="en-US" dirty="0"/>
              <a:t>, all of the scores are clustered close together and any </a:t>
            </a:r>
            <a:r>
              <a:rPr lang="en-US" dirty="0">
                <a:solidFill>
                  <a:srgbClr val="FF0000"/>
                </a:solidFill>
              </a:rPr>
              <a:t>individual score or sample </a:t>
            </a:r>
            <a:r>
              <a:rPr lang="en-US" dirty="0"/>
              <a:t>will necessarily provide a good representation of the </a:t>
            </a:r>
            <a:r>
              <a:rPr lang="en-US" dirty="0">
                <a:solidFill>
                  <a:srgbClr val="FF0000"/>
                </a:solidFill>
              </a:rPr>
              <a:t>entire set.  </a:t>
            </a:r>
          </a:p>
          <a:p>
            <a:pPr>
              <a:lnSpc>
                <a:spcPct val="90000"/>
              </a:lnSpc>
            </a:pPr>
            <a:r>
              <a:rPr lang="en-US" dirty="0"/>
              <a:t>On the other hand, when </a:t>
            </a:r>
            <a:r>
              <a:rPr lang="en-US" dirty="0">
                <a:solidFill>
                  <a:srgbClr val="FF0000"/>
                </a:solidFill>
              </a:rPr>
              <a:t>variability is large </a:t>
            </a:r>
            <a:r>
              <a:rPr lang="en-US" dirty="0"/>
              <a:t>and scores are widely spread, it is easy for one or </a:t>
            </a:r>
            <a:r>
              <a:rPr lang="en-US" dirty="0">
                <a:solidFill>
                  <a:srgbClr val="FF0000"/>
                </a:solidFill>
              </a:rPr>
              <a:t>two extreme scores </a:t>
            </a:r>
            <a:r>
              <a:rPr lang="en-US" dirty="0"/>
              <a:t>to give </a:t>
            </a:r>
            <a:r>
              <a:rPr lang="en-US" dirty="0">
                <a:solidFill>
                  <a:srgbClr val="FF0000"/>
                </a:solidFill>
              </a:rPr>
              <a:t>a distorted picture of the general population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04f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2397125"/>
            <a:ext cx="8966200" cy="206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D4D6-1A94-40E5-9D36-E261A229BF57}" type="slidenum">
              <a:rPr lang="en-US"/>
              <a:pPr/>
              <a:t>45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Variability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Variability can be measured with </a:t>
            </a:r>
          </a:p>
          <a:p>
            <a:pPr lvl="1"/>
            <a:r>
              <a:rPr lang="en-US"/>
              <a:t>the range</a:t>
            </a:r>
          </a:p>
          <a:p>
            <a:pPr lvl="1"/>
            <a:r>
              <a:rPr lang="en-US"/>
              <a:t>the interquartile range</a:t>
            </a:r>
          </a:p>
          <a:p>
            <a:pPr lvl="1"/>
            <a:r>
              <a:rPr lang="en-US"/>
              <a:t>the standard deviation/variance.  </a:t>
            </a:r>
          </a:p>
          <a:p>
            <a:r>
              <a:rPr lang="en-US"/>
              <a:t>In each case, variability is determined by measuring </a:t>
            </a:r>
            <a:r>
              <a:rPr lang="en-US" i="1"/>
              <a:t>distance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1363-5D48-488E-931D-53DCBB4DC1D5}" type="slidenum">
              <a:rPr lang="en-US"/>
              <a:pPr/>
              <a:t>46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Range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the total distance covered by the distribution, from the </a:t>
            </a:r>
            <a:r>
              <a:rPr lang="en-US" dirty="0">
                <a:solidFill>
                  <a:srgbClr val="FF0000"/>
                </a:solidFill>
              </a:rPr>
              <a:t>highest score to the lowest score</a:t>
            </a:r>
            <a:r>
              <a:rPr lang="en-US" dirty="0"/>
              <a:t> (using the upper and lower real limits of the range).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E39A-16C8-4A5D-82AC-9DACB5D0C99E}" type="slidenum">
              <a:rPr lang="en-US"/>
              <a:pPr/>
              <a:t>47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Interquartile Range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interquartile range</a:t>
            </a:r>
            <a:r>
              <a:rPr lang="en-US"/>
              <a:t> is the distance covered by the middle 50% of the distribution (the difference between Q1 and Q3).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04f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708025"/>
            <a:ext cx="8966200" cy="544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ECF-BD3B-4FF3-BEE0-5F2CCA64B48B}" type="slidenum">
              <a:rPr lang="en-US"/>
              <a:pPr/>
              <a:t>49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Deviation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Standard deviation</a:t>
            </a:r>
            <a:r>
              <a:rPr lang="en-US"/>
              <a:t> measures the standard distance between a score and the mean.  </a:t>
            </a:r>
          </a:p>
          <a:p>
            <a:r>
              <a:rPr lang="en-US"/>
              <a:t>The calculation of standard deviation can be summarized as a four-step process: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(descriptive) Stats</a:t>
            </a:r>
          </a:p>
          <a:p>
            <a:pPr lvl="1"/>
            <a:r>
              <a:rPr lang="en-US" dirty="0" smtClean="0"/>
              <a:t>“Who are the most profitable customers?”</a:t>
            </a:r>
          </a:p>
          <a:p>
            <a:r>
              <a:rPr lang="en-US" dirty="0" smtClean="0"/>
              <a:t>Hypothesis Testing</a:t>
            </a:r>
          </a:p>
          <a:p>
            <a:pPr lvl="1"/>
            <a:r>
              <a:rPr lang="en-US" dirty="0" smtClean="0"/>
              <a:t>“Is there a difference in value to the company of these customers?”</a:t>
            </a:r>
          </a:p>
          <a:p>
            <a:r>
              <a:rPr lang="en-US" dirty="0" smtClean="0"/>
              <a:t>Segmentation/Classification</a:t>
            </a:r>
          </a:p>
          <a:p>
            <a:pPr lvl="1"/>
            <a:r>
              <a:rPr lang="en-US" dirty="0" smtClean="0"/>
              <a:t>What are the common characteristics of these customers?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Will this new customer become a profitable customer?   If so, how profitable?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139" y="6478090"/>
            <a:ext cx="611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Provost and Fawcett, “Data Science for Business”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71DE-0B49-457A-B571-799BFB42B9D3}" type="slidenum">
              <a:rPr lang="en-US"/>
              <a:pPr/>
              <a:t>50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Deviation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1. Compute the deviation (distance from the mean) for each score.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2.  Square each deviation.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3.	Compute the mean of the squared deviations.  For a population, this involves summing the squared deviations (sum of squares, SS) and then dividing by N.  The resulting value is called the </a:t>
            </a:r>
            <a:r>
              <a:rPr lang="en-US" sz="2400" b="1"/>
              <a:t>variance</a:t>
            </a:r>
            <a:r>
              <a:rPr lang="en-US" sz="2400"/>
              <a:t> or </a:t>
            </a:r>
            <a:r>
              <a:rPr lang="en-US" sz="2400" i="1"/>
              <a:t>mean square</a:t>
            </a:r>
            <a:r>
              <a:rPr lang="en-US" sz="2400"/>
              <a:t> and measures the average squared distance from the mean.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For samples, variance is computed by dividing the sum 	of the squared deviations (SS) by n - 1, rather than N.  	The value, n - 1, is know as degrees of freedom (df) 	and is used so that the sample variance will provide an 	unbiased estimate of the population variance.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4.   Finally, take the square root of the variance to obtain the standard deviation.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04f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88900"/>
            <a:ext cx="8786813" cy="668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E33B-8131-42FA-B9A0-2AB8AE20A4B3}" type="slidenum">
              <a:rPr lang="en-US"/>
              <a:pPr/>
              <a:t>52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Properties of the </a:t>
            </a:r>
            <a:br>
              <a:rPr lang="en-US" sz="4000"/>
            </a:br>
            <a:r>
              <a:rPr lang="en-US" sz="4000"/>
              <a:t>Standard Deviation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a constant is added to every score in a distribution, the standard deviation will </a:t>
            </a:r>
            <a:r>
              <a:rPr lang="en-US" sz="2800" i="1"/>
              <a:t>not</a:t>
            </a:r>
            <a:r>
              <a:rPr lang="en-US" sz="2800"/>
              <a:t> be changed.  </a:t>
            </a:r>
          </a:p>
          <a:p>
            <a:pPr>
              <a:lnSpc>
                <a:spcPct val="90000"/>
              </a:lnSpc>
            </a:pPr>
            <a:r>
              <a:rPr lang="en-US" sz="2800"/>
              <a:t>If you visualize the scores in a frequency distribution histogram, then adding a constant will move each score so that the entire distribution is shifted to a new location.  </a:t>
            </a:r>
          </a:p>
          <a:p>
            <a:pPr>
              <a:lnSpc>
                <a:spcPct val="90000"/>
              </a:lnSpc>
            </a:pPr>
            <a:r>
              <a:rPr lang="en-US" sz="2800"/>
              <a:t>The center of the distribution (the mean) changes, but the standard deviation remains the same.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3F44-B4AA-4482-BDF8-708652D34A11}" type="slidenum">
              <a:rPr lang="en-US"/>
              <a:pPr/>
              <a:t>53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Properties of the </a:t>
            </a:r>
            <a:br>
              <a:rPr lang="en-US" sz="4000"/>
            </a:br>
            <a:r>
              <a:rPr lang="en-US" sz="4000"/>
              <a:t>Standard Deviation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each score is multiplied by a constant, the standard deviation will be multiplied by the same constant.  </a:t>
            </a:r>
          </a:p>
          <a:p>
            <a:r>
              <a:rPr lang="en-US"/>
              <a:t>Multiplying by a constant will multiply the distance between scores, and because the standard deviation is a measure of distance, it will also be multiplied.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5E8C48C-BF22-48C4-AF44-8969887148C0}" type="slidenum">
              <a:rPr lang="en-US"/>
              <a:pPr algn="ctr">
                <a:defRPr/>
              </a:pPr>
              <a:t>54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Descriptive statistical methods 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quantitatively describe the main features of data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Main data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measures of central tendency – represent a ‘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’ around which measurements are distributed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e.g. mean and 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measures of variability – represent the ‘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’ of the data from the ‘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e.g. standard deviation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measures of relative standing – represent the ‘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 position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’ of specific measurements in the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e.g </a:t>
            </a:r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Computing Science, University of Aberdeen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21885A8-A379-4A96-8258-4BD5E1676201}" type="slidenum">
              <a:rPr lang="en-US"/>
              <a:pPr algn="ctr">
                <a:defRPr/>
              </a:pPr>
              <a:t>55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endParaRPr lang="en-US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00200"/>
            <a:ext cx="4629150" cy="4525963"/>
          </a:xfrm>
        </p:spPr>
        <p:txBody>
          <a:bodyPr/>
          <a:lstStyle/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Sum all the numbers and divide by their count</a:t>
            </a:r>
          </a:p>
          <a:p>
            <a:pPr eaLnBrk="1" hangingPunct="1">
              <a:buFontTx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x = (x</a:t>
            </a:r>
            <a:r>
              <a:rPr lang="en-GB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GB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+ … +x</a:t>
            </a:r>
            <a:r>
              <a:rPr lang="en-GB" sz="2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)/n</a:t>
            </a:r>
          </a:p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For the example data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Mean = (2+3+4+5+6)/5</a:t>
            </a:r>
          </a:p>
          <a:p>
            <a:pPr lvl="1" eaLnBrk="1" hangingPunct="1">
              <a:buFontTx/>
              <a:buNone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= 4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4 is the ‘center’</a:t>
            </a:r>
          </a:p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The information graphic used here is called a dot diagram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716463" y="2924175"/>
            <a:ext cx="4175125" cy="673100"/>
            <a:chOff x="2971" y="1842"/>
            <a:chExt cx="2630" cy="424"/>
          </a:xfrm>
        </p:grpSpPr>
        <p:sp>
          <p:nvSpPr>
            <p:cNvPr id="39944" name="Line 43"/>
            <p:cNvSpPr>
              <a:spLocks noChangeShapeType="1"/>
            </p:cNvSpPr>
            <p:nvPr/>
          </p:nvSpPr>
          <p:spPr bwMode="auto">
            <a:xfrm>
              <a:off x="3061" y="1979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Text Box 44"/>
            <p:cNvSpPr txBox="1">
              <a:spLocks noChangeArrowheads="1"/>
            </p:cNvSpPr>
            <p:nvPr/>
          </p:nvSpPr>
          <p:spPr bwMode="auto">
            <a:xfrm>
              <a:off x="2971" y="202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0</a:t>
              </a:r>
              <a:endParaRPr lang="en-US"/>
            </a:p>
          </p:txBody>
        </p:sp>
        <p:sp>
          <p:nvSpPr>
            <p:cNvPr id="39946" name="Text Box 46"/>
            <p:cNvSpPr txBox="1">
              <a:spLocks noChangeArrowheads="1"/>
            </p:cNvSpPr>
            <p:nvPr/>
          </p:nvSpPr>
          <p:spPr bwMode="auto">
            <a:xfrm>
              <a:off x="321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</a:t>
              </a:r>
              <a:endParaRPr lang="en-US"/>
            </a:p>
          </p:txBody>
        </p:sp>
        <p:sp>
          <p:nvSpPr>
            <p:cNvPr id="39947" name="Text Box 47"/>
            <p:cNvSpPr txBox="1">
              <a:spLocks noChangeArrowheads="1"/>
            </p:cNvSpPr>
            <p:nvPr/>
          </p:nvSpPr>
          <p:spPr bwMode="auto">
            <a:xfrm>
              <a:off x="3445" y="2030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  <a:endParaRPr lang="en-US"/>
            </a:p>
          </p:txBody>
        </p:sp>
        <p:sp>
          <p:nvSpPr>
            <p:cNvPr id="39948" name="Text Box 48"/>
            <p:cNvSpPr txBox="1">
              <a:spLocks noChangeArrowheads="1"/>
            </p:cNvSpPr>
            <p:nvPr/>
          </p:nvSpPr>
          <p:spPr bwMode="auto">
            <a:xfrm>
              <a:off x="366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  <a:endParaRPr lang="en-US"/>
            </a:p>
          </p:txBody>
        </p:sp>
        <p:sp>
          <p:nvSpPr>
            <p:cNvPr id="39949" name="Text Box 49"/>
            <p:cNvSpPr txBox="1">
              <a:spLocks noChangeArrowheads="1"/>
            </p:cNvSpPr>
            <p:nvPr/>
          </p:nvSpPr>
          <p:spPr bwMode="auto">
            <a:xfrm>
              <a:off x="3896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  <a:endParaRPr lang="en-US"/>
            </a:p>
          </p:txBody>
        </p:sp>
        <p:sp>
          <p:nvSpPr>
            <p:cNvPr id="39950" name="Text Box 50"/>
            <p:cNvSpPr txBox="1">
              <a:spLocks noChangeArrowheads="1"/>
            </p:cNvSpPr>
            <p:nvPr/>
          </p:nvSpPr>
          <p:spPr bwMode="auto">
            <a:xfrm>
              <a:off x="4105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  <a:endParaRPr lang="en-US"/>
            </a:p>
          </p:txBody>
        </p:sp>
        <p:sp>
          <p:nvSpPr>
            <p:cNvPr id="39951" name="Text Box 51"/>
            <p:cNvSpPr txBox="1">
              <a:spLocks noChangeArrowheads="1"/>
            </p:cNvSpPr>
            <p:nvPr/>
          </p:nvSpPr>
          <p:spPr bwMode="auto">
            <a:xfrm>
              <a:off x="4332" y="203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  <a:endParaRPr lang="en-US"/>
            </a:p>
          </p:txBody>
        </p:sp>
        <p:sp>
          <p:nvSpPr>
            <p:cNvPr id="39952" name="Text Box 52"/>
            <p:cNvSpPr txBox="1">
              <a:spLocks noChangeArrowheads="1"/>
            </p:cNvSpPr>
            <p:nvPr/>
          </p:nvSpPr>
          <p:spPr bwMode="auto">
            <a:xfrm>
              <a:off x="455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  <a:endParaRPr lang="en-US"/>
            </a:p>
          </p:txBody>
        </p:sp>
        <p:sp>
          <p:nvSpPr>
            <p:cNvPr id="39953" name="Text Box 53"/>
            <p:cNvSpPr txBox="1">
              <a:spLocks noChangeArrowheads="1"/>
            </p:cNvSpPr>
            <p:nvPr/>
          </p:nvSpPr>
          <p:spPr bwMode="auto">
            <a:xfrm>
              <a:off x="483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  <a:endParaRPr lang="en-US"/>
            </a:p>
          </p:txBody>
        </p:sp>
        <p:sp>
          <p:nvSpPr>
            <p:cNvPr id="39954" name="Text Box 54"/>
            <p:cNvSpPr txBox="1">
              <a:spLocks noChangeArrowheads="1"/>
            </p:cNvSpPr>
            <p:nvPr/>
          </p:nvSpPr>
          <p:spPr bwMode="auto">
            <a:xfrm>
              <a:off x="5057" y="2035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9</a:t>
              </a:r>
              <a:endParaRPr lang="en-US"/>
            </a:p>
          </p:txBody>
        </p:sp>
        <p:sp>
          <p:nvSpPr>
            <p:cNvPr id="39955" name="Text Box 55"/>
            <p:cNvSpPr txBox="1">
              <a:spLocks noChangeArrowheads="1"/>
            </p:cNvSpPr>
            <p:nvPr/>
          </p:nvSpPr>
          <p:spPr bwMode="auto">
            <a:xfrm>
              <a:off x="5284" y="2031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10</a:t>
              </a:r>
              <a:endParaRPr lang="en-US"/>
            </a:p>
          </p:txBody>
        </p:sp>
        <p:sp>
          <p:nvSpPr>
            <p:cNvPr id="39956" name="Oval 56"/>
            <p:cNvSpPr>
              <a:spLocks noChangeArrowheads="1"/>
            </p:cNvSpPr>
            <p:nvPr/>
          </p:nvSpPr>
          <p:spPr bwMode="auto">
            <a:xfrm>
              <a:off x="3467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Oval 57"/>
            <p:cNvSpPr>
              <a:spLocks noChangeArrowheads="1"/>
            </p:cNvSpPr>
            <p:nvPr/>
          </p:nvSpPr>
          <p:spPr bwMode="auto">
            <a:xfrm>
              <a:off x="3693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Oval 58"/>
            <p:cNvSpPr>
              <a:spLocks noChangeArrowheads="1"/>
            </p:cNvSpPr>
            <p:nvPr/>
          </p:nvSpPr>
          <p:spPr bwMode="auto">
            <a:xfrm>
              <a:off x="391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Oval 59"/>
            <p:cNvSpPr>
              <a:spLocks noChangeArrowheads="1"/>
            </p:cNvSpPr>
            <p:nvPr/>
          </p:nvSpPr>
          <p:spPr bwMode="auto">
            <a:xfrm>
              <a:off x="413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Oval 60"/>
            <p:cNvSpPr>
              <a:spLocks noChangeArrowheads="1"/>
            </p:cNvSpPr>
            <p:nvPr/>
          </p:nvSpPr>
          <p:spPr bwMode="auto">
            <a:xfrm>
              <a:off x="4370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62"/>
          <p:cNvSpPr>
            <a:spLocks noChangeShapeType="1"/>
          </p:cNvSpPr>
          <p:nvPr/>
        </p:nvSpPr>
        <p:spPr bwMode="auto">
          <a:xfrm>
            <a:off x="900113" y="3124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D3922CE-68B5-4A25-8ED1-35C8089470CE}" type="slidenum">
              <a:rPr lang="en-US"/>
              <a:pPr algn="ctr">
                <a:defRPr/>
              </a:pPr>
              <a:t>56</a:t>
            </a:fld>
            <a:endParaRPr lang="en-US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endParaRPr lang="en-US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The exact middle value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When count is odd just find the middle value of the sorted data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When count is even find the mean of the middle two values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For example data 1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Median is 4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4 is the ‘center’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For example data 2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Median is (3+4)/2 = 3.5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3.5 is the ‘center’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3438" y="1844675"/>
            <a:ext cx="4175125" cy="673100"/>
            <a:chOff x="2971" y="1842"/>
            <a:chExt cx="2630" cy="424"/>
          </a:xfrm>
        </p:grpSpPr>
        <p:sp>
          <p:nvSpPr>
            <p:cNvPr id="40986" name="Line 8"/>
            <p:cNvSpPr>
              <a:spLocks noChangeShapeType="1"/>
            </p:cNvSpPr>
            <p:nvPr/>
          </p:nvSpPr>
          <p:spPr bwMode="auto">
            <a:xfrm>
              <a:off x="3061" y="1979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Text Box 9"/>
            <p:cNvSpPr txBox="1">
              <a:spLocks noChangeArrowheads="1"/>
            </p:cNvSpPr>
            <p:nvPr/>
          </p:nvSpPr>
          <p:spPr bwMode="auto">
            <a:xfrm>
              <a:off x="2971" y="202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0</a:t>
              </a:r>
              <a:endParaRPr lang="en-US"/>
            </a:p>
          </p:txBody>
        </p:sp>
        <p:sp>
          <p:nvSpPr>
            <p:cNvPr id="40988" name="Text Box 10"/>
            <p:cNvSpPr txBox="1">
              <a:spLocks noChangeArrowheads="1"/>
            </p:cNvSpPr>
            <p:nvPr/>
          </p:nvSpPr>
          <p:spPr bwMode="auto">
            <a:xfrm>
              <a:off x="321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</a:t>
              </a:r>
              <a:endParaRPr lang="en-US"/>
            </a:p>
          </p:txBody>
        </p:sp>
        <p:sp>
          <p:nvSpPr>
            <p:cNvPr id="40989" name="Text Box 11"/>
            <p:cNvSpPr txBox="1">
              <a:spLocks noChangeArrowheads="1"/>
            </p:cNvSpPr>
            <p:nvPr/>
          </p:nvSpPr>
          <p:spPr bwMode="auto">
            <a:xfrm>
              <a:off x="3445" y="2030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  <a:endParaRPr lang="en-US"/>
            </a:p>
          </p:txBody>
        </p:sp>
        <p:sp>
          <p:nvSpPr>
            <p:cNvPr id="40990" name="Text Box 12"/>
            <p:cNvSpPr txBox="1">
              <a:spLocks noChangeArrowheads="1"/>
            </p:cNvSpPr>
            <p:nvPr/>
          </p:nvSpPr>
          <p:spPr bwMode="auto">
            <a:xfrm>
              <a:off x="366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  <a:endParaRPr lang="en-US"/>
            </a:p>
          </p:txBody>
        </p:sp>
        <p:sp>
          <p:nvSpPr>
            <p:cNvPr id="40991" name="Text Box 13"/>
            <p:cNvSpPr txBox="1">
              <a:spLocks noChangeArrowheads="1"/>
            </p:cNvSpPr>
            <p:nvPr/>
          </p:nvSpPr>
          <p:spPr bwMode="auto">
            <a:xfrm>
              <a:off x="3896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  <a:endParaRPr lang="en-US"/>
            </a:p>
          </p:txBody>
        </p:sp>
        <p:sp>
          <p:nvSpPr>
            <p:cNvPr id="40992" name="Text Box 14"/>
            <p:cNvSpPr txBox="1">
              <a:spLocks noChangeArrowheads="1"/>
            </p:cNvSpPr>
            <p:nvPr/>
          </p:nvSpPr>
          <p:spPr bwMode="auto">
            <a:xfrm>
              <a:off x="4105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  <a:endParaRPr lang="en-US"/>
            </a:p>
          </p:txBody>
        </p:sp>
        <p:sp>
          <p:nvSpPr>
            <p:cNvPr id="40993" name="Text Box 15"/>
            <p:cNvSpPr txBox="1">
              <a:spLocks noChangeArrowheads="1"/>
            </p:cNvSpPr>
            <p:nvPr/>
          </p:nvSpPr>
          <p:spPr bwMode="auto">
            <a:xfrm>
              <a:off x="4332" y="203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  <a:endParaRPr lang="en-US"/>
            </a:p>
          </p:txBody>
        </p:sp>
        <p:sp>
          <p:nvSpPr>
            <p:cNvPr id="40994" name="Text Box 16"/>
            <p:cNvSpPr txBox="1">
              <a:spLocks noChangeArrowheads="1"/>
            </p:cNvSpPr>
            <p:nvPr/>
          </p:nvSpPr>
          <p:spPr bwMode="auto">
            <a:xfrm>
              <a:off x="455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  <a:endParaRPr lang="en-US"/>
            </a:p>
          </p:txBody>
        </p:sp>
        <p:sp>
          <p:nvSpPr>
            <p:cNvPr id="40995" name="Text Box 17"/>
            <p:cNvSpPr txBox="1">
              <a:spLocks noChangeArrowheads="1"/>
            </p:cNvSpPr>
            <p:nvPr/>
          </p:nvSpPr>
          <p:spPr bwMode="auto">
            <a:xfrm>
              <a:off x="483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  <a:endParaRPr lang="en-US"/>
            </a:p>
          </p:txBody>
        </p:sp>
        <p:sp>
          <p:nvSpPr>
            <p:cNvPr id="40996" name="Text Box 18"/>
            <p:cNvSpPr txBox="1">
              <a:spLocks noChangeArrowheads="1"/>
            </p:cNvSpPr>
            <p:nvPr/>
          </p:nvSpPr>
          <p:spPr bwMode="auto">
            <a:xfrm>
              <a:off x="5057" y="2035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9</a:t>
              </a:r>
              <a:endParaRPr lang="en-US"/>
            </a:p>
          </p:txBody>
        </p:sp>
        <p:sp>
          <p:nvSpPr>
            <p:cNvPr id="40997" name="Text Box 19"/>
            <p:cNvSpPr txBox="1">
              <a:spLocks noChangeArrowheads="1"/>
            </p:cNvSpPr>
            <p:nvPr/>
          </p:nvSpPr>
          <p:spPr bwMode="auto">
            <a:xfrm>
              <a:off x="5284" y="2031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10</a:t>
              </a:r>
              <a:endParaRPr lang="en-US"/>
            </a:p>
          </p:txBody>
        </p:sp>
        <p:sp>
          <p:nvSpPr>
            <p:cNvPr id="40998" name="Oval 20"/>
            <p:cNvSpPr>
              <a:spLocks noChangeArrowheads="1"/>
            </p:cNvSpPr>
            <p:nvPr/>
          </p:nvSpPr>
          <p:spPr bwMode="auto">
            <a:xfrm>
              <a:off x="3467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21"/>
            <p:cNvSpPr>
              <a:spLocks noChangeArrowheads="1"/>
            </p:cNvSpPr>
            <p:nvPr/>
          </p:nvSpPr>
          <p:spPr bwMode="auto">
            <a:xfrm>
              <a:off x="3693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Oval 22"/>
            <p:cNvSpPr>
              <a:spLocks noChangeArrowheads="1"/>
            </p:cNvSpPr>
            <p:nvPr/>
          </p:nvSpPr>
          <p:spPr bwMode="auto">
            <a:xfrm>
              <a:off x="391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23"/>
            <p:cNvSpPr>
              <a:spLocks noChangeArrowheads="1"/>
            </p:cNvSpPr>
            <p:nvPr/>
          </p:nvSpPr>
          <p:spPr bwMode="auto">
            <a:xfrm>
              <a:off x="413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Oval 24"/>
            <p:cNvSpPr>
              <a:spLocks noChangeArrowheads="1"/>
            </p:cNvSpPr>
            <p:nvPr/>
          </p:nvSpPr>
          <p:spPr bwMode="auto">
            <a:xfrm>
              <a:off x="4370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6" name="Line 26"/>
          <p:cNvSpPr>
            <a:spLocks noChangeShapeType="1"/>
          </p:cNvSpPr>
          <p:nvPr/>
        </p:nvSpPr>
        <p:spPr bwMode="auto">
          <a:xfrm>
            <a:off x="4786313" y="3862388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Text Box 27"/>
          <p:cNvSpPr txBox="1">
            <a:spLocks noChangeArrowheads="1"/>
          </p:cNvSpPr>
          <p:nvPr/>
        </p:nvSpPr>
        <p:spPr bwMode="auto">
          <a:xfrm>
            <a:off x="4643438" y="3933825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0</a:t>
            </a:r>
            <a:endParaRPr lang="en-US"/>
          </a:p>
        </p:txBody>
      </p:sp>
      <p:sp>
        <p:nvSpPr>
          <p:cNvPr id="40968" name="Text Box 28"/>
          <p:cNvSpPr txBox="1">
            <a:spLocks noChangeArrowheads="1"/>
          </p:cNvSpPr>
          <p:nvPr/>
        </p:nvSpPr>
        <p:spPr bwMode="auto">
          <a:xfrm>
            <a:off x="5022850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40969" name="Text Box 29"/>
          <p:cNvSpPr txBox="1">
            <a:spLocks noChangeArrowheads="1"/>
          </p:cNvSpPr>
          <p:nvPr/>
        </p:nvSpPr>
        <p:spPr bwMode="auto">
          <a:xfrm>
            <a:off x="5395913" y="3943350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40970" name="Text Box 30"/>
          <p:cNvSpPr txBox="1">
            <a:spLocks noChangeArrowheads="1"/>
          </p:cNvSpPr>
          <p:nvPr/>
        </p:nvSpPr>
        <p:spPr bwMode="auto">
          <a:xfrm>
            <a:off x="5749925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40971" name="Text Box 31"/>
          <p:cNvSpPr txBox="1">
            <a:spLocks noChangeArrowheads="1"/>
          </p:cNvSpPr>
          <p:nvPr/>
        </p:nvSpPr>
        <p:spPr bwMode="auto">
          <a:xfrm>
            <a:off x="6111875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  <a:endParaRPr lang="en-US"/>
          </a:p>
        </p:txBody>
      </p:sp>
      <p:sp>
        <p:nvSpPr>
          <p:cNvPr id="40972" name="Text Box 32"/>
          <p:cNvSpPr txBox="1">
            <a:spLocks noChangeArrowheads="1"/>
          </p:cNvSpPr>
          <p:nvPr/>
        </p:nvSpPr>
        <p:spPr bwMode="auto">
          <a:xfrm>
            <a:off x="6443663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</a:t>
            </a:r>
            <a:endParaRPr lang="en-US"/>
          </a:p>
        </p:txBody>
      </p:sp>
      <p:sp>
        <p:nvSpPr>
          <p:cNvPr id="40973" name="Text Box 33"/>
          <p:cNvSpPr txBox="1">
            <a:spLocks noChangeArrowheads="1"/>
          </p:cNvSpPr>
          <p:nvPr/>
        </p:nvSpPr>
        <p:spPr bwMode="auto">
          <a:xfrm>
            <a:off x="6804025" y="3949700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6</a:t>
            </a:r>
            <a:endParaRPr lang="en-US"/>
          </a:p>
        </p:txBody>
      </p:sp>
      <p:sp>
        <p:nvSpPr>
          <p:cNvPr id="40974" name="Text Box 34"/>
          <p:cNvSpPr txBox="1">
            <a:spLocks noChangeArrowheads="1"/>
          </p:cNvSpPr>
          <p:nvPr/>
        </p:nvSpPr>
        <p:spPr bwMode="auto">
          <a:xfrm>
            <a:off x="7162800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7</a:t>
            </a:r>
            <a:endParaRPr lang="en-US"/>
          </a:p>
        </p:txBody>
      </p:sp>
      <p:sp>
        <p:nvSpPr>
          <p:cNvPr id="40975" name="Text Box 35"/>
          <p:cNvSpPr txBox="1">
            <a:spLocks noChangeArrowheads="1"/>
          </p:cNvSpPr>
          <p:nvPr/>
        </p:nvSpPr>
        <p:spPr bwMode="auto">
          <a:xfrm>
            <a:off x="7594600" y="39449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8</a:t>
            </a:r>
            <a:endParaRPr lang="en-US"/>
          </a:p>
        </p:txBody>
      </p:sp>
      <p:sp>
        <p:nvSpPr>
          <p:cNvPr id="40976" name="Text Box 36"/>
          <p:cNvSpPr txBox="1">
            <a:spLocks noChangeArrowheads="1"/>
          </p:cNvSpPr>
          <p:nvPr/>
        </p:nvSpPr>
        <p:spPr bwMode="auto">
          <a:xfrm>
            <a:off x="7954963" y="395128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9</a:t>
            </a:r>
            <a:endParaRPr lang="en-US"/>
          </a:p>
        </p:txBody>
      </p:sp>
      <p:sp>
        <p:nvSpPr>
          <p:cNvPr id="40977" name="Text Box 37"/>
          <p:cNvSpPr txBox="1">
            <a:spLocks noChangeArrowheads="1"/>
          </p:cNvSpPr>
          <p:nvPr/>
        </p:nvSpPr>
        <p:spPr bwMode="auto">
          <a:xfrm>
            <a:off x="8315325" y="3944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endParaRPr lang="en-US"/>
          </a:p>
        </p:txBody>
      </p:sp>
      <p:sp>
        <p:nvSpPr>
          <p:cNvPr id="40978" name="Oval 38"/>
          <p:cNvSpPr>
            <a:spLocks noChangeArrowheads="1"/>
          </p:cNvSpPr>
          <p:nvPr/>
        </p:nvSpPr>
        <p:spPr bwMode="auto">
          <a:xfrm>
            <a:off x="5430838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Oval 39"/>
          <p:cNvSpPr>
            <a:spLocks noChangeArrowheads="1"/>
          </p:cNvSpPr>
          <p:nvPr/>
        </p:nvSpPr>
        <p:spPr bwMode="auto">
          <a:xfrm>
            <a:off x="5789613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Oval 40"/>
          <p:cNvSpPr>
            <a:spLocks noChangeArrowheads="1"/>
          </p:cNvSpPr>
          <p:nvPr/>
        </p:nvSpPr>
        <p:spPr bwMode="auto">
          <a:xfrm>
            <a:off x="6143625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Oval 41"/>
          <p:cNvSpPr>
            <a:spLocks noChangeArrowheads="1"/>
          </p:cNvSpPr>
          <p:nvPr/>
        </p:nvSpPr>
        <p:spPr bwMode="auto">
          <a:xfrm>
            <a:off x="6492875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42"/>
          <p:cNvSpPr>
            <a:spLocks noChangeArrowheads="1"/>
          </p:cNvSpPr>
          <p:nvPr/>
        </p:nvSpPr>
        <p:spPr bwMode="auto">
          <a:xfrm>
            <a:off x="6864350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Oval 43"/>
          <p:cNvSpPr>
            <a:spLocks noChangeArrowheads="1"/>
          </p:cNvSpPr>
          <p:nvPr/>
        </p:nvSpPr>
        <p:spPr bwMode="auto">
          <a:xfrm>
            <a:off x="5076825" y="36449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44"/>
          <p:cNvSpPr txBox="1">
            <a:spLocks noChangeArrowheads="1"/>
          </p:cNvSpPr>
          <p:nvPr/>
        </p:nvSpPr>
        <p:spPr bwMode="auto">
          <a:xfrm>
            <a:off x="4787900" y="126841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Data 1</a:t>
            </a:r>
            <a:endParaRPr lang="en-US"/>
          </a:p>
        </p:txBody>
      </p:sp>
      <p:sp>
        <p:nvSpPr>
          <p:cNvPr id="40985" name="Text Box 45"/>
          <p:cNvSpPr txBox="1">
            <a:spLocks noChangeArrowheads="1"/>
          </p:cNvSpPr>
          <p:nvPr/>
        </p:nvSpPr>
        <p:spPr bwMode="auto">
          <a:xfrm>
            <a:off x="4787900" y="29972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Data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39466AA-7710-42A6-A4AB-1DE727BA4F08}" type="slidenum">
              <a:rPr lang="en-US"/>
              <a:pPr algn="ctr">
                <a:defRPr/>
              </a:pPr>
              <a:t>57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 VS Mean</a:t>
            </a:r>
            <a:endParaRPr lang="en-US" sz="4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4244975" cy="4525963"/>
          </a:xfrm>
        </p:spPr>
        <p:txBody>
          <a:bodyPr/>
          <a:lstStyle/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When data has outliers median is more robust</a:t>
            </a:r>
          </a:p>
          <a:p>
            <a:pPr lvl="1" eaLnBrk="1" hangingPunct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The blue data point is the outlier in data 2</a:t>
            </a:r>
          </a:p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When data distribution is skewed median is more meaningful</a:t>
            </a:r>
          </a:p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For example data 1</a:t>
            </a:r>
          </a:p>
          <a:p>
            <a:pPr lvl="1" eaLnBrk="1" hangingPunct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Mean=4 and median=4</a:t>
            </a:r>
          </a:p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For example data 2</a:t>
            </a:r>
          </a:p>
          <a:p>
            <a:pPr lvl="1" eaLnBrk="1" hangingPunct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Mean=24/5 and median=4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59338" y="2060575"/>
            <a:ext cx="4175125" cy="673100"/>
            <a:chOff x="2971" y="1842"/>
            <a:chExt cx="2630" cy="424"/>
          </a:xfrm>
        </p:grpSpPr>
        <p:sp>
          <p:nvSpPr>
            <p:cNvPr id="42009" name="Line 7"/>
            <p:cNvSpPr>
              <a:spLocks noChangeShapeType="1"/>
            </p:cNvSpPr>
            <p:nvPr/>
          </p:nvSpPr>
          <p:spPr bwMode="auto">
            <a:xfrm>
              <a:off x="3061" y="1979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Text Box 8"/>
            <p:cNvSpPr txBox="1">
              <a:spLocks noChangeArrowheads="1"/>
            </p:cNvSpPr>
            <p:nvPr/>
          </p:nvSpPr>
          <p:spPr bwMode="auto">
            <a:xfrm>
              <a:off x="2971" y="202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0</a:t>
              </a:r>
              <a:endParaRPr lang="en-US"/>
            </a:p>
          </p:txBody>
        </p:sp>
        <p:sp>
          <p:nvSpPr>
            <p:cNvPr id="42011" name="Text Box 9"/>
            <p:cNvSpPr txBox="1">
              <a:spLocks noChangeArrowheads="1"/>
            </p:cNvSpPr>
            <p:nvPr/>
          </p:nvSpPr>
          <p:spPr bwMode="auto">
            <a:xfrm>
              <a:off x="321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</a:t>
              </a:r>
              <a:endParaRPr lang="en-US"/>
            </a:p>
          </p:txBody>
        </p:sp>
        <p:sp>
          <p:nvSpPr>
            <p:cNvPr id="42012" name="Text Box 10"/>
            <p:cNvSpPr txBox="1">
              <a:spLocks noChangeArrowheads="1"/>
            </p:cNvSpPr>
            <p:nvPr/>
          </p:nvSpPr>
          <p:spPr bwMode="auto">
            <a:xfrm>
              <a:off x="3445" y="2030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  <a:endParaRPr lang="en-US"/>
            </a:p>
          </p:txBody>
        </p:sp>
        <p:sp>
          <p:nvSpPr>
            <p:cNvPr id="42013" name="Text Box 11"/>
            <p:cNvSpPr txBox="1">
              <a:spLocks noChangeArrowheads="1"/>
            </p:cNvSpPr>
            <p:nvPr/>
          </p:nvSpPr>
          <p:spPr bwMode="auto">
            <a:xfrm>
              <a:off x="366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  <a:endParaRPr lang="en-US"/>
            </a:p>
          </p:txBody>
        </p:sp>
        <p:sp>
          <p:nvSpPr>
            <p:cNvPr id="42014" name="Text Box 12"/>
            <p:cNvSpPr txBox="1">
              <a:spLocks noChangeArrowheads="1"/>
            </p:cNvSpPr>
            <p:nvPr/>
          </p:nvSpPr>
          <p:spPr bwMode="auto">
            <a:xfrm>
              <a:off x="3896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  <a:endParaRPr lang="en-US"/>
            </a:p>
          </p:txBody>
        </p:sp>
        <p:sp>
          <p:nvSpPr>
            <p:cNvPr id="42015" name="Text Box 13"/>
            <p:cNvSpPr txBox="1">
              <a:spLocks noChangeArrowheads="1"/>
            </p:cNvSpPr>
            <p:nvPr/>
          </p:nvSpPr>
          <p:spPr bwMode="auto">
            <a:xfrm>
              <a:off x="4105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  <a:endParaRPr lang="en-US"/>
            </a:p>
          </p:txBody>
        </p:sp>
        <p:sp>
          <p:nvSpPr>
            <p:cNvPr id="42016" name="Text Box 14"/>
            <p:cNvSpPr txBox="1">
              <a:spLocks noChangeArrowheads="1"/>
            </p:cNvSpPr>
            <p:nvPr/>
          </p:nvSpPr>
          <p:spPr bwMode="auto">
            <a:xfrm>
              <a:off x="4332" y="203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  <a:endParaRPr lang="en-US"/>
            </a:p>
          </p:txBody>
        </p:sp>
        <p:sp>
          <p:nvSpPr>
            <p:cNvPr id="42017" name="Text Box 15"/>
            <p:cNvSpPr txBox="1">
              <a:spLocks noChangeArrowheads="1"/>
            </p:cNvSpPr>
            <p:nvPr/>
          </p:nvSpPr>
          <p:spPr bwMode="auto">
            <a:xfrm>
              <a:off x="455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  <a:endParaRPr lang="en-US"/>
            </a:p>
          </p:txBody>
        </p:sp>
        <p:sp>
          <p:nvSpPr>
            <p:cNvPr id="42018" name="Text Box 16"/>
            <p:cNvSpPr txBox="1">
              <a:spLocks noChangeArrowheads="1"/>
            </p:cNvSpPr>
            <p:nvPr/>
          </p:nvSpPr>
          <p:spPr bwMode="auto">
            <a:xfrm>
              <a:off x="483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  <a:endParaRPr lang="en-US"/>
            </a:p>
          </p:txBody>
        </p:sp>
        <p:sp>
          <p:nvSpPr>
            <p:cNvPr id="42019" name="Text Box 17"/>
            <p:cNvSpPr txBox="1">
              <a:spLocks noChangeArrowheads="1"/>
            </p:cNvSpPr>
            <p:nvPr/>
          </p:nvSpPr>
          <p:spPr bwMode="auto">
            <a:xfrm>
              <a:off x="5057" y="2035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9</a:t>
              </a:r>
              <a:endParaRPr lang="en-US"/>
            </a:p>
          </p:txBody>
        </p:sp>
        <p:sp>
          <p:nvSpPr>
            <p:cNvPr id="42020" name="Text Box 18"/>
            <p:cNvSpPr txBox="1">
              <a:spLocks noChangeArrowheads="1"/>
            </p:cNvSpPr>
            <p:nvPr/>
          </p:nvSpPr>
          <p:spPr bwMode="auto">
            <a:xfrm>
              <a:off x="5284" y="2031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10</a:t>
              </a:r>
              <a:endParaRPr lang="en-US"/>
            </a:p>
          </p:txBody>
        </p:sp>
        <p:sp>
          <p:nvSpPr>
            <p:cNvPr id="42021" name="Oval 19"/>
            <p:cNvSpPr>
              <a:spLocks noChangeArrowheads="1"/>
            </p:cNvSpPr>
            <p:nvPr/>
          </p:nvSpPr>
          <p:spPr bwMode="auto">
            <a:xfrm>
              <a:off x="3467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Oval 20"/>
            <p:cNvSpPr>
              <a:spLocks noChangeArrowheads="1"/>
            </p:cNvSpPr>
            <p:nvPr/>
          </p:nvSpPr>
          <p:spPr bwMode="auto">
            <a:xfrm>
              <a:off x="3693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Oval 21"/>
            <p:cNvSpPr>
              <a:spLocks noChangeArrowheads="1"/>
            </p:cNvSpPr>
            <p:nvPr/>
          </p:nvSpPr>
          <p:spPr bwMode="auto">
            <a:xfrm>
              <a:off x="391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Oval 22"/>
            <p:cNvSpPr>
              <a:spLocks noChangeArrowheads="1"/>
            </p:cNvSpPr>
            <p:nvPr/>
          </p:nvSpPr>
          <p:spPr bwMode="auto">
            <a:xfrm>
              <a:off x="413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Oval 23"/>
            <p:cNvSpPr>
              <a:spLocks noChangeArrowheads="1"/>
            </p:cNvSpPr>
            <p:nvPr/>
          </p:nvSpPr>
          <p:spPr bwMode="auto">
            <a:xfrm>
              <a:off x="4370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0" name="Line 24"/>
          <p:cNvSpPr>
            <a:spLocks noChangeShapeType="1"/>
          </p:cNvSpPr>
          <p:nvPr/>
        </p:nvSpPr>
        <p:spPr bwMode="auto">
          <a:xfrm>
            <a:off x="5002213" y="4078288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25"/>
          <p:cNvSpPr txBox="1">
            <a:spLocks noChangeArrowheads="1"/>
          </p:cNvSpPr>
          <p:nvPr/>
        </p:nvSpPr>
        <p:spPr bwMode="auto">
          <a:xfrm>
            <a:off x="4859338" y="4149725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0</a:t>
            </a:r>
            <a:endParaRPr lang="en-US"/>
          </a:p>
        </p:txBody>
      </p:sp>
      <p:sp>
        <p:nvSpPr>
          <p:cNvPr id="41992" name="Text Box 26"/>
          <p:cNvSpPr txBox="1">
            <a:spLocks noChangeArrowheads="1"/>
          </p:cNvSpPr>
          <p:nvPr/>
        </p:nvSpPr>
        <p:spPr bwMode="auto">
          <a:xfrm>
            <a:off x="5238750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41993" name="Text Box 27"/>
          <p:cNvSpPr txBox="1">
            <a:spLocks noChangeArrowheads="1"/>
          </p:cNvSpPr>
          <p:nvPr/>
        </p:nvSpPr>
        <p:spPr bwMode="auto">
          <a:xfrm>
            <a:off x="5611813" y="4159250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41994" name="Text Box 28"/>
          <p:cNvSpPr txBox="1">
            <a:spLocks noChangeArrowheads="1"/>
          </p:cNvSpPr>
          <p:nvPr/>
        </p:nvSpPr>
        <p:spPr bwMode="auto">
          <a:xfrm>
            <a:off x="5965825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41995" name="Text Box 29"/>
          <p:cNvSpPr txBox="1">
            <a:spLocks noChangeArrowheads="1"/>
          </p:cNvSpPr>
          <p:nvPr/>
        </p:nvSpPr>
        <p:spPr bwMode="auto">
          <a:xfrm>
            <a:off x="6327775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  <a:endParaRPr lang="en-US"/>
          </a:p>
        </p:txBody>
      </p:sp>
      <p:sp>
        <p:nvSpPr>
          <p:cNvPr id="41996" name="Text Box 30"/>
          <p:cNvSpPr txBox="1">
            <a:spLocks noChangeArrowheads="1"/>
          </p:cNvSpPr>
          <p:nvPr/>
        </p:nvSpPr>
        <p:spPr bwMode="auto">
          <a:xfrm>
            <a:off x="6659563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</a:t>
            </a:r>
            <a:endParaRPr lang="en-US"/>
          </a:p>
        </p:txBody>
      </p:sp>
      <p:sp>
        <p:nvSpPr>
          <p:cNvPr id="41997" name="Text Box 31"/>
          <p:cNvSpPr txBox="1">
            <a:spLocks noChangeArrowheads="1"/>
          </p:cNvSpPr>
          <p:nvPr/>
        </p:nvSpPr>
        <p:spPr bwMode="auto">
          <a:xfrm>
            <a:off x="7019925" y="4165600"/>
            <a:ext cx="21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6</a:t>
            </a:r>
            <a:endParaRPr lang="en-US"/>
          </a:p>
        </p:txBody>
      </p:sp>
      <p:sp>
        <p:nvSpPr>
          <p:cNvPr id="41998" name="Text Box 32"/>
          <p:cNvSpPr txBox="1">
            <a:spLocks noChangeArrowheads="1"/>
          </p:cNvSpPr>
          <p:nvPr/>
        </p:nvSpPr>
        <p:spPr bwMode="auto">
          <a:xfrm>
            <a:off x="7378700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7</a:t>
            </a:r>
            <a:endParaRPr lang="en-US"/>
          </a:p>
        </p:txBody>
      </p:sp>
      <p:sp>
        <p:nvSpPr>
          <p:cNvPr id="41999" name="Text Box 33"/>
          <p:cNvSpPr txBox="1">
            <a:spLocks noChangeArrowheads="1"/>
          </p:cNvSpPr>
          <p:nvPr/>
        </p:nvSpPr>
        <p:spPr bwMode="auto">
          <a:xfrm>
            <a:off x="7810500" y="41608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8</a:t>
            </a:r>
            <a:endParaRPr lang="en-US"/>
          </a:p>
        </p:txBody>
      </p:sp>
      <p:sp>
        <p:nvSpPr>
          <p:cNvPr id="42000" name="Text Box 34"/>
          <p:cNvSpPr txBox="1">
            <a:spLocks noChangeArrowheads="1"/>
          </p:cNvSpPr>
          <p:nvPr/>
        </p:nvSpPr>
        <p:spPr bwMode="auto">
          <a:xfrm>
            <a:off x="8170863" y="416718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9</a:t>
            </a:r>
            <a:endParaRPr lang="en-US"/>
          </a:p>
        </p:txBody>
      </p:sp>
      <p:sp>
        <p:nvSpPr>
          <p:cNvPr id="42001" name="Text Box 35"/>
          <p:cNvSpPr txBox="1">
            <a:spLocks noChangeArrowheads="1"/>
          </p:cNvSpPr>
          <p:nvPr/>
        </p:nvSpPr>
        <p:spPr bwMode="auto">
          <a:xfrm>
            <a:off x="8482013" y="4160838"/>
            <a:ext cx="474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endParaRPr lang="en-US"/>
          </a:p>
        </p:txBody>
      </p:sp>
      <p:sp>
        <p:nvSpPr>
          <p:cNvPr id="42002" name="Oval 36"/>
          <p:cNvSpPr>
            <a:spLocks noChangeArrowheads="1"/>
          </p:cNvSpPr>
          <p:nvPr/>
        </p:nvSpPr>
        <p:spPr bwMode="auto">
          <a:xfrm>
            <a:off x="5646738" y="38608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Oval 37"/>
          <p:cNvSpPr>
            <a:spLocks noChangeArrowheads="1"/>
          </p:cNvSpPr>
          <p:nvPr/>
        </p:nvSpPr>
        <p:spPr bwMode="auto">
          <a:xfrm>
            <a:off x="6005513" y="38608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Oval 38"/>
          <p:cNvSpPr>
            <a:spLocks noChangeArrowheads="1"/>
          </p:cNvSpPr>
          <p:nvPr/>
        </p:nvSpPr>
        <p:spPr bwMode="auto">
          <a:xfrm>
            <a:off x="6359525" y="38608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Oval 39"/>
          <p:cNvSpPr>
            <a:spLocks noChangeArrowheads="1"/>
          </p:cNvSpPr>
          <p:nvPr/>
        </p:nvSpPr>
        <p:spPr bwMode="auto">
          <a:xfrm>
            <a:off x="6708775" y="3860800"/>
            <a:ext cx="215900" cy="215900"/>
          </a:xfrm>
          <a:prstGeom prst="ellipse">
            <a:avLst/>
          </a:prstGeom>
          <a:solidFill>
            <a:srgbClr val="CF0F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40"/>
          <p:cNvSpPr>
            <a:spLocks noChangeArrowheads="1"/>
          </p:cNvSpPr>
          <p:nvPr/>
        </p:nvSpPr>
        <p:spPr bwMode="auto">
          <a:xfrm>
            <a:off x="8555038" y="3860800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007" name="Text Box 42"/>
          <p:cNvSpPr txBox="1">
            <a:spLocks noChangeArrowheads="1"/>
          </p:cNvSpPr>
          <p:nvPr/>
        </p:nvSpPr>
        <p:spPr bwMode="auto">
          <a:xfrm>
            <a:off x="5003800" y="148431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Data 1</a:t>
            </a:r>
            <a:endParaRPr lang="en-US"/>
          </a:p>
        </p:txBody>
      </p:sp>
      <p:sp>
        <p:nvSpPr>
          <p:cNvPr id="42008" name="Text Box 43"/>
          <p:cNvSpPr txBox="1">
            <a:spLocks noChangeArrowheads="1"/>
          </p:cNvSpPr>
          <p:nvPr/>
        </p:nvSpPr>
        <p:spPr bwMode="auto">
          <a:xfrm>
            <a:off x="5003800" y="32131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Data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2FE1D97-2DA2-4AF2-A7F9-ED44D8F6E091}" type="slidenum">
              <a:rPr lang="en-US"/>
              <a:pPr algn="ctr">
                <a:defRPr/>
              </a:pPr>
              <a:t>58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Deviation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Computation steps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Compute mean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Compute each measurement’s deviations from the mean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Square the deviations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Sum the squared deviations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Divide by (count-1)</a:t>
            </a:r>
          </a:p>
          <a:p>
            <a:pPr lvl="1" eaLnBrk="1" hangingPunct="1"/>
            <a:r>
              <a:rPr lang="en-GB" smtClean="0">
                <a:latin typeface="Times New Roman" pitchFamily="18" charset="0"/>
                <a:cs typeface="Times New Roman" pitchFamily="18" charset="0"/>
              </a:rPr>
              <a:t>Compute the square root</a:t>
            </a:r>
          </a:p>
          <a:p>
            <a:pPr eaLnBrk="1" hangingPunct="1">
              <a:buFontTx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= √(∑(x</a:t>
            </a:r>
            <a:r>
              <a:rPr lang="en-GB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-x)</a:t>
            </a:r>
            <a:r>
              <a:rPr lang="en-GB" sz="24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)/(n-1)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3" name="Line 44"/>
          <p:cNvSpPr>
            <a:spLocks noChangeShapeType="1"/>
          </p:cNvSpPr>
          <p:nvPr/>
        </p:nvSpPr>
        <p:spPr bwMode="auto">
          <a:xfrm>
            <a:off x="2411413" y="52784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859338" y="2060575"/>
            <a:ext cx="4175125" cy="673100"/>
            <a:chOff x="2971" y="1842"/>
            <a:chExt cx="2630" cy="424"/>
          </a:xfrm>
        </p:grpSpPr>
        <p:sp>
          <p:nvSpPr>
            <p:cNvPr id="43024" name="Line 46"/>
            <p:cNvSpPr>
              <a:spLocks noChangeShapeType="1"/>
            </p:cNvSpPr>
            <p:nvPr/>
          </p:nvSpPr>
          <p:spPr bwMode="auto">
            <a:xfrm>
              <a:off x="3061" y="1979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Text Box 47"/>
            <p:cNvSpPr txBox="1">
              <a:spLocks noChangeArrowheads="1"/>
            </p:cNvSpPr>
            <p:nvPr/>
          </p:nvSpPr>
          <p:spPr bwMode="auto">
            <a:xfrm>
              <a:off x="2971" y="202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0</a:t>
              </a:r>
              <a:endParaRPr lang="en-US"/>
            </a:p>
          </p:txBody>
        </p:sp>
        <p:sp>
          <p:nvSpPr>
            <p:cNvPr id="43026" name="Text Box 48"/>
            <p:cNvSpPr txBox="1">
              <a:spLocks noChangeArrowheads="1"/>
            </p:cNvSpPr>
            <p:nvPr/>
          </p:nvSpPr>
          <p:spPr bwMode="auto">
            <a:xfrm>
              <a:off x="321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</a:t>
              </a:r>
              <a:endParaRPr lang="en-US"/>
            </a:p>
          </p:txBody>
        </p:sp>
        <p:sp>
          <p:nvSpPr>
            <p:cNvPr id="43027" name="Text Box 49"/>
            <p:cNvSpPr txBox="1">
              <a:spLocks noChangeArrowheads="1"/>
            </p:cNvSpPr>
            <p:nvPr/>
          </p:nvSpPr>
          <p:spPr bwMode="auto">
            <a:xfrm>
              <a:off x="3445" y="2030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  <a:endParaRPr lang="en-US"/>
            </a:p>
          </p:txBody>
        </p:sp>
        <p:sp>
          <p:nvSpPr>
            <p:cNvPr id="43028" name="Text Box 50"/>
            <p:cNvSpPr txBox="1">
              <a:spLocks noChangeArrowheads="1"/>
            </p:cNvSpPr>
            <p:nvPr/>
          </p:nvSpPr>
          <p:spPr bwMode="auto">
            <a:xfrm>
              <a:off x="366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  <a:endParaRPr lang="en-US"/>
            </a:p>
          </p:txBody>
        </p:sp>
        <p:sp>
          <p:nvSpPr>
            <p:cNvPr id="43029" name="Text Box 51"/>
            <p:cNvSpPr txBox="1">
              <a:spLocks noChangeArrowheads="1"/>
            </p:cNvSpPr>
            <p:nvPr/>
          </p:nvSpPr>
          <p:spPr bwMode="auto">
            <a:xfrm>
              <a:off x="3896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  <a:endParaRPr lang="en-US"/>
            </a:p>
          </p:txBody>
        </p:sp>
        <p:sp>
          <p:nvSpPr>
            <p:cNvPr id="43030" name="Text Box 52"/>
            <p:cNvSpPr txBox="1">
              <a:spLocks noChangeArrowheads="1"/>
            </p:cNvSpPr>
            <p:nvPr/>
          </p:nvSpPr>
          <p:spPr bwMode="auto">
            <a:xfrm>
              <a:off x="4105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  <a:endParaRPr lang="en-US"/>
            </a:p>
          </p:txBody>
        </p:sp>
        <p:sp>
          <p:nvSpPr>
            <p:cNvPr id="43031" name="Text Box 53"/>
            <p:cNvSpPr txBox="1">
              <a:spLocks noChangeArrowheads="1"/>
            </p:cNvSpPr>
            <p:nvPr/>
          </p:nvSpPr>
          <p:spPr bwMode="auto">
            <a:xfrm>
              <a:off x="4332" y="2034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  <a:endParaRPr lang="en-US"/>
            </a:p>
          </p:txBody>
        </p:sp>
        <p:sp>
          <p:nvSpPr>
            <p:cNvPr id="43032" name="Text Box 54"/>
            <p:cNvSpPr txBox="1">
              <a:spLocks noChangeArrowheads="1"/>
            </p:cNvSpPr>
            <p:nvPr/>
          </p:nvSpPr>
          <p:spPr bwMode="auto">
            <a:xfrm>
              <a:off x="4558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  <a:endParaRPr lang="en-US"/>
            </a:p>
          </p:txBody>
        </p:sp>
        <p:sp>
          <p:nvSpPr>
            <p:cNvPr id="43033" name="Text Box 55"/>
            <p:cNvSpPr txBox="1">
              <a:spLocks noChangeArrowheads="1"/>
            </p:cNvSpPr>
            <p:nvPr/>
          </p:nvSpPr>
          <p:spPr bwMode="auto">
            <a:xfrm>
              <a:off x="4830" y="2031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  <a:endParaRPr lang="en-US"/>
            </a:p>
          </p:txBody>
        </p:sp>
        <p:sp>
          <p:nvSpPr>
            <p:cNvPr id="43034" name="Text Box 56"/>
            <p:cNvSpPr txBox="1">
              <a:spLocks noChangeArrowheads="1"/>
            </p:cNvSpPr>
            <p:nvPr/>
          </p:nvSpPr>
          <p:spPr bwMode="auto">
            <a:xfrm>
              <a:off x="5057" y="2035"/>
              <a:ext cx="1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9</a:t>
              </a:r>
              <a:endParaRPr lang="en-US"/>
            </a:p>
          </p:txBody>
        </p:sp>
        <p:sp>
          <p:nvSpPr>
            <p:cNvPr id="43035" name="Text Box 57"/>
            <p:cNvSpPr txBox="1">
              <a:spLocks noChangeArrowheads="1"/>
            </p:cNvSpPr>
            <p:nvPr/>
          </p:nvSpPr>
          <p:spPr bwMode="auto">
            <a:xfrm>
              <a:off x="5284" y="2031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10</a:t>
              </a:r>
              <a:endParaRPr lang="en-US"/>
            </a:p>
          </p:txBody>
        </p:sp>
        <p:sp>
          <p:nvSpPr>
            <p:cNvPr id="43036" name="Oval 58"/>
            <p:cNvSpPr>
              <a:spLocks noChangeArrowheads="1"/>
            </p:cNvSpPr>
            <p:nvPr/>
          </p:nvSpPr>
          <p:spPr bwMode="auto">
            <a:xfrm>
              <a:off x="3467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Oval 59"/>
            <p:cNvSpPr>
              <a:spLocks noChangeArrowheads="1"/>
            </p:cNvSpPr>
            <p:nvPr/>
          </p:nvSpPr>
          <p:spPr bwMode="auto">
            <a:xfrm>
              <a:off x="3693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Oval 60"/>
            <p:cNvSpPr>
              <a:spLocks noChangeArrowheads="1"/>
            </p:cNvSpPr>
            <p:nvPr/>
          </p:nvSpPr>
          <p:spPr bwMode="auto">
            <a:xfrm>
              <a:off x="391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Oval 61"/>
            <p:cNvSpPr>
              <a:spLocks noChangeArrowheads="1"/>
            </p:cNvSpPr>
            <p:nvPr/>
          </p:nvSpPr>
          <p:spPr bwMode="auto">
            <a:xfrm>
              <a:off x="4136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62"/>
            <p:cNvSpPr>
              <a:spLocks noChangeArrowheads="1"/>
            </p:cNvSpPr>
            <p:nvPr/>
          </p:nvSpPr>
          <p:spPr bwMode="auto">
            <a:xfrm>
              <a:off x="4370" y="1842"/>
              <a:ext cx="136" cy="136"/>
            </a:xfrm>
            <a:prstGeom prst="ellipse">
              <a:avLst/>
            </a:prstGeom>
            <a:solidFill>
              <a:srgbClr val="CF0F0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Text Box 81"/>
          <p:cNvSpPr txBox="1">
            <a:spLocks noChangeArrowheads="1"/>
          </p:cNvSpPr>
          <p:nvPr/>
        </p:nvSpPr>
        <p:spPr bwMode="auto">
          <a:xfrm>
            <a:off x="5003800" y="148431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Data 1</a:t>
            </a:r>
            <a:endParaRPr lang="en-US"/>
          </a:p>
        </p:txBody>
      </p:sp>
      <p:sp>
        <p:nvSpPr>
          <p:cNvPr id="43016" name="Text Box 83"/>
          <p:cNvSpPr txBox="1">
            <a:spLocks noChangeArrowheads="1"/>
          </p:cNvSpPr>
          <p:nvPr/>
        </p:nvSpPr>
        <p:spPr bwMode="auto">
          <a:xfrm>
            <a:off x="4859338" y="2997200"/>
            <a:ext cx="40338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Mean = 4</a:t>
            </a:r>
          </a:p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Deviations: -2, -1, 0, 1, 2</a:t>
            </a:r>
          </a:p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Squared deviations: 4, 1, 0, 1, 4</a:t>
            </a:r>
          </a:p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Sum = 10</a:t>
            </a:r>
          </a:p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Standard deviation = √(10/4) = 1.58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7" name="Line 84"/>
          <p:cNvSpPr>
            <a:spLocks noChangeShapeType="1"/>
          </p:cNvSpPr>
          <p:nvPr/>
        </p:nvSpPr>
        <p:spPr bwMode="auto">
          <a:xfrm>
            <a:off x="5918200" y="19161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Line 85"/>
          <p:cNvSpPr>
            <a:spLocks noChangeShapeType="1"/>
          </p:cNvSpPr>
          <p:nvPr/>
        </p:nvSpPr>
        <p:spPr bwMode="auto">
          <a:xfrm>
            <a:off x="7019925" y="19161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86"/>
          <p:cNvSpPr>
            <a:spLocks noChangeShapeType="1"/>
          </p:cNvSpPr>
          <p:nvPr/>
        </p:nvSpPr>
        <p:spPr bwMode="auto">
          <a:xfrm>
            <a:off x="6494463" y="27082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87"/>
          <p:cNvSpPr>
            <a:spLocks noChangeShapeType="1"/>
          </p:cNvSpPr>
          <p:nvPr/>
        </p:nvSpPr>
        <p:spPr bwMode="auto">
          <a:xfrm>
            <a:off x="5940425" y="27813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88"/>
          <p:cNvSpPr>
            <a:spLocks noChangeShapeType="1"/>
          </p:cNvSpPr>
          <p:nvPr/>
        </p:nvSpPr>
        <p:spPr bwMode="auto">
          <a:xfrm>
            <a:off x="6456363" y="27860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Rectangle 89"/>
          <p:cNvSpPr>
            <a:spLocks noChangeArrowheads="1"/>
          </p:cNvSpPr>
          <p:nvPr/>
        </p:nvSpPr>
        <p:spPr bwMode="auto">
          <a:xfrm>
            <a:off x="6011863" y="2781300"/>
            <a:ext cx="325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σ</a:t>
            </a:r>
            <a:endParaRPr lang="en-US"/>
          </a:p>
        </p:txBody>
      </p:sp>
      <p:sp>
        <p:nvSpPr>
          <p:cNvPr id="43023" name="Rectangle 90"/>
          <p:cNvSpPr>
            <a:spLocks noChangeArrowheads="1"/>
          </p:cNvSpPr>
          <p:nvPr/>
        </p:nvSpPr>
        <p:spPr bwMode="auto">
          <a:xfrm>
            <a:off x="6588125" y="27813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σ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ECE22B3B-5EFC-46E8-BF97-883B55C5F5CE}" type="slidenum">
              <a:rPr lang="en-US"/>
              <a:pPr algn="ctr">
                <a:defRPr/>
              </a:pPr>
              <a:t>59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Quartiles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Median is the 2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quartile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quartile is the measurement with 25% measurements smaller and 75% larger – lower quartile (Q1)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quartile is the measurement with 75% measurements smaller and 25% larger – upper quartile (Q3)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Inter quartile range (IQR) is the difference between Q3 and Q1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Q3-Q1 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874000" y="2636838"/>
            <a:ext cx="9366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25%</a:t>
            </a:r>
            <a:endParaRPr lang="en-US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6937375" y="2636838"/>
            <a:ext cx="9366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25%</a:t>
            </a:r>
            <a:endParaRPr lang="en-US"/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6000750" y="2636838"/>
            <a:ext cx="9366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25%</a:t>
            </a:r>
            <a:endParaRPr lang="en-US"/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5076825" y="2636838"/>
            <a:ext cx="9366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25%</a:t>
            </a:r>
            <a:endParaRPr 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>
            <a:off x="601186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7874000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Line 15"/>
          <p:cNvSpPr>
            <a:spLocks noChangeShapeType="1"/>
          </p:cNvSpPr>
          <p:nvPr/>
        </p:nvSpPr>
        <p:spPr bwMode="auto">
          <a:xfrm>
            <a:off x="6011863" y="335756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Text Box 16"/>
          <p:cNvSpPr txBox="1">
            <a:spLocks noChangeArrowheads="1"/>
          </p:cNvSpPr>
          <p:nvPr/>
        </p:nvSpPr>
        <p:spPr bwMode="auto">
          <a:xfrm>
            <a:off x="5776913" y="332105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Q1</a:t>
            </a:r>
            <a:endParaRPr lang="en-US"/>
          </a:p>
        </p:txBody>
      </p:sp>
      <p:sp>
        <p:nvSpPr>
          <p:cNvPr id="44045" name="Text Box 17"/>
          <p:cNvSpPr txBox="1">
            <a:spLocks noChangeArrowheads="1"/>
          </p:cNvSpPr>
          <p:nvPr/>
        </p:nvSpPr>
        <p:spPr bwMode="auto">
          <a:xfrm>
            <a:off x="7612063" y="333375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Q3</a:t>
            </a:r>
            <a:endParaRPr lang="en-US"/>
          </a:p>
        </p:txBody>
      </p:sp>
      <p:sp>
        <p:nvSpPr>
          <p:cNvPr id="44046" name="Text Box 18"/>
          <p:cNvSpPr txBox="1">
            <a:spLocks noChangeArrowheads="1"/>
          </p:cNvSpPr>
          <p:nvPr/>
        </p:nvSpPr>
        <p:spPr bwMode="auto">
          <a:xfrm>
            <a:off x="6443663" y="299720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IQR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models/techniques to use depends on the problem context, data and underlying assumptions.</a:t>
            </a:r>
          </a:p>
          <a:p>
            <a:r>
              <a:rPr lang="en-US" dirty="0" smtClean="0"/>
              <a:t>e.g., Classification problem with binary outcome? -&gt; logistic regression, Naïve Bayes, …</a:t>
            </a:r>
          </a:p>
          <a:p>
            <a:r>
              <a:rPr lang="en-US" dirty="0" smtClean="0"/>
              <a:t>e.g., Classification problem but no labels?</a:t>
            </a:r>
          </a:p>
          <a:p>
            <a:pPr lvl="1"/>
            <a:r>
              <a:rPr lang="en-US" dirty="0" smtClean="0"/>
              <a:t>-&gt; Perhaps use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AEB21D1-7663-43E1-A4E2-3643AB93E0A9}" type="slidenum">
              <a:rPr lang="en-US"/>
              <a:pPr algn="ctr">
                <a:defRPr/>
              </a:pPr>
              <a:t>60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Stem and Leaf Plot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This plot organizes data for easy visual inspection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 and max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distribution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Unlike descriptive statistics, this plot shows all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No information loss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Individual values can be inspected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Structure of the plot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Stem – the digits in the largest place (e.g. tens place)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Leaves – the digits in the smallest place (e.g. ones place)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Leaves are listed to the left of stem separated by ‘|’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Possible to place leaves from another data set to the right of the stem for comparing two data distributions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364163" y="1773238"/>
            <a:ext cx="3384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29, 44, 12, 53, 21, 34, 39, 25, 48, 23, 17, 24, 27, 32, 34, 15, 42, 21, 28, 37</a:t>
            </a:r>
            <a:endParaRPr lang="en-US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5435600" y="3429000"/>
            <a:ext cx="316865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Stem and Leaf Plot</a:t>
            </a:r>
          </a:p>
          <a:p>
            <a:pPr>
              <a:spcBef>
                <a:spcPct val="50000"/>
              </a:spcBef>
            </a:pPr>
            <a:r>
              <a:rPr lang="en-GB"/>
              <a:t>1 | 2 7 5</a:t>
            </a:r>
          </a:p>
          <a:p>
            <a:pPr>
              <a:spcBef>
                <a:spcPct val="50000"/>
              </a:spcBef>
            </a:pPr>
            <a:r>
              <a:rPr lang="en-GB"/>
              <a:t>2 | 9 1 5 3 4 7 1 8</a:t>
            </a:r>
          </a:p>
          <a:p>
            <a:pPr>
              <a:spcBef>
                <a:spcPct val="50000"/>
              </a:spcBef>
            </a:pPr>
            <a:r>
              <a:rPr lang="en-GB"/>
              <a:t>3 | 4 9 2 4 7</a:t>
            </a:r>
          </a:p>
          <a:p>
            <a:pPr>
              <a:spcBef>
                <a:spcPct val="50000"/>
              </a:spcBef>
            </a:pPr>
            <a:r>
              <a:rPr lang="en-GB"/>
              <a:t>4 | 4 8 2</a:t>
            </a:r>
          </a:p>
          <a:p>
            <a:pPr>
              <a:spcBef>
                <a:spcPct val="50000"/>
              </a:spcBef>
            </a:pPr>
            <a:r>
              <a:rPr lang="en-GB"/>
              <a:t>5 | 3</a:t>
            </a:r>
            <a:endParaRPr lang="en-US"/>
          </a:p>
        </p:txBody>
      </p:sp>
      <p:sp>
        <p:nvSpPr>
          <p:cNvPr id="45063" name="Text Box 28"/>
          <p:cNvSpPr txBox="1">
            <a:spLocks noChangeArrowheads="1"/>
          </p:cNvSpPr>
          <p:nvPr/>
        </p:nvSpPr>
        <p:spPr bwMode="auto">
          <a:xfrm>
            <a:off x="5487988" y="13604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271E133-69B0-4B73-A457-1F0D8CAED0FE}" type="slidenum">
              <a:rPr lang="en-US"/>
              <a:pPr algn="ctr">
                <a:defRPr/>
              </a:pPr>
              <a:t>61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Histogram/Bar Chart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268413"/>
            <a:ext cx="4608513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Graphical display of </a:t>
            </a:r>
            <a:r>
              <a:rPr lang="en-GB" sz="1800" u="sng" smtClean="0">
                <a:latin typeface="Times New Roman" pitchFamily="18" charset="0"/>
                <a:cs typeface="Times New Roman" pitchFamily="18" charset="0"/>
              </a:rPr>
              <a:t>frequency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Counts of data falling in various ranges (bins)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Histogram for numeric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Bar chart for nominal data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Bin size selection is important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 small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– may show spurious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 large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– may hide important patterns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Several Variations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Plot relative frequencies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instead of raw frequencies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Make the height of the histogram equal to the ‘relative frequency/width’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400" smtClean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GB" sz="1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 the histogram is 1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When observations come from continuous scale histograms can be approximated by continuous curves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5364163" y="1773238"/>
            <a:ext cx="3384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29, 44, 12, 53, 21, 34, 39, 25, 48, 23, 17, 24, 27, 32, 34, 15, 42, 21, 28, 37</a:t>
            </a:r>
            <a:endParaRPr lang="en-US"/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5487988" y="13604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Data</a:t>
            </a:r>
            <a:endParaRPr lang="en-US"/>
          </a:p>
        </p:txBody>
      </p:sp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781300"/>
            <a:ext cx="4105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D35388E-D8FB-4CE0-BCC5-B6A3C1A67AD3}" type="slidenum">
              <a:rPr lang="en-US"/>
              <a:pPr algn="ctr">
                <a:defRPr/>
              </a:pPr>
              <a:t>62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Distributions of several </a:t>
            </a:r>
            <a:r>
              <a:rPr lang="en-GB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sets are bell shaped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Symmetric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peak of the bell at the mean, </a:t>
            </a:r>
            <a:r>
              <a:rPr lang="el-GR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With spread (extent) of the bell defined by the standard deviation,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of the data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For example, height, weight and IQ scores are normally distributed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The 68-95-99.7% Rule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68% of measurements fall within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95% of measurements fall within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99.7% of observations fall within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l-GR" sz="16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28788"/>
            <a:ext cx="4535488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EC6D6F98-2801-4CD5-B357-4B80E3DDB2D9}" type="slidenum">
              <a:rPr lang="en-US"/>
              <a:pPr algn="ctr">
                <a:defRPr/>
              </a:pPr>
              <a:t>63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Standardization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Data sets originate from several sources and there are bound to be differences in measurements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Comparing data from different distributions is hard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Standard deviation of a data set is used as a yardstick for adjusting for such distribution specific differences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Individual measurements are converted into what are called standard measurements called z scores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An individual measurement is expressed in terms of the number of standard deviations, 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it is away from the mean, 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μ</a:t>
            </a:r>
            <a:endParaRPr lang="en-GB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 score of x = (x- </a:t>
            </a:r>
            <a:r>
              <a:rPr lang="el-G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)/ </a:t>
            </a:r>
            <a:r>
              <a:rPr lang="el-G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endParaRPr lang="en-GB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Formula for standardizing attribute values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Z scores are more meaningful for comparison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When different attributes use different ranges of values, we use standardization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11872B4B-6DDF-41D9-87DE-2FFA06EAF865}" type="slidenum">
              <a:rPr lang="en-US"/>
              <a:pPr algn="ctr">
                <a:defRPr/>
              </a:pPr>
              <a:t>64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Box Plot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/>
              <a:t>A five value summary plot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Minimum, maximum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Median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1</a:t>
            </a:r>
            <a:r>
              <a:rPr lang="en-GB" sz="1600" baseline="30000" smtClean="0"/>
              <a:t>st</a:t>
            </a:r>
            <a:r>
              <a:rPr lang="en-GB" sz="1600" smtClean="0"/>
              <a:t> and 3</a:t>
            </a:r>
            <a:r>
              <a:rPr lang="en-GB" sz="1600" baseline="30000" smtClean="0"/>
              <a:t>rd</a:t>
            </a:r>
            <a:r>
              <a:rPr lang="en-GB" sz="1600" smtClean="0"/>
              <a:t> quartiles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Often used in conjunction with a histogram in EDA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Structure of the plot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Box represents the IQR (the middle 50% values)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The horizontal line in the box shows the median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Vertical lines extend above and below the box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Ends of vertical lines called whiskers indicate the max and min values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400" smtClean="0"/>
              <a:t>If max and min fall within 1.5*IQR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Shows outliers above/below the whiskers</a:t>
            </a:r>
            <a:endParaRPr lang="en-US" sz="1600" smtClean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5364163" y="1773238"/>
            <a:ext cx="3384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29, 44, 12, 53, 21, 34, 39, 25, 48, 23, 17, 24, 27, 32, 34, 15, 42, 21, 28, 37</a:t>
            </a:r>
            <a:endParaRPr lang="en-US"/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5487988" y="13604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Data</a:t>
            </a:r>
            <a:endParaRPr lang="en-US"/>
          </a:p>
        </p:txBody>
      </p:sp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7263" y="2852738"/>
            <a:ext cx="432117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848C822-AEB8-4B38-8B12-11606F20A879}" type="slidenum">
              <a:rPr lang="en-US"/>
              <a:pPr algn="ctr">
                <a:defRPr/>
              </a:pPr>
              <a:t>65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US" sz="40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Scatter plots are two dimensional graphs with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explanatory attribute plotted on the x-axis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Response attribute plotted on the y-axis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Useful for understanding the relationship between two attributes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8988" y="1844675"/>
            <a:ext cx="4500562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815F-1944-4EB5-8A46-77B34297A03B}" type="slidenum">
              <a:rPr lang="en-US"/>
              <a:pPr/>
              <a:t>66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The Mean and Standard Deviation as Descriptive Statistics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As </a:t>
            </a:r>
            <a:r>
              <a:rPr lang="en-US" dirty="0"/>
              <a:t>a general rule, about 70% of the scores will be within one standard deviation of the mean, and about 95% of the scores will be within a distance of two standard deviations of the mean.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Looking at Data-Distributions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1.1-Displaying Distributions with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Data-numbers with a context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 err="1" smtClean="0"/>
              <a:t>Eg</a:t>
            </a:r>
            <a:r>
              <a:rPr lang="en-US" dirty="0" smtClean="0"/>
              <a:t>. Your friends new baby weighed 10.5 pounds, we know that baby is quite large. But if it is 10.5ounces or 10.5kg, we know that it is impossible-the context makes the number informative</a:t>
            </a:r>
          </a:p>
          <a:p>
            <a:r>
              <a:rPr lang="en-US" sz="2400" dirty="0" smtClean="0"/>
              <a:t>Individuals-objects described in the data(</a:t>
            </a:r>
            <a:r>
              <a:rPr lang="en-US" sz="2400" dirty="0" err="1" smtClean="0"/>
              <a:t>people,animals,things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Variable-any </a:t>
            </a:r>
            <a:r>
              <a:rPr lang="en-US" sz="2400" dirty="0" smtClean="0">
                <a:solidFill>
                  <a:srgbClr val="FF0000"/>
                </a:solidFill>
              </a:rPr>
              <a:t>property/characteristics </a:t>
            </a:r>
            <a:r>
              <a:rPr lang="en-US" sz="2400" dirty="0" smtClean="0"/>
              <a:t>of an individual(IQ scores of persons)</a:t>
            </a:r>
          </a:p>
          <a:p>
            <a:r>
              <a:rPr lang="en-US" sz="2400" dirty="0" smtClean="0"/>
              <a:t>Distribution-of a variable tells us </a:t>
            </a:r>
            <a:r>
              <a:rPr lang="en-US" sz="2400" dirty="0" smtClean="0">
                <a:solidFill>
                  <a:srgbClr val="FF0000"/>
                </a:solidFill>
              </a:rPr>
              <a:t>what values &amp; how often</a:t>
            </a:r>
            <a:r>
              <a:rPr lang="en-US" sz="2400" dirty="0" smtClean="0"/>
              <a:t>(frequency of a variable)</a:t>
            </a:r>
          </a:p>
          <a:p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categorical variable-places an individual into one of </a:t>
            </a:r>
            <a:r>
              <a:rPr lang="en-US" dirty="0" smtClean="0">
                <a:solidFill>
                  <a:srgbClr val="FF0000"/>
                </a:solidFill>
              </a:rPr>
              <a:t>several categories</a:t>
            </a:r>
            <a:r>
              <a:rPr lang="en-US" dirty="0" smtClean="0"/>
              <a:t>(male/female, smoker/nonsmoker)</a:t>
            </a:r>
          </a:p>
          <a:p>
            <a:endParaRPr lang="en-US" dirty="0" smtClean="0"/>
          </a:p>
          <a:p>
            <a:r>
              <a:rPr lang="en-US" dirty="0" smtClean="0"/>
              <a:t> quantitative variable-takes </a:t>
            </a:r>
            <a:r>
              <a:rPr lang="en-US" dirty="0" smtClean="0">
                <a:solidFill>
                  <a:srgbClr val="FF0000"/>
                </a:solidFill>
              </a:rPr>
              <a:t>numerical values </a:t>
            </a:r>
            <a:r>
              <a:rPr lang="en-US" dirty="0" smtClean="0"/>
              <a:t>for which  arithmetic operations such as adding &amp; averaging can be performed(shoe </a:t>
            </a:r>
            <a:r>
              <a:rPr lang="en-US" dirty="0" err="1" smtClean="0"/>
              <a:t>size,age</a:t>
            </a:r>
            <a:r>
              <a:rPr lang="en-US" dirty="0" smtClean="0"/>
              <a:t>)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dirty="0" smtClean="0"/>
              <a:t>1977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26" r="-363"/>
          <a:stretch/>
        </p:blipFill>
        <p:spPr>
          <a:xfrm>
            <a:off x="5989210" y="2929467"/>
            <a:ext cx="2612124" cy="37316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89" y="979575"/>
            <a:ext cx="1452511" cy="1771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708" y="1279489"/>
            <a:ext cx="55941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Based on insights developed at Bell Labs in the 60’s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Techniques for visualizing and summarizing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can the data tell us? (in contrast to “confirmatory” data analysis)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Introduced many basic 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5-number summary, box plots, stem and leaf diagrams,…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 Number summary: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extremes (min and max)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median &amp;</a:t>
            </a:r>
            <a:r>
              <a:rPr lang="en-US" sz="2400" dirty="0"/>
              <a:t> </a:t>
            </a:r>
            <a:r>
              <a:rPr lang="en-US" sz="2400" dirty="0" smtClean="0"/>
              <a:t>quartiles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More robust to skewed &amp; </a:t>
            </a:r>
            <a:r>
              <a:rPr lang="en-US" sz="2400" dirty="0" err="1" smtClean="0"/>
              <a:t>longtailed</a:t>
            </a:r>
            <a:r>
              <a:rPr lang="en-US" sz="2400" dirty="0" smtClean="0"/>
              <a:t>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08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represent data?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Categorical variables-can use Pie-chart &amp; bar graphs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mtClean="0"/>
              <a:t>Eg. make a pie chart/bar graph for distribution of gender</a:t>
            </a:r>
          </a:p>
          <a:p>
            <a:endParaRPr lang="en-US" smtClean="0"/>
          </a:p>
          <a:p>
            <a:r>
              <a:rPr lang="en-US" smtClean="0"/>
              <a:t>Quantitative variables-can use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Example 1-The color of your car(distribution of the most popular colors for 2005 model luxury cars made in North America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96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White, pearl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Yellow,gold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00" name="TextBox 4"/>
          <p:cNvSpPr txBox="1">
            <a:spLocks noChangeArrowheads="1"/>
          </p:cNvSpPr>
          <p:nvPr/>
        </p:nvSpPr>
        <p:spPr bwMode="auto">
          <a:xfrm>
            <a:off x="685800" y="4953000"/>
            <a:ext cx="7086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lang="en-US">
                <a:latin typeface="Calibri" pitchFamily="34" charset="0"/>
              </a:rPr>
              <a:t>What percent of vehicles are some other color?</a:t>
            </a:r>
          </a:p>
          <a:p>
            <a:pPr marL="342900" indent="-342900">
              <a:buFontTx/>
              <a:buAutoNum type="alphaLcParenR"/>
            </a:pPr>
            <a:r>
              <a:rPr lang="en-US">
                <a:latin typeface="Calibri" pitchFamily="34" charset="0"/>
              </a:rPr>
              <a:t>Make a bar graph?</a:t>
            </a:r>
          </a:p>
          <a:p>
            <a:pPr marL="342900" indent="-342900">
              <a:buFontTx/>
              <a:buAutoNum type="alphaLcParenR"/>
            </a:pPr>
            <a:r>
              <a:rPr lang="en-US">
                <a:latin typeface="Calibri" pitchFamily="34" charset="0"/>
              </a:rPr>
              <a:t>Can we make a pie chart for the given colors? </a:t>
            </a:r>
          </a:p>
          <a:p>
            <a:pPr marL="342900" indent="-342900">
              <a:buFontTx/>
              <a:buAutoNum type="alphaLcParenR"/>
            </a:pPr>
            <a:r>
              <a:rPr lang="en-US">
                <a:latin typeface="Calibri" pitchFamily="34" charset="0"/>
              </a:rPr>
              <a:t>Would it be correct to make a pie chart if you added an “Other” category?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smtClean="0"/>
              <a:t>Example 2-The density of the earth (the variable recorded was the density of the earth as multiple of the density of water)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676400"/>
            <a:ext cx="8458200" cy="1335088"/>
          </a:xfrm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00400"/>
            <a:ext cx="40386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429000"/>
            <a:ext cx="4600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Looking at Data-Distributions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1.2-Describing  Distributions with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Mean &amp; Median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13692"/>
            <a:ext cx="8229600" cy="5012471"/>
          </a:xfrm>
        </p:spPr>
        <p:txBody>
          <a:bodyPr>
            <a:noAutofit/>
          </a:bodyPr>
          <a:lstStyle/>
          <a:p>
            <a:pPr lvl="2">
              <a:buFont typeface="Arial" charset="0"/>
              <a:buNone/>
            </a:pPr>
            <a:endParaRPr lang="en-US" sz="1800" dirty="0" smtClean="0"/>
          </a:p>
          <a:p>
            <a:pPr lvl="2">
              <a:buFont typeface="Arial" charset="0"/>
              <a:buNone/>
            </a:pPr>
            <a:r>
              <a:rPr lang="en-US" sz="2800" dirty="0" smtClean="0"/>
              <a:t>Mean is affected by outliers</a:t>
            </a:r>
          </a:p>
          <a:p>
            <a:pPr lvl="2">
              <a:buFont typeface="Arial" charset="0"/>
              <a:buNone/>
            </a:pPr>
            <a:r>
              <a:rPr lang="en-US" sz="2800" dirty="0" smtClean="0"/>
              <a:t>Median is not affected by outliers</a:t>
            </a:r>
          </a:p>
          <a:p>
            <a:pPr lvl="2">
              <a:buFont typeface="Arial" charset="0"/>
              <a:buNone/>
            </a:pPr>
            <a:r>
              <a:rPr lang="en-US" sz="2800" dirty="0" smtClean="0"/>
              <a:t>A measure of center alone can be misleading</a:t>
            </a:r>
          </a:p>
          <a:p>
            <a:pPr lvl="2">
              <a:buFont typeface="Arial" charset="0"/>
              <a:buNone/>
            </a:pPr>
            <a:r>
              <a:rPr lang="en-US" sz="2800" dirty="0" smtClean="0"/>
              <a:t>Solution-need a measure of spread(variability)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Measuring spread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i="1" u="sng" smtClean="0"/>
              <a:t>Quartiles</a:t>
            </a:r>
          </a:p>
          <a:p>
            <a:r>
              <a:rPr lang="en-US" sz="2000" smtClean="0"/>
              <a:t>Example 4–Age of 10 students</a:t>
            </a:r>
          </a:p>
          <a:p>
            <a:r>
              <a:rPr lang="en-US" sz="2000" smtClean="0"/>
              <a:t>26,19,20,18,20,19,19,19,19,21</a:t>
            </a:r>
          </a:p>
          <a:p>
            <a:r>
              <a:rPr lang="en-US" sz="2000" smtClean="0"/>
              <a:t>Sort them in ascending order</a:t>
            </a:r>
          </a:p>
          <a:p>
            <a:r>
              <a:rPr lang="en-US" sz="2000" smtClean="0"/>
              <a:t>18,19,19,19,19,19,20,20,21,26</a:t>
            </a:r>
          </a:p>
          <a:p>
            <a:r>
              <a:rPr lang="en-US" sz="2000" smtClean="0"/>
              <a:t>Median =19 (Q</a:t>
            </a:r>
            <a:r>
              <a:rPr lang="en-US" sz="2000" baseline="-25000" smtClean="0"/>
              <a:t>2</a:t>
            </a:r>
            <a:r>
              <a:rPr lang="en-US" sz="2000" smtClean="0"/>
              <a:t>  )</a:t>
            </a:r>
          </a:p>
          <a:p>
            <a:r>
              <a:rPr lang="en-US" sz="2000" smtClean="0"/>
              <a:t>First quartile=median of the lower half of data(Q</a:t>
            </a:r>
            <a:r>
              <a:rPr lang="en-US" sz="2000" baseline="-25000" smtClean="0"/>
              <a:t>1</a:t>
            </a:r>
            <a:r>
              <a:rPr lang="en-US" sz="2000" smtClean="0"/>
              <a:t>  )=19</a:t>
            </a:r>
          </a:p>
          <a:p>
            <a:r>
              <a:rPr lang="en-US" sz="2000" smtClean="0"/>
              <a:t>Third quartile=median of the upper half of data(Q</a:t>
            </a:r>
            <a:r>
              <a:rPr lang="en-US" sz="2000" baseline="-25000" smtClean="0"/>
              <a:t>3</a:t>
            </a:r>
            <a:r>
              <a:rPr lang="en-US" sz="2000" smtClean="0"/>
              <a:t>  )=20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Five-number summary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Min      Q</a:t>
            </a:r>
            <a:r>
              <a:rPr lang="en-US" sz="2000" baseline="-25000" smtClean="0"/>
              <a:t>1    </a:t>
            </a:r>
            <a:r>
              <a:rPr lang="en-US" sz="2000" smtClean="0"/>
              <a:t> Q</a:t>
            </a:r>
            <a:r>
              <a:rPr lang="en-US" sz="2000" baseline="-25000" smtClean="0"/>
              <a:t>2    </a:t>
            </a:r>
            <a:r>
              <a:rPr lang="en-US" sz="2000" smtClean="0"/>
              <a:t> Q</a:t>
            </a:r>
            <a:r>
              <a:rPr lang="en-US" sz="2000" baseline="-25000" smtClean="0"/>
              <a:t>3   </a:t>
            </a:r>
            <a:r>
              <a:rPr lang="en-US" sz="2000" smtClean="0"/>
              <a:t> Max</a:t>
            </a:r>
          </a:p>
          <a:p>
            <a:r>
              <a:rPr lang="en-US" sz="2000" smtClean="0"/>
              <a:t>Box plot- </a:t>
            </a:r>
            <a:r>
              <a:rPr lang="en-US" sz="1800" smtClean="0"/>
              <a:t>Picture of the five number summary. Can be used to compare two distributions</a:t>
            </a:r>
          </a:p>
          <a:p>
            <a:pPr>
              <a:buFont typeface="Arial" charset="0"/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IQR(Inter quartile range)= Q</a:t>
            </a:r>
            <a:r>
              <a:rPr lang="en-US" sz="2000" baseline="-25000" smtClean="0"/>
              <a:t>3</a:t>
            </a:r>
            <a:r>
              <a:rPr lang="en-US" sz="2000" smtClean="0"/>
              <a:t>  - Q</a:t>
            </a:r>
            <a:r>
              <a:rPr lang="en-US" sz="2000" baseline="-25000" smtClean="0"/>
              <a:t>1</a:t>
            </a:r>
            <a:endParaRPr lang="en-US" sz="200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3048000"/>
            <a:ext cx="914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62200" y="4191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2514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62200" y="4800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0"/>
          </p:cNvCxnSpPr>
          <p:nvPr/>
        </p:nvCxnSpPr>
        <p:spPr>
          <a:xfrm rot="5400000">
            <a:off x="2552701" y="2781300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rot="5400000">
            <a:off x="2667001" y="4648200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981200" y="30480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3429000" y="45720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3352800" y="41910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Q</a:t>
            </a:r>
            <a:r>
              <a:rPr lang="en-US" b="1" baseline="-25000">
                <a:latin typeface="Calibri" pitchFamily="34" charset="0"/>
              </a:rPr>
              <a:t>1</a:t>
            </a:r>
            <a:endParaRPr lang="en-US" b="1">
              <a:latin typeface="Calibri" pitchFamily="34" charset="0"/>
            </a:endParaRPr>
          </a:p>
        </p:txBody>
      </p:sp>
      <p:sp>
        <p:nvSpPr>
          <p:cNvPr id="15373" name="TextBox 15"/>
          <p:cNvSpPr txBox="1">
            <a:spLocks noChangeArrowheads="1"/>
          </p:cNvSpPr>
          <p:nvPr/>
        </p:nvSpPr>
        <p:spPr bwMode="auto">
          <a:xfrm>
            <a:off x="3352800" y="3886200"/>
            <a:ext cx="1385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Median(Q</a:t>
            </a:r>
            <a:r>
              <a:rPr lang="en-US" baseline="-25000">
                <a:latin typeface="Calibri" pitchFamily="34" charset="0"/>
              </a:rPr>
              <a:t>2</a:t>
            </a:r>
            <a:r>
              <a:rPr lang="en-US">
                <a:latin typeface="Calibri" pitchFamily="34" charset="0"/>
              </a:rPr>
              <a:t>  )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3352800" y="2895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Q</a:t>
            </a:r>
            <a:r>
              <a:rPr lang="en-US" baseline="-25000">
                <a:latin typeface="Calibri" pitchFamily="34" charset="0"/>
              </a:rPr>
              <a:t>3 </a:t>
            </a:r>
            <a:endParaRPr lang="en-US">
              <a:latin typeface="Calibri" pitchFamily="34" charset="0"/>
            </a:endParaRPr>
          </a:p>
        </p:txBody>
      </p:sp>
      <p:sp>
        <p:nvSpPr>
          <p:cNvPr id="15375" name="TextBox 17"/>
          <p:cNvSpPr txBox="1">
            <a:spLocks noChangeArrowheads="1"/>
          </p:cNvSpPr>
          <p:nvPr/>
        </p:nvSpPr>
        <p:spPr bwMode="auto">
          <a:xfrm>
            <a:off x="3276600" y="2362200"/>
            <a:ext cx="588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1295400" y="3581400"/>
            <a:ext cx="522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IQR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SIMPLE </a:t>
            </a:r>
            <a:r>
              <a:rPr lang="en-US" b="1" dirty="0"/>
              <a:t>LINEAR CORRELATION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DEFINITION OF CORRELATION </a:t>
            </a:r>
            <a:endParaRPr lang="en-US" dirty="0"/>
          </a:p>
          <a:p>
            <a:pPr algn="just"/>
            <a:r>
              <a:rPr lang="en-US" dirty="0"/>
              <a:t>“If two or more quantities vary in sympathy so that movements in one tend to be accompanied by corresponding movements in other(s) then they are said to be correlated.”</a:t>
            </a:r>
          </a:p>
          <a:p>
            <a:pPr algn="just">
              <a:buNone/>
            </a:pPr>
            <a:r>
              <a:rPr lang="en-US" dirty="0" smtClean="0"/>
              <a:t>					Or</a:t>
            </a:r>
            <a:endParaRPr lang="en-US" dirty="0"/>
          </a:p>
          <a:p>
            <a:pPr algn="just"/>
            <a:r>
              <a:rPr lang="en-US" dirty="0"/>
              <a:t>“Correlation is an analysis of co-variation between two or more variables.”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0"/>
            <a:ext cx="9147175" cy="6861175"/>
            <a:chOff x="-3047" y="0"/>
            <a:chExt cx="9147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8" y="0"/>
              <a:ext cx="6373368" cy="822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2" y="673607"/>
              <a:ext cx="5623560" cy="143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8" y="585215"/>
              <a:ext cx="2764536" cy="893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232" y="1328927"/>
              <a:ext cx="2136647" cy="1432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4602" y="62941"/>
            <a:ext cx="5537835" cy="133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Meaning</a:t>
            </a:r>
            <a:r>
              <a:rPr sz="4300" spc="-90" dirty="0"/>
              <a:t> </a:t>
            </a:r>
            <a:r>
              <a:rPr sz="4300" spc="-5" dirty="0"/>
              <a:t>of</a:t>
            </a:r>
            <a:r>
              <a:rPr sz="4300" spc="-60" dirty="0"/>
              <a:t> </a:t>
            </a:r>
            <a:r>
              <a:rPr sz="4300" spc="-5" dirty="0"/>
              <a:t>Correlation </a:t>
            </a:r>
            <a:r>
              <a:rPr sz="4300" u="none" spc="-1180" dirty="0"/>
              <a:t> </a:t>
            </a:r>
            <a:r>
              <a:rPr sz="4300" spc="-5" dirty="0"/>
              <a:t>Analysis</a:t>
            </a:r>
            <a:endParaRPr sz="4300"/>
          </a:p>
        </p:txBody>
      </p:sp>
      <p:sp>
        <p:nvSpPr>
          <p:cNvPr id="8" name="object 8"/>
          <p:cNvSpPr txBox="1"/>
          <p:nvPr/>
        </p:nvSpPr>
        <p:spPr>
          <a:xfrm>
            <a:off x="339969" y="1460118"/>
            <a:ext cx="8450843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133350" indent="-283845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Correlation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degree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inter-relatedness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among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variables.</a:t>
            </a:r>
            <a:endParaRPr sz="2800">
              <a:latin typeface="Arial MT"/>
              <a:cs typeface="Arial MT"/>
            </a:endParaRPr>
          </a:p>
          <a:p>
            <a:pPr marL="295910" marR="113664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Correlation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process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degree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of relationship between 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two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more variables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by </a:t>
            </a:r>
            <a:r>
              <a:rPr sz="2800" spc="-5" dirty="0">
                <a:latin typeface="Arial MT"/>
                <a:cs typeface="Arial MT"/>
              </a:rPr>
              <a:t>applying various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statistical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tools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>
                <a:latin typeface="Arial MT"/>
                <a:cs typeface="Arial MT"/>
              </a:rPr>
              <a:t>techniques</a:t>
            </a:r>
            <a:r>
              <a:rPr sz="2800" smtClean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TYPES </a:t>
            </a:r>
            <a:r>
              <a:rPr lang="en-US" b="1" dirty="0"/>
              <a:t>OF </a:t>
            </a:r>
            <a:r>
              <a:rPr lang="en-US" b="1" dirty="0" smtClean="0"/>
              <a:t>CORRELATION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are different types of correlation: </a:t>
            </a:r>
          </a:p>
          <a:p>
            <a:pPr lvl="0" algn="just"/>
            <a:r>
              <a:rPr lang="en-US" dirty="0"/>
              <a:t>Positive and Negative Correlation</a:t>
            </a:r>
          </a:p>
          <a:p>
            <a:pPr lvl="0" algn="just"/>
            <a:r>
              <a:rPr lang="en-US" dirty="0"/>
              <a:t>Simple, Partial and Multiple Correlation</a:t>
            </a:r>
          </a:p>
          <a:p>
            <a:pPr lvl="0" algn="just"/>
            <a:r>
              <a:rPr lang="en-US" dirty="0"/>
              <a:t>Linear and Non-linear Correlation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Trouble with Summary Stats</a:t>
            </a:r>
            <a:endParaRPr lang="en-US" dirty="0"/>
          </a:p>
        </p:txBody>
      </p:sp>
      <p:pic>
        <p:nvPicPr>
          <p:cNvPr id="4" name="Picture 3" descr="Screen Shot 2014-03-10 at 2.2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2" y="1130844"/>
            <a:ext cx="7502326" cy="56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736" y="0"/>
            <a:ext cx="8208009" cy="6858000"/>
            <a:chOff x="935736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984" y="0"/>
              <a:ext cx="8129270" cy="6858000"/>
            </a:xfrm>
            <a:custGeom>
              <a:avLst/>
              <a:gdLst/>
              <a:ahLst/>
              <a:cxnLst/>
              <a:rect l="l" t="t" r="r" b="b"/>
              <a:pathLst>
                <a:path w="8129270" h="6858000">
                  <a:moveTo>
                    <a:pt x="812876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8761" y="6858000"/>
                  </a:lnTo>
                  <a:lnTo>
                    <a:pt x="8128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0"/>
              <a:ext cx="155447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984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264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2649" y="6858000"/>
                  </a:lnTo>
                  <a:lnTo>
                    <a:pt x="72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4600" y="304800"/>
              <a:ext cx="4724400" cy="838200"/>
            </a:xfrm>
            <a:custGeom>
              <a:avLst/>
              <a:gdLst/>
              <a:ahLst/>
              <a:cxnLst/>
              <a:rect l="l" t="t" r="r" b="b"/>
              <a:pathLst>
                <a:path w="4724400" h="838200">
                  <a:moveTo>
                    <a:pt x="0" y="838200"/>
                  </a:moveTo>
                  <a:lnTo>
                    <a:pt x="4724400" y="8382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4384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6792" y="316991"/>
            <a:ext cx="4700270" cy="8140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1605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115"/>
              </a:spcBef>
            </a:pPr>
            <a:r>
              <a:rPr sz="3200" b="1" u="none" spc="-65" dirty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sz="3200" b="1"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u="none" spc="-1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u="none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u="none" spc="-5" dirty="0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4417" y="1130617"/>
            <a:ext cx="6617970" cy="1853564"/>
            <a:chOff x="1054417" y="1130617"/>
            <a:chExt cx="6617970" cy="1853564"/>
          </a:xfrm>
        </p:grpSpPr>
        <p:sp>
          <p:nvSpPr>
            <p:cNvPr id="10" name="object 10"/>
            <p:cNvSpPr/>
            <p:nvPr/>
          </p:nvSpPr>
          <p:spPr>
            <a:xfrm>
              <a:off x="4724400" y="1143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571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0" y="495300"/>
                  </a:lnTo>
                  <a:lnTo>
                    <a:pt x="38100" y="533400"/>
                  </a:lnTo>
                  <a:lnTo>
                    <a:pt x="76200" y="495300"/>
                  </a:lnTo>
                  <a:lnTo>
                    <a:pt x="57150" y="495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1143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0" y="495300"/>
                  </a:moveTo>
                  <a:lnTo>
                    <a:pt x="19050" y="495300"/>
                  </a:lnTo>
                  <a:lnTo>
                    <a:pt x="19050" y="0"/>
                  </a:lnTo>
                  <a:lnTo>
                    <a:pt x="57150" y="0"/>
                  </a:lnTo>
                  <a:lnTo>
                    <a:pt x="57150" y="495300"/>
                  </a:lnTo>
                  <a:lnTo>
                    <a:pt x="76200" y="495300"/>
                  </a:lnTo>
                  <a:lnTo>
                    <a:pt x="38100" y="533400"/>
                  </a:lnTo>
                  <a:lnTo>
                    <a:pt x="0" y="495300"/>
                  </a:lnTo>
                  <a:close/>
                </a:path>
              </a:pathLst>
            </a:custGeom>
            <a:ln w="24384">
              <a:solidFill>
                <a:srgbClr val="24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1676400"/>
              <a:ext cx="5715000" cy="3175"/>
            </a:xfrm>
            <a:custGeom>
              <a:avLst/>
              <a:gdLst/>
              <a:ahLst/>
              <a:cxnLst/>
              <a:rect l="l" t="t" r="r" b="b"/>
              <a:pathLst>
                <a:path w="5715000" h="3175">
                  <a:moveTo>
                    <a:pt x="0" y="0"/>
                  </a:moveTo>
                  <a:lnTo>
                    <a:pt x="5715000" y="2666"/>
                  </a:lnTo>
                </a:path>
              </a:pathLst>
            </a:custGeom>
            <a:ln w="12192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3184" y="1676399"/>
              <a:ext cx="5819140" cy="457200"/>
            </a:xfrm>
            <a:custGeom>
              <a:avLst/>
              <a:gdLst/>
              <a:ahLst/>
              <a:cxnLst/>
              <a:rect l="l" t="t" r="r" b="b"/>
              <a:pathLst>
                <a:path w="5819140" h="457200">
                  <a:moveTo>
                    <a:pt x="103505" y="368808"/>
                  </a:moveTo>
                  <a:lnTo>
                    <a:pt x="102489" y="364871"/>
                  </a:lnTo>
                  <a:lnTo>
                    <a:pt x="96393" y="361315"/>
                  </a:lnTo>
                  <a:lnTo>
                    <a:pt x="92456" y="362331"/>
                  </a:lnTo>
                  <a:lnTo>
                    <a:pt x="57912" y="421259"/>
                  </a:lnTo>
                  <a:lnTo>
                    <a:pt x="59309" y="0"/>
                  </a:lnTo>
                  <a:lnTo>
                    <a:pt x="46609" y="0"/>
                  </a:lnTo>
                  <a:lnTo>
                    <a:pt x="45212" y="421005"/>
                  </a:lnTo>
                  <a:lnTo>
                    <a:pt x="11049" y="362077"/>
                  </a:lnTo>
                  <a:lnTo>
                    <a:pt x="7112" y="361061"/>
                  </a:lnTo>
                  <a:lnTo>
                    <a:pt x="1016" y="364490"/>
                  </a:lnTo>
                  <a:lnTo>
                    <a:pt x="0" y="368427"/>
                  </a:lnTo>
                  <a:lnTo>
                    <a:pt x="51435" y="457200"/>
                  </a:lnTo>
                  <a:lnTo>
                    <a:pt x="103505" y="368808"/>
                  </a:lnTo>
                  <a:close/>
                </a:path>
                <a:path w="5819140" h="457200">
                  <a:moveTo>
                    <a:pt x="2922905" y="368808"/>
                  </a:moveTo>
                  <a:lnTo>
                    <a:pt x="2922016" y="364871"/>
                  </a:lnTo>
                  <a:lnTo>
                    <a:pt x="2915793" y="361315"/>
                  </a:lnTo>
                  <a:lnTo>
                    <a:pt x="2911856" y="362331"/>
                  </a:lnTo>
                  <a:lnTo>
                    <a:pt x="2877312" y="421259"/>
                  </a:lnTo>
                  <a:lnTo>
                    <a:pt x="2878709" y="0"/>
                  </a:lnTo>
                  <a:lnTo>
                    <a:pt x="2866009" y="0"/>
                  </a:lnTo>
                  <a:lnTo>
                    <a:pt x="2864612" y="421005"/>
                  </a:lnTo>
                  <a:lnTo>
                    <a:pt x="2830449" y="362077"/>
                  </a:lnTo>
                  <a:lnTo>
                    <a:pt x="2826512" y="361061"/>
                  </a:lnTo>
                  <a:lnTo>
                    <a:pt x="2820416" y="364490"/>
                  </a:lnTo>
                  <a:lnTo>
                    <a:pt x="2819400" y="368427"/>
                  </a:lnTo>
                  <a:lnTo>
                    <a:pt x="2870835" y="457200"/>
                  </a:lnTo>
                  <a:lnTo>
                    <a:pt x="2922905" y="368808"/>
                  </a:lnTo>
                  <a:close/>
                </a:path>
                <a:path w="5819140" h="457200">
                  <a:moveTo>
                    <a:pt x="5818632" y="292608"/>
                  </a:moveTo>
                  <a:lnTo>
                    <a:pt x="5817616" y="288671"/>
                  </a:lnTo>
                  <a:lnTo>
                    <a:pt x="5811520" y="285115"/>
                  </a:lnTo>
                  <a:lnTo>
                    <a:pt x="5807710" y="286131"/>
                  </a:lnTo>
                  <a:lnTo>
                    <a:pt x="5773039" y="345059"/>
                  </a:lnTo>
                  <a:lnTo>
                    <a:pt x="5774436" y="0"/>
                  </a:lnTo>
                  <a:lnTo>
                    <a:pt x="5761736" y="0"/>
                  </a:lnTo>
                  <a:lnTo>
                    <a:pt x="5760339" y="344805"/>
                  </a:lnTo>
                  <a:lnTo>
                    <a:pt x="5726176" y="285877"/>
                  </a:lnTo>
                  <a:lnTo>
                    <a:pt x="5722366" y="284734"/>
                  </a:lnTo>
                  <a:lnTo>
                    <a:pt x="5716270" y="288290"/>
                  </a:lnTo>
                  <a:lnTo>
                    <a:pt x="5715254" y="292227"/>
                  </a:lnTo>
                  <a:lnTo>
                    <a:pt x="5766562" y="381000"/>
                  </a:lnTo>
                  <a:lnTo>
                    <a:pt x="5818632" y="292608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2133600"/>
              <a:ext cx="2209800" cy="838200"/>
            </a:xfrm>
            <a:custGeom>
              <a:avLst/>
              <a:gdLst/>
              <a:ahLst/>
              <a:cxnLst/>
              <a:rect l="l" t="t" r="r" b="b"/>
              <a:pathLst>
                <a:path w="2209800" h="838200">
                  <a:moveTo>
                    <a:pt x="2070100" y="0"/>
                  </a:moveTo>
                  <a:lnTo>
                    <a:pt x="139700" y="0"/>
                  </a:lnTo>
                  <a:lnTo>
                    <a:pt x="95542" y="7112"/>
                  </a:lnTo>
                  <a:lnTo>
                    <a:pt x="57200" y="26924"/>
                  </a:lnTo>
                  <a:lnTo>
                    <a:pt x="26949" y="57150"/>
                  </a:lnTo>
                  <a:lnTo>
                    <a:pt x="7124" y="95503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4" y="742696"/>
                  </a:lnTo>
                  <a:lnTo>
                    <a:pt x="26949" y="781050"/>
                  </a:lnTo>
                  <a:lnTo>
                    <a:pt x="57200" y="811276"/>
                  </a:lnTo>
                  <a:lnTo>
                    <a:pt x="95542" y="831088"/>
                  </a:lnTo>
                  <a:lnTo>
                    <a:pt x="139700" y="838200"/>
                  </a:lnTo>
                  <a:lnTo>
                    <a:pt x="2070100" y="838200"/>
                  </a:lnTo>
                  <a:lnTo>
                    <a:pt x="2114296" y="831088"/>
                  </a:lnTo>
                  <a:lnTo>
                    <a:pt x="2152650" y="811276"/>
                  </a:lnTo>
                  <a:lnTo>
                    <a:pt x="2182876" y="781050"/>
                  </a:lnTo>
                  <a:lnTo>
                    <a:pt x="2202688" y="742696"/>
                  </a:lnTo>
                  <a:lnTo>
                    <a:pt x="2209800" y="698500"/>
                  </a:lnTo>
                  <a:lnTo>
                    <a:pt x="2209800" y="139700"/>
                  </a:lnTo>
                  <a:lnTo>
                    <a:pt x="2202688" y="95503"/>
                  </a:lnTo>
                  <a:lnTo>
                    <a:pt x="2182876" y="57150"/>
                  </a:lnTo>
                  <a:lnTo>
                    <a:pt x="2152650" y="26924"/>
                  </a:lnTo>
                  <a:lnTo>
                    <a:pt x="2114296" y="7112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2133600"/>
              <a:ext cx="2209800" cy="838200"/>
            </a:xfrm>
            <a:custGeom>
              <a:avLst/>
              <a:gdLst/>
              <a:ahLst/>
              <a:cxnLst/>
              <a:rect l="l" t="t" r="r" b="b"/>
              <a:pathLst>
                <a:path w="2209800" h="838200">
                  <a:moveTo>
                    <a:pt x="0" y="139700"/>
                  </a:moveTo>
                  <a:lnTo>
                    <a:pt x="7124" y="95503"/>
                  </a:lnTo>
                  <a:lnTo>
                    <a:pt x="26949" y="57150"/>
                  </a:lnTo>
                  <a:lnTo>
                    <a:pt x="57200" y="26924"/>
                  </a:lnTo>
                  <a:lnTo>
                    <a:pt x="95542" y="7112"/>
                  </a:lnTo>
                  <a:lnTo>
                    <a:pt x="139700" y="0"/>
                  </a:lnTo>
                  <a:lnTo>
                    <a:pt x="2070100" y="0"/>
                  </a:lnTo>
                  <a:lnTo>
                    <a:pt x="2114296" y="7112"/>
                  </a:lnTo>
                  <a:lnTo>
                    <a:pt x="2152650" y="26924"/>
                  </a:lnTo>
                  <a:lnTo>
                    <a:pt x="2182876" y="57150"/>
                  </a:lnTo>
                  <a:lnTo>
                    <a:pt x="2202688" y="95503"/>
                  </a:lnTo>
                  <a:lnTo>
                    <a:pt x="2209800" y="139700"/>
                  </a:lnTo>
                  <a:lnTo>
                    <a:pt x="2209800" y="698500"/>
                  </a:lnTo>
                  <a:lnTo>
                    <a:pt x="2202688" y="742696"/>
                  </a:lnTo>
                  <a:lnTo>
                    <a:pt x="2182876" y="781050"/>
                  </a:lnTo>
                  <a:lnTo>
                    <a:pt x="2152650" y="811276"/>
                  </a:lnTo>
                  <a:lnTo>
                    <a:pt x="2114296" y="831088"/>
                  </a:lnTo>
                  <a:lnTo>
                    <a:pt x="2070100" y="838200"/>
                  </a:lnTo>
                  <a:lnTo>
                    <a:pt x="139700" y="838200"/>
                  </a:lnTo>
                  <a:lnTo>
                    <a:pt x="95542" y="831088"/>
                  </a:lnTo>
                  <a:lnTo>
                    <a:pt x="57200" y="811276"/>
                  </a:lnTo>
                  <a:lnTo>
                    <a:pt x="26949" y="781050"/>
                  </a:lnTo>
                  <a:lnTo>
                    <a:pt x="7124" y="742696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53058" y="2094356"/>
            <a:ext cx="163830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Arial MT"/>
                <a:cs typeface="Arial MT"/>
              </a:rPr>
              <a:t>On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basis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degree of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correlation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92817" y="2121217"/>
            <a:ext cx="2539365" cy="862965"/>
            <a:chOff x="3492817" y="2121217"/>
            <a:chExt cx="2539365" cy="862965"/>
          </a:xfrm>
        </p:grpSpPr>
        <p:sp>
          <p:nvSpPr>
            <p:cNvPr id="18" name="object 18"/>
            <p:cNvSpPr/>
            <p:nvPr/>
          </p:nvSpPr>
          <p:spPr>
            <a:xfrm>
              <a:off x="3505199" y="2133599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2374900" y="0"/>
                  </a:moveTo>
                  <a:lnTo>
                    <a:pt x="139700" y="0"/>
                  </a:lnTo>
                  <a:lnTo>
                    <a:pt x="95503" y="7112"/>
                  </a:lnTo>
                  <a:lnTo>
                    <a:pt x="57150" y="26924"/>
                  </a:lnTo>
                  <a:lnTo>
                    <a:pt x="26924" y="57150"/>
                  </a:lnTo>
                  <a:lnTo>
                    <a:pt x="7112" y="95503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2" y="742696"/>
                  </a:lnTo>
                  <a:lnTo>
                    <a:pt x="26924" y="781050"/>
                  </a:lnTo>
                  <a:lnTo>
                    <a:pt x="57150" y="811276"/>
                  </a:lnTo>
                  <a:lnTo>
                    <a:pt x="95503" y="831088"/>
                  </a:lnTo>
                  <a:lnTo>
                    <a:pt x="139700" y="838200"/>
                  </a:lnTo>
                  <a:lnTo>
                    <a:pt x="2374900" y="838200"/>
                  </a:lnTo>
                  <a:lnTo>
                    <a:pt x="2419096" y="831088"/>
                  </a:lnTo>
                  <a:lnTo>
                    <a:pt x="2457450" y="811276"/>
                  </a:lnTo>
                  <a:lnTo>
                    <a:pt x="2487676" y="781050"/>
                  </a:lnTo>
                  <a:lnTo>
                    <a:pt x="2507488" y="742696"/>
                  </a:lnTo>
                  <a:lnTo>
                    <a:pt x="2514600" y="698500"/>
                  </a:lnTo>
                  <a:lnTo>
                    <a:pt x="2514600" y="139700"/>
                  </a:lnTo>
                  <a:lnTo>
                    <a:pt x="2507488" y="95503"/>
                  </a:lnTo>
                  <a:lnTo>
                    <a:pt x="2487676" y="57150"/>
                  </a:lnTo>
                  <a:lnTo>
                    <a:pt x="2457323" y="26924"/>
                  </a:lnTo>
                  <a:lnTo>
                    <a:pt x="2418969" y="7112"/>
                  </a:lnTo>
                  <a:lnTo>
                    <a:pt x="237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5199" y="2133599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0" y="139700"/>
                  </a:moveTo>
                  <a:lnTo>
                    <a:pt x="7112" y="95503"/>
                  </a:lnTo>
                  <a:lnTo>
                    <a:pt x="26924" y="57150"/>
                  </a:lnTo>
                  <a:lnTo>
                    <a:pt x="57150" y="26924"/>
                  </a:lnTo>
                  <a:lnTo>
                    <a:pt x="95503" y="7112"/>
                  </a:lnTo>
                  <a:lnTo>
                    <a:pt x="139700" y="0"/>
                  </a:lnTo>
                  <a:lnTo>
                    <a:pt x="2374900" y="0"/>
                  </a:lnTo>
                  <a:lnTo>
                    <a:pt x="2418969" y="7112"/>
                  </a:lnTo>
                  <a:lnTo>
                    <a:pt x="2457323" y="26924"/>
                  </a:lnTo>
                  <a:lnTo>
                    <a:pt x="2487676" y="57150"/>
                  </a:lnTo>
                  <a:lnTo>
                    <a:pt x="2507488" y="95503"/>
                  </a:lnTo>
                  <a:lnTo>
                    <a:pt x="2514600" y="139700"/>
                  </a:lnTo>
                  <a:lnTo>
                    <a:pt x="2514600" y="698500"/>
                  </a:lnTo>
                  <a:lnTo>
                    <a:pt x="2507488" y="742696"/>
                  </a:lnTo>
                  <a:lnTo>
                    <a:pt x="2487676" y="781050"/>
                  </a:lnTo>
                  <a:lnTo>
                    <a:pt x="2457450" y="811276"/>
                  </a:lnTo>
                  <a:lnTo>
                    <a:pt x="2419096" y="831088"/>
                  </a:lnTo>
                  <a:lnTo>
                    <a:pt x="2374900" y="838200"/>
                  </a:lnTo>
                  <a:lnTo>
                    <a:pt x="139700" y="838200"/>
                  </a:lnTo>
                  <a:lnTo>
                    <a:pt x="95503" y="831088"/>
                  </a:lnTo>
                  <a:lnTo>
                    <a:pt x="57150" y="811276"/>
                  </a:lnTo>
                  <a:lnTo>
                    <a:pt x="26924" y="781050"/>
                  </a:lnTo>
                  <a:lnTo>
                    <a:pt x="7112" y="742696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53103" y="2255011"/>
            <a:ext cx="2022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64617" y="2045017"/>
            <a:ext cx="2310765" cy="862965"/>
            <a:chOff x="6464617" y="2045017"/>
            <a:chExt cx="2310765" cy="862965"/>
          </a:xfrm>
        </p:grpSpPr>
        <p:sp>
          <p:nvSpPr>
            <p:cNvPr id="22" name="object 22"/>
            <p:cNvSpPr/>
            <p:nvPr/>
          </p:nvSpPr>
          <p:spPr>
            <a:xfrm>
              <a:off x="6476999" y="2057399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2146300" y="0"/>
                  </a:moveTo>
                  <a:lnTo>
                    <a:pt x="139700" y="0"/>
                  </a:lnTo>
                  <a:lnTo>
                    <a:pt x="95503" y="7112"/>
                  </a:lnTo>
                  <a:lnTo>
                    <a:pt x="57150" y="26924"/>
                  </a:lnTo>
                  <a:lnTo>
                    <a:pt x="26924" y="57150"/>
                  </a:lnTo>
                  <a:lnTo>
                    <a:pt x="7112" y="95503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2" y="742696"/>
                  </a:lnTo>
                  <a:lnTo>
                    <a:pt x="26924" y="781050"/>
                  </a:lnTo>
                  <a:lnTo>
                    <a:pt x="57150" y="811276"/>
                  </a:lnTo>
                  <a:lnTo>
                    <a:pt x="95503" y="831088"/>
                  </a:lnTo>
                  <a:lnTo>
                    <a:pt x="139700" y="838200"/>
                  </a:lnTo>
                  <a:lnTo>
                    <a:pt x="2146300" y="838200"/>
                  </a:lnTo>
                  <a:lnTo>
                    <a:pt x="2190496" y="831088"/>
                  </a:lnTo>
                  <a:lnTo>
                    <a:pt x="2228850" y="811276"/>
                  </a:lnTo>
                  <a:lnTo>
                    <a:pt x="2259076" y="781050"/>
                  </a:lnTo>
                  <a:lnTo>
                    <a:pt x="2278888" y="742696"/>
                  </a:lnTo>
                  <a:lnTo>
                    <a:pt x="2286000" y="698500"/>
                  </a:lnTo>
                  <a:lnTo>
                    <a:pt x="2286000" y="139700"/>
                  </a:lnTo>
                  <a:lnTo>
                    <a:pt x="2278888" y="95503"/>
                  </a:lnTo>
                  <a:lnTo>
                    <a:pt x="2259076" y="57150"/>
                  </a:lnTo>
                  <a:lnTo>
                    <a:pt x="2228723" y="26924"/>
                  </a:lnTo>
                  <a:lnTo>
                    <a:pt x="2190369" y="7112"/>
                  </a:lnTo>
                  <a:lnTo>
                    <a:pt x="214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6999" y="2057399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700"/>
                  </a:moveTo>
                  <a:lnTo>
                    <a:pt x="7112" y="95503"/>
                  </a:lnTo>
                  <a:lnTo>
                    <a:pt x="26924" y="57150"/>
                  </a:lnTo>
                  <a:lnTo>
                    <a:pt x="57150" y="26924"/>
                  </a:lnTo>
                  <a:lnTo>
                    <a:pt x="95503" y="7112"/>
                  </a:lnTo>
                  <a:lnTo>
                    <a:pt x="139700" y="0"/>
                  </a:lnTo>
                  <a:lnTo>
                    <a:pt x="2146300" y="0"/>
                  </a:lnTo>
                  <a:lnTo>
                    <a:pt x="2190369" y="7112"/>
                  </a:lnTo>
                  <a:lnTo>
                    <a:pt x="2228723" y="26924"/>
                  </a:lnTo>
                  <a:lnTo>
                    <a:pt x="2259076" y="57150"/>
                  </a:lnTo>
                  <a:lnTo>
                    <a:pt x="2278888" y="95503"/>
                  </a:lnTo>
                  <a:lnTo>
                    <a:pt x="2286000" y="139700"/>
                  </a:lnTo>
                  <a:lnTo>
                    <a:pt x="2286000" y="698500"/>
                  </a:lnTo>
                  <a:lnTo>
                    <a:pt x="2278888" y="742696"/>
                  </a:lnTo>
                  <a:lnTo>
                    <a:pt x="2259076" y="781050"/>
                  </a:lnTo>
                  <a:lnTo>
                    <a:pt x="2228850" y="811276"/>
                  </a:lnTo>
                  <a:lnTo>
                    <a:pt x="2190496" y="831088"/>
                  </a:lnTo>
                  <a:lnTo>
                    <a:pt x="2146300" y="838200"/>
                  </a:lnTo>
                  <a:lnTo>
                    <a:pt x="139700" y="838200"/>
                  </a:lnTo>
                  <a:lnTo>
                    <a:pt x="95503" y="831088"/>
                  </a:lnTo>
                  <a:lnTo>
                    <a:pt x="57150" y="811276"/>
                  </a:lnTo>
                  <a:lnTo>
                    <a:pt x="26924" y="781050"/>
                  </a:lnTo>
                  <a:lnTo>
                    <a:pt x="7112" y="742696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8347" y="2178811"/>
            <a:ext cx="154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dirty="0">
                <a:latin typeface="Arial MT"/>
                <a:cs typeface="Arial MT"/>
              </a:rPr>
              <a:t>ba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5080"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linearity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844" y="3371469"/>
            <a:ext cx="1450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116839" algn="l"/>
              </a:tabLst>
            </a:pPr>
            <a:r>
              <a:rPr sz="2400" spc="-5" dirty="0">
                <a:latin typeface="Arial MT"/>
                <a:cs typeface="Arial MT"/>
              </a:rPr>
              <a:t>Positive </a:t>
            </a:r>
            <a:r>
              <a:rPr sz="2400" dirty="0">
                <a:latin typeface="Arial MT"/>
                <a:cs typeface="Arial MT"/>
              </a:rPr>
              <a:t> cor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844" y="4469079"/>
            <a:ext cx="1447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indent="-104139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116839" algn="l"/>
              </a:tabLst>
            </a:pPr>
            <a:r>
              <a:rPr sz="2400" spc="-5" dirty="0">
                <a:latin typeface="Arial MT"/>
                <a:cs typeface="Arial MT"/>
              </a:rPr>
              <a:t>Negative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correlation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45017" y="2959417"/>
            <a:ext cx="177165" cy="405765"/>
            <a:chOff x="2045017" y="2959417"/>
            <a:chExt cx="177165" cy="405765"/>
          </a:xfrm>
        </p:grpSpPr>
        <p:sp>
          <p:nvSpPr>
            <p:cNvPr id="28" name="object 28"/>
            <p:cNvSpPr/>
            <p:nvPr/>
          </p:nvSpPr>
          <p:spPr>
            <a:xfrm>
              <a:off x="2057399" y="2971799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14300" y="0"/>
                  </a:moveTo>
                  <a:lnTo>
                    <a:pt x="38100" y="0"/>
                  </a:lnTo>
                  <a:lnTo>
                    <a:pt x="38100" y="304800"/>
                  </a:lnTo>
                  <a:lnTo>
                    <a:pt x="0" y="304800"/>
                  </a:lnTo>
                  <a:lnTo>
                    <a:pt x="76200" y="381000"/>
                  </a:lnTo>
                  <a:lnTo>
                    <a:pt x="152400" y="304800"/>
                  </a:lnTo>
                  <a:lnTo>
                    <a:pt x="114300" y="304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399" y="2971799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304800"/>
                  </a:moveTo>
                  <a:lnTo>
                    <a:pt x="114300" y="304800"/>
                  </a:lnTo>
                  <a:lnTo>
                    <a:pt x="114300" y="0"/>
                  </a:lnTo>
                  <a:lnTo>
                    <a:pt x="38100" y="0"/>
                  </a:lnTo>
                  <a:lnTo>
                    <a:pt x="38100" y="304800"/>
                  </a:lnTo>
                  <a:lnTo>
                    <a:pt x="0" y="304800"/>
                  </a:lnTo>
                  <a:lnTo>
                    <a:pt x="76200" y="381000"/>
                  </a:lnTo>
                  <a:lnTo>
                    <a:pt x="152400" y="304800"/>
                  </a:lnTo>
                  <a:close/>
                </a:path>
              </a:pathLst>
            </a:custGeom>
            <a:ln w="24384">
              <a:solidFill>
                <a:srgbClr val="24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61664" y="3294075"/>
            <a:ext cx="133350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3030" indent="-100965">
              <a:lnSpc>
                <a:spcPct val="100000"/>
              </a:lnSpc>
              <a:spcBef>
                <a:spcPts val="110"/>
              </a:spcBef>
              <a:buSzPct val="90909"/>
              <a:buChar char="•"/>
              <a:tabLst>
                <a:tab pos="113664" algn="l"/>
              </a:tabLst>
            </a:pPr>
            <a:r>
              <a:rPr sz="2200" spc="-5" dirty="0">
                <a:latin typeface="Arial MT"/>
                <a:cs typeface="Arial MT"/>
              </a:rPr>
              <a:t>Simple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cor</a:t>
            </a:r>
            <a:r>
              <a:rPr sz="2200" spc="1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1664" y="4301109"/>
            <a:ext cx="22967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indent="-100965">
              <a:lnSpc>
                <a:spcPct val="100000"/>
              </a:lnSpc>
              <a:spcBef>
                <a:spcPts val="105"/>
              </a:spcBef>
              <a:buSzPct val="88636"/>
              <a:buChar char="•"/>
              <a:tabLst>
                <a:tab pos="113664" algn="l"/>
              </a:tabLst>
            </a:pPr>
            <a:r>
              <a:rPr sz="2200" dirty="0">
                <a:latin typeface="Arial MT"/>
                <a:cs typeface="Arial MT"/>
              </a:rPr>
              <a:t>Partial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1664" y="4972050"/>
            <a:ext cx="1306830" cy="683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110"/>
              </a:spcBef>
              <a:buSzPct val="90697"/>
              <a:buChar char="•"/>
              <a:tabLst>
                <a:tab pos="110489" algn="l"/>
              </a:tabLst>
            </a:pPr>
            <a:r>
              <a:rPr sz="2150" dirty="0">
                <a:latin typeface="Arial MT"/>
                <a:cs typeface="Arial MT"/>
              </a:rPr>
              <a:t>Multiple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Arial MT"/>
                <a:cs typeface="Arial MT"/>
              </a:rPr>
              <a:t>correlation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12208" y="2883407"/>
            <a:ext cx="2996565" cy="481965"/>
            <a:chOff x="4712208" y="2883407"/>
            <a:chExt cx="2996565" cy="481965"/>
          </a:xfrm>
        </p:grpSpPr>
        <p:sp>
          <p:nvSpPr>
            <p:cNvPr id="34" name="object 34"/>
            <p:cNvSpPr/>
            <p:nvPr/>
          </p:nvSpPr>
          <p:spPr>
            <a:xfrm>
              <a:off x="4724400" y="2971799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14300" y="0"/>
                  </a:moveTo>
                  <a:lnTo>
                    <a:pt x="38100" y="0"/>
                  </a:lnTo>
                  <a:lnTo>
                    <a:pt x="38100" y="304800"/>
                  </a:lnTo>
                  <a:lnTo>
                    <a:pt x="0" y="304800"/>
                  </a:lnTo>
                  <a:lnTo>
                    <a:pt x="76200" y="381000"/>
                  </a:lnTo>
                  <a:lnTo>
                    <a:pt x="152400" y="304800"/>
                  </a:lnTo>
                  <a:lnTo>
                    <a:pt x="114300" y="304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4400" y="2971799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304800"/>
                  </a:moveTo>
                  <a:lnTo>
                    <a:pt x="114300" y="304800"/>
                  </a:lnTo>
                  <a:lnTo>
                    <a:pt x="114300" y="0"/>
                  </a:lnTo>
                  <a:lnTo>
                    <a:pt x="38100" y="0"/>
                  </a:lnTo>
                  <a:lnTo>
                    <a:pt x="38100" y="304800"/>
                  </a:lnTo>
                  <a:lnTo>
                    <a:pt x="0" y="304800"/>
                  </a:lnTo>
                  <a:lnTo>
                    <a:pt x="76200" y="381000"/>
                  </a:lnTo>
                  <a:lnTo>
                    <a:pt x="152400" y="304800"/>
                  </a:lnTo>
                  <a:close/>
                </a:path>
              </a:pathLst>
            </a:custGeom>
            <a:ln w="24384">
              <a:solidFill>
                <a:srgbClr val="24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0" y="289559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57150" y="0"/>
                  </a:moveTo>
                  <a:lnTo>
                    <a:pt x="19050" y="0"/>
                  </a:lnTo>
                  <a:lnTo>
                    <a:pt x="19050" y="358521"/>
                  </a:lnTo>
                  <a:lnTo>
                    <a:pt x="0" y="358521"/>
                  </a:lnTo>
                  <a:lnTo>
                    <a:pt x="38100" y="381000"/>
                  </a:lnTo>
                  <a:lnTo>
                    <a:pt x="76200" y="358521"/>
                  </a:lnTo>
                  <a:lnTo>
                    <a:pt x="57150" y="35852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0000" y="289559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358521"/>
                  </a:moveTo>
                  <a:lnTo>
                    <a:pt x="57150" y="358521"/>
                  </a:lnTo>
                  <a:lnTo>
                    <a:pt x="57150" y="0"/>
                  </a:lnTo>
                  <a:lnTo>
                    <a:pt x="19050" y="0"/>
                  </a:lnTo>
                  <a:lnTo>
                    <a:pt x="19050" y="358521"/>
                  </a:lnTo>
                  <a:lnTo>
                    <a:pt x="0" y="358521"/>
                  </a:lnTo>
                  <a:lnTo>
                    <a:pt x="38100" y="381000"/>
                  </a:lnTo>
                  <a:lnTo>
                    <a:pt x="76200" y="358521"/>
                  </a:lnTo>
                  <a:close/>
                </a:path>
              </a:pathLst>
            </a:custGeom>
            <a:ln w="24384">
              <a:solidFill>
                <a:srgbClr val="24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787133" y="3447034"/>
            <a:ext cx="1306830" cy="683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110"/>
              </a:spcBef>
              <a:buSzPct val="90697"/>
              <a:buChar char="•"/>
              <a:tabLst>
                <a:tab pos="110489" algn="l"/>
              </a:tabLst>
            </a:pPr>
            <a:r>
              <a:rPr sz="2150" dirty="0">
                <a:latin typeface="Arial MT"/>
                <a:cs typeface="Arial MT"/>
              </a:rPr>
              <a:t>Linear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Arial MT"/>
                <a:cs typeface="Arial MT"/>
              </a:rPr>
              <a:t>correlation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7133" y="4430648"/>
            <a:ext cx="1583690" cy="683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10"/>
              </a:spcBef>
              <a:buSzPct val="90697"/>
              <a:buChar char="•"/>
              <a:tabLst>
                <a:tab pos="104139" algn="l"/>
              </a:tabLst>
            </a:pPr>
            <a:r>
              <a:rPr sz="2150" spc="5" dirty="0">
                <a:latin typeface="Arial MT"/>
                <a:cs typeface="Arial MT"/>
              </a:rPr>
              <a:t>Non</a:t>
            </a:r>
            <a:r>
              <a:rPr sz="2150" spc="-6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–</a:t>
            </a:r>
            <a:r>
              <a:rPr sz="2150" spc="-10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linear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Arial MT"/>
                <a:cs typeface="Arial MT"/>
              </a:rPr>
              <a:t>correlation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2" y="9144"/>
              <a:ext cx="3291840" cy="7985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248" y="688848"/>
              <a:ext cx="2721864" cy="131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983" y="3048"/>
              <a:ext cx="944880" cy="8168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9351" y="3048"/>
              <a:ext cx="4142232" cy="8168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9768" y="679703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208" y="600456"/>
              <a:ext cx="2209800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2623" y="1274064"/>
              <a:ext cx="1648968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25933"/>
            <a:ext cx="6421755" cy="12077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610"/>
              </a:lnSpc>
              <a:spcBef>
                <a:spcPts val="290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15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65" dirty="0"/>
              <a:t> </a:t>
            </a:r>
            <a:r>
              <a:rPr spc="5" dirty="0"/>
              <a:t>On</a:t>
            </a:r>
            <a:r>
              <a:rPr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5" dirty="0"/>
              <a:t>basis</a:t>
            </a:r>
            <a:r>
              <a:rPr spc="-10" dirty="0"/>
              <a:t> </a:t>
            </a:r>
            <a:r>
              <a:rPr spc="10" dirty="0"/>
              <a:t>of </a:t>
            </a:r>
            <a:r>
              <a:rPr u="none" spc="-1070" dirty="0"/>
              <a:t> </a:t>
            </a:r>
            <a:r>
              <a:rPr spc="5" dirty="0"/>
              <a:t>degree</a:t>
            </a: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9597" y="1416380"/>
            <a:ext cx="280416" cy="320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06626" y="1237115"/>
            <a:ext cx="7042784" cy="25450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30"/>
              </a:spcBef>
            </a:pP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Positive</a:t>
            </a:r>
            <a:r>
              <a:rPr sz="2800" b="1" u="heavy" spc="-100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endParaRPr sz="2800">
              <a:latin typeface="Arial"/>
              <a:cs typeface="Arial"/>
            </a:endParaRPr>
          </a:p>
          <a:p>
            <a:pPr marL="186690" marR="5080" indent="-174625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latin typeface="Arial MT"/>
                <a:cs typeface="Arial MT"/>
              </a:rPr>
              <a:t>if </a:t>
            </a:r>
            <a:r>
              <a:rPr sz="3200" spc="-10" dirty="0">
                <a:latin typeface="Arial MT"/>
                <a:cs typeface="Arial MT"/>
              </a:rPr>
              <a:t>one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increasing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with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impact </a:t>
            </a:r>
            <a:r>
              <a:rPr sz="3200" spc="-10" dirty="0">
                <a:latin typeface="Arial MT"/>
                <a:cs typeface="Arial MT"/>
              </a:rPr>
              <a:t>on </a:t>
            </a:r>
            <a:r>
              <a:rPr sz="3200" spc="-5" dirty="0">
                <a:latin typeface="Arial MT"/>
                <a:cs typeface="Arial MT"/>
              </a:rPr>
              <a:t>average other variable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 increasing that </a:t>
            </a:r>
            <a:r>
              <a:rPr sz="3200" spc="-10" dirty="0">
                <a:latin typeface="Arial MT"/>
                <a:cs typeface="Arial MT"/>
              </a:rPr>
              <a:t>will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dirty="0">
                <a:latin typeface="Arial MT"/>
                <a:cs typeface="Arial MT"/>
              </a:rPr>
              <a:t>positive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08327" y="4447967"/>
          <a:ext cx="6212838" cy="158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7530"/>
                <a:gridCol w="922654"/>
                <a:gridCol w="922654"/>
              </a:tblGrid>
              <a:tr h="452889">
                <a:tc>
                  <a:txBody>
                    <a:bodyPr/>
                    <a:lstStyle/>
                    <a:p>
                      <a:pPr marL="635">
                        <a:lnSpc>
                          <a:spcPts val="3025"/>
                        </a:lnSpc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 example</a:t>
                      </a:r>
                      <a:r>
                        <a:rPr sz="32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624271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65"/>
                        </a:spcBef>
                        <a:tabLst>
                          <a:tab pos="2887980" algn="l"/>
                        </a:tabLst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Income</a:t>
                      </a:r>
                      <a:r>
                        <a:rPr sz="3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3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Rs.)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	</a:t>
                      </a:r>
                      <a:r>
                        <a:rPr sz="3200" spc="-10" dirty="0">
                          <a:latin typeface="Arial MT"/>
                          <a:cs typeface="Arial MT"/>
                        </a:rPr>
                        <a:t>350360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370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380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solidFill>
                      <a:srgbClr val="FFFFFF"/>
                    </a:solidFill>
                  </a:tcPr>
                </a:tc>
              </a:tr>
              <a:tr h="505596">
                <a:tc>
                  <a:txBody>
                    <a:bodyPr/>
                    <a:lstStyle/>
                    <a:p>
                      <a:pPr marL="635">
                        <a:lnSpc>
                          <a:spcPts val="3775"/>
                        </a:lnSpc>
                        <a:spcBef>
                          <a:spcPts val="105"/>
                        </a:spcBef>
                        <a:tabLst>
                          <a:tab pos="3689350" algn="l"/>
                        </a:tabLst>
                      </a:pPr>
                      <a:r>
                        <a:rPr sz="3200" spc="-25" dirty="0">
                          <a:latin typeface="Arial MT"/>
                          <a:cs typeface="Arial MT"/>
                        </a:rPr>
                        <a:t>Weight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( Kg.) :</a:t>
                      </a:r>
                      <a:r>
                        <a:rPr sz="3200" spc="-2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30	40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775"/>
                        </a:lnSpc>
                        <a:spcBef>
                          <a:spcPts val="105"/>
                        </a:spcBef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50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775"/>
                        </a:lnSpc>
                        <a:spcBef>
                          <a:spcPts val="105"/>
                        </a:spcBef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2" y="0"/>
              <a:ext cx="3291840" cy="771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8" y="649224"/>
              <a:ext cx="2721864" cy="131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183" y="0"/>
              <a:ext cx="944880" cy="783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1" y="0"/>
              <a:ext cx="4142232" cy="783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5968" y="64312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408" y="560831"/>
              <a:ext cx="2209800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8823" y="1237487"/>
              <a:ext cx="1648968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8194" y="87833"/>
            <a:ext cx="6421755" cy="11804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490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15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65" dirty="0"/>
              <a:t> </a:t>
            </a:r>
            <a:r>
              <a:rPr spc="5" dirty="0"/>
              <a:t>On</a:t>
            </a:r>
            <a:r>
              <a:rPr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5" dirty="0"/>
              <a:t>basis</a:t>
            </a:r>
            <a:r>
              <a:rPr spc="-10" dirty="0"/>
              <a:t> </a:t>
            </a:r>
            <a:r>
              <a:rPr spc="15" dirty="0"/>
              <a:t>of </a:t>
            </a:r>
            <a:r>
              <a:rPr u="none" spc="-1070" dirty="0"/>
              <a:t> </a:t>
            </a:r>
            <a:r>
              <a:rPr spc="5" dirty="0"/>
              <a:t>degree</a:t>
            </a: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3189" y="1326210"/>
            <a:ext cx="280416" cy="320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23746" y="1101469"/>
            <a:ext cx="7174230" cy="26428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800" b="1" u="heavy" spc="-5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Negative</a:t>
            </a:r>
            <a:r>
              <a:rPr sz="2800" b="1" u="heavy" spc="-30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endParaRPr sz="2800">
              <a:latin typeface="Arial"/>
              <a:cs typeface="Arial"/>
            </a:endParaRPr>
          </a:p>
          <a:p>
            <a:pPr marL="15240" marR="5080">
              <a:lnSpc>
                <a:spcPct val="100000"/>
              </a:lnSpc>
              <a:spcBef>
                <a:spcPts val="994"/>
              </a:spcBef>
              <a:tabLst>
                <a:tab pos="2225675" algn="l"/>
              </a:tabLst>
            </a:pPr>
            <a:r>
              <a:rPr sz="3200" dirty="0">
                <a:latin typeface="Arial MT"/>
                <a:cs typeface="Arial MT"/>
              </a:rPr>
              <a:t>if </a:t>
            </a:r>
            <a:r>
              <a:rPr sz="3200" spc="-5" dirty="0">
                <a:latin typeface="Arial MT"/>
                <a:cs typeface="Arial MT"/>
              </a:rPr>
              <a:t>one variable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increasing and </a:t>
            </a:r>
            <a:r>
              <a:rPr sz="3200" spc="-10" dirty="0">
                <a:latin typeface="Arial MT"/>
                <a:cs typeface="Arial MT"/>
              </a:rPr>
              <a:t>with </a:t>
            </a:r>
            <a:r>
              <a:rPr sz="3200" spc="-5" dirty="0">
                <a:latin typeface="Arial MT"/>
                <a:cs typeface="Arial MT"/>
              </a:rPr>
              <a:t>its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impact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 average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decreasing	that </a:t>
            </a:r>
            <a:r>
              <a:rPr sz="3200" spc="-10" dirty="0">
                <a:latin typeface="Arial MT"/>
                <a:cs typeface="Arial MT"/>
              </a:rPr>
              <a:t>will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dirty="0">
                <a:latin typeface="Arial MT"/>
                <a:cs typeface="Arial MT"/>
              </a:rPr>
              <a:t>positive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5824" y="4096790"/>
          <a:ext cx="6301104" cy="1467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3255"/>
                <a:gridCol w="921385"/>
                <a:gridCol w="926464"/>
              </a:tblGrid>
              <a:tr h="453230">
                <a:tc>
                  <a:txBody>
                    <a:bodyPr/>
                    <a:lstStyle/>
                    <a:p>
                      <a:pPr>
                        <a:lnSpc>
                          <a:spcPts val="3030"/>
                        </a:lnSpc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3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10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3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51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2887980" algn="l"/>
                        </a:tabLst>
                      </a:pPr>
                      <a:r>
                        <a:rPr sz="3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200" spc="1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3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3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.)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:	350</a:t>
                      </a:r>
                      <a:r>
                        <a:rPr sz="3200" spc="-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360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370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380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</a:tr>
              <a:tr h="464391">
                <a:tc>
                  <a:txBody>
                    <a:bodyPr/>
                    <a:lstStyle/>
                    <a:p>
                      <a:pPr>
                        <a:lnSpc>
                          <a:spcPts val="3554"/>
                        </a:lnSpc>
                        <a:tabLst>
                          <a:tab pos="3771900" algn="l"/>
                        </a:tabLst>
                      </a:pPr>
                      <a:r>
                        <a:rPr sz="3200" spc="-25" dirty="0">
                          <a:latin typeface="Arial MT"/>
                          <a:cs typeface="Arial MT"/>
                        </a:rPr>
                        <a:t>Weight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( Kg.)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3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80	</a:t>
                      </a:r>
                      <a:r>
                        <a:rPr sz="3200" spc="-10" dirty="0">
                          <a:latin typeface="Arial MT"/>
                          <a:cs typeface="Arial MT"/>
                        </a:rPr>
                        <a:t>70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554"/>
                        </a:lnSpc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3554"/>
                        </a:lnSpc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50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248" y="94487"/>
              <a:ext cx="3291840" cy="7955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856" y="774192"/>
              <a:ext cx="2721864" cy="128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4592" y="88391"/>
              <a:ext cx="944880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959" y="88391"/>
              <a:ext cx="4142232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2376" y="76504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767" y="682752"/>
              <a:ext cx="5023104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5231" y="1356359"/>
              <a:ext cx="4459224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14400" marR="5080">
              <a:lnSpc>
                <a:spcPct val="100000"/>
              </a:lnSpc>
              <a:spcBef>
                <a:spcPts val="115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20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70" dirty="0"/>
              <a:t> </a:t>
            </a:r>
            <a:r>
              <a:rPr spc="5" dirty="0"/>
              <a:t>On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-10" dirty="0"/>
              <a:t> </a:t>
            </a:r>
            <a:r>
              <a:rPr spc="10" dirty="0"/>
              <a:t>basis</a:t>
            </a:r>
            <a:r>
              <a:rPr spc="-55" dirty="0"/>
              <a:t> </a:t>
            </a:r>
            <a:r>
              <a:rPr spc="10" dirty="0"/>
              <a:t>of </a:t>
            </a:r>
            <a:r>
              <a:rPr u="none" spc="-1070" dirty="0"/>
              <a:t> </a:t>
            </a:r>
            <a:r>
              <a:rPr spc="10" dirty="0"/>
              <a:t>number</a:t>
            </a:r>
            <a:r>
              <a:rPr spc="-65" dirty="0"/>
              <a:t> </a:t>
            </a:r>
            <a:r>
              <a:rPr spc="5" dirty="0"/>
              <a:t>of </a:t>
            </a:r>
            <a:r>
              <a:rPr dirty="0"/>
              <a:t>variables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609089" y="1732788"/>
            <a:ext cx="2627630" cy="2510790"/>
            <a:chOff x="1609089" y="1732788"/>
            <a:chExt cx="2627630" cy="251079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597" y="1732788"/>
              <a:ext cx="280416" cy="3200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9089" y="4179316"/>
              <a:ext cx="2627630" cy="64135"/>
            </a:xfrm>
            <a:custGeom>
              <a:avLst/>
              <a:gdLst/>
              <a:ahLst/>
              <a:cxnLst/>
              <a:rect l="l" t="t" r="r" b="b"/>
              <a:pathLst>
                <a:path w="2627629" h="64135">
                  <a:moveTo>
                    <a:pt x="26273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2627376" y="64007"/>
                  </a:lnTo>
                  <a:lnTo>
                    <a:pt x="2627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96897" y="1553320"/>
            <a:ext cx="7236459" cy="481285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630"/>
              </a:spcBef>
            </a:pP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Simple</a:t>
            </a:r>
            <a:r>
              <a:rPr sz="2800" b="1" u="heavy" spc="-130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endParaRPr sz="2800">
              <a:latin typeface="Arial"/>
              <a:cs typeface="Arial"/>
            </a:endParaRPr>
          </a:p>
          <a:p>
            <a:pPr marL="295910" marR="608965" indent="-283845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latin typeface="Arial MT"/>
                <a:cs typeface="Arial MT"/>
              </a:rPr>
              <a:t>Correlation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said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simple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when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only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3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variables</a:t>
            </a:r>
            <a:r>
              <a:rPr sz="3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analyzed.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For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example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latin typeface="Arial MT"/>
                <a:cs typeface="Arial MT"/>
              </a:rPr>
              <a:t>Correlation </a:t>
            </a:r>
            <a:r>
              <a:rPr sz="3200" dirty="0">
                <a:latin typeface="Arial MT"/>
                <a:cs typeface="Arial MT"/>
              </a:rPr>
              <a:t>is said </a:t>
            </a:r>
            <a:r>
              <a:rPr sz="3200" spc="-5" dirty="0">
                <a:latin typeface="Arial MT"/>
                <a:cs typeface="Arial MT"/>
              </a:rPr>
              <a:t>to be simple </a:t>
            </a:r>
            <a:r>
              <a:rPr sz="3200" spc="-10" dirty="0">
                <a:latin typeface="Arial MT"/>
                <a:cs typeface="Arial MT"/>
              </a:rPr>
              <a:t>when </a:t>
            </a:r>
            <a:r>
              <a:rPr sz="3200" dirty="0">
                <a:latin typeface="Arial MT"/>
                <a:cs typeface="Arial MT"/>
              </a:rPr>
              <a:t>it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done </a:t>
            </a:r>
            <a:r>
              <a:rPr sz="3200" spc="-10" dirty="0">
                <a:latin typeface="Arial MT"/>
                <a:cs typeface="Arial MT"/>
              </a:rPr>
              <a:t>between </a:t>
            </a:r>
            <a:r>
              <a:rPr sz="3200" spc="-5" dirty="0">
                <a:latin typeface="Arial MT"/>
                <a:cs typeface="Arial MT"/>
              </a:rPr>
              <a:t>demand and supply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we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can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say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income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and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expenditure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etc.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2" y="94487"/>
              <a:ext cx="3291840" cy="7955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648" y="774192"/>
              <a:ext cx="2721864" cy="128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383" y="88391"/>
              <a:ext cx="944880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1751" y="88391"/>
              <a:ext cx="4142232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2168" y="76504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608" y="682752"/>
              <a:ext cx="5023104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5023" y="1356359"/>
              <a:ext cx="4459224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74065" marR="5080">
              <a:lnSpc>
                <a:spcPct val="100000"/>
              </a:lnSpc>
              <a:spcBef>
                <a:spcPts val="115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15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65" dirty="0"/>
              <a:t> </a:t>
            </a:r>
            <a:r>
              <a:rPr spc="5" dirty="0"/>
              <a:t>On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5" dirty="0"/>
              <a:t>basis</a:t>
            </a:r>
            <a:r>
              <a:rPr spc="-40" dirty="0"/>
              <a:t> </a:t>
            </a:r>
            <a:r>
              <a:rPr spc="10" dirty="0"/>
              <a:t>of </a:t>
            </a:r>
            <a:r>
              <a:rPr u="none" spc="-1070" dirty="0"/>
              <a:t> </a:t>
            </a:r>
            <a:r>
              <a:rPr spc="10" dirty="0"/>
              <a:t>number</a:t>
            </a:r>
            <a:r>
              <a:rPr spc="-65" dirty="0"/>
              <a:t> </a:t>
            </a:r>
            <a:r>
              <a:rPr spc="5" dirty="0"/>
              <a:t>of </a:t>
            </a:r>
            <a:r>
              <a:rPr dirty="0"/>
              <a:t>variables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240332" y="1616659"/>
            <a:ext cx="2627630" cy="3397885"/>
            <a:chOff x="1240332" y="1616659"/>
            <a:chExt cx="2627630" cy="33978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0840" y="1616659"/>
              <a:ext cx="280416" cy="3203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0332" y="4950332"/>
              <a:ext cx="2627630" cy="64135"/>
            </a:xfrm>
            <a:custGeom>
              <a:avLst/>
              <a:gdLst/>
              <a:ahLst/>
              <a:cxnLst/>
              <a:rect l="l" t="t" r="r" b="b"/>
              <a:pathLst>
                <a:path w="2627629" h="64135">
                  <a:moveTo>
                    <a:pt x="262732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627325" y="64008"/>
                  </a:lnTo>
                  <a:lnTo>
                    <a:pt x="2627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28140" y="1376682"/>
            <a:ext cx="7517130" cy="52101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705"/>
              </a:spcBef>
            </a:pPr>
            <a:r>
              <a:rPr sz="2800" b="1" u="heavy" spc="5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Partial</a:t>
            </a:r>
            <a:r>
              <a:rPr sz="2800" b="1" u="heavy" spc="-125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r>
              <a:rPr sz="2800" b="1" spc="-7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295910" marR="651510" indent="-283845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latin typeface="Arial MT"/>
                <a:cs typeface="Arial MT"/>
              </a:rPr>
              <a:t>When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three or more variables </a:t>
            </a:r>
            <a:r>
              <a:rPr sz="3200" spc="-5" dirty="0">
                <a:latin typeface="Arial MT"/>
                <a:cs typeface="Arial MT"/>
              </a:rPr>
              <a:t>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considered for </a:t>
            </a:r>
            <a:r>
              <a:rPr sz="3200" spc="-10" dirty="0">
                <a:latin typeface="Arial MT"/>
                <a:cs typeface="Arial MT"/>
              </a:rPr>
              <a:t>analysis </a:t>
            </a:r>
            <a:r>
              <a:rPr sz="3200" spc="-5" dirty="0">
                <a:latin typeface="Arial MT"/>
                <a:cs typeface="Arial MT"/>
              </a:rPr>
              <a:t>but only </a:t>
            </a:r>
            <a:r>
              <a:rPr sz="3200" spc="-15" dirty="0">
                <a:latin typeface="Arial MT"/>
                <a:cs typeface="Arial MT"/>
              </a:rPr>
              <a:t>two 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influencing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studied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rest influencing variables are kept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constant.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b="1" spc="-10" dirty="0">
                <a:latin typeface="Arial"/>
                <a:cs typeface="Arial"/>
              </a:rPr>
              <a:t>For</a:t>
            </a:r>
            <a:r>
              <a:rPr sz="3200" b="1" spc="-5" dirty="0">
                <a:latin typeface="Arial"/>
                <a:cs typeface="Arial"/>
              </a:rPr>
              <a:t> example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latin typeface="Arial MT"/>
                <a:cs typeface="Arial MT"/>
              </a:rPr>
              <a:t>Correlation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analysis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done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with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demand,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supply and income. Where income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kept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constant.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2" y="94487"/>
              <a:ext cx="3291840" cy="7955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8" y="774192"/>
              <a:ext cx="2721864" cy="128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183" y="88391"/>
              <a:ext cx="944880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1" y="88391"/>
              <a:ext cx="4142232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5968" y="76504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408" y="682752"/>
              <a:ext cx="5023104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8823" y="1356359"/>
              <a:ext cx="4459224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97865" marR="5080">
              <a:lnSpc>
                <a:spcPct val="100000"/>
              </a:lnSpc>
              <a:spcBef>
                <a:spcPts val="115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15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60" dirty="0"/>
              <a:t> </a:t>
            </a:r>
            <a:r>
              <a:rPr spc="5" dirty="0"/>
              <a:t>On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5" dirty="0"/>
              <a:t>basis</a:t>
            </a:r>
            <a:r>
              <a:rPr spc="-35" dirty="0"/>
              <a:t> </a:t>
            </a:r>
            <a:r>
              <a:rPr spc="15" dirty="0"/>
              <a:t>of </a:t>
            </a:r>
            <a:r>
              <a:rPr u="none" spc="-1070" dirty="0"/>
              <a:t> </a:t>
            </a:r>
            <a:r>
              <a:rPr spc="10" dirty="0"/>
              <a:t>number</a:t>
            </a:r>
            <a:r>
              <a:rPr spc="-65" dirty="0"/>
              <a:t> </a:t>
            </a:r>
            <a:r>
              <a:rPr spc="5" dirty="0"/>
              <a:t>of</a:t>
            </a:r>
            <a:r>
              <a:rPr dirty="0"/>
              <a:t> </a:t>
            </a:r>
            <a:r>
              <a:rPr spc="5" dirty="0"/>
              <a:t>variables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609089" y="1692910"/>
            <a:ext cx="2627630" cy="2422525"/>
            <a:chOff x="1609089" y="1692910"/>
            <a:chExt cx="2627630" cy="24225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597" y="1692910"/>
              <a:ext cx="280416" cy="3200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9089" y="4051045"/>
              <a:ext cx="2627630" cy="64135"/>
            </a:xfrm>
            <a:custGeom>
              <a:avLst/>
              <a:gdLst/>
              <a:ahLst/>
              <a:cxnLst/>
              <a:rect l="l" t="t" r="r" b="b"/>
              <a:pathLst>
                <a:path w="2627629" h="64135">
                  <a:moveTo>
                    <a:pt x="26273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2627376" y="64007"/>
                  </a:lnTo>
                  <a:lnTo>
                    <a:pt x="2627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96897" y="1452882"/>
            <a:ext cx="7099300" cy="4234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705"/>
              </a:spcBef>
            </a:pP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Multiple</a:t>
            </a:r>
            <a:r>
              <a:rPr sz="2800" b="1" u="heavy" spc="-105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r>
              <a:rPr sz="2800" b="1" spc="-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295910" marR="318135" indent="-283845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case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three</a:t>
            </a:r>
            <a:r>
              <a:rPr sz="3200" spc="-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3200" spc="-8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more variables are studied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simultaneously.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b="1" spc="-10" dirty="0">
                <a:latin typeface="Arial"/>
                <a:cs typeface="Arial"/>
              </a:rPr>
              <a:t>For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example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latin typeface="Arial MT"/>
                <a:cs typeface="Arial MT"/>
              </a:rPr>
              <a:t>Rainfall, production of rice and price of </a:t>
            </a:r>
            <a:r>
              <a:rPr sz="3200" dirty="0">
                <a:latin typeface="Arial MT"/>
                <a:cs typeface="Arial MT"/>
              </a:rPr>
              <a:t> rice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studied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simultaneously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will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known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2" y="124968"/>
              <a:ext cx="3291840" cy="7955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801624"/>
              <a:ext cx="2721864" cy="131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0583" y="118871"/>
              <a:ext cx="944880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7951" y="118871"/>
              <a:ext cx="4142232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8368" y="79552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808" y="713231"/>
              <a:ext cx="2371343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1223" y="1389887"/>
              <a:ext cx="1810512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50265" marR="5080">
              <a:lnSpc>
                <a:spcPct val="100000"/>
              </a:lnSpc>
              <a:spcBef>
                <a:spcPts val="115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15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65" dirty="0"/>
              <a:t> </a:t>
            </a:r>
            <a:r>
              <a:rPr spc="5" dirty="0"/>
              <a:t>On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5" dirty="0"/>
              <a:t>basis</a:t>
            </a:r>
            <a:r>
              <a:rPr spc="-40" dirty="0"/>
              <a:t> </a:t>
            </a:r>
            <a:r>
              <a:rPr spc="10" dirty="0"/>
              <a:t>of </a:t>
            </a:r>
            <a:r>
              <a:rPr u="none" spc="-1070" dirty="0"/>
              <a:t> </a:t>
            </a:r>
            <a:r>
              <a:rPr dirty="0"/>
              <a:t>linearity</a:t>
            </a: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9597" y="1698701"/>
            <a:ext cx="280416" cy="320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96897" y="1459342"/>
            <a:ext cx="7016115" cy="3669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700"/>
              </a:spcBef>
            </a:pP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Linear</a:t>
            </a:r>
            <a:r>
              <a:rPr sz="2800" b="1" u="heavy" spc="-80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C58D00"/>
                </a:solidFill>
                <a:uFill>
                  <a:solidFill>
                    <a:srgbClr val="C58D00"/>
                  </a:solidFill>
                </a:uFill>
                <a:latin typeface="Arial"/>
                <a:cs typeface="Arial"/>
              </a:rPr>
              <a:t>correlation</a:t>
            </a:r>
            <a:r>
              <a:rPr sz="2800" b="1" spc="-7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295910" marR="5080" indent="-283845">
              <a:lnSpc>
                <a:spcPct val="100000"/>
              </a:lnSpc>
              <a:spcBef>
                <a:spcPts val="605"/>
              </a:spcBef>
            </a:pPr>
            <a:r>
              <a:rPr sz="3200" spc="-5" dirty="0">
                <a:latin typeface="Arial MT"/>
                <a:cs typeface="Arial MT"/>
              </a:rPr>
              <a:t>If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change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amount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one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tends to make changes in amount of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 variable bearing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constant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changing ratio </a:t>
            </a:r>
            <a:r>
              <a:rPr sz="3200" spc="5" dirty="0">
                <a:latin typeface="Arial MT"/>
                <a:cs typeface="Arial MT"/>
              </a:rPr>
              <a:t>it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said to be linear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b="1" spc="-10" dirty="0">
                <a:latin typeface="Arial"/>
                <a:cs typeface="Arial"/>
              </a:rPr>
              <a:t>For</a:t>
            </a:r>
            <a:r>
              <a:rPr sz="3200" b="1" spc="-5" dirty="0">
                <a:latin typeface="Arial"/>
                <a:cs typeface="Arial"/>
              </a:rPr>
              <a:t> example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5344" y="4949825"/>
            <a:ext cx="4429125" cy="471805"/>
          </a:xfrm>
          <a:custGeom>
            <a:avLst/>
            <a:gdLst/>
            <a:ahLst/>
            <a:cxnLst/>
            <a:rect l="l" t="t" r="r" b="b"/>
            <a:pathLst>
              <a:path w="4429125" h="471804">
                <a:moveTo>
                  <a:pt x="4429125" y="0"/>
                </a:moveTo>
                <a:lnTo>
                  <a:pt x="0" y="0"/>
                </a:lnTo>
                <a:lnTo>
                  <a:pt x="0" y="471297"/>
                </a:lnTo>
                <a:lnTo>
                  <a:pt x="4429125" y="471297"/>
                </a:lnTo>
                <a:lnTo>
                  <a:pt x="44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59205" y="4935371"/>
          <a:ext cx="6422388" cy="93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2990"/>
                <a:gridCol w="975994"/>
                <a:gridCol w="920750"/>
                <a:gridCol w="922654"/>
              </a:tblGrid>
              <a:tr h="469985">
                <a:tc gridSpan="2">
                  <a:txBody>
                    <a:bodyPr/>
                    <a:lstStyle/>
                    <a:p>
                      <a:pPr marL="127000">
                        <a:lnSpc>
                          <a:spcPts val="3529"/>
                        </a:lnSpc>
                        <a:tabLst>
                          <a:tab pos="3014345" algn="l"/>
                        </a:tabLst>
                      </a:pPr>
                      <a:r>
                        <a:rPr sz="3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200" spc="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ome</a:t>
                      </a:r>
                      <a:r>
                        <a:rPr sz="3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3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Rs.) :	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35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32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360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529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370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29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380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469985">
                <a:tc>
                  <a:txBody>
                    <a:bodyPr/>
                    <a:lstStyle/>
                    <a:p>
                      <a:pPr marL="127000">
                        <a:lnSpc>
                          <a:spcPts val="3600"/>
                        </a:lnSpc>
                      </a:pPr>
                      <a:r>
                        <a:rPr sz="3200" spc="-25" dirty="0">
                          <a:latin typeface="Arial MT"/>
                          <a:cs typeface="Arial MT"/>
                        </a:rPr>
                        <a:t>Weight</a:t>
                      </a:r>
                      <a:r>
                        <a:rPr sz="3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3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Kg.)</a:t>
                      </a:r>
                      <a:r>
                        <a:rPr sz="3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3200" spc="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30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3600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40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50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600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248" y="94487"/>
              <a:ext cx="3291840" cy="7955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856" y="774192"/>
              <a:ext cx="2721864" cy="128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4592" y="88391"/>
              <a:ext cx="944880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959" y="88391"/>
              <a:ext cx="4142232" cy="81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2376" y="765048"/>
              <a:ext cx="3441191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767" y="682752"/>
              <a:ext cx="2374392" cy="8138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5231" y="1356359"/>
              <a:ext cx="1810512" cy="140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14400" marR="5080">
              <a:lnSpc>
                <a:spcPct val="100000"/>
              </a:lnSpc>
              <a:spcBef>
                <a:spcPts val="115"/>
              </a:spcBef>
            </a:pPr>
            <a:r>
              <a:rPr b="1" dirty="0">
                <a:latin typeface="Arial"/>
                <a:cs typeface="Arial"/>
              </a:rPr>
              <a:t>Correlation</a:t>
            </a:r>
            <a:r>
              <a:rPr b="1" u="none" spc="-20" dirty="0">
                <a:latin typeface="Arial"/>
                <a:cs typeface="Arial"/>
              </a:rPr>
              <a:t> </a:t>
            </a:r>
            <a:r>
              <a:rPr u="none" dirty="0"/>
              <a:t>:</a:t>
            </a:r>
            <a:r>
              <a:rPr u="none" spc="-70" dirty="0"/>
              <a:t> </a:t>
            </a:r>
            <a:r>
              <a:rPr spc="5" dirty="0"/>
              <a:t>On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-10" dirty="0"/>
              <a:t> </a:t>
            </a:r>
            <a:r>
              <a:rPr spc="10" dirty="0"/>
              <a:t>basis</a:t>
            </a:r>
            <a:r>
              <a:rPr spc="-55" dirty="0"/>
              <a:t> </a:t>
            </a:r>
            <a:r>
              <a:rPr spc="10" dirty="0"/>
              <a:t>of </a:t>
            </a:r>
            <a:r>
              <a:rPr u="none" spc="-1070" dirty="0"/>
              <a:t> </a:t>
            </a:r>
            <a:r>
              <a:rPr dirty="0"/>
              <a:t>linearity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609597" y="1580083"/>
            <a:ext cx="4977130" cy="360045"/>
            <a:chOff x="1609597" y="1580083"/>
            <a:chExt cx="4977130" cy="36004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597" y="1580083"/>
              <a:ext cx="316991" cy="3599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67585" y="1871853"/>
              <a:ext cx="4819015" cy="64135"/>
            </a:xfrm>
            <a:custGeom>
              <a:avLst/>
              <a:gdLst/>
              <a:ahLst/>
              <a:cxnLst/>
              <a:rect l="l" t="t" r="r" b="b"/>
              <a:pathLst>
                <a:path w="4819015" h="64135">
                  <a:moveTo>
                    <a:pt x="481888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4818888" y="64008"/>
                  </a:lnTo>
                  <a:lnTo>
                    <a:pt x="4818888" y="0"/>
                  </a:lnTo>
                  <a:close/>
                </a:path>
              </a:pathLst>
            </a:custGeom>
            <a:solidFill>
              <a:srgbClr val="C5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25242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Non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5" dirty="0"/>
              <a:t> </a:t>
            </a:r>
            <a:r>
              <a:rPr spc="-10" dirty="0"/>
              <a:t>Linear</a:t>
            </a:r>
            <a:r>
              <a:rPr spc="-30" dirty="0"/>
              <a:t> </a:t>
            </a:r>
            <a:r>
              <a:rPr spc="-5" dirty="0"/>
              <a:t>correlation</a:t>
            </a:r>
            <a:r>
              <a:rPr spc="-90" dirty="0"/>
              <a:t> </a:t>
            </a:r>
            <a:r>
              <a:rPr spc="-5" dirty="0"/>
              <a:t>:</a:t>
            </a: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If the change in amount of one variable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tends to make changes in amount of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other variable </a:t>
            </a:r>
            <a:r>
              <a:rPr b="0" spc="-5" dirty="0">
                <a:solidFill>
                  <a:srgbClr val="FF0000"/>
                </a:solidFill>
                <a:latin typeface="Arial MT"/>
                <a:cs typeface="Arial MT"/>
              </a:rPr>
              <a:t>but not bearing constant </a:t>
            </a:r>
            <a:r>
              <a:rPr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changing</a:t>
            </a:r>
            <a:r>
              <a:rPr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ratio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it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is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said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to be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non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-</a:t>
            </a:r>
            <a:r>
              <a:rPr b="0" spc="-1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linear </a:t>
            </a:r>
            <a:r>
              <a:rPr b="0" spc="-8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correlation.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example</a:t>
            </a:r>
            <a:r>
              <a:rPr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83005" y="5012101"/>
          <a:ext cx="6422389" cy="9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0255"/>
                <a:gridCol w="918845"/>
                <a:gridCol w="923289"/>
              </a:tblGrid>
              <a:tr h="469550">
                <a:tc>
                  <a:txBody>
                    <a:bodyPr/>
                    <a:lstStyle/>
                    <a:p>
                      <a:pPr marL="127000">
                        <a:lnSpc>
                          <a:spcPts val="3529"/>
                        </a:lnSpc>
                        <a:tabLst>
                          <a:tab pos="3013710" algn="l"/>
                        </a:tabLst>
                      </a:pPr>
                      <a:r>
                        <a:rPr sz="3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ome</a:t>
                      </a:r>
                      <a:r>
                        <a:rPr sz="3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3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.)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:	320</a:t>
                      </a:r>
                      <a:r>
                        <a:rPr sz="3200" spc="-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360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529"/>
                        </a:lnSpc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410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29"/>
                        </a:lnSpc>
                      </a:pPr>
                      <a:r>
                        <a:rPr sz="3200" spc="-5" dirty="0">
                          <a:latin typeface="Arial MT"/>
                          <a:cs typeface="Arial MT"/>
                        </a:rPr>
                        <a:t>490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469890">
                <a:tc>
                  <a:txBody>
                    <a:bodyPr/>
                    <a:lstStyle/>
                    <a:p>
                      <a:pPr marL="127000">
                        <a:lnSpc>
                          <a:spcPts val="3600"/>
                        </a:lnSpc>
                        <a:tabLst>
                          <a:tab pos="3898265" algn="l"/>
                        </a:tabLst>
                      </a:pPr>
                      <a:r>
                        <a:rPr sz="3200" spc="-25" dirty="0">
                          <a:latin typeface="Arial MT"/>
                          <a:cs typeface="Arial MT"/>
                        </a:rPr>
                        <a:t>Weight</a:t>
                      </a:r>
                      <a:r>
                        <a:rPr sz="3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( Kg.)</a:t>
                      </a:r>
                      <a:r>
                        <a:rPr sz="3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3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5" dirty="0">
                          <a:latin typeface="Arial MT"/>
                          <a:cs typeface="Arial MT"/>
                        </a:rPr>
                        <a:t>21	33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00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49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600"/>
                        </a:lnSpc>
                      </a:pPr>
                      <a:r>
                        <a:rPr sz="3200" spc="-10" dirty="0">
                          <a:latin typeface="Arial MT"/>
                          <a:cs typeface="Arial MT"/>
                        </a:rPr>
                        <a:t>56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Positive and Negative Correlation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correlation between two variables is said to be </a:t>
            </a:r>
            <a:r>
              <a:rPr lang="en-US" b="1" dirty="0"/>
              <a:t>positive or direct</a:t>
            </a:r>
            <a:r>
              <a:rPr lang="en-US" dirty="0"/>
              <a:t> if an increase (or a decrease) in one variable corresponds to an increase (or a decrease) in the other.</a:t>
            </a:r>
          </a:p>
          <a:p>
            <a:pPr algn="just"/>
            <a:r>
              <a:rPr lang="en-US" dirty="0"/>
              <a:t>The correlation between two variables is said to be </a:t>
            </a:r>
            <a:r>
              <a:rPr lang="en-US" b="1" dirty="0"/>
              <a:t>negative or inverse</a:t>
            </a:r>
            <a:r>
              <a:rPr lang="en-US" dirty="0"/>
              <a:t> if an increase (or a decrease) corresponds to a decrease (or an increase) in the other.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Simple</a:t>
            </a:r>
            <a:r>
              <a:rPr lang="en-US" sz="3600" b="1" dirty="0"/>
              <a:t>, Partial and Multiple </a:t>
            </a:r>
            <a:r>
              <a:rPr lang="en-US" sz="3600" b="1" dirty="0" smtClean="0"/>
              <a:t>Correlation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Simple Correlation: </a:t>
            </a:r>
            <a:r>
              <a:rPr lang="en-US" sz="2200" dirty="0"/>
              <a:t>It involves </a:t>
            </a:r>
            <a:r>
              <a:rPr lang="en-US" sz="2200" dirty="0">
                <a:solidFill>
                  <a:srgbClr val="FF0000"/>
                </a:solidFill>
              </a:rPr>
              <a:t>the study of only two variables</a:t>
            </a:r>
            <a:r>
              <a:rPr lang="en-US" sz="2200" dirty="0"/>
              <a:t>. For example, when we study the correlation between the price and demand of a product, it is a problem of simple correlation.</a:t>
            </a:r>
          </a:p>
          <a:p>
            <a:pPr algn="just"/>
            <a:r>
              <a:rPr lang="en-US" sz="2200" b="1" dirty="0"/>
              <a:t>Partial Correlation: </a:t>
            </a:r>
            <a:r>
              <a:rPr lang="en-US" sz="2200" dirty="0"/>
              <a:t>It involves the </a:t>
            </a:r>
            <a:r>
              <a:rPr lang="en-US" sz="2200" dirty="0">
                <a:solidFill>
                  <a:srgbClr val="FF0000"/>
                </a:solidFill>
              </a:rPr>
              <a:t>study of three or more variables</a:t>
            </a:r>
            <a:r>
              <a:rPr lang="en-US" sz="2200" dirty="0"/>
              <a:t>, but </a:t>
            </a:r>
            <a:r>
              <a:rPr lang="en-US" sz="2200" dirty="0">
                <a:solidFill>
                  <a:srgbClr val="FF0000"/>
                </a:solidFill>
              </a:rPr>
              <a:t>considers only two variables to be influencing each other</a:t>
            </a:r>
            <a:r>
              <a:rPr lang="en-US" sz="2200" dirty="0"/>
              <a:t>. For example, if we consider three variables, </a:t>
            </a:r>
            <a:r>
              <a:rPr lang="en-US" sz="2200" dirty="0">
                <a:solidFill>
                  <a:srgbClr val="FF0000"/>
                </a:solidFill>
              </a:rPr>
              <a:t>namely yield of wheat, amount of rainfall and amount of fertilizers </a:t>
            </a:r>
            <a:r>
              <a:rPr lang="en-US" sz="2200" dirty="0"/>
              <a:t>and limit our correlation analysis to yield and rainfall, with the effect of fertilizers removed, it becomes a problem relating to partial correlation only. </a:t>
            </a:r>
          </a:p>
          <a:p>
            <a:pPr algn="just"/>
            <a:r>
              <a:rPr lang="en-US" sz="2200" b="1" dirty="0"/>
              <a:t>Multiple Correlation: </a:t>
            </a:r>
            <a:r>
              <a:rPr lang="en-US" sz="2200" dirty="0"/>
              <a:t>It involves the </a:t>
            </a:r>
            <a:r>
              <a:rPr lang="en-US" sz="2200" dirty="0">
                <a:solidFill>
                  <a:srgbClr val="FF0000"/>
                </a:solidFill>
              </a:rPr>
              <a:t>study of three or more variables simultaneously.</a:t>
            </a:r>
            <a:r>
              <a:rPr lang="en-US" sz="2200" dirty="0"/>
              <a:t> For example, if we study the relationship between the yield of wheat per acre and both amount of rainfall and the amount of fertilizers used, it becomes a problem relating to multiple correlation.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Data</a:t>
            </a:r>
            <a:endParaRPr lang="en-US" dirty="0"/>
          </a:p>
        </p:txBody>
      </p:sp>
      <p:pic>
        <p:nvPicPr>
          <p:cNvPr id="3" name="Picture 2" descr="Screen Shot 2014-03-10 at 2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9" y="1036840"/>
            <a:ext cx="7637943" cy="5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Linear </a:t>
            </a:r>
            <a:r>
              <a:rPr lang="en-US" b="1" dirty="0"/>
              <a:t>and Non-linear </a:t>
            </a:r>
            <a:r>
              <a:rPr lang="en-US" b="1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Linear Correlation: </a:t>
            </a:r>
            <a:r>
              <a:rPr lang="en-US" dirty="0"/>
              <a:t>The correlation between two variables is said to be </a:t>
            </a:r>
            <a:r>
              <a:rPr lang="en-US" b="1" dirty="0"/>
              <a:t>linear </a:t>
            </a:r>
            <a:r>
              <a:rPr lang="en-US" dirty="0"/>
              <a:t>if the amount of </a:t>
            </a:r>
            <a:r>
              <a:rPr lang="en-US" dirty="0">
                <a:solidFill>
                  <a:srgbClr val="FF0000"/>
                </a:solidFill>
              </a:rPr>
              <a:t>change in one variable tends to bear a constant </a:t>
            </a:r>
            <a:r>
              <a:rPr lang="en-US" dirty="0"/>
              <a:t>ratio to the amount of change in other variable.</a:t>
            </a:r>
          </a:p>
          <a:p>
            <a:pPr algn="just"/>
            <a:r>
              <a:rPr lang="en-US" b="1" dirty="0"/>
              <a:t>Non-linear (or Curvilinear): </a:t>
            </a:r>
            <a:r>
              <a:rPr lang="en-US" dirty="0"/>
              <a:t>The correlation between two variables is said to be </a:t>
            </a:r>
            <a:r>
              <a:rPr lang="en-US" b="1" dirty="0"/>
              <a:t>non-linear or curvilinear</a:t>
            </a:r>
            <a:r>
              <a:rPr lang="en-US" dirty="0"/>
              <a:t> if the amount of </a:t>
            </a:r>
            <a:r>
              <a:rPr lang="en-US" dirty="0">
                <a:solidFill>
                  <a:srgbClr val="FF0000"/>
                </a:solidFill>
              </a:rPr>
              <a:t>change in one variable does not bear a constant ratio </a:t>
            </a:r>
            <a:r>
              <a:rPr lang="en-US" dirty="0"/>
              <a:t>to the amount of change in other variable.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METHODS OF STUDYING </a:t>
            </a:r>
            <a:r>
              <a:rPr lang="en-US" b="1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dirty="0" smtClean="0"/>
              <a:t>Scatter </a:t>
            </a:r>
            <a:r>
              <a:rPr lang="en-US" sz="4800" dirty="0"/>
              <a:t>Diagram Method </a:t>
            </a:r>
          </a:p>
          <a:p>
            <a:pPr lvl="0"/>
            <a:r>
              <a:rPr lang="en-US" sz="4800" dirty="0"/>
              <a:t>Karl Pearson’s Coefficient of Correlation, and</a:t>
            </a:r>
          </a:p>
          <a:p>
            <a:pPr lvl="0"/>
            <a:r>
              <a:rPr lang="en-US" sz="4800" dirty="0"/>
              <a:t>Rank Correlation  Method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Scatter Diagram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scatter diagram of the data helps in having a visual idea about the nature of association between two variables. If the points cluster along a straight line, the association between two variables is linear. Further, if the points cluster along a curve, the corresponding association is non-linear or curvilinear. Finally, if the points neither cluster along a straight line nor along a curve, there is absence of any association between the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\Downloads\IMG-20200320-WA0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\Downloads\IMG-20200320-WA0034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0" y="990600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covariance between X and Y, is denoted by </a:t>
            </a:r>
            <a:r>
              <a:rPr lang="en-US" sz="2000" dirty="0" err="1"/>
              <a:t>Cov</a:t>
            </a:r>
            <a:r>
              <a:rPr lang="en-US" sz="2000" dirty="0"/>
              <a:t> (X, Y</a:t>
            </a:r>
            <a:r>
              <a:rPr lang="en-US" sz="2000" dirty="0" smtClean="0"/>
              <a:t>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a\Downloads\IMG_20200321_16524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7787C"/>
              </a:clrFrom>
              <a:clrTo>
                <a:srgbClr val="77787C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8" y="88391"/>
              <a:ext cx="8086344" cy="813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623" y="765048"/>
              <a:ext cx="7382256" cy="140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208" y="682752"/>
              <a:ext cx="2731007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23" y="1356359"/>
              <a:ext cx="2170176" cy="1402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21665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Three</a:t>
            </a:r>
            <a:r>
              <a:rPr spc="-30" dirty="0"/>
              <a:t> </a:t>
            </a:r>
            <a:r>
              <a:rPr spc="5" dirty="0"/>
              <a:t>Stages</a:t>
            </a:r>
            <a:r>
              <a:rPr spc="-40"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spc="5" dirty="0"/>
              <a:t>solve</a:t>
            </a:r>
            <a:r>
              <a:rPr spc="-65" dirty="0"/>
              <a:t> </a:t>
            </a:r>
            <a:r>
              <a:rPr spc="5" dirty="0"/>
              <a:t>correlation </a:t>
            </a:r>
            <a:r>
              <a:rPr u="none" spc="-1070" dirty="0"/>
              <a:t> </a:t>
            </a:r>
            <a:r>
              <a:rPr spc="5" dirty="0"/>
              <a:t>problem</a:t>
            </a:r>
            <a:r>
              <a:rPr spc="-70" dirty="0"/>
              <a:t> </a:t>
            </a:r>
            <a:r>
              <a:rPr dirty="0"/>
              <a:t>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09597" y="1891233"/>
            <a:ext cx="487680" cy="3150235"/>
            <a:chOff x="1609597" y="1891233"/>
            <a:chExt cx="487680" cy="31502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597" y="1891233"/>
              <a:ext cx="487679" cy="3599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597" y="3529329"/>
              <a:ext cx="487679" cy="359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597" y="4681423"/>
              <a:ext cx="487679" cy="3599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80361" y="1765757"/>
            <a:ext cx="6410325" cy="379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Determination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relationship,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 </a:t>
            </a:r>
            <a:r>
              <a:rPr sz="3200" spc="-105" dirty="0">
                <a:latin typeface="Arial MT"/>
                <a:cs typeface="Arial MT"/>
              </a:rPr>
              <a:t>yes,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measure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Significance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50">
              <a:latin typeface="Arial MT"/>
              <a:cs typeface="Arial MT"/>
            </a:endParaRPr>
          </a:p>
          <a:p>
            <a:pPr marL="12700" marR="5080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Establishing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cause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95" dirty="0">
                <a:latin typeface="Arial MT"/>
                <a:cs typeface="Arial MT"/>
              </a:rPr>
              <a:t>effect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relationship,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10" dirty="0">
                <a:latin typeface="Arial MT"/>
                <a:cs typeface="Arial MT"/>
              </a:rPr>
              <a:t>any.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767" y="88391"/>
              <a:ext cx="6294120" cy="813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1" y="765048"/>
              <a:ext cx="5590032" cy="140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767" y="682752"/>
              <a:ext cx="2734056" cy="81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231" y="1356359"/>
              <a:ext cx="2167127" cy="1402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144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Importance</a:t>
            </a:r>
            <a:r>
              <a:rPr spc="-75" dirty="0"/>
              <a:t> </a:t>
            </a:r>
            <a:r>
              <a:rPr spc="5" dirty="0"/>
              <a:t>of</a:t>
            </a:r>
            <a:r>
              <a:rPr spc="-70" dirty="0"/>
              <a:t> </a:t>
            </a:r>
            <a:r>
              <a:rPr spc="5" dirty="0"/>
              <a:t>correlation </a:t>
            </a:r>
            <a:r>
              <a:rPr u="none" spc="-1070" dirty="0"/>
              <a:t> </a:t>
            </a:r>
            <a:r>
              <a:rPr spc="5" dirty="0"/>
              <a:t>analysis</a:t>
            </a:r>
            <a:r>
              <a:rPr spc="-45" dirty="0"/>
              <a:t> </a:t>
            </a:r>
            <a:r>
              <a:rPr dirty="0"/>
              <a:t>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09597" y="1586738"/>
            <a:ext cx="487680" cy="3439795"/>
            <a:chOff x="1609597" y="1586738"/>
            <a:chExt cx="487680" cy="34397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597" y="1586738"/>
              <a:ext cx="487679" cy="3596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597" y="2638374"/>
              <a:ext cx="487679" cy="3599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597" y="4666183"/>
              <a:ext cx="487679" cy="3599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80361" y="1461262"/>
            <a:ext cx="6941184" cy="30431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Arial"/>
                <a:cs typeface="Arial"/>
              </a:rPr>
              <a:t>Measures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degree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relation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spc="-90" dirty="0">
                <a:latin typeface="Arial MT"/>
                <a:cs typeface="Arial MT"/>
              </a:rPr>
              <a:t>i.e.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whether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positive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negative.</a:t>
            </a:r>
            <a:endParaRPr sz="32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3200" b="1" spc="-5" dirty="0">
                <a:latin typeface="Arial"/>
                <a:cs typeface="Arial"/>
              </a:rPr>
              <a:t>Estimating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values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variables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i.e.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highly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correlated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then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can find value of variable </a:t>
            </a:r>
            <a:r>
              <a:rPr sz="3200" spc="-15" dirty="0">
                <a:latin typeface="Arial MT"/>
                <a:cs typeface="Arial MT"/>
              </a:rPr>
              <a:t>with </a:t>
            </a:r>
            <a:r>
              <a:rPr sz="3200" spc="-5" dirty="0">
                <a:latin typeface="Arial MT"/>
                <a:cs typeface="Arial MT"/>
              </a:rPr>
              <a:t>the help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give</a:t>
            </a:r>
            <a:r>
              <a:rPr lang="en-US" sz="3200" dirty="0" smtClean="0">
                <a:latin typeface="Arial MT"/>
                <a:cs typeface="Arial MT"/>
              </a:rPr>
              <a:t>n</a:t>
            </a:r>
            <a:r>
              <a:rPr sz="3200" spc="-10" dirty="0" smtClean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</a:t>
            </a:r>
            <a:r>
              <a:rPr sz="3200" spc="-5" dirty="0" smtClean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1" y="0"/>
            <a:ext cx="9147810" cy="6861809"/>
            <a:chOff x="-3301" y="0"/>
            <a:chExt cx="914781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7" y="338327"/>
              <a:ext cx="7068311" cy="8961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1" y="1085087"/>
              <a:ext cx="6443472" cy="1432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475234"/>
            <a:ext cx="63563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Correlation</a:t>
            </a:r>
            <a:r>
              <a:rPr sz="4300" spc="-95" dirty="0"/>
              <a:t> </a:t>
            </a:r>
            <a:r>
              <a:rPr sz="4300" dirty="0"/>
              <a:t>and</a:t>
            </a:r>
            <a:r>
              <a:rPr sz="4300" spc="-45" dirty="0"/>
              <a:t> </a:t>
            </a:r>
            <a:r>
              <a:rPr sz="4300" spc="-5" dirty="0"/>
              <a:t>Causation</a:t>
            </a:r>
            <a:endParaRPr sz="4300"/>
          </a:p>
        </p:txBody>
      </p:sp>
      <p:grpSp>
        <p:nvGrpSpPr>
          <p:cNvPr id="6" name="object 6"/>
          <p:cNvGrpSpPr/>
          <p:nvPr/>
        </p:nvGrpSpPr>
        <p:grpSpPr>
          <a:xfrm>
            <a:off x="1316989" y="1434338"/>
            <a:ext cx="487680" cy="4125595"/>
            <a:chOff x="1316989" y="1434338"/>
            <a:chExt cx="487680" cy="4125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989" y="1434338"/>
              <a:ext cx="487679" cy="3596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989" y="3071825"/>
              <a:ext cx="487679" cy="359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989" y="5199837"/>
              <a:ext cx="487679" cy="3599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7200" y="1308862"/>
            <a:ext cx="8342883" cy="48513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3086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Arial MT"/>
                <a:cs typeface="Arial MT"/>
              </a:rPr>
              <a:t>The correlation </a:t>
            </a:r>
            <a:r>
              <a:rPr sz="3200" spc="-10" dirty="0">
                <a:latin typeface="Arial MT"/>
                <a:cs typeface="Arial MT"/>
              </a:rPr>
              <a:t>may </a:t>
            </a:r>
            <a:r>
              <a:rPr sz="3200" spc="-5" dirty="0">
                <a:latin typeface="Arial MT"/>
                <a:cs typeface="Arial MT"/>
              </a:rPr>
              <a:t>be due to pure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chance,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especially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small</a:t>
            </a:r>
            <a:r>
              <a:rPr sz="3200" spc="-1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sample.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Arial MT"/>
              <a:cs typeface="Arial MT"/>
            </a:endParaRPr>
          </a:p>
          <a:p>
            <a:pPr marL="12700" marR="624205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Both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40" dirty="0">
                <a:latin typeface="Arial MT"/>
                <a:cs typeface="Arial MT"/>
              </a:rPr>
              <a:t>be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influenced by one or more other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variables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Both the variables may </a:t>
            </a:r>
            <a:r>
              <a:rPr sz="3200" spc="-10" dirty="0">
                <a:latin typeface="Arial MT"/>
                <a:cs typeface="Arial MT"/>
              </a:rPr>
              <a:t>be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mutually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influencing</a:t>
            </a:r>
            <a:r>
              <a:rPr sz="32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each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 that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neither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 designed as the cause and other as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effect.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0"/>
            <a:ext cx="9147175" cy="6861175"/>
            <a:chOff x="-3047" y="0"/>
            <a:chExt cx="9147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79" y="27432"/>
              <a:ext cx="6845808" cy="8930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624" y="774192"/>
              <a:ext cx="6220968" cy="140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2968" y="27432"/>
              <a:ext cx="1642872" cy="8930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162001"/>
            <a:ext cx="70408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Coefficient</a:t>
            </a:r>
            <a:r>
              <a:rPr sz="4300" spc="-90" dirty="0"/>
              <a:t> </a:t>
            </a:r>
            <a:r>
              <a:rPr sz="4300" spc="-5" dirty="0"/>
              <a:t>of</a:t>
            </a:r>
            <a:r>
              <a:rPr sz="4300" spc="-20" dirty="0"/>
              <a:t> </a:t>
            </a:r>
            <a:r>
              <a:rPr sz="4300" spc="-5" dirty="0"/>
              <a:t>Determinati</a:t>
            </a:r>
            <a:r>
              <a:rPr sz="4300" u="none" spc="-5" dirty="0"/>
              <a:t>on</a:t>
            </a:r>
            <a:r>
              <a:rPr sz="4300" u="none" spc="-95" dirty="0"/>
              <a:t> </a:t>
            </a:r>
            <a:r>
              <a:rPr sz="4300" u="none" dirty="0"/>
              <a:t>: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138631" y="851407"/>
            <a:ext cx="7851140" cy="400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610" marR="135890" indent="-170815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Arial MT"/>
                <a:cs typeface="Arial MT"/>
              </a:rPr>
              <a:t>Coefficient </a:t>
            </a:r>
            <a:r>
              <a:rPr sz="3200" spc="-5" dirty="0">
                <a:latin typeface="Arial MT"/>
                <a:cs typeface="Arial MT"/>
              </a:rPr>
              <a:t>of determination also helps in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interpreting the value of </a:t>
            </a:r>
            <a:r>
              <a:rPr sz="3200" spc="-15" dirty="0">
                <a:latin typeface="Arial MT"/>
                <a:cs typeface="Arial MT"/>
              </a:rPr>
              <a:t>coefficient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correlation.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Square</a:t>
            </a:r>
            <a:r>
              <a:rPr sz="3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of value</a:t>
            </a:r>
            <a:r>
              <a:rPr sz="3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2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correlation</a:t>
            </a:r>
            <a:endParaRPr sz="3200">
              <a:solidFill>
                <a:srgbClr val="FF0000"/>
              </a:solidFill>
              <a:latin typeface="Arial MT"/>
              <a:cs typeface="Arial MT"/>
            </a:endParaRPr>
          </a:p>
          <a:p>
            <a:pPr marL="308610" marR="17780" indent="-283845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used to find out the proportionate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relationship</a:t>
            </a:r>
            <a:r>
              <a:rPr sz="3200" spc="-5" dirty="0">
                <a:latin typeface="Arial MT"/>
                <a:cs typeface="Arial MT"/>
              </a:rPr>
              <a:t> or dependence of dependent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 on independent variable. For e.g.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r=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0.9 then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</a:t>
            </a:r>
            <a:r>
              <a:rPr sz="3150" spc="-7" baseline="21164" dirty="0">
                <a:latin typeface="Arial MT"/>
                <a:cs typeface="Arial MT"/>
              </a:rPr>
              <a:t>2</a:t>
            </a:r>
            <a:r>
              <a:rPr sz="3150" spc="15" baseline="2116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=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.81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81%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dependence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dependent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independent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353" y="4830826"/>
            <a:ext cx="15608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Arial MT"/>
                <a:cs typeface="Arial MT"/>
              </a:rPr>
              <a:t>variable.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5124653"/>
            <a:ext cx="402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Coefficient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Determination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16" y="5124653"/>
            <a:ext cx="25939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Explained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variation</a:t>
            </a:r>
            <a:endParaRPr sz="2400">
              <a:latin typeface="Arial MT"/>
              <a:cs typeface="Arial MT"/>
            </a:endParaRPr>
          </a:p>
          <a:p>
            <a:pPr marR="13970" algn="ctr">
              <a:lnSpc>
                <a:spcPct val="100000"/>
              </a:lnSpc>
              <a:spcBef>
                <a:spcPts val="5"/>
              </a:spcBef>
            </a:pPr>
            <a:r>
              <a:rPr sz="2400" spc="-295" dirty="0">
                <a:latin typeface="Arial MT"/>
                <a:cs typeface="Arial MT"/>
              </a:rPr>
              <a:t>T</a:t>
            </a:r>
            <a:r>
              <a:rPr sz="2400" spc="-45" dirty="0">
                <a:latin typeface="Arial MT"/>
                <a:cs typeface="Arial MT"/>
              </a:rPr>
              <a:t>ota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16528</TotalTime>
  <Words>4294</Words>
  <Application>Microsoft Office PowerPoint</Application>
  <PresentationFormat>On-screen Show (4:3)</PresentationFormat>
  <Paragraphs>699</Paragraphs>
  <Slides>99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 Exploratory Data Analysis Unit -1</vt:lpstr>
      <vt:lpstr>Outline</vt:lpstr>
      <vt:lpstr>Topics Today and Next Time</vt:lpstr>
      <vt:lpstr>Descriptive vs. Inferential</vt:lpstr>
      <vt:lpstr>Examples of Business Questions</vt:lpstr>
      <vt:lpstr>Applying techniques</vt:lpstr>
      <vt:lpstr>Exploratory Data Analysis 1977</vt:lpstr>
      <vt:lpstr>The Trouble with Summary Stats</vt:lpstr>
      <vt:lpstr>Looking at Data</vt:lpstr>
      <vt:lpstr>Data Presentation</vt:lpstr>
      <vt:lpstr>Data Presentation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The Need for Models</vt:lpstr>
      <vt:lpstr>More on Models</vt:lpstr>
      <vt:lpstr>Probability Distributions</vt:lpstr>
      <vt:lpstr>Structured Data</vt:lpstr>
      <vt:lpstr>Characteristics</vt:lpstr>
      <vt:lpstr>Sources of Structured Data</vt:lpstr>
      <vt:lpstr>Advantages of Structured Data</vt:lpstr>
      <vt:lpstr> Difference between Big Data and Traditional Data </vt:lpstr>
      <vt:lpstr>PowerPoint Presentation</vt:lpstr>
      <vt:lpstr>PowerPoint Presentation</vt:lpstr>
      <vt:lpstr>Estimation of Variability</vt:lpstr>
      <vt:lpstr>Variability</vt:lpstr>
      <vt:lpstr>Central Tendency and Variability</vt:lpstr>
      <vt:lpstr>Variability</vt:lpstr>
      <vt:lpstr>Variability (cont.)</vt:lpstr>
      <vt:lpstr>PowerPoint Presentation</vt:lpstr>
      <vt:lpstr>Measuring Variability </vt:lpstr>
      <vt:lpstr>The Range </vt:lpstr>
      <vt:lpstr>The Interquartile Range</vt:lpstr>
      <vt:lpstr>PowerPoint Presentation</vt:lpstr>
      <vt:lpstr>The Standard Deviation</vt:lpstr>
      <vt:lpstr>The Standard Deviation (cont.)</vt:lpstr>
      <vt:lpstr>PowerPoint Presentation</vt:lpstr>
      <vt:lpstr>Properties of the  Standard Deviation</vt:lpstr>
      <vt:lpstr>Properties of the  Standard Deviation (cont.)</vt:lpstr>
      <vt:lpstr>Descriptive Statistics</vt:lpstr>
      <vt:lpstr>Mean</vt:lpstr>
      <vt:lpstr>Median</vt:lpstr>
      <vt:lpstr>Median VS Mean</vt:lpstr>
      <vt:lpstr>Standard Deviation</vt:lpstr>
      <vt:lpstr>Quartiles</vt:lpstr>
      <vt:lpstr>Stem and Leaf Plot</vt:lpstr>
      <vt:lpstr>Histogram/Bar Chart</vt:lpstr>
      <vt:lpstr>Normal Distribution</vt:lpstr>
      <vt:lpstr>Standardization</vt:lpstr>
      <vt:lpstr>Box Plot</vt:lpstr>
      <vt:lpstr>Scatter Plot</vt:lpstr>
      <vt:lpstr>The Mean and Standard Deviation as Descriptive Statistics</vt:lpstr>
      <vt:lpstr>Looking at Data-Distributions</vt:lpstr>
      <vt:lpstr>Basic definitions</vt:lpstr>
      <vt:lpstr>Types of variables</vt:lpstr>
      <vt:lpstr>How to represent data?</vt:lpstr>
      <vt:lpstr>Example 1-The color of your car(distribution of the most popular colors for 2005 model luxury cars made in North America</vt:lpstr>
      <vt:lpstr>Example 2-The density of the earth (the variable recorded was the density of the earth as multiple of the density of water)</vt:lpstr>
      <vt:lpstr>Looking at Data-Distributions</vt:lpstr>
      <vt:lpstr>Mean &amp; Median</vt:lpstr>
      <vt:lpstr>Measuring spread</vt:lpstr>
      <vt:lpstr>Five-number summary</vt:lpstr>
      <vt:lpstr>SIMPLE LINEAR CORRELATION</vt:lpstr>
      <vt:lpstr>Meaning of Correlation  Analysis</vt:lpstr>
      <vt:lpstr>TYPES OF CORRELATION  </vt:lpstr>
      <vt:lpstr>Types of correlation</vt:lpstr>
      <vt:lpstr>Correlation : On the basis of  degree</vt:lpstr>
      <vt:lpstr>Correlation : On the basis of  degree</vt:lpstr>
      <vt:lpstr>Correlation : On the basis of  number of variables</vt:lpstr>
      <vt:lpstr>Correlation : On the basis of  number of variables</vt:lpstr>
      <vt:lpstr>Correlation : On the basis of  number of variables</vt:lpstr>
      <vt:lpstr>Correlation : On the basis of  linearity</vt:lpstr>
      <vt:lpstr>Correlation : On the basis of  linearity</vt:lpstr>
      <vt:lpstr> Positive and Negative Correlation </vt:lpstr>
      <vt:lpstr> Simple, Partial and Multiple Correlation  </vt:lpstr>
      <vt:lpstr>Linear and Non-linear Correlation</vt:lpstr>
      <vt:lpstr>METHODS OF STUDYING CORRELATION</vt:lpstr>
      <vt:lpstr>Scatter Diagram Method</vt:lpstr>
      <vt:lpstr>PowerPoint Presentation</vt:lpstr>
      <vt:lpstr>PowerPoint Presentation</vt:lpstr>
      <vt:lpstr>Covariance</vt:lpstr>
      <vt:lpstr>Three Stages to solve correlation  problem :</vt:lpstr>
      <vt:lpstr>Importance of correlation  analysis :</vt:lpstr>
      <vt:lpstr>Correlation and Causation</vt:lpstr>
      <vt:lpstr>Coefficient of Determination :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LENOVO</cp:lastModifiedBy>
  <cp:revision>260</cp:revision>
  <cp:lastPrinted>2014-03-04T01:19:28Z</cp:lastPrinted>
  <dcterms:created xsi:type="dcterms:W3CDTF">2014-01-27T17:03:34Z</dcterms:created>
  <dcterms:modified xsi:type="dcterms:W3CDTF">2024-01-16T04:49:09Z</dcterms:modified>
</cp:coreProperties>
</file>