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19" r:id="rId2"/>
    <p:sldId id="320" r:id="rId3"/>
    <p:sldId id="344" r:id="rId4"/>
    <p:sldId id="346" r:id="rId5"/>
    <p:sldId id="349" r:id="rId6"/>
    <p:sldId id="321" r:id="rId7"/>
    <p:sldId id="323" r:id="rId8"/>
    <p:sldId id="332" r:id="rId9"/>
    <p:sldId id="334" r:id="rId10"/>
    <p:sldId id="350" r:id="rId11"/>
    <p:sldId id="335" r:id="rId12"/>
    <p:sldId id="351" r:id="rId13"/>
    <p:sldId id="336" r:id="rId14"/>
    <p:sldId id="337" r:id="rId15"/>
    <p:sldId id="352" r:id="rId16"/>
    <p:sldId id="347" r:id="rId17"/>
    <p:sldId id="325" r:id="rId18"/>
    <p:sldId id="348" r:id="rId19"/>
    <p:sldId id="343" r:id="rId20"/>
    <p:sldId id="361" r:id="rId21"/>
    <p:sldId id="326" r:id="rId22"/>
    <p:sldId id="356" r:id="rId23"/>
    <p:sldId id="359" r:id="rId24"/>
    <p:sldId id="369" r:id="rId25"/>
    <p:sldId id="368" r:id="rId26"/>
    <p:sldId id="365" r:id="rId27"/>
    <p:sldId id="366" r:id="rId28"/>
    <p:sldId id="363" r:id="rId29"/>
    <p:sldId id="32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5" d="100"/>
          <a:sy n="85" d="100"/>
        </p:scale>
        <p:origin x="-1122"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C45081-5B45-45F0-83DC-356CDF0B0270}" type="datetimeFigureOut">
              <a:rPr lang="en-US" smtClean="0"/>
              <a:pPr/>
              <a:t>1/15/2024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DB2567-CE09-4922-93A7-EC2DD2C74CB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F27ECC-9EDA-4DBF-9092-343415A11978}" type="slidenum">
              <a:rPr lang="tr-TR"/>
              <a:pPr/>
              <a:t>23</a:t>
            </a:fld>
            <a:endParaRPr lang="tr-TR"/>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0EF76D-2D46-448B-AC54-8FEDB869D6FE}"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D588F-D331-4C57-866C-BF743508AF0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0EF76D-2D46-448B-AC54-8FEDB869D6FE}"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D588F-D331-4C57-866C-BF743508AF0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0EF76D-2D46-448B-AC54-8FEDB869D6FE}"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D588F-D331-4C57-866C-BF743508AF0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tr-TR"/>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Footer Placeholder 4"/>
          <p:cNvSpPr>
            <a:spLocks noGrp="1"/>
          </p:cNvSpPr>
          <p:nvPr>
            <p:ph type="ftr" sz="quarter" idx="10"/>
          </p:nvPr>
        </p:nvSpPr>
        <p:spPr>
          <a:xfrm>
            <a:off x="0" y="6642100"/>
            <a:ext cx="6048375" cy="215900"/>
          </a:xfrm>
        </p:spPr>
        <p:txBody>
          <a:bodyPr/>
          <a:lstStyle>
            <a:lvl1pPr>
              <a:defRPr/>
            </a:lvl1pPr>
          </a:lstStyle>
          <a:p>
            <a:r>
              <a:rPr lang="en-US" smtClean="0"/>
              <a:t>Lecture Notes for E Alpaydın 2014 Introduction to Machine Learning 3e © The MIT Press (V1.0)</a:t>
            </a:r>
            <a:endParaRPr lang="tr-TR"/>
          </a:p>
        </p:txBody>
      </p:sp>
      <p:sp>
        <p:nvSpPr>
          <p:cNvPr id="6" name="Slide Number Placeholder 5"/>
          <p:cNvSpPr>
            <a:spLocks noGrp="1"/>
          </p:cNvSpPr>
          <p:nvPr>
            <p:ph type="sldNum" sz="quarter" idx="11"/>
          </p:nvPr>
        </p:nvSpPr>
        <p:spPr>
          <a:xfrm>
            <a:off x="6588125" y="6237288"/>
            <a:ext cx="2133600" cy="457200"/>
          </a:xfrm>
        </p:spPr>
        <p:txBody>
          <a:bodyPr/>
          <a:lstStyle>
            <a:lvl1pPr>
              <a:defRPr/>
            </a:lvl1pPr>
          </a:lstStyle>
          <a:p>
            <a:fld id="{B25A429E-EC32-4435-B6D9-2C358E91B0C4}" type="slidenum">
              <a:rPr lang="tr-T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0EF76D-2D46-448B-AC54-8FEDB869D6FE}"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D588F-D331-4C57-866C-BF743508AF0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0EF76D-2D46-448B-AC54-8FEDB869D6FE}"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D588F-D331-4C57-866C-BF743508AF0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0EF76D-2D46-448B-AC54-8FEDB869D6FE}" type="datetimeFigureOut">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D588F-D331-4C57-866C-BF743508AF0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0EF76D-2D46-448B-AC54-8FEDB869D6FE}" type="datetimeFigureOut">
              <a:rPr lang="en-US" smtClean="0"/>
              <a:pPr/>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1D588F-D331-4C57-866C-BF743508AF0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0EF76D-2D46-448B-AC54-8FEDB869D6FE}" type="datetimeFigureOut">
              <a:rPr lang="en-US" smtClean="0"/>
              <a:pPr/>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1D588F-D331-4C57-866C-BF743508AF0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0EF76D-2D46-448B-AC54-8FEDB869D6FE}" type="datetimeFigureOut">
              <a:rPr lang="en-US" smtClean="0"/>
              <a:pPr/>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1D588F-D331-4C57-866C-BF743508AF0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0EF76D-2D46-448B-AC54-8FEDB869D6FE}" type="datetimeFigureOut">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D588F-D331-4C57-866C-BF743508AF0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0EF76D-2D46-448B-AC54-8FEDB869D6FE}" type="datetimeFigureOut">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D588F-D331-4C57-866C-BF743508AF0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0EF76D-2D46-448B-AC54-8FEDB869D6FE}" type="datetimeFigureOut">
              <a:rPr lang="en-US" smtClean="0"/>
              <a:pPr/>
              <a:t>1/15/2024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D588F-D331-4C57-866C-BF743508AF0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simplilearn.com/top-python-libraries-for-data-science-articl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simplilearn.com/data-warehouse-article" TargetMode="External"/><Relationship Id="rId2" Type="http://schemas.openxmlformats.org/officeDocument/2006/relationships/hyperlink" Target="https://www.simplilearn.com/tutorials/data-analytics-tutorial" TargetMode="External"/><Relationship Id="rId1" Type="http://schemas.openxmlformats.org/officeDocument/2006/relationships/slideLayout" Target="../slideLayouts/slideLayout2.xml"/><Relationship Id="rId5" Type="http://schemas.openxmlformats.org/officeDocument/2006/relationships/hyperlink" Target="https://www.simplilearn.com/tutorials/machine-learning-tutorial/what-is-machine-learning" TargetMode="External"/><Relationship Id="rId4" Type="http://schemas.openxmlformats.org/officeDocument/2006/relationships/hyperlink" Target="https://www.simplilearn.com/data-visualization-article"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www.simplilearn.com/tutorials/machine-learning-tutorial/what-is-machine-learn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simplilearn.com/tutorials/artificial-intelligence-tutorial/ai-vs-machine-learning-vs-deep-learni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simplilearn.com/tutorials/artificial-intelligence-tutorial/artificial-intelligence-applicat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Course </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pPr>
              <a:buNone/>
            </a:pPr>
            <a:r>
              <a:rPr lang="en-US" dirty="0" smtClean="0"/>
              <a:t>1. Introduction </a:t>
            </a:r>
          </a:p>
          <a:p>
            <a:pPr>
              <a:buNone/>
            </a:pPr>
            <a:r>
              <a:rPr lang="en-US" dirty="0" smtClean="0"/>
              <a:t>2. Linear Regression and Decision Trees </a:t>
            </a:r>
          </a:p>
          <a:p>
            <a:pPr>
              <a:buNone/>
            </a:pPr>
            <a:r>
              <a:rPr lang="en-US" dirty="0" smtClean="0"/>
              <a:t>3. Instance based learning Feature Selection </a:t>
            </a:r>
          </a:p>
          <a:p>
            <a:pPr>
              <a:buNone/>
            </a:pPr>
            <a:r>
              <a:rPr lang="en-US" dirty="0" smtClean="0"/>
              <a:t>4. Probability and </a:t>
            </a:r>
            <a:r>
              <a:rPr lang="en-US" dirty="0" err="1" smtClean="0"/>
              <a:t>Bayes</a:t>
            </a:r>
            <a:r>
              <a:rPr lang="en-US" dirty="0" smtClean="0"/>
              <a:t> Learning </a:t>
            </a:r>
          </a:p>
          <a:p>
            <a:pPr>
              <a:buNone/>
            </a:pPr>
            <a:r>
              <a:rPr lang="en-US" dirty="0" smtClean="0"/>
              <a:t>5. Support Vector Machines </a:t>
            </a:r>
          </a:p>
          <a:p>
            <a:pPr>
              <a:buNone/>
            </a:pPr>
            <a:r>
              <a:rPr lang="en-US" dirty="0" smtClean="0"/>
              <a:t>6. Neural Network </a:t>
            </a:r>
          </a:p>
          <a:p>
            <a:pPr>
              <a:buNone/>
            </a:pPr>
            <a:r>
              <a:rPr lang="en-US" dirty="0" smtClean="0"/>
              <a:t>7. Introduction to Computational Learning Theory </a:t>
            </a:r>
          </a:p>
          <a:p>
            <a:pPr>
              <a:buNone/>
            </a:pPr>
            <a:r>
              <a:rPr lang="en-US" dirty="0" smtClean="0"/>
              <a:t>8. Clustering </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44562"/>
          </a:xfrm>
        </p:spPr>
        <p:txBody>
          <a:bodyPr/>
          <a:lstStyle/>
          <a:p>
            <a:r>
              <a:rPr lang="en-US" dirty="0" smtClean="0"/>
              <a:t>Prerequisite for Data Science</a:t>
            </a:r>
            <a:endParaRPr lang="en-US" dirty="0"/>
          </a:p>
        </p:txBody>
      </p:sp>
      <p:sp>
        <p:nvSpPr>
          <p:cNvPr id="3" name="Content Placeholder 2"/>
          <p:cNvSpPr>
            <a:spLocks noGrp="1"/>
          </p:cNvSpPr>
          <p:nvPr>
            <p:ph idx="1"/>
          </p:nvPr>
        </p:nvSpPr>
        <p:spPr>
          <a:xfrm>
            <a:off x="457200" y="1143000"/>
            <a:ext cx="8229600" cy="5486400"/>
          </a:xfrm>
        </p:spPr>
        <p:txBody>
          <a:bodyPr>
            <a:normAutofit fontScale="70000" lnSpcReduction="20000"/>
          </a:bodyPr>
          <a:lstStyle/>
          <a:p>
            <a:pPr marL="514350" indent="-514350" algn="just">
              <a:buNone/>
            </a:pPr>
            <a:r>
              <a:rPr lang="en-US" b="1" dirty="0" smtClean="0">
                <a:solidFill>
                  <a:srgbClr val="FF0000"/>
                </a:solidFill>
              </a:rPr>
              <a:t>1.Machine Learning:</a:t>
            </a:r>
            <a:r>
              <a:rPr lang="en-US" dirty="0" smtClean="0"/>
              <a:t>- Machine learning is the backbone of data science. Data Scientists need to have a solid grasp of ML in addition to basic knowledge of statistics.</a:t>
            </a:r>
          </a:p>
          <a:p>
            <a:pPr marL="514350" indent="-514350" algn="just">
              <a:buAutoNum type="arabicPeriod"/>
            </a:pPr>
            <a:endParaRPr lang="en-US" dirty="0" smtClean="0"/>
          </a:p>
          <a:p>
            <a:pPr algn="just">
              <a:buNone/>
            </a:pPr>
            <a:r>
              <a:rPr lang="en-US" b="1" dirty="0" smtClean="0">
                <a:solidFill>
                  <a:srgbClr val="FF0000"/>
                </a:solidFill>
              </a:rPr>
              <a:t>2. Modeling:</a:t>
            </a:r>
            <a:r>
              <a:rPr lang="en-US" dirty="0" smtClean="0"/>
              <a:t>- Mathematical models enable you to make quick calculations and predictions based on what you already know about the data.</a:t>
            </a:r>
          </a:p>
          <a:p>
            <a:pPr algn="just">
              <a:buNone/>
            </a:pPr>
            <a:endParaRPr lang="en-US" dirty="0" smtClean="0"/>
          </a:p>
          <a:p>
            <a:pPr algn="just">
              <a:buNone/>
            </a:pPr>
            <a:r>
              <a:rPr lang="en-US" b="1" dirty="0" smtClean="0">
                <a:solidFill>
                  <a:srgbClr val="FF0000"/>
                </a:solidFill>
              </a:rPr>
              <a:t>3. Statistics:</a:t>
            </a:r>
            <a:r>
              <a:rPr lang="en-US" dirty="0" smtClean="0"/>
              <a:t>- A sturdy handle on statistics can help you extract more intelligence and more meaningful results.</a:t>
            </a:r>
          </a:p>
          <a:p>
            <a:pPr algn="just">
              <a:buNone/>
            </a:pPr>
            <a:endParaRPr lang="en-US" dirty="0" smtClean="0"/>
          </a:p>
          <a:p>
            <a:pPr algn="just">
              <a:buNone/>
            </a:pPr>
            <a:r>
              <a:rPr lang="en-US" b="1" dirty="0" smtClean="0">
                <a:solidFill>
                  <a:srgbClr val="FF0000"/>
                </a:solidFill>
              </a:rPr>
              <a:t>4. Programming:</a:t>
            </a:r>
            <a:r>
              <a:rPr lang="en-US" dirty="0" smtClean="0"/>
              <a:t>-  The most common programming languages are Python, and R. Python is especially popular because it’s easy to learn, and it supports multiple</a:t>
            </a:r>
            <a:r>
              <a:rPr lang="en-US" dirty="0" smtClean="0">
                <a:hlinkClick r:id="rId2" tooltip="libraries for data science and ML"/>
              </a:rPr>
              <a:t> libraries for data science and ML</a:t>
            </a:r>
            <a:r>
              <a:rPr lang="en-US" dirty="0" smtClean="0"/>
              <a:t>.</a:t>
            </a:r>
          </a:p>
          <a:p>
            <a:pPr algn="just">
              <a:buNone/>
            </a:pPr>
            <a:endParaRPr lang="en-US" dirty="0" smtClean="0"/>
          </a:p>
          <a:p>
            <a:pPr algn="just">
              <a:buNone/>
            </a:pPr>
            <a:r>
              <a:rPr lang="en-US" b="1" dirty="0" smtClean="0">
                <a:solidFill>
                  <a:srgbClr val="FF0000"/>
                </a:solidFill>
              </a:rPr>
              <a:t>5. Databases:</a:t>
            </a:r>
            <a:r>
              <a:rPr lang="en-US" dirty="0" smtClean="0"/>
              <a:t>- A capable data scientist needs to understand how databases work, how to manage them, and how to extract data from them.</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11162"/>
          </a:xfrm>
        </p:spPr>
        <p:txBody>
          <a:bodyPr>
            <a:noAutofit/>
          </a:bodyPr>
          <a:lstStyle/>
          <a:p>
            <a:r>
              <a:rPr lang="en-US" sz="3200" b="1" dirty="0" smtClean="0"/>
              <a:t>Different Roles/Jobs in Data Science</a:t>
            </a:r>
            <a:endParaRPr lang="en-US" sz="3200" b="1" dirty="0"/>
          </a:p>
        </p:txBody>
      </p:sp>
      <p:sp>
        <p:nvSpPr>
          <p:cNvPr id="3" name="Content Placeholder 2"/>
          <p:cNvSpPr>
            <a:spLocks noGrp="1"/>
          </p:cNvSpPr>
          <p:nvPr>
            <p:ph idx="1"/>
          </p:nvPr>
        </p:nvSpPr>
        <p:spPr>
          <a:xfrm>
            <a:off x="304800" y="685800"/>
            <a:ext cx="8382000" cy="5867400"/>
          </a:xfrm>
        </p:spPr>
        <p:txBody>
          <a:bodyPr>
            <a:normAutofit fontScale="77500" lnSpcReduction="20000"/>
          </a:bodyPr>
          <a:lstStyle/>
          <a:p>
            <a:pPr algn="just"/>
            <a:r>
              <a:rPr lang="en-US" b="1" dirty="0" smtClean="0">
                <a:solidFill>
                  <a:srgbClr val="FF0000"/>
                </a:solidFill>
              </a:rPr>
              <a:t>Data Scientist:</a:t>
            </a:r>
            <a:r>
              <a:rPr lang="en-US" dirty="0" smtClean="0"/>
              <a:t>  </a:t>
            </a:r>
          </a:p>
          <a:p>
            <a:pPr algn="just">
              <a:buFont typeface="Wingdings" pitchFamily="2" charset="2"/>
              <a:buChar char="Ø"/>
            </a:pPr>
            <a:r>
              <a:rPr lang="en-US" dirty="0" smtClean="0"/>
              <a:t>Data scientists require computer science and pure science skills beyond those of a typical business analyst or data analyst. </a:t>
            </a:r>
          </a:p>
          <a:p>
            <a:pPr algn="just">
              <a:buFont typeface="Wingdings" pitchFamily="2" charset="2"/>
              <a:buChar char="Ø"/>
            </a:pPr>
            <a:endParaRPr lang="en-US" dirty="0" smtClean="0"/>
          </a:p>
          <a:p>
            <a:pPr algn="just">
              <a:buFont typeface="Wingdings" pitchFamily="2" charset="2"/>
              <a:buChar char="Ø"/>
            </a:pPr>
            <a:r>
              <a:rPr lang="en-US" dirty="0" smtClean="0"/>
              <a:t>The data scientist must also understand the specifics of the business, such as Manufacturing, </a:t>
            </a:r>
            <a:r>
              <a:rPr lang="en-US" dirty="0" err="1" smtClean="0"/>
              <a:t>eCommerce</a:t>
            </a:r>
            <a:r>
              <a:rPr lang="en-US" dirty="0" smtClean="0"/>
              <a:t>, healthcare, Agriculture domain knowledge.</a:t>
            </a:r>
          </a:p>
          <a:p>
            <a:pPr algn="just">
              <a:buFont typeface="Wingdings" pitchFamily="2" charset="2"/>
              <a:buChar char="Ø"/>
            </a:pPr>
            <a:endParaRPr lang="en-US" dirty="0" smtClean="0"/>
          </a:p>
          <a:p>
            <a:pPr algn="just"/>
            <a:r>
              <a:rPr lang="en-US" dirty="0" smtClean="0">
                <a:solidFill>
                  <a:srgbClr val="FF0000"/>
                </a:solidFill>
              </a:rPr>
              <a:t>Job role: </a:t>
            </a:r>
            <a:r>
              <a:rPr lang="en-US" dirty="0" smtClean="0"/>
              <a:t>Determine what the problem is, what questions need answers, and where to find the data. Also, they mine, clean, and present the relevant data.</a:t>
            </a:r>
          </a:p>
          <a:p>
            <a:pPr algn="just"/>
            <a:endParaRPr lang="en-US" dirty="0" smtClean="0"/>
          </a:p>
          <a:p>
            <a:pPr algn="just"/>
            <a:r>
              <a:rPr lang="en-US" b="1" dirty="0" smtClean="0">
                <a:solidFill>
                  <a:srgbClr val="FF0000"/>
                </a:solidFill>
              </a:rPr>
              <a:t>Skills needed:</a:t>
            </a:r>
            <a:r>
              <a:rPr lang="en-US" dirty="0" smtClean="0"/>
              <a:t> Programming skills (SAS, R, Python), storytelling and data visualization, statistical and mathematical skills, knowledge of </a:t>
            </a:r>
            <a:r>
              <a:rPr lang="en-US" dirty="0" err="1" smtClean="0"/>
              <a:t>Hadoop</a:t>
            </a:r>
            <a:r>
              <a:rPr lang="en-US" dirty="0" smtClean="0"/>
              <a:t>, SQL, and Machine Learning.</a:t>
            </a:r>
          </a:p>
          <a:p>
            <a:endParaRPr lang="en-US" dirty="0" smtClean="0"/>
          </a:p>
          <a:p>
            <a:pPr algn="just">
              <a:buFont typeface="Wingdings" pitchFamily="2" charset="2"/>
              <a:buChar char="Ø"/>
            </a:pPr>
            <a:endParaRPr lang="en-US" dirty="0" smtClean="0"/>
          </a:p>
          <a:p>
            <a:pPr algn="just"/>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fontScale="70000" lnSpcReduction="20000"/>
          </a:bodyPr>
          <a:lstStyle/>
          <a:p>
            <a:r>
              <a:rPr lang="en-US" b="1" dirty="0" smtClean="0">
                <a:solidFill>
                  <a:srgbClr val="FF0000"/>
                </a:solidFill>
              </a:rPr>
              <a:t>Data analyst:</a:t>
            </a:r>
            <a:endParaRPr lang="en-US" dirty="0" smtClean="0"/>
          </a:p>
          <a:p>
            <a:pPr algn="just"/>
            <a:r>
              <a:rPr lang="en-US" dirty="0" smtClean="0"/>
              <a:t>Job role: Analysts bridge the gap between the data scientists and the business analysts, organizing and analyzing data to answer the questions. They take the technical analyses and turn them into qualitative action items.</a:t>
            </a:r>
          </a:p>
          <a:p>
            <a:pPr algn="just"/>
            <a:endParaRPr lang="en-US" dirty="0" smtClean="0"/>
          </a:p>
          <a:p>
            <a:pPr algn="just"/>
            <a:r>
              <a:rPr lang="en-US" dirty="0" smtClean="0"/>
              <a:t>Skills needed: Statistical and mathematical skills, programming skills (SAS, R, Python), plus experience in data wrangling and data visualization.</a:t>
            </a:r>
          </a:p>
          <a:p>
            <a:pPr algn="just"/>
            <a:endParaRPr lang="en-US" dirty="0" smtClean="0"/>
          </a:p>
          <a:p>
            <a:pPr algn="just"/>
            <a:r>
              <a:rPr lang="en-US" b="1" dirty="0" smtClean="0">
                <a:solidFill>
                  <a:srgbClr val="FF0000"/>
                </a:solidFill>
              </a:rPr>
              <a:t>Data Engineer:</a:t>
            </a:r>
          </a:p>
          <a:p>
            <a:pPr algn="just"/>
            <a:r>
              <a:rPr lang="en-US" dirty="0" smtClean="0"/>
              <a:t>Job role: Data engineers focus on developing, deploying, managing, and optimizing the organization’s data infrastructure and data pipelines. Engineers support data scientists by helping to transfer and transform data for queries.</a:t>
            </a:r>
          </a:p>
          <a:p>
            <a:pPr algn="just"/>
            <a:endParaRPr lang="en-US" dirty="0" smtClean="0"/>
          </a:p>
          <a:p>
            <a:pPr algn="just"/>
            <a:r>
              <a:rPr lang="en-US" dirty="0" smtClean="0"/>
              <a:t>Skills needed: </a:t>
            </a:r>
            <a:r>
              <a:rPr lang="en-US" dirty="0" err="1" smtClean="0"/>
              <a:t>NoSQL</a:t>
            </a:r>
            <a:r>
              <a:rPr lang="en-US" dirty="0" smtClean="0"/>
              <a:t> databases (e.g., </a:t>
            </a:r>
            <a:r>
              <a:rPr lang="en-US" dirty="0" err="1" smtClean="0"/>
              <a:t>MongoDB</a:t>
            </a:r>
            <a:r>
              <a:rPr lang="en-US" dirty="0" smtClean="0"/>
              <a:t>, Cassandra DB), programming languages such as Java and </a:t>
            </a:r>
            <a:r>
              <a:rPr lang="en-US" dirty="0" err="1" smtClean="0"/>
              <a:t>Scala</a:t>
            </a:r>
            <a:r>
              <a:rPr lang="en-US" dirty="0" smtClean="0"/>
              <a:t>, and frameworks (Apache </a:t>
            </a:r>
            <a:r>
              <a:rPr lang="en-US" dirty="0" err="1" smtClean="0"/>
              <a:t>Hadoop</a:t>
            </a:r>
            <a:r>
              <a:rPr lang="en-US" dirty="0" smtClean="0"/>
              <a:t>).</a:t>
            </a:r>
          </a:p>
          <a:p>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70000" lnSpcReduction="20000"/>
          </a:bodyPr>
          <a:lstStyle/>
          <a:p>
            <a:r>
              <a:rPr lang="en-US" b="1" dirty="0" smtClean="0">
                <a:solidFill>
                  <a:srgbClr val="FF0000"/>
                </a:solidFill>
              </a:rPr>
              <a:t>Business Managers:</a:t>
            </a:r>
          </a:p>
          <a:p>
            <a:pPr algn="just">
              <a:buFont typeface="Wingdings" pitchFamily="2" charset="2"/>
              <a:buChar char="Ø"/>
            </a:pPr>
            <a:r>
              <a:rPr lang="en-US" dirty="0" smtClean="0"/>
              <a:t>Their primary responsibility is to collaborate with the data science team to characterize the problem and establish an analytical method. </a:t>
            </a:r>
          </a:p>
          <a:p>
            <a:pPr algn="just">
              <a:buFont typeface="Wingdings" pitchFamily="2" charset="2"/>
              <a:buChar char="Ø"/>
            </a:pPr>
            <a:endParaRPr lang="en-US" dirty="0" smtClean="0"/>
          </a:p>
          <a:p>
            <a:pPr algn="just">
              <a:buFont typeface="Wingdings" pitchFamily="2" charset="2"/>
              <a:buChar char="Ø"/>
            </a:pPr>
            <a:r>
              <a:rPr lang="en-US" dirty="0" smtClean="0"/>
              <a:t>Their goal is to ensure projects that are completed on time by collaborating with data scientists and IT managers.</a:t>
            </a:r>
          </a:p>
          <a:p>
            <a:endParaRPr lang="en-US" dirty="0" smtClean="0"/>
          </a:p>
          <a:p>
            <a:r>
              <a:rPr lang="en-US" b="1" dirty="0" smtClean="0">
                <a:solidFill>
                  <a:srgbClr val="FF0000"/>
                </a:solidFill>
              </a:rPr>
              <a:t>IT Managers:</a:t>
            </a:r>
          </a:p>
          <a:p>
            <a:pPr algn="just">
              <a:buFont typeface="Wingdings" pitchFamily="2" charset="2"/>
              <a:buChar char="Ø"/>
            </a:pPr>
            <a:r>
              <a:rPr lang="en-US" dirty="0" smtClean="0"/>
              <a:t>They are primarily responsible for developing the infrastructure and architecture to enable data science activities. </a:t>
            </a:r>
          </a:p>
          <a:p>
            <a:pPr algn="just">
              <a:buFont typeface="Wingdings" pitchFamily="2" charset="2"/>
              <a:buChar char="Ø"/>
            </a:pPr>
            <a:endParaRPr lang="en-US" dirty="0" smtClean="0"/>
          </a:p>
          <a:p>
            <a:pPr algn="just">
              <a:buFont typeface="Wingdings" pitchFamily="2" charset="2"/>
              <a:buChar char="Ø"/>
            </a:pPr>
            <a:r>
              <a:rPr lang="en-US" dirty="0" smtClean="0"/>
              <a:t>Data science teams are constantly monitored and resourced accordingly to ensure that they operate efficiently and safely. </a:t>
            </a:r>
          </a:p>
          <a:p>
            <a:pPr algn="just">
              <a:buFont typeface="Wingdings" pitchFamily="2" charset="2"/>
              <a:buChar char="Ø"/>
            </a:pPr>
            <a:endParaRPr lang="en-US" dirty="0" smtClean="0"/>
          </a:p>
          <a:p>
            <a:pPr algn="just">
              <a:buFont typeface="Wingdings" pitchFamily="2" charset="2"/>
              <a:buChar char="Ø"/>
            </a:pPr>
            <a:r>
              <a:rPr lang="en-US" dirty="0" smtClean="0"/>
              <a:t>They also be in charge of creating and maintaining IT environments for data science teams.</a:t>
            </a:r>
          </a:p>
          <a:p>
            <a:endParaRPr lang="en-US" dirty="0" smtClean="0"/>
          </a:p>
          <a:p>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Data Science tools</a:t>
            </a:r>
            <a:endParaRPr lang="en-US" dirty="0"/>
          </a:p>
        </p:txBody>
      </p:sp>
      <p:sp>
        <p:nvSpPr>
          <p:cNvPr id="3" name="Content Placeholder 2"/>
          <p:cNvSpPr>
            <a:spLocks noGrp="1"/>
          </p:cNvSpPr>
          <p:nvPr>
            <p:ph idx="1"/>
          </p:nvPr>
        </p:nvSpPr>
        <p:spPr>
          <a:xfrm>
            <a:off x="457200" y="1066800"/>
            <a:ext cx="8229600" cy="5562600"/>
          </a:xfrm>
        </p:spPr>
        <p:txBody>
          <a:bodyPr>
            <a:normAutofit fontScale="85000" lnSpcReduction="20000"/>
          </a:bodyPr>
          <a:lstStyle/>
          <a:p>
            <a:pPr algn="just"/>
            <a:r>
              <a:rPr lang="en-US" dirty="0" smtClean="0"/>
              <a:t>Data scientists rely on the following popular programming languages:</a:t>
            </a:r>
          </a:p>
          <a:p>
            <a:pPr algn="just"/>
            <a:endParaRPr lang="en-US" dirty="0" smtClean="0"/>
          </a:p>
          <a:p>
            <a:pPr algn="just"/>
            <a:r>
              <a:rPr lang="en-US" dirty="0" smtClean="0"/>
              <a:t>Open source tools support pre-built statistical modeling, machine learning, and graphics capabilities. </a:t>
            </a:r>
          </a:p>
          <a:p>
            <a:pPr algn="just"/>
            <a:endParaRPr lang="en-US" dirty="0" smtClean="0"/>
          </a:p>
          <a:p>
            <a:pPr marL="514350" indent="-514350" algn="just" fontAlgn="base">
              <a:buAutoNum type="arabicPeriod"/>
            </a:pPr>
            <a:r>
              <a:rPr lang="en-US" b="1" dirty="0" smtClean="0"/>
              <a:t>R Studio:</a:t>
            </a:r>
            <a:r>
              <a:rPr lang="en-US" dirty="0" smtClean="0"/>
              <a:t> An open source programming language and environment for developing statistical computing and graphics.</a:t>
            </a:r>
          </a:p>
          <a:p>
            <a:pPr marL="514350" indent="-514350" algn="just" fontAlgn="base">
              <a:buAutoNum type="arabicPeriod"/>
            </a:pPr>
            <a:endParaRPr lang="en-US" dirty="0" smtClean="0"/>
          </a:p>
          <a:p>
            <a:pPr algn="just" fontAlgn="base">
              <a:buNone/>
            </a:pPr>
            <a:r>
              <a:rPr lang="en-US" b="1" dirty="0" smtClean="0"/>
              <a:t>2. Python:</a:t>
            </a:r>
            <a:r>
              <a:rPr lang="en-US" dirty="0" smtClean="0"/>
              <a:t> It is a dynamic and flexible programming language. The Python includes numerous libraries, such as </a:t>
            </a:r>
            <a:r>
              <a:rPr lang="en-US" dirty="0" err="1" smtClean="0"/>
              <a:t>NumPy</a:t>
            </a:r>
            <a:r>
              <a:rPr lang="en-US" dirty="0" smtClean="0"/>
              <a:t>, Pandas, </a:t>
            </a:r>
            <a:r>
              <a:rPr lang="en-US" dirty="0" err="1" smtClean="0"/>
              <a:t>Matplotlib</a:t>
            </a:r>
            <a:r>
              <a:rPr lang="en-US" dirty="0" smtClean="0"/>
              <a:t>, for analyzing data quickly.</a:t>
            </a:r>
          </a:p>
          <a:p>
            <a:pPr algn="just"/>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dirty="0" smtClean="0"/>
              <a:t>Data Science Tools</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hlinkClick r:id="rId2" tooltip="Data Analysis"/>
              </a:rPr>
              <a:t>Data Analysis</a:t>
            </a:r>
            <a:r>
              <a:rPr lang="en-US" dirty="0" smtClean="0"/>
              <a:t>: SAS, </a:t>
            </a:r>
            <a:r>
              <a:rPr lang="en-US" dirty="0" err="1" smtClean="0"/>
              <a:t>Jupyter</a:t>
            </a:r>
            <a:r>
              <a:rPr lang="en-US" dirty="0" smtClean="0"/>
              <a:t>, R Studio, MATLAB, Excel, </a:t>
            </a:r>
            <a:r>
              <a:rPr lang="en-US" dirty="0" err="1" smtClean="0"/>
              <a:t>RapidMiner</a:t>
            </a:r>
            <a:r>
              <a:rPr lang="en-US" dirty="0" smtClean="0"/>
              <a:t>.</a:t>
            </a:r>
          </a:p>
          <a:p>
            <a:endParaRPr lang="en-US" dirty="0" smtClean="0"/>
          </a:p>
          <a:p>
            <a:r>
              <a:rPr lang="en-US" dirty="0" smtClean="0">
                <a:hlinkClick r:id="rId3" tooltip="Data Warehousing"/>
              </a:rPr>
              <a:t>Data Warehousing</a:t>
            </a:r>
            <a:r>
              <a:rPr lang="en-US" dirty="0" smtClean="0"/>
              <a:t>: </a:t>
            </a:r>
            <a:r>
              <a:rPr lang="en-US" dirty="0" err="1" smtClean="0"/>
              <a:t>Informatica</a:t>
            </a:r>
            <a:r>
              <a:rPr lang="en-US" dirty="0" smtClean="0"/>
              <a:t>/ </a:t>
            </a:r>
            <a:r>
              <a:rPr lang="en-US" dirty="0" err="1" smtClean="0"/>
              <a:t>Talend</a:t>
            </a:r>
            <a:r>
              <a:rPr lang="en-US" dirty="0" smtClean="0"/>
              <a:t>, AWS </a:t>
            </a:r>
            <a:r>
              <a:rPr lang="en-US" dirty="0" err="1" smtClean="0"/>
              <a:t>Redshift</a:t>
            </a:r>
            <a:endParaRPr lang="en-US" dirty="0" smtClean="0"/>
          </a:p>
          <a:p>
            <a:endParaRPr lang="en-US" dirty="0" smtClean="0"/>
          </a:p>
          <a:p>
            <a:r>
              <a:rPr lang="en-US" dirty="0" smtClean="0">
                <a:hlinkClick r:id="rId4" tooltip="Data Visualization"/>
              </a:rPr>
              <a:t>Data Visualization</a:t>
            </a:r>
            <a:r>
              <a:rPr lang="en-US" dirty="0" smtClean="0"/>
              <a:t>: </a:t>
            </a:r>
            <a:r>
              <a:rPr lang="en-US" dirty="0" err="1" smtClean="0"/>
              <a:t>Jupyter</a:t>
            </a:r>
            <a:r>
              <a:rPr lang="en-US" dirty="0" smtClean="0"/>
              <a:t>, Tableau, </a:t>
            </a:r>
            <a:r>
              <a:rPr lang="en-US" dirty="0" err="1" smtClean="0"/>
              <a:t>Cognos</a:t>
            </a:r>
            <a:r>
              <a:rPr lang="en-US" dirty="0" smtClean="0"/>
              <a:t>, RAW</a:t>
            </a:r>
          </a:p>
          <a:p>
            <a:endParaRPr lang="en-US" dirty="0" smtClean="0">
              <a:hlinkClick r:id="rId5" tooltip="Machine Learning"/>
            </a:endParaRPr>
          </a:p>
          <a:p>
            <a:r>
              <a:rPr lang="en-US" dirty="0" smtClean="0">
                <a:hlinkClick r:id="rId5" tooltip="Machine Learning"/>
              </a:rPr>
              <a:t>Machine Learning</a:t>
            </a:r>
            <a:r>
              <a:rPr lang="en-US" dirty="0" smtClean="0"/>
              <a:t>: Spark </a:t>
            </a:r>
            <a:r>
              <a:rPr lang="en-US" dirty="0" err="1" smtClean="0"/>
              <a:t>MLib</a:t>
            </a:r>
            <a:r>
              <a:rPr lang="en-US" dirty="0" smtClean="0"/>
              <a:t>, Mahout, Azure ML studio</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533400"/>
          </a:xfrm>
        </p:spPr>
        <p:txBody>
          <a:bodyPr anchor="t">
            <a:noAutofit/>
          </a:bodyPr>
          <a:lstStyle/>
          <a:p>
            <a:r>
              <a:rPr lang="en-US" sz="2800" b="1" dirty="0" smtClean="0">
                <a:solidFill>
                  <a:srgbClr val="FF0000"/>
                </a:solidFill>
              </a:rPr>
              <a:t>What is Machine Learning?</a:t>
            </a:r>
            <a:br>
              <a:rPr lang="en-US" sz="2800" b="1" dirty="0" smtClean="0">
                <a:solidFill>
                  <a:srgbClr val="FF0000"/>
                </a:solidFill>
              </a:rPr>
            </a:br>
            <a:endParaRPr lang="en-US" sz="2800" b="1" dirty="0">
              <a:solidFill>
                <a:srgbClr val="FF0000"/>
              </a:solidFill>
            </a:endParaRPr>
          </a:p>
        </p:txBody>
      </p:sp>
      <p:sp>
        <p:nvSpPr>
          <p:cNvPr id="3" name="Content Placeholder 2"/>
          <p:cNvSpPr>
            <a:spLocks noGrp="1"/>
          </p:cNvSpPr>
          <p:nvPr>
            <p:ph idx="1"/>
          </p:nvPr>
        </p:nvSpPr>
        <p:spPr>
          <a:xfrm>
            <a:off x="457200" y="762000"/>
            <a:ext cx="8229600" cy="5791200"/>
          </a:xfrm>
        </p:spPr>
        <p:txBody>
          <a:bodyPr>
            <a:normAutofit fontScale="55000" lnSpcReduction="20000"/>
          </a:bodyPr>
          <a:lstStyle/>
          <a:p>
            <a:pPr algn="just"/>
            <a:r>
              <a:rPr lang="en-US" b="1" dirty="0" smtClean="0">
                <a:solidFill>
                  <a:srgbClr val="FF0000"/>
                </a:solidFill>
              </a:rPr>
              <a:t>Learning:</a:t>
            </a:r>
            <a:r>
              <a:rPr lang="en-US" dirty="0" smtClean="0"/>
              <a:t>- Learning is any process by which a system improves performance from experience.  - Herbert Simon.</a:t>
            </a:r>
          </a:p>
          <a:p>
            <a:pPr algn="just"/>
            <a:endParaRPr lang="en-US" dirty="0" smtClean="0"/>
          </a:p>
          <a:p>
            <a:pPr algn="just"/>
            <a:r>
              <a:rPr lang="en-US" dirty="0" smtClean="0">
                <a:solidFill>
                  <a:srgbClr val="FF0000"/>
                </a:solidFill>
              </a:rPr>
              <a:t>Learning</a:t>
            </a:r>
            <a:r>
              <a:rPr lang="en-US" dirty="0" smtClean="0"/>
              <a:t> is the ability to improve one's </a:t>
            </a:r>
            <a:r>
              <a:rPr lang="en-US" dirty="0" err="1" smtClean="0"/>
              <a:t>behaviour</a:t>
            </a:r>
            <a:r>
              <a:rPr lang="en-US" dirty="0" smtClean="0"/>
              <a:t> based on experience.</a:t>
            </a:r>
          </a:p>
          <a:p>
            <a:pPr algn="just"/>
            <a:endParaRPr lang="en-US" dirty="0" smtClean="0"/>
          </a:p>
          <a:p>
            <a:pPr algn="just"/>
            <a:r>
              <a:rPr lang="en-US" dirty="0" smtClean="0">
                <a:hlinkClick r:id="rId2" tooltip="Machine learning"/>
              </a:rPr>
              <a:t>Machine learning</a:t>
            </a:r>
            <a:r>
              <a:rPr lang="en-US" dirty="0" smtClean="0"/>
              <a:t> is a discipline of computer science that uses computer algorithms/techniques and analytics to build predictive models that can solve business problems. </a:t>
            </a:r>
          </a:p>
          <a:p>
            <a:pPr algn="just"/>
            <a:endParaRPr lang="en-US" dirty="0" smtClean="0"/>
          </a:p>
          <a:p>
            <a:pPr algn="just"/>
            <a:r>
              <a:rPr lang="en-US" dirty="0" smtClean="0"/>
              <a:t>Machine Learning explores algorithms that can</a:t>
            </a:r>
          </a:p>
          <a:p>
            <a:pPr algn="just">
              <a:buNone/>
            </a:pPr>
            <a:r>
              <a:rPr lang="en-US" dirty="0" smtClean="0"/>
              <a:t>	– learn from data / build a model from data</a:t>
            </a:r>
          </a:p>
          <a:p>
            <a:pPr algn="just">
              <a:buNone/>
            </a:pPr>
            <a:r>
              <a:rPr lang="en-US" dirty="0" smtClean="0"/>
              <a:t>	– use the model for prediction, decision making or solving </a:t>
            </a:r>
            <a:r>
              <a:rPr lang="en-US" smtClean="0"/>
              <a:t>some problem.</a:t>
            </a:r>
            <a:endParaRPr lang="en-US" dirty="0" smtClean="0"/>
          </a:p>
          <a:p>
            <a:pPr algn="just"/>
            <a:endParaRPr lang="en-US" dirty="0" smtClean="0"/>
          </a:p>
          <a:p>
            <a:pPr>
              <a:lnSpc>
                <a:spcPct val="90000"/>
              </a:lnSpc>
            </a:pPr>
            <a:r>
              <a:rPr lang="tr-TR" dirty="0" smtClean="0"/>
              <a:t>Learning is used when:</a:t>
            </a:r>
          </a:p>
          <a:p>
            <a:pPr lvl="1">
              <a:lnSpc>
                <a:spcPct val="90000"/>
              </a:lnSpc>
            </a:pPr>
            <a:r>
              <a:rPr lang="tr-TR" dirty="0" smtClean="0"/>
              <a:t>Human expertise does not exist (navigating on Mars),</a:t>
            </a:r>
          </a:p>
          <a:p>
            <a:pPr lvl="1">
              <a:lnSpc>
                <a:spcPct val="90000"/>
              </a:lnSpc>
            </a:pPr>
            <a:r>
              <a:rPr lang="tr-TR" dirty="0" smtClean="0"/>
              <a:t>Humans are unable to explain their expertise (speech recognition)</a:t>
            </a:r>
          </a:p>
          <a:p>
            <a:pPr lvl="1">
              <a:lnSpc>
                <a:spcPct val="90000"/>
              </a:lnSpc>
            </a:pPr>
            <a:r>
              <a:rPr lang="tr-TR" dirty="0" smtClean="0"/>
              <a:t>Solution changes in time (routing on a computer network)</a:t>
            </a:r>
          </a:p>
          <a:p>
            <a:pPr lvl="1">
              <a:lnSpc>
                <a:spcPct val="90000"/>
              </a:lnSpc>
            </a:pPr>
            <a:r>
              <a:rPr lang="tr-TR" dirty="0" smtClean="0"/>
              <a:t>Solution needs to be adapted to particular cases (user biometrics)</a:t>
            </a:r>
          </a:p>
          <a:p>
            <a:pPr algn="just"/>
            <a:endParaRPr lang="tr-TR" dirty="0" smtClean="0"/>
          </a:p>
          <a:p>
            <a:pPr algn="just"/>
            <a:r>
              <a:rPr lang="en-US" dirty="0" smtClean="0"/>
              <a:t>Definition by Tom Mitchell  on machine learning: </a:t>
            </a:r>
          </a:p>
          <a:p>
            <a:pPr algn="just"/>
            <a:r>
              <a:rPr lang="en-US" dirty="0" smtClean="0"/>
              <a:t>“A computer program is said to learn from experience </a:t>
            </a:r>
            <a:r>
              <a:rPr lang="en-US" b="1" dirty="0" smtClean="0">
                <a:solidFill>
                  <a:srgbClr val="FF0000"/>
                </a:solidFill>
              </a:rPr>
              <a:t>E</a:t>
            </a:r>
            <a:r>
              <a:rPr lang="en-US" dirty="0" smtClean="0"/>
              <a:t> with respect to some class of tasks </a:t>
            </a:r>
            <a:r>
              <a:rPr lang="en-US" b="1" dirty="0" smtClean="0">
                <a:solidFill>
                  <a:srgbClr val="FF0000"/>
                </a:solidFill>
              </a:rPr>
              <a:t>T</a:t>
            </a:r>
            <a:r>
              <a:rPr lang="en-US" dirty="0" smtClean="0"/>
              <a:t> and performance measure P, if its performance at tasks T, as measured by P, improves with experience 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838200"/>
          </a:xfrm>
        </p:spPr>
        <p:txBody>
          <a:bodyPr/>
          <a:lstStyle/>
          <a:p>
            <a:r>
              <a:rPr lang="en-US" dirty="0" smtClean="0"/>
              <a:t>Components of a learning problem</a:t>
            </a:r>
            <a:endParaRPr lang="en-US" dirty="0"/>
          </a:p>
        </p:txBody>
      </p:sp>
      <p:sp>
        <p:nvSpPr>
          <p:cNvPr id="3" name="Content Placeholder 2"/>
          <p:cNvSpPr>
            <a:spLocks noGrp="1"/>
          </p:cNvSpPr>
          <p:nvPr>
            <p:ph idx="1"/>
          </p:nvPr>
        </p:nvSpPr>
        <p:spPr>
          <a:xfrm>
            <a:off x="457200" y="1371600"/>
            <a:ext cx="8229600" cy="5029200"/>
          </a:xfrm>
        </p:spPr>
        <p:txBody>
          <a:bodyPr>
            <a:normAutofit fontScale="92500" lnSpcReduction="10000"/>
          </a:bodyPr>
          <a:lstStyle/>
          <a:p>
            <a:pPr algn="just">
              <a:buNone/>
            </a:pPr>
            <a:r>
              <a:rPr lang="en-US" dirty="0" smtClean="0"/>
              <a:t>• </a:t>
            </a:r>
            <a:r>
              <a:rPr lang="en-US" b="1" dirty="0" smtClean="0">
                <a:solidFill>
                  <a:srgbClr val="FF0000"/>
                </a:solidFill>
              </a:rPr>
              <a:t>Task</a:t>
            </a:r>
            <a:r>
              <a:rPr lang="en-US" dirty="0" smtClean="0"/>
              <a:t>: The </a:t>
            </a:r>
            <a:r>
              <a:rPr lang="en-US" dirty="0" err="1" smtClean="0"/>
              <a:t>behaviour</a:t>
            </a:r>
            <a:r>
              <a:rPr lang="en-US" dirty="0" smtClean="0"/>
              <a:t> or task being improved.</a:t>
            </a:r>
          </a:p>
          <a:p>
            <a:pPr algn="just">
              <a:buNone/>
            </a:pPr>
            <a:r>
              <a:rPr lang="en-US" dirty="0" smtClean="0"/>
              <a:t>– For example: classification, acting in an environment</a:t>
            </a:r>
          </a:p>
          <a:p>
            <a:pPr algn="just">
              <a:buNone/>
            </a:pPr>
            <a:endParaRPr lang="en-US" dirty="0" smtClean="0"/>
          </a:p>
          <a:p>
            <a:pPr algn="just">
              <a:buNone/>
            </a:pPr>
            <a:r>
              <a:rPr lang="en-US" dirty="0" smtClean="0"/>
              <a:t>• </a:t>
            </a:r>
            <a:r>
              <a:rPr lang="en-US" b="1" dirty="0" smtClean="0">
                <a:solidFill>
                  <a:srgbClr val="FF0000"/>
                </a:solidFill>
              </a:rPr>
              <a:t>Data</a:t>
            </a:r>
            <a:r>
              <a:rPr lang="en-US" dirty="0" smtClean="0"/>
              <a:t>: The experiences that are being used to improve performance in the task.</a:t>
            </a:r>
          </a:p>
          <a:p>
            <a:pPr algn="just">
              <a:buNone/>
            </a:pPr>
            <a:endParaRPr lang="en-US" dirty="0" smtClean="0"/>
          </a:p>
          <a:p>
            <a:pPr algn="just">
              <a:buNone/>
            </a:pPr>
            <a:r>
              <a:rPr lang="en-US" dirty="0" smtClean="0"/>
              <a:t>• </a:t>
            </a:r>
            <a:r>
              <a:rPr lang="en-US" b="1" dirty="0" smtClean="0">
                <a:solidFill>
                  <a:srgbClr val="FF0000"/>
                </a:solidFill>
              </a:rPr>
              <a:t>Measure of improvement </a:t>
            </a:r>
            <a:r>
              <a:rPr lang="en-US" dirty="0" smtClean="0"/>
              <a:t>:</a:t>
            </a:r>
          </a:p>
          <a:p>
            <a:pPr algn="just">
              <a:buNone/>
            </a:pPr>
            <a:r>
              <a:rPr lang="en-US" dirty="0" smtClean="0"/>
              <a:t>– For example: increasing accuracy in prediction, acquiring new, improved speed and efficiency.</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229600" cy="563562"/>
          </a:xfrm>
        </p:spPr>
        <p:txBody>
          <a:bodyPr anchor="t">
            <a:noAutofit/>
          </a:bodyPr>
          <a:lstStyle/>
          <a:p>
            <a:r>
              <a:rPr lang="en-US" sz="3200" dirty="0" smtClean="0"/>
              <a:t>How Does Machine Learning Work?</a:t>
            </a:r>
            <a:br>
              <a:rPr lang="en-US" sz="3200" dirty="0" smtClean="0"/>
            </a:br>
            <a:endParaRPr lang="en-US" sz="3200" dirty="0"/>
          </a:p>
        </p:txBody>
      </p:sp>
      <p:sp>
        <p:nvSpPr>
          <p:cNvPr id="3" name="Content Placeholder 2"/>
          <p:cNvSpPr>
            <a:spLocks noGrp="1"/>
          </p:cNvSpPr>
          <p:nvPr>
            <p:ph idx="1"/>
          </p:nvPr>
        </p:nvSpPr>
        <p:spPr>
          <a:xfrm>
            <a:off x="457200" y="1066800"/>
            <a:ext cx="8229600" cy="5410200"/>
          </a:xfrm>
        </p:spPr>
        <p:txBody>
          <a:bodyPr>
            <a:normAutofit fontScale="47500" lnSpcReduction="20000"/>
          </a:bodyPr>
          <a:lstStyle/>
          <a:p>
            <a:pPr algn="just"/>
            <a:r>
              <a:rPr lang="en-US" dirty="0" smtClean="0"/>
              <a:t>Machine learning accesses vast amounts of data (both structured and unstructured) and learns from it to predict the future. </a:t>
            </a:r>
          </a:p>
          <a:p>
            <a:pPr algn="just"/>
            <a:endParaRPr lang="en-US" dirty="0" smtClean="0"/>
          </a:p>
          <a:p>
            <a:pPr algn="just"/>
            <a:r>
              <a:rPr lang="en-US" dirty="0" smtClean="0"/>
              <a:t>It learns from the data by using multiple algorithms and techniques. </a:t>
            </a:r>
          </a:p>
          <a:p>
            <a:pPr algn="just"/>
            <a:endParaRPr lang="en-US" dirty="0" smtClean="0"/>
          </a:p>
          <a:p>
            <a:pPr algn="just"/>
            <a:r>
              <a:rPr lang="en-US" dirty="0" smtClean="0"/>
              <a:t>Below is a diagram that shows how a machine learns from data.</a:t>
            </a:r>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r>
              <a:rPr lang="en-US" dirty="0" smtClean="0">
                <a:hlinkClick r:id="rId2"/>
              </a:rPr>
              <a:t>https://www.simplilearn.com/tutorials/artificial-intelligence-tutorial/ai-vs-machine-learning-vs-deep-learning</a:t>
            </a:r>
            <a:endParaRPr lang="en-US" dirty="0" smtClean="0"/>
          </a:p>
          <a:p>
            <a:pPr algn="just"/>
            <a:r>
              <a:rPr lang="en-US" dirty="0" smtClean="0"/>
              <a:t>Reference Books:</a:t>
            </a:r>
          </a:p>
          <a:p>
            <a:pPr algn="just">
              <a:buNone/>
            </a:pPr>
            <a:r>
              <a:rPr lang="en-US" dirty="0" smtClean="0"/>
              <a:t>1. Machine-Learning-Tom-Mitchell Publisher: McGraw-Hill</a:t>
            </a:r>
          </a:p>
          <a:p>
            <a:pPr algn="just">
              <a:buNone/>
            </a:pPr>
            <a:r>
              <a:rPr lang="en-US" dirty="0" smtClean="0"/>
              <a:t>2. Introduction to Machine Learning-The MIT Press (2014)</a:t>
            </a:r>
          </a:p>
          <a:p>
            <a:endParaRPr lang="en-US" dirty="0"/>
          </a:p>
        </p:txBody>
      </p:sp>
      <p:sp>
        <p:nvSpPr>
          <p:cNvPr id="40962" name="AutoShape 2" descr="https://www.simplilearn.com/ice9/free_resources_article_thumb/%5Bast-data.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Rectangle 4"/>
          <p:cNvSpPr>
            <a:spLocks noChangeArrowheads="1"/>
          </p:cNvSpPr>
          <p:nvPr/>
        </p:nvSpPr>
        <p:spPr bwMode="auto">
          <a:xfrm>
            <a:off x="3429000" y="3276600"/>
            <a:ext cx="2362200" cy="1752600"/>
          </a:xfrm>
          <a:prstGeom prst="rect">
            <a:avLst/>
          </a:prstGeom>
          <a:solidFill>
            <a:schemeClr val="accent1"/>
          </a:solidFill>
          <a:ln w="25400">
            <a:solidFill>
              <a:schemeClr val="tx1"/>
            </a:solidFill>
            <a:miter lim="800000"/>
            <a:headEnd/>
            <a:tailEnd/>
          </a:ln>
          <a:effectLst/>
        </p:spPr>
        <p:txBody>
          <a:bodyPr wrap="none" anchor="ctr"/>
          <a:lstStyle/>
          <a:p>
            <a:pPr algn="ctr"/>
            <a:r>
              <a:rPr lang="en-US" sz="2000" dirty="0" smtClean="0">
                <a:solidFill>
                  <a:srgbClr val="FF0000"/>
                </a:solidFill>
              </a:rPr>
              <a:t>Machine Learning </a:t>
            </a:r>
          </a:p>
          <a:p>
            <a:pPr algn="ctr"/>
            <a:r>
              <a:rPr lang="en-US" sz="2000" dirty="0" smtClean="0">
                <a:solidFill>
                  <a:srgbClr val="FF0000"/>
                </a:solidFill>
              </a:rPr>
              <a:t>Algorithm</a:t>
            </a:r>
            <a:endParaRPr lang="en-US" sz="2000" dirty="0">
              <a:solidFill>
                <a:srgbClr val="FF0000"/>
              </a:solidFill>
            </a:endParaRPr>
          </a:p>
        </p:txBody>
      </p:sp>
      <p:sp>
        <p:nvSpPr>
          <p:cNvPr id="6" name="Rectangle 5"/>
          <p:cNvSpPr>
            <a:spLocks noChangeArrowheads="1"/>
          </p:cNvSpPr>
          <p:nvPr/>
        </p:nvSpPr>
        <p:spPr bwMode="auto">
          <a:xfrm>
            <a:off x="1047344" y="3847288"/>
            <a:ext cx="1600200" cy="838200"/>
          </a:xfrm>
          <a:prstGeom prst="rect">
            <a:avLst/>
          </a:prstGeom>
          <a:solidFill>
            <a:schemeClr val="accent1"/>
          </a:solidFill>
          <a:ln w="25400">
            <a:solidFill>
              <a:schemeClr val="tx1"/>
            </a:solidFill>
            <a:miter lim="800000"/>
            <a:headEnd/>
            <a:tailEnd/>
          </a:ln>
          <a:effectLst/>
        </p:spPr>
        <p:txBody>
          <a:bodyPr wrap="none" anchor="ctr"/>
          <a:lstStyle/>
          <a:p>
            <a:pPr algn="ctr"/>
            <a:endParaRPr lang="en-US" sz="3200" dirty="0"/>
          </a:p>
        </p:txBody>
      </p:sp>
      <p:sp>
        <p:nvSpPr>
          <p:cNvPr id="7" name="Text Box 10"/>
          <p:cNvSpPr txBox="1">
            <a:spLocks noChangeArrowheads="1"/>
          </p:cNvSpPr>
          <p:nvPr/>
        </p:nvSpPr>
        <p:spPr bwMode="auto">
          <a:xfrm>
            <a:off x="1092200" y="4034135"/>
            <a:ext cx="1498600" cy="461665"/>
          </a:xfrm>
          <a:prstGeom prst="rect">
            <a:avLst/>
          </a:prstGeom>
          <a:noFill/>
          <a:ln w="9525">
            <a:noFill/>
            <a:miter lim="800000"/>
            <a:headEnd/>
            <a:tailEnd/>
          </a:ln>
          <a:effectLst/>
        </p:spPr>
        <p:txBody>
          <a:bodyPr wrap="square">
            <a:spAutoFit/>
          </a:bodyPr>
          <a:lstStyle/>
          <a:p>
            <a:r>
              <a:rPr lang="en-US" sz="2400" dirty="0" smtClean="0"/>
              <a:t>Past Data</a:t>
            </a:r>
            <a:endParaRPr lang="en-US" sz="2400" dirty="0"/>
          </a:p>
        </p:txBody>
      </p:sp>
      <p:sp>
        <p:nvSpPr>
          <p:cNvPr id="8" name="Rectangle 7"/>
          <p:cNvSpPr>
            <a:spLocks noChangeArrowheads="1"/>
          </p:cNvSpPr>
          <p:nvPr/>
        </p:nvSpPr>
        <p:spPr bwMode="auto">
          <a:xfrm>
            <a:off x="6553200" y="3810000"/>
            <a:ext cx="1676400" cy="914400"/>
          </a:xfrm>
          <a:prstGeom prst="rect">
            <a:avLst/>
          </a:prstGeom>
          <a:solidFill>
            <a:schemeClr val="accent1"/>
          </a:solidFill>
          <a:ln w="25400">
            <a:solidFill>
              <a:schemeClr val="tx1"/>
            </a:solidFill>
            <a:miter lim="800000"/>
            <a:headEnd/>
            <a:tailEnd/>
          </a:ln>
          <a:effectLst/>
        </p:spPr>
        <p:txBody>
          <a:bodyPr wrap="none" anchor="ctr"/>
          <a:lstStyle/>
          <a:p>
            <a:pPr algn="ctr"/>
            <a:endParaRPr lang="en-US" sz="3200" dirty="0"/>
          </a:p>
        </p:txBody>
      </p:sp>
      <p:sp>
        <p:nvSpPr>
          <p:cNvPr id="9" name="Line 8"/>
          <p:cNvSpPr>
            <a:spLocks noChangeShapeType="1"/>
          </p:cNvSpPr>
          <p:nvPr/>
        </p:nvSpPr>
        <p:spPr bwMode="auto">
          <a:xfrm>
            <a:off x="5791200" y="4191000"/>
            <a:ext cx="762000" cy="0"/>
          </a:xfrm>
          <a:prstGeom prst="line">
            <a:avLst/>
          </a:prstGeom>
          <a:noFill/>
          <a:ln w="25400">
            <a:solidFill>
              <a:schemeClr val="tx1"/>
            </a:solidFill>
            <a:round/>
            <a:headEnd/>
            <a:tailEnd type="triangle" w="lg" len="lg"/>
          </a:ln>
          <a:effectLst/>
        </p:spPr>
        <p:txBody>
          <a:bodyPr/>
          <a:lstStyle/>
          <a:p>
            <a:endParaRPr lang="en-US"/>
          </a:p>
        </p:txBody>
      </p:sp>
      <p:sp>
        <p:nvSpPr>
          <p:cNvPr id="11" name="Text Box 12"/>
          <p:cNvSpPr txBox="1">
            <a:spLocks noChangeArrowheads="1"/>
          </p:cNvSpPr>
          <p:nvPr/>
        </p:nvSpPr>
        <p:spPr bwMode="auto">
          <a:xfrm>
            <a:off x="6705600" y="3962400"/>
            <a:ext cx="1401763" cy="579438"/>
          </a:xfrm>
          <a:prstGeom prst="rect">
            <a:avLst/>
          </a:prstGeom>
          <a:noFill/>
          <a:ln w="9525">
            <a:noFill/>
            <a:miter lim="800000"/>
            <a:headEnd/>
            <a:tailEnd/>
          </a:ln>
          <a:effectLst/>
        </p:spPr>
        <p:txBody>
          <a:bodyPr wrap="none">
            <a:spAutoFit/>
          </a:bodyPr>
          <a:lstStyle/>
          <a:p>
            <a:r>
              <a:rPr lang="en-US" sz="3200" dirty="0"/>
              <a:t>Output</a:t>
            </a:r>
          </a:p>
        </p:txBody>
      </p:sp>
      <p:sp>
        <p:nvSpPr>
          <p:cNvPr id="12" name="Line 8"/>
          <p:cNvSpPr>
            <a:spLocks noChangeShapeType="1"/>
          </p:cNvSpPr>
          <p:nvPr/>
        </p:nvSpPr>
        <p:spPr bwMode="auto">
          <a:xfrm>
            <a:off x="2667000" y="4267200"/>
            <a:ext cx="762000" cy="0"/>
          </a:xfrm>
          <a:prstGeom prst="line">
            <a:avLst/>
          </a:prstGeom>
          <a:noFill/>
          <a:ln w="25400">
            <a:solidFill>
              <a:schemeClr val="tx1"/>
            </a:solidFill>
            <a:round/>
            <a:headEnd/>
            <a:tailEnd type="triangle" w="lg" len="lg"/>
          </a:ln>
          <a:effectLst/>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Programs </a:t>
            </a:r>
            <a:r>
              <a:rPr lang="en-US" dirty="0" err="1" smtClean="0"/>
              <a:t>vs</a:t>
            </a:r>
            <a:r>
              <a:rPr lang="en-US" dirty="0" smtClean="0"/>
              <a:t> learning algorithms</a:t>
            </a:r>
            <a:endParaRPr lang="en-US" dirty="0"/>
          </a:p>
        </p:txBody>
      </p:sp>
      <p:sp>
        <p:nvSpPr>
          <p:cNvPr id="5" name="Rectangle 4"/>
          <p:cNvSpPr>
            <a:spLocks noChangeArrowheads="1"/>
          </p:cNvSpPr>
          <p:nvPr/>
        </p:nvSpPr>
        <p:spPr bwMode="auto">
          <a:xfrm>
            <a:off x="3276600" y="2057400"/>
            <a:ext cx="2667000" cy="1295400"/>
          </a:xfrm>
          <a:prstGeom prst="rect">
            <a:avLst/>
          </a:prstGeom>
          <a:solidFill>
            <a:schemeClr val="accent1"/>
          </a:solidFill>
          <a:ln w="25400">
            <a:solidFill>
              <a:schemeClr val="tx1"/>
            </a:solidFill>
            <a:miter lim="800000"/>
            <a:headEnd/>
            <a:tailEnd/>
          </a:ln>
          <a:effectLst/>
        </p:spPr>
        <p:txBody>
          <a:bodyPr wrap="none" anchor="ctr"/>
          <a:lstStyle/>
          <a:p>
            <a:pPr algn="ctr"/>
            <a:r>
              <a:rPr lang="en-US" sz="3200" dirty="0"/>
              <a:t>Computer</a:t>
            </a:r>
          </a:p>
        </p:txBody>
      </p:sp>
      <p:sp>
        <p:nvSpPr>
          <p:cNvPr id="6" name="Line 8"/>
          <p:cNvSpPr>
            <a:spLocks noChangeShapeType="1"/>
          </p:cNvSpPr>
          <p:nvPr/>
        </p:nvSpPr>
        <p:spPr bwMode="auto">
          <a:xfrm>
            <a:off x="5943600" y="2590800"/>
            <a:ext cx="762000" cy="0"/>
          </a:xfrm>
          <a:prstGeom prst="line">
            <a:avLst/>
          </a:prstGeom>
          <a:noFill/>
          <a:ln w="25400">
            <a:solidFill>
              <a:schemeClr val="tx1"/>
            </a:solidFill>
            <a:round/>
            <a:headEnd/>
            <a:tailEnd type="triangle" w="lg" len="lg"/>
          </a:ln>
          <a:effectLst/>
        </p:spPr>
        <p:txBody>
          <a:bodyPr/>
          <a:lstStyle/>
          <a:p>
            <a:endParaRPr lang="en-US"/>
          </a:p>
        </p:txBody>
      </p:sp>
      <p:sp>
        <p:nvSpPr>
          <p:cNvPr id="7" name="Text Box 12"/>
          <p:cNvSpPr txBox="1">
            <a:spLocks noChangeArrowheads="1"/>
          </p:cNvSpPr>
          <p:nvPr/>
        </p:nvSpPr>
        <p:spPr bwMode="auto">
          <a:xfrm>
            <a:off x="6629400" y="2286000"/>
            <a:ext cx="1401763" cy="579438"/>
          </a:xfrm>
          <a:prstGeom prst="rect">
            <a:avLst/>
          </a:prstGeom>
          <a:noFill/>
          <a:ln w="9525">
            <a:noFill/>
            <a:miter lim="800000"/>
            <a:headEnd/>
            <a:tailEnd/>
          </a:ln>
          <a:effectLst/>
        </p:spPr>
        <p:txBody>
          <a:bodyPr wrap="none">
            <a:spAutoFit/>
          </a:bodyPr>
          <a:lstStyle/>
          <a:p>
            <a:r>
              <a:rPr lang="en-US" sz="3200" dirty="0"/>
              <a:t>Output</a:t>
            </a:r>
          </a:p>
        </p:txBody>
      </p:sp>
      <p:sp>
        <p:nvSpPr>
          <p:cNvPr id="8" name="Text Box 10"/>
          <p:cNvSpPr txBox="1">
            <a:spLocks noChangeArrowheads="1"/>
          </p:cNvSpPr>
          <p:nvPr/>
        </p:nvSpPr>
        <p:spPr bwMode="auto">
          <a:xfrm>
            <a:off x="1473200" y="1981200"/>
            <a:ext cx="1041400" cy="579438"/>
          </a:xfrm>
          <a:prstGeom prst="rect">
            <a:avLst/>
          </a:prstGeom>
          <a:noFill/>
          <a:ln w="9525">
            <a:noFill/>
            <a:miter lim="800000"/>
            <a:headEnd/>
            <a:tailEnd/>
          </a:ln>
          <a:effectLst/>
        </p:spPr>
        <p:txBody>
          <a:bodyPr wrap="none">
            <a:spAutoFit/>
          </a:bodyPr>
          <a:lstStyle/>
          <a:p>
            <a:r>
              <a:rPr lang="en-US" sz="3200" dirty="0"/>
              <a:t>Data</a:t>
            </a:r>
          </a:p>
        </p:txBody>
      </p:sp>
      <p:sp>
        <p:nvSpPr>
          <p:cNvPr id="9" name="Text Box 11"/>
          <p:cNvSpPr txBox="1">
            <a:spLocks noChangeArrowheads="1"/>
          </p:cNvSpPr>
          <p:nvPr/>
        </p:nvSpPr>
        <p:spPr bwMode="auto">
          <a:xfrm>
            <a:off x="762000" y="2590800"/>
            <a:ext cx="1676400" cy="584775"/>
          </a:xfrm>
          <a:prstGeom prst="rect">
            <a:avLst/>
          </a:prstGeom>
          <a:noFill/>
          <a:ln w="9525">
            <a:noFill/>
            <a:miter lim="800000"/>
            <a:headEnd/>
            <a:tailEnd/>
          </a:ln>
          <a:effectLst/>
        </p:spPr>
        <p:txBody>
          <a:bodyPr wrap="square">
            <a:spAutoFit/>
          </a:bodyPr>
          <a:lstStyle/>
          <a:p>
            <a:r>
              <a:rPr lang="en-US" sz="3200" dirty="0"/>
              <a:t>Program</a:t>
            </a:r>
          </a:p>
        </p:txBody>
      </p:sp>
      <p:sp>
        <p:nvSpPr>
          <p:cNvPr id="11" name="Rectangle 10"/>
          <p:cNvSpPr/>
          <p:nvPr/>
        </p:nvSpPr>
        <p:spPr>
          <a:xfrm>
            <a:off x="3124200" y="1447800"/>
            <a:ext cx="2971800" cy="461665"/>
          </a:xfrm>
          <a:prstGeom prst="rect">
            <a:avLst/>
          </a:prstGeom>
        </p:spPr>
        <p:txBody>
          <a:bodyPr wrap="square">
            <a:spAutoFit/>
          </a:bodyPr>
          <a:lstStyle/>
          <a:p>
            <a:pPr>
              <a:buFontTx/>
              <a:buNone/>
            </a:pPr>
            <a:r>
              <a:rPr lang="en-US" sz="2400" b="1" dirty="0" smtClean="0">
                <a:solidFill>
                  <a:srgbClr val="7030A0"/>
                </a:solidFill>
              </a:rPr>
              <a:t>Algorithmic solution</a:t>
            </a:r>
            <a:endParaRPr lang="en-US" sz="2400" b="1" dirty="0">
              <a:solidFill>
                <a:srgbClr val="7030A0"/>
              </a:solidFill>
            </a:endParaRPr>
          </a:p>
        </p:txBody>
      </p:sp>
      <p:sp>
        <p:nvSpPr>
          <p:cNvPr id="12" name="Line 8"/>
          <p:cNvSpPr>
            <a:spLocks noChangeShapeType="1"/>
          </p:cNvSpPr>
          <p:nvPr/>
        </p:nvSpPr>
        <p:spPr bwMode="auto">
          <a:xfrm>
            <a:off x="2514600" y="2895600"/>
            <a:ext cx="762000" cy="0"/>
          </a:xfrm>
          <a:prstGeom prst="line">
            <a:avLst/>
          </a:prstGeom>
          <a:noFill/>
          <a:ln w="25400">
            <a:solidFill>
              <a:schemeClr val="tx1"/>
            </a:solidFill>
            <a:round/>
            <a:headEnd/>
            <a:tailEnd type="triangle" w="lg" len="lg"/>
          </a:ln>
          <a:effectLst/>
        </p:spPr>
        <p:txBody>
          <a:bodyPr/>
          <a:lstStyle/>
          <a:p>
            <a:endParaRPr lang="en-US"/>
          </a:p>
        </p:txBody>
      </p:sp>
      <p:sp>
        <p:nvSpPr>
          <p:cNvPr id="13" name="Line 8"/>
          <p:cNvSpPr>
            <a:spLocks noChangeShapeType="1"/>
          </p:cNvSpPr>
          <p:nvPr/>
        </p:nvSpPr>
        <p:spPr bwMode="auto">
          <a:xfrm>
            <a:off x="2514600" y="2286000"/>
            <a:ext cx="762000" cy="0"/>
          </a:xfrm>
          <a:prstGeom prst="line">
            <a:avLst/>
          </a:prstGeom>
          <a:noFill/>
          <a:ln w="25400">
            <a:solidFill>
              <a:schemeClr val="tx1"/>
            </a:solidFill>
            <a:round/>
            <a:headEnd/>
            <a:tailEnd type="triangle" w="lg" len="lg"/>
          </a:ln>
          <a:effectLst/>
        </p:spPr>
        <p:txBody>
          <a:bodyPr/>
          <a:lstStyle/>
          <a:p>
            <a:endParaRPr lang="en-US"/>
          </a:p>
        </p:txBody>
      </p:sp>
      <p:sp>
        <p:nvSpPr>
          <p:cNvPr id="14" name="Rectangle 13"/>
          <p:cNvSpPr/>
          <p:nvPr/>
        </p:nvSpPr>
        <p:spPr>
          <a:xfrm>
            <a:off x="2819400" y="3745468"/>
            <a:ext cx="3642344" cy="461665"/>
          </a:xfrm>
          <a:prstGeom prst="rect">
            <a:avLst/>
          </a:prstGeom>
        </p:spPr>
        <p:txBody>
          <a:bodyPr wrap="none">
            <a:spAutoFit/>
          </a:bodyPr>
          <a:lstStyle/>
          <a:p>
            <a:r>
              <a:rPr lang="en-US" sz="2400" b="1" dirty="0" smtClean="0">
                <a:solidFill>
                  <a:srgbClr val="7030A0"/>
                </a:solidFill>
              </a:rPr>
              <a:t> Machine Learning solution</a:t>
            </a:r>
            <a:endParaRPr lang="en-US" sz="2400" dirty="0">
              <a:solidFill>
                <a:srgbClr val="7030A0"/>
              </a:solidFill>
            </a:endParaRPr>
          </a:p>
        </p:txBody>
      </p:sp>
      <p:sp>
        <p:nvSpPr>
          <p:cNvPr id="15" name="Text Box 10"/>
          <p:cNvSpPr txBox="1">
            <a:spLocks noChangeArrowheads="1"/>
          </p:cNvSpPr>
          <p:nvPr/>
        </p:nvSpPr>
        <p:spPr bwMode="auto">
          <a:xfrm>
            <a:off x="1584656" y="4419600"/>
            <a:ext cx="1041400" cy="579438"/>
          </a:xfrm>
          <a:prstGeom prst="rect">
            <a:avLst/>
          </a:prstGeom>
          <a:noFill/>
          <a:ln w="9525">
            <a:noFill/>
            <a:miter lim="800000"/>
            <a:headEnd/>
            <a:tailEnd/>
          </a:ln>
          <a:effectLst/>
        </p:spPr>
        <p:txBody>
          <a:bodyPr wrap="none">
            <a:spAutoFit/>
          </a:bodyPr>
          <a:lstStyle/>
          <a:p>
            <a:r>
              <a:rPr lang="en-US" sz="3200" dirty="0"/>
              <a:t>Data</a:t>
            </a:r>
          </a:p>
        </p:txBody>
      </p:sp>
      <p:sp>
        <p:nvSpPr>
          <p:cNvPr id="16" name="Text Box 11"/>
          <p:cNvSpPr txBox="1">
            <a:spLocks noChangeArrowheads="1"/>
          </p:cNvSpPr>
          <p:nvPr/>
        </p:nvSpPr>
        <p:spPr bwMode="auto">
          <a:xfrm>
            <a:off x="6705600" y="4724400"/>
            <a:ext cx="1676400" cy="584775"/>
          </a:xfrm>
          <a:prstGeom prst="rect">
            <a:avLst/>
          </a:prstGeom>
          <a:noFill/>
          <a:ln w="9525">
            <a:noFill/>
            <a:miter lim="800000"/>
            <a:headEnd/>
            <a:tailEnd/>
          </a:ln>
          <a:effectLst/>
        </p:spPr>
        <p:txBody>
          <a:bodyPr wrap="square">
            <a:spAutoFit/>
          </a:bodyPr>
          <a:lstStyle/>
          <a:p>
            <a:r>
              <a:rPr lang="en-US" sz="3200" dirty="0"/>
              <a:t>Program</a:t>
            </a:r>
          </a:p>
        </p:txBody>
      </p:sp>
      <p:sp>
        <p:nvSpPr>
          <p:cNvPr id="17" name="Rectangle 16"/>
          <p:cNvSpPr>
            <a:spLocks noChangeArrowheads="1"/>
          </p:cNvSpPr>
          <p:nvPr/>
        </p:nvSpPr>
        <p:spPr bwMode="auto">
          <a:xfrm>
            <a:off x="3352800" y="4343400"/>
            <a:ext cx="2667000" cy="1295400"/>
          </a:xfrm>
          <a:prstGeom prst="rect">
            <a:avLst/>
          </a:prstGeom>
          <a:solidFill>
            <a:schemeClr val="accent1"/>
          </a:solidFill>
          <a:ln w="25400">
            <a:solidFill>
              <a:schemeClr val="tx1"/>
            </a:solidFill>
            <a:miter lim="800000"/>
            <a:headEnd/>
            <a:tailEnd/>
          </a:ln>
          <a:effectLst/>
        </p:spPr>
        <p:txBody>
          <a:bodyPr wrap="none" anchor="ctr"/>
          <a:lstStyle/>
          <a:p>
            <a:pPr algn="ctr"/>
            <a:r>
              <a:rPr lang="en-US" sz="3200" dirty="0"/>
              <a:t>Computer</a:t>
            </a:r>
          </a:p>
        </p:txBody>
      </p:sp>
      <p:sp>
        <p:nvSpPr>
          <p:cNvPr id="18" name="Text Box 12"/>
          <p:cNvSpPr txBox="1">
            <a:spLocks noChangeArrowheads="1"/>
          </p:cNvSpPr>
          <p:nvPr/>
        </p:nvSpPr>
        <p:spPr bwMode="auto">
          <a:xfrm>
            <a:off x="1218605" y="4950178"/>
            <a:ext cx="1401763" cy="579438"/>
          </a:xfrm>
          <a:prstGeom prst="rect">
            <a:avLst/>
          </a:prstGeom>
          <a:noFill/>
          <a:ln w="9525">
            <a:noFill/>
            <a:miter lim="800000"/>
            <a:headEnd/>
            <a:tailEnd/>
          </a:ln>
          <a:effectLst/>
        </p:spPr>
        <p:txBody>
          <a:bodyPr wrap="none">
            <a:spAutoFit/>
          </a:bodyPr>
          <a:lstStyle/>
          <a:p>
            <a:r>
              <a:rPr lang="en-US" sz="3200" dirty="0"/>
              <a:t>Output</a:t>
            </a:r>
          </a:p>
        </p:txBody>
      </p:sp>
      <p:sp>
        <p:nvSpPr>
          <p:cNvPr id="19" name="Line 8"/>
          <p:cNvSpPr>
            <a:spLocks noChangeShapeType="1"/>
          </p:cNvSpPr>
          <p:nvPr/>
        </p:nvSpPr>
        <p:spPr bwMode="auto">
          <a:xfrm>
            <a:off x="6019800" y="5029200"/>
            <a:ext cx="762000" cy="0"/>
          </a:xfrm>
          <a:prstGeom prst="line">
            <a:avLst/>
          </a:prstGeom>
          <a:noFill/>
          <a:ln w="25400">
            <a:solidFill>
              <a:schemeClr val="tx1"/>
            </a:solidFill>
            <a:round/>
            <a:headEnd/>
            <a:tailEnd type="triangle" w="lg" len="lg"/>
          </a:ln>
          <a:effectLst/>
        </p:spPr>
        <p:txBody>
          <a:bodyPr/>
          <a:lstStyle/>
          <a:p>
            <a:endParaRPr lang="en-US"/>
          </a:p>
        </p:txBody>
      </p:sp>
      <p:sp>
        <p:nvSpPr>
          <p:cNvPr id="20" name="Line 8"/>
          <p:cNvSpPr>
            <a:spLocks noChangeShapeType="1"/>
          </p:cNvSpPr>
          <p:nvPr/>
        </p:nvSpPr>
        <p:spPr bwMode="auto">
          <a:xfrm>
            <a:off x="2590800" y="4724400"/>
            <a:ext cx="762000" cy="0"/>
          </a:xfrm>
          <a:prstGeom prst="line">
            <a:avLst/>
          </a:prstGeom>
          <a:noFill/>
          <a:ln w="25400">
            <a:solidFill>
              <a:schemeClr val="tx1"/>
            </a:solidFill>
            <a:round/>
            <a:headEnd/>
            <a:tailEnd type="triangle" w="lg" len="lg"/>
          </a:ln>
          <a:effectLst/>
        </p:spPr>
        <p:txBody>
          <a:bodyPr/>
          <a:lstStyle/>
          <a:p>
            <a:endParaRPr lang="en-US"/>
          </a:p>
        </p:txBody>
      </p:sp>
      <p:sp>
        <p:nvSpPr>
          <p:cNvPr id="21" name="Line 8"/>
          <p:cNvSpPr>
            <a:spLocks noChangeShapeType="1"/>
          </p:cNvSpPr>
          <p:nvPr/>
        </p:nvSpPr>
        <p:spPr bwMode="auto">
          <a:xfrm>
            <a:off x="2590800" y="5257800"/>
            <a:ext cx="762000" cy="0"/>
          </a:xfrm>
          <a:prstGeom prst="line">
            <a:avLst/>
          </a:prstGeom>
          <a:noFill/>
          <a:ln w="25400">
            <a:solidFill>
              <a:schemeClr val="tx1"/>
            </a:solidFill>
            <a:round/>
            <a:headEnd/>
            <a:tailEnd type="triangle" w="lg" len="lg"/>
          </a:ln>
          <a:effectLst/>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229600" cy="715962"/>
          </a:xfrm>
        </p:spPr>
        <p:txBody>
          <a:bodyPr>
            <a:normAutofit/>
          </a:bodyPr>
          <a:lstStyle/>
          <a:p>
            <a:r>
              <a:rPr lang="en-US" sz="3600" dirty="0" smtClean="0"/>
              <a:t>UNIT-1: Overview of Course </a:t>
            </a:r>
            <a:endParaRPr lang="en-US" sz="3600" dirty="0"/>
          </a:p>
        </p:txBody>
      </p:sp>
      <p:sp>
        <p:nvSpPr>
          <p:cNvPr id="3" name="Content Placeholder 2"/>
          <p:cNvSpPr>
            <a:spLocks noGrp="1"/>
          </p:cNvSpPr>
          <p:nvPr>
            <p:ph idx="1"/>
          </p:nvPr>
        </p:nvSpPr>
        <p:spPr>
          <a:xfrm>
            <a:off x="457200" y="1219200"/>
            <a:ext cx="8229600" cy="5410200"/>
          </a:xfrm>
        </p:spPr>
        <p:txBody>
          <a:bodyPr>
            <a:normAutofit fontScale="85000" lnSpcReduction="20000"/>
          </a:bodyPr>
          <a:lstStyle/>
          <a:p>
            <a:pPr algn="just"/>
            <a:r>
              <a:rPr lang="en-US" dirty="0" smtClean="0"/>
              <a:t>Introduction </a:t>
            </a:r>
            <a:r>
              <a:rPr lang="en-US" dirty="0" smtClean="0"/>
              <a:t>to Machine Learning. Human Learning and its types. </a:t>
            </a:r>
            <a:endParaRPr lang="en-US" dirty="0" smtClean="0"/>
          </a:p>
          <a:p>
            <a:pPr algn="just"/>
            <a:endParaRPr lang="en-US" dirty="0" smtClean="0"/>
          </a:p>
          <a:p>
            <a:pPr algn="just"/>
            <a:r>
              <a:rPr lang="en-US" dirty="0" smtClean="0"/>
              <a:t>Machine Learning and its types( Supervised, Unsupervised and Reinforcement Learning</a:t>
            </a:r>
            <a:r>
              <a:rPr lang="en-US" dirty="0" smtClean="0"/>
              <a:t>).</a:t>
            </a:r>
          </a:p>
          <a:p>
            <a:pPr algn="just"/>
            <a:endParaRPr lang="en-US" dirty="0" smtClean="0"/>
          </a:p>
          <a:p>
            <a:pPr algn="just"/>
            <a:r>
              <a:rPr lang="en-US" dirty="0" smtClean="0"/>
              <a:t>Well posted learning problems</a:t>
            </a:r>
            <a:r>
              <a:rPr lang="en-US" dirty="0" smtClean="0"/>
              <a:t>.</a:t>
            </a:r>
          </a:p>
          <a:p>
            <a:pPr algn="just"/>
            <a:endParaRPr lang="en-US" dirty="0" smtClean="0"/>
          </a:p>
          <a:p>
            <a:pPr algn="just"/>
            <a:r>
              <a:rPr lang="en-US" dirty="0" smtClean="0"/>
              <a:t>Applications of Machine Learning. Issues in Machine </a:t>
            </a:r>
            <a:r>
              <a:rPr lang="en-US" dirty="0" smtClean="0"/>
              <a:t>Learning</a:t>
            </a:r>
          </a:p>
          <a:p>
            <a:pPr algn="just"/>
            <a:endParaRPr lang="en-US" dirty="0" smtClean="0"/>
          </a:p>
          <a:p>
            <a:pPr algn="just"/>
            <a:r>
              <a:rPr lang="en-US" dirty="0" smtClean="0"/>
              <a:t>Basic Types of Data in Machine Learning: Numerical and Categorical data, Data Quality and Remediation.</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2"/>
          </a:xfrm>
        </p:spPr>
        <p:txBody>
          <a:bodyPr/>
          <a:lstStyle/>
          <a:p>
            <a:r>
              <a:rPr lang="en-US" b="1" dirty="0" smtClean="0">
                <a:solidFill>
                  <a:srgbClr val="FF0000"/>
                </a:solidFill>
              </a:rPr>
              <a:t>Domains and ML Applications</a:t>
            </a:r>
            <a:endParaRPr lang="en-US" b="1" dirty="0">
              <a:solidFill>
                <a:srgbClr val="FF0000"/>
              </a:solidFill>
            </a:endParaRPr>
          </a:p>
        </p:txBody>
      </p:sp>
      <p:sp>
        <p:nvSpPr>
          <p:cNvPr id="3" name="Content Placeholder 2"/>
          <p:cNvSpPr>
            <a:spLocks noGrp="1"/>
          </p:cNvSpPr>
          <p:nvPr>
            <p:ph idx="1"/>
          </p:nvPr>
        </p:nvSpPr>
        <p:spPr>
          <a:xfrm>
            <a:off x="457200" y="1295400"/>
            <a:ext cx="8229600" cy="5334000"/>
          </a:xfrm>
        </p:spPr>
        <p:txBody>
          <a:bodyPr>
            <a:normAutofit fontScale="92500" lnSpcReduction="10000"/>
          </a:bodyPr>
          <a:lstStyle/>
          <a:p>
            <a:pPr>
              <a:buNone/>
            </a:pPr>
            <a:r>
              <a:rPr lang="en-US" b="1" dirty="0" smtClean="0">
                <a:solidFill>
                  <a:srgbClr val="FF0000"/>
                </a:solidFill>
              </a:rPr>
              <a:t>Domain:-</a:t>
            </a:r>
            <a:r>
              <a:rPr lang="en-US" b="1" dirty="0" smtClean="0"/>
              <a:t> Automobile</a:t>
            </a:r>
          </a:p>
          <a:p>
            <a:pPr>
              <a:buNone/>
            </a:pPr>
            <a:r>
              <a:rPr lang="en-US" b="1" dirty="0" smtClean="0"/>
              <a:t>Example: </a:t>
            </a:r>
            <a:r>
              <a:rPr lang="en-US" b="1" dirty="0" smtClean="0">
                <a:solidFill>
                  <a:srgbClr val="FF0000"/>
                </a:solidFill>
              </a:rPr>
              <a:t>A robot driving learning problem</a:t>
            </a:r>
            <a:endParaRPr lang="en-US" b="1" dirty="0" smtClean="0"/>
          </a:p>
          <a:p>
            <a:r>
              <a:rPr lang="en-US" dirty="0" smtClean="0"/>
              <a:t>Task T: driving on public four-lane highways using vision sensors</a:t>
            </a:r>
          </a:p>
          <a:p>
            <a:endParaRPr lang="en-US" dirty="0" smtClean="0"/>
          </a:p>
          <a:p>
            <a:r>
              <a:rPr lang="en-US" dirty="0" smtClean="0"/>
              <a:t>Performance measure P: average distance traveled before an error.</a:t>
            </a:r>
          </a:p>
          <a:p>
            <a:endParaRPr lang="en-US" dirty="0" smtClean="0"/>
          </a:p>
          <a:p>
            <a:r>
              <a:rPr lang="en-US" dirty="0" smtClean="0"/>
              <a:t>Training experience E: a sequence of images and steering commands recorded while observing a human driver.</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8077200" cy="5867400"/>
          </a:xfrm>
        </p:spPr>
        <p:txBody>
          <a:bodyPr>
            <a:normAutofit fontScale="92500" lnSpcReduction="10000"/>
          </a:bodyPr>
          <a:lstStyle/>
          <a:p>
            <a:pPr>
              <a:buNone/>
            </a:pPr>
            <a:r>
              <a:rPr lang="en-US" b="1" dirty="0" smtClean="0">
                <a:solidFill>
                  <a:srgbClr val="FF0000"/>
                </a:solidFill>
              </a:rPr>
              <a:t>Domain: </a:t>
            </a:r>
            <a:r>
              <a:rPr lang="en-US" b="1" dirty="0" smtClean="0"/>
              <a:t>Health Care</a:t>
            </a:r>
          </a:p>
          <a:p>
            <a:pPr>
              <a:buNone/>
            </a:pPr>
            <a:endParaRPr lang="en-US" b="1" dirty="0" smtClean="0"/>
          </a:p>
          <a:p>
            <a:pPr>
              <a:buNone/>
            </a:pPr>
            <a:r>
              <a:rPr lang="en-US" dirty="0" smtClean="0"/>
              <a:t>• Task T: Diagnose a disease</a:t>
            </a:r>
          </a:p>
          <a:p>
            <a:pPr>
              <a:buNone/>
            </a:pPr>
            <a:r>
              <a:rPr lang="en-US" dirty="0" smtClean="0"/>
              <a:t>    </a:t>
            </a:r>
            <a:r>
              <a:rPr lang="en-US" b="1" dirty="0" smtClean="0">
                <a:solidFill>
                  <a:srgbClr val="FF0000"/>
                </a:solidFill>
              </a:rPr>
              <a:t>– Input:</a:t>
            </a:r>
            <a:r>
              <a:rPr lang="en-US" dirty="0" smtClean="0"/>
              <a:t> symptoms, lab measurements, test result.</a:t>
            </a:r>
          </a:p>
          <a:p>
            <a:pPr>
              <a:buNone/>
            </a:pPr>
            <a:r>
              <a:rPr lang="en-US" dirty="0" smtClean="0"/>
              <a:t>    </a:t>
            </a:r>
            <a:r>
              <a:rPr lang="en-US" b="1" dirty="0" smtClean="0">
                <a:solidFill>
                  <a:srgbClr val="FF0000"/>
                </a:solidFill>
              </a:rPr>
              <a:t>– Output:</a:t>
            </a:r>
            <a:r>
              <a:rPr lang="en-US" dirty="0" smtClean="0"/>
              <a:t> One of set of possible diseases, or   </a:t>
            </a:r>
          </a:p>
          <a:p>
            <a:pPr>
              <a:buNone/>
            </a:pPr>
            <a:r>
              <a:rPr lang="en-US" dirty="0" smtClean="0"/>
              <a:t>                       “none of the above”</a:t>
            </a:r>
          </a:p>
          <a:p>
            <a:pPr>
              <a:buNone/>
            </a:pPr>
            <a:endParaRPr lang="en-US" dirty="0" smtClean="0"/>
          </a:p>
          <a:p>
            <a:pPr>
              <a:buNone/>
            </a:pPr>
            <a:r>
              <a:rPr lang="en-US" dirty="0" smtClean="0"/>
              <a:t>• Data: Historical medical records.</a:t>
            </a:r>
          </a:p>
          <a:p>
            <a:pPr>
              <a:buNone/>
            </a:pPr>
            <a:endParaRPr lang="en-US" dirty="0" smtClean="0"/>
          </a:p>
          <a:p>
            <a:pPr>
              <a:buNone/>
            </a:pPr>
            <a:r>
              <a:rPr lang="en-US" dirty="0" smtClean="0"/>
              <a:t>• Learn: which future patients will respond best to which treatments</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2028B48C-B411-4AED-BB3B-06872FA05DEA}" type="slidenum">
              <a:rPr lang="tr-TR"/>
              <a:pPr/>
              <a:t>22</a:t>
            </a:fld>
            <a:endParaRPr lang="tr-TR"/>
          </a:p>
        </p:txBody>
      </p:sp>
      <p:pic>
        <p:nvPicPr>
          <p:cNvPr id="26633" name="Picture 9"/>
          <p:cNvPicPr>
            <a:picLocks noGrp="1" noChangeAspect="1" noChangeArrowheads="1"/>
          </p:cNvPicPr>
          <p:nvPr>
            <p:ph idx="1"/>
          </p:nvPr>
        </p:nvPicPr>
        <p:blipFill>
          <a:blip r:embed="rId2" cstate="print"/>
          <a:srcRect/>
          <a:stretch>
            <a:fillRect/>
          </a:stretch>
        </p:blipFill>
        <p:spPr>
          <a:xfrm>
            <a:off x="3995738" y="869950"/>
            <a:ext cx="4689475" cy="4464050"/>
          </a:xfrm>
        </p:spPr>
      </p:pic>
      <p:sp>
        <p:nvSpPr>
          <p:cNvPr id="26626" name="Rectangle 2"/>
          <p:cNvSpPr>
            <a:spLocks noGrp="1" noChangeArrowheads="1"/>
          </p:cNvSpPr>
          <p:nvPr>
            <p:ph type="title"/>
          </p:nvPr>
        </p:nvSpPr>
        <p:spPr>
          <a:xfrm>
            <a:off x="457200" y="274638"/>
            <a:ext cx="8229600" cy="715962"/>
          </a:xfrm>
        </p:spPr>
        <p:txBody>
          <a:bodyPr>
            <a:normAutofit fontScale="90000"/>
          </a:bodyPr>
          <a:lstStyle/>
          <a:p>
            <a:r>
              <a:rPr lang="tr-TR" b="1" dirty="0">
                <a:solidFill>
                  <a:srgbClr val="FF0000"/>
                </a:solidFill>
              </a:rPr>
              <a:t>Classification</a:t>
            </a:r>
          </a:p>
        </p:txBody>
      </p:sp>
      <p:sp>
        <p:nvSpPr>
          <p:cNvPr id="26627" name="Rectangle 3"/>
          <p:cNvSpPr>
            <a:spLocks noGrp="1" noChangeArrowheads="1"/>
          </p:cNvSpPr>
          <p:nvPr>
            <p:ph type="body" sz="half" idx="4294967295"/>
          </p:nvPr>
        </p:nvSpPr>
        <p:spPr>
          <a:xfrm>
            <a:off x="468313" y="1844675"/>
            <a:ext cx="3322637" cy="3168650"/>
          </a:xfrm>
        </p:spPr>
        <p:txBody>
          <a:bodyPr>
            <a:normAutofit fontScale="92500" lnSpcReduction="20000"/>
          </a:bodyPr>
          <a:lstStyle/>
          <a:p>
            <a:r>
              <a:rPr lang="tr-TR"/>
              <a:t>Example: Credit scoring</a:t>
            </a:r>
          </a:p>
          <a:p>
            <a:r>
              <a:rPr lang="tr-TR"/>
              <a:t>Differentiating between </a:t>
            </a:r>
            <a:r>
              <a:rPr lang="tr-TR">
                <a:solidFill>
                  <a:srgbClr val="FF33CC"/>
                </a:solidFill>
              </a:rPr>
              <a:t>low-risk</a:t>
            </a:r>
            <a:r>
              <a:rPr lang="tr-TR"/>
              <a:t> and </a:t>
            </a:r>
            <a:r>
              <a:rPr lang="tr-TR">
                <a:solidFill>
                  <a:srgbClr val="FF0000"/>
                </a:solidFill>
              </a:rPr>
              <a:t>high-risk</a:t>
            </a:r>
            <a:r>
              <a:rPr lang="tr-TR"/>
              <a:t> customers from their </a:t>
            </a:r>
            <a:r>
              <a:rPr lang="tr-TR" i="1"/>
              <a:t>income</a:t>
            </a:r>
            <a:r>
              <a:rPr lang="tr-TR"/>
              <a:t> and </a:t>
            </a:r>
            <a:r>
              <a:rPr lang="tr-TR" i="1"/>
              <a:t>savings</a:t>
            </a:r>
          </a:p>
        </p:txBody>
      </p:sp>
      <p:sp>
        <p:nvSpPr>
          <p:cNvPr id="26634" name="Rectangle 10"/>
          <p:cNvSpPr>
            <a:spLocks noChangeArrowheads="1"/>
          </p:cNvSpPr>
          <p:nvPr/>
        </p:nvSpPr>
        <p:spPr bwMode="auto">
          <a:xfrm>
            <a:off x="762000" y="5532438"/>
            <a:ext cx="7777163" cy="792162"/>
          </a:xfrm>
          <a:prstGeom prst="rect">
            <a:avLst/>
          </a:prstGeom>
          <a:noFill/>
          <a:ln w="9525">
            <a:noFill/>
            <a:miter lim="800000"/>
            <a:headEnd/>
            <a:tailEnd/>
          </a:ln>
          <a:effectLst/>
        </p:spPr>
        <p:txBody>
          <a:bodyPr/>
          <a:lstStyle/>
          <a:p>
            <a:pPr marL="342900" indent="-342900">
              <a:lnSpc>
                <a:spcPct val="90000"/>
              </a:lnSpc>
              <a:spcBef>
                <a:spcPct val="20000"/>
              </a:spcBef>
              <a:buClr>
                <a:schemeClr val="bg2"/>
              </a:buClr>
              <a:buSzPct val="75000"/>
              <a:buFont typeface="Wingdings" pitchFamily="2" charset="2"/>
              <a:buNone/>
            </a:pPr>
            <a:r>
              <a:rPr lang="tr-TR" sz="2400" dirty="0">
                <a:solidFill>
                  <a:srgbClr val="3333FF"/>
                </a:solidFill>
                <a:latin typeface="Lucida Bright" pitchFamily="18" charset="0"/>
              </a:rPr>
              <a:t>Discriminant:</a:t>
            </a:r>
            <a:r>
              <a:rPr lang="tr-TR" sz="2400" dirty="0">
                <a:latin typeface="Lucida Bright" pitchFamily="18" charset="0"/>
              </a:rPr>
              <a:t> IF </a:t>
            </a:r>
            <a:r>
              <a:rPr lang="tr-TR" sz="2400" i="1" dirty="0">
                <a:latin typeface="Lucida Bright" pitchFamily="18" charset="0"/>
              </a:rPr>
              <a:t>income</a:t>
            </a:r>
            <a:r>
              <a:rPr lang="tr-TR" sz="2400" dirty="0">
                <a:latin typeface="Lucida Bright" pitchFamily="18" charset="0"/>
              </a:rPr>
              <a:t> &gt; θ</a:t>
            </a:r>
            <a:r>
              <a:rPr lang="tr-TR" sz="2400" baseline="-25000" dirty="0">
                <a:latin typeface="Lucida Bright" pitchFamily="18" charset="0"/>
              </a:rPr>
              <a:t>1</a:t>
            </a:r>
            <a:r>
              <a:rPr lang="tr-TR" sz="2400" dirty="0">
                <a:latin typeface="Lucida Bright" pitchFamily="18" charset="0"/>
              </a:rPr>
              <a:t> AND </a:t>
            </a:r>
            <a:r>
              <a:rPr lang="tr-TR" sz="2400" i="1" dirty="0">
                <a:latin typeface="Lucida Bright" pitchFamily="18" charset="0"/>
              </a:rPr>
              <a:t>savings</a:t>
            </a:r>
            <a:r>
              <a:rPr lang="tr-TR" sz="2400" dirty="0">
                <a:latin typeface="Lucida Bright" pitchFamily="18" charset="0"/>
              </a:rPr>
              <a:t> &gt; θ</a:t>
            </a:r>
            <a:r>
              <a:rPr lang="tr-TR" sz="2400" baseline="-25000" dirty="0">
                <a:latin typeface="Lucida Bright" pitchFamily="18" charset="0"/>
              </a:rPr>
              <a:t>2</a:t>
            </a:r>
            <a:r>
              <a:rPr lang="tr-TR" sz="2400" dirty="0">
                <a:latin typeface="Lucida Bright" pitchFamily="18" charset="0"/>
              </a:rPr>
              <a:t> </a:t>
            </a:r>
          </a:p>
          <a:p>
            <a:pPr marL="342900" indent="-342900">
              <a:lnSpc>
                <a:spcPct val="90000"/>
              </a:lnSpc>
              <a:spcBef>
                <a:spcPct val="20000"/>
              </a:spcBef>
              <a:buClr>
                <a:schemeClr val="bg2"/>
              </a:buClr>
              <a:buSzPct val="75000"/>
              <a:buFont typeface="Wingdings" pitchFamily="2" charset="2"/>
              <a:buNone/>
            </a:pPr>
            <a:r>
              <a:rPr lang="tr-TR" sz="2400" dirty="0">
                <a:latin typeface="Lucida Bright" pitchFamily="18" charset="0"/>
              </a:rPr>
              <a:t>				THEN </a:t>
            </a:r>
            <a:r>
              <a:rPr lang="tr-TR" sz="2400" dirty="0">
                <a:solidFill>
                  <a:srgbClr val="FF33CC"/>
                </a:solidFill>
                <a:latin typeface="Lucida Bright" pitchFamily="18" charset="0"/>
              </a:rPr>
              <a:t>low-risk </a:t>
            </a:r>
            <a:r>
              <a:rPr lang="tr-TR" sz="2400" dirty="0">
                <a:latin typeface="Lucida Bright" pitchFamily="18" charset="0"/>
              </a:rPr>
              <a:t>ELSE </a:t>
            </a:r>
            <a:r>
              <a:rPr lang="tr-TR" sz="2400" dirty="0">
                <a:solidFill>
                  <a:srgbClr val="FF0000"/>
                </a:solidFill>
                <a:latin typeface="Lucida Bright" pitchFamily="18" charset="0"/>
              </a:rPr>
              <a:t>high-risk</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1"/>
          </p:nvPr>
        </p:nvSpPr>
        <p:spPr/>
        <p:txBody>
          <a:bodyPr/>
          <a:lstStyle/>
          <a:p>
            <a:fld id="{24BF19B4-A72D-47CC-8C92-81FB7FCC9AE0}" type="slidenum">
              <a:rPr lang="tr-TR"/>
              <a:pPr/>
              <a:t>23</a:t>
            </a:fld>
            <a:endParaRPr lang="tr-TR"/>
          </a:p>
        </p:txBody>
      </p:sp>
      <p:sp>
        <p:nvSpPr>
          <p:cNvPr id="304130" name="Rectangle 2"/>
          <p:cNvSpPr>
            <a:spLocks noGrp="1" noChangeArrowheads="1"/>
          </p:cNvSpPr>
          <p:nvPr>
            <p:ph type="title"/>
          </p:nvPr>
        </p:nvSpPr>
        <p:spPr/>
        <p:txBody>
          <a:bodyPr/>
          <a:lstStyle/>
          <a:p>
            <a:r>
              <a:rPr lang="tr-TR"/>
              <a:t>Face Recognition</a:t>
            </a:r>
          </a:p>
        </p:txBody>
      </p:sp>
      <p:pic>
        <p:nvPicPr>
          <p:cNvPr id="304145" name="Picture 17" descr="011"/>
          <p:cNvPicPr>
            <a:picLocks noChangeAspect="1" noChangeArrowheads="1"/>
          </p:cNvPicPr>
          <p:nvPr/>
        </p:nvPicPr>
        <p:blipFill>
          <a:blip r:embed="rId3" cstate="print"/>
          <a:srcRect/>
          <a:stretch>
            <a:fillRect/>
          </a:stretch>
        </p:blipFill>
        <p:spPr bwMode="auto">
          <a:xfrm>
            <a:off x="755650" y="2492375"/>
            <a:ext cx="876300" cy="1066800"/>
          </a:xfrm>
          <a:prstGeom prst="rect">
            <a:avLst/>
          </a:prstGeom>
          <a:noFill/>
        </p:spPr>
      </p:pic>
      <p:pic>
        <p:nvPicPr>
          <p:cNvPr id="304146" name="Picture 18" descr="012"/>
          <p:cNvPicPr>
            <a:picLocks noChangeAspect="1" noChangeArrowheads="1"/>
          </p:cNvPicPr>
          <p:nvPr/>
        </p:nvPicPr>
        <p:blipFill>
          <a:blip r:embed="rId4" cstate="print"/>
          <a:srcRect/>
          <a:stretch>
            <a:fillRect/>
          </a:stretch>
        </p:blipFill>
        <p:spPr bwMode="auto">
          <a:xfrm>
            <a:off x="1763713" y="2492375"/>
            <a:ext cx="876300" cy="1066800"/>
          </a:xfrm>
          <a:prstGeom prst="rect">
            <a:avLst/>
          </a:prstGeom>
          <a:noFill/>
        </p:spPr>
      </p:pic>
      <p:pic>
        <p:nvPicPr>
          <p:cNvPr id="304147" name="Picture 19" descr="010"/>
          <p:cNvPicPr>
            <a:picLocks noChangeAspect="1" noChangeArrowheads="1"/>
          </p:cNvPicPr>
          <p:nvPr/>
        </p:nvPicPr>
        <p:blipFill>
          <a:blip r:embed="rId5" cstate="print"/>
          <a:srcRect/>
          <a:stretch>
            <a:fillRect/>
          </a:stretch>
        </p:blipFill>
        <p:spPr bwMode="auto">
          <a:xfrm>
            <a:off x="2771775" y="2492375"/>
            <a:ext cx="876300" cy="1066800"/>
          </a:xfrm>
          <a:prstGeom prst="rect">
            <a:avLst/>
          </a:prstGeom>
          <a:noFill/>
        </p:spPr>
      </p:pic>
      <p:pic>
        <p:nvPicPr>
          <p:cNvPr id="304148" name="Picture 20" descr="013"/>
          <p:cNvPicPr>
            <a:picLocks noChangeAspect="1" noChangeArrowheads="1"/>
          </p:cNvPicPr>
          <p:nvPr/>
        </p:nvPicPr>
        <p:blipFill>
          <a:blip r:embed="rId6" cstate="print"/>
          <a:srcRect/>
          <a:stretch>
            <a:fillRect/>
          </a:stretch>
        </p:blipFill>
        <p:spPr bwMode="auto">
          <a:xfrm>
            <a:off x="3779838" y="2492375"/>
            <a:ext cx="876300" cy="1066800"/>
          </a:xfrm>
          <a:prstGeom prst="rect">
            <a:avLst/>
          </a:prstGeom>
          <a:noFill/>
        </p:spPr>
      </p:pic>
      <p:pic>
        <p:nvPicPr>
          <p:cNvPr id="304149" name="Picture 21" descr="014"/>
          <p:cNvPicPr>
            <a:picLocks noChangeAspect="1" noChangeArrowheads="1"/>
          </p:cNvPicPr>
          <p:nvPr/>
        </p:nvPicPr>
        <p:blipFill>
          <a:blip r:embed="rId7" cstate="print"/>
          <a:srcRect/>
          <a:stretch>
            <a:fillRect/>
          </a:stretch>
        </p:blipFill>
        <p:spPr bwMode="auto">
          <a:xfrm>
            <a:off x="684213" y="4508500"/>
            <a:ext cx="876300" cy="1066800"/>
          </a:xfrm>
          <a:prstGeom prst="rect">
            <a:avLst/>
          </a:prstGeom>
          <a:noFill/>
        </p:spPr>
      </p:pic>
      <p:pic>
        <p:nvPicPr>
          <p:cNvPr id="304150" name="Picture 22" descr="020"/>
          <p:cNvPicPr>
            <a:picLocks noChangeAspect="1" noChangeArrowheads="1"/>
          </p:cNvPicPr>
          <p:nvPr/>
        </p:nvPicPr>
        <p:blipFill>
          <a:blip r:embed="rId8" cstate="print"/>
          <a:srcRect/>
          <a:stretch>
            <a:fillRect/>
          </a:stretch>
        </p:blipFill>
        <p:spPr bwMode="auto">
          <a:xfrm>
            <a:off x="1692275" y="4508500"/>
            <a:ext cx="876300" cy="1066800"/>
          </a:xfrm>
          <a:prstGeom prst="rect">
            <a:avLst/>
          </a:prstGeom>
          <a:noFill/>
        </p:spPr>
      </p:pic>
      <p:pic>
        <p:nvPicPr>
          <p:cNvPr id="304151" name="Picture 23" descr="105"/>
          <p:cNvPicPr>
            <a:picLocks noChangeAspect="1" noChangeArrowheads="1"/>
          </p:cNvPicPr>
          <p:nvPr/>
        </p:nvPicPr>
        <p:blipFill>
          <a:blip r:embed="rId9" cstate="print"/>
          <a:srcRect/>
          <a:stretch>
            <a:fillRect/>
          </a:stretch>
        </p:blipFill>
        <p:spPr bwMode="auto">
          <a:xfrm>
            <a:off x="2700338" y="4508500"/>
            <a:ext cx="876300" cy="1066800"/>
          </a:xfrm>
          <a:prstGeom prst="rect">
            <a:avLst/>
          </a:prstGeom>
          <a:noFill/>
        </p:spPr>
      </p:pic>
      <p:pic>
        <p:nvPicPr>
          <p:cNvPr id="304152" name="Picture 24" descr="350"/>
          <p:cNvPicPr>
            <a:picLocks noChangeAspect="1" noChangeArrowheads="1"/>
          </p:cNvPicPr>
          <p:nvPr/>
        </p:nvPicPr>
        <p:blipFill>
          <a:blip r:embed="rId10" cstate="print"/>
          <a:srcRect/>
          <a:stretch>
            <a:fillRect/>
          </a:stretch>
        </p:blipFill>
        <p:spPr bwMode="auto">
          <a:xfrm>
            <a:off x="3708400" y="4508500"/>
            <a:ext cx="876300" cy="1066800"/>
          </a:xfrm>
          <a:prstGeom prst="rect">
            <a:avLst/>
          </a:prstGeom>
          <a:noFill/>
        </p:spPr>
      </p:pic>
      <p:sp>
        <p:nvSpPr>
          <p:cNvPr id="304153" name="Text Box 25"/>
          <p:cNvSpPr txBox="1">
            <a:spLocks noChangeArrowheads="1"/>
          </p:cNvSpPr>
          <p:nvPr/>
        </p:nvSpPr>
        <p:spPr bwMode="auto">
          <a:xfrm>
            <a:off x="611188" y="1844675"/>
            <a:ext cx="4684712" cy="457200"/>
          </a:xfrm>
          <a:prstGeom prst="rect">
            <a:avLst/>
          </a:prstGeom>
          <a:noFill/>
          <a:ln w="9525">
            <a:noFill/>
            <a:miter lim="800000"/>
            <a:headEnd/>
            <a:tailEnd/>
          </a:ln>
          <a:effectLst/>
        </p:spPr>
        <p:txBody>
          <a:bodyPr wrap="none">
            <a:spAutoFit/>
          </a:bodyPr>
          <a:lstStyle/>
          <a:p>
            <a:r>
              <a:rPr lang="tr-TR" sz="2400">
                <a:latin typeface="Lucida Bright" pitchFamily="18" charset="0"/>
              </a:rPr>
              <a:t>Training examples of a person</a:t>
            </a:r>
          </a:p>
        </p:txBody>
      </p:sp>
      <p:sp>
        <p:nvSpPr>
          <p:cNvPr id="304154" name="Text Box 26"/>
          <p:cNvSpPr txBox="1">
            <a:spLocks noChangeArrowheads="1"/>
          </p:cNvSpPr>
          <p:nvPr/>
        </p:nvSpPr>
        <p:spPr bwMode="auto">
          <a:xfrm>
            <a:off x="684213" y="3933825"/>
            <a:ext cx="1951037" cy="457200"/>
          </a:xfrm>
          <a:prstGeom prst="rect">
            <a:avLst/>
          </a:prstGeom>
          <a:noFill/>
          <a:ln w="9525">
            <a:noFill/>
            <a:miter lim="800000"/>
            <a:headEnd/>
            <a:tailEnd/>
          </a:ln>
          <a:effectLst/>
        </p:spPr>
        <p:txBody>
          <a:bodyPr wrap="none">
            <a:spAutoFit/>
          </a:bodyPr>
          <a:lstStyle/>
          <a:p>
            <a:r>
              <a:rPr lang="tr-TR" sz="2400">
                <a:latin typeface="Lucida Bright" pitchFamily="18" charset="0"/>
              </a:rPr>
              <a:t>Test images</a:t>
            </a:r>
          </a:p>
        </p:txBody>
      </p:sp>
      <p:sp>
        <p:nvSpPr>
          <p:cNvPr id="304155" name="Text Box 27"/>
          <p:cNvSpPr txBox="1">
            <a:spLocks noChangeArrowheads="1"/>
          </p:cNvSpPr>
          <p:nvPr/>
        </p:nvSpPr>
        <p:spPr bwMode="auto">
          <a:xfrm>
            <a:off x="5435600" y="5949950"/>
            <a:ext cx="3336925" cy="457200"/>
          </a:xfrm>
          <a:prstGeom prst="rect">
            <a:avLst/>
          </a:prstGeom>
          <a:noFill/>
          <a:ln w="9525">
            <a:noFill/>
            <a:miter lim="800000"/>
            <a:headEnd/>
            <a:tailEnd/>
          </a:ln>
          <a:effectLst/>
        </p:spPr>
        <p:txBody>
          <a:bodyPr wrap="none">
            <a:spAutoFit/>
          </a:bodyPr>
          <a:lstStyle/>
          <a:p>
            <a:r>
              <a:rPr lang="tr-TR" sz="1400" dirty="0">
                <a:latin typeface="Lucida Bright" pitchFamily="18" charset="0"/>
              </a:rPr>
              <a:t>AT&amp;T Laboratories, Cambridge UK</a:t>
            </a:r>
          </a:p>
          <a:p>
            <a:r>
              <a:rPr lang="tr-TR" sz="1000" dirty="0">
                <a:latin typeface="Lucida Bright" pitchFamily="18" charset="0"/>
              </a:rPr>
              <a:t>http://www.uk.research.att.com/facedatabase.html</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lstStyle/>
          <a:p>
            <a:r>
              <a:rPr lang="en-US" b="1" dirty="0" smtClean="0">
                <a:solidFill>
                  <a:srgbClr val="FF0000"/>
                </a:solidFill>
              </a:rPr>
              <a:t>Clustering</a:t>
            </a:r>
            <a:endParaRPr lang="en-US" b="1" dirty="0">
              <a:solidFill>
                <a:srgbClr val="FF0000"/>
              </a:solidFill>
            </a:endParaRPr>
          </a:p>
        </p:txBody>
      </p:sp>
      <p:pic>
        <p:nvPicPr>
          <p:cNvPr id="4" name="Picture 2" descr="Clustering in Machine Learning - Javatpoint"/>
          <p:cNvPicPr>
            <a:picLocks noChangeAspect="1" noChangeArrowheads="1"/>
          </p:cNvPicPr>
          <p:nvPr/>
        </p:nvPicPr>
        <p:blipFill>
          <a:blip r:embed="rId2" cstate="print"/>
          <a:srcRect/>
          <a:stretch>
            <a:fillRect/>
          </a:stretch>
        </p:blipFill>
        <p:spPr bwMode="auto">
          <a:xfrm>
            <a:off x="1143000" y="1066800"/>
            <a:ext cx="7010400" cy="2409826"/>
          </a:xfrm>
          <a:prstGeom prst="rect">
            <a:avLst/>
          </a:prstGeom>
          <a:noFill/>
        </p:spPr>
      </p:pic>
      <p:pic>
        <p:nvPicPr>
          <p:cNvPr id="5" name="Picture 4" descr="A Simple Explanation of K-Means Clustering and its Adavantages"/>
          <p:cNvPicPr>
            <a:picLocks noChangeAspect="1" noChangeArrowheads="1"/>
          </p:cNvPicPr>
          <p:nvPr/>
        </p:nvPicPr>
        <p:blipFill>
          <a:blip r:embed="rId3" cstate="print"/>
          <a:srcRect/>
          <a:stretch>
            <a:fillRect/>
          </a:stretch>
        </p:blipFill>
        <p:spPr bwMode="auto">
          <a:xfrm>
            <a:off x="762000" y="3952874"/>
            <a:ext cx="7686675" cy="2371726"/>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solidFill>
                  <a:srgbClr val="FF0000"/>
                </a:solidFill>
              </a:rPr>
              <a:t>Clustering</a:t>
            </a:r>
            <a:endParaRPr lang="en-US" b="1" dirty="0">
              <a:solidFill>
                <a:srgbClr val="FF0000"/>
              </a:solidFill>
            </a:endParaRPr>
          </a:p>
        </p:txBody>
      </p:sp>
      <p:pic>
        <p:nvPicPr>
          <p:cNvPr id="4" name="Picture 2" descr="Clustering in Machine Learning - Algorithms that Every Data Scientist Uses  - DataFlair"/>
          <p:cNvPicPr>
            <a:picLocks noChangeAspect="1" noChangeArrowheads="1"/>
          </p:cNvPicPr>
          <p:nvPr/>
        </p:nvPicPr>
        <p:blipFill>
          <a:blip r:embed="rId2" cstate="print"/>
          <a:srcRect/>
          <a:stretch>
            <a:fillRect/>
          </a:stretch>
        </p:blipFill>
        <p:spPr bwMode="auto">
          <a:xfrm>
            <a:off x="2133600" y="1219200"/>
            <a:ext cx="5334000" cy="2209800"/>
          </a:xfrm>
          <a:prstGeom prst="rect">
            <a:avLst/>
          </a:prstGeom>
          <a:noFill/>
        </p:spPr>
      </p:pic>
      <p:pic>
        <p:nvPicPr>
          <p:cNvPr id="6" name="Picture 4" descr="Difference Between Classification and Clustering (with Comparison Chart) -  Tech Differences"/>
          <p:cNvPicPr>
            <a:picLocks noChangeAspect="1" noChangeArrowheads="1"/>
          </p:cNvPicPr>
          <p:nvPr/>
        </p:nvPicPr>
        <p:blipFill>
          <a:blip r:embed="rId3" cstate="print"/>
          <a:srcRect/>
          <a:stretch>
            <a:fillRect/>
          </a:stretch>
        </p:blipFill>
        <p:spPr bwMode="auto">
          <a:xfrm>
            <a:off x="1752600" y="3810000"/>
            <a:ext cx="5791200" cy="27432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a:xfrm>
            <a:off x="457200" y="457200"/>
            <a:ext cx="8229600" cy="667544"/>
          </a:xfrm>
        </p:spPr>
        <p:txBody>
          <a:bodyPr>
            <a:normAutofit fontScale="90000"/>
          </a:bodyPr>
          <a:lstStyle/>
          <a:p>
            <a:r>
              <a:rPr lang="tr-TR" dirty="0">
                <a:solidFill>
                  <a:srgbClr val="FF0000"/>
                </a:solidFill>
              </a:rPr>
              <a:t>Regression</a:t>
            </a:r>
          </a:p>
        </p:txBody>
      </p:sp>
      <p:sp>
        <p:nvSpPr>
          <p:cNvPr id="90117" name="Rectangle 5"/>
          <p:cNvSpPr>
            <a:spLocks noGrp="1" noChangeArrowheads="1"/>
          </p:cNvSpPr>
          <p:nvPr>
            <p:ph type="body" sz="half" idx="1"/>
          </p:nvPr>
        </p:nvSpPr>
        <p:spPr/>
        <p:txBody>
          <a:bodyPr>
            <a:normAutofit lnSpcReduction="10000"/>
          </a:bodyPr>
          <a:lstStyle/>
          <a:p>
            <a:r>
              <a:rPr lang="tr-TR" dirty="0"/>
              <a:t>Example: Price of a used car</a:t>
            </a:r>
          </a:p>
          <a:p>
            <a:r>
              <a:rPr lang="tr-TR" i="1" dirty="0"/>
              <a:t>x </a:t>
            </a:r>
            <a:r>
              <a:rPr lang="tr-TR" dirty="0"/>
              <a:t>: car attributes</a:t>
            </a:r>
          </a:p>
          <a:p>
            <a:pPr>
              <a:buFont typeface="Wingdings" pitchFamily="2" charset="2"/>
              <a:buNone/>
            </a:pPr>
            <a:r>
              <a:rPr lang="tr-TR" dirty="0"/>
              <a:t>	</a:t>
            </a:r>
            <a:r>
              <a:rPr lang="tr-TR" i="1" dirty="0"/>
              <a:t>y </a:t>
            </a:r>
            <a:r>
              <a:rPr lang="tr-TR" dirty="0"/>
              <a:t>: price</a:t>
            </a:r>
          </a:p>
          <a:p>
            <a:pPr>
              <a:buFont typeface="Wingdings" pitchFamily="2" charset="2"/>
              <a:buNone/>
            </a:pPr>
            <a:r>
              <a:rPr lang="tr-TR" dirty="0"/>
              <a:t>		</a:t>
            </a:r>
            <a:r>
              <a:rPr lang="tr-TR" i="1" dirty="0"/>
              <a:t>y </a:t>
            </a:r>
            <a:r>
              <a:rPr lang="tr-TR" dirty="0"/>
              <a:t>= </a:t>
            </a:r>
            <a:r>
              <a:rPr lang="tr-TR" i="1" dirty="0"/>
              <a:t>g </a:t>
            </a:r>
            <a:r>
              <a:rPr lang="tr-TR" dirty="0"/>
              <a:t>(</a:t>
            </a:r>
            <a:r>
              <a:rPr lang="tr-TR" i="1" dirty="0"/>
              <a:t>x </a:t>
            </a:r>
            <a:r>
              <a:rPr lang="tr-TR" dirty="0"/>
              <a:t>| </a:t>
            </a:r>
            <a:r>
              <a:rPr lang="tr-TR" i="1" dirty="0" smtClean="0">
                <a:latin typeface="Symbol" pitchFamily="18" charset="2"/>
              </a:rPr>
              <a:t>q </a:t>
            </a:r>
            <a:r>
              <a:rPr lang="tr-TR" dirty="0" smtClean="0"/>
              <a:t>)</a:t>
            </a:r>
            <a:endParaRPr lang="tr-TR" dirty="0"/>
          </a:p>
          <a:p>
            <a:pPr>
              <a:buFont typeface="Wingdings" pitchFamily="2" charset="2"/>
              <a:buNone/>
            </a:pPr>
            <a:r>
              <a:rPr lang="tr-TR" dirty="0"/>
              <a:t>	</a:t>
            </a:r>
            <a:r>
              <a:rPr lang="tr-TR" i="1" dirty="0"/>
              <a:t>g </a:t>
            </a:r>
            <a:r>
              <a:rPr lang="tr-TR" dirty="0"/>
              <a:t>( ) model,</a:t>
            </a:r>
          </a:p>
          <a:p>
            <a:pPr>
              <a:buFont typeface="Wingdings" pitchFamily="2" charset="2"/>
              <a:buNone/>
            </a:pPr>
            <a:r>
              <a:rPr lang="tr-TR" dirty="0">
                <a:latin typeface="Symbol" pitchFamily="18" charset="2"/>
              </a:rPr>
              <a:t>	</a:t>
            </a:r>
            <a:r>
              <a:rPr lang="tr-TR" i="1" dirty="0" smtClean="0">
                <a:latin typeface="Symbol" pitchFamily="18" charset="2"/>
              </a:rPr>
              <a:t> q </a:t>
            </a:r>
            <a:r>
              <a:rPr lang="tr-TR" dirty="0" smtClean="0"/>
              <a:t>parameters</a:t>
            </a:r>
            <a:endParaRPr lang="tr-TR" dirty="0"/>
          </a:p>
        </p:txBody>
      </p:sp>
      <p:pic>
        <p:nvPicPr>
          <p:cNvPr id="90118" name="Picture 6"/>
          <p:cNvPicPr>
            <a:picLocks noGrp="1" noChangeAspect="1" noChangeArrowheads="1"/>
          </p:cNvPicPr>
          <p:nvPr>
            <p:ph sz="half" idx="2"/>
          </p:nvPr>
        </p:nvPicPr>
        <p:blipFill>
          <a:blip r:embed="rId2" cstate="print"/>
          <a:srcRect/>
          <a:stretch>
            <a:fillRect/>
          </a:stretch>
        </p:blipFill>
        <p:spPr>
          <a:xfrm>
            <a:off x="4211960" y="1628800"/>
            <a:ext cx="4546600" cy="4375150"/>
          </a:xfrm>
        </p:spPr>
      </p:pic>
      <p:sp>
        <p:nvSpPr>
          <p:cNvPr id="10" name="Slide Number Placeholder 9"/>
          <p:cNvSpPr>
            <a:spLocks noGrp="1"/>
          </p:cNvSpPr>
          <p:nvPr>
            <p:ph type="sldNum" sz="quarter" idx="11"/>
          </p:nvPr>
        </p:nvSpPr>
        <p:spPr/>
        <p:txBody>
          <a:bodyPr/>
          <a:lstStyle/>
          <a:p>
            <a:fld id="{B25A429E-EC32-4435-B6D9-2C358E91B0C4}" type="slidenum">
              <a:rPr lang="tr-TR" smtClean="0"/>
              <a:pPr/>
              <a:t>26</a:t>
            </a:fld>
            <a:endParaRPr lang="tr-TR"/>
          </a:p>
        </p:txBody>
      </p:sp>
      <p:sp>
        <p:nvSpPr>
          <p:cNvPr id="90121" name="Text Box 9"/>
          <p:cNvSpPr txBox="1">
            <a:spLocks noChangeArrowheads="1"/>
          </p:cNvSpPr>
          <p:nvPr/>
        </p:nvSpPr>
        <p:spPr bwMode="auto">
          <a:xfrm>
            <a:off x="6227763" y="2779713"/>
            <a:ext cx="1444626" cy="461665"/>
          </a:xfrm>
          <a:prstGeom prst="rect">
            <a:avLst/>
          </a:prstGeom>
          <a:noFill/>
          <a:ln w="9525">
            <a:noFill/>
            <a:miter lim="800000"/>
            <a:headEnd/>
            <a:tailEnd/>
          </a:ln>
          <a:effectLst/>
        </p:spPr>
        <p:txBody>
          <a:bodyPr wrap="none">
            <a:spAutoFit/>
          </a:bodyPr>
          <a:lstStyle/>
          <a:p>
            <a:r>
              <a:rPr lang="tr-TR" sz="2400" i="1" dirty="0">
                <a:solidFill>
                  <a:schemeClr val="accent1"/>
                </a:solidFill>
                <a:latin typeface="+mn-lt"/>
              </a:rPr>
              <a:t>y </a:t>
            </a:r>
            <a:r>
              <a:rPr lang="tr-TR" sz="2400" dirty="0">
                <a:solidFill>
                  <a:schemeClr val="accent1"/>
                </a:solidFill>
                <a:latin typeface="+mn-lt"/>
              </a:rPr>
              <a:t>= </a:t>
            </a:r>
            <a:r>
              <a:rPr lang="tr-TR" sz="2400" i="1" dirty="0">
                <a:solidFill>
                  <a:schemeClr val="accent1"/>
                </a:solidFill>
                <a:latin typeface="+mn-lt"/>
              </a:rPr>
              <a:t>wx</a:t>
            </a:r>
            <a:r>
              <a:rPr lang="tr-TR" sz="2400" dirty="0">
                <a:solidFill>
                  <a:schemeClr val="accent1"/>
                </a:solidFill>
                <a:latin typeface="+mn-lt"/>
              </a:rPr>
              <a:t>+</a:t>
            </a:r>
            <a:r>
              <a:rPr lang="tr-TR" sz="2400" i="1" dirty="0">
                <a:solidFill>
                  <a:schemeClr val="accent1"/>
                </a:solidFill>
                <a:latin typeface="+mn-lt"/>
              </a:rPr>
              <a:t>w</a:t>
            </a:r>
            <a:r>
              <a:rPr lang="tr-TR" sz="2400" baseline="-25000" dirty="0">
                <a:solidFill>
                  <a:schemeClr val="accent1"/>
                </a:solidFill>
                <a:latin typeface="+mn-lt"/>
              </a:rPr>
              <a:t>0</a:t>
            </a:r>
            <a:endParaRPr lang="en-GB" sz="2400" baseline="-25000" dirty="0">
              <a:solidFill>
                <a:schemeClr val="accent1"/>
              </a:solidFill>
              <a:latin typeface="+mn-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t>Regression:</a:t>
            </a:r>
            <a:endParaRPr lang="en-US" dirty="0"/>
          </a:p>
        </p:txBody>
      </p:sp>
      <p:pic>
        <p:nvPicPr>
          <p:cNvPr id="52226" name="Picture 2" descr="Fitted line plot of weight by height"/>
          <p:cNvPicPr>
            <a:picLocks noChangeAspect="1" noChangeArrowheads="1"/>
          </p:cNvPicPr>
          <p:nvPr/>
        </p:nvPicPr>
        <p:blipFill>
          <a:blip r:embed="rId2" cstate="print"/>
          <a:srcRect/>
          <a:stretch>
            <a:fillRect/>
          </a:stretch>
        </p:blipFill>
        <p:spPr bwMode="auto">
          <a:xfrm>
            <a:off x="1219200" y="1295400"/>
            <a:ext cx="6781800" cy="49530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Some other applications</a:t>
            </a:r>
            <a:endParaRPr lang="en-US" dirty="0"/>
          </a:p>
        </p:txBody>
      </p:sp>
      <p:sp>
        <p:nvSpPr>
          <p:cNvPr id="3" name="Content Placeholder 2"/>
          <p:cNvSpPr>
            <a:spLocks noGrp="1"/>
          </p:cNvSpPr>
          <p:nvPr>
            <p:ph idx="1"/>
          </p:nvPr>
        </p:nvSpPr>
        <p:spPr>
          <a:xfrm>
            <a:off x="457200" y="1447800"/>
            <a:ext cx="8229600" cy="4678363"/>
          </a:xfrm>
        </p:spPr>
        <p:txBody>
          <a:bodyPr/>
          <a:lstStyle/>
          <a:p>
            <a:pPr algn="just">
              <a:buNone/>
            </a:pPr>
            <a:r>
              <a:rPr lang="en-US" dirty="0" smtClean="0"/>
              <a:t>• </a:t>
            </a:r>
            <a:r>
              <a:rPr lang="en-US" sz="4000" b="1" dirty="0" smtClean="0">
                <a:solidFill>
                  <a:srgbClr val="FF0000"/>
                </a:solidFill>
              </a:rPr>
              <a:t>Fraud detection </a:t>
            </a:r>
            <a:r>
              <a:rPr lang="en-US" dirty="0" smtClean="0"/>
              <a:t>: Credit card Providers</a:t>
            </a:r>
          </a:p>
          <a:p>
            <a:pPr algn="just">
              <a:buFont typeface="Wingdings" pitchFamily="2" charset="2"/>
              <a:buChar char="Ø"/>
            </a:pPr>
            <a:r>
              <a:rPr lang="en-US" dirty="0" smtClean="0"/>
              <a:t>Determine whether or not someone will default on a home mortgage.</a:t>
            </a:r>
          </a:p>
          <a:p>
            <a:pPr algn="just">
              <a:buFont typeface="Wingdings" pitchFamily="2" charset="2"/>
              <a:buChar char="Ø"/>
            </a:pPr>
            <a:r>
              <a:rPr lang="en-US" dirty="0" smtClean="0"/>
              <a:t>Understand consumer sentiment based off of unstructured text data.</a:t>
            </a:r>
          </a:p>
          <a:p>
            <a:pPr algn="just">
              <a:buFont typeface="Wingdings" pitchFamily="2" charset="2"/>
              <a:buChar char="Ø"/>
            </a:pPr>
            <a:r>
              <a:rPr lang="en-US" dirty="0" smtClean="0"/>
              <a:t> Determine customers behavior based on previous records/pattern.</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rmAutofit fontScale="92500" lnSpcReduction="10000"/>
          </a:bodyPr>
          <a:lstStyle/>
          <a:p>
            <a:r>
              <a:rPr lang="en-US" sz="3600" b="1" dirty="0" smtClean="0">
                <a:solidFill>
                  <a:srgbClr val="FF0000"/>
                </a:solidFill>
              </a:rPr>
              <a:t>Speech recognition:</a:t>
            </a:r>
          </a:p>
          <a:p>
            <a:r>
              <a:rPr lang="en-US" sz="3600" b="1" dirty="0" smtClean="0">
                <a:solidFill>
                  <a:srgbClr val="FF0000"/>
                </a:solidFill>
              </a:rPr>
              <a:t>Face Recognition:</a:t>
            </a:r>
          </a:p>
          <a:p>
            <a:r>
              <a:rPr lang="en-US" sz="3600" b="1" dirty="0" smtClean="0">
                <a:solidFill>
                  <a:srgbClr val="FF0000"/>
                </a:solidFill>
              </a:rPr>
              <a:t>Weather Forecasting</a:t>
            </a:r>
          </a:p>
          <a:p>
            <a:r>
              <a:rPr lang="en-US" sz="3600" b="1" dirty="0" smtClean="0">
                <a:solidFill>
                  <a:srgbClr val="FF0000"/>
                </a:solidFill>
              </a:rPr>
              <a:t>NLP:</a:t>
            </a:r>
          </a:p>
          <a:p>
            <a:pPr>
              <a:buFont typeface="Wingdings" pitchFamily="2" charset="2"/>
              <a:buChar char="Ø"/>
            </a:pPr>
            <a:r>
              <a:rPr lang="en-US" sz="3600" dirty="0" smtClean="0"/>
              <a:t>detect where entities are mentioned in NL</a:t>
            </a:r>
          </a:p>
          <a:p>
            <a:pPr>
              <a:buFont typeface="Wingdings" pitchFamily="2" charset="2"/>
              <a:buChar char="Ø"/>
            </a:pPr>
            <a:r>
              <a:rPr lang="en-US" sz="3600" dirty="0" smtClean="0"/>
              <a:t>detect what facts are expressed in NL</a:t>
            </a:r>
          </a:p>
          <a:p>
            <a:pPr>
              <a:buFont typeface="Wingdings" pitchFamily="2" charset="2"/>
              <a:buChar char="Ø"/>
            </a:pPr>
            <a:r>
              <a:rPr lang="en-US" sz="3600" dirty="0" smtClean="0"/>
              <a:t>detect if a product/movie review is positive, negative, or neutral</a:t>
            </a:r>
          </a:p>
          <a:p>
            <a:r>
              <a:rPr lang="en-US" sz="3600" b="1" dirty="0" smtClean="0">
                <a:solidFill>
                  <a:srgbClr val="FF0000"/>
                </a:solidFill>
              </a:rPr>
              <a:t>Financial:</a:t>
            </a:r>
          </a:p>
          <a:p>
            <a:pPr>
              <a:buFont typeface="Wingdings" pitchFamily="2" charset="2"/>
              <a:buChar char="Ø"/>
            </a:pPr>
            <a:r>
              <a:rPr lang="en-US" sz="3600" dirty="0" smtClean="0"/>
              <a:t>Predict if a stock will rise or fall?</a:t>
            </a:r>
          </a:p>
          <a:p>
            <a:pPr>
              <a:buFont typeface="Wingdings" pitchFamily="2" charset="2"/>
              <a:buChar char="Ø"/>
            </a:pPr>
            <a:r>
              <a:rPr lang="en-US" sz="3600" dirty="0" smtClean="0"/>
              <a:t> Predict if a user will click on an ad or not?</a:t>
            </a:r>
          </a:p>
          <a:p>
            <a:endParaRPr lang="en-US" sz="3600" b="1" dirty="0" smtClean="0">
              <a:solidFill>
                <a:srgbClr val="FF0000"/>
              </a:solidFill>
            </a:endParaRPr>
          </a:p>
          <a:p>
            <a:pPr algn="just">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427038"/>
          </a:xfrm>
        </p:spPr>
        <p:txBody>
          <a:bodyPr>
            <a:normAutofit fontScale="90000"/>
          </a:bodyPr>
          <a:lstStyle/>
          <a:p>
            <a:r>
              <a:rPr lang="en-US" dirty="0" smtClean="0"/>
              <a:t>Figure1:- Machine</a:t>
            </a:r>
            <a:endParaRPr lang="en-US" dirty="0"/>
          </a:p>
        </p:txBody>
      </p:sp>
      <p:sp>
        <p:nvSpPr>
          <p:cNvPr id="38914" name="AutoShape 2" descr="https://www.simplilearn.com/ice9/free_resources_article_thumb/AIvsML.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8920" name="Picture 8" descr="Artificial Intelligence, Machine Learning, and Deep Learning ..."/>
          <p:cNvPicPr>
            <a:picLocks noChangeAspect="1" noChangeArrowheads="1"/>
          </p:cNvPicPr>
          <p:nvPr/>
        </p:nvPicPr>
        <p:blipFill>
          <a:blip r:embed="rId2" cstate="print"/>
          <a:srcRect/>
          <a:stretch>
            <a:fillRect/>
          </a:stretch>
        </p:blipFill>
        <p:spPr bwMode="auto">
          <a:xfrm>
            <a:off x="1447801" y="533400"/>
            <a:ext cx="6019799" cy="59436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6248400"/>
          </a:xfrm>
        </p:spPr>
        <p:txBody>
          <a:bodyPr>
            <a:normAutofit fontScale="92500" lnSpcReduction="10000"/>
          </a:bodyPr>
          <a:lstStyle/>
          <a:p>
            <a:pPr algn="just"/>
            <a:r>
              <a:rPr lang="en-US" b="1" dirty="0" smtClean="0">
                <a:solidFill>
                  <a:srgbClr val="FF0000"/>
                </a:solidFill>
              </a:rPr>
              <a:t>Artificial Intelligence</a:t>
            </a:r>
            <a:r>
              <a:rPr lang="en-US" dirty="0" smtClean="0"/>
              <a:t> is the concept of creating smart intelligent machines.  Ability of machine to imitate intelligence like Intelligent human brain.</a:t>
            </a:r>
          </a:p>
          <a:p>
            <a:pPr algn="just"/>
            <a:endParaRPr lang="en-US" dirty="0" smtClean="0"/>
          </a:p>
          <a:p>
            <a:pPr algn="just"/>
            <a:r>
              <a:rPr lang="en-US" b="1" dirty="0" smtClean="0">
                <a:solidFill>
                  <a:srgbClr val="FF0000"/>
                </a:solidFill>
              </a:rPr>
              <a:t>Machine Learning</a:t>
            </a:r>
            <a:r>
              <a:rPr lang="en-US" dirty="0" smtClean="0"/>
              <a:t> is a subset of artificial intelligence that helps you build </a:t>
            </a:r>
            <a:r>
              <a:rPr lang="en-US" dirty="0" smtClean="0">
                <a:hlinkClick r:id="rId2" tooltip="AI-driven applications."/>
              </a:rPr>
              <a:t>AI-driven applications.</a:t>
            </a:r>
            <a:r>
              <a:rPr lang="en-US" dirty="0" smtClean="0"/>
              <a:t> It is the application of AI that allows system to automatically learn and improve from experience.</a:t>
            </a:r>
          </a:p>
          <a:p>
            <a:pPr algn="just"/>
            <a:endParaRPr lang="en-US" dirty="0" smtClean="0"/>
          </a:p>
          <a:p>
            <a:pPr algn="just"/>
            <a:r>
              <a:rPr lang="en-US" b="1" dirty="0" smtClean="0">
                <a:solidFill>
                  <a:srgbClr val="FF0000"/>
                </a:solidFill>
              </a:rPr>
              <a:t>Deep Learning</a:t>
            </a:r>
            <a:r>
              <a:rPr lang="en-US" dirty="0" smtClean="0"/>
              <a:t> is a subset of Machine Learning  that uses complex algorithms and deep neural network to train a model.</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Machine Learning</a:t>
            </a:r>
            <a:br>
              <a:rPr lang="en-US" dirty="0" smtClean="0"/>
            </a:br>
            <a:r>
              <a:rPr lang="en-US" dirty="0" smtClean="0"/>
              <a:t>And Artificial Intelligence</a:t>
            </a:r>
            <a:endParaRPr lang="en-US" dirty="0"/>
          </a:p>
        </p:txBody>
      </p:sp>
      <p:sp>
        <p:nvSpPr>
          <p:cNvPr id="3" name="Content Placeholder 2"/>
          <p:cNvSpPr>
            <a:spLocks noGrp="1"/>
          </p:cNvSpPr>
          <p:nvPr>
            <p:ph idx="1"/>
          </p:nvPr>
        </p:nvSpPr>
        <p:spPr>
          <a:xfrm>
            <a:off x="457200" y="1951037"/>
            <a:ext cx="8229600" cy="4525963"/>
          </a:xfrm>
        </p:spPr>
        <p:txBody>
          <a:bodyPr/>
          <a:lstStyle/>
          <a:p>
            <a:pPr algn="just"/>
            <a:r>
              <a:rPr lang="en-US" b="1" dirty="0" smtClean="0">
                <a:solidFill>
                  <a:srgbClr val="FF0000"/>
                </a:solidFill>
              </a:rPr>
              <a:t>Artificial Intelligence</a:t>
            </a:r>
            <a:r>
              <a:rPr lang="en-US" dirty="0" smtClean="0"/>
              <a:t> is a concept of creating intelligent machines that stimulates human </a:t>
            </a:r>
            <a:r>
              <a:rPr lang="en-US" dirty="0" err="1" smtClean="0"/>
              <a:t>behaviour</a:t>
            </a:r>
            <a:r>
              <a:rPr lang="en-US" dirty="0" smtClean="0"/>
              <a:t> whereas </a:t>
            </a:r>
          </a:p>
          <a:p>
            <a:pPr algn="just"/>
            <a:r>
              <a:rPr lang="en-US" b="1" dirty="0" smtClean="0">
                <a:solidFill>
                  <a:srgbClr val="FF0000"/>
                </a:solidFill>
              </a:rPr>
              <a:t>Machine learning</a:t>
            </a:r>
            <a:r>
              <a:rPr lang="en-US" dirty="0" smtClean="0"/>
              <a:t> is a subset of Artificial intelligence that allows machine to learn from data without being programmed.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normAutofit fontScale="92500" lnSpcReduction="20000"/>
          </a:bodyPr>
          <a:lstStyle/>
          <a:p>
            <a:pPr algn="just"/>
            <a:r>
              <a:rPr lang="en-US" dirty="0" smtClean="0"/>
              <a:t>Ever since computers were invented, we have wondered whether they might be made to learn. If we could understand how to program them to learn-to improve automatically with experience-the impact would be dramatic. </a:t>
            </a:r>
          </a:p>
          <a:p>
            <a:pPr algn="just"/>
            <a:endParaRPr lang="en-US" dirty="0" smtClean="0"/>
          </a:p>
          <a:p>
            <a:pPr algn="just"/>
            <a:r>
              <a:rPr lang="en-US" dirty="0" smtClean="0"/>
              <a:t>Imagine computers learning from medical records which treatments are most effective for new diseases. </a:t>
            </a:r>
          </a:p>
          <a:p>
            <a:pPr algn="just"/>
            <a:endParaRPr lang="en-US" dirty="0" smtClean="0"/>
          </a:p>
          <a:p>
            <a:pPr algn="just"/>
            <a:r>
              <a:rPr lang="en-US" dirty="0" smtClean="0"/>
              <a:t>A successful understanding of how to make computers learn would open up new uses of computers and new levels of competence and customization.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fontScale="62500" lnSpcReduction="20000"/>
          </a:bodyPr>
          <a:lstStyle/>
          <a:p>
            <a:pPr algn="just"/>
            <a:r>
              <a:rPr lang="en-US" dirty="0" smtClean="0"/>
              <a:t>We do not know yet, how to make computers learn nearly as well as people learn. </a:t>
            </a:r>
          </a:p>
          <a:p>
            <a:pPr algn="just"/>
            <a:endParaRPr lang="en-US" dirty="0" smtClean="0"/>
          </a:p>
          <a:p>
            <a:pPr algn="just"/>
            <a:r>
              <a:rPr lang="en-US" dirty="0" smtClean="0"/>
              <a:t>However, algorithms have been invented that are effective for certain types of learning tasks, and a theoretical understanding of learning is beginning to emerge. </a:t>
            </a:r>
          </a:p>
          <a:p>
            <a:pPr algn="just"/>
            <a:endParaRPr lang="en-US" dirty="0" smtClean="0"/>
          </a:p>
          <a:p>
            <a:pPr algn="just"/>
            <a:r>
              <a:rPr lang="en-US" dirty="0" smtClean="0"/>
              <a:t>Many practical computer programs have been developed to exhibit useful types of learning, and significant commercial applications have begun to appear.</a:t>
            </a:r>
          </a:p>
          <a:p>
            <a:pPr algn="just"/>
            <a:endParaRPr lang="en-US" dirty="0" smtClean="0"/>
          </a:p>
          <a:p>
            <a:pPr algn="just"/>
            <a:r>
              <a:rPr lang="en-US" dirty="0" smtClean="0"/>
              <a:t>For problems such as speech recognition, algorithms based on machine learning perform all other approaches that have been attempted to date. </a:t>
            </a:r>
          </a:p>
          <a:p>
            <a:pPr algn="just"/>
            <a:endParaRPr lang="en-US" dirty="0" smtClean="0"/>
          </a:p>
          <a:p>
            <a:pPr algn="just"/>
            <a:r>
              <a:rPr lang="en-US" dirty="0" smtClean="0"/>
              <a:t>In the field known as data mining, machine learning algorithms are being used routinely to discover valuable knowledge from large commercial databases containing equipment maintenance records, loan applications, financial transactions, medical records, patient record etc.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15000"/>
          </a:xfrm>
        </p:spPr>
        <p:txBody>
          <a:bodyPr>
            <a:normAutofit fontScale="92500" lnSpcReduction="20000"/>
          </a:bodyPr>
          <a:lstStyle/>
          <a:p>
            <a:pPr algn="just"/>
            <a:r>
              <a:rPr lang="en-US" dirty="0" smtClean="0"/>
              <a:t>A few specific achievements provide a glimpse of the state of the art: </a:t>
            </a:r>
          </a:p>
          <a:p>
            <a:pPr algn="just"/>
            <a:endParaRPr lang="en-US" dirty="0" smtClean="0"/>
          </a:p>
          <a:p>
            <a:pPr algn="just"/>
            <a:r>
              <a:rPr lang="en-US" dirty="0" smtClean="0"/>
              <a:t>Programs have been developed that successfully learn to recognize spoken words.</a:t>
            </a:r>
          </a:p>
          <a:p>
            <a:pPr algn="just"/>
            <a:endParaRPr lang="en-US" dirty="0" smtClean="0"/>
          </a:p>
          <a:p>
            <a:pPr algn="just"/>
            <a:r>
              <a:rPr lang="en-US" dirty="0" smtClean="0"/>
              <a:t>Predict recovery rates of pneumonia patients, detect fraudulent use of credit cards, drive autonomous vehicles on public highways. </a:t>
            </a:r>
          </a:p>
          <a:p>
            <a:pPr algn="just"/>
            <a:endParaRPr lang="en-US" dirty="0" smtClean="0"/>
          </a:p>
          <a:p>
            <a:pPr algn="just"/>
            <a:r>
              <a:rPr lang="en-US" dirty="0" smtClean="0"/>
              <a:t>Play games such as backgammon at levels approaching the performance of human world champions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What is data science?</a:t>
            </a:r>
            <a:br>
              <a:rPr lang="en-US" b="1" dirty="0" smtClean="0">
                <a:solidFill>
                  <a:srgbClr val="FF0000"/>
                </a:solidFill>
              </a:rPr>
            </a:br>
            <a:endParaRPr lang="en-US" b="1" dirty="0">
              <a:solidFill>
                <a:srgbClr val="FF0000"/>
              </a:solidFill>
            </a:endParaRPr>
          </a:p>
        </p:txBody>
      </p:sp>
      <p:sp>
        <p:nvSpPr>
          <p:cNvPr id="3" name="Content Placeholder 2"/>
          <p:cNvSpPr>
            <a:spLocks noGrp="1"/>
          </p:cNvSpPr>
          <p:nvPr>
            <p:ph idx="1"/>
          </p:nvPr>
        </p:nvSpPr>
        <p:spPr>
          <a:xfrm>
            <a:off x="457200" y="990600"/>
            <a:ext cx="8229600" cy="5410200"/>
          </a:xfrm>
        </p:spPr>
        <p:txBody>
          <a:bodyPr>
            <a:normAutofit fontScale="62500" lnSpcReduction="20000"/>
          </a:bodyPr>
          <a:lstStyle/>
          <a:p>
            <a:pPr algn="just" fontAlgn="base"/>
            <a:r>
              <a:rPr lang="en-US" dirty="0" smtClean="0"/>
              <a:t>Data science is the field of applying advanced analytics techniques and scientific principles to extract valuable information from data for decision-making, strategic planning and other business uses.</a:t>
            </a:r>
          </a:p>
          <a:p>
            <a:pPr algn="just" fontAlgn="base"/>
            <a:endParaRPr lang="en-US" dirty="0" smtClean="0"/>
          </a:p>
          <a:p>
            <a:pPr algn="just" fontAlgn="base"/>
            <a:r>
              <a:rPr lang="en-US" dirty="0" smtClean="0"/>
              <a:t>Data science combines math and statistics, specialized programming, advanced analytics, artificial intelligence (AI), and machine learning to uncover actionable insights hidden in an organization’s data. </a:t>
            </a:r>
          </a:p>
          <a:p>
            <a:pPr algn="just" fontAlgn="base"/>
            <a:endParaRPr lang="en-US" dirty="0" smtClean="0"/>
          </a:p>
          <a:p>
            <a:pPr algn="just" fontAlgn="base"/>
            <a:r>
              <a:rPr lang="en-US" dirty="0" smtClean="0"/>
              <a:t>Data science is the study of data to extract meaningful insights for business. </a:t>
            </a:r>
          </a:p>
          <a:p>
            <a:pPr algn="just" fontAlgn="base"/>
            <a:endParaRPr lang="en-US" dirty="0" smtClean="0"/>
          </a:p>
          <a:p>
            <a:pPr algn="just" fontAlgn="base"/>
            <a:r>
              <a:rPr lang="en-US" dirty="0" smtClean="0"/>
              <a:t>It combines principles and practices from the fields of mathematics, statistics, artificial intelligence, and computer engineering to analyze large amounts of data.</a:t>
            </a:r>
          </a:p>
          <a:p>
            <a:pPr algn="just" fontAlgn="base"/>
            <a:endParaRPr lang="en-US" dirty="0" smtClean="0"/>
          </a:p>
          <a:p>
            <a:pPr algn="just" fontAlgn="base"/>
            <a:r>
              <a:rPr lang="en-US" dirty="0" smtClean="0"/>
              <a:t>These insights can be used to guide decision making and strategic planning.</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5231</TotalTime>
  <Words>1406</Words>
  <Application>Microsoft Office PowerPoint</Application>
  <PresentationFormat>On-screen Show (4:3)</PresentationFormat>
  <Paragraphs>237</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Overview of Course </vt:lpstr>
      <vt:lpstr>UNIT-1: Overview of Course </vt:lpstr>
      <vt:lpstr>Figure1:- Machine</vt:lpstr>
      <vt:lpstr>Slide 4</vt:lpstr>
      <vt:lpstr>Difference Between Machine Learning And Artificial Intelligence</vt:lpstr>
      <vt:lpstr>Slide 6</vt:lpstr>
      <vt:lpstr>Slide 7</vt:lpstr>
      <vt:lpstr>Slide 8</vt:lpstr>
      <vt:lpstr>What is data science? </vt:lpstr>
      <vt:lpstr>Prerequisite for Data Science</vt:lpstr>
      <vt:lpstr>Different Roles/Jobs in Data Science</vt:lpstr>
      <vt:lpstr>Slide 12</vt:lpstr>
      <vt:lpstr>Slide 13</vt:lpstr>
      <vt:lpstr>Data Science tools</vt:lpstr>
      <vt:lpstr>Data Science Tools </vt:lpstr>
      <vt:lpstr>What is Machine Learning? </vt:lpstr>
      <vt:lpstr>Components of a learning problem</vt:lpstr>
      <vt:lpstr>How Does Machine Learning Work? </vt:lpstr>
      <vt:lpstr>Programs vs learning algorithms</vt:lpstr>
      <vt:lpstr>Domains and ML Applications</vt:lpstr>
      <vt:lpstr>Slide 21</vt:lpstr>
      <vt:lpstr>Classification</vt:lpstr>
      <vt:lpstr>Face Recognition</vt:lpstr>
      <vt:lpstr>Clustering</vt:lpstr>
      <vt:lpstr>Clustering</vt:lpstr>
      <vt:lpstr>Regression</vt:lpstr>
      <vt:lpstr>Slide 27</vt:lpstr>
      <vt:lpstr>Some other applications</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govt.eng.chandrapur</dc:creator>
  <cp:lastModifiedBy>12</cp:lastModifiedBy>
  <cp:revision>307</cp:revision>
  <dcterms:created xsi:type="dcterms:W3CDTF">2020-08-26T16:58:37Z</dcterms:created>
  <dcterms:modified xsi:type="dcterms:W3CDTF">2024-01-15T08:23:00Z</dcterms:modified>
</cp:coreProperties>
</file>