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1" r:id="rId2"/>
    <p:sldId id="298" r:id="rId3"/>
    <p:sldId id="313" r:id="rId4"/>
    <p:sldId id="314" r:id="rId5"/>
    <p:sldId id="345" r:id="rId6"/>
    <p:sldId id="315" r:id="rId7"/>
    <p:sldId id="351" r:id="rId8"/>
    <p:sldId id="347" r:id="rId9"/>
    <p:sldId id="346" r:id="rId10"/>
    <p:sldId id="327" r:id="rId11"/>
    <p:sldId id="349" r:id="rId12"/>
    <p:sldId id="324" r:id="rId13"/>
    <p:sldId id="326" r:id="rId14"/>
    <p:sldId id="350" r:id="rId15"/>
    <p:sldId id="318" r:id="rId16"/>
    <p:sldId id="320" r:id="rId17"/>
    <p:sldId id="339" r:id="rId18"/>
    <p:sldId id="340" r:id="rId19"/>
    <p:sldId id="343" r:id="rId20"/>
    <p:sldId id="342" r:id="rId21"/>
    <p:sldId id="341" r:id="rId22"/>
    <p:sldId id="328" r:id="rId23"/>
    <p:sldId id="354" r:id="rId24"/>
    <p:sldId id="352" r:id="rId25"/>
    <p:sldId id="353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DAC45-D2B1-4A02-860F-826ED4046F31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EFB39-984B-48F2-B03D-94EF5F078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E0A-7723-4963-8D37-EB3A37BB0C2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2AC1-4356-476F-9008-3EFD58407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E0A-7723-4963-8D37-EB3A37BB0C2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2AC1-4356-476F-9008-3EFD58407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E0A-7723-4963-8D37-EB3A37BB0C2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2AC1-4356-476F-9008-3EFD58407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E0A-7723-4963-8D37-EB3A37BB0C2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2AC1-4356-476F-9008-3EFD58407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E0A-7723-4963-8D37-EB3A37BB0C2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2AC1-4356-476F-9008-3EFD58407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E0A-7723-4963-8D37-EB3A37BB0C2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2AC1-4356-476F-9008-3EFD58407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E0A-7723-4963-8D37-EB3A37BB0C2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2AC1-4356-476F-9008-3EFD58407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E0A-7723-4963-8D37-EB3A37BB0C2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2AC1-4356-476F-9008-3EFD58407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E0A-7723-4963-8D37-EB3A37BB0C2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2AC1-4356-476F-9008-3EFD58407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E0A-7723-4963-8D37-EB3A37BB0C2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2AC1-4356-476F-9008-3EFD58407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E0A-7723-4963-8D37-EB3A37BB0C2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2AC1-4356-476F-9008-3EFD58407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73E0A-7723-4963-8D37-EB3A37BB0C2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D2AC1-4356-476F-9008-3EFD58407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simple-reinforcement-learning-q-learning-fcddc4b6fe5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ftp/arxiv/papers/1803/1803.03916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r-TR" b="1" dirty="0" smtClean="0">
                <a:solidFill>
                  <a:srgbClr val="FF0000"/>
                </a:solidFill>
              </a:rPr>
              <a:t>What is Machine Learning?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/>
              <a:t>ML is a specific subset of AI that trains machines how to learn. </a:t>
            </a:r>
          </a:p>
          <a:p>
            <a:pPr algn="just"/>
            <a:endParaRPr lang="en-US" dirty="0" smtClean="0"/>
          </a:p>
          <a:p>
            <a:pPr algn="just"/>
            <a:r>
              <a:rPr lang="tr-TR" dirty="0" smtClean="0"/>
              <a:t>Optimize a performance criterion using example data or past experience.</a:t>
            </a:r>
            <a:endParaRPr lang="en-US" dirty="0" smtClean="0"/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Role of Computer science: Efficient algorithms to</a:t>
            </a:r>
          </a:p>
          <a:p>
            <a:pPr lvl="1" algn="just"/>
            <a:r>
              <a:rPr lang="tr-TR" sz="2400" dirty="0" smtClean="0"/>
              <a:t>Solve the optimization problem</a:t>
            </a:r>
          </a:p>
          <a:p>
            <a:pPr lvl="1" algn="just"/>
            <a:r>
              <a:rPr lang="tr-TR" sz="2400" dirty="0" smtClean="0"/>
              <a:t>Representing and evaluating the model for inference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ruit Classification | Madhu Kor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85800"/>
            <a:ext cx="72390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82000" cy="6248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Unsupervised Learning:</a:t>
            </a:r>
          </a:p>
          <a:p>
            <a:pPr algn="just"/>
            <a:r>
              <a:rPr lang="en-US" dirty="0" smtClean="0"/>
              <a:t>Unsupervised learning is a type of ML algorithm which works with the input data having no examples or suggestions of the expected output.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Its primary aim is to combine/gather  the data into categories.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>
              <a:buNone/>
            </a:pPr>
            <a:r>
              <a:rPr lang="en-US" b="1" dirty="0" smtClean="0"/>
              <a:t>Unsupervised learning divides into the following subtypes: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Association</a:t>
            </a:r>
            <a:r>
              <a:rPr lang="en-US" b="1" dirty="0" smtClean="0"/>
              <a:t>:- </a:t>
            </a:r>
            <a:r>
              <a:rPr lang="en-US" dirty="0" smtClean="0"/>
              <a:t>This allows discovering fascinating interconnections between portions of data in large datasets. 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Clustering</a:t>
            </a:r>
            <a:r>
              <a:rPr lang="en-US" b="1" dirty="0" smtClean="0"/>
              <a:t>:- </a:t>
            </a:r>
            <a:r>
              <a:rPr lang="en-US" dirty="0" smtClean="0"/>
              <a:t>This kind of algorithm is very spread since it allows simply grouping the pieces of data according to a certain trait.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– Given: </a:t>
            </a:r>
            <a:r>
              <a:rPr lang="en-US" b="1" dirty="0" smtClean="0">
                <a:solidFill>
                  <a:srgbClr val="FF0000"/>
                </a:solidFill>
              </a:rPr>
              <a:t>Training data (without desired outputs)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  <p:sp>
        <p:nvSpPr>
          <p:cNvPr id="33794" name="AutoShape 2" descr="Capture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153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lustering in Machine Learning - Javatpo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191000"/>
            <a:ext cx="6629400" cy="2362200"/>
          </a:xfrm>
          <a:prstGeom prst="rect">
            <a:avLst/>
          </a:prstGeom>
          <a:noFill/>
        </p:spPr>
      </p:pic>
      <p:pic>
        <p:nvPicPr>
          <p:cNvPr id="44036" name="Picture 4" descr="A Simple Explanation of K-Means Clustering and its Adavant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4800"/>
            <a:ext cx="7915275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563" y="1523999"/>
            <a:ext cx="623887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09600" y="228600"/>
            <a:ext cx="632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Semi-supervised learning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– Given: </a:t>
            </a:r>
            <a:r>
              <a:rPr lang="en-US" sz="2400" b="1" dirty="0" smtClean="0">
                <a:solidFill>
                  <a:srgbClr val="0070C0"/>
                </a:solidFill>
              </a:rPr>
              <a:t>Training data </a:t>
            </a:r>
            <a:r>
              <a:rPr lang="en-US" sz="2400" dirty="0" smtClean="0">
                <a:solidFill>
                  <a:srgbClr val="0070C0"/>
                </a:solidFill>
              </a:rPr>
              <a:t>+ </a:t>
            </a:r>
            <a:r>
              <a:rPr lang="en-US" sz="2400" b="1" dirty="0" smtClean="0">
                <a:solidFill>
                  <a:srgbClr val="0070C0"/>
                </a:solidFill>
              </a:rPr>
              <a:t>a few desired outputs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Reinforcement Learning :</a:t>
            </a:r>
          </a:p>
          <a:p>
            <a:pPr algn="just"/>
            <a:r>
              <a:rPr lang="en-US" dirty="0" smtClean="0"/>
              <a:t>It is employed by various software and machines to find the best possible behavior or path it should take in a specific situation.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Reinforcement learning differs from supervised learning in a way that in supervised learning the training data has the answer key with it so the model is trained with the correct answer itself.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whereas in </a:t>
            </a:r>
            <a:r>
              <a:rPr lang="en-US" b="1" dirty="0" smtClean="0">
                <a:solidFill>
                  <a:srgbClr val="FF0000"/>
                </a:solidFill>
              </a:rPr>
              <a:t>Reinforcement learning</a:t>
            </a:r>
            <a:r>
              <a:rPr lang="en-US" dirty="0" smtClean="0"/>
              <a:t>, there is no answer but the reinforcement </a:t>
            </a:r>
            <a:r>
              <a:rPr lang="en-US" b="1" dirty="0" smtClean="0">
                <a:solidFill>
                  <a:srgbClr val="FF0000"/>
                </a:solidFill>
              </a:rPr>
              <a:t>agent </a:t>
            </a:r>
            <a:r>
              <a:rPr lang="en-US" dirty="0" smtClean="0"/>
              <a:t>decides what to do to perform the given task.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the absence of a training dataset, it is bound to learn from its experience. 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 reinforcement learning, the algorithm (in this context also often referred to as </a:t>
            </a:r>
            <a:r>
              <a:rPr lang="en-US" i="1" dirty="0" smtClean="0"/>
              <a:t>agent</a:t>
            </a:r>
            <a:r>
              <a:rPr lang="en-US" dirty="0" smtClean="0"/>
              <a:t>) learns through trial-and-error using feedback to its own actions. </a:t>
            </a:r>
          </a:p>
          <a:p>
            <a:pPr algn="just"/>
            <a:endParaRPr lang="en-US" dirty="0" smtClean="0"/>
          </a:p>
          <a:p>
            <a:pPr algn="just"/>
            <a:r>
              <a:rPr lang="en-US" i="1" dirty="0" smtClean="0">
                <a:solidFill>
                  <a:srgbClr val="FF0000"/>
                </a:solidFill>
              </a:rPr>
              <a:t>Rewards</a:t>
            </a:r>
            <a:r>
              <a:rPr lang="en-US" dirty="0" smtClean="0"/>
              <a:t> and </a:t>
            </a:r>
            <a:r>
              <a:rPr lang="en-US" i="1" dirty="0" smtClean="0">
                <a:solidFill>
                  <a:srgbClr val="FF0000"/>
                </a:solidFill>
              </a:rPr>
              <a:t>punishment</a:t>
            </a:r>
            <a:r>
              <a:rPr lang="en-US" dirty="0" smtClean="0"/>
              <a:t> operate as signals for desired and undesired behavior.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best context to understand reinforcement learning is in a game with a clear objective and a point system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dirty="0" smtClean="0"/>
              <a:t>Example: </a:t>
            </a:r>
            <a:r>
              <a:rPr lang="en-US" sz="2400" dirty="0" smtClean="0"/>
              <a:t>The problem is as follows: We have an agent and a reward, with many hurdles in between. The agent is supposed to find the best possible path to reach the reward. The following problem explains the problem more easily. </a:t>
            </a:r>
            <a:endParaRPr lang="en-US" sz="2400" dirty="0"/>
          </a:p>
        </p:txBody>
      </p:sp>
      <p:pic>
        <p:nvPicPr>
          <p:cNvPr id="1026" name="Picture 2" descr="https://media.geeksforgeeks.org/wp-content/uploads/Untitled-9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077200" cy="450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above image shows the </a:t>
            </a:r>
            <a:r>
              <a:rPr lang="en-US" dirty="0" smtClean="0">
                <a:solidFill>
                  <a:srgbClr val="FF0000"/>
                </a:solidFill>
              </a:rPr>
              <a:t>robot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diamond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fire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goal of the robot is to get the reward that is the diamond and avoid the hurdles that are fired.</a:t>
            </a:r>
          </a:p>
          <a:p>
            <a:endParaRPr lang="en-US" dirty="0" smtClean="0"/>
          </a:p>
          <a:p>
            <a:r>
              <a:rPr lang="en-US" dirty="0" smtClean="0"/>
              <a:t>The robot learns by trying all the possible paths and then choosing the path which gives him the reward with the least hurdles. </a:t>
            </a:r>
          </a:p>
          <a:p>
            <a:endParaRPr lang="en-US" dirty="0" smtClean="0"/>
          </a:p>
          <a:p>
            <a:r>
              <a:rPr lang="en-US" dirty="0" smtClean="0"/>
              <a:t>Each right step will give the robot a reward and each wrong step will subtract the reward of the robot. </a:t>
            </a:r>
          </a:p>
          <a:p>
            <a:endParaRPr lang="en-US" dirty="0" smtClean="0"/>
          </a:p>
          <a:p>
            <a:r>
              <a:rPr lang="en-US" dirty="0" smtClean="0"/>
              <a:t>The total reward will be calculated when it reaches the final reward that is the diamond. 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Applications in self-driving cars:</a:t>
            </a:r>
          </a:p>
          <a:p>
            <a:pPr algn="just"/>
            <a:r>
              <a:rPr lang="en-US" dirty="0" smtClean="0"/>
              <a:t>Some of the autonomous driving tasks where reinforcement learning could be applied include trajectory optimization, motion planning, dynamic </a:t>
            </a:r>
            <a:r>
              <a:rPr lang="en-US" dirty="0" err="1" smtClean="0"/>
              <a:t>pathing</a:t>
            </a:r>
            <a:r>
              <a:rPr lang="en-US" dirty="0" smtClean="0"/>
              <a:t>, controller optimization, and scenario-based learning policies for highways. 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example, parking can be achieved by learning automatic parking policies.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Lane changing can be achieved using</a:t>
            </a:r>
            <a:r>
              <a:rPr lang="en-US" dirty="0" smtClean="0">
                <a:hlinkClick r:id="rId2"/>
              </a:rPr>
              <a:t> Q-Learning</a:t>
            </a:r>
            <a:r>
              <a:rPr lang="en-US" dirty="0" smtClean="0"/>
              <a:t> while overtaking can be implemented by learning an overtaking policy while avoiding collision and maintaining a steady speed thereafter.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Types of Machine Learning:</a:t>
            </a:r>
          </a:p>
          <a:p>
            <a:endParaRPr lang="en-US" dirty="0"/>
          </a:p>
        </p:txBody>
      </p:sp>
      <p:pic>
        <p:nvPicPr>
          <p:cNvPr id="14338" name="Picture 2" descr="What Is Machine Learning: Definition, Types, Applications and Examples -  Potentia Analytic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143000"/>
            <a:ext cx="5715000" cy="4943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Reinforcement Learning applications in trading and finance: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Supervised</a:t>
            </a:r>
            <a:r>
              <a:rPr lang="en-US" b="1" dirty="0" smtClean="0"/>
              <a:t> </a:t>
            </a:r>
            <a:r>
              <a:rPr lang="en-US" b="1" dirty="0" smtClean="0">
                <a:hlinkClick r:id="rId2"/>
              </a:rPr>
              <a:t>time series</a:t>
            </a:r>
            <a:r>
              <a:rPr lang="en-US" dirty="0" smtClean="0"/>
              <a:t> models can be used for predicting future sales as well as predicting </a:t>
            </a:r>
            <a:r>
              <a:rPr lang="en-US" b="1" dirty="0" smtClean="0"/>
              <a:t>stock prices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However, these models don’t determine the action to take at a particular stock price.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Enter Reinforcement Learning (RL). An RL agent can decide on such a task; whether to hold, buy, or sell.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RL model is evaluated using market benchmark standards in order to ensure that it’s performing optimally. 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609600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b="1" dirty="0" smtClean="0"/>
              <a:t>Main points in Reinforcement learning –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 </a:t>
            </a:r>
          </a:p>
          <a:p>
            <a:pPr algn="just" fontAlgn="base"/>
            <a:r>
              <a:rPr lang="en-US" b="1" dirty="0" smtClean="0">
                <a:solidFill>
                  <a:srgbClr val="FF0000"/>
                </a:solidFill>
              </a:rPr>
              <a:t>Input: </a:t>
            </a:r>
            <a:r>
              <a:rPr lang="en-US" dirty="0" smtClean="0"/>
              <a:t>The input should be an initial state from which the model will start</a:t>
            </a:r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b="1" dirty="0" smtClean="0">
                <a:solidFill>
                  <a:srgbClr val="FF0000"/>
                </a:solidFill>
              </a:rPr>
              <a:t>Output:</a:t>
            </a:r>
            <a:r>
              <a:rPr lang="en-US" dirty="0" smtClean="0"/>
              <a:t> There are many possible outputs as there are a variety of solutions to a particular problem</a:t>
            </a:r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b="1" dirty="0" smtClean="0">
                <a:solidFill>
                  <a:srgbClr val="FF0000"/>
                </a:solidFill>
              </a:rPr>
              <a:t>Training: </a:t>
            </a:r>
            <a:r>
              <a:rPr lang="en-US" dirty="0" smtClean="0"/>
              <a:t>The training is based upon the input, The model will return a state and the user will decide to reward or punish the model based on its output.</a:t>
            </a:r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smtClean="0"/>
              <a:t>The model keeps continues to learn.</a:t>
            </a:r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smtClean="0"/>
              <a:t>The best solution is decided based on the maximum reward.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Intuition behind Reinforcement Learning - DLBT | Deep learning benchmark  to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80010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anchor="t"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Applications of Machine Learning </a:t>
            </a: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Email filtering</a:t>
            </a:r>
          </a:p>
          <a:p>
            <a:r>
              <a:rPr lang="en-US" b="1" i="1" dirty="0" smtClean="0"/>
              <a:t>Speech recognition, </a:t>
            </a:r>
          </a:p>
          <a:p>
            <a:r>
              <a:rPr lang="en-US" b="1" dirty="0" smtClean="0"/>
              <a:t>Face recognition</a:t>
            </a:r>
          </a:p>
          <a:p>
            <a:r>
              <a:rPr lang="en-US" b="1" i="1" dirty="0" smtClean="0"/>
              <a:t>Disease detection</a:t>
            </a:r>
          </a:p>
          <a:p>
            <a:r>
              <a:rPr lang="en-US" b="1" dirty="0" smtClean="0"/>
              <a:t>Fraud detection</a:t>
            </a:r>
            <a:endParaRPr lang="en-US" b="1" i="1" dirty="0" smtClean="0"/>
          </a:p>
          <a:p>
            <a:r>
              <a:rPr lang="en-US" b="1" i="1" dirty="0" smtClean="0"/>
              <a:t>Computer vision, </a:t>
            </a:r>
          </a:p>
          <a:p>
            <a:r>
              <a:rPr lang="en-US" b="1" i="1" dirty="0" smtClean="0"/>
              <a:t>Self-driven cars</a:t>
            </a:r>
          </a:p>
          <a:p>
            <a:r>
              <a:rPr lang="en-US" b="1" i="1" dirty="0" smtClean="0"/>
              <a:t>Weather Forecasting</a:t>
            </a:r>
          </a:p>
          <a:p>
            <a:r>
              <a:rPr lang="en-US" b="1" i="1" dirty="0" smtClean="0"/>
              <a:t>NLP</a:t>
            </a:r>
          </a:p>
          <a:p>
            <a:r>
              <a:rPr lang="en-US" b="1" i="1" dirty="0" smtClean="0"/>
              <a:t>Amazon product recommendation</a:t>
            </a:r>
            <a:r>
              <a:rPr lang="en-US" b="1" dirty="0" smtClean="0"/>
              <a:t>, etc.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Issues in Machine Learning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Healthcare, </a:t>
            </a:r>
          </a:p>
          <a:p>
            <a:pPr algn="just"/>
            <a:r>
              <a:rPr lang="en-US" dirty="0" smtClean="0"/>
              <a:t>Education, </a:t>
            </a:r>
          </a:p>
          <a:p>
            <a:pPr algn="just"/>
            <a:r>
              <a:rPr lang="en-US" dirty="0" smtClean="0"/>
              <a:t>Finance, </a:t>
            </a:r>
          </a:p>
          <a:p>
            <a:pPr algn="just"/>
            <a:r>
              <a:rPr lang="en-US" dirty="0" smtClean="0"/>
              <a:t>Automobile, </a:t>
            </a:r>
          </a:p>
          <a:p>
            <a:pPr algn="just"/>
            <a:r>
              <a:rPr lang="en-US" dirty="0" smtClean="0"/>
              <a:t>Marketing, Shipping, </a:t>
            </a:r>
          </a:p>
          <a:p>
            <a:pPr algn="just"/>
            <a:r>
              <a:rPr lang="en-US" dirty="0" smtClean="0"/>
              <a:t>Infrastructure, </a:t>
            </a:r>
          </a:p>
          <a:p>
            <a:pPr algn="just"/>
            <a:r>
              <a:rPr lang="en-US" dirty="0" smtClean="0"/>
              <a:t>Automation, etc. </a:t>
            </a:r>
          </a:p>
          <a:p>
            <a:pPr algn="just"/>
            <a:r>
              <a:rPr lang="en-US" dirty="0" smtClean="0"/>
              <a:t>Big companies like Amazon</a:t>
            </a:r>
          </a:p>
          <a:p>
            <a:pPr algn="just"/>
            <a:r>
              <a:rPr lang="en-US" dirty="0" err="1" smtClean="0"/>
              <a:t>Facebook</a:t>
            </a:r>
            <a:r>
              <a:rPr lang="en-US" dirty="0" smtClean="0"/>
              <a:t>, </a:t>
            </a:r>
          </a:p>
          <a:p>
            <a:pPr algn="just"/>
            <a:r>
              <a:rPr lang="en-US" dirty="0" smtClean="0"/>
              <a:t>Google </a:t>
            </a:r>
          </a:p>
          <a:p>
            <a:pPr algn="just"/>
            <a:r>
              <a:rPr lang="en-US" dirty="0" smtClean="0"/>
              <a:t>Adobe, etc. 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	But everything in this world has bright as well as dark sides.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Issues in Machine Learning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1. Inadequate Training Data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Noisy Data-</a:t>
            </a:r>
            <a:r>
              <a:rPr lang="en-US" dirty="0" smtClean="0"/>
              <a:t> It is responsible for an inaccurate prediction that affects the decision as well as accuracy in classification tasks.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Incorrect data-</a:t>
            </a:r>
            <a:r>
              <a:rPr lang="en-US" dirty="0" smtClean="0"/>
              <a:t> It is also responsible for faulty programming and results obtained in machine learning models. Hence, incorrect data may affect the accuracy of the results also.</a:t>
            </a:r>
          </a:p>
          <a:p>
            <a:pPr lvl="1">
              <a:buFont typeface="Wingdings" pitchFamily="2" charset="2"/>
              <a:buChar char="Ø"/>
            </a:pPr>
            <a:endParaRPr lang="en-US" b="1" dirty="0" smtClean="0"/>
          </a:p>
          <a:p>
            <a:pPr marL="514350" indent="-514350">
              <a:buNone/>
            </a:pPr>
            <a:r>
              <a:rPr lang="en-US" dirty="0" smtClean="0"/>
              <a:t>2. Poor/ Lack of quality of data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Overfitting</a:t>
            </a:r>
            <a:r>
              <a:rPr lang="en-US" dirty="0" smtClean="0"/>
              <a:t> and </a:t>
            </a:r>
            <a:r>
              <a:rPr lang="en-US" dirty="0" err="1" smtClean="0"/>
              <a:t>Underfitting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4.  Irrelevant features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AutoNum type="arabicPeriod" startAt="5"/>
            </a:pPr>
            <a:r>
              <a:rPr lang="en-US" dirty="0" smtClean="0"/>
              <a:t>Lack of Skilled Resources</a:t>
            </a:r>
          </a:p>
          <a:p>
            <a:pPr marL="514350" indent="-514350">
              <a:buAutoNum type="arabicPeriod" startAt="5"/>
            </a:pPr>
            <a:endParaRPr lang="en-US" dirty="0" smtClean="0"/>
          </a:p>
          <a:p>
            <a:pPr marL="514350" indent="-514350">
              <a:buAutoNum type="arabicPeriod" startAt="5"/>
            </a:pPr>
            <a:r>
              <a:rPr lang="en-US" dirty="0" smtClean="0"/>
              <a:t>Inadequate Infrastructure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81200"/>
            <a:ext cx="60293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7620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BASIC TYPES OF DATA IN MACHINE LEARNING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A dataset is a collection of related information or records.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information may </a:t>
            </a:r>
            <a:r>
              <a:rPr lang="en-US" dirty="0" smtClean="0"/>
              <a:t>be on </a:t>
            </a:r>
            <a:r>
              <a:rPr lang="en-US" b="1" dirty="0" smtClean="0">
                <a:solidFill>
                  <a:srgbClr val="FF0000"/>
                </a:solidFill>
              </a:rPr>
              <a:t>some entity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FF0000"/>
                </a:solidFill>
              </a:rPr>
              <a:t>some subject area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 smtClean="0"/>
              <a:t>example (</a:t>
            </a:r>
            <a:r>
              <a:rPr lang="en-US" dirty="0" smtClean="0"/>
              <a:t>Fig.2.2</a:t>
            </a:r>
            <a:r>
              <a:rPr lang="en-US" dirty="0" smtClean="0"/>
              <a:t>), we may have a data set on students in which each </a:t>
            </a:r>
            <a:r>
              <a:rPr lang="en-US" dirty="0" smtClean="0"/>
              <a:t>record consists </a:t>
            </a:r>
            <a:r>
              <a:rPr lang="en-US" dirty="0" smtClean="0"/>
              <a:t>of information about a specific student.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Again</a:t>
            </a:r>
            <a:r>
              <a:rPr lang="en-US" dirty="0" smtClean="0"/>
              <a:t>, we </a:t>
            </a:r>
            <a:r>
              <a:rPr lang="en-US" dirty="0" smtClean="0"/>
              <a:t>can have </a:t>
            </a:r>
            <a:r>
              <a:rPr lang="en-US" dirty="0" smtClean="0"/>
              <a:t>a </a:t>
            </a:r>
            <a:r>
              <a:rPr lang="en-US" dirty="0" smtClean="0"/>
              <a:t>dataset </a:t>
            </a:r>
            <a:r>
              <a:rPr lang="en-US" dirty="0" smtClean="0"/>
              <a:t>on student performance which has </a:t>
            </a:r>
            <a:r>
              <a:rPr lang="en-US" dirty="0" smtClean="0"/>
              <a:t>records providing performance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229600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3 different types of machine learning - KDnugge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6" name="Picture 4" descr="3 different types of machine learning - KDnugge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838200"/>
            <a:ext cx="6115050" cy="3876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35052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Each row of a data set is called a record.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 smtClean="0"/>
              <a:t>data set </a:t>
            </a:r>
            <a:r>
              <a:rPr lang="en-US" dirty="0" smtClean="0"/>
              <a:t>also has </a:t>
            </a:r>
            <a:r>
              <a:rPr lang="en-US" dirty="0" smtClean="0"/>
              <a:t>multiple attributes, each of which gives information on </a:t>
            </a:r>
            <a:r>
              <a:rPr lang="en-US" dirty="0" smtClean="0"/>
              <a:t>a specific </a:t>
            </a:r>
            <a:r>
              <a:rPr lang="en-US" dirty="0" smtClean="0"/>
              <a:t>characteristic.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 smtClean="0"/>
              <a:t>example, in the </a:t>
            </a:r>
            <a:r>
              <a:rPr lang="en-US" dirty="0" smtClean="0"/>
              <a:t>dataset </a:t>
            </a:r>
            <a:r>
              <a:rPr lang="en-US" dirty="0" smtClean="0"/>
              <a:t>on </a:t>
            </a:r>
            <a:r>
              <a:rPr lang="en-US" dirty="0" smtClean="0"/>
              <a:t>students, there </a:t>
            </a:r>
            <a:r>
              <a:rPr lang="en-US" dirty="0" smtClean="0"/>
              <a:t>are four </a:t>
            </a:r>
            <a:r>
              <a:rPr lang="en-US" dirty="0" smtClean="0"/>
              <a:t>attributes.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Attributes </a:t>
            </a:r>
            <a:r>
              <a:rPr lang="en-US" dirty="0" smtClean="0"/>
              <a:t>can also </a:t>
            </a:r>
            <a:r>
              <a:rPr lang="en-US" dirty="0" smtClean="0"/>
              <a:t>be termed </a:t>
            </a:r>
            <a:r>
              <a:rPr lang="en-US" dirty="0" smtClean="0"/>
              <a:t>as feature, variable, dimension or field.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Both </a:t>
            </a:r>
            <a:r>
              <a:rPr lang="en-US" dirty="0" smtClean="0"/>
              <a:t>the </a:t>
            </a:r>
            <a:r>
              <a:rPr lang="en-US" dirty="0" smtClean="0"/>
              <a:t>datasets</a:t>
            </a:r>
            <a:r>
              <a:rPr lang="en-US" dirty="0" smtClean="0"/>
              <a:t>, Student and Student Performance, are having </a:t>
            </a:r>
            <a:r>
              <a:rPr lang="en-US" dirty="0" smtClean="0"/>
              <a:t>four features </a:t>
            </a:r>
            <a:r>
              <a:rPr lang="en-US" dirty="0" smtClean="0"/>
              <a:t>or dimensions; hence they are told to have </a:t>
            </a:r>
            <a:r>
              <a:rPr lang="en-US" dirty="0" smtClean="0"/>
              <a:t>four dimensional data </a:t>
            </a:r>
            <a:r>
              <a:rPr lang="en-US" dirty="0" smtClean="0"/>
              <a:t>space. 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191000"/>
            <a:ext cx="57054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Types of Data in ML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Data can broadly </a:t>
            </a:r>
            <a:r>
              <a:rPr lang="en-US" dirty="0" smtClean="0"/>
              <a:t>be divided </a:t>
            </a:r>
            <a:r>
              <a:rPr lang="en-US" dirty="0" smtClean="0"/>
              <a:t>into following two types:</a:t>
            </a:r>
          </a:p>
          <a:p>
            <a:pPr>
              <a:buNone/>
            </a:pPr>
            <a:r>
              <a:rPr lang="en-US" dirty="0" smtClean="0"/>
              <a:t>1. Qualitative data</a:t>
            </a:r>
          </a:p>
          <a:p>
            <a:pPr>
              <a:buNone/>
            </a:pPr>
            <a:r>
              <a:rPr lang="en-US" dirty="0" smtClean="0"/>
              <a:t>2. Quantitative data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581400"/>
            <a:ext cx="56102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Qualitative data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Qualitative data provides information about the quality </a:t>
            </a:r>
            <a:r>
              <a:rPr lang="en-US" dirty="0" smtClean="0"/>
              <a:t>of an </a:t>
            </a:r>
            <a:r>
              <a:rPr lang="en-US" dirty="0" smtClean="0"/>
              <a:t>object or information which cannot be measured.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example</a:t>
            </a:r>
            <a:r>
              <a:rPr lang="en-US" dirty="0" smtClean="0"/>
              <a:t>, if we consider the quality </a:t>
            </a:r>
            <a:r>
              <a:rPr lang="en-US" dirty="0" smtClean="0"/>
              <a:t>of students in </a:t>
            </a:r>
            <a:r>
              <a:rPr lang="en-US" dirty="0" smtClean="0"/>
              <a:t>terms of </a:t>
            </a:r>
            <a:r>
              <a:rPr lang="en-US" dirty="0" smtClean="0"/>
              <a:t>performance such as ‘Good</a:t>
            </a:r>
            <a:r>
              <a:rPr lang="en-US" dirty="0" smtClean="0"/>
              <a:t>’, </a:t>
            </a:r>
            <a:r>
              <a:rPr lang="en-US" dirty="0" smtClean="0"/>
              <a:t> ‘</a:t>
            </a:r>
            <a:r>
              <a:rPr lang="en-US" dirty="0" smtClean="0"/>
              <a:t>Average</a:t>
            </a:r>
            <a:r>
              <a:rPr lang="en-US" dirty="0" smtClean="0"/>
              <a:t>’,  </a:t>
            </a:r>
            <a:r>
              <a:rPr lang="en-US" dirty="0" smtClean="0"/>
              <a:t>and ‘Poor’,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 smtClean="0"/>
              <a:t>falls under </a:t>
            </a:r>
            <a:r>
              <a:rPr lang="en-US" dirty="0" smtClean="0"/>
              <a:t>the category </a:t>
            </a:r>
            <a:r>
              <a:rPr lang="en-US" dirty="0" smtClean="0"/>
              <a:t>of qualitative data.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Also</a:t>
            </a:r>
            <a:r>
              <a:rPr lang="en-US" dirty="0" smtClean="0"/>
              <a:t>, name or roll number </a:t>
            </a:r>
            <a:r>
              <a:rPr lang="en-US" dirty="0" smtClean="0"/>
              <a:t>of students </a:t>
            </a:r>
            <a:r>
              <a:rPr lang="en-US" dirty="0" smtClean="0"/>
              <a:t>are information that cannot be measured using </a:t>
            </a:r>
            <a:r>
              <a:rPr lang="en-US" dirty="0" smtClean="0"/>
              <a:t>some scale </a:t>
            </a:r>
            <a:r>
              <a:rPr lang="en-US" dirty="0" smtClean="0"/>
              <a:t>of measurement. So they would fall under </a:t>
            </a:r>
            <a:r>
              <a:rPr lang="en-US" dirty="0" smtClean="0"/>
              <a:t>qualitative data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Qualitative </a:t>
            </a:r>
            <a:r>
              <a:rPr lang="en-US" dirty="0" smtClean="0"/>
              <a:t>data is also called </a:t>
            </a:r>
            <a:r>
              <a:rPr lang="en-US" b="1" dirty="0" smtClean="0">
                <a:solidFill>
                  <a:srgbClr val="FF0000"/>
                </a:solidFill>
              </a:rPr>
              <a:t>categorical data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Qualitative </a:t>
            </a:r>
            <a:r>
              <a:rPr lang="en-US" dirty="0" smtClean="0"/>
              <a:t>data can be further subdivided into two types </a:t>
            </a:r>
            <a:r>
              <a:rPr lang="en-US" dirty="0" smtClean="0"/>
              <a:t>as follows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n-US" dirty="0" smtClean="0"/>
              <a:t>	1</a:t>
            </a:r>
            <a:r>
              <a:rPr lang="en-US" dirty="0" smtClean="0"/>
              <a:t>. Nominal data</a:t>
            </a:r>
          </a:p>
          <a:p>
            <a:pPr algn="just">
              <a:buNone/>
            </a:pPr>
            <a:r>
              <a:rPr lang="en-US" dirty="0" smtClean="0"/>
              <a:t>	2</a:t>
            </a:r>
            <a:r>
              <a:rPr lang="en-US" dirty="0" smtClean="0"/>
              <a:t>. Ordinal data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Nominal data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/>
              <a:t>Nominal data is one which has no numeric value, but </a:t>
            </a:r>
            <a:r>
              <a:rPr lang="en-US" b="1" dirty="0" smtClean="0"/>
              <a:t>a </a:t>
            </a:r>
            <a:r>
              <a:rPr lang="en-US" dirty="0" smtClean="0"/>
              <a:t>named </a:t>
            </a:r>
            <a:r>
              <a:rPr lang="en-US" dirty="0" smtClean="0"/>
              <a:t>value.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 smtClean="0"/>
              <a:t>is used for assigning named values </a:t>
            </a:r>
            <a:r>
              <a:rPr lang="en-US" dirty="0" smtClean="0"/>
              <a:t>to attributes</a:t>
            </a:r>
            <a:r>
              <a:rPr lang="en-US" dirty="0" smtClean="0"/>
              <a:t>. Nominal values cannot be quantified.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Examples of nominal </a:t>
            </a:r>
            <a:r>
              <a:rPr lang="en-US" dirty="0" smtClean="0"/>
              <a:t>data are</a:t>
            </a:r>
          </a:p>
          <a:p>
            <a:pPr algn="just">
              <a:buNone/>
            </a:pPr>
            <a:r>
              <a:rPr lang="en-US" dirty="0" smtClean="0"/>
              <a:t>	1</a:t>
            </a:r>
            <a:r>
              <a:rPr lang="en-US" dirty="0" smtClean="0"/>
              <a:t>. Blood group: A, B, O, AB, etc.</a:t>
            </a:r>
          </a:p>
          <a:p>
            <a:pPr algn="just">
              <a:buNone/>
            </a:pPr>
            <a:r>
              <a:rPr lang="en-US" dirty="0" smtClean="0"/>
              <a:t>	2</a:t>
            </a:r>
            <a:r>
              <a:rPr lang="en-US" dirty="0" smtClean="0"/>
              <a:t>. Nationality: Indian, American, British, etc.</a:t>
            </a:r>
          </a:p>
          <a:p>
            <a:pPr algn="just">
              <a:buNone/>
            </a:pPr>
            <a:r>
              <a:rPr lang="en-US" dirty="0" smtClean="0"/>
              <a:t>	3</a:t>
            </a:r>
            <a:r>
              <a:rPr lang="en-US" dirty="0" smtClean="0"/>
              <a:t>. Gender: Male, Female, </a:t>
            </a:r>
            <a:r>
              <a:rPr lang="en-US" dirty="0" smtClean="0"/>
              <a:t>Other.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 special case of nominal data is when only two labels </a:t>
            </a:r>
            <a:r>
              <a:rPr lang="en-US" dirty="0" smtClean="0"/>
              <a:t>are possible</a:t>
            </a:r>
            <a:r>
              <a:rPr lang="en-US" dirty="0" smtClean="0"/>
              <a:t>, e.g. pass/fail as a result of an examination.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sub-type </a:t>
            </a:r>
            <a:r>
              <a:rPr lang="en-US" dirty="0" smtClean="0"/>
              <a:t>of nominal data is called ‘dichotomous’.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Ordinal data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Ordinal data assigns </a:t>
            </a:r>
            <a:r>
              <a:rPr lang="en-US" dirty="0" smtClean="0"/>
              <a:t>named values to attributes but </a:t>
            </a:r>
            <a:r>
              <a:rPr lang="en-US" dirty="0" smtClean="0"/>
              <a:t>unlike nominal </a:t>
            </a:r>
            <a:r>
              <a:rPr lang="en-US" dirty="0" smtClean="0"/>
              <a:t>data, they can be arranged in a sequence of </a:t>
            </a:r>
            <a:r>
              <a:rPr lang="en-US" dirty="0" smtClean="0"/>
              <a:t>increasing or </a:t>
            </a:r>
            <a:r>
              <a:rPr lang="en-US" dirty="0" smtClean="0"/>
              <a:t>decreasing value so that we can say whether a value </a:t>
            </a:r>
            <a:r>
              <a:rPr lang="en-US" dirty="0" smtClean="0"/>
              <a:t>is better </a:t>
            </a:r>
            <a:r>
              <a:rPr lang="en-US" dirty="0" smtClean="0"/>
              <a:t>than or greater than another value.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Examples </a:t>
            </a:r>
            <a:r>
              <a:rPr lang="en-US" dirty="0" smtClean="0"/>
              <a:t>of </a:t>
            </a:r>
            <a:r>
              <a:rPr lang="en-US" dirty="0" smtClean="0"/>
              <a:t>ordinal data </a:t>
            </a:r>
            <a:r>
              <a:rPr lang="en-US" dirty="0" smtClean="0"/>
              <a:t>are</a:t>
            </a:r>
          </a:p>
          <a:p>
            <a:pPr algn="just">
              <a:buNone/>
            </a:pPr>
            <a:r>
              <a:rPr lang="en-US" dirty="0" smtClean="0"/>
              <a:t>	1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Customer satisfaction</a:t>
            </a:r>
            <a:r>
              <a:rPr lang="en-US" dirty="0" smtClean="0"/>
              <a:t>: ‘Very Happy’, ‘Happy’, ‘Unhappy’, etc.</a:t>
            </a:r>
          </a:p>
          <a:p>
            <a:pPr algn="just">
              <a:buNone/>
            </a:pPr>
            <a:r>
              <a:rPr lang="en-US" dirty="0" smtClean="0"/>
              <a:t>	2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Grades</a:t>
            </a:r>
            <a:r>
              <a:rPr lang="en-US" dirty="0" smtClean="0"/>
              <a:t>: A, B, C, etc.</a:t>
            </a:r>
          </a:p>
          <a:p>
            <a:pPr algn="just">
              <a:buNone/>
            </a:pPr>
            <a:r>
              <a:rPr lang="en-US" dirty="0" smtClean="0"/>
              <a:t>	3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Hardness of Metal</a:t>
            </a:r>
            <a:r>
              <a:rPr lang="en-US" dirty="0" smtClean="0"/>
              <a:t>: ‘Very Hard’, ‘Hard’, ‘Soft’, etc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Like nominal data, basic counting is possible for </a:t>
            </a:r>
            <a:r>
              <a:rPr lang="en-US" dirty="0" smtClean="0"/>
              <a:t>ordinal data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Hence</a:t>
            </a:r>
            <a:r>
              <a:rPr lang="en-US" dirty="0" smtClean="0"/>
              <a:t>, the mode can be identified. Since ordering </a:t>
            </a:r>
            <a:r>
              <a:rPr lang="en-US" dirty="0" smtClean="0"/>
              <a:t>is possible </a:t>
            </a:r>
            <a:r>
              <a:rPr lang="en-US" dirty="0" smtClean="0"/>
              <a:t>in case of ordinal data, median, and quartiles can </a:t>
            </a:r>
            <a:r>
              <a:rPr lang="en-US" dirty="0" smtClean="0"/>
              <a:t>be identified </a:t>
            </a:r>
            <a:r>
              <a:rPr lang="en-US" dirty="0" smtClean="0"/>
              <a:t>in addition.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Mean </a:t>
            </a:r>
            <a:r>
              <a:rPr lang="en-US" dirty="0" smtClean="0"/>
              <a:t>can still not be calculated.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Quantitative data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Quantitative data relates to information about the </a:t>
            </a:r>
            <a:r>
              <a:rPr lang="en-US" dirty="0" smtClean="0"/>
              <a:t>quantity of </a:t>
            </a:r>
            <a:r>
              <a:rPr lang="en-US" dirty="0" smtClean="0"/>
              <a:t>an object – hence it can be measured.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 smtClean="0"/>
              <a:t>example, if </a:t>
            </a:r>
            <a:r>
              <a:rPr lang="en-US" dirty="0" smtClean="0"/>
              <a:t>we consider </a:t>
            </a:r>
            <a:r>
              <a:rPr lang="en-US" dirty="0" smtClean="0"/>
              <a:t>the attribute ‘marks’, it can be measured using a </a:t>
            </a:r>
            <a:r>
              <a:rPr lang="en-US" dirty="0" smtClean="0"/>
              <a:t>scale of </a:t>
            </a:r>
            <a:r>
              <a:rPr lang="en-US" dirty="0" smtClean="0"/>
              <a:t>measurement.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Quantitative </a:t>
            </a:r>
            <a:r>
              <a:rPr lang="en-US" dirty="0" smtClean="0"/>
              <a:t>data is also termed as </a:t>
            </a:r>
            <a:r>
              <a:rPr lang="en-US" dirty="0" smtClean="0"/>
              <a:t>numeric data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 smtClean="0"/>
              <a:t>are two types of quantitative data:</a:t>
            </a:r>
          </a:p>
          <a:p>
            <a:pPr algn="just">
              <a:buNone/>
            </a:pPr>
            <a:r>
              <a:rPr lang="en-US" dirty="0" smtClean="0"/>
              <a:t>	1</a:t>
            </a:r>
            <a:r>
              <a:rPr lang="en-US" dirty="0" smtClean="0"/>
              <a:t>. Interval data</a:t>
            </a:r>
          </a:p>
          <a:p>
            <a:pPr algn="just">
              <a:buNone/>
            </a:pPr>
            <a:r>
              <a:rPr lang="en-US" dirty="0" smtClean="0"/>
              <a:t>	2</a:t>
            </a:r>
            <a:r>
              <a:rPr lang="en-US" dirty="0" smtClean="0"/>
              <a:t>. Ratio data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Interval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b="1" dirty="0" smtClean="0"/>
              <a:t>Interval data is numeric data for which not only the </a:t>
            </a:r>
            <a:r>
              <a:rPr lang="en-US" b="1" dirty="0" smtClean="0"/>
              <a:t>order </a:t>
            </a:r>
            <a:r>
              <a:rPr lang="en-US" dirty="0" smtClean="0"/>
              <a:t>is </a:t>
            </a:r>
            <a:r>
              <a:rPr lang="en-US" dirty="0" smtClean="0"/>
              <a:t>known, but the exact difference between values is </a:t>
            </a:r>
            <a:r>
              <a:rPr lang="en-US" dirty="0" smtClean="0"/>
              <a:t>also known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 smtClean="0"/>
              <a:t>ideal example of interval data is </a:t>
            </a:r>
            <a:r>
              <a:rPr lang="en-US" dirty="0" smtClean="0"/>
              <a:t>Celsius temperature</a:t>
            </a:r>
            <a:r>
              <a:rPr lang="en-US" dirty="0" smtClean="0"/>
              <a:t>. The difference between each value remains </a:t>
            </a:r>
            <a:r>
              <a:rPr lang="en-US" dirty="0" smtClean="0"/>
              <a:t>the same </a:t>
            </a:r>
            <a:r>
              <a:rPr lang="en-US" dirty="0" smtClean="0"/>
              <a:t>in Celsius temperature.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 smtClean="0"/>
              <a:t>example, the </a:t>
            </a:r>
            <a:r>
              <a:rPr lang="en-US" dirty="0" smtClean="0"/>
              <a:t>difference between </a:t>
            </a:r>
            <a:r>
              <a:rPr lang="en-US" dirty="0" smtClean="0"/>
              <a:t>12°C and 18°C degrees is measurable and is 6°C as </a:t>
            </a:r>
            <a:r>
              <a:rPr lang="en-US" dirty="0" smtClean="0"/>
              <a:t>in</a:t>
            </a:r>
            <a:r>
              <a:rPr lang="en-US" dirty="0" smtClean="0"/>
              <a:t> the case of difference between 15.5°C and 21.5°C.  </a:t>
            </a:r>
            <a:r>
              <a:rPr lang="en-US" dirty="0" smtClean="0"/>
              <a:t>Other examples </a:t>
            </a:r>
            <a:r>
              <a:rPr lang="en-US" dirty="0" smtClean="0"/>
              <a:t>include date, time, etc.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 smtClean="0"/>
              <a:t>interval data, mathematical operations such as </a:t>
            </a:r>
            <a:r>
              <a:rPr lang="en-US" dirty="0" smtClean="0"/>
              <a:t>addition and </a:t>
            </a:r>
            <a:r>
              <a:rPr lang="en-US" dirty="0" smtClean="0"/>
              <a:t>subtraction are possible.  </a:t>
            </a:r>
            <a:r>
              <a:rPr lang="en-US" dirty="0" smtClean="0"/>
              <a:t>For </a:t>
            </a:r>
            <a:r>
              <a:rPr lang="en-US" dirty="0" smtClean="0"/>
              <a:t>that reason, for interval </a:t>
            </a:r>
            <a:r>
              <a:rPr lang="en-US" dirty="0" smtClean="0"/>
              <a:t>data, the </a:t>
            </a:r>
            <a:r>
              <a:rPr lang="en-US" dirty="0" smtClean="0"/>
              <a:t>central tendency can be measured by mean, median, or</a:t>
            </a:r>
          </a:p>
          <a:p>
            <a:pPr algn="just"/>
            <a:r>
              <a:rPr lang="en-US" dirty="0" smtClean="0"/>
              <a:t>mode.  </a:t>
            </a:r>
            <a:r>
              <a:rPr lang="en-US" dirty="0" smtClean="0"/>
              <a:t>Standard </a:t>
            </a:r>
            <a:r>
              <a:rPr lang="en-US" dirty="0" smtClean="0"/>
              <a:t>deviation can also be calculated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 smtClean="0"/>
              <a:t>, interval data do not have something called a ‘</a:t>
            </a:r>
            <a:r>
              <a:rPr lang="en-US" dirty="0" smtClean="0"/>
              <a:t>true zero</a:t>
            </a:r>
            <a:r>
              <a:rPr lang="en-US" dirty="0" smtClean="0"/>
              <a:t>’ value.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 smtClean="0"/>
              <a:t>example, there is nothing called ‘</a:t>
            </a:r>
            <a:r>
              <a:rPr lang="en-US" dirty="0" smtClean="0"/>
              <a:t>0 temperature</a:t>
            </a:r>
            <a:r>
              <a:rPr lang="en-US" dirty="0" smtClean="0"/>
              <a:t>’ or ‘no temperature’. Hence, only addition </a:t>
            </a:r>
            <a:r>
              <a:rPr lang="en-US" dirty="0" smtClean="0"/>
              <a:t>and subtraction </a:t>
            </a:r>
            <a:r>
              <a:rPr lang="en-US" dirty="0" smtClean="0"/>
              <a:t>applies for interval data. The ratio cannot </a:t>
            </a:r>
            <a:r>
              <a:rPr lang="en-US" dirty="0" smtClean="0"/>
              <a:t>be applied</a:t>
            </a:r>
            <a:r>
              <a:rPr lang="en-US" dirty="0" smtClean="0"/>
              <a:t>. This means, we can say a temperature of 40°C </a:t>
            </a:r>
            <a:r>
              <a:rPr lang="en-US" dirty="0" smtClean="0"/>
              <a:t>is equal </a:t>
            </a:r>
            <a:r>
              <a:rPr lang="en-US" dirty="0" smtClean="0"/>
              <a:t>to the temperature of 20°C + temperature of 20°C.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 smtClean="0"/>
              <a:t>, we cannot say the temperature of 40°C means it </a:t>
            </a:r>
            <a:r>
              <a:rPr lang="en-US" dirty="0" smtClean="0"/>
              <a:t>is twice </a:t>
            </a:r>
            <a:r>
              <a:rPr lang="en-US" dirty="0" smtClean="0"/>
              <a:t>as hot as in temperature of 20°C.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Ratio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Ratio data represents numeric data for which exact </a:t>
            </a:r>
            <a:r>
              <a:rPr lang="en-US" dirty="0" smtClean="0"/>
              <a:t>value can </a:t>
            </a:r>
            <a:r>
              <a:rPr lang="en-US" dirty="0" smtClean="0"/>
              <a:t>be measured. </a:t>
            </a:r>
            <a:endParaRPr lang="en-US" dirty="0" smtClean="0"/>
          </a:p>
          <a:p>
            <a:pPr algn="just"/>
            <a:r>
              <a:rPr lang="en-US" dirty="0" smtClean="0"/>
              <a:t>Absolute </a:t>
            </a:r>
            <a:r>
              <a:rPr lang="en-US" dirty="0" smtClean="0"/>
              <a:t>zero is available for ratio data.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Also</a:t>
            </a:r>
            <a:r>
              <a:rPr lang="en-US" dirty="0" smtClean="0"/>
              <a:t>, these variables can be added, subtracted, multiplied, </a:t>
            </a:r>
            <a:r>
              <a:rPr lang="en-US" dirty="0" smtClean="0"/>
              <a:t>or divided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central tendency can be measured by </a:t>
            </a:r>
            <a:r>
              <a:rPr lang="en-US" dirty="0" smtClean="0"/>
              <a:t>mean, median</a:t>
            </a:r>
            <a:r>
              <a:rPr lang="en-US" dirty="0" smtClean="0"/>
              <a:t>, or mode and methods of dispersion such as </a:t>
            </a:r>
            <a:r>
              <a:rPr lang="en-US" dirty="0" smtClean="0"/>
              <a:t>standard deviation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Examples </a:t>
            </a:r>
            <a:r>
              <a:rPr lang="en-US" dirty="0" smtClean="0"/>
              <a:t>of ratio data include height, weight, </a:t>
            </a:r>
            <a:r>
              <a:rPr lang="en-US" dirty="0" smtClean="0"/>
              <a:t>age, salary</a:t>
            </a:r>
            <a:r>
              <a:rPr lang="en-US" dirty="0" smtClean="0"/>
              <a:t>, etc.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Apart from the approach detailed above, attributes can </a:t>
            </a:r>
            <a:r>
              <a:rPr lang="en-US" dirty="0" smtClean="0"/>
              <a:t>also be </a:t>
            </a:r>
            <a:r>
              <a:rPr lang="en-US" dirty="0" smtClean="0"/>
              <a:t>categorized into types based on a number of values that </a:t>
            </a:r>
            <a:r>
              <a:rPr lang="en-US" dirty="0" smtClean="0"/>
              <a:t>can be </a:t>
            </a:r>
            <a:r>
              <a:rPr lang="en-US" dirty="0" smtClean="0"/>
              <a:t>assigned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attributes can be either discrete or </a:t>
            </a:r>
            <a:r>
              <a:rPr lang="en-US" dirty="0" smtClean="0"/>
              <a:t>continuous based </a:t>
            </a:r>
            <a:r>
              <a:rPr lang="en-US" dirty="0" smtClean="0"/>
              <a:t>on this factor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Discrete attributes can assume a finite or </a:t>
            </a:r>
            <a:r>
              <a:rPr lang="en-US" dirty="0" err="1" smtClean="0"/>
              <a:t>countably</a:t>
            </a:r>
            <a:r>
              <a:rPr lang="en-US" dirty="0" smtClean="0"/>
              <a:t> </a:t>
            </a:r>
            <a:r>
              <a:rPr lang="en-US" dirty="0" smtClean="0"/>
              <a:t>infinite number </a:t>
            </a:r>
            <a:r>
              <a:rPr lang="en-US" dirty="0" smtClean="0"/>
              <a:t>of values. Nominal attributes such as roll </a:t>
            </a:r>
            <a:r>
              <a:rPr lang="en-US" dirty="0" smtClean="0"/>
              <a:t>number, street </a:t>
            </a:r>
            <a:r>
              <a:rPr lang="en-US" dirty="0" smtClean="0"/>
              <a:t>number, pin code, etc. can have a finite number </a:t>
            </a:r>
            <a:r>
              <a:rPr lang="en-US" dirty="0" smtClean="0"/>
              <a:t>of values </a:t>
            </a:r>
            <a:r>
              <a:rPr lang="en-US" dirty="0" smtClean="0"/>
              <a:t>whereas numeric attributes such as count, rank </a:t>
            </a:r>
            <a:r>
              <a:rPr lang="en-US" dirty="0" smtClean="0"/>
              <a:t>of students</a:t>
            </a:r>
            <a:r>
              <a:rPr lang="en-US" dirty="0" smtClean="0"/>
              <a:t>, etc. can have </a:t>
            </a:r>
            <a:r>
              <a:rPr lang="en-US" dirty="0" err="1" smtClean="0"/>
              <a:t>countably</a:t>
            </a:r>
            <a:r>
              <a:rPr lang="en-US" dirty="0" smtClean="0"/>
              <a:t> infinite values.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special type </a:t>
            </a:r>
            <a:r>
              <a:rPr lang="en-US" dirty="0" smtClean="0"/>
              <a:t>of discrete attribute which can assume two values only </a:t>
            </a:r>
            <a:r>
              <a:rPr lang="en-US" dirty="0" smtClean="0"/>
              <a:t>is called </a:t>
            </a:r>
            <a:r>
              <a:rPr lang="en-US" dirty="0" smtClean="0"/>
              <a:t>binary attribute. Examples of binary attribute </a:t>
            </a:r>
            <a:r>
              <a:rPr lang="en-US" dirty="0" smtClean="0"/>
              <a:t>include male</a:t>
            </a:r>
            <a:r>
              <a:rPr lang="en-US" dirty="0" smtClean="0"/>
              <a:t>/ female, positive/negative, yes/no, etc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Continuous </a:t>
            </a:r>
            <a:r>
              <a:rPr lang="en-US" dirty="0" smtClean="0"/>
              <a:t>attributes can assume any possible value </a:t>
            </a:r>
            <a:r>
              <a:rPr lang="en-US" dirty="0" smtClean="0"/>
              <a:t>which is </a:t>
            </a:r>
            <a:r>
              <a:rPr lang="en-US" dirty="0" smtClean="0"/>
              <a:t>a real number. Examples of continuous attribute </a:t>
            </a:r>
            <a:r>
              <a:rPr lang="en-US" dirty="0" smtClean="0"/>
              <a:t>include length</a:t>
            </a:r>
            <a:r>
              <a:rPr lang="en-US" dirty="0" smtClean="0"/>
              <a:t>, height, weight, price, etc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general, nominal and ordinal attributes are discrete.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On the </a:t>
            </a:r>
            <a:r>
              <a:rPr lang="en-US" dirty="0" smtClean="0"/>
              <a:t>other hand, interval and ratio attributes are continuous</a:t>
            </a:r>
            <a:r>
              <a:rPr lang="en-US" dirty="0" smtClean="0"/>
              <a:t>,</a:t>
            </a:r>
            <a:r>
              <a:rPr lang="en-US" dirty="0" smtClean="0"/>
              <a:t> barring a few exceptions, e.g. ‘count’ attribute.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تويتر \ Cracking the Machine Learning Interview على تويتر: &amp;quot;3 types of Machine  Learning algorithms: #MachineLearning #algorithms #science #tech  #computerscience #deeplearning #artificialintelligence #datascience  #bigdata #stackoverflow #programming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0772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Machine Learning Algorithms - Javat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058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Supervised learning:</a:t>
            </a:r>
          </a:p>
          <a:p>
            <a:pPr algn="just"/>
            <a:r>
              <a:rPr lang="en-US" dirty="0" smtClean="0"/>
              <a:t>Supervised learning is the type of ML algorithms that require both input and output data is initially provided.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Basically, data engineers create an algorithm, then train it with a labeled dataset — the one that has actual input and output parameters.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– Given: </a:t>
            </a:r>
            <a:r>
              <a:rPr lang="en-US" dirty="0" smtClean="0">
                <a:solidFill>
                  <a:srgbClr val="FF0000"/>
                </a:solidFill>
              </a:rPr>
              <a:t>Training data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FF0000"/>
                </a:solidFill>
              </a:rPr>
              <a:t>Desired outputs (labels)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78581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 descr="Supervised, Unsupervised and Semi-supervised Lear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820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Supervised Learning Algorithm in Machine Learning - TechVidv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0772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1333</Words>
  <Application>Microsoft Office PowerPoint</Application>
  <PresentationFormat>On-screen Show (4:3)</PresentationFormat>
  <Paragraphs>227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Example: The problem is as follows: We have an agent and a reward, with many hurdles in between. The agent is supposed to find the best possible path to reach the reward. The following problem explains the problem more easily. </vt:lpstr>
      <vt:lpstr>Slide 18</vt:lpstr>
      <vt:lpstr>Slide 19</vt:lpstr>
      <vt:lpstr>Slide 20</vt:lpstr>
      <vt:lpstr>Slide 21</vt:lpstr>
      <vt:lpstr>Slide 22</vt:lpstr>
      <vt:lpstr>Applications of Machine Learning   </vt:lpstr>
      <vt:lpstr>Issues in Machine Learning</vt:lpstr>
      <vt:lpstr>Issues in Machine Learning</vt:lpstr>
      <vt:lpstr>Slide 26</vt:lpstr>
      <vt:lpstr>Slide 27</vt:lpstr>
      <vt:lpstr>BASIC TYPES OF DATA IN MACHINE LEARNING</vt:lpstr>
      <vt:lpstr>Slide 29</vt:lpstr>
      <vt:lpstr>Slide 30</vt:lpstr>
      <vt:lpstr>Types of Data in ML</vt:lpstr>
      <vt:lpstr>Qualitative data</vt:lpstr>
      <vt:lpstr>Nominal data</vt:lpstr>
      <vt:lpstr>Ordinal data</vt:lpstr>
      <vt:lpstr>Quantitative data</vt:lpstr>
      <vt:lpstr>Interval data</vt:lpstr>
      <vt:lpstr>Ratio data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12</cp:lastModifiedBy>
  <cp:revision>549</cp:revision>
  <dcterms:created xsi:type="dcterms:W3CDTF">2020-09-23T10:45:25Z</dcterms:created>
  <dcterms:modified xsi:type="dcterms:W3CDTF">2024-01-23T07:48:36Z</dcterms:modified>
</cp:coreProperties>
</file>