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69" r:id="rId3"/>
    <p:sldId id="372" r:id="rId4"/>
    <p:sldId id="373" r:id="rId5"/>
    <p:sldId id="374" r:id="rId6"/>
    <p:sldId id="370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8" r:id="rId15"/>
    <p:sldId id="267" r:id="rId16"/>
    <p:sldId id="268" r:id="rId17"/>
    <p:sldId id="269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2014 Introduction to Machine Learning 3e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1103-D66E-4477-BB5A-6A8BB3B34433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DE3E-50E2-4110-849F-48BD3CE2E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hyperlink" Target="https://www.analyticsvidhya.com/blog/2021/05/knn-the-distance-based-machine-learning-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k-nearest-neighbor-algorithm-in-python/" TargetMode="External"/><Relationship Id="rId5" Type="http://schemas.openxmlformats.org/officeDocument/2006/relationships/hyperlink" Target="https://people.revoledu.com/kardi/tutorial/KNN/KNN_Numerical-example.html" TargetMode="External"/><Relationship Id="rId4" Type="http://schemas.openxmlformats.org/officeDocument/2006/relationships/hyperlink" Target="https://towardsdatascienc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Supervised Learning: Classification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Classification techniques: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K-nearest </a:t>
            </a:r>
            <a:r>
              <a:rPr lang="en-US" dirty="0" err="1" smtClean="0"/>
              <a:t>Neighbour</a:t>
            </a:r>
            <a:r>
              <a:rPr lang="en-US" dirty="0" smtClean="0"/>
              <a:t> (KNN)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Decision Tree Algorithm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 Vector Machine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,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Logistic regression </a:t>
            </a:r>
          </a:p>
          <a:p>
            <a:r>
              <a:rPr lang="en-US" dirty="0" smtClean="0"/>
              <a:t>Recommendation System: Content based and Collaborative techniques.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UNIT-3:</a:t>
            </a:r>
            <a:r>
              <a:rPr lang="en-US" sz="3200" dirty="0" smtClean="0"/>
              <a:t> </a:t>
            </a:r>
            <a:r>
              <a:rPr lang="en-IN" sz="3200" b="1" dirty="0" smtClean="0"/>
              <a:t>Overview of the Course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iro.medium.com/max/423/1*NMTvXlbr_h3L2s_L3qhvQ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6172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miro.medium.com/max/813/0*Sk18h9op6uK9EpT8.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990600"/>
            <a:ext cx="5943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3124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Example:</a:t>
            </a:r>
            <a:r>
              <a:rPr lang="en-US" dirty="0" smtClean="0"/>
              <a:t>- We have data from the questionnaires survey and objective testing  with two attributes:</a:t>
            </a:r>
          </a:p>
          <a:p>
            <a:pPr marL="914400" lvl="1" indent="-514350" algn="just">
              <a:buAutoNum type="arabicPeriod"/>
            </a:pPr>
            <a:r>
              <a:rPr lang="en-US" dirty="0" smtClean="0"/>
              <a:t>Acid Durability and </a:t>
            </a:r>
          </a:p>
          <a:p>
            <a:pPr marL="914400" lvl="1" indent="-514350" algn="just">
              <a:buAutoNum type="arabicPeriod"/>
            </a:pPr>
            <a:r>
              <a:rPr lang="en-US" dirty="0" smtClean="0"/>
              <a:t>Strength  </a:t>
            </a:r>
          </a:p>
          <a:p>
            <a:pPr marL="914400" lvl="1" indent="-514350" algn="just">
              <a:buNone/>
            </a:pPr>
            <a:endParaRPr lang="en-US" dirty="0" smtClean="0"/>
          </a:p>
          <a:p>
            <a:pPr marL="914400" lvl="1" indent="-514350" algn="just">
              <a:buNone/>
            </a:pPr>
            <a:r>
              <a:rPr lang="en-US" sz="3200" dirty="0" smtClean="0"/>
              <a:t>To classify whether </a:t>
            </a:r>
            <a:r>
              <a:rPr lang="en-US" sz="3200" dirty="0" smtClean="0">
                <a:solidFill>
                  <a:srgbClr val="FF0000"/>
                </a:solidFill>
              </a:rPr>
              <a:t>a paper tissues is good or not</a:t>
            </a:r>
            <a:r>
              <a:rPr lang="en-US" sz="3200" dirty="0" smtClean="0"/>
              <a:t>?</a:t>
            </a:r>
          </a:p>
          <a:p>
            <a:pPr marL="914400" lvl="1" indent="-514350" algn="just">
              <a:buNone/>
            </a:pPr>
            <a:endParaRPr lang="en-US" sz="3200" dirty="0" smtClean="0"/>
          </a:p>
          <a:p>
            <a:pPr algn="just"/>
            <a:r>
              <a:rPr lang="en-US" dirty="0" smtClean="0"/>
              <a:t>Here is four training data set is given 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1" y="3459480"/>
          <a:ext cx="81533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291"/>
                <a:gridCol w="2388369"/>
                <a:gridCol w="2566939"/>
                <a:gridCol w="2209800"/>
              </a:tblGrid>
              <a:tr h="7350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Sr.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X1=Acid Durability </a:t>
                      </a:r>
                    </a:p>
                    <a:p>
                      <a:pPr algn="ctr"/>
                      <a:r>
                        <a:rPr lang="en-US" sz="2400" dirty="0" smtClean="0"/>
                        <a:t>(In Seconds)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X2=Strength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(In Kg/square meter)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  Y=Classification</a:t>
                      </a:r>
                      <a:endParaRPr lang="en-US" sz="2400" dirty="0"/>
                    </a:p>
                  </a:txBody>
                  <a:tcPr/>
                </a:tc>
              </a:tr>
              <a:tr h="425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Bad</a:t>
                      </a:r>
                      <a:endParaRPr lang="en-US" sz="2400" dirty="0"/>
                    </a:p>
                  </a:txBody>
                  <a:tcPr/>
                </a:tc>
              </a:tr>
              <a:tr h="425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Bad</a:t>
                      </a:r>
                      <a:endParaRPr lang="en-US" sz="2400" dirty="0"/>
                    </a:p>
                  </a:txBody>
                  <a:tcPr/>
                </a:tc>
              </a:tr>
              <a:tr h="425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</a:tr>
              <a:tr h="4258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r>
              <a:rPr lang="en-US" sz="2400" dirty="0" smtClean="0"/>
              <a:t>Training (Sample) data set=</a:t>
            </a:r>
            <a:r>
              <a:rPr lang="en-US" sz="2400" dirty="0" smtClean="0">
                <a:sym typeface="Wingdings" pitchFamily="2" charset="2"/>
              </a:rPr>
              <a:t>(X1, X2)</a:t>
            </a:r>
            <a:r>
              <a:rPr lang="en-US" sz="2400" dirty="0" smtClean="0"/>
              <a:t> =(7,7),(7,4), (3,4), (1,4)</a:t>
            </a:r>
          </a:p>
          <a:p>
            <a:r>
              <a:rPr lang="en-US" sz="2400" dirty="0" smtClean="0"/>
              <a:t>Now factory produces a new  paper tissues that pass laboratory test with X1=3 and X2=7.</a:t>
            </a:r>
          </a:p>
          <a:p>
            <a:r>
              <a:rPr lang="en-US" sz="2400" dirty="0" smtClean="0"/>
              <a:t>Testing  Sample data=(3,7)</a:t>
            </a:r>
          </a:p>
          <a:p>
            <a:r>
              <a:rPr lang="en-US" sz="2400" dirty="0" smtClean="0"/>
              <a:t>Without expensive survey, Can we guess/classify  this new  paper tissues is Good or Not Good(Bad)?</a:t>
            </a:r>
          </a:p>
          <a:p>
            <a:r>
              <a:rPr lang="en-US" sz="2400" dirty="0" smtClean="0"/>
              <a:t>So , we applying KNN algorithm.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Step1:</a:t>
            </a:r>
            <a:r>
              <a:rPr lang="en-US" sz="2400" dirty="0" smtClean="0"/>
              <a:t>- Determine , K= No. of nearest neighbors.</a:t>
            </a:r>
          </a:p>
          <a:p>
            <a:pPr>
              <a:buNone/>
            </a:pPr>
            <a:r>
              <a:rPr lang="en-US" sz="2400" dirty="0" smtClean="0"/>
              <a:t>                   Suppose K=3.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Step2:</a:t>
            </a:r>
            <a:r>
              <a:rPr lang="en-US" sz="2400" dirty="0" smtClean="0"/>
              <a:t> Calculate the distance between the query-instance (Testing sample) and all the training samples.</a:t>
            </a:r>
          </a:p>
          <a:p>
            <a:pPr>
              <a:buNone/>
            </a:pPr>
            <a:r>
              <a:rPr lang="en-US" sz="2400" dirty="0" smtClean="0"/>
              <a:t>         Coordinate of query-instance  is  =(3,7).</a:t>
            </a:r>
          </a:p>
          <a:p>
            <a:pPr>
              <a:buNone/>
            </a:pPr>
            <a:r>
              <a:rPr lang="en-US" sz="2400" dirty="0" smtClean="0"/>
              <a:t>         So we compute Euclidian Distance as follows: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uclidean Distance Formul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4008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400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1. (7,7),(3,7)=√(7-3)2+(7-7)2=√16=4</a:t>
            </a:r>
          </a:p>
          <a:p>
            <a:pPr>
              <a:buNone/>
            </a:pPr>
            <a:r>
              <a:rPr lang="en-US" sz="2800" dirty="0" smtClean="0"/>
              <a:t>2. (7,4), (3,7)= √(7-3)2+(4-7)2=√25=5</a:t>
            </a:r>
          </a:p>
          <a:p>
            <a:pPr>
              <a:buNone/>
            </a:pPr>
            <a:r>
              <a:rPr lang="en-US" sz="2800" dirty="0" smtClean="0"/>
              <a:t>3. (3,4), (3,7)= √(3-3)2+(4-7)2=√9=3</a:t>
            </a:r>
          </a:p>
          <a:p>
            <a:pPr>
              <a:buNone/>
            </a:pPr>
            <a:r>
              <a:rPr lang="en-US" sz="2800" dirty="0" smtClean="0"/>
              <a:t>4. (1,4), (3,7)= √(1-3)2+(4-7)2=√13=3.6</a:t>
            </a:r>
          </a:p>
          <a:p>
            <a:pPr algn="just">
              <a:buNone/>
            </a:pPr>
            <a:r>
              <a:rPr lang="en-US" sz="2400" dirty="0" smtClean="0"/>
              <a:t>Step3:-Sorting the distance in Ascending order and determine nearest neighbors based on K-</a:t>
            </a:r>
            <a:r>
              <a:rPr lang="en-US" sz="2400" dirty="0" err="1" smtClean="0"/>
              <a:t>th</a:t>
            </a:r>
            <a:r>
              <a:rPr lang="en-US" sz="2400" dirty="0" smtClean="0"/>
              <a:t> minimum distance.</a:t>
            </a:r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r>
              <a:rPr lang="en-US" sz="2400" dirty="0" smtClean="0"/>
              <a:t>Step4: Count the No. of Nearest Neighbors in each category.</a:t>
            </a:r>
          </a:p>
          <a:p>
            <a:pPr algn="just">
              <a:buNone/>
            </a:pPr>
            <a:r>
              <a:rPr lang="en-US" sz="2400" dirty="0" smtClean="0"/>
              <a:t>We have Good=2 and Bad=1,  since  2&gt;1, then we conclude that a new paper tissues with X1=3 and X2=7 should be included in Good Category.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199" y="2666920"/>
          <a:ext cx="8077202" cy="25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502"/>
                <a:gridCol w="981299"/>
                <a:gridCol w="2456601"/>
                <a:gridCol w="1984376"/>
                <a:gridCol w="1807424"/>
              </a:tblGrid>
              <a:tr h="92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Euclidian Distance </a:t>
                      </a:r>
                    </a:p>
                    <a:p>
                      <a:r>
                        <a:rPr lang="en-US" sz="2000" dirty="0" smtClean="0"/>
                        <a:t>( in</a:t>
                      </a:r>
                      <a:r>
                        <a:rPr lang="en-US" sz="2000" baseline="0" dirty="0" smtClean="0"/>
                        <a:t> Ascending Order)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Is</a:t>
                      </a:r>
                      <a:r>
                        <a:rPr lang="en-US" sz="2000" baseline="0" dirty="0" smtClean="0"/>
                        <a:t> it included in nearest neighbors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Category</a:t>
                      </a:r>
                      <a:r>
                        <a:rPr lang="en-US" sz="2000" baseline="0" dirty="0" smtClean="0"/>
                        <a:t> of Nearest Neighbors</a:t>
                      </a:r>
                      <a:endParaRPr lang="en-US" sz="2000" dirty="0"/>
                    </a:p>
                  </a:txBody>
                  <a:tcPr/>
                </a:tc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 Yes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Good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Good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Bad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962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Bad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Conclusion:</a:t>
            </a:r>
          </a:p>
          <a:p>
            <a:pPr algn="just"/>
            <a:r>
              <a:rPr lang="en-US" dirty="0" smtClean="0"/>
              <a:t>We have 2 Good NN and 1 Bad NN,  since  2&gt;1, then we conclude that a new paper tissues with X1=3 and X2=7 should be included in Good Category.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KNN Algorithm:</a:t>
            </a:r>
          </a:p>
          <a:p>
            <a:pPr lvl="0">
              <a:buNone/>
            </a:pPr>
            <a:r>
              <a:rPr lang="en-US" dirty="0" smtClean="0"/>
              <a:t>1. Load the data</a:t>
            </a:r>
          </a:p>
          <a:p>
            <a:pPr lvl="0">
              <a:buNone/>
            </a:pPr>
            <a:r>
              <a:rPr lang="en-US" dirty="0" smtClean="0"/>
              <a:t>2. Initialize K to your chosen number of neighbors</a:t>
            </a:r>
          </a:p>
          <a:p>
            <a:pPr>
              <a:buNone/>
            </a:pPr>
            <a:r>
              <a:rPr lang="en-US" dirty="0" smtClean="0"/>
              <a:t>3. For each example in the data</a:t>
            </a:r>
          </a:p>
          <a:p>
            <a:r>
              <a:rPr lang="en-US" dirty="0" smtClean="0"/>
              <a:t>3.1 Calculate the distance between the query example and the current example from the data.</a:t>
            </a:r>
          </a:p>
          <a:p>
            <a:r>
              <a:rPr lang="en-US" dirty="0" smtClean="0"/>
              <a:t>3.2 Add the distance and the index of the example to an ordered collection</a:t>
            </a:r>
          </a:p>
          <a:p>
            <a:pPr>
              <a:buNone/>
            </a:pPr>
            <a:r>
              <a:rPr lang="en-US" dirty="0" smtClean="0"/>
              <a:t>4. Sort the ordered collection of distances and indices from smallest to largest (in ascending order) by the distances</a:t>
            </a:r>
          </a:p>
          <a:p>
            <a:pPr>
              <a:buNone/>
            </a:pPr>
            <a:r>
              <a:rPr lang="en-US" dirty="0" smtClean="0"/>
              <a:t>5. Pick the first K entries from the sorted collection</a:t>
            </a:r>
          </a:p>
          <a:p>
            <a:pPr>
              <a:buNone/>
            </a:pPr>
            <a:r>
              <a:rPr lang="en-US" dirty="0" smtClean="0"/>
              <a:t>6. Get the labels of the selected K entries</a:t>
            </a:r>
          </a:p>
          <a:p>
            <a:pPr>
              <a:buNone/>
            </a:pPr>
            <a:r>
              <a:rPr lang="en-US" dirty="0" smtClean="0"/>
              <a:t>7. If regression, return the mean of the K labels</a:t>
            </a:r>
          </a:p>
          <a:p>
            <a:pPr>
              <a:buNone/>
            </a:pPr>
            <a:r>
              <a:rPr lang="en-US" dirty="0" smtClean="0"/>
              <a:t>8. If classification, return the mode of the K labels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u="sng" dirty="0" smtClean="0"/>
              <a:t>How to select the value of K in the K-NN Algorithm?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Below are some points to remember while selecting the value of K in the K-NN algorithm: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There is no particular way to determine the best value for "K", so we need to try some values to find the best out of them. 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The most preferred value for K is 5.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A very low value for K such as K=1 or K=2, can be noisy and lead to the effects of outliers in the model.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Large values for K are good, but it may find some difficulties.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Advantages of KNN Algorithm: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It is simple to implement.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It is robust to the noisy training data.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It can be more effective if the training data is large.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Disadvantages of KNN Algorithm: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Always needs to determine the value of K which may be complex some time.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The computation cost is high because of calculating the distance between the data points for all the training samples.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dirty="0" smtClean="0"/>
          </a:p>
          <a:p>
            <a:pPr marL="514350" lvl="0" indent="-514350" algn="just">
              <a:buFont typeface="+mj-lt"/>
              <a:buAutoNum type="arabicPeriod"/>
            </a:pPr>
            <a:r>
              <a:rPr lang="en-US" dirty="0" smtClean="0"/>
              <a:t>The algorithm gets significantly slower as the number of examples and/or predictors/independent variables increase.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 anchor="t"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UNIT-3: </a:t>
            </a:r>
            <a:r>
              <a:rPr lang="en-US" sz="3200" b="1" dirty="0" smtClean="0"/>
              <a:t>Supervised Learning: Classification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Machine Learning Algorithms - Javatpo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0772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Website:</a:t>
            </a:r>
            <a:r>
              <a:rPr lang="en-US" dirty="0" smtClean="0"/>
              <a:t>- </a:t>
            </a:r>
          </a:p>
          <a:p>
            <a:pPr>
              <a:buNone/>
            </a:pPr>
            <a:r>
              <a:rPr lang="en-US" dirty="0" smtClean="0"/>
              <a:t>1. https://www.javatpoint.com/k-nearest-neighbor-algorithm-for-machine-learning.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u="sng" dirty="0" smtClean="0"/>
              <a:t>https://medium.com/@adi.bronshtein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</a:t>
            </a:r>
            <a:r>
              <a:rPr lang="en-US" u="sng" dirty="0" smtClean="0">
                <a:hlinkClick r:id="rId2"/>
              </a:rPr>
              <a:t>https://www.analyticsvidhya.com/blog/2021/05/knn-the-distance-based-machine-learning-algorithm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4.</a:t>
            </a:r>
            <a:r>
              <a:rPr lang="en-US" u="sng" dirty="0" smtClean="0">
                <a:hlinkClick r:id="rId3"/>
              </a:rPr>
              <a:t>https://</a:t>
            </a:r>
            <a:r>
              <a:rPr lang="en-US" u="sng" dirty="0" err="1" smtClean="0">
                <a:hlinkClick r:id="rId3"/>
              </a:rPr>
              <a:t>www.tutorialspoint.com</a:t>
            </a:r>
            <a:r>
              <a:rPr lang="en-US" u="sng" dirty="0" smtClean="0">
                <a:hlinkClick r:id="rId3"/>
              </a:rPr>
              <a:t>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  </a:t>
            </a:r>
            <a:r>
              <a:rPr lang="en-US" u="sng" dirty="0" smtClean="0">
                <a:hlinkClick r:id="rId4"/>
              </a:rPr>
              <a:t>https://towardsdatascience.com/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</a:t>
            </a:r>
            <a:r>
              <a:rPr lang="en-US" u="sng" dirty="0" smtClean="0">
                <a:hlinkClick r:id="rId5"/>
              </a:rPr>
              <a:t>https://people.revoledu.com/kardi/tutorial/KNN/KNN_Numerical-example.html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7. </a:t>
            </a:r>
            <a:r>
              <a:rPr lang="en-US" u="sng" dirty="0" smtClean="0"/>
              <a:t>https://medium.com/analytics-vidhya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8. </a:t>
            </a:r>
            <a:r>
              <a:rPr lang="en-US" u="sng" dirty="0" smtClean="0">
                <a:hlinkClick r:id="rId6"/>
              </a:rPr>
              <a:t>https://www.geeksforgeeks.org/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Classification: Introduction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It is called supervised learning because the process of learning from the training data by a machine can be related to a teacher supervising the learning process of a student who is new to the subject.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Here, the teacher is the training data.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Training data is the past information with known value of class field or ‘</a:t>
            </a:r>
            <a:r>
              <a:rPr lang="en-US" b="1" dirty="0" smtClean="0"/>
              <a:t>label’.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Hence, we say that the ‘training data is </a:t>
            </a:r>
            <a:r>
              <a:rPr lang="en-US" b="1" dirty="0" err="1" smtClean="0"/>
              <a:t>labelled</a:t>
            </a:r>
            <a:r>
              <a:rPr lang="en-US" b="1" dirty="0" smtClean="0"/>
              <a:t>’ in the case of supervised learning.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Contrary to this, there is no </a:t>
            </a:r>
            <a:r>
              <a:rPr lang="en-US" dirty="0" err="1" smtClean="0"/>
              <a:t>labelled</a:t>
            </a:r>
            <a:r>
              <a:rPr lang="en-US" dirty="0" smtClean="0"/>
              <a:t> training data for unsupervised learning.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Some more examples of supervised learning are as follows: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Predicting whether a </a:t>
            </a:r>
            <a:r>
              <a:rPr lang="en-US" dirty="0" err="1" smtClean="0"/>
              <a:t>tumour</a:t>
            </a:r>
            <a:r>
              <a:rPr lang="en-US" dirty="0" smtClean="0"/>
              <a:t> is malignant or benign.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Price prediction in domains such as real estate, stocks, etc.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Test results of newly admitted patients are to classify them as </a:t>
            </a:r>
            <a:r>
              <a:rPr lang="en-US" dirty="0" smtClean="0">
                <a:solidFill>
                  <a:srgbClr val="FF0000"/>
                </a:solidFill>
              </a:rPr>
              <a:t>high-risk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low-risk</a:t>
            </a:r>
            <a:r>
              <a:rPr lang="en-US" dirty="0" smtClean="0"/>
              <a:t> patients.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28B48C-B411-4AED-BB3B-06872FA05DEA}" type="slidenum">
              <a:rPr lang="tr-TR"/>
              <a:pPr/>
              <a:t>4</a:t>
            </a:fld>
            <a:endParaRPr lang="tr-TR"/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95738" y="869950"/>
            <a:ext cx="4689475" cy="4464050"/>
          </a:xfr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844675"/>
            <a:ext cx="3322637" cy="3168650"/>
          </a:xfrm>
        </p:spPr>
        <p:txBody>
          <a:bodyPr>
            <a:normAutofit fontScale="92500" lnSpcReduction="20000"/>
          </a:bodyPr>
          <a:lstStyle/>
          <a:p>
            <a:r>
              <a:rPr lang="tr-TR"/>
              <a:t>Example: Credit scoring</a:t>
            </a:r>
          </a:p>
          <a:p>
            <a:r>
              <a:rPr lang="tr-TR"/>
              <a:t>Differentiating between </a:t>
            </a:r>
            <a:r>
              <a:rPr lang="tr-TR">
                <a:solidFill>
                  <a:srgbClr val="FF33CC"/>
                </a:solidFill>
              </a:rPr>
              <a:t>low-risk</a:t>
            </a:r>
            <a:r>
              <a:rPr lang="tr-TR"/>
              <a:t> and </a:t>
            </a:r>
            <a:r>
              <a:rPr lang="tr-TR">
                <a:solidFill>
                  <a:srgbClr val="FF0000"/>
                </a:solidFill>
              </a:rPr>
              <a:t>high-risk</a:t>
            </a:r>
            <a:r>
              <a:rPr lang="tr-TR"/>
              <a:t> customers from their </a:t>
            </a:r>
            <a:r>
              <a:rPr lang="tr-TR" i="1"/>
              <a:t>income</a:t>
            </a:r>
            <a:r>
              <a:rPr lang="tr-TR"/>
              <a:t> and </a:t>
            </a:r>
            <a:r>
              <a:rPr lang="tr-TR" i="1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762000" y="553243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Lucida Bright" pitchFamily="18" charset="0"/>
              </a:rPr>
              <a:t>Discriminant:</a:t>
            </a:r>
            <a:r>
              <a:rPr lang="tr-TR" sz="2400" dirty="0">
                <a:latin typeface="Lucida Bright" pitchFamily="18" charset="0"/>
              </a:rPr>
              <a:t> IF </a:t>
            </a:r>
            <a:r>
              <a:rPr lang="tr-TR" sz="2400" i="1" dirty="0">
                <a:latin typeface="Lucida Bright" pitchFamily="18" charset="0"/>
              </a:rPr>
              <a:t>income</a:t>
            </a:r>
            <a:r>
              <a:rPr lang="tr-TR" sz="2400" dirty="0">
                <a:latin typeface="Lucida Bright" pitchFamily="18" charset="0"/>
              </a:rPr>
              <a:t> &gt; θ</a:t>
            </a:r>
            <a:r>
              <a:rPr lang="tr-TR" sz="2400" baseline="-25000" dirty="0">
                <a:latin typeface="Lucida Bright" pitchFamily="18" charset="0"/>
              </a:rPr>
              <a:t>1</a:t>
            </a:r>
            <a:r>
              <a:rPr lang="tr-TR" sz="2400" dirty="0">
                <a:latin typeface="Lucida Bright" pitchFamily="18" charset="0"/>
              </a:rPr>
              <a:t> AND </a:t>
            </a:r>
            <a:r>
              <a:rPr lang="tr-TR" sz="2400" i="1" dirty="0">
                <a:latin typeface="Lucida Bright" pitchFamily="18" charset="0"/>
              </a:rPr>
              <a:t>savings</a:t>
            </a:r>
            <a:r>
              <a:rPr lang="tr-TR" sz="2400" dirty="0">
                <a:latin typeface="Lucida Bright" pitchFamily="18" charset="0"/>
              </a:rPr>
              <a:t> &gt; θ</a:t>
            </a:r>
            <a:r>
              <a:rPr lang="tr-TR" sz="2400" baseline="-25000" dirty="0">
                <a:latin typeface="Lucida Bright" pitchFamily="18" charset="0"/>
              </a:rPr>
              <a:t>2</a:t>
            </a:r>
            <a:r>
              <a:rPr lang="tr-TR" sz="2400" dirty="0">
                <a:latin typeface="Lucida Bright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latin typeface="Lucida Bright" pitchFamily="18" charset="0"/>
              </a:rPr>
              <a:t>				THEN </a:t>
            </a:r>
            <a:r>
              <a:rPr lang="tr-TR" sz="2400" dirty="0">
                <a:solidFill>
                  <a:srgbClr val="FF33CC"/>
                </a:solidFill>
                <a:latin typeface="Lucida Bright" pitchFamily="18" charset="0"/>
              </a:rPr>
              <a:t>low-risk </a:t>
            </a:r>
            <a:r>
              <a:rPr lang="tr-TR" sz="2400" dirty="0">
                <a:latin typeface="Lucida Bright" pitchFamily="18" charset="0"/>
              </a:rPr>
              <a:t>ELSE </a:t>
            </a:r>
            <a:r>
              <a:rPr lang="tr-TR" sz="2400" dirty="0">
                <a:solidFill>
                  <a:srgbClr val="FF0000"/>
                </a:solidFill>
                <a:latin typeface="Lucida Bright" pitchFamily="18" charset="0"/>
              </a:rPr>
              <a:t>high-risk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1960" y="1628800"/>
            <a:ext cx="4546600" cy="437515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KNN Algorithm: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dirty="0" smtClean="0"/>
              <a:t>The k-nearest neighbors (KNN) algorithm is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a simple,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easy-to-implement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supervised machine learning algorithm.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K-NN algorithm assumes the similarity between the new case/data and available cases and put the new case into the category that is most similar to the available categories.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K-NN algorithm stores all the available data and classifies a new data point based on the similarity. 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K-NN algorithm can be used for Regression as well as for Classification.</a:t>
            </a:r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819400"/>
          </a:xfrm>
        </p:spPr>
        <p:txBody>
          <a:bodyPr>
            <a:normAutofit fontScale="70000" lnSpcReduction="20000"/>
          </a:bodyPr>
          <a:lstStyle/>
          <a:p>
            <a:pPr lvl="0" algn="just"/>
            <a:r>
              <a:rPr lang="en-US" b="1" dirty="0"/>
              <a:t>Example:</a:t>
            </a:r>
            <a:r>
              <a:rPr lang="en-US" dirty="0"/>
              <a:t> Suppose, we have an image of a creature that looks similar to cat and </a:t>
            </a:r>
            <a:r>
              <a:rPr lang="en-US" dirty="0" smtClean="0"/>
              <a:t>dog.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So </a:t>
            </a:r>
            <a:r>
              <a:rPr lang="en-US" dirty="0"/>
              <a:t>for this identification, we can use the KNN </a:t>
            </a:r>
            <a:r>
              <a:rPr lang="en-US" dirty="0" smtClean="0"/>
              <a:t>algorithm.</a:t>
            </a:r>
          </a:p>
          <a:p>
            <a:pPr lvl="0" algn="just"/>
            <a:endParaRPr lang="en-US" dirty="0" smtClean="0"/>
          </a:p>
          <a:p>
            <a:pPr lvl="0" algn="just"/>
            <a:r>
              <a:rPr lang="en-US" dirty="0" smtClean="0"/>
              <a:t>Our </a:t>
            </a:r>
            <a:r>
              <a:rPr lang="en-US" dirty="0"/>
              <a:t>KNN model will find the similar features of the new data set </a:t>
            </a:r>
            <a:r>
              <a:rPr lang="en-US" dirty="0" smtClean="0"/>
              <a:t>and </a:t>
            </a:r>
            <a:r>
              <a:rPr lang="en-US" dirty="0"/>
              <a:t>based on the most similar </a:t>
            </a:r>
            <a:r>
              <a:rPr lang="en-US" dirty="0" smtClean="0"/>
              <a:t>features, it </a:t>
            </a:r>
            <a:r>
              <a:rPr lang="en-US" dirty="0"/>
              <a:t>will put it in either cat or dog category.</a:t>
            </a:r>
          </a:p>
          <a:p>
            <a:endParaRPr lang="en-US" dirty="0"/>
          </a:p>
        </p:txBody>
      </p:sp>
      <p:pic>
        <p:nvPicPr>
          <p:cNvPr id="4" name="Picture 3" descr="K-Nearest Neighbor(KNN) Algorithm for Machine Lear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200400"/>
            <a:ext cx="5867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Why do we need a K-NN Algorithm</a:t>
            </a:r>
            <a:r>
              <a:rPr lang="en-US" u="sng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Suppose there are two categories, i.e., Category A and Category B, and we have a new data point </a:t>
            </a:r>
            <a:r>
              <a:rPr lang="en-US" b="1" dirty="0">
                <a:solidFill>
                  <a:srgbClr val="FF0000"/>
                </a:solidFill>
              </a:rPr>
              <a:t>x1</a:t>
            </a:r>
            <a:r>
              <a:rPr lang="en-US" dirty="0"/>
              <a:t> (Input Value).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new data point will lie in which of these categories?.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solve this type of problem, we need a K-NN algorithm. </a:t>
            </a:r>
            <a:r>
              <a:rPr lang="en-US" dirty="0" smtClean="0"/>
              <a:t>Consider </a:t>
            </a:r>
            <a:r>
              <a:rPr lang="en-US" dirty="0"/>
              <a:t>the below diagram:</a:t>
            </a:r>
          </a:p>
          <a:p>
            <a:endParaRPr lang="en-US" dirty="0"/>
          </a:p>
        </p:txBody>
      </p:sp>
      <p:pic>
        <p:nvPicPr>
          <p:cNvPr id="4" name="Picture 3" descr="K-Nearest Neighbor(KNN) Algorithm for Machine Learn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05200"/>
            <a:ext cx="6400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working of KNN can </a:t>
            </a:r>
            <a:r>
              <a:rPr lang="en-US" dirty="0"/>
              <a:t>be explained on the basis of the </a:t>
            </a: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             below algorithm</a:t>
            </a:r>
            <a:r>
              <a:rPr lang="en-US" dirty="0"/>
              <a:t>:</a:t>
            </a:r>
          </a:p>
          <a:p>
            <a:pPr lvl="0">
              <a:buNone/>
            </a:pPr>
            <a:endParaRPr lang="en-US" b="1" dirty="0" smtClean="0"/>
          </a:p>
          <a:p>
            <a:pPr lvl="0">
              <a:buNone/>
            </a:pPr>
            <a:r>
              <a:rPr lang="en-US" b="1" dirty="0" smtClean="0"/>
              <a:t>Step-1</a:t>
            </a:r>
            <a:r>
              <a:rPr lang="en-US" b="1" dirty="0"/>
              <a:t>:</a:t>
            </a:r>
            <a:r>
              <a:rPr lang="en-US" dirty="0"/>
              <a:t> Select the number K of the </a:t>
            </a:r>
            <a:r>
              <a:rPr lang="en-US" dirty="0" smtClean="0"/>
              <a:t>neighbors.</a:t>
            </a:r>
          </a:p>
          <a:p>
            <a:pPr lvl="0"/>
            <a:endParaRPr lang="en-US" dirty="0"/>
          </a:p>
          <a:p>
            <a:pPr lvl="0">
              <a:buNone/>
            </a:pPr>
            <a:r>
              <a:rPr lang="en-US" b="1" dirty="0"/>
              <a:t>Step-2:</a:t>
            </a:r>
            <a:r>
              <a:rPr lang="en-US" dirty="0"/>
              <a:t> Calculate the Euclidean distance of </a:t>
            </a:r>
            <a:r>
              <a:rPr lang="en-US" b="1" dirty="0"/>
              <a:t>K number of </a:t>
            </a:r>
            <a:r>
              <a:rPr lang="en-US" b="1" dirty="0" smtClean="0"/>
              <a:t>neighbors</a:t>
            </a:r>
          </a:p>
          <a:p>
            <a:pPr lvl="0"/>
            <a:endParaRPr lang="en-US" dirty="0"/>
          </a:p>
          <a:p>
            <a:pPr lvl="0">
              <a:buNone/>
            </a:pPr>
            <a:r>
              <a:rPr lang="en-US" b="1" dirty="0"/>
              <a:t>Step-3:</a:t>
            </a:r>
            <a:r>
              <a:rPr lang="en-US" dirty="0"/>
              <a:t> Take the K nearest neighbors as per the calculated Euclidean </a:t>
            </a:r>
            <a:r>
              <a:rPr lang="en-US" dirty="0" smtClean="0"/>
              <a:t>  </a:t>
            </a:r>
          </a:p>
          <a:p>
            <a:pPr lvl="0">
              <a:buNone/>
            </a:pPr>
            <a:r>
              <a:rPr lang="en-US" dirty="0" smtClean="0"/>
              <a:t>               distance.</a:t>
            </a:r>
          </a:p>
          <a:p>
            <a:pPr lvl="0"/>
            <a:endParaRPr lang="en-US" dirty="0"/>
          </a:p>
          <a:p>
            <a:pPr lvl="0">
              <a:buNone/>
            </a:pPr>
            <a:r>
              <a:rPr lang="en-US" b="1" dirty="0"/>
              <a:t>Step-4:</a:t>
            </a:r>
            <a:r>
              <a:rPr lang="en-US" dirty="0"/>
              <a:t> Among these k neighbors, count the number of the data points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          in </a:t>
            </a:r>
            <a:r>
              <a:rPr lang="en-US" dirty="0"/>
              <a:t>each category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>
              <a:buNone/>
            </a:pPr>
            <a:r>
              <a:rPr lang="en-US" b="1" dirty="0"/>
              <a:t>Step-5:</a:t>
            </a:r>
            <a:r>
              <a:rPr lang="en-US" dirty="0"/>
              <a:t> Assign the new data points to that category for which </a:t>
            </a:r>
            <a:r>
              <a:rPr lang="en-US" dirty="0" smtClean="0"/>
              <a:t>the </a:t>
            </a:r>
          </a:p>
          <a:p>
            <a:pPr lvl="0">
              <a:buNone/>
            </a:pPr>
            <a:r>
              <a:rPr lang="en-US" dirty="0" smtClean="0"/>
              <a:t>               number </a:t>
            </a:r>
            <a:r>
              <a:rPr lang="en-US" dirty="0"/>
              <a:t>of the neighbor is maximum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>
              <a:buNone/>
            </a:pPr>
            <a:r>
              <a:rPr lang="en-US" b="1" dirty="0"/>
              <a:t>Step-6:</a:t>
            </a:r>
            <a:r>
              <a:rPr lang="en-US" dirty="0"/>
              <a:t> Our model is ready.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1151</Words>
  <Application>Microsoft Office PowerPoint</Application>
  <PresentationFormat>On-screen Show (4:3)</PresentationFormat>
  <Paragraphs>209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UNIT-3: Overview of the Course</vt:lpstr>
      <vt:lpstr>UNIT-3: Supervised Learning: Classification </vt:lpstr>
      <vt:lpstr>Classification: Introduction</vt:lpstr>
      <vt:lpstr>Classification</vt:lpstr>
      <vt:lpstr>Regression</vt:lpstr>
      <vt:lpstr>KNN Algorithm: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12</cp:lastModifiedBy>
  <cp:revision>234</cp:revision>
  <dcterms:created xsi:type="dcterms:W3CDTF">2022-03-08T06:51:54Z</dcterms:created>
  <dcterms:modified xsi:type="dcterms:W3CDTF">2024-01-24T06:02:42Z</dcterms:modified>
</cp:coreProperties>
</file>