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342" r:id="rId3"/>
    <p:sldId id="275" r:id="rId4"/>
    <p:sldId id="276" r:id="rId5"/>
    <p:sldId id="277" r:id="rId6"/>
    <p:sldId id="343" r:id="rId7"/>
    <p:sldId id="344" r:id="rId8"/>
    <p:sldId id="345" r:id="rId9"/>
    <p:sldId id="282" r:id="rId10"/>
    <p:sldId id="288" r:id="rId11"/>
    <p:sldId id="283" r:id="rId12"/>
    <p:sldId id="280" r:id="rId13"/>
    <p:sldId id="297" r:id="rId14"/>
    <p:sldId id="346" r:id="rId15"/>
    <p:sldId id="34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290" r:id="rId32"/>
    <p:sldId id="291" r:id="rId33"/>
    <p:sldId id="292" r:id="rId34"/>
    <p:sldId id="293" r:id="rId35"/>
    <p:sldId id="285" r:id="rId36"/>
    <p:sldId id="289" r:id="rId37"/>
    <p:sldId id="317" r:id="rId38"/>
    <p:sldId id="286" r:id="rId39"/>
    <p:sldId id="287" r:id="rId40"/>
    <p:sldId id="294" r:id="rId41"/>
    <p:sldId id="295" r:id="rId42"/>
    <p:sldId id="321" r:id="rId43"/>
    <p:sldId id="319" r:id="rId44"/>
    <p:sldId id="313" r:id="rId45"/>
    <p:sldId id="322" r:id="rId46"/>
    <p:sldId id="323" r:id="rId47"/>
    <p:sldId id="326" r:id="rId48"/>
    <p:sldId id="325" r:id="rId49"/>
    <p:sldId id="324" r:id="rId50"/>
    <p:sldId id="329" r:id="rId51"/>
    <p:sldId id="332" r:id="rId52"/>
    <p:sldId id="335" r:id="rId53"/>
    <p:sldId id="336" r:id="rId54"/>
    <p:sldId id="337" r:id="rId55"/>
    <p:sldId id="338" r:id="rId56"/>
    <p:sldId id="339" r:id="rId57"/>
    <p:sldId id="340" r:id="rId58"/>
    <p:sldId id="341" r:id="rId59"/>
    <p:sldId id="328" r:id="rId60"/>
    <p:sldId id="320" r:id="rId61"/>
    <p:sldId id="314"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12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2E1103-D66E-4477-BB5A-6A8BB3B34433}" type="datetimeFigureOut">
              <a:rPr lang="en-US" smtClean="0"/>
              <a:pPr/>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E1103-D66E-4477-BB5A-6A8BB3B34433}" type="datetimeFigureOut">
              <a:rPr lang="en-US" smtClean="0"/>
              <a:pPr/>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E1103-D66E-4477-BB5A-6A8BB3B34433}" type="datetimeFigureOut">
              <a:rPr lang="en-US" smtClean="0"/>
              <a:pPr/>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E1103-D66E-4477-BB5A-6A8BB3B34433}" type="datetimeFigureOut">
              <a:rPr lang="en-US" smtClean="0"/>
              <a:pPr/>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E1103-D66E-4477-BB5A-6A8BB3B34433}" type="datetimeFigureOut">
              <a:rPr lang="en-US" smtClean="0"/>
              <a:pPr/>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2E1103-D66E-4477-BB5A-6A8BB3B34433}" type="datetimeFigureOut">
              <a:rPr lang="en-US" smtClean="0"/>
              <a:pPr/>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2E1103-D66E-4477-BB5A-6A8BB3B34433}" type="datetimeFigureOut">
              <a:rPr lang="en-US" smtClean="0"/>
              <a:pPr/>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2E1103-D66E-4477-BB5A-6A8BB3B34433}" type="datetimeFigureOut">
              <a:rPr lang="en-US" smtClean="0"/>
              <a:pPr/>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E1103-D66E-4477-BB5A-6A8BB3B34433}" type="datetimeFigureOut">
              <a:rPr lang="en-US" smtClean="0"/>
              <a:pPr/>
              <a:t>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E1103-D66E-4477-BB5A-6A8BB3B34433}" type="datetimeFigureOut">
              <a:rPr lang="en-US" smtClean="0"/>
              <a:pPr/>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E1103-D66E-4477-BB5A-6A8BB3B34433}" type="datetimeFigureOut">
              <a:rPr lang="en-US" smtClean="0"/>
              <a:pPr/>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E1103-D66E-4477-BB5A-6A8BB3B34433}" type="datetimeFigureOut">
              <a:rPr lang="en-US" smtClean="0"/>
              <a:pPr/>
              <a:t>1/30/2024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0DE3E-50E2-4110-849F-48BD3CE2EB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fontScale="85000" lnSpcReduction="20000"/>
          </a:bodyPr>
          <a:lstStyle/>
          <a:p>
            <a:pPr>
              <a:buNone/>
            </a:pPr>
            <a:r>
              <a:rPr lang="en-US" sz="3800" dirty="0" smtClean="0">
                <a:solidFill>
                  <a:srgbClr val="FF0000"/>
                </a:solidFill>
              </a:rPr>
              <a:t>Decision Tree Classification Algorithm</a:t>
            </a:r>
            <a:r>
              <a:rPr lang="en-US" sz="3800" dirty="0" smtClean="0">
                <a:solidFill>
                  <a:srgbClr val="FF0000"/>
                </a:solidFill>
              </a:rPr>
              <a:t>:</a:t>
            </a:r>
          </a:p>
          <a:p>
            <a:pPr lvl="1" algn="just"/>
            <a:r>
              <a:rPr lang="en-US" dirty="0" smtClean="0"/>
              <a:t>Decision </a:t>
            </a:r>
            <a:r>
              <a:rPr lang="en-US" dirty="0" smtClean="0"/>
              <a:t>Tree is a </a:t>
            </a:r>
            <a:r>
              <a:rPr lang="en-US" b="1" dirty="0" smtClean="0"/>
              <a:t>Supervised learning technique </a:t>
            </a:r>
            <a:r>
              <a:rPr lang="en-US" dirty="0" smtClean="0"/>
              <a:t>that can be used for both classification and Regression problems.</a:t>
            </a:r>
          </a:p>
          <a:p>
            <a:pPr lvl="0" algn="just"/>
            <a:endParaRPr lang="en-US" dirty="0" smtClean="0"/>
          </a:p>
          <a:p>
            <a:pPr lvl="0" algn="just"/>
            <a:r>
              <a:rPr lang="en-US" dirty="0" smtClean="0"/>
              <a:t>It uses a flowchart like a tree structure.</a:t>
            </a:r>
          </a:p>
          <a:p>
            <a:pPr lvl="0" algn="just"/>
            <a:endParaRPr lang="en-US" dirty="0" smtClean="0"/>
          </a:p>
          <a:p>
            <a:pPr lvl="0" algn="just"/>
            <a:r>
              <a:rPr lang="en-US" dirty="0" smtClean="0"/>
              <a:t>It is a tree-structured classifier, where</a:t>
            </a:r>
            <a:r>
              <a:rPr lang="en-US" b="1" dirty="0" smtClean="0"/>
              <a:t> </a:t>
            </a:r>
          </a:p>
          <a:p>
            <a:pPr lvl="1" algn="just">
              <a:buFont typeface="Wingdings" pitchFamily="2" charset="2"/>
              <a:buChar char="Ø"/>
            </a:pPr>
            <a:r>
              <a:rPr lang="en-US" b="1" dirty="0" smtClean="0">
                <a:solidFill>
                  <a:srgbClr val="FF0000"/>
                </a:solidFill>
              </a:rPr>
              <a:t>Internal nodes represent the features of a dataset,</a:t>
            </a:r>
          </a:p>
          <a:p>
            <a:pPr lvl="1" algn="just">
              <a:buFont typeface="Wingdings" pitchFamily="2" charset="2"/>
              <a:buChar char="Ø"/>
            </a:pPr>
            <a:r>
              <a:rPr lang="en-US" b="1" dirty="0" smtClean="0">
                <a:solidFill>
                  <a:srgbClr val="FF0000"/>
                </a:solidFill>
              </a:rPr>
              <a:t>Branches represent the decision rules</a:t>
            </a:r>
            <a:r>
              <a:rPr lang="en-US" dirty="0" smtClean="0">
                <a:solidFill>
                  <a:srgbClr val="FF0000"/>
                </a:solidFill>
              </a:rPr>
              <a:t> and </a:t>
            </a:r>
            <a:endParaRPr lang="en-US" b="1" dirty="0" smtClean="0">
              <a:solidFill>
                <a:srgbClr val="FF0000"/>
              </a:solidFill>
            </a:endParaRPr>
          </a:p>
          <a:p>
            <a:pPr lvl="1" algn="just">
              <a:buFont typeface="Wingdings" pitchFamily="2" charset="2"/>
              <a:buChar char="Ø"/>
            </a:pPr>
            <a:r>
              <a:rPr lang="en-US" b="1" dirty="0" smtClean="0">
                <a:solidFill>
                  <a:srgbClr val="FF0000"/>
                </a:solidFill>
              </a:rPr>
              <a:t>Leaf node represents the outcome.</a:t>
            </a:r>
          </a:p>
          <a:p>
            <a:pPr lvl="0" algn="just"/>
            <a:endParaRPr lang="en-US" dirty="0" smtClean="0"/>
          </a:p>
          <a:p>
            <a:pPr lvl="0" algn="just"/>
            <a:r>
              <a:rPr lang="en-US" dirty="0" smtClean="0"/>
              <a:t>Leaf </a:t>
            </a:r>
            <a:r>
              <a:rPr lang="en-US" dirty="0" smtClean="0"/>
              <a:t>nodes are the output of those decisions</a:t>
            </a:r>
            <a:r>
              <a:rPr lang="en-US" dirty="0" smtClean="0"/>
              <a:t>.</a:t>
            </a:r>
          </a:p>
          <a:p>
            <a:pPr lvl="0" algn="just"/>
            <a:endParaRPr lang="en-US" dirty="0" smtClean="0"/>
          </a:p>
          <a:p>
            <a:pPr algn="just"/>
            <a:r>
              <a:rPr lang="en-US" dirty="0" smtClean="0"/>
              <a:t>A </a:t>
            </a:r>
            <a:r>
              <a:rPr lang="en-US" dirty="0" smtClean="0"/>
              <a:t>decision tree is used for multi-dimensional analysis </a:t>
            </a:r>
            <a:r>
              <a:rPr lang="en-US" dirty="0" smtClean="0"/>
              <a:t>with multiple </a:t>
            </a:r>
            <a:r>
              <a:rPr lang="en-US" dirty="0" smtClean="0"/>
              <a:t>classes. </a:t>
            </a:r>
            <a:endParaRPr lang="en-US" dirty="0" smtClean="0"/>
          </a:p>
          <a:p>
            <a:pPr lvl="0" algn="just"/>
            <a:endParaRPr lang="en-US" dirty="0" smtClean="0"/>
          </a:p>
          <a:p>
            <a:pPr algn="just"/>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s://miro.medium.com/max/1096/1*Jr1Qf-m1u-vGzDao6_CxqA.png"/>
          <p:cNvPicPr>
            <a:picLocks noChangeAspect="1" noChangeArrowheads="1"/>
          </p:cNvPicPr>
          <p:nvPr/>
        </p:nvPicPr>
        <p:blipFill>
          <a:blip r:embed="rId2" cstate="print"/>
          <a:srcRect/>
          <a:stretch>
            <a:fillRect/>
          </a:stretch>
        </p:blipFill>
        <p:spPr bwMode="auto">
          <a:xfrm>
            <a:off x="1219200" y="685800"/>
            <a:ext cx="6477000" cy="5334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3657600"/>
          </a:xfrm>
        </p:spPr>
        <p:txBody>
          <a:bodyPr/>
          <a:lstStyle/>
          <a:p>
            <a:pPr>
              <a:buNone/>
            </a:pPr>
            <a:r>
              <a:rPr lang="en-US" b="1" dirty="0" smtClean="0">
                <a:solidFill>
                  <a:srgbClr val="FF0000"/>
                </a:solidFill>
              </a:rPr>
              <a:t>Entropy:</a:t>
            </a:r>
          </a:p>
          <a:p>
            <a:pPr algn="just"/>
            <a:r>
              <a:rPr lang="en-US" sz="2400" dirty="0" smtClean="0"/>
              <a:t>Entropy is a measure of randomness. In other words, its a measure of unpredictability. </a:t>
            </a:r>
            <a:endParaRPr lang="en-US" sz="2400" dirty="0" smtClean="0"/>
          </a:p>
          <a:p>
            <a:pPr algn="just"/>
            <a:endParaRPr lang="en-US" sz="2400" dirty="0" smtClean="0"/>
          </a:p>
          <a:p>
            <a:pPr algn="just"/>
            <a:r>
              <a:rPr lang="en-US" sz="2400" dirty="0" smtClean="0"/>
              <a:t>I</a:t>
            </a:r>
            <a:r>
              <a:rPr lang="en-US" sz="2400" dirty="0" smtClean="0"/>
              <a:t>n </a:t>
            </a:r>
            <a:r>
              <a:rPr lang="en-US" sz="2400" dirty="0" smtClean="0"/>
              <a:t>case of binary event(like the coin toss, where output can be either of the two events, head or tail) a mathematical face:</a:t>
            </a:r>
          </a:p>
          <a:p>
            <a:endParaRPr lang="en-US" dirty="0"/>
          </a:p>
        </p:txBody>
      </p:sp>
      <p:sp>
        <p:nvSpPr>
          <p:cNvPr id="5" name="Rectangle 4"/>
          <p:cNvSpPr/>
          <p:nvPr/>
        </p:nvSpPr>
        <p:spPr>
          <a:xfrm>
            <a:off x="457200" y="3669268"/>
            <a:ext cx="8382000" cy="369332"/>
          </a:xfrm>
          <a:prstGeom prst="rect">
            <a:avLst/>
          </a:prstGeom>
        </p:spPr>
        <p:txBody>
          <a:bodyPr wrap="square">
            <a:spAutoFit/>
          </a:bodyPr>
          <a:lstStyle/>
          <a:p>
            <a:r>
              <a:rPr lang="it-IT" dirty="0" smtClean="0"/>
              <a:t>Entropy = -[probability(a) * log2(probability(a))] – [probability(b) * log2(probability(b))]</a:t>
            </a:r>
            <a:endParaRPr lang="en-US" dirty="0"/>
          </a:p>
        </p:txBody>
      </p:sp>
      <p:sp>
        <p:nvSpPr>
          <p:cNvPr id="6" name="Rectangle 5"/>
          <p:cNvSpPr/>
          <p:nvPr/>
        </p:nvSpPr>
        <p:spPr>
          <a:xfrm>
            <a:off x="1143000" y="4572000"/>
            <a:ext cx="7162800" cy="1697068"/>
          </a:xfrm>
          <a:prstGeom prst="rect">
            <a:avLst/>
          </a:prstGeom>
        </p:spPr>
        <p:txBody>
          <a:bodyPr wrap="square">
            <a:spAutoFit/>
          </a:bodyPr>
          <a:lstStyle/>
          <a:p>
            <a:pPr>
              <a:lnSpc>
                <a:spcPct val="150000"/>
              </a:lnSpc>
            </a:pPr>
            <a:r>
              <a:rPr lang="en-US" sz="2400" dirty="0" smtClean="0"/>
              <a:t>Where,</a:t>
            </a:r>
          </a:p>
          <a:p>
            <a:pPr>
              <a:lnSpc>
                <a:spcPct val="150000"/>
              </a:lnSpc>
            </a:pPr>
            <a:r>
              <a:rPr lang="en-US" sz="2400" b="1" dirty="0" smtClean="0"/>
              <a:t>probability(a)</a:t>
            </a:r>
            <a:r>
              <a:rPr lang="en-US" sz="2400" dirty="0" smtClean="0"/>
              <a:t> is probability of getting head and </a:t>
            </a:r>
          </a:p>
          <a:p>
            <a:pPr>
              <a:lnSpc>
                <a:spcPct val="150000"/>
              </a:lnSpc>
            </a:pPr>
            <a:r>
              <a:rPr lang="en-US" sz="2400" b="1" dirty="0" smtClean="0"/>
              <a:t>probability(b)</a:t>
            </a:r>
            <a:r>
              <a:rPr lang="en-US" sz="2400" dirty="0" smtClean="0"/>
              <a:t> is probability of getting tail.</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1"/>
            <a:ext cx="8229600" cy="4800599"/>
          </a:xfrm>
        </p:spPr>
        <p:txBody>
          <a:bodyPr>
            <a:normAutofit fontScale="77500" lnSpcReduction="20000"/>
          </a:bodyPr>
          <a:lstStyle/>
          <a:p>
            <a:pPr>
              <a:buNone/>
            </a:pPr>
            <a:r>
              <a:rPr lang="en-US" b="1" dirty="0" smtClean="0">
                <a:solidFill>
                  <a:srgbClr val="FF0000"/>
                </a:solidFill>
              </a:rPr>
              <a:t>What is “Entropy”? and What is its function?</a:t>
            </a:r>
          </a:p>
          <a:p>
            <a:pPr algn="just"/>
            <a:r>
              <a:rPr lang="en-US" dirty="0" smtClean="0"/>
              <a:t>In machine learning, entropy is a measure of the randomness in the information being </a:t>
            </a:r>
            <a:r>
              <a:rPr lang="en-US" dirty="0" smtClean="0"/>
              <a:t>processed.</a:t>
            </a:r>
          </a:p>
          <a:p>
            <a:pPr algn="just"/>
            <a:endParaRPr lang="en-US" dirty="0" smtClean="0"/>
          </a:p>
          <a:p>
            <a:pPr algn="just"/>
            <a:r>
              <a:rPr lang="en-US" dirty="0" smtClean="0"/>
              <a:t>The </a:t>
            </a:r>
            <a:r>
              <a:rPr lang="en-US" dirty="0" smtClean="0"/>
              <a:t>higher the entropy, the harder it is to draw any conclusions from that information.</a:t>
            </a:r>
          </a:p>
          <a:p>
            <a:pPr algn="just"/>
            <a:endParaRPr lang="en-US" dirty="0" smtClean="0"/>
          </a:p>
          <a:p>
            <a:pPr algn="just"/>
            <a:r>
              <a:rPr lang="en-US" dirty="0" smtClean="0"/>
              <a:t>It is a measure of the amount of uncertainty in a data set. </a:t>
            </a:r>
            <a:endParaRPr lang="en-US" dirty="0" smtClean="0"/>
          </a:p>
          <a:p>
            <a:pPr algn="just"/>
            <a:endParaRPr lang="en-US" i="1" dirty="0" smtClean="0"/>
          </a:p>
          <a:p>
            <a:pPr algn="just"/>
            <a:r>
              <a:rPr lang="en-US" i="1" dirty="0" smtClean="0"/>
              <a:t>Entropy </a:t>
            </a:r>
            <a:r>
              <a:rPr lang="en-US" i="1" dirty="0" smtClean="0"/>
              <a:t>controls how a Decision Tree decides to split</a:t>
            </a:r>
            <a:r>
              <a:rPr lang="en-US" b="1" i="1" dirty="0" smtClean="0"/>
              <a:t> </a:t>
            </a:r>
            <a:r>
              <a:rPr lang="en-US" i="1" dirty="0" smtClean="0"/>
              <a:t>the data. It actually affects how a </a:t>
            </a:r>
            <a:r>
              <a:rPr lang="en-US" b="1" i="1" dirty="0" smtClean="0"/>
              <a:t>Decision Tree</a:t>
            </a:r>
            <a:r>
              <a:rPr lang="en-US" i="1" dirty="0" smtClean="0"/>
              <a:t> draws its boundaries.</a:t>
            </a:r>
            <a:endParaRPr lang="en-US" dirty="0" smtClean="0"/>
          </a:p>
          <a:p>
            <a:endParaRPr lang="en-US" dirty="0"/>
          </a:p>
        </p:txBody>
      </p:sp>
      <p:pic>
        <p:nvPicPr>
          <p:cNvPr id="1026" name="Picture 2" descr="https://miro.medium.com/max/525/0*veoQf5CRA0k_kDVl.jpeg"/>
          <p:cNvPicPr>
            <a:picLocks noChangeAspect="1" noChangeArrowheads="1"/>
          </p:cNvPicPr>
          <p:nvPr/>
        </p:nvPicPr>
        <p:blipFill>
          <a:blip r:embed="rId2" cstate="print"/>
          <a:srcRect/>
          <a:stretch>
            <a:fillRect/>
          </a:stretch>
        </p:blipFill>
        <p:spPr bwMode="auto">
          <a:xfrm>
            <a:off x="2590800" y="5334000"/>
            <a:ext cx="4000500" cy="9144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b="1" dirty="0" smtClean="0">
                <a:solidFill>
                  <a:srgbClr val="FF0000"/>
                </a:solidFill>
              </a:rPr>
              <a:t>Example:- </a:t>
            </a:r>
            <a:r>
              <a:rPr lang="en-US" dirty="0" smtClean="0"/>
              <a:t>Given the set  S = {a, a, a, b, b, b, b, b} </a:t>
            </a:r>
          </a:p>
          <a:p>
            <a:pPr>
              <a:buNone/>
            </a:pPr>
            <a:r>
              <a:rPr lang="en-US" dirty="0" smtClean="0"/>
              <a:t>Total </a:t>
            </a:r>
            <a:r>
              <a:rPr lang="en-US" dirty="0" err="1" smtClean="0"/>
              <a:t>intances</a:t>
            </a:r>
            <a:r>
              <a:rPr lang="en-US" dirty="0" smtClean="0"/>
              <a:t>: 8 </a:t>
            </a:r>
          </a:p>
          <a:p>
            <a:pPr>
              <a:buNone/>
            </a:pPr>
            <a:r>
              <a:rPr lang="en-US" dirty="0" smtClean="0"/>
              <a:t>Instances of b: 5 </a:t>
            </a:r>
          </a:p>
          <a:p>
            <a:pPr>
              <a:buNone/>
            </a:pPr>
            <a:r>
              <a:rPr lang="en-US" dirty="0" smtClean="0"/>
              <a:t>Instances of a: 3</a:t>
            </a:r>
          </a:p>
          <a:p>
            <a:pPr>
              <a:buNone/>
            </a:pPr>
            <a:endParaRPr lang="en-US" dirty="0" smtClean="0"/>
          </a:p>
          <a:p>
            <a:pPr>
              <a:buNone/>
            </a:pPr>
            <a:r>
              <a:rPr lang="en-US" dirty="0" smtClean="0"/>
              <a:t> </a:t>
            </a:r>
          </a:p>
          <a:p>
            <a:pPr>
              <a:buNone/>
            </a:pPr>
            <a:endParaRPr lang="en-US" dirty="0" smtClean="0"/>
          </a:p>
        </p:txBody>
      </p:sp>
      <p:sp>
        <p:nvSpPr>
          <p:cNvPr id="86018" name="AutoShape 2" descr="Entropy H(X)  = -\left [ \left ( \frac{3}{8} \right )log_{2}\frac{3}{8} + \left ( \frac{5}{8} \right )log_{2}\frac{5}{8} \right ]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6020" name="AutoShape 4" descr="Entropy H(X)  = -\left [ \left ( \frac{3}{8} \right )log_{2}\frac{3}{8} + \left ( \frac{5}{8} \right )log_{2}\frac{5}{8} \right ]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6022" name="AutoShape 6" descr="Entropy H(X)  = -\left [ \left ( \frac{3}{8} \right )log_{2}\frac{3}{8} + \left ( \frac{5}{8} \right )log_{2}\frac{5}{8} \right ]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2" descr="https://miro.medium.com/max/440/1*nNY_7_aWRwp8E2DyGduEPg.png"/>
          <p:cNvPicPr>
            <a:picLocks noChangeAspect="1" noChangeArrowheads="1"/>
          </p:cNvPicPr>
          <p:nvPr/>
        </p:nvPicPr>
        <p:blipFill>
          <a:blip r:embed="rId2" cstate="print"/>
          <a:srcRect/>
          <a:stretch>
            <a:fillRect/>
          </a:stretch>
        </p:blipFill>
        <p:spPr bwMode="auto">
          <a:xfrm>
            <a:off x="1828800" y="3429000"/>
            <a:ext cx="4648200" cy="1752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297363"/>
          </a:xfrm>
        </p:spPr>
        <p:txBody>
          <a:bodyPr>
            <a:normAutofit/>
          </a:bodyPr>
          <a:lstStyle/>
          <a:p>
            <a:pPr>
              <a:buNone/>
            </a:pPr>
            <a:endParaRPr lang="en-US" dirty="0" smtClean="0"/>
          </a:p>
          <a:p>
            <a:pPr>
              <a:buNone/>
            </a:pPr>
            <a:r>
              <a:rPr lang="en-US" dirty="0" smtClean="0"/>
              <a:t>     </a:t>
            </a:r>
            <a:r>
              <a:rPr lang="en-US" dirty="0" smtClean="0"/>
              <a:t>=  [ -3/8*log2(3/8) - 5/8*log2(5/8)]</a:t>
            </a:r>
          </a:p>
          <a:p>
            <a:pPr>
              <a:buNone/>
            </a:pPr>
            <a:r>
              <a:rPr lang="en-US" dirty="0" smtClean="0"/>
              <a:t>     = [ -0.375 * (-1.415) - 0.625 * (-0.678)] </a:t>
            </a:r>
          </a:p>
          <a:p>
            <a:pPr>
              <a:buNone/>
            </a:pPr>
            <a:r>
              <a:rPr lang="en-US" dirty="0" smtClean="0"/>
              <a:t>     = (0.530+0.424) </a:t>
            </a:r>
          </a:p>
          <a:p>
            <a:pPr>
              <a:buNone/>
            </a:pPr>
            <a:r>
              <a:rPr lang="en-US" dirty="0" smtClean="0"/>
              <a:t>     = 0.954 bits</a:t>
            </a:r>
            <a:endParaRPr lang="en-US" dirty="0"/>
          </a:p>
        </p:txBody>
      </p:sp>
      <p:sp>
        <p:nvSpPr>
          <p:cNvPr id="86018" name="AutoShape 2" descr="Entropy H(X)  = -\left [ \left ( \frac{3}{8} \right )log_{2}\frac{3}{8} + \left ( \frac{5}{8} \right )log_{2}\frac{5}{8} \right ]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6020" name="AutoShape 4" descr="Entropy H(X)  = -\left [ \left ( \frac{3}{8} \right )log_{2}\frac{3}{8} + \left ( \frac{5}{8} \right )log_{2}\frac{5}{8} \right ]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6022" name="AutoShape 6" descr="Entropy H(X)  = -\left [ \left ( \frac{3}{8} \right )log_{2}\frac{3}{8} + \left ( \frac{5}{8} \right )log_{2}\frac{5}{8} \right ]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2" descr="https://miro.medium.com/max/440/1*nNY_7_aWRwp8E2DyGduEPg.png"/>
          <p:cNvPicPr>
            <a:picLocks noChangeAspect="1" noChangeArrowheads="1"/>
          </p:cNvPicPr>
          <p:nvPr/>
        </p:nvPicPr>
        <p:blipFill>
          <a:blip r:embed="rId2" cstate="print"/>
          <a:srcRect/>
          <a:stretch>
            <a:fillRect/>
          </a:stretch>
        </p:blipFill>
        <p:spPr bwMode="auto">
          <a:xfrm>
            <a:off x="2438400" y="685800"/>
            <a:ext cx="3724275" cy="109537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1219199"/>
          </a:xfrm>
        </p:spPr>
        <p:txBody>
          <a:bodyPr/>
          <a:lstStyle/>
          <a:p>
            <a:r>
              <a:rPr lang="en-US" b="1" dirty="0" smtClean="0"/>
              <a:t>Information Gain</a:t>
            </a:r>
          </a:p>
          <a:p>
            <a:r>
              <a:rPr lang="en-US" dirty="0" smtClean="0"/>
              <a:t>In the decision tree shown here:</a:t>
            </a:r>
            <a:endParaRPr lang="en-US" dirty="0"/>
          </a:p>
        </p:txBody>
      </p:sp>
      <p:pic>
        <p:nvPicPr>
          <p:cNvPr id="37890" name="Picture 2" descr="Play Tennis Decision Tree"/>
          <p:cNvPicPr>
            <a:picLocks noChangeAspect="1" noChangeArrowheads="1"/>
          </p:cNvPicPr>
          <p:nvPr/>
        </p:nvPicPr>
        <p:blipFill>
          <a:blip r:embed="rId2" cstate="print"/>
          <a:srcRect/>
          <a:stretch>
            <a:fillRect/>
          </a:stretch>
        </p:blipFill>
        <p:spPr bwMode="auto">
          <a:xfrm>
            <a:off x="1600200" y="1752600"/>
            <a:ext cx="6324600" cy="4572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3733800"/>
          </a:xfrm>
        </p:spPr>
        <p:txBody>
          <a:bodyPr>
            <a:normAutofit fontScale="92500" lnSpcReduction="10000"/>
          </a:bodyPr>
          <a:lstStyle/>
          <a:p>
            <a:pPr>
              <a:buNone/>
            </a:pPr>
            <a:r>
              <a:rPr lang="en-US" b="1" dirty="0" smtClean="0">
                <a:solidFill>
                  <a:srgbClr val="FF0000"/>
                </a:solidFill>
              </a:rPr>
              <a:t>Information Gain:</a:t>
            </a:r>
          </a:p>
          <a:p>
            <a:pPr algn="just"/>
            <a:r>
              <a:rPr lang="en-US" dirty="0" smtClean="0"/>
              <a:t>The measure we will use called </a:t>
            </a:r>
            <a:r>
              <a:rPr lang="en-US" b="1" i="1" dirty="0" smtClean="0"/>
              <a:t>information gain</a:t>
            </a:r>
            <a:r>
              <a:rPr lang="en-US" dirty="0" smtClean="0"/>
              <a:t>, is simply the expected reduction in </a:t>
            </a:r>
            <a:r>
              <a:rPr lang="en-US" b="1" i="1" dirty="0" smtClean="0"/>
              <a:t>entropy</a:t>
            </a:r>
            <a:r>
              <a:rPr lang="en-US" dirty="0" smtClean="0"/>
              <a:t> caused by partitioning the data set according to this attribute. </a:t>
            </a:r>
          </a:p>
          <a:p>
            <a:pPr algn="just"/>
            <a:endParaRPr lang="en-US" dirty="0" smtClean="0"/>
          </a:p>
          <a:p>
            <a:pPr algn="just"/>
            <a:r>
              <a:rPr lang="en-US" dirty="0" smtClean="0"/>
              <a:t>The information gain </a:t>
            </a:r>
            <a:r>
              <a:rPr lang="en-US" b="1" i="1" dirty="0" smtClean="0"/>
              <a:t>(Gain(S,A))</a:t>
            </a:r>
            <a:r>
              <a:rPr lang="en-US" dirty="0" smtClean="0"/>
              <a:t> of an attribute A relative to a collection of data set S, is defined as-</a:t>
            </a:r>
          </a:p>
          <a:p>
            <a:endParaRPr lang="en-US" dirty="0"/>
          </a:p>
        </p:txBody>
      </p:sp>
      <p:pic>
        <p:nvPicPr>
          <p:cNvPr id="2050" name="Picture 2" descr="https://miro.medium.com/max/705/1*jDKg5JZqfuZQni4gJ2aE8g.png"/>
          <p:cNvPicPr>
            <a:picLocks noChangeAspect="1" noChangeArrowheads="1"/>
          </p:cNvPicPr>
          <p:nvPr/>
        </p:nvPicPr>
        <p:blipFill>
          <a:blip r:embed="rId2" cstate="print"/>
          <a:srcRect/>
          <a:stretch>
            <a:fillRect/>
          </a:stretch>
        </p:blipFill>
        <p:spPr bwMode="auto">
          <a:xfrm>
            <a:off x="381000" y="4343400"/>
            <a:ext cx="8305800" cy="1905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830763"/>
          </a:xfrm>
        </p:spPr>
        <p:txBody>
          <a:bodyPr>
            <a:normAutofit fontScale="77500" lnSpcReduction="20000"/>
          </a:bodyPr>
          <a:lstStyle/>
          <a:p>
            <a:pPr algn="just"/>
            <a:r>
              <a:rPr lang="en-US" dirty="0" smtClean="0"/>
              <a:t>Information gain is used for determining the best features/attributes that render maximum information about a class. </a:t>
            </a:r>
          </a:p>
          <a:p>
            <a:pPr algn="just"/>
            <a:endParaRPr lang="en-US" dirty="0" smtClean="0"/>
          </a:p>
          <a:p>
            <a:pPr algn="just"/>
            <a:r>
              <a:rPr lang="en-US" dirty="0" smtClean="0"/>
              <a:t>It follows the concept of entropy while aiming at decreasing the level of entropy, beginning from the root node to the leaf nodes.  </a:t>
            </a:r>
          </a:p>
          <a:p>
            <a:pPr algn="just">
              <a:buNone/>
            </a:pPr>
            <a:endParaRPr lang="en-US" dirty="0" smtClean="0"/>
          </a:p>
          <a:p>
            <a:pPr algn="just"/>
            <a:r>
              <a:rPr lang="en-US" dirty="0" smtClean="0"/>
              <a:t>Information gain computes the difference between entropy before and after split and specifies the impurity in class elements. </a:t>
            </a:r>
          </a:p>
          <a:p>
            <a:endParaRPr lang="en-US" dirty="0" smtClean="0"/>
          </a:p>
          <a:p>
            <a:r>
              <a:rPr lang="en-US" b="1" dirty="0" smtClean="0"/>
              <a:t>Information Gain = Entropy before splitting - Entropy after splitting</a:t>
            </a:r>
            <a:endParaRPr lang="en-US" dirty="0" smtClean="0"/>
          </a:p>
          <a:p>
            <a:endParaRPr lang="en-US" dirty="0"/>
          </a:p>
        </p:txBody>
      </p:sp>
      <p:pic>
        <p:nvPicPr>
          <p:cNvPr id="87042" name="Picture 2" descr="https://miro.medium.com/max/875/1*bVGWGETTor7bSnhr7sXEVw.png"/>
          <p:cNvPicPr>
            <a:picLocks noChangeAspect="1" noChangeArrowheads="1"/>
          </p:cNvPicPr>
          <p:nvPr/>
        </p:nvPicPr>
        <p:blipFill>
          <a:blip r:embed="rId2" cstate="print"/>
          <a:srcRect/>
          <a:stretch>
            <a:fillRect/>
          </a:stretch>
        </p:blipFill>
        <p:spPr bwMode="auto">
          <a:xfrm>
            <a:off x="990600" y="5105400"/>
            <a:ext cx="7346950" cy="1371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77500" lnSpcReduction="20000"/>
          </a:bodyPr>
          <a:lstStyle/>
          <a:p>
            <a:pPr>
              <a:buNone/>
            </a:pPr>
            <a:r>
              <a:rPr lang="en-US" dirty="0" smtClean="0"/>
              <a:t>The expected information needed to classify a </a:t>
            </a:r>
            <a:r>
              <a:rPr lang="en-US" dirty="0" err="1" smtClean="0"/>
              <a:t>tuple</a:t>
            </a:r>
            <a:r>
              <a:rPr lang="en-US" dirty="0" smtClean="0"/>
              <a:t> in D is given by</a:t>
            </a:r>
          </a:p>
          <a:p>
            <a:pPr>
              <a:buNone/>
            </a:pPr>
            <a:r>
              <a:rPr lang="en-US" b="1" dirty="0" smtClean="0"/>
              <a:t>Information gain</a:t>
            </a:r>
            <a:r>
              <a:rPr lang="en-US" dirty="0" smtClean="0"/>
              <a:t> is calculated by comparing the </a:t>
            </a:r>
            <a:r>
              <a:rPr lang="en-US" b="1" dirty="0" smtClean="0"/>
              <a:t>entropy</a:t>
            </a:r>
            <a:r>
              <a:rPr lang="en-US" dirty="0" smtClean="0"/>
              <a:t> of the dataset before and after a transformation.</a:t>
            </a:r>
          </a:p>
          <a:p>
            <a:pPr>
              <a:buNone/>
            </a:pPr>
            <a:endParaRPr lang="en-US" dirty="0" smtClean="0"/>
          </a:p>
          <a:p>
            <a:pPr>
              <a:buNone/>
            </a:pPr>
            <a:endParaRPr lang="en-US" dirty="0" smtClean="0"/>
          </a:p>
          <a:p>
            <a:pPr>
              <a:buNone/>
            </a:pPr>
            <a:endParaRPr lang="en-US" dirty="0" smtClean="0"/>
          </a:p>
          <a:p>
            <a:pPr>
              <a:buNone/>
            </a:pPr>
            <a:endParaRPr lang="en-US" dirty="0" smtClean="0"/>
          </a:p>
          <a:p>
            <a:pPr algn="just"/>
            <a:r>
              <a:rPr lang="en-US" dirty="0" smtClean="0"/>
              <a:t>where pi is the nonzero probability that an arbitrary </a:t>
            </a:r>
            <a:r>
              <a:rPr lang="en-US" dirty="0" err="1" smtClean="0"/>
              <a:t>tuple</a:t>
            </a:r>
            <a:r>
              <a:rPr lang="en-US" dirty="0" smtClean="0"/>
              <a:t> in D belongs to class </a:t>
            </a:r>
            <a:r>
              <a:rPr lang="en-US" dirty="0" err="1" smtClean="0"/>
              <a:t>Ci</a:t>
            </a:r>
            <a:r>
              <a:rPr lang="en-US" dirty="0" smtClean="0"/>
              <a:t> and is estimated by  | </a:t>
            </a:r>
            <a:r>
              <a:rPr lang="en-US" dirty="0" err="1" smtClean="0"/>
              <a:t>Ci</a:t>
            </a:r>
            <a:r>
              <a:rPr lang="en-US" dirty="0" smtClean="0"/>
              <a:t> , D |/ |D |. </a:t>
            </a:r>
          </a:p>
          <a:p>
            <a:pPr algn="just"/>
            <a:endParaRPr lang="en-US" dirty="0" smtClean="0"/>
          </a:p>
          <a:p>
            <a:pPr algn="just"/>
            <a:r>
              <a:rPr lang="en-US" dirty="0" smtClean="0"/>
              <a:t>A log function to the base 2 is used, because the information is encoded in bits. </a:t>
            </a:r>
          </a:p>
          <a:p>
            <a:pPr algn="just"/>
            <a:endParaRPr lang="en-US" dirty="0" smtClean="0"/>
          </a:p>
          <a:p>
            <a:pPr algn="just"/>
            <a:r>
              <a:rPr lang="en-US" dirty="0" smtClean="0"/>
              <a:t>Info(D) is also known as the </a:t>
            </a:r>
            <a:r>
              <a:rPr lang="en-US" b="1" dirty="0" smtClean="0">
                <a:solidFill>
                  <a:srgbClr val="FF0000"/>
                </a:solidFill>
              </a:rPr>
              <a:t>entropy of D</a:t>
            </a:r>
            <a:r>
              <a:rPr lang="en-US" dirty="0" smtClean="0"/>
              <a:t>.</a:t>
            </a:r>
          </a:p>
        </p:txBody>
      </p:sp>
      <p:pic>
        <p:nvPicPr>
          <p:cNvPr id="1026" name="Picture 2"/>
          <p:cNvPicPr>
            <a:picLocks noChangeAspect="1" noChangeArrowheads="1"/>
          </p:cNvPicPr>
          <p:nvPr/>
        </p:nvPicPr>
        <p:blipFill>
          <a:blip r:embed="rId2" cstate="print"/>
          <a:srcRect/>
          <a:stretch>
            <a:fillRect/>
          </a:stretch>
        </p:blipFill>
        <p:spPr bwMode="auto">
          <a:xfrm>
            <a:off x="1371600" y="1981200"/>
            <a:ext cx="62484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85000" lnSpcReduction="20000"/>
          </a:bodyPr>
          <a:lstStyle/>
          <a:p>
            <a:r>
              <a:rPr lang="en-US" dirty="0" smtClean="0"/>
              <a:t>How much more information would we still need (after the partitioning) to arrive at an exact classification? </a:t>
            </a:r>
          </a:p>
          <a:p>
            <a:endParaRPr lang="en-US" dirty="0" smtClean="0"/>
          </a:p>
          <a:p>
            <a:r>
              <a:rPr lang="en-US" dirty="0" smtClean="0"/>
              <a:t>This amount is measured by</a:t>
            </a:r>
          </a:p>
          <a:p>
            <a:endParaRPr lang="en-US" dirty="0" smtClean="0"/>
          </a:p>
          <a:p>
            <a:endParaRPr lang="en-US" dirty="0" smtClean="0"/>
          </a:p>
          <a:p>
            <a:endParaRPr lang="en-US" dirty="0" smtClean="0"/>
          </a:p>
          <a:p>
            <a:pPr algn="just"/>
            <a:r>
              <a:rPr lang="en-US" dirty="0" smtClean="0"/>
              <a:t>The term | </a:t>
            </a:r>
            <a:r>
              <a:rPr lang="en-US" dirty="0" err="1" smtClean="0"/>
              <a:t>Dj</a:t>
            </a:r>
            <a:r>
              <a:rPr lang="en-US" dirty="0" smtClean="0"/>
              <a:t> |/ |D| acts as the weight of the </a:t>
            </a:r>
            <a:r>
              <a:rPr lang="en-US" dirty="0" err="1" smtClean="0"/>
              <a:t>jth</a:t>
            </a:r>
            <a:r>
              <a:rPr lang="en-US" dirty="0" smtClean="0"/>
              <a:t> partition. </a:t>
            </a:r>
          </a:p>
          <a:p>
            <a:pPr algn="just"/>
            <a:endParaRPr lang="en-US" dirty="0" smtClean="0"/>
          </a:p>
          <a:p>
            <a:pPr algn="just"/>
            <a:r>
              <a:rPr lang="en-US" dirty="0" err="1" smtClean="0"/>
              <a:t>InfoA</a:t>
            </a:r>
            <a:r>
              <a:rPr lang="en-US" dirty="0" smtClean="0"/>
              <a:t>(D) is the expected information required to classify a </a:t>
            </a:r>
            <a:r>
              <a:rPr lang="en-US" dirty="0" err="1" smtClean="0"/>
              <a:t>tuple</a:t>
            </a:r>
            <a:r>
              <a:rPr lang="en-US" dirty="0" smtClean="0"/>
              <a:t> from D based on the partitioning by A.</a:t>
            </a:r>
          </a:p>
          <a:p>
            <a:pPr algn="just"/>
            <a:endParaRPr lang="en-US" dirty="0" smtClean="0"/>
          </a:p>
          <a:p>
            <a:pPr algn="just"/>
            <a:r>
              <a:rPr lang="en-US" dirty="0" smtClean="0"/>
              <a:t>The smaller the expected information (still) required, the greater the purity of the partitions.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209800" y="1905000"/>
            <a:ext cx="55626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a:bodyPr>
          <a:lstStyle/>
          <a:p>
            <a:pPr algn="just"/>
            <a:r>
              <a:rPr lang="en-US" dirty="0" smtClean="0"/>
              <a:t>Each node (or decision node) of a decision tree </a:t>
            </a:r>
            <a:r>
              <a:rPr lang="en-US" dirty="0" smtClean="0"/>
              <a:t>corresponds to </a:t>
            </a:r>
            <a:r>
              <a:rPr lang="en-US" dirty="0" smtClean="0"/>
              <a:t>one of the feature vector. </a:t>
            </a:r>
            <a:endParaRPr lang="en-US" dirty="0" smtClean="0"/>
          </a:p>
          <a:p>
            <a:pPr algn="just"/>
            <a:endParaRPr lang="en-US" dirty="0" smtClean="0"/>
          </a:p>
          <a:p>
            <a:pPr algn="just"/>
            <a:r>
              <a:rPr lang="en-US" dirty="0" smtClean="0"/>
              <a:t>The </a:t>
            </a:r>
            <a:r>
              <a:rPr lang="en-US" dirty="0" smtClean="0"/>
              <a:t>tree terminates at different leaf nodes (or </a:t>
            </a:r>
            <a:r>
              <a:rPr lang="en-US" dirty="0" smtClean="0"/>
              <a:t>terminal nodes</a:t>
            </a:r>
            <a:r>
              <a:rPr lang="en-US" dirty="0" smtClean="0"/>
              <a:t>) where each leaf node represents a possible value for </a:t>
            </a:r>
            <a:r>
              <a:rPr lang="en-US" dirty="0" smtClean="0"/>
              <a:t>the output </a:t>
            </a:r>
            <a:r>
              <a:rPr lang="en-US" dirty="0" smtClean="0"/>
              <a:t>variable. </a:t>
            </a:r>
            <a:endParaRPr lang="en-US" dirty="0" smtClean="0"/>
          </a:p>
          <a:p>
            <a:pPr algn="just"/>
            <a:endParaRPr lang="en-US" dirty="0" smtClean="0"/>
          </a:p>
          <a:p>
            <a:pPr algn="just"/>
            <a:r>
              <a:rPr lang="en-US" dirty="0" smtClean="0"/>
              <a:t>Thus</a:t>
            </a:r>
            <a:r>
              <a:rPr lang="en-US" dirty="0" smtClean="0"/>
              <a:t>, a decision tree consists of three types of nodes:</a:t>
            </a:r>
          </a:p>
          <a:p>
            <a:pPr lvl="1" algn="just">
              <a:buFont typeface="Wingdings" pitchFamily="2" charset="2"/>
              <a:buChar char="Ø"/>
            </a:pPr>
            <a:r>
              <a:rPr lang="en-US" b="1" dirty="0" smtClean="0">
                <a:solidFill>
                  <a:srgbClr val="FF0000"/>
                </a:solidFill>
              </a:rPr>
              <a:t>Root Node</a:t>
            </a:r>
          </a:p>
          <a:p>
            <a:pPr lvl="1" algn="just">
              <a:buFont typeface="Wingdings" pitchFamily="2" charset="2"/>
              <a:buChar char="Ø"/>
            </a:pPr>
            <a:r>
              <a:rPr lang="en-US" b="1" dirty="0" smtClean="0">
                <a:solidFill>
                  <a:srgbClr val="FF0000"/>
                </a:solidFill>
              </a:rPr>
              <a:t>Branch Node</a:t>
            </a:r>
          </a:p>
          <a:p>
            <a:pPr lvl="1" algn="just">
              <a:buFont typeface="Wingdings" pitchFamily="2" charset="2"/>
              <a:buChar char="Ø"/>
            </a:pPr>
            <a:r>
              <a:rPr lang="en-US" b="1" dirty="0" smtClean="0">
                <a:solidFill>
                  <a:srgbClr val="FF0000"/>
                </a:solidFill>
              </a:rPr>
              <a:t>Leaf Node</a:t>
            </a:r>
            <a:endParaRPr lang="en-US" b="1"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fontScale="85000" lnSpcReduction="20000"/>
          </a:bodyPr>
          <a:lstStyle/>
          <a:p>
            <a:pPr algn="just">
              <a:buNone/>
            </a:pPr>
            <a:r>
              <a:rPr lang="en-US" b="1" dirty="0" smtClean="0">
                <a:solidFill>
                  <a:srgbClr val="FF0000"/>
                </a:solidFill>
              </a:rPr>
              <a:t>Information gain </a:t>
            </a:r>
            <a:r>
              <a:rPr lang="en-US" dirty="0" smtClean="0"/>
              <a:t>is defined as the difference between the original information requirement  and the new requirement (i.e., obtained after partitioning on </a:t>
            </a:r>
            <a:r>
              <a:rPr lang="en-US" i="1" dirty="0" smtClean="0"/>
              <a:t>A). </a:t>
            </a:r>
          </a:p>
          <a:p>
            <a:pPr algn="just"/>
            <a:endParaRPr lang="en-US" i="1" dirty="0" smtClean="0"/>
          </a:p>
          <a:p>
            <a:pPr algn="just"/>
            <a:r>
              <a:rPr lang="en-US" i="1" dirty="0" smtClean="0"/>
              <a:t>It is given by </a:t>
            </a:r>
          </a:p>
          <a:p>
            <a:pPr algn="just">
              <a:buNone/>
            </a:pPr>
            <a:r>
              <a:rPr lang="en-US" i="1" dirty="0" smtClean="0"/>
              <a:t>                     </a:t>
            </a:r>
          </a:p>
          <a:p>
            <a:pPr algn="just">
              <a:buNone/>
            </a:pPr>
            <a:endParaRPr lang="en-US" i="1" dirty="0" smtClean="0"/>
          </a:p>
          <a:p>
            <a:pPr algn="just"/>
            <a:r>
              <a:rPr lang="en-US" dirty="0" smtClean="0"/>
              <a:t>In other words, </a:t>
            </a:r>
            <a:r>
              <a:rPr lang="en-US" i="1" dirty="0" smtClean="0"/>
              <a:t>Gain(A) tells us how much would be gained by branching on A. </a:t>
            </a:r>
          </a:p>
          <a:p>
            <a:pPr algn="just"/>
            <a:endParaRPr lang="en-US" i="1" dirty="0" smtClean="0"/>
          </a:p>
          <a:p>
            <a:pPr algn="just"/>
            <a:r>
              <a:rPr lang="en-US" i="1" dirty="0" smtClean="0"/>
              <a:t>It is </a:t>
            </a:r>
            <a:r>
              <a:rPr lang="en-US" dirty="0" smtClean="0"/>
              <a:t>the expected reduction in the information requirement caused by knowing the value of </a:t>
            </a:r>
            <a:r>
              <a:rPr lang="en-US" i="1" dirty="0" smtClean="0"/>
              <a:t>A. </a:t>
            </a:r>
          </a:p>
          <a:p>
            <a:pPr algn="just"/>
            <a:endParaRPr lang="en-US" i="1" dirty="0" smtClean="0"/>
          </a:p>
          <a:p>
            <a:pPr algn="just"/>
            <a:r>
              <a:rPr lang="en-US" i="1" dirty="0" smtClean="0"/>
              <a:t>The attribute A with the highest information gain, Gain(A), is chosen as the splitting </a:t>
            </a:r>
            <a:r>
              <a:rPr lang="en-US" dirty="0" smtClean="0"/>
              <a:t>attribute at node </a:t>
            </a:r>
            <a:r>
              <a:rPr lang="en-US" i="1" dirty="0" smtClean="0"/>
              <a:t>N. </a:t>
            </a:r>
          </a:p>
        </p:txBody>
      </p:sp>
      <p:pic>
        <p:nvPicPr>
          <p:cNvPr id="1027" name="Picture 3"/>
          <p:cNvPicPr>
            <a:picLocks noChangeAspect="1" noChangeArrowheads="1"/>
          </p:cNvPicPr>
          <p:nvPr/>
        </p:nvPicPr>
        <p:blipFill>
          <a:blip r:embed="rId2" cstate="print"/>
          <a:srcRect/>
          <a:stretch>
            <a:fillRect/>
          </a:stretch>
        </p:blipFill>
        <p:spPr bwMode="auto">
          <a:xfrm>
            <a:off x="2667000" y="2133600"/>
            <a:ext cx="4962525"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457198" y="457200"/>
          <a:ext cx="8382002" cy="6248400"/>
        </p:xfrm>
        <a:graphic>
          <a:graphicData uri="http://schemas.openxmlformats.org/drawingml/2006/table">
            <a:tbl>
              <a:tblPr firstRow="1" bandRow="1">
                <a:tableStyleId>{5C22544A-7EE6-4342-B048-85BDC9FD1C3A}</a:tableStyleId>
              </a:tblPr>
              <a:tblGrid>
                <a:gridCol w="609602"/>
                <a:gridCol w="1676399"/>
                <a:gridCol w="1143000"/>
                <a:gridCol w="1295401"/>
                <a:gridCol w="1676399"/>
                <a:gridCol w="1981201"/>
              </a:tblGrid>
              <a:tr h="618893">
                <a:tc>
                  <a:txBody>
                    <a:bodyPr/>
                    <a:lstStyle/>
                    <a:p>
                      <a:r>
                        <a:rPr lang="en-US" sz="2000" dirty="0" smtClean="0"/>
                        <a:t>RID</a:t>
                      </a:r>
                      <a:endParaRPr lang="en-US" sz="2000" dirty="0"/>
                    </a:p>
                  </a:txBody>
                  <a:tcPr/>
                </a:tc>
                <a:tc>
                  <a:txBody>
                    <a:bodyPr/>
                    <a:lstStyle/>
                    <a:p>
                      <a:r>
                        <a:rPr lang="en-US" sz="2000" dirty="0" smtClean="0"/>
                        <a:t>Age</a:t>
                      </a:r>
                      <a:endParaRPr lang="en-US" sz="2000" dirty="0"/>
                    </a:p>
                  </a:txBody>
                  <a:tcPr/>
                </a:tc>
                <a:tc>
                  <a:txBody>
                    <a:bodyPr/>
                    <a:lstStyle/>
                    <a:p>
                      <a:r>
                        <a:rPr lang="en-US" sz="2000" dirty="0" smtClean="0"/>
                        <a:t>income</a:t>
                      </a:r>
                      <a:endParaRPr lang="en-US" sz="2000" dirty="0"/>
                    </a:p>
                  </a:txBody>
                  <a:tcPr/>
                </a:tc>
                <a:tc>
                  <a:txBody>
                    <a:bodyPr/>
                    <a:lstStyle/>
                    <a:p>
                      <a:r>
                        <a:rPr lang="en-US" sz="2000" dirty="0" smtClean="0"/>
                        <a:t>student</a:t>
                      </a:r>
                      <a:endParaRPr lang="en-US" sz="2000" dirty="0"/>
                    </a:p>
                  </a:txBody>
                  <a:tcPr/>
                </a:tc>
                <a:tc>
                  <a:txBody>
                    <a:bodyPr/>
                    <a:lstStyle/>
                    <a:p>
                      <a:r>
                        <a:rPr lang="en-US" sz="2000" dirty="0" err="1" smtClean="0"/>
                        <a:t>Credit_rating</a:t>
                      </a:r>
                      <a:endParaRPr lang="en-US" sz="2000" dirty="0"/>
                    </a:p>
                  </a:txBody>
                  <a:tcPr/>
                </a:tc>
                <a:tc>
                  <a:txBody>
                    <a:bodyPr/>
                    <a:lstStyle/>
                    <a:p>
                      <a:r>
                        <a:rPr lang="en-US" sz="2000" dirty="0" smtClean="0"/>
                        <a:t>Class: </a:t>
                      </a:r>
                      <a:r>
                        <a:rPr lang="en-US" sz="2000" dirty="0" err="1" smtClean="0"/>
                        <a:t>buys_computer</a:t>
                      </a:r>
                      <a:endParaRPr lang="en-US" sz="2000" dirty="0"/>
                    </a:p>
                  </a:txBody>
                  <a:tcPr/>
                </a:tc>
              </a:tr>
              <a:tr h="358565">
                <a:tc>
                  <a:txBody>
                    <a:bodyPr/>
                    <a:lstStyle/>
                    <a:p>
                      <a:r>
                        <a:rPr lang="en-US" sz="2000" dirty="0" smtClean="0"/>
                        <a:t>1</a:t>
                      </a:r>
                      <a:endParaRPr lang="en-US" sz="2000" dirty="0"/>
                    </a:p>
                  </a:txBody>
                  <a:tcPr/>
                </a:tc>
                <a:tc>
                  <a:txBody>
                    <a:bodyPr/>
                    <a:lstStyle/>
                    <a:p>
                      <a:r>
                        <a:rPr lang="en-US" sz="2000" dirty="0" smtClean="0"/>
                        <a:t>Youth</a:t>
                      </a:r>
                      <a:endParaRPr lang="en-US" sz="2000" dirty="0"/>
                    </a:p>
                  </a:txBody>
                  <a:tcPr/>
                </a:tc>
                <a:tc>
                  <a:txBody>
                    <a:bodyPr/>
                    <a:lstStyle/>
                    <a:p>
                      <a:r>
                        <a:rPr lang="en-US" sz="2000" dirty="0" smtClean="0"/>
                        <a:t>High</a:t>
                      </a:r>
                      <a:endParaRPr lang="en-US" sz="2000" dirty="0"/>
                    </a:p>
                  </a:txBody>
                  <a:tcPr/>
                </a:tc>
                <a:tc>
                  <a:txBody>
                    <a:bodyPr/>
                    <a:lstStyle/>
                    <a:p>
                      <a:r>
                        <a:rPr lang="en-US" sz="2000" dirty="0" smtClean="0"/>
                        <a:t>No</a:t>
                      </a:r>
                      <a:endParaRPr lang="en-US" sz="2000" dirty="0"/>
                    </a:p>
                  </a:txBody>
                  <a:tcPr/>
                </a:tc>
                <a:tc>
                  <a:txBody>
                    <a:bodyPr/>
                    <a:lstStyle/>
                    <a:p>
                      <a:r>
                        <a:rPr lang="en-US" sz="2000" dirty="0" smtClean="0"/>
                        <a:t>Fair</a:t>
                      </a:r>
                      <a:endParaRPr lang="en-US" sz="2000" dirty="0"/>
                    </a:p>
                  </a:txBody>
                  <a:tcPr/>
                </a:tc>
                <a:tc>
                  <a:txBody>
                    <a:bodyPr/>
                    <a:lstStyle/>
                    <a:p>
                      <a:r>
                        <a:rPr lang="en-US" sz="2000" dirty="0" smtClean="0"/>
                        <a:t>No</a:t>
                      </a:r>
                      <a:endParaRPr lang="en-US" sz="2000" dirty="0"/>
                    </a:p>
                  </a:txBody>
                  <a:tcPr/>
                </a:tc>
              </a:tr>
              <a:tr h="358565">
                <a:tc>
                  <a:txBody>
                    <a:bodyPr/>
                    <a:lstStyle/>
                    <a:p>
                      <a:r>
                        <a:rPr lang="en-US" sz="2000" dirty="0" smtClean="0"/>
                        <a:t>2</a:t>
                      </a:r>
                      <a:endParaRPr lang="en-US" sz="2000" dirty="0"/>
                    </a:p>
                  </a:txBody>
                  <a:tcPr/>
                </a:tc>
                <a:tc>
                  <a:txBody>
                    <a:bodyPr/>
                    <a:lstStyle/>
                    <a:p>
                      <a:r>
                        <a:rPr lang="en-US" sz="2000" dirty="0" smtClean="0"/>
                        <a:t>Youth</a:t>
                      </a:r>
                      <a:endParaRPr lang="en-US" sz="2000" dirty="0"/>
                    </a:p>
                  </a:txBody>
                  <a:tcPr/>
                </a:tc>
                <a:tc>
                  <a:txBody>
                    <a:bodyPr/>
                    <a:lstStyle/>
                    <a:p>
                      <a:r>
                        <a:rPr lang="en-US" sz="2000" dirty="0" smtClean="0"/>
                        <a:t>High</a:t>
                      </a:r>
                      <a:endParaRPr lang="en-US" sz="2000" dirty="0"/>
                    </a:p>
                  </a:txBody>
                  <a:tcPr/>
                </a:tc>
                <a:tc>
                  <a:txBody>
                    <a:bodyPr/>
                    <a:lstStyle/>
                    <a:p>
                      <a:r>
                        <a:rPr lang="en-US" sz="2000" dirty="0" smtClean="0"/>
                        <a:t>No</a:t>
                      </a:r>
                      <a:endParaRPr lang="en-US" sz="2000" dirty="0"/>
                    </a:p>
                  </a:txBody>
                  <a:tcPr/>
                </a:tc>
                <a:tc>
                  <a:txBody>
                    <a:bodyPr/>
                    <a:lstStyle/>
                    <a:p>
                      <a:r>
                        <a:rPr lang="en-US" sz="2000" dirty="0" smtClean="0"/>
                        <a:t>Excellent</a:t>
                      </a:r>
                      <a:endParaRPr lang="en-US" sz="2000" dirty="0"/>
                    </a:p>
                  </a:txBody>
                  <a:tcPr/>
                </a:tc>
                <a:tc>
                  <a:txBody>
                    <a:bodyPr/>
                    <a:lstStyle/>
                    <a:p>
                      <a:r>
                        <a:rPr lang="en-US" sz="2000" dirty="0" smtClean="0"/>
                        <a:t>No</a:t>
                      </a:r>
                      <a:endParaRPr lang="en-US" sz="2000" dirty="0"/>
                    </a:p>
                  </a:txBody>
                  <a:tcPr/>
                </a:tc>
              </a:tr>
              <a:tr h="358565">
                <a:tc>
                  <a:txBody>
                    <a:bodyPr/>
                    <a:lstStyle/>
                    <a:p>
                      <a:r>
                        <a:rPr lang="en-US" sz="2000" dirty="0" smtClean="0"/>
                        <a:t>3</a:t>
                      </a:r>
                      <a:endParaRPr lang="en-US" sz="2000" dirty="0"/>
                    </a:p>
                  </a:txBody>
                  <a:tcPr/>
                </a:tc>
                <a:tc>
                  <a:txBody>
                    <a:bodyPr/>
                    <a:lstStyle/>
                    <a:p>
                      <a:r>
                        <a:rPr lang="en-US" sz="2000" dirty="0" err="1" smtClean="0"/>
                        <a:t>Middle_aged</a:t>
                      </a:r>
                      <a:endParaRPr lang="en-US" sz="2000" dirty="0"/>
                    </a:p>
                  </a:txBody>
                  <a:tcPr/>
                </a:tc>
                <a:tc>
                  <a:txBody>
                    <a:bodyPr/>
                    <a:lstStyle/>
                    <a:p>
                      <a:r>
                        <a:rPr lang="en-US" sz="2000" dirty="0" smtClean="0"/>
                        <a:t>High</a:t>
                      </a:r>
                      <a:endParaRPr lang="en-US" sz="2000" dirty="0"/>
                    </a:p>
                  </a:txBody>
                  <a:tcPr/>
                </a:tc>
                <a:tc>
                  <a:txBody>
                    <a:bodyPr/>
                    <a:lstStyle/>
                    <a:p>
                      <a:r>
                        <a:rPr lang="en-US" sz="2000" dirty="0" smtClean="0"/>
                        <a:t>No</a:t>
                      </a:r>
                      <a:endParaRPr lang="en-US" sz="2000" dirty="0"/>
                    </a:p>
                  </a:txBody>
                  <a:tcPr/>
                </a:tc>
                <a:tc>
                  <a:txBody>
                    <a:bodyPr/>
                    <a:lstStyle/>
                    <a:p>
                      <a:r>
                        <a:rPr lang="en-US" sz="2000" dirty="0" smtClean="0"/>
                        <a:t>Fair</a:t>
                      </a:r>
                      <a:endParaRPr lang="en-US" sz="2000" dirty="0"/>
                    </a:p>
                  </a:txBody>
                  <a:tcPr/>
                </a:tc>
                <a:tc>
                  <a:txBody>
                    <a:bodyPr/>
                    <a:lstStyle/>
                    <a:p>
                      <a:r>
                        <a:rPr lang="en-US" sz="2000" dirty="0" smtClean="0"/>
                        <a:t>Yes</a:t>
                      </a:r>
                      <a:endParaRPr lang="en-US" sz="2000" dirty="0"/>
                    </a:p>
                  </a:txBody>
                  <a:tcPr/>
                </a:tc>
              </a:tr>
              <a:tr h="358565">
                <a:tc>
                  <a:txBody>
                    <a:bodyPr/>
                    <a:lstStyle/>
                    <a:p>
                      <a:r>
                        <a:rPr lang="en-US" sz="2000" dirty="0" smtClean="0"/>
                        <a:t>4</a:t>
                      </a:r>
                      <a:endParaRPr lang="en-US" sz="2000" dirty="0"/>
                    </a:p>
                  </a:txBody>
                  <a:tcPr/>
                </a:tc>
                <a:tc>
                  <a:txBody>
                    <a:bodyPr/>
                    <a:lstStyle/>
                    <a:p>
                      <a:r>
                        <a:rPr lang="en-US" sz="2000" dirty="0" smtClean="0"/>
                        <a:t>Senior</a:t>
                      </a:r>
                      <a:endParaRPr lang="en-US" sz="2000" dirty="0"/>
                    </a:p>
                  </a:txBody>
                  <a:tcPr/>
                </a:tc>
                <a:tc>
                  <a:txBody>
                    <a:bodyPr/>
                    <a:lstStyle/>
                    <a:p>
                      <a:r>
                        <a:rPr lang="en-US" sz="2000" dirty="0" smtClean="0"/>
                        <a:t>Medium</a:t>
                      </a:r>
                      <a:endParaRPr lang="en-US" sz="2000" dirty="0"/>
                    </a:p>
                  </a:txBody>
                  <a:tcPr/>
                </a:tc>
                <a:tc>
                  <a:txBody>
                    <a:bodyPr/>
                    <a:lstStyle/>
                    <a:p>
                      <a:r>
                        <a:rPr lang="en-US" sz="2000" dirty="0" smtClean="0"/>
                        <a:t>No</a:t>
                      </a:r>
                      <a:endParaRPr lang="en-US" sz="2000" dirty="0"/>
                    </a:p>
                  </a:txBody>
                  <a:tcPr/>
                </a:tc>
                <a:tc>
                  <a:txBody>
                    <a:bodyPr/>
                    <a:lstStyle/>
                    <a:p>
                      <a:r>
                        <a:rPr lang="en-US" sz="2000" dirty="0" smtClean="0"/>
                        <a:t>Fair</a:t>
                      </a:r>
                      <a:endParaRPr lang="en-US" sz="2000" dirty="0"/>
                    </a:p>
                  </a:txBody>
                  <a:tcPr/>
                </a:tc>
                <a:tc>
                  <a:txBody>
                    <a:bodyPr/>
                    <a:lstStyle/>
                    <a:p>
                      <a:r>
                        <a:rPr lang="en-US" sz="2000" dirty="0" smtClean="0"/>
                        <a:t>Yes</a:t>
                      </a:r>
                      <a:endParaRPr lang="en-US" sz="2000" dirty="0"/>
                    </a:p>
                  </a:txBody>
                  <a:tcPr/>
                </a:tc>
              </a:tr>
              <a:tr h="358565">
                <a:tc>
                  <a:txBody>
                    <a:bodyPr/>
                    <a:lstStyle/>
                    <a:p>
                      <a:r>
                        <a:rPr lang="en-US" sz="2000" dirty="0" smtClean="0"/>
                        <a:t>5</a:t>
                      </a:r>
                      <a:endParaRPr lang="en-US" sz="2000" dirty="0"/>
                    </a:p>
                  </a:txBody>
                  <a:tcPr/>
                </a:tc>
                <a:tc>
                  <a:txBody>
                    <a:bodyPr/>
                    <a:lstStyle/>
                    <a:p>
                      <a:r>
                        <a:rPr lang="en-US" sz="2000" dirty="0" smtClean="0"/>
                        <a:t>Senior</a:t>
                      </a:r>
                      <a:endParaRPr lang="en-US" sz="2000" dirty="0"/>
                    </a:p>
                  </a:txBody>
                  <a:tcPr/>
                </a:tc>
                <a:tc>
                  <a:txBody>
                    <a:bodyPr/>
                    <a:lstStyle/>
                    <a:p>
                      <a:r>
                        <a:rPr lang="en-US" sz="2000" dirty="0" smtClean="0"/>
                        <a:t>Low</a:t>
                      </a:r>
                      <a:endParaRPr lang="en-US" sz="2000" dirty="0"/>
                    </a:p>
                  </a:txBody>
                  <a:tcPr/>
                </a:tc>
                <a:tc>
                  <a:txBody>
                    <a:bodyPr/>
                    <a:lstStyle/>
                    <a:p>
                      <a:r>
                        <a:rPr lang="en-US" sz="2000" dirty="0" smtClean="0"/>
                        <a:t>Yes</a:t>
                      </a:r>
                      <a:endParaRPr lang="en-US" sz="2000" dirty="0"/>
                    </a:p>
                  </a:txBody>
                  <a:tcPr/>
                </a:tc>
                <a:tc>
                  <a:txBody>
                    <a:bodyPr/>
                    <a:lstStyle/>
                    <a:p>
                      <a:r>
                        <a:rPr lang="en-US" sz="2000" dirty="0" smtClean="0"/>
                        <a:t>Fair</a:t>
                      </a:r>
                      <a:endParaRPr lang="en-US" sz="2000" dirty="0"/>
                    </a:p>
                  </a:txBody>
                  <a:tcPr/>
                </a:tc>
                <a:tc>
                  <a:txBody>
                    <a:bodyPr/>
                    <a:lstStyle/>
                    <a:p>
                      <a:r>
                        <a:rPr lang="en-US" sz="2000" dirty="0" smtClean="0"/>
                        <a:t>Yes</a:t>
                      </a:r>
                      <a:endParaRPr lang="en-US" sz="2000" dirty="0"/>
                    </a:p>
                  </a:txBody>
                  <a:tcPr/>
                </a:tc>
              </a:tr>
              <a:tr h="358565">
                <a:tc>
                  <a:txBody>
                    <a:bodyPr/>
                    <a:lstStyle/>
                    <a:p>
                      <a:r>
                        <a:rPr lang="en-US" sz="2000" dirty="0" smtClean="0"/>
                        <a:t>6</a:t>
                      </a:r>
                      <a:endParaRPr lang="en-US" sz="2000" dirty="0"/>
                    </a:p>
                  </a:txBody>
                  <a:tcPr/>
                </a:tc>
                <a:tc>
                  <a:txBody>
                    <a:bodyPr/>
                    <a:lstStyle/>
                    <a:p>
                      <a:r>
                        <a:rPr lang="en-US" sz="2000" dirty="0" smtClean="0"/>
                        <a:t>Senior</a:t>
                      </a:r>
                      <a:endParaRPr lang="en-US" sz="2000" dirty="0"/>
                    </a:p>
                  </a:txBody>
                  <a:tcPr/>
                </a:tc>
                <a:tc>
                  <a:txBody>
                    <a:bodyPr/>
                    <a:lstStyle/>
                    <a:p>
                      <a:r>
                        <a:rPr lang="en-US" sz="2000" dirty="0" smtClean="0"/>
                        <a:t>Low</a:t>
                      </a:r>
                      <a:endParaRPr lang="en-US" sz="2000" dirty="0"/>
                    </a:p>
                  </a:txBody>
                  <a:tcPr/>
                </a:tc>
                <a:tc>
                  <a:txBody>
                    <a:bodyPr/>
                    <a:lstStyle/>
                    <a:p>
                      <a:r>
                        <a:rPr lang="en-US" sz="2000" dirty="0" smtClean="0"/>
                        <a:t>Yes</a:t>
                      </a:r>
                      <a:endParaRPr lang="en-US" sz="2000" dirty="0"/>
                    </a:p>
                  </a:txBody>
                  <a:tcPr/>
                </a:tc>
                <a:tc>
                  <a:txBody>
                    <a:bodyPr/>
                    <a:lstStyle/>
                    <a:p>
                      <a:r>
                        <a:rPr lang="en-US" sz="2000" dirty="0" smtClean="0"/>
                        <a:t>Excellent</a:t>
                      </a:r>
                      <a:endParaRPr lang="en-US" sz="2000" dirty="0"/>
                    </a:p>
                  </a:txBody>
                  <a:tcPr/>
                </a:tc>
                <a:tc>
                  <a:txBody>
                    <a:bodyPr/>
                    <a:lstStyle/>
                    <a:p>
                      <a:r>
                        <a:rPr lang="en-US" sz="2000" dirty="0" smtClean="0"/>
                        <a:t>No</a:t>
                      </a:r>
                      <a:endParaRPr lang="en-US" sz="2000" dirty="0"/>
                    </a:p>
                  </a:txBody>
                  <a:tcPr/>
                </a:tc>
              </a:tr>
              <a:tr h="358565">
                <a:tc>
                  <a:txBody>
                    <a:bodyPr/>
                    <a:lstStyle/>
                    <a:p>
                      <a:r>
                        <a:rPr lang="en-US" sz="2000" dirty="0" smtClean="0"/>
                        <a:t>7</a:t>
                      </a:r>
                      <a:endParaRPr lang="en-US" sz="2000" dirty="0"/>
                    </a:p>
                  </a:txBody>
                  <a:tcPr/>
                </a:tc>
                <a:tc>
                  <a:txBody>
                    <a:bodyPr/>
                    <a:lstStyle/>
                    <a:p>
                      <a:r>
                        <a:rPr lang="en-US" sz="2000" dirty="0" err="1" smtClean="0"/>
                        <a:t>Middle_aged</a:t>
                      </a:r>
                      <a:endParaRPr lang="en-US" sz="2000" dirty="0"/>
                    </a:p>
                  </a:txBody>
                  <a:tcPr/>
                </a:tc>
                <a:tc>
                  <a:txBody>
                    <a:bodyPr/>
                    <a:lstStyle/>
                    <a:p>
                      <a:r>
                        <a:rPr lang="en-US" sz="2000" dirty="0" smtClean="0"/>
                        <a:t>Low</a:t>
                      </a:r>
                      <a:endParaRPr lang="en-US" sz="2000" dirty="0"/>
                    </a:p>
                  </a:txBody>
                  <a:tcPr/>
                </a:tc>
                <a:tc>
                  <a:txBody>
                    <a:bodyPr/>
                    <a:lstStyle/>
                    <a:p>
                      <a:r>
                        <a:rPr lang="en-US" sz="2000" dirty="0" smtClean="0"/>
                        <a:t>Yes</a:t>
                      </a:r>
                      <a:endParaRPr lang="en-US" sz="2000" dirty="0"/>
                    </a:p>
                  </a:txBody>
                  <a:tcPr/>
                </a:tc>
                <a:tc>
                  <a:txBody>
                    <a:bodyPr/>
                    <a:lstStyle/>
                    <a:p>
                      <a:r>
                        <a:rPr lang="en-US" sz="2000" dirty="0" smtClean="0"/>
                        <a:t>Excellent</a:t>
                      </a:r>
                      <a:endParaRPr lang="en-US" sz="2000" dirty="0"/>
                    </a:p>
                  </a:txBody>
                  <a:tcPr/>
                </a:tc>
                <a:tc>
                  <a:txBody>
                    <a:bodyPr/>
                    <a:lstStyle/>
                    <a:p>
                      <a:r>
                        <a:rPr lang="en-US" sz="2000" dirty="0" smtClean="0"/>
                        <a:t>Yes</a:t>
                      </a:r>
                      <a:endParaRPr lang="en-US" sz="2000" dirty="0"/>
                    </a:p>
                  </a:txBody>
                  <a:tcPr/>
                </a:tc>
              </a:tr>
              <a:tr h="358565">
                <a:tc>
                  <a:txBody>
                    <a:bodyPr/>
                    <a:lstStyle/>
                    <a:p>
                      <a:r>
                        <a:rPr lang="en-US" sz="2000" dirty="0" smtClean="0"/>
                        <a:t>8</a:t>
                      </a:r>
                      <a:endParaRPr lang="en-US" sz="2000" dirty="0"/>
                    </a:p>
                  </a:txBody>
                  <a:tcPr/>
                </a:tc>
                <a:tc>
                  <a:txBody>
                    <a:bodyPr/>
                    <a:lstStyle/>
                    <a:p>
                      <a:r>
                        <a:rPr lang="en-US" sz="2000" dirty="0" smtClean="0"/>
                        <a:t>Youth</a:t>
                      </a:r>
                      <a:endParaRPr lang="en-US" sz="2000" dirty="0"/>
                    </a:p>
                  </a:txBody>
                  <a:tcPr/>
                </a:tc>
                <a:tc>
                  <a:txBody>
                    <a:bodyPr/>
                    <a:lstStyle/>
                    <a:p>
                      <a:r>
                        <a:rPr lang="en-US" sz="2000" dirty="0" smtClean="0"/>
                        <a:t>Medium</a:t>
                      </a:r>
                      <a:endParaRPr lang="en-US" sz="2000" dirty="0"/>
                    </a:p>
                  </a:txBody>
                  <a:tcPr/>
                </a:tc>
                <a:tc>
                  <a:txBody>
                    <a:bodyPr/>
                    <a:lstStyle/>
                    <a:p>
                      <a:r>
                        <a:rPr lang="en-US" sz="2000" dirty="0" smtClean="0"/>
                        <a:t>No</a:t>
                      </a:r>
                      <a:endParaRPr lang="en-US" sz="2000" dirty="0"/>
                    </a:p>
                  </a:txBody>
                  <a:tcPr/>
                </a:tc>
                <a:tc>
                  <a:txBody>
                    <a:bodyPr/>
                    <a:lstStyle/>
                    <a:p>
                      <a:r>
                        <a:rPr lang="en-US" sz="2000" dirty="0" smtClean="0"/>
                        <a:t>Fair</a:t>
                      </a:r>
                      <a:endParaRPr lang="en-US" sz="2000" dirty="0"/>
                    </a:p>
                  </a:txBody>
                  <a:tcPr/>
                </a:tc>
                <a:tc>
                  <a:txBody>
                    <a:bodyPr/>
                    <a:lstStyle/>
                    <a:p>
                      <a:r>
                        <a:rPr lang="en-US" sz="2000" dirty="0" smtClean="0"/>
                        <a:t>No</a:t>
                      </a:r>
                      <a:endParaRPr lang="en-US" sz="2000" dirty="0"/>
                    </a:p>
                  </a:txBody>
                  <a:tcPr/>
                </a:tc>
              </a:tr>
              <a:tr h="358565">
                <a:tc>
                  <a:txBody>
                    <a:bodyPr/>
                    <a:lstStyle/>
                    <a:p>
                      <a:r>
                        <a:rPr lang="en-US" sz="2000" dirty="0" smtClean="0"/>
                        <a:t>9</a:t>
                      </a:r>
                      <a:endParaRPr lang="en-US" sz="2000" dirty="0"/>
                    </a:p>
                  </a:txBody>
                  <a:tcPr/>
                </a:tc>
                <a:tc>
                  <a:txBody>
                    <a:bodyPr/>
                    <a:lstStyle/>
                    <a:p>
                      <a:r>
                        <a:rPr lang="en-US" sz="2000" dirty="0" smtClean="0"/>
                        <a:t>Youth</a:t>
                      </a:r>
                      <a:endParaRPr lang="en-US" sz="2000" dirty="0"/>
                    </a:p>
                  </a:txBody>
                  <a:tcPr/>
                </a:tc>
                <a:tc>
                  <a:txBody>
                    <a:bodyPr/>
                    <a:lstStyle/>
                    <a:p>
                      <a:r>
                        <a:rPr lang="en-US" sz="2000" dirty="0" smtClean="0"/>
                        <a:t>low</a:t>
                      </a:r>
                      <a:endParaRPr lang="en-US" sz="2000" dirty="0"/>
                    </a:p>
                  </a:txBody>
                  <a:tcPr/>
                </a:tc>
                <a:tc>
                  <a:txBody>
                    <a:bodyPr/>
                    <a:lstStyle/>
                    <a:p>
                      <a:r>
                        <a:rPr lang="en-US" sz="2000" dirty="0" smtClean="0"/>
                        <a:t>Yes</a:t>
                      </a:r>
                      <a:endParaRPr lang="en-US" sz="2000" dirty="0"/>
                    </a:p>
                  </a:txBody>
                  <a:tcPr/>
                </a:tc>
                <a:tc>
                  <a:txBody>
                    <a:bodyPr/>
                    <a:lstStyle/>
                    <a:p>
                      <a:r>
                        <a:rPr lang="en-US" sz="2000" dirty="0" smtClean="0"/>
                        <a:t>Fair</a:t>
                      </a:r>
                      <a:endParaRPr lang="en-US" sz="2000" dirty="0"/>
                    </a:p>
                  </a:txBody>
                  <a:tcPr/>
                </a:tc>
                <a:tc>
                  <a:txBody>
                    <a:bodyPr/>
                    <a:lstStyle/>
                    <a:p>
                      <a:r>
                        <a:rPr lang="en-US" sz="2000" dirty="0" smtClean="0"/>
                        <a:t>Yes</a:t>
                      </a:r>
                      <a:endParaRPr lang="en-US" sz="2000" dirty="0"/>
                    </a:p>
                  </a:txBody>
                  <a:tcPr/>
                </a:tc>
              </a:tr>
              <a:tr h="358565">
                <a:tc>
                  <a:txBody>
                    <a:bodyPr/>
                    <a:lstStyle/>
                    <a:p>
                      <a:r>
                        <a:rPr lang="en-US" sz="2000" dirty="0" smtClean="0"/>
                        <a:t>10</a:t>
                      </a:r>
                      <a:endParaRPr lang="en-US" sz="2000" dirty="0"/>
                    </a:p>
                  </a:txBody>
                  <a:tcPr/>
                </a:tc>
                <a:tc>
                  <a:txBody>
                    <a:bodyPr/>
                    <a:lstStyle/>
                    <a:p>
                      <a:r>
                        <a:rPr lang="en-US" sz="2000" dirty="0" smtClean="0"/>
                        <a:t>Senior</a:t>
                      </a:r>
                      <a:endParaRPr lang="en-US" sz="2000" dirty="0"/>
                    </a:p>
                  </a:txBody>
                  <a:tcPr/>
                </a:tc>
                <a:tc>
                  <a:txBody>
                    <a:bodyPr/>
                    <a:lstStyle/>
                    <a:p>
                      <a:r>
                        <a:rPr lang="en-US" sz="2000" dirty="0" smtClean="0"/>
                        <a:t>Medium</a:t>
                      </a:r>
                      <a:endParaRPr lang="en-US" sz="2000" dirty="0"/>
                    </a:p>
                  </a:txBody>
                  <a:tcPr/>
                </a:tc>
                <a:tc>
                  <a:txBody>
                    <a:bodyPr/>
                    <a:lstStyle/>
                    <a:p>
                      <a:r>
                        <a:rPr lang="en-US" sz="2000" dirty="0" smtClean="0"/>
                        <a:t>Yes</a:t>
                      </a:r>
                      <a:endParaRPr lang="en-US" sz="2000" dirty="0"/>
                    </a:p>
                  </a:txBody>
                  <a:tcPr/>
                </a:tc>
                <a:tc>
                  <a:txBody>
                    <a:bodyPr/>
                    <a:lstStyle/>
                    <a:p>
                      <a:r>
                        <a:rPr lang="en-US" sz="2000" dirty="0" smtClean="0"/>
                        <a:t>Fair</a:t>
                      </a:r>
                      <a:endParaRPr lang="en-US" sz="2000" dirty="0"/>
                    </a:p>
                  </a:txBody>
                  <a:tcPr/>
                </a:tc>
                <a:tc>
                  <a:txBody>
                    <a:bodyPr/>
                    <a:lstStyle/>
                    <a:p>
                      <a:r>
                        <a:rPr lang="en-US" sz="2000" dirty="0" smtClean="0"/>
                        <a:t>Yes</a:t>
                      </a:r>
                      <a:endParaRPr lang="en-US" sz="2000" dirty="0"/>
                    </a:p>
                  </a:txBody>
                  <a:tcPr/>
                </a:tc>
              </a:tr>
              <a:tr h="358565">
                <a:tc>
                  <a:txBody>
                    <a:bodyPr/>
                    <a:lstStyle/>
                    <a:p>
                      <a:r>
                        <a:rPr lang="en-US" sz="2000" dirty="0" smtClean="0"/>
                        <a:t>11</a:t>
                      </a:r>
                      <a:endParaRPr lang="en-US" sz="2000" dirty="0"/>
                    </a:p>
                  </a:txBody>
                  <a:tcPr/>
                </a:tc>
                <a:tc>
                  <a:txBody>
                    <a:bodyPr/>
                    <a:lstStyle/>
                    <a:p>
                      <a:r>
                        <a:rPr lang="en-US" sz="2000" dirty="0" smtClean="0"/>
                        <a:t>youth</a:t>
                      </a:r>
                      <a:endParaRPr lang="en-US" sz="2000" dirty="0"/>
                    </a:p>
                  </a:txBody>
                  <a:tcPr/>
                </a:tc>
                <a:tc>
                  <a:txBody>
                    <a:bodyPr/>
                    <a:lstStyle/>
                    <a:p>
                      <a:r>
                        <a:rPr lang="en-US" sz="2000" dirty="0" smtClean="0"/>
                        <a:t>Medium</a:t>
                      </a:r>
                      <a:endParaRPr lang="en-US" sz="2000" dirty="0"/>
                    </a:p>
                  </a:txBody>
                  <a:tcPr/>
                </a:tc>
                <a:tc>
                  <a:txBody>
                    <a:bodyPr/>
                    <a:lstStyle/>
                    <a:p>
                      <a:r>
                        <a:rPr lang="en-US" sz="2000" dirty="0" smtClean="0"/>
                        <a:t>Yes</a:t>
                      </a:r>
                      <a:endParaRPr lang="en-US" sz="2000" dirty="0"/>
                    </a:p>
                  </a:txBody>
                  <a:tcPr/>
                </a:tc>
                <a:tc>
                  <a:txBody>
                    <a:bodyPr/>
                    <a:lstStyle/>
                    <a:p>
                      <a:r>
                        <a:rPr lang="en-US" sz="2000" dirty="0" smtClean="0"/>
                        <a:t>Excellent</a:t>
                      </a:r>
                      <a:endParaRPr lang="en-US" sz="2000" dirty="0"/>
                    </a:p>
                  </a:txBody>
                  <a:tcPr/>
                </a:tc>
                <a:tc>
                  <a:txBody>
                    <a:bodyPr/>
                    <a:lstStyle/>
                    <a:p>
                      <a:r>
                        <a:rPr lang="en-US" sz="2000" dirty="0" smtClean="0"/>
                        <a:t>Yes</a:t>
                      </a:r>
                      <a:endParaRPr lang="en-US" sz="2000" dirty="0"/>
                    </a:p>
                  </a:txBody>
                  <a:tcPr/>
                </a:tc>
              </a:tr>
              <a:tr h="358565">
                <a:tc>
                  <a:txBody>
                    <a:bodyPr/>
                    <a:lstStyle/>
                    <a:p>
                      <a:r>
                        <a:rPr lang="en-US" sz="2000" dirty="0" smtClean="0"/>
                        <a:t>12</a:t>
                      </a:r>
                      <a:endParaRPr lang="en-US" sz="2000" dirty="0"/>
                    </a:p>
                  </a:txBody>
                  <a:tcPr/>
                </a:tc>
                <a:tc>
                  <a:txBody>
                    <a:bodyPr/>
                    <a:lstStyle/>
                    <a:p>
                      <a:r>
                        <a:rPr lang="en-US" sz="2000" dirty="0" err="1" smtClean="0"/>
                        <a:t>Middle_aged</a:t>
                      </a:r>
                      <a:endParaRPr lang="en-US" sz="2000" dirty="0"/>
                    </a:p>
                  </a:txBody>
                  <a:tcPr/>
                </a:tc>
                <a:tc>
                  <a:txBody>
                    <a:bodyPr/>
                    <a:lstStyle/>
                    <a:p>
                      <a:r>
                        <a:rPr lang="en-US" sz="2000" dirty="0" smtClean="0"/>
                        <a:t>Medium</a:t>
                      </a:r>
                      <a:endParaRPr lang="en-US" sz="2000" dirty="0"/>
                    </a:p>
                  </a:txBody>
                  <a:tcPr/>
                </a:tc>
                <a:tc>
                  <a:txBody>
                    <a:bodyPr/>
                    <a:lstStyle/>
                    <a:p>
                      <a:r>
                        <a:rPr lang="en-US" sz="2000" dirty="0" smtClean="0"/>
                        <a:t>No</a:t>
                      </a:r>
                      <a:endParaRPr lang="en-US" sz="2000" dirty="0"/>
                    </a:p>
                  </a:txBody>
                  <a:tcPr/>
                </a:tc>
                <a:tc>
                  <a:txBody>
                    <a:bodyPr/>
                    <a:lstStyle/>
                    <a:p>
                      <a:r>
                        <a:rPr lang="en-US" sz="2000" dirty="0" smtClean="0"/>
                        <a:t>Excellent</a:t>
                      </a:r>
                      <a:endParaRPr lang="en-US" sz="2000" dirty="0"/>
                    </a:p>
                  </a:txBody>
                  <a:tcPr/>
                </a:tc>
                <a:tc>
                  <a:txBody>
                    <a:bodyPr/>
                    <a:lstStyle/>
                    <a:p>
                      <a:r>
                        <a:rPr lang="en-US" sz="2000" dirty="0" smtClean="0"/>
                        <a:t>Yes</a:t>
                      </a:r>
                      <a:endParaRPr lang="en-US" sz="2000" dirty="0"/>
                    </a:p>
                  </a:txBody>
                  <a:tcPr/>
                </a:tc>
              </a:tr>
              <a:tr h="358565">
                <a:tc>
                  <a:txBody>
                    <a:bodyPr/>
                    <a:lstStyle/>
                    <a:p>
                      <a:r>
                        <a:rPr lang="en-US" sz="2000" dirty="0" smtClean="0"/>
                        <a:t>13</a:t>
                      </a:r>
                      <a:endParaRPr lang="en-US" sz="2000" dirty="0"/>
                    </a:p>
                  </a:txBody>
                  <a:tcPr/>
                </a:tc>
                <a:tc>
                  <a:txBody>
                    <a:bodyPr/>
                    <a:lstStyle/>
                    <a:p>
                      <a:r>
                        <a:rPr lang="en-US" sz="2000" dirty="0" err="1" smtClean="0"/>
                        <a:t>Middle_aged</a:t>
                      </a:r>
                      <a:endParaRPr lang="en-US" sz="2000" dirty="0"/>
                    </a:p>
                  </a:txBody>
                  <a:tcPr/>
                </a:tc>
                <a:tc>
                  <a:txBody>
                    <a:bodyPr/>
                    <a:lstStyle/>
                    <a:p>
                      <a:r>
                        <a:rPr lang="en-US" sz="2000" dirty="0" smtClean="0"/>
                        <a:t>High</a:t>
                      </a:r>
                      <a:endParaRPr lang="en-US" sz="2000" dirty="0"/>
                    </a:p>
                  </a:txBody>
                  <a:tcPr/>
                </a:tc>
                <a:tc>
                  <a:txBody>
                    <a:bodyPr/>
                    <a:lstStyle/>
                    <a:p>
                      <a:r>
                        <a:rPr lang="en-US" sz="2000" dirty="0" smtClean="0"/>
                        <a:t>Yes</a:t>
                      </a:r>
                      <a:endParaRPr lang="en-US" sz="2000" dirty="0"/>
                    </a:p>
                  </a:txBody>
                  <a:tcPr/>
                </a:tc>
                <a:tc>
                  <a:txBody>
                    <a:bodyPr/>
                    <a:lstStyle/>
                    <a:p>
                      <a:r>
                        <a:rPr lang="en-US" sz="2000" dirty="0" smtClean="0"/>
                        <a:t>Fair</a:t>
                      </a:r>
                      <a:endParaRPr lang="en-US" sz="2000" dirty="0"/>
                    </a:p>
                  </a:txBody>
                  <a:tcPr/>
                </a:tc>
                <a:tc>
                  <a:txBody>
                    <a:bodyPr/>
                    <a:lstStyle/>
                    <a:p>
                      <a:r>
                        <a:rPr lang="en-US" sz="2000" dirty="0" smtClean="0"/>
                        <a:t>Yes</a:t>
                      </a:r>
                      <a:endParaRPr lang="en-US" sz="2000" dirty="0"/>
                    </a:p>
                  </a:txBody>
                  <a:tcPr/>
                </a:tc>
              </a:tr>
              <a:tr h="358565">
                <a:tc>
                  <a:txBody>
                    <a:bodyPr/>
                    <a:lstStyle/>
                    <a:p>
                      <a:r>
                        <a:rPr lang="en-US" sz="2000" dirty="0" smtClean="0"/>
                        <a:t>14</a:t>
                      </a:r>
                      <a:endParaRPr lang="en-US" sz="2000" dirty="0"/>
                    </a:p>
                  </a:txBody>
                  <a:tcPr/>
                </a:tc>
                <a:tc>
                  <a:txBody>
                    <a:bodyPr/>
                    <a:lstStyle/>
                    <a:p>
                      <a:r>
                        <a:rPr lang="en-US" sz="2000" dirty="0" smtClean="0"/>
                        <a:t>senior</a:t>
                      </a:r>
                      <a:endParaRPr lang="en-US" sz="2000" dirty="0"/>
                    </a:p>
                  </a:txBody>
                  <a:tcPr/>
                </a:tc>
                <a:tc>
                  <a:txBody>
                    <a:bodyPr/>
                    <a:lstStyle/>
                    <a:p>
                      <a:r>
                        <a:rPr lang="en-US" sz="2000" dirty="0" smtClean="0"/>
                        <a:t>medium</a:t>
                      </a:r>
                      <a:endParaRPr lang="en-US" sz="2000" dirty="0"/>
                    </a:p>
                  </a:txBody>
                  <a:tcPr/>
                </a:tc>
                <a:tc>
                  <a:txBody>
                    <a:bodyPr/>
                    <a:lstStyle/>
                    <a:p>
                      <a:r>
                        <a:rPr lang="en-US" sz="2000" dirty="0" smtClean="0"/>
                        <a:t>No</a:t>
                      </a:r>
                      <a:endParaRPr lang="en-US" sz="2000" dirty="0"/>
                    </a:p>
                  </a:txBody>
                  <a:tcPr/>
                </a:tc>
                <a:tc>
                  <a:txBody>
                    <a:bodyPr/>
                    <a:lstStyle/>
                    <a:p>
                      <a:r>
                        <a:rPr lang="en-US" sz="2000" dirty="0" smtClean="0"/>
                        <a:t>Excellent</a:t>
                      </a:r>
                      <a:endParaRPr lang="en-US" sz="2000" dirty="0"/>
                    </a:p>
                  </a:txBody>
                  <a:tcPr/>
                </a:tc>
                <a:tc>
                  <a:txBody>
                    <a:bodyPr/>
                    <a:lstStyle/>
                    <a:p>
                      <a:r>
                        <a:rPr lang="en-US" sz="2000" dirty="0" smtClean="0"/>
                        <a:t>No</a:t>
                      </a:r>
                      <a:endParaRPr lang="en-US" sz="2000" dirty="0"/>
                    </a:p>
                  </a:txBody>
                  <a:tcPr/>
                </a:tc>
              </a:tr>
            </a:tbl>
          </a:graphicData>
        </a:graphic>
      </p:graphicFrame>
      <p:sp>
        <p:nvSpPr>
          <p:cNvPr id="6" name="TextBox 5"/>
          <p:cNvSpPr txBox="1"/>
          <p:nvPr/>
        </p:nvSpPr>
        <p:spPr>
          <a:xfrm>
            <a:off x="2222029" y="76200"/>
            <a:ext cx="5100435" cy="461665"/>
          </a:xfrm>
          <a:prstGeom prst="rect">
            <a:avLst/>
          </a:prstGeom>
          <a:noFill/>
        </p:spPr>
        <p:txBody>
          <a:bodyPr wrap="none" rtlCol="0">
            <a:spAutoFit/>
          </a:bodyPr>
          <a:lstStyle/>
          <a:p>
            <a:r>
              <a:rPr lang="en-US" sz="2400" b="1" dirty="0" smtClean="0">
                <a:solidFill>
                  <a:srgbClr val="FF0000"/>
                </a:solidFill>
              </a:rPr>
              <a:t>Table 8.1 Class-Labeled Training </a:t>
            </a:r>
            <a:r>
              <a:rPr lang="en-US" sz="2400" b="1" dirty="0" err="1" smtClean="0">
                <a:solidFill>
                  <a:srgbClr val="FF0000"/>
                </a:solidFill>
              </a:rPr>
              <a:t>Tuples</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fontScale="85000" lnSpcReduction="20000"/>
          </a:bodyPr>
          <a:lstStyle/>
          <a:p>
            <a:pPr algn="just">
              <a:buNone/>
            </a:pPr>
            <a:r>
              <a:rPr lang="en-US" b="1" dirty="0" smtClean="0">
                <a:solidFill>
                  <a:srgbClr val="FF0000"/>
                </a:solidFill>
              </a:rPr>
              <a:t>Example 8.1 Induction of a decision tree using information gain.</a:t>
            </a:r>
          </a:p>
          <a:p>
            <a:pPr algn="just">
              <a:buNone/>
            </a:pPr>
            <a:endParaRPr lang="en-US" b="1" dirty="0" smtClean="0"/>
          </a:p>
          <a:p>
            <a:pPr algn="just">
              <a:buNone/>
            </a:pPr>
            <a:r>
              <a:rPr lang="en-US" b="1" dirty="0" smtClean="0"/>
              <a:t>Solution: Table 8.1 presents a training set, </a:t>
            </a:r>
            <a:r>
              <a:rPr lang="en-US" i="1" dirty="0" smtClean="0"/>
              <a:t>D. </a:t>
            </a:r>
          </a:p>
          <a:p>
            <a:pPr algn="just"/>
            <a:r>
              <a:rPr lang="en-US" dirty="0" smtClean="0"/>
              <a:t>In this example, each attribute is discrete valued. </a:t>
            </a:r>
          </a:p>
          <a:p>
            <a:pPr algn="just">
              <a:buNone/>
            </a:pPr>
            <a:r>
              <a:rPr lang="en-US" dirty="0" smtClean="0"/>
              <a:t>  ( Continuous-valued attributes have been generalized.) </a:t>
            </a:r>
          </a:p>
          <a:p>
            <a:pPr algn="just"/>
            <a:endParaRPr lang="en-US" dirty="0" smtClean="0"/>
          </a:p>
          <a:p>
            <a:pPr algn="just"/>
            <a:r>
              <a:rPr lang="en-US" dirty="0" smtClean="0"/>
              <a:t>The class label attribute, </a:t>
            </a:r>
            <a:r>
              <a:rPr lang="en-US" i="1" dirty="0" smtClean="0">
                <a:solidFill>
                  <a:srgbClr val="FF0000"/>
                </a:solidFill>
              </a:rPr>
              <a:t>buys computer</a:t>
            </a:r>
            <a:r>
              <a:rPr lang="en-US" i="1" dirty="0" smtClean="0"/>
              <a:t>, has two distinct values (namely, {yes, no}) ; </a:t>
            </a:r>
          </a:p>
          <a:p>
            <a:pPr algn="just"/>
            <a:endParaRPr lang="en-US" i="1" dirty="0" smtClean="0"/>
          </a:p>
          <a:p>
            <a:pPr algn="just"/>
            <a:r>
              <a:rPr lang="en-US" i="1" dirty="0" smtClean="0"/>
              <a:t>therefore, there are two distinct </a:t>
            </a:r>
            <a:r>
              <a:rPr lang="en-US" dirty="0" smtClean="0"/>
              <a:t>classes (i.e., </a:t>
            </a:r>
            <a:r>
              <a:rPr lang="en-US" i="1" dirty="0" smtClean="0"/>
              <a:t>m=2). </a:t>
            </a:r>
          </a:p>
          <a:p>
            <a:pPr algn="just"/>
            <a:endParaRPr lang="en-US" i="1" dirty="0" smtClean="0"/>
          </a:p>
          <a:p>
            <a:pPr algn="just"/>
            <a:r>
              <a:rPr lang="en-US" i="1" dirty="0" smtClean="0"/>
              <a:t>Let class C1 correspond to </a:t>
            </a:r>
            <a:r>
              <a:rPr lang="en-US" i="1" dirty="0" smtClean="0">
                <a:solidFill>
                  <a:srgbClr val="FF0000"/>
                </a:solidFill>
              </a:rPr>
              <a:t>yes</a:t>
            </a:r>
            <a:r>
              <a:rPr lang="en-US" i="1" dirty="0" smtClean="0"/>
              <a:t> and class C2 correspond to </a:t>
            </a:r>
            <a:r>
              <a:rPr lang="en-US" i="1" dirty="0" smtClean="0">
                <a:solidFill>
                  <a:srgbClr val="FF0000"/>
                </a:solidFill>
              </a:rPr>
              <a:t>no</a:t>
            </a:r>
            <a:r>
              <a:rPr lang="en-US" i="1"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724400"/>
          </a:xfrm>
        </p:spPr>
        <p:txBody>
          <a:bodyPr>
            <a:normAutofit fontScale="92500" lnSpcReduction="20000"/>
          </a:bodyPr>
          <a:lstStyle/>
          <a:p>
            <a:pPr algn="just"/>
            <a:r>
              <a:rPr lang="en-US" dirty="0" smtClean="0"/>
              <a:t>There are </a:t>
            </a:r>
            <a:r>
              <a:rPr lang="en-US" b="1" dirty="0" smtClean="0">
                <a:solidFill>
                  <a:srgbClr val="FF0000"/>
                </a:solidFill>
              </a:rPr>
              <a:t>9</a:t>
            </a:r>
            <a:r>
              <a:rPr lang="en-US" dirty="0" smtClean="0"/>
              <a:t> </a:t>
            </a:r>
            <a:r>
              <a:rPr lang="en-US" dirty="0" err="1" smtClean="0"/>
              <a:t>tuples</a:t>
            </a:r>
            <a:r>
              <a:rPr lang="en-US" dirty="0" smtClean="0"/>
              <a:t> of class </a:t>
            </a:r>
            <a:r>
              <a:rPr lang="en-US" b="1" dirty="0" smtClean="0">
                <a:solidFill>
                  <a:srgbClr val="FF0000"/>
                </a:solidFill>
              </a:rPr>
              <a:t>yes</a:t>
            </a:r>
            <a:r>
              <a:rPr lang="en-US" dirty="0" smtClean="0"/>
              <a:t> and </a:t>
            </a:r>
            <a:r>
              <a:rPr lang="en-US" b="1" dirty="0" smtClean="0">
                <a:solidFill>
                  <a:srgbClr val="FF0000"/>
                </a:solidFill>
              </a:rPr>
              <a:t>5</a:t>
            </a:r>
            <a:r>
              <a:rPr lang="en-US" dirty="0" smtClean="0"/>
              <a:t> </a:t>
            </a:r>
            <a:r>
              <a:rPr lang="en-US" dirty="0" err="1" smtClean="0"/>
              <a:t>tuples</a:t>
            </a:r>
            <a:r>
              <a:rPr lang="en-US" dirty="0" smtClean="0"/>
              <a:t> of class </a:t>
            </a:r>
            <a:r>
              <a:rPr lang="en-US" b="1" dirty="0" smtClean="0">
                <a:solidFill>
                  <a:srgbClr val="FF0000"/>
                </a:solidFill>
              </a:rPr>
              <a:t>no.</a:t>
            </a:r>
            <a:r>
              <a:rPr lang="en-US" dirty="0" smtClean="0"/>
              <a:t> </a:t>
            </a:r>
          </a:p>
          <a:p>
            <a:pPr algn="just"/>
            <a:endParaRPr lang="en-US" dirty="0" smtClean="0"/>
          </a:p>
          <a:p>
            <a:pPr algn="just"/>
            <a:r>
              <a:rPr lang="en-US" dirty="0" smtClean="0"/>
              <a:t>A (root) node N is created for the </a:t>
            </a:r>
            <a:r>
              <a:rPr lang="en-US" dirty="0" err="1" smtClean="0"/>
              <a:t>tuples</a:t>
            </a:r>
            <a:r>
              <a:rPr lang="en-US" dirty="0" smtClean="0"/>
              <a:t> in D. </a:t>
            </a:r>
          </a:p>
          <a:p>
            <a:pPr algn="just"/>
            <a:endParaRPr lang="en-US" dirty="0" smtClean="0"/>
          </a:p>
          <a:p>
            <a:pPr algn="just"/>
            <a:r>
              <a:rPr lang="en-US" dirty="0" smtClean="0"/>
              <a:t>To find the splitting criterion for these </a:t>
            </a:r>
            <a:r>
              <a:rPr lang="en-US" dirty="0" err="1" smtClean="0"/>
              <a:t>tuples</a:t>
            </a:r>
            <a:r>
              <a:rPr lang="en-US" dirty="0" smtClean="0"/>
              <a:t>, we must compute the information gain of each attribute. </a:t>
            </a:r>
          </a:p>
          <a:p>
            <a:pPr algn="just"/>
            <a:endParaRPr lang="en-US" dirty="0" smtClean="0"/>
          </a:p>
          <a:p>
            <a:pPr algn="just"/>
            <a:r>
              <a:rPr lang="en-US" dirty="0" smtClean="0"/>
              <a:t>We first use Eq. (8.1) to compute the expected information needed to classify a </a:t>
            </a:r>
            <a:r>
              <a:rPr lang="en-US" dirty="0" err="1" smtClean="0"/>
              <a:t>tuple</a:t>
            </a:r>
            <a:r>
              <a:rPr lang="en-US" dirty="0" smtClean="0"/>
              <a:t> in D:</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905000" y="5257800"/>
            <a:ext cx="5562600" cy="10668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85000" lnSpcReduction="20000"/>
          </a:bodyPr>
          <a:lstStyle/>
          <a:p>
            <a:pPr algn="just"/>
            <a:endParaRPr lang="en-US" dirty="0" smtClean="0"/>
          </a:p>
          <a:p>
            <a:pPr algn="just"/>
            <a:r>
              <a:rPr lang="en-US" dirty="0" smtClean="0"/>
              <a:t>Next, we need to compute the expected information requirement for each attribute.</a:t>
            </a:r>
          </a:p>
          <a:p>
            <a:pPr algn="just"/>
            <a:endParaRPr lang="en-US" dirty="0" smtClean="0"/>
          </a:p>
          <a:p>
            <a:pPr algn="just"/>
            <a:r>
              <a:rPr lang="en-US" dirty="0" smtClean="0"/>
              <a:t>Let’s start with the attribute </a:t>
            </a:r>
            <a:r>
              <a:rPr lang="en-US" dirty="0" smtClean="0">
                <a:solidFill>
                  <a:srgbClr val="FF0000"/>
                </a:solidFill>
              </a:rPr>
              <a:t>age</a:t>
            </a:r>
            <a:r>
              <a:rPr lang="en-US" dirty="0" smtClean="0"/>
              <a:t>. We need to look at the distribution of yes and no </a:t>
            </a:r>
            <a:r>
              <a:rPr lang="en-US" dirty="0" err="1" smtClean="0"/>
              <a:t>tuples</a:t>
            </a:r>
            <a:r>
              <a:rPr lang="en-US" dirty="0" smtClean="0"/>
              <a:t> for each category of age. </a:t>
            </a:r>
          </a:p>
          <a:p>
            <a:pPr algn="just"/>
            <a:endParaRPr lang="en-US" dirty="0" smtClean="0"/>
          </a:p>
          <a:p>
            <a:pPr algn="just"/>
            <a:r>
              <a:rPr lang="en-US" dirty="0" smtClean="0"/>
              <a:t>For the age category “youth,” there are </a:t>
            </a:r>
            <a:r>
              <a:rPr lang="en-US" b="1" dirty="0" smtClean="0">
                <a:solidFill>
                  <a:srgbClr val="FF0000"/>
                </a:solidFill>
              </a:rPr>
              <a:t>2</a:t>
            </a:r>
            <a:r>
              <a:rPr lang="en-US" dirty="0" smtClean="0"/>
              <a:t> yes </a:t>
            </a:r>
            <a:r>
              <a:rPr lang="en-US" dirty="0" err="1" smtClean="0"/>
              <a:t>tuples</a:t>
            </a:r>
            <a:r>
              <a:rPr lang="en-US" dirty="0" smtClean="0"/>
              <a:t> and  </a:t>
            </a:r>
            <a:r>
              <a:rPr lang="en-US" b="1" dirty="0" smtClean="0">
                <a:solidFill>
                  <a:srgbClr val="FF0000"/>
                </a:solidFill>
              </a:rPr>
              <a:t>3</a:t>
            </a:r>
            <a:r>
              <a:rPr lang="en-US" dirty="0" smtClean="0"/>
              <a:t> no </a:t>
            </a:r>
            <a:r>
              <a:rPr lang="en-US" dirty="0" err="1" smtClean="0"/>
              <a:t>tuples</a:t>
            </a:r>
            <a:r>
              <a:rPr lang="en-US" dirty="0" smtClean="0"/>
              <a:t>. </a:t>
            </a:r>
          </a:p>
          <a:p>
            <a:pPr algn="just"/>
            <a:endParaRPr lang="en-US" dirty="0" smtClean="0"/>
          </a:p>
          <a:p>
            <a:pPr algn="just"/>
            <a:r>
              <a:rPr lang="en-US" dirty="0" smtClean="0"/>
              <a:t>For the category “middle aged,” there are </a:t>
            </a:r>
            <a:r>
              <a:rPr lang="en-US" b="1" dirty="0" smtClean="0">
                <a:solidFill>
                  <a:srgbClr val="FF0000"/>
                </a:solidFill>
              </a:rPr>
              <a:t>4</a:t>
            </a:r>
            <a:r>
              <a:rPr lang="en-US" dirty="0" smtClean="0"/>
              <a:t>  yes </a:t>
            </a:r>
            <a:r>
              <a:rPr lang="en-US" dirty="0" err="1" smtClean="0"/>
              <a:t>tuples</a:t>
            </a:r>
            <a:r>
              <a:rPr lang="en-US" dirty="0" smtClean="0"/>
              <a:t> and </a:t>
            </a:r>
            <a:r>
              <a:rPr lang="en-US" b="1" dirty="0" smtClean="0">
                <a:solidFill>
                  <a:srgbClr val="FF0000"/>
                </a:solidFill>
              </a:rPr>
              <a:t>0</a:t>
            </a:r>
            <a:r>
              <a:rPr lang="en-US" dirty="0" smtClean="0"/>
              <a:t> no </a:t>
            </a:r>
            <a:r>
              <a:rPr lang="en-US" dirty="0" err="1" smtClean="0"/>
              <a:t>tuples</a:t>
            </a:r>
            <a:r>
              <a:rPr lang="en-US" dirty="0" smtClean="0"/>
              <a:t>.</a:t>
            </a:r>
          </a:p>
          <a:p>
            <a:pPr algn="just"/>
            <a:endParaRPr lang="en-US" dirty="0" smtClean="0"/>
          </a:p>
          <a:p>
            <a:pPr algn="just"/>
            <a:r>
              <a:rPr lang="en-US" dirty="0" smtClean="0"/>
              <a:t>For the category “senior,” there are </a:t>
            </a:r>
            <a:r>
              <a:rPr lang="en-US" b="1" dirty="0" smtClean="0">
                <a:solidFill>
                  <a:srgbClr val="FF0000"/>
                </a:solidFill>
              </a:rPr>
              <a:t>3 </a:t>
            </a:r>
            <a:r>
              <a:rPr lang="en-US" dirty="0" smtClean="0"/>
              <a:t>yes </a:t>
            </a:r>
            <a:r>
              <a:rPr lang="en-US" dirty="0" err="1" smtClean="0"/>
              <a:t>tuples</a:t>
            </a:r>
            <a:r>
              <a:rPr lang="en-US" dirty="0" smtClean="0"/>
              <a:t> and </a:t>
            </a:r>
            <a:r>
              <a:rPr lang="en-US" b="1" dirty="0" smtClean="0">
                <a:solidFill>
                  <a:srgbClr val="FF0000"/>
                </a:solidFill>
              </a:rPr>
              <a:t>2 </a:t>
            </a:r>
            <a:r>
              <a:rPr lang="en-US" dirty="0" smtClean="0"/>
              <a:t>no </a:t>
            </a:r>
            <a:r>
              <a:rPr lang="en-US" dirty="0" err="1" smtClean="0"/>
              <a:t>tuples</a:t>
            </a:r>
            <a:r>
              <a:rPr lang="en-US" dirty="0" smtClean="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lnSpcReduction="20000"/>
          </a:bodyPr>
          <a:lstStyle/>
          <a:p>
            <a:pPr algn="just"/>
            <a:r>
              <a:rPr lang="en-US" dirty="0" smtClean="0"/>
              <a:t>Using Eq. (8.2), the expected information needed to classify a </a:t>
            </a:r>
            <a:r>
              <a:rPr lang="en-US" dirty="0" err="1" smtClean="0"/>
              <a:t>tuple</a:t>
            </a:r>
            <a:r>
              <a:rPr lang="en-US" dirty="0" smtClean="0"/>
              <a:t> in D if the </a:t>
            </a:r>
            <a:r>
              <a:rPr lang="en-US" dirty="0" err="1" smtClean="0"/>
              <a:t>tuples</a:t>
            </a:r>
            <a:r>
              <a:rPr lang="en-US" dirty="0" smtClean="0"/>
              <a:t> are partitioned according to age is,</a:t>
            </a:r>
          </a:p>
          <a:p>
            <a:pPr algn="just"/>
            <a:endParaRPr lang="en-US" dirty="0" smtClean="0"/>
          </a:p>
          <a:p>
            <a:pPr algn="just"/>
            <a:endParaRPr lang="en-US" dirty="0" smtClean="0"/>
          </a:p>
          <a:p>
            <a:pPr algn="just"/>
            <a:endParaRPr lang="en-US" dirty="0" smtClean="0"/>
          </a:p>
          <a:p>
            <a:pPr algn="just"/>
            <a:endParaRPr lang="en-US" dirty="0" smtClean="0"/>
          </a:p>
          <a:p>
            <a:pPr algn="just">
              <a:buNone/>
            </a:pPr>
            <a:r>
              <a:rPr lang="en-US" dirty="0" smtClean="0"/>
              <a:t>        = 0.694</a:t>
            </a:r>
          </a:p>
          <a:p>
            <a:pPr algn="just"/>
            <a:r>
              <a:rPr lang="en-US" dirty="0" smtClean="0"/>
              <a:t>Hence, the gain in information from such a partitioning would be,</a:t>
            </a:r>
          </a:p>
          <a:p>
            <a:pPr algn="just"/>
            <a:endParaRPr lang="en-US" dirty="0" smtClean="0"/>
          </a:p>
          <a:p>
            <a:pPr algn="just"/>
            <a:endParaRPr lang="en-US" dirty="0" smtClean="0"/>
          </a:p>
          <a:p>
            <a:pPr algn="just">
              <a:buNone/>
            </a:pPr>
            <a:r>
              <a:rPr lang="en-US" dirty="0" smtClean="0"/>
              <a:t>                           = 0.940-0.694</a:t>
            </a:r>
          </a:p>
          <a:p>
            <a:pPr algn="just">
              <a:buNone/>
            </a:pPr>
            <a:r>
              <a:rPr lang="en-US" dirty="0" smtClean="0"/>
              <a:t>                           = 0.246 bits</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28600" y="1524000"/>
            <a:ext cx="4024313" cy="1676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191000" y="1828800"/>
            <a:ext cx="2057400" cy="12954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6238875" y="1752600"/>
            <a:ext cx="2524125" cy="1524000"/>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1828800" y="4495800"/>
            <a:ext cx="3581400" cy="914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85000" lnSpcReduction="20000"/>
          </a:bodyPr>
          <a:lstStyle/>
          <a:p>
            <a:pPr algn="just"/>
            <a:endParaRPr lang="en-US" dirty="0" smtClean="0"/>
          </a:p>
          <a:p>
            <a:pPr algn="just"/>
            <a:r>
              <a:rPr lang="en-US" dirty="0" smtClean="0"/>
              <a:t>Next, we need to compute the expected information requirement for the attribute </a:t>
            </a:r>
            <a:r>
              <a:rPr lang="en-US" b="1" dirty="0" smtClean="0">
                <a:solidFill>
                  <a:srgbClr val="FF0000"/>
                </a:solidFill>
              </a:rPr>
              <a:t>Income</a:t>
            </a:r>
            <a:r>
              <a:rPr lang="en-US" dirty="0" smtClean="0"/>
              <a:t>.</a:t>
            </a:r>
          </a:p>
          <a:p>
            <a:pPr algn="just"/>
            <a:endParaRPr lang="en-US" dirty="0" smtClean="0"/>
          </a:p>
          <a:p>
            <a:pPr algn="just"/>
            <a:r>
              <a:rPr lang="en-US" dirty="0" smtClean="0"/>
              <a:t>We need to look at the distribution of yes and no </a:t>
            </a:r>
            <a:r>
              <a:rPr lang="en-US" dirty="0" err="1" smtClean="0"/>
              <a:t>tuples</a:t>
            </a:r>
            <a:r>
              <a:rPr lang="en-US" dirty="0" smtClean="0"/>
              <a:t> for each category of age. </a:t>
            </a:r>
          </a:p>
          <a:p>
            <a:pPr algn="just"/>
            <a:endParaRPr lang="en-US" dirty="0" smtClean="0"/>
          </a:p>
          <a:p>
            <a:pPr algn="just"/>
            <a:r>
              <a:rPr lang="en-US" dirty="0" smtClean="0"/>
              <a:t>For the income category “High ,” there are </a:t>
            </a:r>
            <a:r>
              <a:rPr lang="en-US" b="1" dirty="0" smtClean="0">
                <a:solidFill>
                  <a:srgbClr val="FF0000"/>
                </a:solidFill>
              </a:rPr>
              <a:t>2</a:t>
            </a:r>
            <a:r>
              <a:rPr lang="en-US" dirty="0" smtClean="0"/>
              <a:t> yes </a:t>
            </a:r>
            <a:r>
              <a:rPr lang="en-US" dirty="0" err="1" smtClean="0"/>
              <a:t>tuples</a:t>
            </a:r>
            <a:r>
              <a:rPr lang="en-US" dirty="0" smtClean="0"/>
              <a:t> and  </a:t>
            </a:r>
            <a:r>
              <a:rPr lang="en-US" b="1" dirty="0" smtClean="0">
                <a:solidFill>
                  <a:srgbClr val="FF0000"/>
                </a:solidFill>
              </a:rPr>
              <a:t>2 </a:t>
            </a:r>
            <a:r>
              <a:rPr lang="en-US" dirty="0" smtClean="0"/>
              <a:t> no </a:t>
            </a:r>
            <a:r>
              <a:rPr lang="en-US" dirty="0" err="1" smtClean="0"/>
              <a:t>tuples</a:t>
            </a:r>
            <a:r>
              <a:rPr lang="en-US" dirty="0" smtClean="0"/>
              <a:t>. </a:t>
            </a:r>
          </a:p>
          <a:p>
            <a:pPr algn="just"/>
            <a:endParaRPr lang="en-US" dirty="0" smtClean="0"/>
          </a:p>
          <a:p>
            <a:pPr algn="just"/>
            <a:r>
              <a:rPr lang="en-US" dirty="0" smtClean="0"/>
              <a:t>For the income category “Medium,” there are </a:t>
            </a:r>
            <a:r>
              <a:rPr lang="en-US" b="1" dirty="0" smtClean="0">
                <a:solidFill>
                  <a:srgbClr val="FF0000"/>
                </a:solidFill>
              </a:rPr>
              <a:t>4</a:t>
            </a:r>
            <a:r>
              <a:rPr lang="en-US" dirty="0" smtClean="0"/>
              <a:t>  yes </a:t>
            </a:r>
            <a:r>
              <a:rPr lang="en-US" dirty="0" err="1" smtClean="0"/>
              <a:t>tuples</a:t>
            </a:r>
            <a:r>
              <a:rPr lang="en-US" dirty="0" smtClean="0"/>
              <a:t> and </a:t>
            </a:r>
            <a:r>
              <a:rPr lang="en-US" b="1" dirty="0" smtClean="0">
                <a:solidFill>
                  <a:srgbClr val="FF0000"/>
                </a:solidFill>
              </a:rPr>
              <a:t>2 </a:t>
            </a:r>
            <a:r>
              <a:rPr lang="en-US" dirty="0" smtClean="0"/>
              <a:t> no </a:t>
            </a:r>
            <a:r>
              <a:rPr lang="en-US" dirty="0" err="1" smtClean="0"/>
              <a:t>tuples</a:t>
            </a:r>
            <a:r>
              <a:rPr lang="en-US" dirty="0" smtClean="0"/>
              <a:t>.</a:t>
            </a:r>
          </a:p>
          <a:p>
            <a:pPr algn="just"/>
            <a:endParaRPr lang="en-US" dirty="0" smtClean="0"/>
          </a:p>
          <a:p>
            <a:pPr algn="just"/>
            <a:r>
              <a:rPr lang="en-US" dirty="0" smtClean="0"/>
              <a:t>For the category “Low ,” there are </a:t>
            </a:r>
            <a:r>
              <a:rPr lang="en-US" b="1" dirty="0" smtClean="0">
                <a:solidFill>
                  <a:srgbClr val="FF0000"/>
                </a:solidFill>
              </a:rPr>
              <a:t>3 </a:t>
            </a:r>
            <a:r>
              <a:rPr lang="en-US" dirty="0" smtClean="0"/>
              <a:t>yes </a:t>
            </a:r>
            <a:r>
              <a:rPr lang="en-US" dirty="0" err="1" smtClean="0"/>
              <a:t>tuples</a:t>
            </a:r>
            <a:r>
              <a:rPr lang="en-US" dirty="0" smtClean="0"/>
              <a:t> and </a:t>
            </a:r>
            <a:r>
              <a:rPr lang="en-US" b="1" dirty="0" smtClean="0">
                <a:solidFill>
                  <a:srgbClr val="FF0000"/>
                </a:solidFill>
              </a:rPr>
              <a:t>1 </a:t>
            </a:r>
            <a:r>
              <a:rPr lang="en-US" dirty="0" smtClean="0"/>
              <a:t>no </a:t>
            </a:r>
            <a:r>
              <a:rPr lang="en-US" dirty="0" err="1" smtClean="0"/>
              <a:t>tuples</a:t>
            </a:r>
            <a:r>
              <a:rPr lang="en-US" dirty="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62500" lnSpcReduction="20000"/>
          </a:bodyPr>
          <a:lstStyle/>
          <a:p>
            <a:pPr algn="just"/>
            <a:r>
              <a:rPr lang="en-US" dirty="0" smtClean="0"/>
              <a:t>Using Eq. (8.2), the expected information needed to classify a </a:t>
            </a:r>
            <a:r>
              <a:rPr lang="en-US" dirty="0" err="1" smtClean="0"/>
              <a:t>tuple</a:t>
            </a:r>
            <a:r>
              <a:rPr lang="en-US" dirty="0" smtClean="0"/>
              <a:t> in D if the </a:t>
            </a:r>
            <a:r>
              <a:rPr lang="en-US" dirty="0" err="1" smtClean="0"/>
              <a:t>tuples</a:t>
            </a:r>
            <a:r>
              <a:rPr lang="en-US" dirty="0" smtClean="0"/>
              <a:t> are partitioned according to </a:t>
            </a:r>
            <a:r>
              <a:rPr lang="en-US" b="1" dirty="0" smtClean="0">
                <a:solidFill>
                  <a:srgbClr val="FF0000"/>
                </a:solidFill>
              </a:rPr>
              <a:t>income</a:t>
            </a:r>
            <a:r>
              <a:rPr lang="en-US" dirty="0" smtClean="0"/>
              <a:t> is, </a:t>
            </a:r>
          </a:p>
          <a:p>
            <a:pPr algn="just">
              <a:buNone/>
            </a:pPr>
            <a:endParaRPr lang="en-US" dirty="0" smtClean="0"/>
          </a:p>
          <a:p>
            <a:pPr algn="just">
              <a:buNone/>
            </a:pPr>
            <a:r>
              <a:rPr lang="en-US" dirty="0" smtClean="0"/>
              <a:t>Entropy(income(D))=(4/14)*[-2/4*log(2/4)-2/4*log(2/4)+(6/14)*[-4/6*log(4/6)-2/6*log(2/6)] + (4/14)*[-3/4*log(3/4)- ¼ *log(1/4)]</a:t>
            </a:r>
          </a:p>
          <a:p>
            <a:pPr algn="just">
              <a:buNone/>
            </a:pPr>
            <a:endParaRPr lang="en-US" dirty="0" smtClean="0"/>
          </a:p>
          <a:p>
            <a:pPr algn="just">
              <a:buNone/>
            </a:pPr>
            <a:r>
              <a:rPr lang="en-US" sz="3400" dirty="0" smtClean="0"/>
              <a:t>=(4/14)*[(-0.5*-1.0+-0.5* 1.0)]+(6/14)*[(0.666*0.5849)+(0.3333*1.5851)]+ (4/14)*[(0.75*0.4150) + (0.25*2.0)]</a:t>
            </a:r>
          </a:p>
          <a:p>
            <a:pPr algn="just">
              <a:buNone/>
            </a:pPr>
            <a:endParaRPr lang="en-US" sz="3400" dirty="0" smtClean="0"/>
          </a:p>
          <a:p>
            <a:pPr algn="just">
              <a:buNone/>
            </a:pPr>
            <a:r>
              <a:rPr lang="en-US" sz="3400" dirty="0" smtClean="0"/>
              <a:t>=(2/7)*[0.5+0.5]+(3/7)*[(0.666*0.5849)+(0.3333*1.5851)]+ (2/7)*[(0.75*0.4150) + (0.25*2.0)]</a:t>
            </a:r>
          </a:p>
          <a:p>
            <a:pPr algn="just">
              <a:buNone/>
            </a:pPr>
            <a:endParaRPr lang="en-US" sz="3400" dirty="0" smtClean="0"/>
          </a:p>
          <a:p>
            <a:pPr algn="just">
              <a:buNone/>
            </a:pPr>
            <a:r>
              <a:rPr lang="en-US" dirty="0" smtClean="0"/>
              <a:t>   = 0.2857*[1.0] + 0.4285*[0.38954+0.5283]+ 0.2857*[0.31125+0.5]</a:t>
            </a:r>
          </a:p>
          <a:p>
            <a:pPr algn="just">
              <a:buNone/>
            </a:pPr>
            <a:r>
              <a:rPr lang="en-US" dirty="0" smtClean="0"/>
              <a:t>    = 0.2857+0.3934+ 0.2317</a:t>
            </a:r>
          </a:p>
          <a:p>
            <a:pPr algn="just">
              <a:buNone/>
            </a:pPr>
            <a:r>
              <a:rPr lang="en-US" dirty="0" smtClean="0"/>
              <a:t>     = </a:t>
            </a:r>
            <a:r>
              <a:rPr lang="en-US" dirty="0" smtClean="0">
                <a:solidFill>
                  <a:srgbClr val="FF0000"/>
                </a:solidFill>
              </a:rPr>
              <a:t>0.9108</a:t>
            </a:r>
          </a:p>
          <a:p>
            <a:pPr algn="just"/>
            <a:r>
              <a:rPr lang="en-US" dirty="0" smtClean="0"/>
              <a:t>Hence, the gain in information from such a partitioning would be,</a:t>
            </a:r>
          </a:p>
          <a:p>
            <a:pPr algn="just"/>
            <a:r>
              <a:rPr lang="en-US" dirty="0" smtClean="0"/>
              <a:t>  Gain(income)= Info(D)- Info(income)(D)</a:t>
            </a:r>
          </a:p>
          <a:p>
            <a:pPr algn="just">
              <a:buNone/>
            </a:pPr>
            <a:r>
              <a:rPr lang="en-US" dirty="0" smtClean="0"/>
              <a:t>                           = 0.940-0.9108</a:t>
            </a:r>
          </a:p>
          <a:p>
            <a:pPr algn="just">
              <a:buNone/>
            </a:pPr>
            <a:r>
              <a:rPr lang="en-US" dirty="0" smtClean="0"/>
              <a:t>                           = 0.029 bits    ------------------(8.1)</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fontScale="92500" lnSpcReduction="10000"/>
          </a:bodyPr>
          <a:lstStyle/>
          <a:p>
            <a:pPr algn="just"/>
            <a:endParaRPr lang="en-US" dirty="0" smtClean="0"/>
          </a:p>
          <a:p>
            <a:pPr algn="just"/>
            <a:r>
              <a:rPr lang="en-US" dirty="0" smtClean="0"/>
              <a:t>Next, we need to compute the expected information requirement for the attribute </a:t>
            </a:r>
            <a:r>
              <a:rPr lang="en-US" b="1" dirty="0" smtClean="0">
                <a:solidFill>
                  <a:srgbClr val="FF0000"/>
                </a:solidFill>
              </a:rPr>
              <a:t> Student</a:t>
            </a:r>
            <a:r>
              <a:rPr lang="en-US" dirty="0" smtClean="0"/>
              <a:t>.</a:t>
            </a:r>
          </a:p>
          <a:p>
            <a:pPr algn="just"/>
            <a:endParaRPr lang="en-US" dirty="0" smtClean="0"/>
          </a:p>
          <a:p>
            <a:pPr algn="just"/>
            <a:r>
              <a:rPr lang="en-US" dirty="0" smtClean="0"/>
              <a:t>We need to look at the distribution of yes and no </a:t>
            </a:r>
            <a:r>
              <a:rPr lang="en-US" dirty="0" err="1" smtClean="0"/>
              <a:t>tuples</a:t>
            </a:r>
            <a:r>
              <a:rPr lang="en-US" dirty="0" smtClean="0"/>
              <a:t> for each category of </a:t>
            </a:r>
            <a:r>
              <a:rPr lang="en-US" b="1" dirty="0" smtClean="0">
                <a:solidFill>
                  <a:srgbClr val="FF0000"/>
                </a:solidFill>
              </a:rPr>
              <a:t>student</a:t>
            </a:r>
            <a:r>
              <a:rPr lang="en-US" dirty="0" smtClean="0"/>
              <a:t>. </a:t>
            </a:r>
          </a:p>
          <a:p>
            <a:pPr algn="just"/>
            <a:endParaRPr lang="en-US" dirty="0" smtClean="0"/>
          </a:p>
          <a:p>
            <a:pPr algn="just"/>
            <a:r>
              <a:rPr lang="en-US" dirty="0" smtClean="0"/>
              <a:t>For the student category “Yes ,” there are </a:t>
            </a:r>
            <a:r>
              <a:rPr lang="en-US" b="1" dirty="0" smtClean="0">
                <a:solidFill>
                  <a:srgbClr val="FF0000"/>
                </a:solidFill>
              </a:rPr>
              <a:t>6</a:t>
            </a:r>
            <a:r>
              <a:rPr lang="en-US" dirty="0" smtClean="0"/>
              <a:t> yes </a:t>
            </a:r>
            <a:r>
              <a:rPr lang="en-US" dirty="0" err="1" smtClean="0"/>
              <a:t>tuples</a:t>
            </a:r>
            <a:r>
              <a:rPr lang="en-US" dirty="0" smtClean="0"/>
              <a:t> and  </a:t>
            </a:r>
            <a:r>
              <a:rPr lang="en-US" b="1" dirty="0" smtClean="0">
                <a:solidFill>
                  <a:srgbClr val="FF0000"/>
                </a:solidFill>
              </a:rPr>
              <a:t>1 </a:t>
            </a:r>
            <a:r>
              <a:rPr lang="en-US" dirty="0" smtClean="0"/>
              <a:t> no </a:t>
            </a:r>
            <a:r>
              <a:rPr lang="en-US" dirty="0" err="1" smtClean="0"/>
              <a:t>tuples</a:t>
            </a:r>
            <a:r>
              <a:rPr lang="en-US" dirty="0" smtClean="0"/>
              <a:t>. </a:t>
            </a:r>
          </a:p>
          <a:p>
            <a:pPr algn="just"/>
            <a:endParaRPr lang="en-US" dirty="0" smtClean="0"/>
          </a:p>
          <a:p>
            <a:pPr algn="just"/>
            <a:r>
              <a:rPr lang="en-US" dirty="0" smtClean="0"/>
              <a:t>For the student category “No,” there are </a:t>
            </a:r>
            <a:r>
              <a:rPr lang="en-US" b="1" dirty="0" smtClean="0">
                <a:solidFill>
                  <a:srgbClr val="FF0000"/>
                </a:solidFill>
              </a:rPr>
              <a:t>3</a:t>
            </a:r>
            <a:r>
              <a:rPr lang="en-US" dirty="0" smtClean="0"/>
              <a:t>  yes </a:t>
            </a:r>
            <a:r>
              <a:rPr lang="en-US" dirty="0" err="1" smtClean="0"/>
              <a:t>tuples</a:t>
            </a:r>
            <a:r>
              <a:rPr lang="en-US" dirty="0" smtClean="0"/>
              <a:t> and </a:t>
            </a:r>
            <a:r>
              <a:rPr lang="en-US" b="1" dirty="0" smtClean="0">
                <a:solidFill>
                  <a:srgbClr val="FF0000"/>
                </a:solidFill>
              </a:rPr>
              <a:t>4</a:t>
            </a:r>
            <a:r>
              <a:rPr lang="en-US" dirty="0" smtClean="0"/>
              <a:t> no </a:t>
            </a:r>
            <a:r>
              <a:rPr lang="en-US" dirty="0" err="1" smtClean="0"/>
              <a:t>tuples</a:t>
            </a:r>
            <a:r>
              <a:rPr lang="en-US" dirty="0" smtClean="0"/>
              <a:t>.</a:t>
            </a:r>
          </a:p>
          <a:p>
            <a:pPr algn="just"/>
            <a:endParaRPr 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324600"/>
          </a:xfrm>
        </p:spPr>
        <p:txBody>
          <a:bodyPr>
            <a:normAutofit fontScale="62500" lnSpcReduction="20000"/>
          </a:bodyPr>
          <a:lstStyle/>
          <a:p>
            <a:pPr algn="just"/>
            <a:r>
              <a:rPr lang="en-US" dirty="0" smtClean="0"/>
              <a:t>Using Eq. (8.2), the expected information needed to classify a </a:t>
            </a:r>
            <a:r>
              <a:rPr lang="en-US" dirty="0" err="1" smtClean="0"/>
              <a:t>tuple</a:t>
            </a:r>
            <a:r>
              <a:rPr lang="en-US" dirty="0" smtClean="0"/>
              <a:t> in D if the </a:t>
            </a:r>
            <a:r>
              <a:rPr lang="en-US" dirty="0" err="1" smtClean="0"/>
              <a:t>tuples</a:t>
            </a:r>
            <a:r>
              <a:rPr lang="en-US" dirty="0" smtClean="0"/>
              <a:t> are partitioned according to  student is, </a:t>
            </a:r>
          </a:p>
          <a:p>
            <a:pPr algn="just">
              <a:buNone/>
            </a:pPr>
            <a:endParaRPr lang="en-US" dirty="0" smtClean="0"/>
          </a:p>
          <a:p>
            <a:pPr algn="just">
              <a:buNone/>
            </a:pPr>
            <a:r>
              <a:rPr lang="en-US" dirty="0" smtClean="0"/>
              <a:t>Info(student)(D)=</a:t>
            </a:r>
            <a:r>
              <a:rPr lang="en-US" sz="3400" dirty="0" smtClean="0"/>
              <a:t>(7/14)*[-6/7*log(6/7)-1/7*log(1/7)+(7/14)*[-3/7*log(3/7)-4/7*log(4/7)]</a:t>
            </a:r>
          </a:p>
          <a:p>
            <a:pPr algn="just">
              <a:buNone/>
            </a:pPr>
            <a:r>
              <a:rPr lang="en-US" sz="3400" dirty="0" smtClean="0"/>
              <a:t>  </a:t>
            </a:r>
          </a:p>
          <a:p>
            <a:pPr algn="just">
              <a:buNone/>
            </a:pPr>
            <a:r>
              <a:rPr lang="en-US" sz="3400" dirty="0" smtClean="0"/>
              <a:t>=  (7/14)*[0.8571*(0.2224)+(0.1428*2.8079)+(7/14)*[0.4285*1.2226 -0.5714*0.8074)]</a:t>
            </a:r>
          </a:p>
          <a:p>
            <a:pPr algn="just">
              <a:buNone/>
            </a:pPr>
            <a:endParaRPr lang="en-US" sz="3400" dirty="0" smtClean="0"/>
          </a:p>
          <a:p>
            <a:pPr algn="just">
              <a:buNone/>
            </a:pPr>
            <a:r>
              <a:rPr lang="en-US" sz="3400" dirty="0" smtClean="0"/>
              <a:t>=  (7/14)*[0.8571*(0.2224)+(0.1428*2.8079)+(7/14)*[0.4285*1.2226 -0.5714*0.8074)]</a:t>
            </a:r>
          </a:p>
          <a:p>
            <a:pPr algn="just">
              <a:buNone/>
            </a:pPr>
            <a:r>
              <a:rPr lang="en-US" sz="3400" dirty="0" smtClean="0"/>
              <a:t>    =  0.5*(0.1906+0.4009)+0.5*(0.5238+0.4613)</a:t>
            </a:r>
          </a:p>
          <a:p>
            <a:pPr algn="just">
              <a:buNone/>
            </a:pPr>
            <a:r>
              <a:rPr lang="en-US" sz="3400" dirty="0" smtClean="0"/>
              <a:t>  =0.2957+0.4925</a:t>
            </a:r>
          </a:p>
          <a:p>
            <a:pPr algn="just">
              <a:buNone/>
            </a:pPr>
            <a:r>
              <a:rPr lang="en-US" sz="3400" dirty="0" smtClean="0"/>
              <a:t>   =0.7880</a:t>
            </a:r>
          </a:p>
          <a:p>
            <a:pPr algn="just">
              <a:buNone/>
            </a:pPr>
            <a:endParaRPr lang="en-US" dirty="0" smtClean="0"/>
          </a:p>
          <a:p>
            <a:pPr algn="just"/>
            <a:r>
              <a:rPr lang="en-US" dirty="0" smtClean="0"/>
              <a:t>Hence, the gain in information from such a partitioning would be,</a:t>
            </a:r>
          </a:p>
          <a:p>
            <a:pPr algn="just"/>
            <a:endParaRPr lang="en-US" dirty="0" smtClean="0"/>
          </a:p>
          <a:p>
            <a:pPr algn="just">
              <a:buNone/>
            </a:pPr>
            <a:r>
              <a:rPr lang="en-US" dirty="0" smtClean="0"/>
              <a:t>                        Gain(student)   = 0.940-0.788</a:t>
            </a:r>
          </a:p>
          <a:p>
            <a:pPr algn="just">
              <a:buNone/>
            </a:pPr>
            <a:r>
              <a:rPr lang="en-US" dirty="0" smtClean="0"/>
              <a:t>                                                    = </a:t>
            </a:r>
            <a:r>
              <a:rPr lang="en-US" dirty="0" smtClean="0">
                <a:solidFill>
                  <a:srgbClr val="FF0000"/>
                </a:solidFill>
              </a:rPr>
              <a:t>0.152 bits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lstStyle/>
          <a:p>
            <a:pPr lvl="0"/>
            <a:r>
              <a:rPr lang="en-US" dirty="0" smtClean="0"/>
              <a:t>Below diagram explains the general structure of a decision tree:</a:t>
            </a:r>
          </a:p>
          <a:p>
            <a:endParaRPr lang="en-US" dirty="0"/>
          </a:p>
        </p:txBody>
      </p:sp>
      <p:pic>
        <p:nvPicPr>
          <p:cNvPr id="4" name="Picture 3" descr="Decision Tree Classification Algorithm"/>
          <p:cNvPicPr/>
          <p:nvPr/>
        </p:nvPicPr>
        <p:blipFill>
          <a:blip r:embed="rId2" cstate="print"/>
          <a:srcRect/>
          <a:stretch>
            <a:fillRect/>
          </a:stretch>
        </p:blipFill>
        <p:spPr bwMode="auto">
          <a:xfrm>
            <a:off x="1219200" y="2057400"/>
            <a:ext cx="6705600" cy="43434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77500" lnSpcReduction="20000"/>
          </a:bodyPr>
          <a:lstStyle/>
          <a:p>
            <a:pPr algn="just"/>
            <a:r>
              <a:rPr lang="en-US" dirty="0" smtClean="0"/>
              <a:t>Similarly, we can compute  </a:t>
            </a:r>
            <a:r>
              <a:rPr lang="en-US" i="1" dirty="0" smtClean="0"/>
              <a:t>Gain(</a:t>
            </a:r>
            <a:r>
              <a:rPr lang="en-US" i="1" dirty="0" err="1" smtClean="0"/>
              <a:t>credit_rating</a:t>
            </a:r>
            <a:r>
              <a:rPr lang="en-US" i="1" dirty="0" smtClean="0"/>
              <a:t>)= 0.048 bits. </a:t>
            </a:r>
          </a:p>
          <a:p>
            <a:pPr algn="just"/>
            <a:endParaRPr lang="en-US" i="1" dirty="0" smtClean="0"/>
          </a:p>
          <a:p>
            <a:pPr algn="just"/>
            <a:r>
              <a:rPr lang="en-US" i="1" dirty="0" smtClean="0"/>
              <a:t>Because </a:t>
            </a:r>
            <a:r>
              <a:rPr lang="en-US" b="1" i="1" dirty="0" smtClean="0">
                <a:solidFill>
                  <a:srgbClr val="FF0000"/>
                </a:solidFill>
              </a:rPr>
              <a:t>age</a:t>
            </a:r>
            <a:r>
              <a:rPr lang="en-US" i="1" dirty="0" smtClean="0"/>
              <a:t> has the highest information gain </a:t>
            </a:r>
            <a:r>
              <a:rPr lang="en-US" dirty="0" smtClean="0"/>
              <a:t>among the attributes, it is selected as the splitting attribute. </a:t>
            </a:r>
          </a:p>
          <a:p>
            <a:pPr algn="just"/>
            <a:endParaRPr lang="en-US" dirty="0" smtClean="0"/>
          </a:p>
          <a:p>
            <a:pPr algn="just"/>
            <a:r>
              <a:rPr lang="en-US" b="1" dirty="0" smtClean="0">
                <a:solidFill>
                  <a:srgbClr val="FF0000"/>
                </a:solidFill>
              </a:rPr>
              <a:t>Node </a:t>
            </a:r>
            <a:r>
              <a:rPr lang="en-US" b="1" i="1" dirty="0" smtClean="0">
                <a:solidFill>
                  <a:srgbClr val="FF0000"/>
                </a:solidFill>
              </a:rPr>
              <a:t>N is labeled with age</a:t>
            </a:r>
            <a:r>
              <a:rPr lang="en-US" i="1" dirty="0" smtClean="0"/>
              <a:t>, </a:t>
            </a:r>
            <a:r>
              <a:rPr lang="en-US" dirty="0" smtClean="0"/>
              <a:t>and branches are grown for each of the attribute’s values. </a:t>
            </a:r>
          </a:p>
          <a:p>
            <a:pPr algn="just"/>
            <a:endParaRPr lang="en-US" dirty="0" smtClean="0"/>
          </a:p>
          <a:p>
            <a:pPr algn="just"/>
            <a:r>
              <a:rPr lang="en-US" dirty="0" smtClean="0"/>
              <a:t>The </a:t>
            </a:r>
            <a:r>
              <a:rPr lang="en-US" dirty="0" err="1" smtClean="0"/>
              <a:t>tuples</a:t>
            </a:r>
            <a:r>
              <a:rPr lang="en-US" dirty="0" smtClean="0"/>
              <a:t> are then partitioned accordingly, as shown in Figure 8.5.</a:t>
            </a:r>
          </a:p>
          <a:p>
            <a:pPr algn="just"/>
            <a:endParaRPr lang="en-US" dirty="0" smtClean="0"/>
          </a:p>
          <a:p>
            <a:pPr algn="just"/>
            <a:r>
              <a:rPr lang="en-US" dirty="0" smtClean="0"/>
              <a:t>Notice that the </a:t>
            </a:r>
            <a:r>
              <a:rPr lang="en-US" dirty="0" err="1" smtClean="0"/>
              <a:t>tuples</a:t>
            </a:r>
            <a:r>
              <a:rPr lang="en-US" dirty="0" smtClean="0"/>
              <a:t> falling into the partition for </a:t>
            </a:r>
            <a:r>
              <a:rPr lang="en-US" i="1" dirty="0" smtClean="0"/>
              <a:t>age=</a:t>
            </a:r>
            <a:r>
              <a:rPr lang="en-US" i="1" dirty="0" err="1" smtClean="0"/>
              <a:t>middle_aged</a:t>
            </a:r>
            <a:r>
              <a:rPr lang="en-US" i="1" dirty="0" smtClean="0"/>
              <a:t> all belong to the same class. Because they all belong to class “yes,” </a:t>
            </a:r>
            <a:r>
              <a:rPr lang="en-US" dirty="0" smtClean="0"/>
              <a:t>a leaf should therefore be created at the end of this branch and labeled </a:t>
            </a:r>
            <a:r>
              <a:rPr lang="en-US" i="1" dirty="0" smtClean="0"/>
              <a:t>“yes.” </a:t>
            </a:r>
          </a:p>
          <a:p>
            <a:pPr algn="just"/>
            <a:endParaRPr lang="en-US" i="1" dirty="0" smtClean="0"/>
          </a:p>
          <a:p>
            <a:pPr algn="just"/>
            <a:r>
              <a:rPr lang="en-US" i="1" dirty="0" smtClean="0"/>
              <a:t>The final </a:t>
            </a:r>
            <a:r>
              <a:rPr lang="en-US" dirty="0" smtClean="0"/>
              <a:t>decision tree returned by the algorithm was shown earlier in Figure 8.2.</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91200"/>
          </a:xfrm>
        </p:spPr>
        <p:txBody>
          <a:bodyPr>
            <a:normAutofit fontScale="92500" lnSpcReduction="20000"/>
          </a:bodyPr>
          <a:lstStyle/>
          <a:p>
            <a:r>
              <a:rPr lang="en-US" b="1" dirty="0" smtClean="0"/>
              <a:t>Step 1</a:t>
            </a:r>
            <a:r>
              <a:rPr lang="en-US" dirty="0" smtClean="0"/>
              <a:t>: Calculate the Entropy of one attribute — Prediction: Clare Will Play Tennis/ </a:t>
            </a:r>
            <a:r>
              <a:rPr lang="en-US" dirty="0" smtClean="0"/>
              <a:t>Not </a:t>
            </a:r>
            <a:r>
              <a:rPr lang="en-US" dirty="0" smtClean="0"/>
              <a:t>Play </a:t>
            </a:r>
            <a:r>
              <a:rPr lang="en-US" dirty="0" smtClean="0"/>
              <a:t>Tennis</a:t>
            </a:r>
          </a:p>
          <a:p>
            <a:endParaRPr lang="en-US" dirty="0" smtClean="0"/>
          </a:p>
          <a:p>
            <a:r>
              <a:rPr lang="en-US" dirty="0" smtClean="0"/>
              <a:t>For this illustration, I will use this contingency table to calculate the entropy of our target variable: Played? (Yes/No). </a:t>
            </a:r>
            <a:endParaRPr lang="en-US" dirty="0" smtClean="0"/>
          </a:p>
          <a:p>
            <a:endParaRPr lang="en-US" dirty="0" smtClean="0"/>
          </a:p>
          <a:p>
            <a:r>
              <a:rPr lang="en-US" dirty="0" smtClean="0"/>
              <a:t>There </a:t>
            </a:r>
            <a:r>
              <a:rPr lang="en-US" dirty="0" smtClean="0"/>
              <a:t>are 14 observations (10 “Yes” and 4 “No</a:t>
            </a:r>
            <a:r>
              <a:rPr lang="en-US" dirty="0" smtClean="0"/>
              <a:t>”).</a:t>
            </a:r>
          </a:p>
          <a:p>
            <a:r>
              <a:rPr lang="en-US" dirty="0" smtClean="0"/>
              <a:t>The </a:t>
            </a:r>
            <a:r>
              <a:rPr lang="en-US" dirty="0" smtClean="0"/>
              <a:t>probability (p) of ‘Yes’ is 0.71428(10/14), and the probability of ‘No’ is 0.28571 (4/14). </a:t>
            </a:r>
            <a:endParaRPr lang="en-US" dirty="0" smtClean="0"/>
          </a:p>
          <a:p>
            <a:endParaRPr lang="en-US" dirty="0" smtClean="0"/>
          </a:p>
          <a:p>
            <a:r>
              <a:rPr lang="en-US" dirty="0" smtClean="0"/>
              <a:t>You </a:t>
            </a:r>
            <a:r>
              <a:rPr lang="en-US" dirty="0" smtClean="0"/>
              <a:t>can then calculate the entropy of our target variable using the equation above.</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Step 2</a:t>
            </a:r>
            <a:r>
              <a:rPr lang="en-US" dirty="0" smtClean="0"/>
              <a:t>: Calculate the Entropy for each feature using the contingency table</a:t>
            </a:r>
          </a:p>
          <a:p>
            <a:r>
              <a:rPr lang="en-US" dirty="0" smtClean="0"/>
              <a:t>To illustrate, I use Outlook as an example to explain how to calculate its Entropy. There are a total of 14 observations. Summing across the rows we can see there are 5 of them belong to Sunny, 4 belong to Overcast, and 5 belong to Rainy. Therefore, we can find the probability of Sunny, Overcast, and Rainy and then calculate their entropy one by one using the above equation. The calculation steps are shown below.</a:t>
            </a:r>
          </a:p>
          <a:p>
            <a:r>
              <a:rPr lang="en-US" dirty="0" smtClean="0"/>
              <a:t/>
            </a:r>
            <a:br>
              <a:rPr lang="en-US" dirty="0" smtClean="0"/>
            </a:b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Definition: </a:t>
            </a:r>
            <a:r>
              <a:rPr lang="en-US" b="1" dirty="0" smtClean="0"/>
              <a:t>Information Gain</a:t>
            </a:r>
            <a:r>
              <a:rPr lang="en-US" dirty="0" smtClean="0"/>
              <a:t> is the decrease or increase in Entropy value when the node is split.</a:t>
            </a:r>
          </a:p>
          <a:p>
            <a:r>
              <a:rPr lang="en-US" b="1" dirty="0" smtClean="0"/>
              <a:t>The equation of Information Gain:</a:t>
            </a:r>
          </a:p>
          <a:p>
            <a:endParaRPr lang="en-US" dirty="0" smtClean="0"/>
          </a:p>
          <a:p>
            <a:endParaRPr lang="en-US" i="1" dirty="0" smtClean="0"/>
          </a:p>
          <a:p>
            <a:endParaRPr lang="en-US" i="1" dirty="0" smtClean="0"/>
          </a:p>
          <a:p>
            <a:r>
              <a:rPr lang="en-US" i="1" dirty="0" smtClean="0"/>
              <a:t>Information Gain from </a:t>
            </a:r>
            <a:r>
              <a:rPr lang="en-US" dirty="0" smtClean="0"/>
              <a:t>X</a:t>
            </a:r>
            <a:r>
              <a:rPr lang="en-US" i="1" dirty="0" smtClean="0"/>
              <a:t> on </a:t>
            </a:r>
            <a:r>
              <a:rPr lang="en-US" dirty="0" smtClean="0"/>
              <a:t>Y</a:t>
            </a:r>
            <a:r>
              <a:rPr lang="en-US" i="1" dirty="0" smtClean="0"/>
              <a:t>.</a:t>
            </a:r>
            <a:endParaRPr lang="en-US" dirty="0" smtClean="0"/>
          </a:p>
          <a:p>
            <a:endParaRPr lang="en-US" dirty="0"/>
          </a:p>
        </p:txBody>
      </p:sp>
      <p:pic>
        <p:nvPicPr>
          <p:cNvPr id="44034" name="Picture 2" descr="https://miro.medium.com/max/1634/0*7ZJIzmmHrCREVC6K"/>
          <p:cNvPicPr>
            <a:picLocks noChangeAspect="1" noChangeArrowheads="1"/>
          </p:cNvPicPr>
          <p:nvPr/>
        </p:nvPicPr>
        <p:blipFill>
          <a:blip r:embed="rId2" cstate="print"/>
          <a:srcRect/>
          <a:stretch>
            <a:fillRect/>
          </a:stretch>
        </p:blipFill>
        <p:spPr bwMode="auto">
          <a:xfrm>
            <a:off x="1219200" y="4133849"/>
            <a:ext cx="6477000" cy="590551"/>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i="1" dirty="0" smtClean="0"/>
              <a:t>Step 3</a:t>
            </a:r>
            <a:r>
              <a:rPr lang="en-US" dirty="0" smtClean="0"/>
              <a:t>: Choose attribute with the </a:t>
            </a:r>
            <a:r>
              <a:rPr lang="en-US" b="1" dirty="0" smtClean="0"/>
              <a:t>largest Information Gain</a:t>
            </a:r>
            <a:r>
              <a:rPr lang="en-US" dirty="0" smtClean="0"/>
              <a:t> as the Root Node</a:t>
            </a:r>
          </a:p>
          <a:p>
            <a:r>
              <a:rPr lang="en-US" dirty="0" smtClean="0"/>
              <a:t>The information gain of ‘Humidity’ is the highest at 0.918. Humidity is the root node.</a:t>
            </a:r>
          </a:p>
          <a:p>
            <a:r>
              <a:rPr lang="en-US" b="1" i="1" dirty="0" smtClean="0"/>
              <a:t>Step 4</a:t>
            </a:r>
            <a:r>
              <a:rPr lang="en-US" i="1" dirty="0" smtClean="0"/>
              <a:t>: A </a:t>
            </a:r>
            <a:r>
              <a:rPr lang="en-US" dirty="0" smtClean="0"/>
              <a:t>branch with an entropy of 0 is a leaf node, while a branch with entropy more than 0 needs further splitting.</a:t>
            </a:r>
          </a:p>
          <a:p>
            <a:r>
              <a:rPr lang="en-US" b="1" i="1" dirty="0" smtClean="0"/>
              <a:t>Step 5</a:t>
            </a:r>
            <a:r>
              <a:rPr lang="en-US" dirty="0" smtClean="0"/>
              <a:t>: Nodes are grown recursively in the ID3 algorithm until all data is classified.</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8229600" cy="6210931"/>
          </a:xfrm>
          <a:prstGeom prst="rect">
            <a:avLst/>
          </a:prstGeom>
        </p:spPr>
        <p:txBody>
          <a:bodyPr wrap="square">
            <a:spAutoFit/>
          </a:bodyPr>
          <a:lstStyle/>
          <a:p>
            <a:pPr algn="just"/>
            <a:r>
              <a:rPr lang="en-US" sz="2800" dirty="0" smtClean="0"/>
              <a:t>We decided to break the first decision on the basis of outlook. We could have our first decision based on humidity or wind but we chose outlook. Why?</a:t>
            </a:r>
          </a:p>
          <a:p>
            <a:pPr algn="just"/>
            <a:endParaRPr lang="en-US" sz="2800" dirty="0" smtClean="0"/>
          </a:p>
          <a:p>
            <a:pPr algn="just"/>
            <a:r>
              <a:rPr lang="en-US" sz="2800" dirty="0" smtClean="0"/>
              <a:t>Because making our decision on the basis of outlook reduced our randomness in the outcome(which is whether to play or not), more than what it would have been reduced in case of humidity or wind.</a:t>
            </a:r>
          </a:p>
          <a:p>
            <a:pPr algn="just"/>
            <a:endParaRPr lang="en-US" sz="2800" dirty="0" smtClean="0"/>
          </a:p>
          <a:p>
            <a:pPr algn="just"/>
            <a:r>
              <a:rPr lang="en-US" sz="2800" dirty="0" smtClean="0"/>
              <a:t>Let’s understand with the example here. </a:t>
            </a:r>
          </a:p>
          <a:p>
            <a:pPr algn="just"/>
            <a:endParaRPr lang="en-US" sz="2800" dirty="0" smtClean="0"/>
          </a:p>
          <a:p>
            <a:pPr algn="just"/>
            <a:r>
              <a:rPr lang="en-US" sz="2800" dirty="0" smtClean="0"/>
              <a:t>Please refer to the play tennis dataset that is pasted above.</a:t>
            </a:r>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is a good quantitative measure of the worth of an attribute? Information gain measures how well a given attribute separates the training examples according to their target classification. ID3 uses this information gain measure to select among the candidate attributes at each step while growing the tree.</a:t>
            </a:r>
          </a:p>
          <a:p>
            <a:r>
              <a:rPr lang="en-US" dirty="0" smtClean="0"/>
              <a:t>Information Gain is based on Entropy</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s://miro.medium.com/max/1096/1*Jr1Qf-m1u-vGzDao6_CxqA.png"/>
          <p:cNvPicPr>
            <a:picLocks noChangeAspect="1" noChangeArrowheads="1"/>
          </p:cNvPicPr>
          <p:nvPr/>
        </p:nvPicPr>
        <p:blipFill>
          <a:blip r:embed="rId2" cstate="print"/>
          <a:srcRect/>
          <a:stretch>
            <a:fillRect/>
          </a:stretch>
        </p:blipFill>
        <p:spPr bwMode="auto">
          <a:xfrm>
            <a:off x="1219200" y="685800"/>
            <a:ext cx="6858000" cy="54864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smtClean="0"/>
              <a:t>We have data for 14 days. We have only two outcomes :</a:t>
            </a:r>
          </a:p>
          <a:p>
            <a:r>
              <a:rPr lang="en-US" dirty="0" smtClean="0"/>
              <a:t>Either we played tennis or we didn’t play.</a:t>
            </a:r>
          </a:p>
          <a:p>
            <a:r>
              <a:rPr lang="en-US" dirty="0" smtClean="0"/>
              <a:t>In the given 14 days, we played tennis on 9 occasions and we did not play on 5 occasions.</a:t>
            </a:r>
          </a:p>
          <a:p>
            <a:endParaRPr lang="en-US" dirty="0" smtClean="0"/>
          </a:p>
          <a:p>
            <a:r>
              <a:rPr lang="en-US" dirty="0" smtClean="0"/>
              <a:t>Probability of playing tennis:</a:t>
            </a:r>
          </a:p>
          <a:p>
            <a:r>
              <a:rPr lang="en-US" dirty="0" smtClean="0"/>
              <a:t>Number of </a:t>
            </a:r>
            <a:r>
              <a:rPr lang="en-US" dirty="0" err="1" smtClean="0"/>
              <a:t>favourable</a:t>
            </a:r>
            <a:r>
              <a:rPr lang="en-US" dirty="0" smtClean="0"/>
              <a:t> events : 9</a:t>
            </a:r>
          </a:p>
          <a:p>
            <a:r>
              <a:rPr lang="en-US" dirty="0" smtClean="0"/>
              <a:t>Number of total events : 14</a:t>
            </a:r>
          </a:p>
          <a:p>
            <a:r>
              <a:rPr lang="en-US" sz="2200" dirty="0" smtClean="0"/>
              <a:t>Probability =  (Number of </a:t>
            </a:r>
            <a:r>
              <a:rPr lang="en-US" sz="2200" dirty="0" err="1" smtClean="0"/>
              <a:t>favourable</a:t>
            </a:r>
            <a:r>
              <a:rPr lang="en-US" sz="2200" dirty="0" smtClean="0"/>
              <a:t> events) / (Number of total events)</a:t>
            </a:r>
          </a:p>
          <a:p>
            <a:pPr>
              <a:buNone/>
            </a:pPr>
            <a:r>
              <a:rPr lang="en-US" dirty="0" smtClean="0"/>
              <a:t>           = 9/14</a:t>
            </a:r>
          </a:p>
          <a:p>
            <a:pPr>
              <a:buNone/>
            </a:pPr>
            <a:r>
              <a:rPr lang="en-US" dirty="0" smtClean="0"/>
              <a:t>            = 0.642</a:t>
            </a:r>
          </a:p>
          <a:p>
            <a:endParaRPr lang="en-US"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dirty="0" smtClean="0"/>
              <a:t>Now, we will see probability of not playing tennis.</a:t>
            </a:r>
          </a:p>
          <a:p>
            <a:r>
              <a:rPr lang="en-US" dirty="0" smtClean="0"/>
              <a:t>Probability of not playing tennis:</a:t>
            </a:r>
          </a:p>
          <a:p>
            <a:pPr>
              <a:buNone/>
            </a:pPr>
            <a:r>
              <a:rPr lang="en-US" dirty="0" smtClean="0"/>
              <a:t>           Number of </a:t>
            </a:r>
            <a:r>
              <a:rPr lang="en-US" dirty="0" err="1" smtClean="0"/>
              <a:t>favourable</a:t>
            </a:r>
            <a:r>
              <a:rPr lang="en-US" dirty="0" smtClean="0"/>
              <a:t> events : 5</a:t>
            </a:r>
          </a:p>
          <a:p>
            <a:r>
              <a:rPr lang="en-US" dirty="0" smtClean="0"/>
              <a:t> Number of total events : 14</a:t>
            </a:r>
          </a:p>
          <a:p>
            <a:r>
              <a:rPr lang="en-US" sz="2000" dirty="0" smtClean="0"/>
              <a:t>Probability =  (Number of </a:t>
            </a:r>
            <a:r>
              <a:rPr lang="en-US" sz="2000" dirty="0" err="1" smtClean="0"/>
              <a:t>favourable</a:t>
            </a:r>
            <a:r>
              <a:rPr lang="en-US" sz="2000" dirty="0" smtClean="0"/>
              <a:t> events) / (Number of total events)</a:t>
            </a:r>
          </a:p>
          <a:p>
            <a:pPr>
              <a:buNone/>
            </a:pPr>
            <a:r>
              <a:rPr lang="en-US" dirty="0" smtClean="0"/>
              <a:t>             =5/14</a:t>
            </a:r>
          </a:p>
          <a:p>
            <a:pPr>
              <a:buNone/>
            </a:pPr>
            <a:r>
              <a:rPr lang="en-US" dirty="0" smtClean="0"/>
              <a:t>             =0.357</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ranch Decision tree algorithm"/>
          <p:cNvPicPr>
            <a:picLocks noGrp="1"/>
          </p:cNvPicPr>
          <p:nvPr>
            <p:ph idx="1"/>
          </p:nvPr>
        </p:nvPicPr>
        <p:blipFill>
          <a:blip r:embed="rId2" cstate="print"/>
          <a:srcRect/>
          <a:stretch>
            <a:fillRect/>
          </a:stretch>
        </p:blipFill>
        <p:spPr bwMode="auto">
          <a:xfrm>
            <a:off x="1146513" y="1219200"/>
            <a:ext cx="6850974" cy="48006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smtClean="0"/>
              <a:t>Entropy at source= -(Probability of playing tennis) * log2(Probability of playing tennis) – (Probability of not playing tennis) * log2(Probability of not playing tennis)</a:t>
            </a:r>
          </a:p>
          <a:p>
            <a:r>
              <a:rPr lang="en-US" sz="2800" dirty="0" smtClean="0"/>
              <a:t>E(S) = -[(9/14)log2(9/14) - (5/14)log2(5/14)]</a:t>
            </a:r>
          </a:p>
          <a:p>
            <a:pPr>
              <a:buNone/>
            </a:pPr>
            <a:r>
              <a:rPr lang="en-US" dirty="0" smtClean="0"/>
              <a:t>          = -0.652 * log2(0.652) – 0.357*log2(0.357)</a:t>
            </a:r>
          </a:p>
          <a:p>
            <a:pPr>
              <a:buNone/>
            </a:pPr>
            <a:r>
              <a:rPr lang="en-US" dirty="0" smtClean="0"/>
              <a:t>          =0.940</a:t>
            </a:r>
          </a:p>
          <a:p>
            <a:pPr>
              <a:buNone/>
            </a:pPr>
            <a:r>
              <a:rPr lang="en-US" b="1" dirty="0" smtClean="0"/>
              <a:t>So, Entropy of whole system before we make our first question is </a:t>
            </a:r>
            <a:r>
              <a:rPr lang="en-US" b="1" dirty="0" smtClean="0">
                <a:solidFill>
                  <a:srgbClr val="FF0000"/>
                </a:solidFill>
              </a:rPr>
              <a:t>0.940</a:t>
            </a:r>
          </a:p>
          <a:p>
            <a:pPr>
              <a:buNone/>
            </a:pPr>
            <a:r>
              <a:rPr lang="en-US" dirty="0" smtClean="0"/>
              <a:t>Note: Here typically we will take log to base 2</a:t>
            </a:r>
            <a:endParaRPr lang="en-US" dirty="0" smtClean="0">
              <a:solidFill>
                <a:srgbClr val="FF0000"/>
              </a:solidFill>
            </a:endParaRP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77500" lnSpcReduction="20000"/>
          </a:bodyPr>
          <a:lstStyle/>
          <a:p>
            <a:r>
              <a:rPr lang="en-US" dirty="0" smtClean="0"/>
              <a:t>From the above data for outlook we can arrive at the following table easily:</a:t>
            </a:r>
          </a:p>
          <a:p>
            <a:endParaRPr lang="en-US" dirty="0" smtClean="0"/>
          </a:p>
          <a:p>
            <a:endParaRPr lang="en-US" dirty="0" smtClean="0"/>
          </a:p>
          <a:p>
            <a:endParaRPr lang="en-US" dirty="0" smtClean="0"/>
          </a:p>
          <a:p>
            <a:endParaRPr lang="en-US" dirty="0" smtClean="0"/>
          </a:p>
          <a:p>
            <a:endParaRPr lang="en-US" dirty="0" smtClean="0"/>
          </a:p>
          <a:p>
            <a:endParaRPr lang="en-US" sz="2400" b="1" i="1" dirty="0" smtClean="0"/>
          </a:p>
          <a:p>
            <a:endParaRPr lang="en-US" sz="3100" b="1" i="1" dirty="0" smtClean="0"/>
          </a:p>
          <a:p>
            <a:r>
              <a:rPr lang="en-US" sz="2900" b="1" i="1" dirty="0" smtClean="0"/>
              <a:t>Now we have to calculate average weighted entropy</a:t>
            </a:r>
            <a:r>
              <a:rPr lang="en-US" sz="2900" dirty="0" smtClean="0"/>
              <a:t>. </a:t>
            </a:r>
            <a:r>
              <a:rPr lang="en-US" sz="2900" dirty="0" err="1" smtClean="0"/>
              <a:t>ie</a:t>
            </a:r>
            <a:r>
              <a:rPr lang="en-US" sz="2900" dirty="0" smtClean="0"/>
              <a:t>, we have found the total of weights of each feature multiplied by probabilities.</a:t>
            </a:r>
          </a:p>
          <a:p>
            <a:r>
              <a:rPr lang="en-US" sz="3100" dirty="0" smtClean="0"/>
              <a:t>Entropy among the three branches:</a:t>
            </a:r>
          </a:p>
          <a:p>
            <a:r>
              <a:rPr lang="en-US" sz="3100" dirty="0" smtClean="0"/>
              <a:t>Entropy among three branches = ((number of sunny days)/(total days) * (entropy when sunny)) + ((number of overcast days)/(total days) * (entropy when overcast)) + ((number of rainy days)/(total days) * (entropy when rainy))</a:t>
            </a:r>
          </a:p>
          <a:p>
            <a:endParaRPr lang="en-US" sz="3100" dirty="0" smtClean="0"/>
          </a:p>
          <a:p>
            <a:endParaRPr lang="en-US" dirty="0"/>
          </a:p>
        </p:txBody>
      </p:sp>
      <p:pic>
        <p:nvPicPr>
          <p:cNvPr id="48130" name="Picture 2" descr="https://miro.medium.com/max/1096/1*rOMu0nVD-8NL93eeUBDKoA.png"/>
          <p:cNvPicPr>
            <a:picLocks noChangeAspect="1" noChangeArrowheads="1"/>
          </p:cNvPicPr>
          <p:nvPr/>
        </p:nvPicPr>
        <p:blipFill>
          <a:blip r:embed="rId2" cstate="print"/>
          <a:srcRect/>
          <a:stretch>
            <a:fillRect/>
          </a:stretch>
        </p:blipFill>
        <p:spPr bwMode="auto">
          <a:xfrm>
            <a:off x="685800" y="990600"/>
            <a:ext cx="7924800" cy="21336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dirty="0" smtClean="0"/>
              <a:t>E(S, outlook) = (5/14)*E(3,2) + (4/14)*E(4,0) + (5/14)*E(2,3) </a:t>
            </a:r>
          </a:p>
          <a:p>
            <a:pPr>
              <a:buNone/>
            </a:pPr>
            <a:r>
              <a:rPr lang="en-US" dirty="0" smtClean="0"/>
              <a:t>   =</a:t>
            </a:r>
            <a:r>
              <a:rPr lang="en-US" dirty="0" smtClean="0">
                <a:solidFill>
                  <a:prstClr val="black"/>
                </a:solidFill>
              </a:rPr>
              <a:t> ((5/14) * 0.971) +((4/14) * 0.0) +((5/14)*0.971)</a:t>
            </a:r>
            <a:endParaRPr lang="en-US" dirty="0" smtClean="0"/>
          </a:p>
          <a:p>
            <a:pPr>
              <a:buNone/>
            </a:pPr>
            <a:r>
              <a:rPr lang="en-US" sz="3600" dirty="0" smtClean="0"/>
              <a:t>   =  0.693</a:t>
            </a:r>
          </a:p>
          <a:p>
            <a:pPr>
              <a:buNone/>
            </a:pPr>
            <a:endParaRPr lang="en-US" sz="3600" dirty="0" smtClean="0"/>
          </a:p>
          <a:p>
            <a:pPr>
              <a:buNone/>
            </a:pPr>
            <a:r>
              <a:rPr lang="en-US" dirty="0" smtClean="0"/>
              <a:t>Hence, the gain in information from such a partitioning would be,</a:t>
            </a:r>
          </a:p>
          <a:p>
            <a:pPr>
              <a:buNone/>
            </a:pPr>
            <a:endParaRPr lang="en-US" dirty="0" smtClean="0"/>
          </a:p>
          <a:p>
            <a:pPr>
              <a:buNone/>
            </a:pPr>
            <a:r>
              <a:rPr lang="en-US" dirty="0" smtClean="0"/>
              <a:t>Gain(S, Outlook)= E(S)- E(S, Outlook)</a:t>
            </a:r>
          </a:p>
          <a:p>
            <a:pPr>
              <a:buNone/>
            </a:pPr>
            <a:r>
              <a:rPr lang="en-US" dirty="0" smtClean="0"/>
              <a:t>                              = 0.940-0.693</a:t>
            </a:r>
          </a:p>
          <a:p>
            <a:pPr>
              <a:buNone/>
            </a:pPr>
            <a:r>
              <a:rPr lang="en-US" dirty="0" smtClean="0"/>
              <a:t>                              =</a:t>
            </a:r>
            <a:r>
              <a:rPr lang="en-US" b="1" dirty="0" smtClean="0">
                <a:solidFill>
                  <a:srgbClr val="FF0000"/>
                </a:solidFill>
              </a:rPr>
              <a:t>0.247</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10000"/>
          </a:bodyPr>
          <a:lstStyle/>
          <a:p>
            <a:r>
              <a:rPr lang="en-US" dirty="0" smtClean="0"/>
              <a:t>Now we will calculate Information gain for Humidity:</a:t>
            </a:r>
          </a:p>
          <a:p>
            <a:endParaRPr lang="en-US" dirty="0" smtClean="0"/>
          </a:p>
          <a:p>
            <a:endParaRPr lang="en-US" dirty="0" smtClean="0"/>
          </a:p>
          <a:p>
            <a:endParaRPr lang="en-US" dirty="0" smtClean="0"/>
          </a:p>
          <a:p>
            <a:endParaRPr lang="en-US" dirty="0" smtClean="0"/>
          </a:p>
          <a:p>
            <a:r>
              <a:rPr lang="en-US" dirty="0" smtClean="0"/>
              <a:t>Entropy among the three branches:</a:t>
            </a:r>
          </a:p>
          <a:p>
            <a:r>
              <a:rPr lang="en-US" dirty="0" smtClean="0"/>
              <a:t>Entropy among three branches = ((number of High Humidity days)/(total days) * (entropy when High)) + ((number of Normal  days)/(total days) * (entropy when Normal))</a:t>
            </a:r>
          </a:p>
          <a:p>
            <a:endParaRPr lang="en-US" dirty="0" smtClean="0"/>
          </a:p>
          <a:p>
            <a:r>
              <a:rPr lang="en-US" dirty="0" smtClean="0"/>
              <a:t>E(S, Humidity) = (7/14)*E(3,4) + (7/14)*E(6,1)</a:t>
            </a:r>
          </a:p>
          <a:p>
            <a:endParaRPr lang="en-US" dirty="0"/>
          </a:p>
        </p:txBody>
      </p:sp>
      <p:graphicFrame>
        <p:nvGraphicFramePr>
          <p:cNvPr id="4" name="Table 3"/>
          <p:cNvGraphicFramePr>
            <a:graphicFrameLocks noGrp="1"/>
          </p:cNvGraphicFramePr>
          <p:nvPr/>
        </p:nvGraphicFramePr>
        <p:xfrm>
          <a:off x="1524000" y="1143000"/>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rowSpan="4">
                  <a:txBody>
                    <a:bodyPr/>
                    <a:lstStyle/>
                    <a:p>
                      <a:endParaRPr lang="en-US" dirty="0" smtClean="0"/>
                    </a:p>
                    <a:p>
                      <a:endParaRPr lang="en-US" dirty="0" smtClean="0"/>
                    </a:p>
                    <a:p>
                      <a:r>
                        <a:rPr lang="en-US" dirty="0" smtClean="0"/>
                        <a:t>Humidity</a:t>
                      </a:r>
                      <a:endParaRPr lang="en-US" dirty="0"/>
                    </a:p>
                  </a:txBody>
                  <a:tcPr/>
                </a:tc>
                <a:tc>
                  <a:txBody>
                    <a:bodyPr/>
                    <a:lstStyle/>
                    <a:p>
                      <a:endParaRPr lang="en-US"/>
                    </a:p>
                  </a:txBody>
                  <a:tcPr/>
                </a:tc>
                <a:tc gridSpan="2">
                  <a:txBody>
                    <a:bodyPr/>
                    <a:lstStyle/>
                    <a:p>
                      <a:r>
                        <a:rPr lang="en-US" dirty="0" smtClean="0"/>
                        <a:t>  Play</a:t>
                      </a:r>
                      <a:endParaRPr lang="en-US" dirty="0"/>
                    </a:p>
                  </a:txBody>
                  <a:tcPr/>
                </a:tc>
                <a:tc hMerge="1">
                  <a:txBody>
                    <a:bodyPr/>
                    <a:lstStyle/>
                    <a:p>
                      <a:endParaRPr lang="en-US" dirty="0"/>
                    </a:p>
                  </a:txBody>
                  <a:tcPr/>
                </a:tc>
                <a:tc>
                  <a:txBody>
                    <a:bodyPr/>
                    <a:lstStyle/>
                    <a:p>
                      <a:endParaRPr lang="en-US" dirty="0"/>
                    </a:p>
                  </a:txBody>
                  <a:tcPr/>
                </a:tc>
              </a:tr>
              <a:tr h="370840">
                <a:tc vMerge="1">
                  <a:txBody>
                    <a:bodyPr/>
                    <a:lstStyle/>
                    <a:p>
                      <a:endParaRPr lang="en-US" dirty="0"/>
                    </a:p>
                  </a:txBody>
                  <a:tcPr/>
                </a:tc>
                <a:tc>
                  <a:txBody>
                    <a:bodyPr/>
                    <a:lstStyle/>
                    <a:p>
                      <a:endParaRPr lang="en-US" dirty="0"/>
                    </a:p>
                  </a:txBody>
                  <a:tcPr/>
                </a:tc>
                <a:tc>
                  <a:txBody>
                    <a:bodyPr/>
                    <a:lstStyle/>
                    <a:p>
                      <a:r>
                        <a:rPr lang="en-US" dirty="0" smtClean="0"/>
                        <a:t> Yes</a:t>
                      </a:r>
                      <a:endParaRPr lang="en-US" dirty="0"/>
                    </a:p>
                  </a:txBody>
                  <a:tcPr/>
                </a:tc>
                <a:tc>
                  <a:txBody>
                    <a:bodyPr/>
                    <a:lstStyle/>
                    <a:p>
                      <a:r>
                        <a:rPr lang="en-US" dirty="0" smtClean="0"/>
                        <a:t> No</a:t>
                      </a:r>
                      <a:endParaRPr lang="en-US" dirty="0"/>
                    </a:p>
                  </a:txBody>
                  <a:tcPr/>
                </a:tc>
                <a:tc>
                  <a:txBody>
                    <a:bodyPr/>
                    <a:lstStyle/>
                    <a:p>
                      <a:r>
                        <a:rPr lang="en-US" dirty="0" smtClean="0"/>
                        <a:t>  Total</a:t>
                      </a:r>
                      <a:endParaRPr lang="en-US" dirty="0"/>
                    </a:p>
                  </a:txBody>
                  <a:tcPr/>
                </a:tc>
              </a:tr>
              <a:tr h="370840">
                <a:tc vMerge="1">
                  <a:txBody>
                    <a:bodyPr/>
                    <a:lstStyle/>
                    <a:p>
                      <a:endParaRPr lang="en-US" dirty="0"/>
                    </a:p>
                  </a:txBody>
                  <a:tcPr/>
                </a:tc>
                <a:tc>
                  <a:txBody>
                    <a:bodyPr/>
                    <a:lstStyle/>
                    <a:p>
                      <a:r>
                        <a:rPr lang="en-US" dirty="0" smtClean="0"/>
                        <a:t>High</a:t>
                      </a:r>
                      <a:endParaRPr lang="en-US" dirty="0"/>
                    </a:p>
                  </a:txBody>
                  <a:tcPr/>
                </a:tc>
                <a:tc>
                  <a:txBody>
                    <a:bodyPr/>
                    <a:lstStyle/>
                    <a:p>
                      <a:r>
                        <a:rPr lang="en-US" dirty="0" smtClean="0"/>
                        <a:t>3</a:t>
                      </a:r>
                      <a:endParaRPr lang="en-US" dirty="0"/>
                    </a:p>
                  </a:txBody>
                  <a:tcPr/>
                </a:tc>
                <a:tc>
                  <a:txBody>
                    <a:bodyPr/>
                    <a:lstStyle/>
                    <a:p>
                      <a:r>
                        <a:rPr lang="en-US" dirty="0" smtClean="0"/>
                        <a:t>  4</a:t>
                      </a:r>
                      <a:endParaRPr lang="en-US" dirty="0"/>
                    </a:p>
                  </a:txBody>
                  <a:tcPr/>
                </a:tc>
                <a:tc>
                  <a:txBody>
                    <a:bodyPr/>
                    <a:lstStyle/>
                    <a:p>
                      <a:r>
                        <a:rPr lang="en-US" dirty="0" smtClean="0"/>
                        <a:t> 7</a:t>
                      </a:r>
                      <a:endParaRPr lang="en-US" dirty="0"/>
                    </a:p>
                  </a:txBody>
                  <a:tcPr/>
                </a:tc>
              </a:tr>
              <a:tr h="370840">
                <a:tc vMerge="1">
                  <a:txBody>
                    <a:bodyPr/>
                    <a:lstStyle/>
                    <a:p>
                      <a:endParaRPr lang="en-US" dirty="0"/>
                    </a:p>
                  </a:txBody>
                  <a:tcPr/>
                </a:tc>
                <a:tc>
                  <a:txBody>
                    <a:bodyPr/>
                    <a:lstStyle/>
                    <a:p>
                      <a:r>
                        <a:rPr lang="en-US" dirty="0" smtClean="0"/>
                        <a:t>Normal</a:t>
                      </a:r>
                      <a:endParaRPr lang="en-US" dirty="0"/>
                    </a:p>
                  </a:txBody>
                  <a:tcPr/>
                </a:tc>
                <a:tc>
                  <a:txBody>
                    <a:bodyPr/>
                    <a:lstStyle/>
                    <a:p>
                      <a:r>
                        <a:rPr lang="en-US" dirty="0" smtClean="0"/>
                        <a:t>6</a:t>
                      </a:r>
                      <a:endParaRPr lang="en-US" dirty="0"/>
                    </a:p>
                  </a:txBody>
                  <a:tcPr/>
                </a:tc>
                <a:tc>
                  <a:txBody>
                    <a:bodyPr/>
                    <a:lstStyle/>
                    <a:p>
                      <a:r>
                        <a:rPr lang="en-US" dirty="0" smtClean="0"/>
                        <a:t>1</a:t>
                      </a:r>
                      <a:endParaRPr lang="en-US" dirty="0"/>
                    </a:p>
                  </a:txBody>
                  <a:tcPr/>
                </a:tc>
                <a:tc>
                  <a:txBody>
                    <a:bodyPr/>
                    <a:lstStyle/>
                    <a:p>
                      <a:r>
                        <a:rPr lang="en-US" dirty="0" smtClean="0"/>
                        <a:t>7 </a:t>
                      </a:r>
                      <a:endParaRPr lang="en-US" dirty="0"/>
                    </a:p>
                  </a:txBody>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a:buNone/>
            </a:pPr>
            <a:r>
              <a:rPr lang="en-US" dirty="0" smtClean="0"/>
              <a:t>= </a:t>
            </a:r>
            <a:r>
              <a:rPr lang="en-US" sz="2400" dirty="0" smtClean="0"/>
              <a:t>(7/14)*(-(3/7)log2(3/7)-(4/7)log2(4/7))+ (7/14)* (-(6/7)log2(6/7)-(1/7)log2(1/7))</a:t>
            </a:r>
          </a:p>
          <a:p>
            <a:pPr>
              <a:buNone/>
            </a:pPr>
            <a:r>
              <a:rPr lang="en-US" dirty="0" smtClean="0"/>
              <a:t>=0.788</a:t>
            </a:r>
          </a:p>
          <a:p>
            <a:pPr>
              <a:buNone/>
            </a:pPr>
            <a:endParaRPr lang="en-US" dirty="0" smtClean="0"/>
          </a:p>
          <a:p>
            <a:pPr>
              <a:buNone/>
            </a:pPr>
            <a:r>
              <a:rPr lang="en-US" dirty="0" smtClean="0"/>
              <a:t>Hence, the gain in information from such a partitioning would be,</a:t>
            </a:r>
          </a:p>
          <a:p>
            <a:pPr>
              <a:buNone/>
            </a:pPr>
            <a:endParaRPr lang="en-US" dirty="0" smtClean="0"/>
          </a:p>
          <a:p>
            <a:pPr>
              <a:buNone/>
            </a:pPr>
            <a:r>
              <a:rPr lang="en-US" dirty="0" smtClean="0"/>
              <a:t>Gain(S, Humidity)= E(S)- E(</a:t>
            </a:r>
            <a:r>
              <a:rPr lang="en-US" dirty="0" err="1" smtClean="0"/>
              <a:t>S,Humidity</a:t>
            </a:r>
            <a:r>
              <a:rPr lang="en-US" dirty="0" smtClean="0"/>
              <a:t>)</a:t>
            </a:r>
          </a:p>
          <a:p>
            <a:pPr>
              <a:buNone/>
            </a:pPr>
            <a:r>
              <a:rPr lang="en-US" dirty="0" smtClean="0"/>
              <a:t>                              = 0.940-0.788</a:t>
            </a:r>
          </a:p>
          <a:p>
            <a:pPr>
              <a:buNone/>
            </a:pPr>
            <a:r>
              <a:rPr lang="en-US" dirty="0" smtClean="0"/>
              <a:t>                              =</a:t>
            </a:r>
            <a:r>
              <a:rPr lang="en-US" b="1" dirty="0" smtClean="0">
                <a:solidFill>
                  <a:srgbClr val="FF0000"/>
                </a:solidFill>
              </a:rPr>
              <a:t>0.152</a:t>
            </a:r>
          </a:p>
          <a:p>
            <a:endParaRPr lang="en-US" dirty="0"/>
          </a:p>
        </p:txBody>
      </p:sp>
      <p:sp>
        <p:nvSpPr>
          <p:cNvPr id="1026" name="AutoShape 2" descr="https://www.saedsayad.com/images/Entropy_gai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www.saedsayad.com/images/Entropy_gai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5791200"/>
          </a:xfrm>
        </p:spPr>
        <p:txBody>
          <a:bodyPr>
            <a:normAutofit lnSpcReduction="10000"/>
          </a:bodyPr>
          <a:lstStyle/>
          <a:p>
            <a:pPr>
              <a:buNone/>
            </a:pPr>
            <a:r>
              <a:rPr lang="en-US" dirty="0" smtClean="0"/>
              <a:t>Information gain for Outlook, Temperature, Humidity, and Wind is as follows:</a:t>
            </a:r>
            <a:endParaRPr lang="en-US" b="1" dirty="0" smtClean="0"/>
          </a:p>
          <a:p>
            <a:r>
              <a:rPr lang="en-US" b="1" dirty="0" smtClean="0"/>
              <a:t>Outlook: Information Gain= 0.247</a:t>
            </a:r>
          </a:p>
          <a:p>
            <a:r>
              <a:rPr lang="en-US" b="1" dirty="0" err="1" smtClean="0"/>
              <a:t>Humidity:</a:t>
            </a:r>
            <a:r>
              <a:rPr lang="en-US" dirty="0" err="1" smtClean="0"/>
              <a:t>Information</a:t>
            </a:r>
            <a:r>
              <a:rPr lang="en-US" dirty="0" smtClean="0"/>
              <a:t> Gain = 0.152</a:t>
            </a:r>
          </a:p>
          <a:p>
            <a:r>
              <a:rPr lang="en-US" b="1" dirty="0" smtClean="0"/>
              <a:t>Windy: </a:t>
            </a:r>
            <a:r>
              <a:rPr lang="en-US" dirty="0" smtClean="0"/>
              <a:t>Information Gain = 0.048</a:t>
            </a:r>
          </a:p>
          <a:p>
            <a:r>
              <a:rPr lang="en-US" b="1" dirty="0" smtClean="0"/>
              <a:t>Temperature: </a:t>
            </a:r>
            <a:r>
              <a:rPr lang="en-US" dirty="0" smtClean="0"/>
              <a:t>Information Gain = 0.029</a:t>
            </a:r>
          </a:p>
          <a:p>
            <a:endParaRPr lang="en-US" dirty="0" smtClean="0"/>
          </a:p>
          <a:p>
            <a:r>
              <a:rPr lang="en-US" b="1" i="1" dirty="0" smtClean="0"/>
              <a:t>Now select the feature having the largest Information gain</a:t>
            </a:r>
            <a:r>
              <a:rPr lang="en-US" dirty="0" smtClean="0"/>
              <a:t>. </a:t>
            </a:r>
          </a:p>
          <a:p>
            <a:r>
              <a:rPr lang="en-US" dirty="0" smtClean="0"/>
              <a:t>Here it is </a:t>
            </a:r>
            <a:r>
              <a:rPr lang="en-US" b="1" dirty="0" smtClean="0"/>
              <a:t>Outlook</a:t>
            </a:r>
            <a:r>
              <a:rPr lang="en-US" dirty="0" smtClean="0"/>
              <a:t>. So it forms the first node(Root node) of our decision tree.</a:t>
            </a:r>
          </a:p>
          <a:p>
            <a:endParaRPr lang="en-US" dirty="0"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iro.medium.com/max/1092/1*KI7pcnTFj8-lUlWWf8jyUQ.png"/>
          <p:cNvPicPr>
            <a:picLocks noChangeAspect="1" noChangeArrowheads="1"/>
          </p:cNvPicPr>
          <p:nvPr/>
        </p:nvPicPr>
        <p:blipFill>
          <a:blip r:embed="rId2" cstate="print"/>
          <a:srcRect/>
          <a:stretch>
            <a:fillRect/>
          </a:stretch>
        </p:blipFill>
        <p:spPr bwMode="auto">
          <a:xfrm>
            <a:off x="1447800" y="609600"/>
            <a:ext cx="6477000" cy="2438400"/>
          </a:xfrm>
          <a:prstGeom prst="rect">
            <a:avLst/>
          </a:prstGeom>
          <a:noFill/>
        </p:spPr>
      </p:pic>
      <p:pic>
        <p:nvPicPr>
          <p:cNvPr id="3078" name="Picture 6" descr="https://miro.medium.com/max/1094/1*i27fcwvuySvkrk47w94btQ.png"/>
          <p:cNvPicPr>
            <a:picLocks noChangeAspect="1" noChangeArrowheads="1"/>
          </p:cNvPicPr>
          <p:nvPr/>
        </p:nvPicPr>
        <p:blipFill>
          <a:blip r:embed="rId3" cstate="print"/>
          <a:srcRect/>
          <a:stretch>
            <a:fillRect/>
          </a:stretch>
        </p:blipFill>
        <p:spPr bwMode="auto">
          <a:xfrm>
            <a:off x="1524000" y="3733800"/>
            <a:ext cx="6477000" cy="25146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43400"/>
            <a:ext cx="8229600" cy="1905000"/>
          </a:xfrm>
        </p:spPr>
        <p:txBody>
          <a:bodyPr>
            <a:normAutofit fontScale="92500" lnSpcReduction="10000"/>
          </a:bodyPr>
          <a:lstStyle/>
          <a:p>
            <a:pPr algn="just"/>
            <a:r>
              <a:rPr lang="en-US" dirty="0" smtClean="0"/>
              <a:t>Since overcast contains only examples of class ‘Yes’ we can set it as yes. That means </a:t>
            </a:r>
            <a:r>
              <a:rPr lang="en-US" b="1" dirty="0" smtClean="0">
                <a:solidFill>
                  <a:srgbClr val="FF0000"/>
                </a:solidFill>
              </a:rPr>
              <a:t>If outlook is overcast</a:t>
            </a:r>
            <a:r>
              <a:rPr lang="en-US" dirty="0" smtClean="0"/>
              <a:t> </a:t>
            </a:r>
            <a:r>
              <a:rPr lang="en-US" b="1" dirty="0" smtClean="0">
                <a:solidFill>
                  <a:srgbClr val="0070C0"/>
                </a:solidFill>
              </a:rPr>
              <a:t>Tennis</a:t>
            </a:r>
            <a:r>
              <a:rPr lang="en-US" dirty="0" smtClean="0"/>
              <a:t> will be played. Now our decision tree looks as follows.</a:t>
            </a:r>
            <a:endParaRPr lang="en-US" dirty="0"/>
          </a:p>
        </p:txBody>
      </p:sp>
      <p:pic>
        <p:nvPicPr>
          <p:cNvPr id="4" name="Picture 4" descr="https://miro.medium.com/max/1096/1*1ymNk25hriSrCP68mEYkgw.png"/>
          <p:cNvPicPr>
            <a:picLocks noChangeAspect="1" noChangeArrowheads="1"/>
          </p:cNvPicPr>
          <p:nvPr/>
        </p:nvPicPr>
        <p:blipFill>
          <a:blip r:embed="rId2" cstate="print"/>
          <a:srcRect/>
          <a:stretch>
            <a:fillRect/>
          </a:stretch>
        </p:blipFill>
        <p:spPr bwMode="auto">
          <a:xfrm>
            <a:off x="762000" y="609600"/>
            <a:ext cx="7772400" cy="31242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480/1*mQO1YDzYCNWK93q-DM_W8Q.png"/>
          <p:cNvPicPr>
            <a:picLocks noChangeAspect="1" noChangeArrowheads="1"/>
          </p:cNvPicPr>
          <p:nvPr/>
        </p:nvPicPr>
        <p:blipFill>
          <a:blip r:embed="rId2" cstate="print"/>
          <a:srcRect/>
          <a:stretch>
            <a:fillRect/>
          </a:stretch>
        </p:blipFill>
        <p:spPr bwMode="auto">
          <a:xfrm>
            <a:off x="1752600" y="457200"/>
            <a:ext cx="5105400" cy="2819400"/>
          </a:xfrm>
          <a:prstGeom prst="rect">
            <a:avLst/>
          </a:prstGeom>
          <a:noFill/>
        </p:spPr>
      </p:pic>
      <p:sp>
        <p:nvSpPr>
          <p:cNvPr id="6" name="Content Placeholder 2"/>
          <p:cNvSpPr>
            <a:spLocks noGrp="1"/>
          </p:cNvSpPr>
          <p:nvPr>
            <p:ph idx="1"/>
          </p:nvPr>
        </p:nvSpPr>
        <p:spPr>
          <a:xfrm>
            <a:off x="457200" y="3581400"/>
            <a:ext cx="8229600" cy="2895600"/>
          </a:xfrm>
        </p:spPr>
        <p:txBody>
          <a:bodyPr>
            <a:normAutofit fontScale="92500" lnSpcReduction="10000"/>
          </a:bodyPr>
          <a:lstStyle/>
          <a:p>
            <a:pPr algn="just"/>
            <a:r>
              <a:rPr lang="en-US" dirty="0" smtClean="0"/>
              <a:t>The next step is to find the next node in our decision tree. </a:t>
            </a:r>
          </a:p>
          <a:p>
            <a:pPr algn="just"/>
            <a:r>
              <a:rPr lang="en-US" dirty="0" smtClean="0"/>
              <a:t>Now we will find one under sunny. </a:t>
            </a:r>
          </a:p>
          <a:p>
            <a:pPr algn="just"/>
            <a:r>
              <a:rPr lang="en-US" dirty="0" smtClean="0"/>
              <a:t>Now, we have to determine which of the following Temperature, Humidity or Wind has higher information gain.</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943600"/>
          </a:xfrm>
        </p:spPr>
        <p:txBody>
          <a:bodyPr/>
          <a:lstStyle/>
          <a:p>
            <a:pPr algn="just"/>
            <a:r>
              <a:rPr lang="en-US" dirty="0" smtClean="0"/>
              <a:t>The next step is to find the next node in our decision tree. Now we will find one under sunny. We have to determine which of the following Temperature, Humidity or Wind has higher information gain.</a:t>
            </a:r>
            <a:endParaRPr lang="en-US" dirty="0"/>
          </a:p>
        </p:txBody>
      </p:sp>
      <p:graphicFrame>
        <p:nvGraphicFramePr>
          <p:cNvPr id="4" name="Group 298"/>
          <p:cNvGraphicFramePr>
            <a:graphicFrameLocks/>
          </p:cNvGraphicFramePr>
          <p:nvPr>
            <p:extLst>
              <p:ext uri="{D42A27DB-BD31-4B8C-83A1-F6EECF244321}">
                <p14:modId xmlns="" xmlns:p14="http://schemas.microsoft.com/office/powerpoint/2010/main" val="1385304892"/>
              </p:ext>
            </p:extLst>
          </p:nvPr>
        </p:nvGraphicFramePr>
        <p:xfrm>
          <a:off x="762000" y="3352800"/>
          <a:ext cx="7924800" cy="2781900"/>
        </p:xfrm>
        <a:graphic>
          <a:graphicData uri="http://schemas.openxmlformats.org/drawingml/2006/table">
            <a:tbl>
              <a:tblPr/>
              <a:tblGrid>
                <a:gridCol w="970071"/>
                <a:gridCol w="1501885"/>
                <a:gridCol w="1163273"/>
                <a:gridCol w="1470171"/>
                <a:gridCol w="1025106"/>
                <a:gridCol w="1794294"/>
              </a:tblGrid>
              <a:tr h="433243">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Day</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Outlook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Temp</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Humidity</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Wind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Class: </a:t>
                      </a:r>
                    </a:p>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Play Tennis?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D1</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Sunny</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Hot</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High</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D2</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Sunny</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Hot</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High</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Strong</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D8</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Sunny</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Mild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High</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D9</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Sunny</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Cool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Normal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D11</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Sunny</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Mild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Normal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Strong</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77500" lnSpcReduction="20000"/>
          </a:bodyPr>
          <a:lstStyle/>
          <a:p>
            <a:pPr>
              <a:buNone/>
            </a:pPr>
            <a:r>
              <a:rPr lang="en-US" b="1" dirty="0" smtClean="0">
                <a:solidFill>
                  <a:srgbClr val="FF0000"/>
                </a:solidFill>
              </a:rPr>
              <a:t>Decision Tree Terminologies:</a:t>
            </a:r>
          </a:p>
          <a:p>
            <a:pPr>
              <a:buNone/>
            </a:pPr>
            <a:endParaRPr lang="en-US" b="1" dirty="0" smtClean="0">
              <a:solidFill>
                <a:srgbClr val="FF0000"/>
              </a:solidFill>
            </a:endParaRPr>
          </a:p>
          <a:p>
            <a:pPr algn="just"/>
            <a:r>
              <a:rPr lang="en-US" b="1" dirty="0" smtClean="0"/>
              <a:t>Root Node:</a:t>
            </a:r>
            <a:r>
              <a:rPr lang="en-US" dirty="0" smtClean="0"/>
              <a:t> Root node is from where the decision tree starts. It represents the entire dataset, which further gets divided into two or more homogeneous sets.</a:t>
            </a:r>
          </a:p>
          <a:p>
            <a:pPr algn="just"/>
            <a:endParaRPr lang="en-US" dirty="0" smtClean="0"/>
          </a:p>
          <a:p>
            <a:pPr algn="just"/>
            <a:r>
              <a:rPr lang="en-US" b="1" dirty="0" smtClean="0"/>
              <a:t>Leaf Node:</a:t>
            </a:r>
            <a:r>
              <a:rPr lang="en-US" dirty="0" smtClean="0"/>
              <a:t> Leaf nodes are the final output node, and the tree cannot be segregated further after getting a leaf node.</a:t>
            </a:r>
          </a:p>
          <a:p>
            <a:pPr algn="just"/>
            <a:endParaRPr lang="en-US" dirty="0" smtClean="0"/>
          </a:p>
          <a:p>
            <a:pPr algn="just"/>
            <a:r>
              <a:rPr lang="en-US" b="1" dirty="0" smtClean="0"/>
              <a:t>Splitting:</a:t>
            </a:r>
            <a:r>
              <a:rPr lang="en-US" dirty="0" smtClean="0"/>
              <a:t> Splitting is the process of dividing the decision node/root node into sub-nodes according to the given conditions.</a:t>
            </a:r>
          </a:p>
          <a:p>
            <a:pPr algn="just"/>
            <a:endParaRPr lang="en-US" dirty="0" smtClean="0"/>
          </a:p>
          <a:p>
            <a:pPr algn="just"/>
            <a:r>
              <a:rPr lang="en-US" b="1" dirty="0" smtClean="0"/>
              <a:t>Branch/Sub Tree:</a:t>
            </a:r>
            <a:r>
              <a:rPr lang="en-US" dirty="0" smtClean="0"/>
              <a:t> A tree formed by splitting the tree.</a:t>
            </a:r>
          </a:p>
          <a:p>
            <a:pPr algn="just"/>
            <a:endParaRPr lang="en-US" dirty="0" smtClean="0"/>
          </a:p>
          <a:p>
            <a:pPr algn="just"/>
            <a:r>
              <a:rPr lang="en-US" b="1" dirty="0" smtClean="0"/>
              <a:t>Parent/Child node:</a:t>
            </a:r>
            <a:r>
              <a:rPr lang="en-US" dirty="0" smtClean="0"/>
              <a:t> The root node of the tree is called the parent node, and other nodes are called the child nodes.</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sv-SE"/>
              <a:t>ID3 Algorithm</a:t>
            </a:r>
          </a:p>
        </p:txBody>
      </p:sp>
      <p:sp>
        <p:nvSpPr>
          <p:cNvPr id="95235" name="Line 3"/>
          <p:cNvSpPr>
            <a:spLocks noChangeShapeType="1"/>
          </p:cNvSpPr>
          <p:nvPr/>
        </p:nvSpPr>
        <p:spPr bwMode="auto">
          <a:xfrm flipH="1">
            <a:off x="152400" y="4800600"/>
            <a:ext cx="1600200" cy="990600"/>
          </a:xfrm>
          <a:prstGeom prst="line">
            <a:avLst/>
          </a:prstGeom>
          <a:noFill/>
          <a:ln w="381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dirty="0"/>
          </a:p>
        </p:txBody>
      </p:sp>
      <p:sp>
        <p:nvSpPr>
          <p:cNvPr id="95236" name="Line 4"/>
          <p:cNvSpPr>
            <a:spLocks noChangeShapeType="1"/>
          </p:cNvSpPr>
          <p:nvPr/>
        </p:nvSpPr>
        <p:spPr bwMode="auto">
          <a:xfrm>
            <a:off x="5243513" y="2100263"/>
            <a:ext cx="1905000" cy="1676400"/>
          </a:xfrm>
          <a:prstGeom prst="line">
            <a:avLst/>
          </a:prstGeom>
          <a:noFill/>
          <a:ln w="381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dirty="0"/>
          </a:p>
        </p:txBody>
      </p:sp>
      <p:sp>
        <p:nvSpPr>
          <p:cNvPr id="95237" name="Line 5"/>
          <p:cNvSpPr>
            <a:spLocks noChangeShapeType="1"/>
          </p:cNvSpPr>
          <p:nvPr/>
        </p:nvSpPr>
        <p:spPr bwMode="auto">
          <a:xfrm>
            <a:off x="4786313" y="2176463"/>
            <a:ext cx="0" cy="1600200"/>
          </a:xfrm>
          <a:prstGeom prst="line">
            <a:avLst/>
          </a:prstGeom>
          <a:noFill/>
          <a:ln w="381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dirty="0"/>
          </a:p>
        </p:txBody>
      </p:sp>
      <p:sp>
        <p:nvSpPr>
          <p:cNvPr id="95238" name="Text Box 6"/>
          <p:cNvSpPr txBox="1">
            <a:spLocks noChangeArrowheads="1"/>
          </p:cNvSpPr>
          <p:nvPr/>
        </p:nvSpPr>
        <p:spPr bwMode="auto">
          <a:xfrm>
            <a:off x="4176713" y="1643063"/>
            <a:ext cx="1262062" cy="495300"/>
          </a:xfrm>
          <a:prstGeom prst="rect">
            <a:avLst/>
          </a:prstGeom>
          <a:solidFill>
            <a:schemeClr val="bg1"/>
          </a:solidFill>
          <a:ln w="38100">
            <a:solidFill>
              <a:schemeClr val="hlink"/>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n-US" dirty="0">
                <a:solidFill>
                  <a:schemeClr val="tx1"/>
                </a:solidFill>
              </a:rPr>
              <a:t>Outlook</a:t>
            </a:r>
          </a:p>
        </p:txBody>
      </p:sp>
      <p:sp>
        <p:nvSpPr>
          <p:cNvPr id="95239" name="Text Box 7"/>
          <p:cNvSpPr txBox="1">
            <a:spLocks noChangeArrowheads="1"/>
          </p:cNvSpPr>
          <p:nvPr/>
        </p:nvSpPr>
        <p:spPr bwMode="auto">
          <a:xfrm>
            <a:off x="2133600" y="2590800"/>
            <a:ext cx="1054100" cy="495300"/>
          </a:xfrm>
          <a:prstGeom prst="rect">
            <a:avLst/>
          </a:prstGeom>
          <a:solidFill>
            <a:schemeClr val="bg1"/>
          </a:solidFill>
          <a:ln w="38100">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n-US" i="1" dirty="0">
                <a:solidFill>
                  <a:schemeClr val="tx1"/>
                </a:solidFill>
              </a:rPr>
              <a:t>Sunny</a:t>
            </a:r>
            <a:endParaRPr lang="en-US" dirty="0">
              <a:solidFill>
                <a:schemeClr val="tx1"/>
              </a:solidFill>
            </a:endParaRPr>
          </a:p>
        </p:txBody>
      </p:sp>
      <p:sp>
        <p:nvSpPr>
          <p:cNvPr id="95240" name="Text Box 8"/>
          <p:cNvSpPr txBox="1">
            <a:spLocks noChangeArrowheads="1"/>
          </p:cNvSpPr>
          <p:nvPr/>
        </p:nvSpPr>
        <p:spPr bwMode="auto">
          <a:xfrm>
            <a:off x="4100513" y="2633663"/>
            <a:ext cx="1400175" cy="495300"/>
          </a:xfrm>
          <a:prstGeom prst="rect">
            <a:avLst/>
          </a:prstGeom>
          <a:solidFill>
            <a:schemeClr val="bg1"/>
          </a:solidFill>
          <a:ln w="38100">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n-US" i="1" dirty="0">
                <a:solidFill>
                  <a:schemeClr val="tx1"/>
                </a:solidFill>
              </a:rPr>
              <a:t>Overcast</a:t>
            </a:r>
          </a:p>
        </p:txBody>
      </p:sp>
      <p:sp>
        <p:nvSpPr>
          <p:cNvPr id="95241" name="Text Box 9"/>
          <p:cNvSpPr txBox="1">
            <a:spLocks noChangeArrowheads="1"/>
          </p:cNvSpPr>
          <p:nvPr/>
        </p:nvSpPr>
        <p:spPr bwMode="auto">
          <a:xfrm>
            <a:off x="6400800" y="2514600"/>
            <a:ext cx="811212" cy="495300"/>
          </a:xfrm>
          <a:prstGeom prst="rect">
            <a:avLst/>
          </a:prstGeom>
          <a:solidFill>
            <a:schemeClr val="bg1"/>
          </a:solidFill>
          <a:ln w="38100">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n-US" i="1" dirty="0">
                <a:solidFill>
                  <a:schemeClr val="tx1"/>
                </a:solidFill>
              </a:rPr>
              <a:t>Rain</a:t>
            </a:r>
            <a:endParaRPr lang="en-US" dirty="0">
              <a:solidFill>
                <a:schemeClr val="tx1"/>
              </a:solidFill>
            </a:endParaRPr>
          </a:p>
        </p:txBody>
      </p:sp>
      <p:sp>
        <p:nvSpPr>
          <p:cNvPr id="95242" name="Text Box 10"/>
          <p:cNvSpPr txBox="1">
            <a:spLocks noChangeArrowheads="1"/>
          </p:cNvSpPr>
          <p:nvPr/>
        </p:nvSpPr>
        <p:spPr bwMode="auto">
          <a:xfrm>
            <a:off x="4419600" y="4381500"/>
            <a:ext cx="695325" cy="495300"/>
          </a:xfrm>
          <a:prstGeom prst="rect">
            <a:avLst/>
          </a:prstGeom>
          <a:solidFill>
            <a:schemeClr val="bg1"/>
          </a:solidFill>
          <a:ln w="381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n-US" dirty="0">
                <a:solidFill>
                  <a:schemeClr val="tx1"/>
                </a:solidFill>
              </a:rPr>
              <a:t>Yes</a:t>
            </a:r>
          </a:p>
        </p:txBody>
      </p:sp>
      <p:sp>
        <p:nvSpPr>
          <p:cNvPr id="95243" name="Text Box 11"/>
          <p:cNvSpPr txBox="1">
            <a:spLocks noChangeArrowheads="1"/>
          </p:cNvSpPr>
          <p:nvPr/>
        </p:nvSpPr>
        <p:spPr bwMode="auto">
          <a:xfrm>
            <a:off x="1600200" y="1600200"/>
            <a:ext cx="2230438"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sv-SE" dirty="0">
                <a:solidFill>
                  <a:schemeClr val="tx1"/>
                </a:solidFill>
              </a:rPr>
              <a:t>[D1,D2,…,D14]</a:t>
            </a:r>
          </a:p>
          <a:p>
            <a:pPr>
              <a:spcBef>
                <a:spcPct val="0"/>
              </a:spcBef>
            </a:pPr>
            <a:r>
              <a:rPr lang="sv-SE" dirty="0">
                <a:solidFill>
                  <a:schemeClr val="tx1"/>
                </a:solidFill>
              </a:rPr>
              <a:t>    [9+,5-]</a:t>
            </a:r>
            <a:endParaRPr lang="en-US" dirty="0">
              <a:solidFill>
                <a:schemeClr val="tx1"/>
              </a:solidFill>
            </a:endParaRPr>
          </a:p>
        </p:txBody>
      </p:sp>
      <p:sp>
        <p:nvSpPr>
          <p:cNvPr id="95244" name="Text Box 12"/>
          <p:cNvSpPr txBox="1">
            <a:spLocks noChangeArrowheads="1"/>
          </p:cNvSpPr>
          <p:nvPr/>
        </p:nvSpPr>
        <p:spPr bwMode="auto">
          <a:xfrm>
            <a:off x="96549" y="3640138"/>
            <a:ext cx="2684774"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sv-SE" dirty="0">
                <a:solidFill>
                  <a:schemeClr val="tx1"/>
                </a:solidFill>
              </a:rPr>
              <a:t>S</a:t>
            </a:r>
            <a:r>
              <a:rPr lang="sv-SE" sz="2400" baseline="-25000" dirty="0">
                <a:solidFill>
                  <a:schemeClr val="tx1"/>
                </a:solidFill>
              </a:rPr>
              <a:t>sunny</a:t>
            </a:r>
            <a:r>
              <a:rPr lang="sv-SE" dirty="0">
                <a:solidFill>
                  <a:schemeClr val="tx1"/>
                </a:solidFill>
              </a:rPr>
              <a:t>=[D1,D2,D8,D9,D11]</a:t>
            </a:r>
          </a:p>
          <a:p>
            <a:pPr>
              <a:spcBef>
                <a:spcPct val="0"/>
              </a:spcBef>
            </a:pPr>
            <a:r>
              <a:rPr lang="sv-SE" dirty="0">
                <a:solidFill>
                  <a:schemeClr val="tx1"/>
                </a:solidFill>
              </a:rPr>
              <a:t>            [2+,3-]</a:t>
            </a:r>
            <a:endParaRPr lang="en-US" dirty="0">
              <a:solidFill>
                <a:schemeClr val="tx1"/>
              </a:solidFill>
            </a:endParaRPr>
          </a:p>
        </p:txBody>
      </p:sp>
      <p:sp>
        <p:nvSpPr>
          <p:cNvPr id="95245" name="Text Box 13"/>
          <p:cNvSpPr txBox="1">
            <a:spLocks noChangeArrowheads="1"/>
          </p:cNvSpPr>
          <p:nvPr/>
        </p:nvSpPr>
        <p:spPr bwMode="auto">
          <a:xfrm>
            <a:off x="838200" y="4343400"/>
            <a:ext cx="1752600" cy="461665"/>
          </a:xfrm>
          <a:prstGeom prst="rect">
            <a:avLst/>
          </a:prstGeom>
          <a:solidFill>
            <a:schemeClr val="bg1"/>
          </a:solidFill>
          <a:ln w="38100">
            <a:solidFill>
              <a:schemeClr val="hlink"/>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0"/>
              </a:spcBef>
            </a:pPr>
            <a:r>
              <a:rPr lang="sv-SE" sz="2400" dirty="0">
                <a:solidFill>
                  <a:schemeClr val="tx1"/>
                </a:solidFill>
              </a:rPr>
              <a:t>   </a:t>
            </a:r>
            <a:r>
              <a:rPr lang="sv-SE" sz="2400" dirty="0" smtClean="0"/>
              <a:t>Humidity</a:t>
            </a:r>
            <a:r>
              <a:rPr lang="sv-SE" sz="2400" dirty="0" smtClean="0">
                <a:solidFill>
                  <a:schemeClr val="tx1"/>
                </a:solidFill>
              </a:rPr>
              <a:t> </a:t>
            </a:r>
            <a:endParaRPr lang="en-US" sz="2400" dirty="0">
              <a:solidFill>
                <a:schemeClr val="tx1"/>
              </a:solidFill>
            </a:endParaRPr>
          </a:p>
        </p:txBody>
      </p:sp>
      <p:sp>
        <p:nvSpPr>
          <p:cNvPr id="95246" name="Text Box 14"/>
          <p:cNvSpPr txBox="1">
            <a:spLocks noChangeArrowheads="1"/>
          </p:cNvSpPr>
          <p:nvPr/>
        </p:nvSpPr>
        <p:spPr bwMode="auto">
          <a:xfrm>
            <a:off x="6781800" y="4419600"/>
            <a:ext cx="1371600" cy="369332"/>
          </a:xfrm>
          <a:prstGeom prst="rect">
            <a:avLst/>
          </a:prstGeom>
          <a:solidFill>
            <a:schemeClr val="bg1"/>
          </a:solidFill>
          <a:ln w="38100">
            <a:solidFill>
              <a:schemeClr val="hlink"/>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0"/>
              </a:spcBef>
            </a:pPr>
            <a:r>
              <a:rPr lang="sv-SE" dirty="0">
                <a:solidFill>
                  <a:schemeClr val="tx1"/>
                </a:solidFill>
              </a:rPr>
              <a:t> </a:t>
            </a:r>
            <a:r>
              <a:rPr lang="sv-SE" dirty="0" smtClean="0">
                <a:solidFill>
                  <a:schemeClr val="tx1"/>
                </a:solidFill>
              </a:rPr>
              <a:t>    </a:t>
            </a:r>
            <a:r>
              <a:rPr lang="sv-SE" dirty="0">
                <a:solidFill>
                  <a:schemeClr val="tx1"/>
                </a:solidFill>
              </a:rPr>
              <a:t>?    </a:t>
            </a:r>
            <a:endParaRPr lang="en-US" dirty="0">
              <a:solidFill>
                <a:schemeClr val="tx1"/>
              </a:solidFill>
            </a:endParaRPr>
          </a:p>
        </p:txBody>
      </p:sp>
      <p:sp>
        <p:nvSpPr>
          <p:cNvPr id="95247" name="Text Box 15"/>
          <p:cNvSpPr txBox="1">
            <a:spLocks noChangeArrowheads="1"/>
          </p:cNvSpPr>
          <p:nvPr/>
        </p:nvSpPr>
        <p:spPr bwMode="auto">
          <a:xfrm>
            <a:off x="3733800" y="3624263"/>
            <a:ext cx="2520950"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sv-SE">
                <a:solidFill>
                  <a:schemeClr val="tx1"/>
                </a:solidFill>
              </a:rPr>
              <a:t>[D3,D7,D12,D13]</a:t>
            </a:r>
          </a:p>
          <a:p>
            <a:pPr>
              <a:spcBef>
                <a:spcPct val="0"/>
              </a:spcBef>
            </a:pPr>
            <a:r>
              <a:rPr lang="sv-SE">
                <a:solidFill>
                  <a:schemeClr val="tx1"/>
                </a:solidFill>
              </a:rPr>
              <a:t>    [4+,0-]</a:t>
            </a:r>
            <a:endParaRPr lang="en-US" dirty="0">
              <a:solidFill>
                <a:schemeClr val="tx1"/>
              </a:solidFill>
            </a:endParaRPr>
          </a:p>
        </p:txBody>
      </p:sp>
      <p:sp>
        <p:nvSpPr>
          <p:cNvPr id="95248" name="Text Box 16"/>
          <p:cNvSpPr txBox="1">
            <a:spLocks noChangeArrowheads="1"/>
          </p:cNvSpPr>
          <p:nvPr/>
        </p:nvSpPr>
        <p:spPr bwMode="auto">
          <a:xfrm>
            <a:off x="6157913" y="3624263"/>
            <a:ext cx="2986087"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sv-SE">
                <a:solidFill>
                  <a:schemeClr val="tx1"/>
                </a:solidFill>
              </a:rPr>
              <a:t>[D4,D5,D6,D10,D14]</a:t>
            </a:r>
          </a:p>
          <a:p>
            <a:pPr>
              <a:spcBef>
                <a:spcPct val="0"/>
              </a:spcBef>
            </a:pPr>
            <a:r>
              <a:rPr lang="sv-SE">
                <a:solidFill>
                  <a:schemeClr val="tx1"/>
                </a:solidFill>
              </a:rPr>
              <a:t>    [3+,2-]</a:t>
            </a:r>
            <a:endParaRPr lang="en-US" dirty="0">
              <a:solidFill>
                <a:schemeClr val="tx1"/>
              </a:solidFill>
            </a:endParaRPr>
          </a:p>
        </p:txBody>
      </p:sp>
      <p:sp>
        <p:nvSpPr>
          <p:cNvPr id="95253" name="Text Box 21"/>
          <p:cNvSpPr txBox="1">
            <a:spLocks noChangeArrowheads="1"/>
          </p:cNvSpPr>
          <p:nvPr/>
        </p:nvSpPr>
        <p:spPr bwMode="auto">
          <a:xfrm>
            <a:off x="0" y="4610100"/>
            <a:ext cx="1219200"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600" b="1" dirty="0">
                <a:solidFill>
                  <a:schemeClr val="tx1"/>
                </a:solidFill>
              </a:rPr>
              <a:t>Test for this node</a:t>
            </a:r>
          </a:p>
        </p:txBody>
      </p:sp>
      <p:sp>
        <p:nvSpPr>
          <p:cNvPr id="18" name="Line 4"/>
          <p:cNvSpPr>
            <a:spLocks noChangeShapeType="1"/>
          </p:cNvSpPr>
          <p:nvPr/>
        </p:nvSpPr>
        <p:spPr bwMode="auto">
          <a:xfrm>
            <a:off x="1752600" y="4800600"/>
            <a:ext cx="1295400" cy="1066800"/>
          </a:xfrm>
          <a:prstGeom prst="line">
            <a:avLst/>
          </a:prstGeom>
          <a:noFill/>
          <a:ln w="381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dirty="0"/>
          </a:p>
        </p:txBody>
      </p:sp>
      <p:sp>
        <p:nvSpPr>
          <p:cNvPr id="19" name="Line 3"/>
          <p:cNvSpPr>
            <a:spLocks noChangeShapeType="1"/>
          </p:cNvSpPr>
          <p:nvPr/>
        </p:nvSpPr>
        <p:spPr bwMode="auto">
          <a:xfrm flipH="1">
            <a:off x="1752600" y="2209800"/>
            <a:ext cx="2438400" cy="2133600"/>
          </a:xfrm>
          <a:prstGeom prst="line">
            <a:avLst/>
          </a:prstGeom>
          <a:noFill/>
          <a:ln w="381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dirty="0"/>
          </a:p>
        </p:txBody>
      </p:sp>
      <p:sp>
        <p:nvSpPr>
          <p:cNvPr id="20" name="TextBox 19"/>
          <p:cNvSpPr txBox="1"/>
          <p:nvPr/>
        </p:nvSpPr>
        <p:spPr>
          <a:xfrm>
            <a:off x="457200" y="5105400"/>
            <a:ext cx="612668" cy="369332"/>
          </a:xfrm>
          <a:prstGeom prst="rect">
            <a:avLst/>
          </a:prstGeom>
          <a:noFill/>
        </p:spPr>
        <p:txBody>
          <a:bodyPr wrap="none" rtlCol="0">
            <a:spAutoFit/>
          </a:bodyPr>
          <a:lstStyle/>
          <a:p>
            <a:r>
              <a:rPr lang="en-US" dirty="0" smtClean="0"/>
              <a:t>High</a:t>
            </a:r>
            <a:endParaRPr lang="en-US" dirty="0"/>
          </a:p>
        </p:txBody>
      </p:sp>
      <p:sp>
        <p:nvSpPr>
          <p:cNvPr id="21" name="TextBox 20"/>
          <p:cNvSpPr txBox="1"/>
          <p:nvPr/>
        </p:nvSpPr>
        <p:spPr>
          <a:xfrm>
            <a:off x="2438400" y="5029200"/>
            <a:ext cx="883575" cy="369332"/>
          </a:xfrm>
          <a:prstGeom prst="rect">
            <a:avLst/>
          </a:prstGeom>
          <a:noFill/>
        </p:spPr>
        <p:txBody>
          <a:bodyPr wrap="none" rtlCol="0">
            <a:spAutoFit/>
          </a:bodyPr>
          <a:lstStyle/>
          <a:p>
            <a:r>
              <a:rPr lang="en-US" dirty="0" smtClean="0"/>
              <a:t>Normal</a:t>
            </a:r>
            <a:endParaRPr lang="en-US" dirty="0"/>
          </a:p>
        </p:txBody>
      </p:sp>
    </p:spTree>
    <p:extLst>
      <p:ext uri="{BB962C8B-B14F-4D97-AF65-F5344CB8AC3E}">
        <p14:creationId xmlns="" xmlns:p14="http://schemas.microsoft.com/office/powerpoint/2010/main" val="14664344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r>
              <a:rPr lang="en-US" dirty="0" smtClean="0"/>
              <a:t>Calculate parent entropy E(sunny)</a:t>
            </a:r>
          </a:p>
          <a:p>
            <a:pPr>
              <a:buNone/>
            </a:pPr>
            <a:r>
              <a:rPr lang="en-US" dirty="0" smtClean="0"/>
              <a:t>E(sunny) = -(2/5)log(2/5)-(3/5)log(3/5)</a:t>
            </a:r>
          </a:p>
          <a:p>
            <a:pPr>
              <a:buNone/>
            </a:pPr>
            <a:r>
              <a:rPr lang="en-US" dirty="0" smtClean="0"/>
              <a:t>                =  -( 0.4)*(-1.3219)-(0.6)*(-0.7369)</a:t>
            </a:r>
          </a:p>
          <a:p>
            <a:pPr>
              <a:buNone/>
            </a:pPr>
            <a:r>
              <a:rPr lang="en-US" dirty="0" smtClean="0"/>
              <a:t>                = 0.5287+0.4421</a:t>
            </a:r>
          </a:p>
          <a:p>
            <a:pPr>
              <a:buNone/>
            </a:pPr>
            <a:r>
              <a:rPr lang="en-US" dirty="0" smtClean="0"/>
              <a:t>                = 0.971</a:t>
            </a:r>
          </a:p>
          <a:p>
            <a:r>
              <a:rPr lang="en-US" dirty="0" smtClean="0"/>
              <a:t>Now Calculate the information gain of Humidity, Wind and Temperature. </a:t>
            </a:r>
          </a:p>
          <a:p>
            <a:r>
              <a:rPr lang="en-US" dirty="0" smtClean="0"/>
              <a:t>IG(sunny, Temperature)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71800"/>
            <a:ext cx="8229600" cy="3352800"/>
          </a:xfrm>
        </p:spPr>
        <p:txBody>
          <a:bodyPr>
            <a:normAutofit fontScale="77500" lnSpcReduction="20000"/>
          </a:bodyPr>
          <a:lstStyle/>
          <a:p>
            <a:r>
              <a:rPr lang="en-US" dirty="0" smtClean="0"/>
              <a:t>E(Sunny, Humidity)=(3/5)*E(0,3)+(2/5)*E(2,0)</a:t>
            </a:r>
          </a:p>
          <a:p>
            <a:pPr>
              <a:buNone/>
            </a:pPr>
            <a:r>
              <a:rPr lang="en-US" dirty="0" smtClean="0"/>
              <a:t>                         =(3/5)*0+(2/5)*0</a:t>
            </a:r>
          </a:p>
          <a:p>
            <a:pPr>
              <a:buNone/>
            </a:pPr>
            <a:r>
              <a:rPr lang="en-US" dirty="0" smtClean="0"/>
              <a:t>                         =0</a:t>
            </a:r>
          </a:p>
          <a:p>
            <a:pPr>
              <a:buNone/>
            </a:pPr>
            <a:r>
              <a:rPr lang="en-US" dirty="0" smtClean="0"/>
              <a:t>IG(Sunny, </a:t>
            </a:r>
            <a:r>
              <a:rPr lang="en-US" dirty="0" smtClean="0">
                <a:solidFill>
                  <a:srgbClr val="FF0000"/>
                </a:solidFill>
              </a:rPr>
              <a:t>Humidity</a:t>
            </a:r>
            <a:r>
              <a:rPr lang="en-US" dirty="0" smtClean="0"/>
              <a:t>)=E(S)- E(Sunny, Humidity)</a:t>
            </a:r>
          </a:p>
          <a:p>
            <a:pPr>
              <a:buNone/>
            </a:pPr>
            <a:r>
              <a:rPr lang="en-US" dirty="0" smtClean="0"/>
              <a:t>                                    =  0.971-0</a:t>
            </a:r>
          </a:p>
          <a:p>
            <a:pPr>
              <a:buNone/>
            </a:pPr>
            <a:r>
              <a:rPr lang="en-US" dirty="0" smtClean="0"/>
              <a:t>                                     = 0.971</a:t>
            </a:r>
          </a:p>
          <a:p>
            <a:pPr>
              <a:buNone/>
            </a:pPr>
            <a:r>
              <a:rPr lang="en-US" dirty="0" smtClean="0"/>
              <a:t>For humidity from the above table, we can say that play will occur if humidity is normal and will not occur if it is high. Similarly, find the nodes under rainy.</a:t>
            </a:r>
          </a:p>
          <a:p>
            <a:endParaRPr lang="en-US" dirty="0"/>
          </a:p>
        </p:txBody>
      </p:sp>
      <p:graphicFrame>
        <p:nvGraphicFramePr>
          <p:cNvPr id="4" name="Group 298"/>
          <p:cNvGraphicFramePr>
            <a:graphicFrameLocks/>
          </p:cNvGraphicFramePr>
          <p:nvPr>
            <p:extLst>
              <p:ext uri="{D42A27DB-BD31-4B8C-83A1-F6EECF244321}">
                <p14:modId xmlns="" xmlns:p14="http://schemas.microsoft.com/office/powerpoint/2010/main" val="1385304892"/>
              </p:ext>
            </p:extLst>
          </p:nvPr>
        </p:nvGraphicFramePr>
        <p:xfrm>
          <a:off x="457200" y="533400"/>
          <a:ext cx="7696199" cy="2037834"/>
        </p:xfrm>
        <a:graphic>
          <a:graphicData uri="http://schemas.openxmlformats.org/drawingml/2006/table">
            <a:tbl>
              <a:tblPr/>
              <a:tblGrid>
                <a:gridCol w="1066800"/>
                <a:gridCol w="1363578"/>
                <a:gridCol w="1202732"/>
                <a:gridCol w="1524135"/>
                <a:gridCol w="1269477"/>
                <a:gridCol w="1269477"/>
              </a:tblGrid>
              <a:tr h="433243">
                <a:tc rowSpan="5">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1" u="none" strike="noStrike" cap="none" normalizeH="0" baseline="0" dirty="0" smtClean="0">
                        <a:ln>
                          <a:noFill/>
                        </a:ln>
                        <a:solidFill>
                          <a:srgbClr val="FF0000"/>
                        </a:solidFill>
                        <a:effectLst/>
                        <a:latin typeface="+mn-lt"/>
                      </a:endParaRP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1" u="none" strike="noStrike" cap="none" normalizeH="0" baseline="0" dirty="0" smtClean="0">
                        <a:ln>
                          <a:noFill/>
                        </a:ln>
                        <a:solidFill>
                          <a:srgbClr val="FF0000"/>
                        </a:solidFill>
                        <a:effectLst/>
                        <a:latin typeface="+mn-lt"/>
                      </a:endParaRP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Sunny</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rowSpan="5">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1" u="none" strike="noStrike" cap="none" normalizeH="0" baseline="0" dirty="0" smtClean="0">
                        <a:ln>
                          <a:noFill/>
                        </a:ln>
                        <a:solidFill>
                          <a:srgbClr val="FF0000"/>
                        </a:solidFill>
                        <a:effectLst/>
                        <a:latin typeface="+mn-lt"/>
                      </a:endParaRP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1" u="none" strike="noStrike" cap="none" normalizeH="0" baseline="0" dirty="0" smtClean="0">
                        <a:ln>
                          <a:noFill/>
                        </a:ln>
                        <a:solidFill>
                          <a:srgbClr val="FF0000"/>
                        </a:solidFill>
                        <a:effectLst/>
                        <a:latin typeface="+mn-lt"/>
                      </a:endParaRP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1" u="none" strike="noStrike" cap="none" normalizeH="0" baseline="0" dirty="0" smtClean="0">
                        <a:ln>
                          <a:noFill/>
                        </a:ln>
                        <a:solidFill>
                          <a:srgbClr val="FF0000"/>
                        </a:solidFill>
                        <a:effectLst/>
                        <a:latin typeface="+mn-lt"/>
                      </a:endParaRP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Humidity</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rowSpan="2">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gridSpan="3">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Play Tennis?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433243">
                <a:tc vMerge="1">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vMerge="1">
                  <a:txBody>
                    <a:bodyPr/>
                    <a:lstStyle/>
                    <a:p>
                      <a:endParaRPr lang="en-US"/>
                    </a:p>
                  </a:txBody>
                  <a:tcPr/>
                </a:tc>
                <a:tc vMerge="1">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Total</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v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1" u="none" strike="noStrike" cap="none" normalizeH="0" baseline="0" dirty="0" smtClean="0">
                        <a:ln>
                          <a:noFill/>
                        </a:ln>
                        <a:solidFill>
                          <a:srgbClr val="FF0000"/>
                        </a:solidFill>
                        <a:effectLst/>
                        <a:latin typeface="+mn-lt"/>
                      </a:endParaRP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vMerge="1">
                  <a:txBody>
                    <a:bodyPr/>
                    <a:lstStyle/>
                    <a:p>
                      <a:endParaRPr lang="en-US"/>
                    </a:p>
                  </a:txBody>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High</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0</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3</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3</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56397">
                <a:tc v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1" u="none" strike="noStrike" cap="none" normalizeH="0" baseline="0" dirty="0" smtClean="0">
                        <a:ln>
                          <a:noFill/>
                        </a:ln>
                        <a:solidFill>
                          <a:srgbClr val="FF0000"/>
                        </a:solidFill>
                        <a:effectLst/>
                        <a:latin typeface="+mn-lt"/>
                      </a:endParaRP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vMerge="1">
                  <a:txBody>
                    <a:bodyPr/>
                    <a:lstStyle/>
                    <a:p>
                      <a:endParaRPr lang="en-US"/>
                    </a:p>
                  </a:txBody>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Normal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2</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0</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2</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56397">
                <a:tc v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1" u="none" strike="noStrike" cap="none" normalizeH="0" baseline="0" dirty="0" smtClean="0">
                        <a:ln>
                          <a:noFill/>
                        </a:ln>
                        <a:solidFill>
                          <a:srgbClr val="FF0000"/>
                        </a:solidFill>
                        <a:effectLst/>
                        <a:latin typeface="+mn-lt"/>
                      </a:endParaRP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vMerge="1">
                  <a:txBody>
                    <a:bodyPr/>
                    <a:lstStyle/>
                    <a:p>
                      <a:endParaRPr lang="en-US"/>
                    </a:p>
                  </a:txBody>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1"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5</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505200"/>
            <a:ext cx="8382000" cy="3048000"/>
          </a:xfrm>
        </p:spPr>
        <p:txBody>
          <a:bodyPr>
            <a:normAutofit fontScale="77500" lnSpcReduction="20000"/>
          </a:bodyPr>
          <a:lstStyle/>
          <a:p>
            <a:pPr>
              <a:buNone/>
            </a:pPr>
            <a:r>
              <a:rPr lang="en-US" dirty="0" smtClean="0"/>
              <a:t>E(Sunny, Temperature)=(2/5)*E(0,2)+(2/5)*E(1,1)+(1/5)*E(1,0)</a:t>
            </a:r>
          </a:p>
          <a:p>
            <a:pPr>
              <a:buNone/>
            </a:pPr>
            <a:r>
              <a:rPr lang="en-US" dirty="0" smtClean="0"/>
              <a:t>                   =(2/5)*0+(2/5)*(-(1/2)log1/2-(1/2)log1/2)+ (1/5)*0</a:t>
            </a:r>
          </a:p>
          <a:p>
            <a:pPr>
              <a:buNone/>
            </a:pPr>
            <a:r>
              <a:rPr lang="en-US" dirty="0" smtClean="0"/>
              <a:t>                   =0+(2/5)*1.0+0= 0.40</a:t>
            </a:r>
          </a:p>
          <a:p>
            <a:pPr>
              <a:buNone/>
            </a:pPr>
            <a:endParaRPr lang="en-US" dirty="0" smtClean="0"/>
          </a:p>
          <a:p>
            <a:pPr>
              <a:buNone/>
            </a:pPr>
            <a:r>
              <a:rPr lang="en-US" dirty="0" smtClean="0"/>
              <a:t>IG(Sunny, </a:t>
            </a:r>
            <a:r>
              <a:rPr lang="en-US" dirty="0" smtClean="0">
                <a:solidFill>
                  <a:srgbClr val="FF0000"/>
                </a:solidFill>
              </a:rPr>
              <a:t>Temp.</a:t>
            </a:r>
            <a:r>
              <a:rPr lang="en-US" dirty="0" smtClean="0"/>
              <a:t>)=E(S)- E(Sunny, Temperature)</a:t>
            </a:r>
          </a:p>
          <a:p>
            <a:pPr>
              <a:buNone/>
            </a:pPr>
            <a:r>
              <a:rPr lang="en-US" dirty="0" smtClean="0"/>
              <a:t>                                    =  0.971-0.40</a:t>
            </a:r>
          </a:p>
          <a:p>
            <a:pPr>
              <a:buNone/>
            </a:pPr>
            <a:r>
              <a:rPr lang="en-US" dirty="0" smtClean="0"/>
              <a:t>                                     = 0.571</a:t>
            </a:r>
          </a:p>
          <a:p>
            <a:endParaRPr lang="en-US" dirty="0"/>
          </a:p>
        </p:txBody>
      </p:sp>
      <p:graphicFrame>
        <p:nvGraphicFramePr>
          <p:cNvPr id="4" name="Group 298"/>
          <p:cNvGraphicFramePr>
            <a:graphicFrameLocks/>
          </p:cNvGraphicFramePr>
          <p:nvPr>
            <p:extLst>
              <p:ext uri="{D42A27DB-BD31-4B8C-83A1-F6EECF244321}">
                <p14:modId xmlns="" xmlns:p14="http://schemas.microsoft.com/office/powerpoint/2010/main" val="1385304892"/>
              </p:ext>
            </p:extLst>
          </p:nvPr>
        </p:nvGraphicFramePr>
        <p:xfrm>
          <a:off x="685800" y="457200"/>
          <a:ext cx="7772399" cy="2416140"/>
        </p:xfrm>
        <a:graphic>
          <a:graphicData uri="http://schemas.openxmlformats.org/drawingml/2006/table">
            <a:tbl>
              <a:tblPr/>
              <a:tblGrid>
                <a:gridCol w="1437946"/>
                <a:gridCol w="1113750"/>
                <a:gridCol w="1113750"/>
                <a:gridCol w="1407583"/>
                <a:gridCol w="1323009"/>
                <a:gridCol w="1376361"/>
              </a:tblGrid>
              <a:tr h="433243">
                <a:tc rowSpan="2" gridSpan="3">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rowSpan="2" h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rowSpan="2" hMerge="1">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gridSpan="2">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defRPr/>
                      </a:pPr>
                      <a:r>
                        <a:rPr kumimoji="0" lang="en-US" sz="2400" b="0" i="0" u="none" strike="noStrike" cap="none" normalizeH="0" baseline="0" dirty="0" smtClean="0">
                          <a:ln>
                            <a:noFill/>
                          </a:ln>
                          <a:solidFill>
                            <a:schemeClr val="tx1"/>
                          </a:solidFill>
                          <a:effectLst/>
                          <a:latin typeface="+mn-lt"/>
                        </a:rPr>
                        <a:t>Play Tennis?</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433243">
                <a:tc gridSpan="3" vMerge="1">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vMerge="1">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vMerge="1">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Total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rowSpan="3">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Sunny</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rowSpan="3">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accent5">
                            <a:lumMod val="75000"/>
                          </a:schemeClr>
                        </a:solidFill>
                        <a:effectLst/>
                        <a:latin typeface="+mn-lt"/>
                      </a:endParaRP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Temp.</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Hot</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0</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2</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2</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v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v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Mild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1</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1</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2</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v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v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Cool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1</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0</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1</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gridSpan="5">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p>
                      <a:endParaRPr lang="en-US"/>
                    </a:p>
                  </a:txBody>
                  <a:tcPr/>
                </a:tc>
                <a:tc h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5</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429000"/>
            <a:ext cx="8610600" cy="3200400"/>
          </a:xfrm>
        </p:spPr>
        <p:txBody>
          <a:bodyPr>
            <a:normAutofit fontScale="55000" lnSpcReduction="20000"/>
          </a:bodyPr>
          <a:lstStyle/>
          <a:p>
            <a:pPr>
              <a:buNone/>
            </a:pPr>
            <a:r>
              <a:rPr lang="en-US" dirty="0" smtClean="0"/>
              <a:t>E(Sunny, Wind)=(2/5)*E(1,1)+(3/5)*E(1,2)</a:t>
            </a:r>
          </a:p>
          <a:p>
            <a:pPr>
              <a:buNone/>
            </a:pPr>
            <a:r>
              <a:rPr lang="en-US" dirty="0" smtClean="0"/>
              <a:t>                   =(2/5)*(-(1/2)log(1/2)-(1/2)log(1/2)+ (3/5)*(-(1/3)log1/3-(2/3)log2/3)</a:t>
            </a:r>
          </a:p>
          <a:p>
            <a:pPr>
              <a:buNone/>
            </a:pPr>
            <a:r>
              <a:rPr lang="en-US" dirty="0" smtClean="0"/>
              <a:t>                   =0.4*[0.5(-1)+(0.5)(-1)]+0.6[-0.3333*(-1.5851)-0.6666*(-0.585)]</a:t>
            </a:r>
          </a:p>
          <a:p>
            <a:pPr>
              <a:buNone/>
            </a:pPr>
            <a:r>
              <a:rPr lang="en-US" dirty="0" smtClean="0"/>
              <a:t>                   =0.4*1.0+0.6 *[0.5278+0.3896]</a:t>
            </a:r>
          </a:p>
          <a:p>
            <a:pPr>
              <a:buNone/>
            </a:pPr>
            <a:r>
              <a:rPr lang="en-US" dirty="0" smtClean="0"/>
              <a:t>                   =0.4+0.6*0.9174</a:t>
            </a:r>
          </a:p>
          <a:p>
            <a:pPr>
              <a:buNone/>
            </a:pPr>
            <a:r>
              <a:rPr lang="en-US" dirty="0" smtClean="0"/>
              <a:t>                   =0.4+0.5504</a:t>
            </a:r>
          </a:p>
          <a:p>
            <a:pPr>
              <a:buNone/>
            </a:pPr>
            <a:r>
              <a:rPr lang="en-US" dirty="0" smtClean="0"/>
              <a:t>                    =0.9504</a:t>
            </a:r>
          </a:p>
          <a:p>
            <a:pPr>
              <a:buNone/>
            </a:pPr>
            <a:endParaRPr lang="en-US" dirty="0" smtClean="0"/>
          </a:p>
          <a:p>
            <a:pPr>
              <a:buNone/>
            </a:pPr>
            <a:r>
              <a:rPr lang="en-US" dirty="0" smtClean="0"/>
              <a:t>IG(Sunny, Wind)=E(S)- E(Sunny, Wind)</a:t>
            </a:r>
          </a:p>
          <a:p>
            <a:pPr>
              <a:buNone/>
            </a:pPr>
            <a:r>
              <a:rPr lang="en-US" dirty="0" smtClean="0"/>
              <a:t>                                    =  0.971-0.9504</a:t>
            </a:r>
          </a:p>
          <a:p>
            <a:pPr>
              <a:buNone/>
            </a:pPr>
            <a:r>
              <a:rPr lang="en-US" dirty="0" smtClean="0"/>
              <a:t>                                     = 0.020</a:t>
            </a:r>
            <a:endParaRPr lang="en-US" dirty="0"/>
          </a:p>
        </p:txBody>
      </p:sp>
      <p:graphicFrame>
        <p:nvGraphicFramePr>
          <p:cNvPr id="4" name="Group 298"/>
          <p:cNvGraphicFramePr>
            <a:graphicFrameLocks/>
          </p:cNvGraphicFramePr>
          <p:nvPr>
            <p:extLst>
              <p:ext uri="{D42A27DB-BD31-4B8C-83A1-F6EECF244321}">
                <p14:modId xmlns="" xmlns:p14="http://schemas.microsoft.com/office/powerpoint/2010/main" val="1385304892"/>
              </p:ext>
            </p:extLst>
          </p:nvPr>
        </p:nvGraphicFramePr>
        <p:xfrm>
          <a:off x="685799" y="381000"/>
          <a:ext cx="7620000" cy="2476746"/>
        </p:xfrm>
        <a:graphic>
          <a:graphicData uri="http://schemas.openxmlformats.org/drawingml/2006/table">
            <a:tbl>
              <a:tblPr/>
              <a:tblGrid>
                <a:gridCol w="1295401"/>
                <a:gridCol w="1295400"/>
                <a:gridCol w="1676400"/>
                <a:gridCol w="1066800"/>
                <a:gridCol w="1066800"/>
                <a:gridCol w="1219199"/>
              </a:tblGrid>
              <a:tr h="433243">
                <a:tc rowSpan="2" gridSpan="3">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rowSpan="2" hMerge="1">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rowSpan="2" hMerge="1">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gridSpan="2">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Class: </a:t>
                      </a:r>
                    </a:p>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Play Tennis?</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433243">
                <a:tc gridSpan="3" vMerge="1">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vMerge="1">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vMerge="1">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Total</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rowSpan="3">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accent5">
                            <a:lumMod val="75000"/>
                          </a:schemeClr>
                        </a:solidFill>
                        <a:effectLst/>
                        <a:latin typeface="+mn-lt"/>
                      </a:endParaRP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Sunny</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rowSpan="3">
                  <a:txBody>
                    <a:bodyPr/>
                    <a:lstStyle/>
                    <a:p>
                      <a:endParaRPr lang="en-US" sz="2400" dirty="0" smtClean="0">
                        <a:solidFill>
                          <a:srgbClr val="FF0000"/>
                        </a:solidFill>
                      </a:endParaRPr>
                    </a:p>
                    <a:p>
                      <a:r>
                        <a:rPr lang="en-US" sz="2400" dirty="0" smtClean="0">
                          <a:solidFill>
                            <a:srgbClr val="FF0000"/>
                          </a:solidFill>
                        </a:rPr>
                        <a:t>  Wind</a:t>
                      </a:r>
                      <a:endParaRPr lang="en-US" sz="2400" dirty="0">
                        <a:solidFill>
                          <a:srgbClr val="FF0000"/>
                        </a:solidFill>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Strong</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1</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1</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2</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v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vMerge="1">
                  <a:txBody>
                    <a:bodyPr/>
                    <a:lstStyle/>
                    <a:p>
                      <a:endParaRPr lang="en-US" dirty="0"/>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1</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2</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3</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v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v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gridSpan="3">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1"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1"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1"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5</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98"/>
          <p:cNvGraphicFramePr>
            <a:graphicFrameLocks/>
          </p:cNvGraphicFramePr>
          <p:nvPr>
            <p:extLst>
              <p:ext uri="{D42A27DB-BD31-4B8C-83A1-F6EECF244321}">
                <p14:modId xmlns="" xmlns:p14="http://schemas.microsoft.com/office/powerpoint/2010/main" val="1385304892"/>
              </p:ext>
            </p:extLst>
          </p:nvPr>
        </p:nvGraphicFramePr>
        <p:xfrm>
          <a:off x="457200" y="685800"/>
          <a:ext cx="8305801" cy="2781900"/>
        </p:xfrm>
        <a:graphic>
          <a:graphicData uri="http://schemas.openxmlformats.org/drawingml/2006/table">
            <a:tbl>
              <a:tblPr/>
              <a:tblGrid>
                <a:gridCol w="1016709"/>
                <a:gridCol w="1574092"/>
                <a:gridCol w="1219200"/>
                <a:gridCol w="1447800"/>
                <a:gridCol w="1371600"/>
                <a:gridCol w="1676400"/>
              </a:tblGrid>
              <a:tr h="433243">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Day</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Outlook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Temp</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Humidity</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Wind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Class: </a:t>
                      </a:r>
                    </a:p>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Play Tennis?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D4</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Mild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High</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D5</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Cool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Normal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D6</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Cool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Normal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Strong</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D10</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Mild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Normal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D14</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Mild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High</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Strong</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bl>
          </a:graphicData>
        </a:graphic>
      </p:graphicFrame>
      <p:sp>
        <p:nvSpPr>
          <p:cNvPr id="3" name="TextBox 2"/>
          <p:cNvSpPr txBox="1"/>
          <p:nvPr/>
        </p:nvSpPr>
        <p:spPr>
          <a:xfrm>
            <a:off x="685800" y="3962400"/>
            <a:ext cx="7848600" cy="2031325"/>
          </a:xfrm>
          <a:prstGeom prst="rect">
            <a:avLst/>
          </a:prstGeom>
          <a:noFill/>
        </p:spPr>
        <p:txBody>
          <a:bodyPr wrap="square" rtlCol="0">
            <a:spAutoFit/>
          </a:bodyPr>
          <a:lstStyle/>
          <a:p>
            <a:r>
              <a:rPr lang="en-US" dirty="0" smtClean="0"/>
              <a:t>E(Rain)=E(3,2)</a:t>
            </a:r>
          </a:p>
          <a:p>
            <a:r>
              <a:rPr lang="en-US" dirty="0" smtClean="0"/>
              <a:t>              = (-3/5)*log3/5-(2/5)log(2/5)</a:t>
            </a:r>
          </a:p>
          <a:p>
            <a:r>
              <a:rPr lang="en-US" dirty="0" smtClean="0"/>
              <a:t>              =0.6*0.7369+0.4*1.3219</a:t>
            </a:r>
          </a:p>
          <a:p>
            <a:r>
              <a:rPr lang="en-US" dirty="0" smtClean="0"/>
              <a:t>            =0.970</a:t>
            </a:r>
          </a:p>
          <a:p>
            <a:endParaRPr lang="en-US" dirty="0" smtClean="0"/>
          </a:p>
          <a:p>
            <a:r>
              <a:rPr lang="en-US" dirty="0" smtClean="0"/>
              <a:t>Now Calculate the information gain of Humidity, Wind and Temperature. </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52800"/>
            <a:ext cx="8229600" cy="3048000"/>
          </a:xfrm>
        </p:spPr>
        <p:txBody>
          <a:bodyPr>
            <a:normAutofit fontScale="62500" lnSpcReduction="20000"/>
          </a:bodyPr>
          <a:lstStyle/>
          <a:p>
            <a:pPr>
              <a:buNone/>
            </a:pPr>
            <a:r>
              <a:rPr lang="en-US" dirty="0" smtClean="0"/>
              <a:t>E(Rain , Humidity)=(2/5)*E(1,1)+(3/5)*E(2,1)</a:t>
            </a:r>
          </a:p>
          <a:p>
            <a:pPr>
              <a:buNone/>
            </a:pPr>
            <a:r>
              <a:rPr lang="en-US" dirty="0" smtClean="0"/>
              <a:t>                         =(2/5)*(-(1/2)log1/2-(1/2)log1/2+(3/5)*(-(2/3)log2/3-(1/3)log1/3</a:t>
            </a:r>
          </a:p>
          <a:p>
            <a:pPr>
              <a:buNone/>
            </a:pPr>
            <a:r>
              <a:rPr lang="en-US" dirty="0" smtClean="0"/>
              <a:t>          =0.4*((0.5*-1)+(0.5*1)+0.6*(0.666*0.5851+0.333*1.5851)</a:t>
            </a:r>
          </a:p>
          <a:p>
            <a:pPr>
              <a:buNone/>
            </a:pPr>
            <a:r>
              <a:rPr lang="en-US" dirty="0" smtClean="0"/>
              <a:t>          =0.4*1.0+0.6*(0.3900+0.5283)</a:t>
            </a:r>
          </a:p>
          <a:p>
            <a:pPr>
              <a:buNone/>
            </a:pPr>
            <a:r>
              <a:rPr lang="en-US" dirty="0" smtClean="0"/>
              <a:t>           =0.4+0.5509</a:t>
            </a:r>
          </a:p>
          <a:p>
            <a:pPr>
              <a:buNone/>
            </a:pPr>
            <a:r>
              <a:rPr lang="en-US" dirty="0" smtClean="0"/>
              <a:t>           =0.950</a:t>
            </a:r>
          </a:p>
          <a:p>
            <a:pPr>
              <a:buNone/>
            </a:pPr>
            <a:r>
              <a:rPr lang="en-US" dirty="0" smtClean="0"/>
              <a:t>IG(Rain, </a:t>
            </a:r>
            <a:r>
              <a:rPr lang="en-US" dirty="0" smtClean="0">
                <a:solidFill>
                  <a:srgbClr val="FF0000"/>
                </a:solidFill>
              </a:rPr>
              <a:t>Humidity</a:t>
            </a:r>
            <a:r>
              <a:rPr lang="en-US" dirty="0" smtClean="0"/>
              <a:t>)=E(S)- E(Rain, Humidity)</a:t>
            </a:r>
          </a:p>
          <a:p>
            <a:pPr>
              <a:buNone/>
            </a:pPr>
            <a:r>
              <a:rPr lang="en-US" dirty="0" smtClean="0"/>
              <a:t>                                    =  0.970-0.950</a:t>
            </a:r>
          </a:p>
          <a:p>
            <a:pPr>
              <a:buNone/>
            </a:pPr>
            <a:r>
              <a:rPr lang="en-US" dirty="0" smtClean="0"/>
              <a:t>                                     = 0.020</a:t>
            </a:r>
          </a:p>
          <a:p>
            <a:endParaRPr lang="en-US" dirty="0"/>
          </a:p>
        </p:txBody>
      </p:sp>
      <p:graphicFrame>
        <p:nvGraphicFramePr>
          <p:cNvPr id="4" name="Group 298"/>
          <p:cNvGraphicFramePr>
            <a:graphicFrameLocks/>
          </p:cNvGraphicFramePr>
          <p:nvPr>
            <p:extLst>
              <p:ext uri="{D42A27DB-BD31-4B8C-83A1-F6EECF244321}">
                <p14:modId xmlns="" xmlns:p14="http://schemas.microsoft.com/office/powerpoint/2010/main" val="1385304892"/>
              </p:ext>
            </p:extLst>
          </p:nvPr>
        </p:nvGraphicFramePr>
        <p:xfrm>
          <a:off x="457200" y="692955"/>
          <a:ext cx="7924799" cy="1952136"/>
        </p:xfrm>
        <a:graphic>
          <a:graphicData uri="http://schemas.openxmlformats.org/drawingml/2006/table">
            <a:tbl>
              <a:tblPr/>
              <a:tblGrid>
                <a:gridCol w="1219200"/>
                <a:gridCol w="1165254"/>
                <a:gridCol w="1332488"/>
                <a:gridCol w="1332488"/>
                <a:gridCol w="1332488"/>
                <a:gridCol w="1542881"/>
              </a:tblGrid>
              <a:tr h="738106">
                <a:tc rowSpan="4">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Outlook</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rowSpan="4">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defRPr/>
                      </a:pPr>
                      <a:r>
                        <a:rPr kumimoji="0" lang="en-US" sz="2400" b="0" i="0" u="none" strike="noStrike" cap="none" normalizeH="0" baseline="0" dirty="0" smtClean="0">
                          <a:ln>
                            <a:noFill/>
                          </a:ln>
                          <a:solidFill>
                            <a:srgbClr val="FF0000"/>
                          </a:solidFill>
                          <a:effectLst/>
                          <a:latin typeface="+mn-lt"/>
                        </a:rPr>
                        <a:t>Rain</a:t>
                      </a:r>
                    </a:p>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Humidity</a:t>
                      </a:r>
                    </a:p>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Total</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48280">
                <a:tc v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1" u="none" strike="noStrike" cap="none" normalizeH="0" baseline="0" dirty="0" smtClean="0">
                        <a:ln>
                          <a:noFill/>
                        </a:ln>
                        <a:solidFill>
                          <a:srgbClr val="FF0000"/>
                        </a:solidFill>
                        <a:effectLst/>
                        <a:latin typeface="+mn-lt"/>
                      </a:endParaRP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v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High</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1</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1</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2</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48280">
                <a:tc v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1"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v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Normal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2</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1</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3</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48280">
                <a:tc v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1"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v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gridSpan="3">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Total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5</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5200"/>
            <a:ext cx="8229600" cy="3048000"/>
          </a:xfrm>
        </p:spPr>
        <p:txBody>
          <a:bodyPr>
            <a:normAutofit fontScale="62500" lnSpcReduction="20000"/>
          </a:bodyPr>
          <a:lstStyle/>
          <a:p>
            <a:pPr>
              <a:buNone/>
            </a:pPr>
            <a:r>
              <a:rPr lang="en-US" dirty="0" smtClean="0"/>
              <a:t>E(Rain , </a:t>
            </a:r>
            <a:r>
              <a:rPr lang="en-US" dirty="0" smtClean="0">
                <a:solidFill>
                  <a:srgbClr val="FF0000"/>
                </a:solidFill>
              </a:rPr>
              <a:t>Wind</a:t>
            </a:r>
            <a:r>
              <a:rPr lang="en-US" dirty="0" smtClean="0"/>
              <a:t>)=(2/5)*E(1,1)+(3/5)*E(2,1)</a:t>
            </a:r>
          </a:p>
          <a:p>
            <a:pPr>
              <a:buNone/>
            </a:pPr>
            <a:r>
              <a:rPr lang="en-US" dirty="0" smtClean="0"/>
              <a:t>                         =(2/5)*(-(1/2)log1/2-(1/2)log1/2+(3/5)*(-(2/3)log2/3-(1/3)log1/3</a:t>
            </a:r>
          </a:p>
          <a:p>
            <a:pPr>
              <a:buNone/>
            </a:pPr>
            <a:r>
              <a:rPr lang="en-US" dirty="0" smtClean="0"/>
              <a:t>          =0.4*((0.5*-1)+(0.5*1)+0.6*(0.666*0.5851+0.333*1.5851)</a:t>
            </a:r>
          </a:p>
          <a:p>
            <a:pPr>
              <a:buNone/>
            </a:pPr>
            <a:r>
              <a:rPr lang="en-US" dirty="0" smtClean="0"/>
              <a:t>          =0.4*1.0+0.6*(0.3900+0.5283)</a:t>
            </a:r>
          </a:p>
          <a:p>
            <a:pPr>
              <a:buNone/>
            </a:pPr>
            <a:r>
              <a:rPr lang="en-US" dirty="0" smtClean="0"/>
              <a:t>           =0.4+0.5509</a:t>
            </a:r>
          </a:p>
          <a:p>
            <a:pPr>
              <a:buNone/>
            </a:pPr>
            <a:r>
              <a:rPr lang="en-US" dirty="0" smtClean="0"/>
              <a:t>           =0.950</a:t>
            </a:r>
          </a:p>
          <a:p>
            <a:pPr>
              <a:buNone/>
            </a:pPr>
            <a:r>
              <a:rPr lang="en-US" dirty="0" smtClean="0"/>
              <a:t>IG(Rain, </a:t>
            </a:r>
            <a:r>
              <a:rPr lang="en-US" dirty="0" smtClean="0">
                <a:solidFill>
                  <a:srgbClr val="FF0000"/>
                </a:solidFill>
              </a:rPr>
              <a:t>Wind</a:t>
            </a:r>
            <a:r>
              <a:rPr lang="en-US" dirty="0" smtClean="0"/>
              <a:t>)=E(S)- E(Rain, </a:t>
            </a:r>
            <a:r>
              <a:rPr lang="en-US" dirty="0" smtClean="0">
                <a:solidFill>
                  <a:srgbClr val="FF0000"/>
                </a:solidFill>
              </a:rPr>
              <a:t>Wind</a:t>
            </a:r>
            <a:r>
              <a:rPr lang="en-US" dirty="0" smtClean="0"/>
              <a:t>)</a:t>
            </a:r>
          </a:p>
          <a:p>
            <a:pPr>
              <a:buNone/>
            </a:pPr>
            <a:r>
              <a:rPr lang="en-US" dirty="0" smtClean="0"/>
              <a:t>                                    =  0.970-0.950</a:t>
            </a:r>
          </a:p>
          <a:p>
            <a:pPr>
              <a:buNone/>
            </a:pPr>
            <a:r>
              <a:rPr lang="en-US" dirty="0" smtClean="0"/>
              <a:t>                                     = 0.020</a:t>
            </a:r>
            <a:endParaRPr lang="en-US" dirty="0"/>
          </a:p>
        </p:txBody>
      </p:sp>
      <p:graphicFrame>
        <p:nvGraphicFramePr>
          <p:cNvPr id="4" name="Group 298"/>
          <p:cNvGraphicFramePr>
            <a:graphicFrameLocks/>
          </p:cNvGraphicFramePr>
          <p:nvPr>
            <p:extLst>
              <p:ext uri="{D42A27DB-BD31-4B8C-83A1-F6EECF244321}">
                <p14:modId xmlns="" xmlns:p14="http://schemas.microsoft.com/office/powerpoint/2010/main" val="1385304892"/>
              </p:ext>
            </p:extLst>
          </p:nvPr>
        </p:nvGraphicFramePr>
        <p:xfrm>
          <a:off x="457200" y="642725"/>
          <a:ext cx="8153402" cy="2534308"/>
        </p:xfrm>
        <a:graphic>
          <a:graphicData uri="http://schemas.openxmlformats.org/drawingml/2006/table">
            <a:tbl>
              <a:tblPr/>
              <a:tblGrid>
                <a:gridCol w="988981"/>
                <a:gridCol w="1531163"/>
                <a:gridCol w="1334193"/>
                <a:gridCol w="1334193"/>
                <a:gridCol w="1334193"/>
                <a:gridCol w="1630679"/>
              </a:tblGrid>
              <a:tr h="642778">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Day</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Outlook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Wind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tx1"/>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Total</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52499">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D4</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52499">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D5</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52499">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D6</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Strong</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52499">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D10</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rgbClr val="FF0000"/>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52499">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D14</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Strong</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endParaRPr kumimoji="0" lang="en-US" sz="2400" b="0" i="0" u="none" strike="noStrike" cap="none" normalizeH="0" baseline="0" dirty="0" smtClean="0">
                        <a:ln>
                          <a:noFill/>
                        </a:ln>
                        <a:solidFill>
                          <a:schemeClr val="accent5">
                            <a:lumMod val="75000"/>
                          </a:schemeClr>
                        </a:solidFill>
                        <a:effectLst/>
                        <a:latin typeface="+mn-lt"/>
                      </a:endParaRP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24200"/>
            <a:ext cx="8229600" cy="3276600"/>
          </a:xfrm>
        </p:spPr>
        <p:txBody>
          <a:bodyPr/>
          <a:lstStyle/>
          <a:p>
            <a:endParaRPr lang="en-US" dirty="0"/>
          </a:p>
        </p:txBody>
      </p:sp>
      <p:graphicFrame>
        <p:nvGraphicFramePr>
          <p:cNvPr id="4" name="Group 298"/>
          <p:cNvGraphicFramePr>
            <a:graphicFrameLocks/>
          </p:cNvGraphicFramePr>
          <p:nvPr>
            <p:extLst>
              <p:ext uri="{D42A27DB-BD31-4B8C-83A1-F6EECF244321}">
                <p14:modId xmlns="" xmlns:p14="http://schemas.microsoft.com/office/powerpoint/2010/main" val="1385304892"/>
              </p:ext>
            </p:extLst>
          </p:nvPr>
        </p:nvGraphicFramePr>
        <p:xfrm>
          <a:off x="457200" y="115885"/>
          <a:ext cx="8305801" cy="2781900"/>
        </p:xfrm>
        <a:graphic>
          <a:graphicData uri="http://schemas.openxmlformats.org/drawingml/2006/table">
            <a:tbl>
              <a:tblPr/>
              <a:tblGrid>
                <a:gridCol w="1016709"/>
                <a:gridCol w="1574092"/>
                <a:gridCol w="1219200"/>
                <a:gridCol w="1447800"/>
                <a:gridCol w="1371600"/>
                <a:gridCol w="1676400"/>
              </a:tblGrid>
              <a:tr h="768428">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Day</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Outlook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Temp</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Humidity</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Wind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Class: </a:t>
                      </a:r>
                    </a:p>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Play Tennis?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26494">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D4</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Mild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High</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26494">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D5</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Cool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Normal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26494">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D6</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Cool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Normal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Strong</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26494">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D10</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Mild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Normal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26494">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D14</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Mild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High</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Strong</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sv-SE"/>
              <a:t>ID3 Algorithm</a:t>
            </a:r>
          </a:p>
        </p:txBody>
      </p:sp>
      <p:sp>
        <p:nvSpPr>
          <p:cNvPr id="95235" name="Line 3"/>
          <p:cNvSpPr>
            <a:spLocks noChangeShapeType="1"/>
          </p:cNvSpPr>
          <p:nvPr/>
        </p:nvSpPr>
        <p:spPr bwMode="auto">
          <a:xfrm flipH="1">
            <a:off x="2043113" y="1795463"/>
            <a:ext cx="2895600" cy="1828800"/>
          </a:xfrm>
          <a:prstGeom prst="line">
            <a:avLst/>
          </a:prstGeom>
          <a:noFill/>
          <a:ln w="381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dirty="0"/>
          </a:p>
        </p:txBody>
      </p:sp>
      <p:sp>
        <p:nvSpPr>
          <p:cNvPr id="95236" name="Line 4"/>
          <p:cNvSpPr>
            <a:spLocks noChangeShapeType="1"/>
          </p:cNvSpPr>
          <p:nvPr/>
        </p:nvSpPr>
        <p:spPr bwMode="auto">
          <a:xfrm>
            <a:off x="5243513" y="2100263"/>
            <a:ext cx="1905000" cy="1676400"/>
          </a:xfrm>
          <a:prstGeom prst="line">
            <a:avLst/>
          </a:prstGeom>
          <a:noFill/>
          <a:ln w="381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dirty="0"/>
          </a:p>
        </p:txBody>
      </p:sp>
      <p:sp>
        <p:nvSpPr>
          <p:cNvPr id="95237" name="Line 5"/>
          <p:cNvSpPr>
            <a:spLocks noChangeShapeType="1"/>
          </p:cNvSpPr>
          <p:nvPr/>
        </p:nvSpPr>
        <p:spPr bwMode="auto">
          <a:xfrm>
            <a:off x="4786313" y="2176463"/>
            <a:ext cx="0" cy="1600200"/>
          </a:xfrm>
          <a:prstGeom prst="line">
            <a:avLst/>
          </a:prstGeom>
          <a:noFill/>
          <a:ln w="381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dirty="0"/>
          </a:p>
        </p:txBody>
      </p:sp>
      <p:sp>
        <p:nvSpPr>
          <p:cNvPr id="95238" name="Text Box 6"/>
          <p:cNvSpPr txBox="1">
            <a:spLocks noChangeArrowheads="1"/>
          </p:cNvSpPr>
          <p:nvPr/>
        </p:nvSpPr>
        <p:spPr bwMode="auto">
          <a:xfrm>
            <a:off x="4176713" y="1643063"/>
            <a:ext cx="1262062" cy="495300"/>
          </a:xfrm>
          <a:prstGeom prst="rect">
            <a:avLst/>
          </a:prstGeom>
          <a:solidFill>
            <a:schemeClr val="bg1"/>
          </a:solidFill>
          <a:ln w="38100">
            <a:solidFill>
              <a:schemeClr val="hlink"/>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n-US" dirty="0">
                <a:solidFill>
                  <a:schemeClr val="tx1"/>
                </a:solidFill>
              </a:rPr>
              <a:t>Outlook</a:t>
            </a:r>
          </a:p>
        </p:txBody>
      </p:sp>
      <p:sp>
        <p:nvSpPr>
          <p:cNvPr id="95239" name="Text Box 7"/>
          <p:cNvSpPr txBox="1">
            <a:spLocks noChangeArrowheads="1"/>
          </p:cNvSpPr>
          <p:nvPr/>
        </p:nvSpPr>
        <p:spPr bwMode="auto">
          <a:xfrm>
            <a:off x="2728913" y="2633663"/>
            <a:ext cx="1054100" cy="495300"/>
          </a:xfrm>
          <a:prstGeom prst="rect">
            <a:avLst/>
          </a:prstGeom>
          <a:solidFill>
            <a:schemeClr val="bg1"/>
          </a:solidFill>
          <a:ln w="38100">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n-US" i="1" dirty="0">
                <a:solidFill>
                  <a:schemeClr val="tx1"/>
                </a:solidFill>
              </a:rPr>
              <a:t>Sunny</a:t>
            </a:r>
            <a:endParaRPr lang="en-US" dirty="0">
              <a:solidFill>
                <a:schemeClr val="tx1"/>
              </a:solidFill>
            </a:endParaRPr>
          </a:p>
        </p:txBody>
      </p:sp>
      <p:sp>
        <p:nvSpPr>
          <p:cNvPr id="95240" name="Text Box 8"/>
          <p:cNvSpPr txBox="1">
            <a:spLocks noChangeArrowheads="1"/>
          </p:cNvSpPr>
          <p:nvPr/>
        </p:nvSpPr>
        <p:spPr bwMode="auto">
          <a:xfrm>
            <a:off x="4100513" y="2633663"/>
            <a:ext cx="1400175" cy="495300"/>
          </a:xfrm>
          <a:prstGeom prst="rect">
            <a:avLst/>
          </a:prstGeom>
          <a:solidFill>
            <a:schemeClr val="bg1"/>
          </a:solidFill>
          <a:ln w="38100">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n-US" i="1" dirty="0">
                <a:solidFill>
                  <a:schemeClr val="tx1"/>
                </a:solidFill>
              </a:rPr>
              <a:t>Overcast</a:t>
            </a:r>
          </a:p>
        </p:txBody>
      </p:sp>
      <p:sp>
        <p:nvSpPr>
          <p:cNvPr id="95241" name="Text Box 9"/>
          <p:cNvSpPr txBox="1">
            <a:spLocks noChangeArrowheads="1"/>
          </p:cNvSpPr>
          <p:nvPr/>
        </p:nvSpPr>
        <p:spPr bwMode="auto">
          <a:xfrm>
            <a:off x="5853113" y="2633663"/>
            <a:ext cx="811212" cy="495300"/>
          </a:xfrm>
          <a:prstGeom prst="rect">
            <a:avLst/>
          </a:prstGeom>
          <a:solidFill>
            <a:schemeClr val="bg1"/>
          </a:solidFill>
          <a:ln w="38100">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n-US" i="1" dirty="0">
                <a:solidFill>
                  <a:schemeClr val="tx1"/>
                </a:solidFill>
              </a:rPr>
              <a:t>Rain</a:t>
            </a:r>
            <a:endParaRPr lang="en-US" dirty="0">
              <a:solidFill>
                <a:schemeClr val="tx1"/>
              </a:solidFill>
            </a:endParaRPr>
          </a:p>
        </p:txBody>
      </p:sp>
      <p:sp>
        <p:nvSpPr>
          <p:cNvPr id="95242" name="Text Box 10"/>
          <p:cNvSpPr txBox="1">
            <a:spLocks noChangeArrowheads="1"/>
          </p:cNvSpPr>
          <p:nvPr/>
        </p:nvSpPr>
        <p:spPr bwMode="auto">
          <a:xfrm>
            <a:off x="4419600" y="4462463"/>
            <a:ext cx="695325" cy="495300"/>
          </a:xfrm>
          <a:prstGeom prst="rect">
            <a:avLst/>
          </a:prstGeom>
          <a:solidFill>
            <a:schemeClr val="bg1"/>
          </a:solidFill>
          <a:ln w="381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n-US" dirty="0">
                <a:solidFill>
                  <a:schemeClr val="tx1"/>
                </a:solidFill>
              </a:rPr>
              <a:t>Yes</a:t>
            </a:r>
          </a:p>
        </p:txBody>
      </p:sp>
      <p:sp>
        <p:nvSpPr>
          <p:cNvPr id="95243" name="Text Box 11"/>
          <p:cNvSpPr txBox="1">
            <a:spLocks noChangeArrowheads="1"/>
          </p:cNvSpPr>
          <p:nvPr/>
        </p:nvSpPr>
        <p:spPr bwMode="auto">
          <a:xfrm>
            <a:off x="1600200" y="1600200"/>
            <a:ext cx="2230438"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sv-SE">
                <a:solidFill>
                  <a:schemeClr val="tx1"/>
                </a:solidFill>
              </a:rPr>
              <a:t>[D1,D2,…,D14]</a:t>
            </a:r>
          </a:p>
          <a:p>
            <a:pPr>
              <a:spcBef>
                <a:spcPct val="0"/>
              </a:spcBef>
            </a:pPr>
            <a:r>
              <a:rPr lang="sv-SE">
                <a:solidFill>
                  <a:schemeClr val="tx1"/>
                </a:solidFill>
              </a:rPr>
              <a:t>    [9+,5-]</a:t>
            </a:r>
            <a:endParaRPr lang="en-US" dirty="0">
              <a:solidFill>
                <a:schemeClr val="tx1"/>
              </a:solidFill>
            </a:endParaRPr>
          </a:p>
        </p:txBody>
      </p:sp>
      <p:sp>
        <p:nvSpPr>
          <p:cNvPr id="95244" name="Text Box 12"/>
          <p:cNvSpPr txBox="1">
            <a:spLocks noChangeArrowheads="1"/>
          </p:cNvSpPr>
          <p:nvPr/>
        </p:nvSpPr>
        <p:spPr bwMode="auto">
          <a:xfrm>
            <a:off x="96549" y="3640138"/>
            <a:ext cx="2684774"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sv-SE" dirty="0">
                <a:solidFill>
                  <a:schemeClr val="tx1"/>
                </a:solidFill>
              </a:rPr>
              <a:t>S</a:t>
            </a:r>
            <a:r>
              <a:rPr lang="sv-SE" sz="2400" baseline="-25000" dirty="0">
                <a:solidFill>
                  <a:schemeClr val="tx1"/>
                </a:solidFill>
              </a:rPr>
              <a:t>sunny</a:t>
            </a:r>
            <a:r>
              <a:rPr lang="sv-SE" dirty="0">
                <a:solidFill>
                  <a:schemeClr val="tx1"/>
                </a:solidFill>
              </a:rPr>
              <a:t>=[D1,D2,D8,D9,D11]</a:t>
            </a:r>
          </a:p>
          <a:p>
            <a:pPr>
              <a:spcBef>
                <a:spcPct val="0"/>
              </a:spcBef>
            </a:pPr>
            <a:r>
              <a:rPr lang="sv-SE" dirty="0">
                <a:solidFill>
                  <a:schemeClr val="tx1"/>
                </a:solidFill>
              </a:rPr>
              <a:t>            [2+,3-]</a:t>
            </a:r>
            <a:endParaRPr lang="en-US" dirty="0">
              <a:solidFill>
                <a:schemeClr val="tx1"/>
              </a:solidFill>
            </a:endParaRPr>
          </a:p>
        </p:txBody>
      </p:sp>
      <p:sp>
        <p:nvSpPr>
          <p:cNvPr id="95245" name="Text Box 13"/>
          <p:cNvSpPr txBox="1">
            <a:spLocks noChangeArrowheads="1"/>
          </p:cNvSpPr>
          <p:nvPr/>
        </p:nvSpPr>
        <p:spPr bwMode="auto">
          <a:xfrm>
            <a:off x="1509713" y="4538663"/>
            <a:ext cx="1033462" cy="495300"/>
          </a:xfrm>
          <a:prstGeom prst="rect">
            <a:avLst/>
          </a:prstGeom>
          <a:solidFill>
            <a:schemeClr val="bg1"/>
          </a:solidFill>
          <a:ln w="38100">
            <a:solidFill>
              <a:schemeClr val="hlink"/>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sv-SE">
                <a:solidFill>
                  <a:schemeClr val="tx1"/>
                </a:solidFill>
              </a:rPr>
              <a:t>   ?    </a:t>
            </a:r>
            <a:endParaRPr lang="en-US" dirty="0">
              <a:solidFill>
                <a:schemeClr val="tx1"/>
              </a:solidFill>
            </a:endParaRPr>
          </a:p>
        </p:txBody>
      </p:sp>
      <p:sp>
        <p:nvSpPr>
          <p:cNvPr id="95246" name="Text Box 14"/>
          <p:cNvSpPr txBox="1">
            <a:spLocks noChangeArrowheads="1"/>
          </p:cNvSpPr>
          <p:nvPr/>
        </p:nvSpPr>
        <p:spPr bwMode="auto">
          <a:xfrm>
            <a:off x="6919913" y="4538663"/>
            <a:ext cx="1033462" cy="495300"/>
          </a:xfrm>
          <a:prstGeom prst="rect">
            <a:avLst/>
          </a:prstGeom>
          <a:solidFill>
            <a:schemeClr val="bg1"/>
          </a:solidFill>
          <a:ln w="38100">
            <a:solidFill>
              <a:schemeClr val="hlink"/>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sv-SE">
                <a:solidFill>
                  <a:schemeClr val="tx1"/>
                </a:solidFill>
              </a:rPr>
              <a:t>   ?    </a:t>
            </a:r>
            <a:endParaRPr lang="en-US" dirty="0">
              <a:solidFill>
                <a:schemeClr val="tx1"/>
              </a:solidFill>
            </a:endParaRPr>
          </a:p>
        </p:txBody>
      </p:sp>
      <p:sp>
        <p:nvSpPr>
          <p:cNvPr id="95247" name="Text Box 15"/>
          <p:cNvSpPr txBox="1">
            <a:spLocks noChangeArrowheads="1"/>
          </p:cNvSpPr>
          <p:nvPr/>
        </p:nvSpPr>
        <p:spPr bwMode="auto">
          <a:xfrm>
            <a:off x="3733800" y="3624263"/>
            <a:ext cx="2520950"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sv-SE">
                <a:solidFill>
                  <a:schemeClr val="tx1"/>
                </a:solidFill>
              </a:rPr>
              <a:t>[D3,D7,D12,D13]</a:t>
            </a:r>
          </a:p>
          <a:p>
            <a:pPr>
              <a:spcBef>
                <a:spcPct val="0"/>
              </a:spcBef>
            </a:pPr>
            <a:r>
              <a:rPr lang="sv-SE">
                <a:solidFill>
                  <a:schemeClr val="tx1"/>
                </a:solidFill>
              </a:rPr>
              <a:t>    [4+,0-]</a:t>
            </a:r>
            <a:endParaRPr lang="en-US" dirty="0">
              <a:solidFill>
                <a:schemeClr val="tx1"/>
              </a:solidFill>
            </a:endParaRPr>
          </a:p>
        </p:txBody>
      </p:sp>
      <p:sp>
        <p:nvSpPr>
          <p:cNvPr id="95248" name="Text Box 16"/>
          <p:cNvSpPr txBox="1">
            <a:spLocks noChangeArrowheads="1"/>
          </p:cNvSpPr>
          <p:nvPr/>
        </p:nvSpPr>
        <p:spPr bwMode="auto">
          <a:xfrm>
            <a:off x="6157913" y="3624263"/>
            <a:ext cx="2986087"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sv-SE">
                <a:solidFill>
                  <a:schemeClr val="tx1"/>
                </a:solidFill>
              </a:rPr>
              <a:t>[D4,D5,D6,D10,D14]</a:t>
            </a:r>
          </a:p>
          <a:p>
            <a:pPr>
              <a:spcBef>
                <a:spcPct val="0"/>
              </a:spcBef>
            </a:pPr>
            <a:r>
              <a:rPr lang="sv-SE">
                <a:solidFill>
                  <a:schemeClr val="tx1"/>
                </a:solidFill>
              </a:rPr>
              <a:t>    [3+,2-]</a:t>
            </a:r>
            <a:endParaRPr lang="en-US" dirty="0">
              <a:solidFill>
                <a:schemeClr val="tx1"/>
              </a:solidFill>
            </a:endParaRPr>
          </a:p>
        </p:txBody>
      </p:sp>
      <p:sp>
        <p:nvSpPr>
          <p:cNvPr id="95249" name="Text Box 17"/>
          <p:cNvSpPr txBox="1">
            <a:spLocks noChangeArrowheads="1"/>
          </p:cNvSpPr>
          <p:nvPr/>
        </p:nvSpPr>
        <p:spPr bwMode="auto">
          <a:xfrm>
            <a:off x="228600" y="5105400"/>
            <a:ext cx="8915400"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lang="sv-SE" dirty="0">
                <a:solidFill>
                  <a:schemeClr val="tx1"/>
                </a:solidFill>
              </a:rPr>
              <a:t>Gain(S</a:t>
            </a:r>
            <a:r>
              <a:rPr lang="sv-SE" sz="2400" baseline="-25000" dirty="0">
                <a:solidFill>
                  <a:schemeClr val="tx1"/>
                </a:solidFill>
              </a:rPr>
              <a:t>sunny</a:t>
            </a:r>
            <a:r>
              <a:rPr lang="sv-SE" dirty="0">
                <a:solidFill>
                  <a:schemeClr val="tx1"/>
                </a:solidFill>
              </a:rPr>
              <a:t> , Humidity)=0.970-(3/5)0.0 – 2/5(0.0) = 0.970</a:t>
            </a:r>
          </a:p>
          <a:p>
            <a:pPr>
              <a:spcBef>
                <a:spcPct val="0"/>
              </a:spcBef>
            </a:pPr>
            <a:r>
              <a:rPr lang="sv-SE" dirty="0">
                <a:solidFill>
                  <a:schemeClr val="tx1"/>
                </a:solidFill>
              </a:rPr>
              <a:t>Gain(S</a:t>
            </a:r>
            <a:r>
              <a:rPr lang="sv-SE" sz="2400" baseline="-25000" dirty="0">
                <a:solidFill>
                  <a:schemeClr val="tx1"/>
                </a:solidFill>
              </a:rPr>
              <a:t>sunny</a:t>
            </a:r>
            <a:r>
              <a:rPr lang="sv-SE" dirty="0">
                <a:solidFill>
                  <a:schemeClr val="tx1"/>
                </a:solidFill>
              </a:rPr>
              <a:t> , Temp.)=0.970-(2/5)0.0 –2/5(1.0)-(1/5)0.0 = 0.570</a:t>
            </a:r>
          </a:p>
          <a:p>
            <a:pPr>
              <a:spcBef>
                <a:spcPct val="0"/>
              </a:spcBef>
            </a:pPr>
            <a:r>
              <a:rPr lang="sv-SE" dirty="0">
                <a:solidFill>
                  <a:schemeClr val="tx1"/>
                </a:solidFill>
              </a:rPr>
              <a:t>Gain(S</a:t>
            </a:r>
            <a:r>
              <a:rPr lang="sv-SE" sz="2400" baseline="-25000" dirty="0">
                <a:solidFill>
                  <a:schemeClr val="tx1"/>
                </a:solidFill>
              </a:rPr>
              <a:t>sunn</a:t>
            </a:r>
            <a:r>
              <a:rPr lang="sv-SE" baseline="-25000" dirty="0">
                <a:solidFill>
                  <a:schemeClr val="tx1"/>
                </a:solidFill>
              </a:rPr>
              <a:t>y</a:t>
            </a:r>
            <a:r>
              <a:rPr lang="sv-SE" dirty="0">
                <a:solidFill>
                  <a:schemeClr val="tx1"/>
                </a:solidFill>
              </a:rPr>
              <a:t> , Wind)=0.970= -(2/5)1.0 – 3/5(0.918) = 0.019</a:t>
            </a:r>
            <a:endParaRPr lang="en-US" dirty="0">
              <a:solidFill>
                <a:schemeClr val="tx1"/>
              </a:solidFill>
            </a:endParaRPr>
          </a:p>
        </p:txBody>
      </p:sp>
      <p:sp>
        <p:nvSpPr>
          <p:cNvPr id="95250" name="Line 18"/>
          <p:cNvSpPr>
            <a:spLocks noChangeShapeType="1"/>
          </p:cNvSpPr>
          <p:nvPr/>
        </p:nvSpPr>
        <p:spPr bwMode="auto">
          <a:xfrm flipV="1">
            <a:off x="228600" y="4876800"/>
            <a:ext cx="1371600" cy="228600"/>
          </a:xfrm>
          <a:prstGeom prst="line">
            <a:avLst/>
          </a:prstGeom>
          <a:noFill/>
          <a:ln w="38100" cmpd="dbl">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95252" name="AutoShape 20"/>
          <p:cNvSpPr>
            <a:spLocks/>
          </p:cNvSpPr>
          <p:nvPr/>
        </p:nvSpPr>
        <p:spPr bwMode="auto">
          <a:xfrm>
            <a:off x="152400" y="5105400"/>
            <a:ext cx="76200" cy="1143000"/>
          </a:xfrm>
          <a:prstGeom prst="leftBrace">
            <a:avLst>
              <a:gd name="adj1" fmla="val 125000"/>
              <a:gd name="adj2" fmla="val 50000"/>
            </a:avLst>
          </a:prstGeom>
          <a:noFill/>
          <a:ln w="28575">
            <a:solidFill>
              <a:schemeClr val="hlink"/>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95253" name="Text Box 21"/>
          <p:cNvSpPr txBox="1">
            <a:spLocks noChangeArrowheads="1"/>
          </p:cNvSpPr>
          <p:nvPr/>
        </p:nvSpPr>
        <p:spPr bwMode="auto">
          <a:xfrm>
            <a:off x="0" y="4610100"/>
            <a:ext cx="1653914"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b="1" dirty="0">
                <a:solidFill>
                  <a:schemeClr val="tx1"/>
                </a:solidFill>
              </a:rPr>
              <a:t>Test for this node</a:t>
            </a:r>
          </a:p>
        </p:txBody>
      </p:sp>
    </p:spTree>
    <p:extLst>
      <p:ext uri="{BB962C8B-B14F-4D97-AF65-F5344CB8AC3E}">
        <p14:creationId xmlns="" xmlns:p14="http://schemas.microsoft.com/office/powerpoint/2010/main" val="1466434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70000" lnSpcReduction="20000"/>
          </a:bodyPr>
          <a:lstStyle/>
          <a:p>
            <a:pPr>
              <a:buNone/>
            </a:pPr>
            <a:r>
              <a:rPr lang="en-US" b="1" i="1" dirty="0" smtClean="0">
                <a:solidFill>
                  <a:srgbClr val="FF0000"/>
                </a:solidFill>
              </a:rPr>
              <a:t>What is  </a:t>
            </a:r>
            <a:r>
              <a:rPr lang="en-US" b="1" i="1" dirty="0" err="1" smtClean="0">
                <a:solidFill>
                  <a:srgbClr val="FF0000"/>
                </a:solidFill>
              </a:rPr>
              <a:t>overfitting</a:t>
            </a:r>
            <a:r>
              <a:rPr lang="en-US" b="1" i="1" dirty="0" smtClean="0">
                <a:solidFill>
                  <a:srgbClr val="FF0000"/>
                </a:solidFill>
              </a:rPr>
              <a:t> in decision tree?  </a:t>
            </a:r>
            <a:endParaRPr lang="en-US" b="1" dirty="0" smtClean="0">
              <a:solidFill>
                <a:srgbClr val="FF0000"/>
              </a:solidFill>
            </a:endParaRPr>
          </a:p>
          <a:p>
            <a:pPr algn="just"/>
            <a:r>
              <a:rPr lang="en-US" dirty="0" smtClean="0"/>
              <a:t>The decision tree algorithm, unless a stopping criterion is applied, may keep growing indefinitely – splitting for every feature and dividing into smaller partitions till the point that the data is perfectly classified. </a:t>
            </a:r>
          </a:p>
          <a:p>
            <a:pPr algn="just"/>
            <a:endParaRPr lang="en-US" dirty="0" smtClean="0"/>
          </a:p>
          <a:p>
            <a:pPr algn="just"/>
            <a:r>
              <a:rPr lang="en-US" dirty="0" smtClean="0"/>
              <a:t>This, as is quite evident, results in </a:t>
            </a:r>
            <a:r>
              <a:rPr lang="en-US" dirty="0" err="1" smtClean="0"/>
              <a:t>overfitting</a:t>
            </a:r>
            <a:r>
              <a:rPr lang="en-US" dirty="0" smtClean="0"/>
              <a:t> problem.</a:t>
            </a:r>
          </a:p>
          <a:p>
            <a:pPr algn="just">
              <a:buNone/>
            </a:pPr>
            <a:endParaRPr lang="en-US" dirty="0" smtClean="0"/>
          </a:p>
          <a:p>
            <a:pPr algn="just">
              <a:buNone/>
            </a:pPr>
            <a:r>
              <a:rPr lang="en-US" b="1" dirty="0" smtClean="0">
                <a:solidFill>
                  <a:srgbClr val="FF0000"/>
                </a:solidFill>
              </a:rPr>
              <a:t>How to Avoid </a:t>
            </a:r>
            <a:r>
              <a:rPr lang="en-US" b="1" dirty="0" err="1" smtClean="0">
                <a:solidFill>
                  <a:srgbClr val="FF0000"/>
                </a:solidFill>
              </a:rPr>
              <a:t>Overfitting</a:t>
            </a:r>
            <a:r>
              <a:rPr lang="en-US" b="1" dirty="0" smtClean="0">
                <a:solidFill>
                  <a:srgbClr val="FF0000"/>
                </a:solidFill>
              </a:rPr>
              <a:t>?</a:t>
            </a:r>
          </a:p>
          <a:p>
            <a:pPr algn="just"/>
            <a:r>
              <a:rPr lang="en-US" dirty="0" smtClean="0"/>
              <a:t>To prevent a decision tree getting </a:t>
            </a:r>
            <a:r>
              <a:rPr lang="en-US" dirty="0" err="1" smtClean="0"/>
              <a:t>overfitted</a:t>
            </a:r>
            <a:r>
              <a:rPr lang="en-US" dirty="0" smtClean="0"/>
              <a:t> , pruning of the decision tree is essential. </a:t>
            </a:r>
          </a:p>
          <a:p>
            <a:pPr algn="just"/>
            <a:endParaRPr lang="en-US" dirty="0" smtClean="0"/>
          </a:p>
          <a:p>
            <a:pPr algn="just"/>
            <a:r>
              <a:rPr lang="en-US" dirty="0" smtClean="0"/>
              <a:t>Pruning reduces the size of the tree such that the model is more generalized and can classify unknown and unlabelled data in a better way.</a:t>
            </a:r>
          </a:p>
          <a:p>
            <a:pPr algn="just"/>
            <a:endParaRPr lang="en-US" dirty="0" smtClean="0"/>
          </a:p>
          <a:p>
            <a:pPr algn="just"/>
            <a:r>
              <a:rPr lang="en-US" b="1" dirty="0" smtClean="0"/>
              <a:t>Pruning:</a:t>
            </a:r>
            <a:r>
              <a:rPr lang="en-US" dirty="0" smtClean="0"/>
              <a:t> Pruning is the process of removing the unwanted branches from the tree.</a:t>
            </a:r>
          </a:p>
          <a:p>
            <a:pPr algn="just"/>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98"/>
          <p:cNvGraphicFramePr>
            <a:graphicFrameLocks/>
          </p:cNvGraphicFramePr>
          <p:nvPr>
            <p:extLst>
              <p:ext uri="{D42A27DB-BD31-4B8C-83A1-F6EECF244321}">
                <p14:modId xmlns="" xmlns:p14="http://schemas.microsoft.com/office/powerpoint/2010/main" val="1385304892"/>
              </p:ext>
            </p:extLst>
          </p:nvPr>
        </p:nvGraphicFramePr>
        <p:xfrm>
          <a:off x="457199" y="366546"/>
          <a:ext cx="8305801" cy="6186654"/>
        </p:xfrm>
        <a:graphic>
          <a:graphicData uri="http://schemas.openxmlformats.org/drawingml/2006/table">
            <a:tbl>
              <a:tblPr/>
              <a:tblGrid>
                <a:gridCol w="1016709"/>
                <a:gridCol w="1574092"/>
                <a:gridCol w="1219200"/>
                <a:gridCol w="1447800"/>
                <a:gridCol w="1371600"/>
                <a:gridCol w="1676400"/>
              </a:tblGrid>
              <a:tr h="433243">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Day</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Outlook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Temp</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Humidity</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Wind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Class: </a:t>
                      </a:r>
                    </a:p>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tx1"/>
                          </a:solidFill>
                          <a:effectLst/>
                          <a:latin typeface="+mn-lt"/>
                        </a:rPr>
                        <a:t>Play Tennis?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D1</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Sunny</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Hot</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High</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D2</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Sunny</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Hot</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High</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Strong</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D3</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Overcast</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Hot</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High</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D4</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Mild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High</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D5</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Cool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Normal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D6</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Cool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Normal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Strong</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D7</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Overcast</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Cool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Normal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Strong</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D8</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Sunny</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Mild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High</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D9</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Sunny</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Cool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Normal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D10</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Mild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Normal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D11</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Sunny</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Mild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Normal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Strong</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D12</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Overcast</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Mild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High</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Strong</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D13</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Overcast</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Hot</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Normal</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rgbClr val="FF0000"/>
                          </a:solidFill>
                          <a:effectLst/>
                          <a:latin typeface="+mn-lt"/>
                        </a:rPr>
                        <a:t>Weak</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rgbClr val="FF0000"/>
                          </a:solidFill>
                          <a:effectLst/>
                          <a:latin typeface="+mn-lt"/>
                        </a:rPr>
                        <a:t>Yes</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6383">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D14</a:t>
                      </a:r>
                    </a:p>
                  </a:txBody>
                  <a:tcPr marL="87094" marR="87094" marT="42849" marB="428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Rain</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Mild</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High</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0" u="none" strike="noStrike" cap="none" normalizeH="0" baseline="0" dirty="0" smtClean="0">
                          <a:ln>
                            <a:noFill/>
                          </a:ln>
                          <a:solidFill>
                            <a:schemeClr val="accent5">
                              <a:lumMod val="75000"/>
                            </a:schemeClr>
                          </a:solidFill>
                          <a:effectLst/>
                          <a:latin typeface="+mn-lt"/>
                        </a:rPr>
                        <a:t>Strong</a:t>
                      </a:r>
                    </a:p>
                  </a:txBody>
                  <a:tcPr marL="87094" marR="87094" marT="42849" marB="428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2400" b="0" i="1" u="none" strike="noStrike" cap="none" normalizeH="0" baseline="0" dirty="0" smtClean="0">
                          <a:ln>
                            <a:noFill/>
                          </a:ln>
                          <a:solidFill>
                            <a:schemeClr val="accent5">
                              <a:lumMod val="75000"/>
                            </a:schemeClr>
                          </a:solidFill>
                          <a:effectLst/>
                          <a:latin typeface="+mn-lt"/>
                        </a:rPr>
                        <a:t>No</a:t>
                      </a:r>
                    </a:p>
                  </a:txBody>
                  <a:tcPr marL="87094" marR="87094" marT="42849" marB="428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Outlook: Information Gain=</a:t>
            </a:r>
          </a:p>
          <a:p>
            <a:r>
              <a:rPr lang="en-US" b="1" dirty="0" err="1" smtClean="0"/>
              <a:t>Humidity:</a:t>
            </a:r>
            <a:r>
              <a:rPr lang="en-US" dirty="0" err="1" smtClean="0"/>
              <a:t>Information</a:t>
            </a:r>
            <a:r>
              <a:rPr lang="en-US" dirty="0" smtClean="0"/>
              <a:t> Gain = 0.152</a:t>
            </a:r>
          </a:p>
          <a:p>
            <a:r>
              <a:rPr lang="en-US" b="1" dirty="0" smtClean="0"/>
              <a:t>Windy: </a:t>
            </a:r>
            <a:r>
              <a:rPr lang="en-US" dirty="0" smtClean="0"/>
              <a:t>Information Gain = 0.048</a:t>
            </a:r>
          </a:p>
          <a:p>
            <a:r>
              <a:rPr lang="en-US" b="1" dirty="0" smtClean="0"/>
              <a:t>Temperature: </a:t>
            </a:r>
            <a:r>
              <a:rPr lang="en-US" dirty="0" smtClean="0"/>
              <a:t>Information Gain = 0.029</a:t>
            </a:r>
          </a:p>
          <a:p>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55000" lnSpcReduction="20000"/>
          </a:bodyPr>
          <a:lstStyle/>
          <a:p>
            <a:pPr algn="just">
              <a:buNone/>
            </a:pPr>
            <a:r>
              <a:rPr lang="en-US" dirty="0" smtClean="0"/>
              <a:t>There are two approaches of pruning:</a:t>
            </a:r>
          </a:p>
          <a:p>
            <a:pPr algn="just"/>
            <a:r>
              <a:rPr lang="en-US" b="1" dirty="0" smtClean="0">
                <a:solidFill>
                  <a:srgbClr val="FF0000"/>
                </a:solidFill>
              </a:rPr>
              <a:t>Pre-pruning:</a:t>
            </a:r>
            <a:r>
              <a:rPr lang="en-US" dirty="0" smtClean="0"/>
              <a:t> Stop growing the tree before it reaches perfection.</a:t>
            </a:r>
          </a:p>
          <a:p>
            <a:pPr algn="just"/>
            <a:r>
              <a:rPr lang="en-US" b="1" dirty="0" smtClean="0">
                <a:solidFill>
                  <a:srgbClr val="FF0000"/>
                </a:solidFill>
              </a:rPr>
              <a:t>Post-pruning:</a:t>
            </a:r>
            <a:r>
              <a:rPr lang="en-US" dirty="0" smtClean="0"/>
              <a:t> Allow the tree to grow entirely and then post-prune some of the branches from it.</a:t>
            </a:r>
          </a:p>
          <a:p>
            <a:pPr algn="just"/>
            <a:endParaRPr lang="en-US" dirty="0" smtClean="0"/>
          </a:p>
          <a:p>
            <a:pPr algn="just"/>
            <a:r>
              <a:rPr lang="en-US" dirty="0" smtClean="0"/>
              <a:t>In the case of pre-pruning, the tree is stopped from further growing once it reaches a certain number of decision nodes or decisions. Hence, in this strategy, the algorithm avoids </a:t>
            </a:r>
            <a:r>
              <a:rPr lang="en-US" dirty="0" err="1" smtClean="0"/>
              <a:t>overfitting</a:t>
            </a:r>
            <a:r>
              <a:rPr lang="en-US" dirty="0" smtClean="0"/>
              <a:t> as well as optimizes computational cost. </a:t>
            </a:r>
          </a:p>
          <a:p>
            <a:pPr algn="just"/>
            <a:endParaRPr lang="en-US" dirty="0" smtClean="0"/>
          </a:p>
          <a:p>
            <a:pPr algn="just"/>
            <a:r>
              <a:rPr lang="en-US" dirty="0" smtClean="0"/>
              <a:t>However, it also stands a chance to ignore important information contributed by a feature which was skipped, thereby resulting in miss out of certain patterns in the data.</a:t>
            </a:r>
          </a:p>
          <a:p>
            <a:pPr algn="just"/>
            <a:endParaRPr lang="en-US" dirty="0" smtClean="0"/>
          </a:p>
          <a:p>
            <a:pPr algn="just"/>
            <a:r>
              <a:rPr lang="en-US" dirty="0" smtClean="0"/>
              <a:t>On the other hand, in the case of post-pruning, the tree is allowed to grow to the full extent. </a:t>
            </a:r>
          </a:p>
          <a:p>
            <a:pPr algn="just"/>
            <a:endParaRPr lang="en-US" dirty="0" smtClean="0"/>
          </a:p>
          <a:p>
            <a:pPr algn="just"/>
            <a:r>
              <a:rPr lang="en-US" dirty="0" smtClean="0"/>
              <a:t>Then, by using certain pruning criterion, e.g. error rates at the nodes, the size of the tree is reduced. </a:t>
            </a:r>
          </a:p>
          <a:p>
            <a:pPr algn="just"/>
            <a:endParaRPr lang="en-US" dirty="0" smtClean="0"/>
          </a:p>
          <a:p>
            <a:pPr algn="just"/>
            <a:r>
              <a:rPr lang="en-US" dirty="0" smtClean="0"/>
              <a:t>This is a more effective approach in terms of classification accuracy as it considers all minute information available from the training data.</a:t>
            </a:r>
          </a:p>
          <a:p>
            <a:pPr algn="just"/>
            <a:endParaRPr lang="en-US" dirty="0" smtClean="0"/>
          </a:p>
          <a:p>
            <a:pPr algn="just"/>
            <a:r>
              <a:rPr lang="en-US" dirty="0" smtClean="0"/>
              <a:t>However, the computational cost is obviously more than that of pre-pruning.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chor="t">
            <a:noAutofit/>
          </a:bodyPr>
          <a:lstStyle/>
          <a:p>
            <a:r>
              <a:rPr lang="en-US" sz="3200" dirty="0" smtClean="0">
                <a:solidFill>
                  <a:srgbClr val="FF0000"/>
                </a:solidFill>
                <a:latin typeface="Times New Roman" pitchFamily="18" charset="0"/>
                <a:cs typeface="Times New Roman" pitchFamily="18" charset="0"/>
              </a:rPr>
              <a:t>Strengths of decision tree</a:t>
            </a:r>
            <a:r>
              <a:rPr lang="en-US" sz="3600" i="1" dirty="0" smtClean="0"/>
              <a:t/>
            </a:r>
            <a:br>
              <a:rPr lang="en-US" sz="3600" i="1" dirty="0" smtClean="0"/>
            </a:br>
            <a:endParaRPr lang="en-US" sz="3600" dirty="0"/>
          </a:p>
        </p:txBody>
      </p:sp>
      <p:sp>
        <p:nvSpPr>
          <p:cNvPr id="3" name="Content Placeholder 2"/>
          <p:cNvSpPr>
            <a:spLocks noGrp="1"/>
          </p:cNvSpPr>
          <p:nvPr>
            <p:ph idx="1"/>
          </p:nvPr>
        </p:nvSpPr>
        <p:spPr>
          <a:xfrm>
            <a:off x="457200" y="1066800"/>
            <a:ext cx="8229600" cy="5410200"/>
          </a:xfrm>
        </p:spPr>
        <p:txBody>
          <a:bodyPr>
            <a:normAutofit fontScale="77500" lnSpcReduction="20000"/>
          </a:bodyPr>
          <a:lstStyle/>
          <a:p>
            <a:pPr algn="just"/>
            <a:r>
              <a:rPr lang="en-US" dirty="0" smtClean="0"/>
              <a:t>It produces very simple understandable rules. </a:t>
            </a:r>
            <a:endParaRPr lang="en-US" dirty="0" smtClean="0"/>
          </a:p>
          <a:p>
            <a:pPr algn="just"/>
            <a:endParaRPr lang="en-US" dirty="0" smtClean="0"/>
          </a:p>
          <a:p>
            <a:pPr algn="just"/>
            <a:r>
              <a:rPr lang="en-US" dirty="0" smtClean="0"/>
              <a:t>For </a:t>
            </a:r>
            <a:r>
              <a:rPr lang="en-US" dirty="0" smtClean="0"/>
              <a:t>smaller trees, not </a:t>
            </a:r>
            <a:r>
              <a:rPr lang="en-US" dirty="0" smtClean="0"/>
              <a:t>much mathematical </a:t>
            </a:r>
            <a:r>
              <a:rPr lang="en-US" dirty="0" smtClean="0"/>
              <a:t>and computational knowledge is required to understand </a:t>
            </a:r>
            <a:r>
              <a:rPr lang="en-US" dirty="0" smtClean="0"/>
              <a:t>this model.</a:t>
            </a:r>
          </a:p>
          <a:p>
            <a:pPr algn="just"/>
            <a:endParaRPr lang="en-US" dirty="0" smtClean="0"/>
          </a:p>
          <a:p>
            <a:pPr algn="just"/>
            <a:r>
              <a:rPr lang="en-US" dirty="0" smtClean="0"/>
              <a:t>Works well for most of the problems</a:t>
            </a:r>
            <a:r>
              <a:rPr lang="en-US" dirty="0" smtClean="0"/>
              <a:t>.</a:t>
            </a:r>
          </a:p>
          <a:p>
            <a:pPr algn="just"/>
            <a:endParaRPr lang="en-US" dirty="0" smtClean="0"/>
          </a:p>
          <a:p>
            <a:pPr algn="just"/>
            <a:r>
              <a:rPr lang="en-US" dirty="0" smtClean="0"/>
              <a:t>It can handle both numerical and categorical variables</a:t>
            </a:r>
            <a:r>
              <a:rPr lang="en-US" dirty="0" smtClean="0"/>
              <a:t>.</a:t>
            </a:r>
          </a:p>
          <a:p>
            <a:pPr algn="just"/>
            <a:endParaRPr lang="en-US" dirty="0" smtClean="0"/>
          </a:p>
          <a:p>
            <a:pPr algn="just"/>
            <a:r>
              <a:rPr lang="en-US" dirty="0" smtClean="0"/>
              <a:t>Can work well both with small and large training data sets</a:t>
            </a:r>
            <a:r>
              <a:rPr lang="en-US" dirty="0" smtClean="0"/>
              <a:t>.</a:t>
            </a:r>
          </a:p>
          <a:p>
            <a:pPr algn="just"/>
            <a:endParaRPr lang="en-US" dirty="0" smtClean="0"/>
          </a:p>
          <a:p>
            <a:pPr algn="just"/>
            <a:r>
              <a:rPr lang="en-US" dirty="0" smtClean="0"/>
              <a:t>Decision trees provide a definite clue of which features are more useful </a:t>
            </a:r>
            <a:r>
              <a:rPr lang="en-US" dirty="0" smtClean="0"/>
              <a:t>for classification</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Play Tennis Data Set"/>
          <p:cNvPicPr>
            <a:picLocks noChangeAspect="1" noChangeArrowheads="1"/>
          </p:cNvPicPr>
          <p:nvPr/>
        </p:nvPicPr>
        <p:blipFill>
          <a:blip r:embed="rId2" cstate="print"/>
          <a:srcRect/>
          <a:stretch>
            <a:fillRect/>
          </a:stretch>
        </p:blipFill>
        <p:spPr bwMode="auto">
          <a:xfrm>
            <a:off x="1143000" y="304801"/>
            <a:ext cx="7000875" cy="4953000"/>
          </a:xfrm>
          <a:prstGeom prst="rect">
            <a:avLst/>
          </a:prstGeom>
          <a:noFill/>
        </p:spPr>
      </p:pic>
      <p:sp>
        <p:nvSpPr>
          <p:cNvPr id="5" name="Rectangle 4"/>
          <p:cNvSpPr/>
          <p:nvPr/>
        </p:nvSpPr>
        <p:spPr>
          <a:xfrm>
            <a:off x="609600" y="5429071"/>
            <a:ext cx="8001000" cy="1200329"/>
          </a:xfrm>
          <a:prstGeom prst="rect">
            <a:avLst/>
          </a:prstGeom>
        </p:spPr>
        <p:txBody>
          <a:bodyPr wrap="square">
            <a:spAutoFit/>
          </a:bodyPr>
          <a:lstStyle/>
          <a:p>
            <a:pPr algn="just"/>
            <a:r>
              <a:rPr lang="en-US" dirty="0" smtClean="0"/>
              <a:t>The independent variables are Outlook, Temperature, Humidity, and Wind. The dependent variable is </a:t>
            </a:r>
            <a:r>
              <a:rPr lang="en-US" b="1" dirty="0" smtClean="0">
                <a:solidFill>
                  <a:srgbClr val="FF0000"/>
                </a:solidFill>
              </a:rPr>
              <a:t>whether to play football or not</a:t>
            </a:r>
            <a:r>
              <a:rPr lang="en-US" dirty="0" smtClean="0"/>
              <a:t>.</a:t>
            </a:r>
          </a:p>
          <a:p>
            <a:pPr algn="just"/>
            <a:r>
              <a:rPr lang="en-US" dirty="0" smtClean="0"/>
              <a:t>As the first step, we have to find the Root Node(parent node) for our decision tree. For that follow the steps: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2028</TotalTime>
  <Words>3645</Words>
  <Application>Microsoft Office PowerPoint</Application>
  <PresentationFormat>On-screen Show (4:3)</PresentationFormat>
  <Paragraphs>862</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Slide 1</vt:lpstr>
      <vt:lpstr>Slide 2</vt:lpstr>
      <vt:lpstr>Slide 3</vt:lpstr>
      <vt:lpstr>Slide 4</vt:lpstr>
      <vt:lpstr>Slide 5</vt:lpstr>
      <vt:lpstr>Slide 6</vt:lpstr>
      <vt:lpstr>Slide 7</vt:lpstr>
      <vt:lpstr>Strengths of decision tree </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ID3 Algorithm</vt:lpstr>
      <vt:lpstr>Slide 51</vt:lpstr>
      <vt:lpstr>Slide 52</vt:lpstr>
      <vt:lpstr>Slide 53</vt:lpstr>
      <vt:lpstr>Slide 54</vt:lpstr>
      <vt:lpstr>Slide 55</vt:lpstr>
      <vt:lpstr>Slide 56</vt:lpstr>
      <vt:lpstr>Slide 57</vt:lpstr>
      <vt:lpstr>Slide 58</vt:lpstr>
      <vt:lpstr>ID3 Algorithm</vt:lpstr>
      <vt:lpstr>Slide 60</vt:lpstr>
      <vt:lpstr>Slide 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12</cp:lastModifiedBy>
  <cp:revision>240</cp:revision>
  <dcterms:created xsi:type="dcterms:W3CDTF">2022-03-08T06:51:54Z</dcterms:created>
  <dcterms:modified xsi:type="dcterms:W3CDTF">2024-01-30T07:34:48Z</dcterms:modified>
</cp:coreProperties>
</file>