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3" r:id="rId3"/>
    <p:sldId id="344" r:id="rId4"/>
    <p:sldId id="345" r:id="rId5"/>
    <p:sldId id="349" r:id="rId6"/>
    <p:sldId id="352" r:id="rId7"/>
    <p:sldId id="353" r:id="rId8"/>
    <p:sldId id="354" r:id="rId9"/>
    <p:sldId id="355" r:id="rId10"/>
    <p:sldId id="357" r:id="rId11"/>
    <p:sldId id="364" r:id="rId12"/>
    <p:sldId id="365" r:id="rId13"/>
    <p:sldId id="366" r:id="rId14"/>
    <p:sldId id="367" r:id="rId15"/>
    <p:sldId id="356" r:id="rId16"/>
    <p:sldId id="350" r:id="rId17"/>
    <p:sldId id="351" r:id="rId18"/>
    <p:sldId id="348" r:id="rId19"/>
    <p:sldId id="358" r:id="rId20"/>
    <p:sldId id="359" r:id="rId21"/>
    <p:sldId id="360" r:id="rId22"/>
    <p:sldId id="361" r:id="rId23"/>
    <p:sldId id="362"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5" r:id="rId38"/>
    <p:sldId id="36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8" d="100"/>
          <a:sy n="98" d="100"/>
        </p:scale>
        <p:origin x="-76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E1103-D66E-4477-BB5A-6A8BB3B34433}"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2E1103-D66E-4477-BB5A-6A8BB3B34433}"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2E1103-D66E-4477-BB5A-6A8BB3B34433}" type="datetimeFigureOut">
              <a:rPr lang="en-US" smtClean="0"/>
              <a:pPr/>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2E1103-D66E-4477-BB5A-6A8BB3B34433}" type="datetimeFigureOut">
              <a:rPr lang="en-US" smtClean="0"/>
              <a:pPr/>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E1103-D66E-4477-BB5A-6A8BB3B34433}" type="datetimeFigureOut">
              <a:rPr lang="en-US" smtClean="0"/>
              <a:pPr/>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E1103-D66E-4477-BB5A-6A8BB3B34433}"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E1103-D66E-4477-BB5A-6A8BB3B34433}"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E1103-D66E-4477-BB5A-6A8BB3B34433}" type="datetimeFigureOut">
              <a:rPr lang="en-US" smtClean="0"/>
              <a:pPr/>
              <a:t>2/17/2023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0DE3E-50E2-4110-849F-48BD3CE2EB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Kernel_metho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ataaspirant.com/popular-activation-functions-neural-network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705600"/>
          </a:xfrm>
        </p:spPr>
        <p:txBody>
          <a:bodyPr>
            <a:normAutofit fontScale="70000" lnSpcReduction="20000"/>
          </a:bodyPr>
          <a:lstStyle/>
          <a:p>
            <a:pPr algn="ctr">
              <a:buNone/>
            </a:pPr>
            <a:r>
              <a:rPr lang="en-US" b="1" dirty="0" smtClean="0">
                <a:solidFill>
                  <a:srgbClr val="FF0000"/>
                </a:solidFill>
              </a:rPr>
              <a:t>Support Vector Machine Algorithm</a:t>
            </a:r>
          </a:p>
          <a:p>
            <a:endParaRPr lang="en-US" dirty="0" smtClean="0"/>
          </a:p>
          <a:p>
            <a:pPr algn="just"/>
            <a:r>
              <a:rPr lang="en-US" dirty="0" smtClean="0"/>
              <a:t>Support Vector Machine or SVM is one of the most popular Supervised Learning algorithms. </a:t>
            </a:r>
          </a:p>
          <a:p>
            <a:pPr algn="just"/>
            <a:endParaRPr lang="en-US" dirty="0" smtClean="0"/>
          </a:p>
          <a:p>
            <a:pPr algn="just"/>
            <a:r>
              <a:rPr lang="en-US" dirty="0" smtClean="0"/>
              <a:t>It is used for Classification as well as Regression problems. </a:t>
            </a:r>
          </a:p>
          <a:p>
            <a:pPr algn="just"/>
            <a:endParaRPr lang="en-US" dirty="0" smtClean="0"/>
          </a:p>
          <a:p>
            <a:pPr algn="just"/>
            <a:r>
              <a:rPr lang="en-US" dirty="0" smtClean="0"/>
              <a:t>However, primarily, it is used for Classification problems in Machine Learning.</a:t>
            </a:r>
          </a:p>
          <a:p>
            <a:pPr algn="just"/>
            <a:endParaRPr lang="en-US" dirty="0" smtClean="0"/>
          </a:p>
          <a:p>
            <a:pPr algn="just"/>
            <a:r>
              <a:rPr lang="en-US" dirty="0" smtClean="0"/>
              <a:t>The goal of the SVM algorithm is to create the best line or decision boundary that can segregate n-dimensional space into classes so that we can easily put the new data point in the correct category in the future. </a:t>
            </a:r>
          </a:p>
          <a:p>
            <a:pPr algn="just"/>
            <a:endParaRPr lang="en-US" dirty="0" smtClean="0"/>
          </a:p>
          <a:p>
            <a:pPr algn="just"/>
            <a:r>
              <a:rPr lang="en-US" dirty="0" smtClean="0"/>
              <a:t>This best decision boundary is called a </a:t>
            </a:r>
            <a:r>
              <a:rPr lang="en-US" dirty="0" err="1" smtClean="0"/>
              <a:t>hyperplane</a:t>
            </a:r>
            <a:r>
              <a:rPr lang="en-US" dirty="0" smtClean="0"/>
              <a:t>.</a:t>
            </a:r>
          </a:p>
          <a:p>
            <a:pPr algn="just"/>
            <a:endParaRPr lang="en-US" dirty="0" smtClean="0"/>
          </a:p>
          <a:p>
            <a:pPr algn="just"/>
            <a:r>
              <a:rPr lang="en-US" dirty="0" smtClean="0"/>
              <a:t>SVM chooses the extreme points/vectors that help in creating the </a:t>
            </a:r>
            <a:r>
              <a:rPr lang="en-US" dirty="0" err="1" smtClean="0"/>
              <a:t>hyperplane</a:t>
            </a:r>
            <a:r>
              <a:rPr lang="en-US" dirty="0" smtClean="0"/>
              <a:t>. </a:t>
            </a:r>
          </a:p>
          <a:p>
            <a:pPr algn="just"/>
            <a:endParaRPr lang="en-US" dirty="0" smtClean="0"/>
          </a:p>
          <a:p>
            <a:pPr algn="just"/>
            <a:r>
              <a:rPr lang="en-US" dirty="0" smtClean="0"/>
              <a:t>These extreme cases are called as support vectors.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2971800"/>
          </a:xfrm>
        </p:spPr>
        <p:txBody>
          <a:bodyPr>
            <a:normAutofit fontScale="70000" lnSpcReduction="20000"/>
          </a:bodyPr>
          <a:lstStyle/>
          <a:p>
            <a:pPr algn="just"/>
            <a:r>
              <a:rPr lang="en-US" dirty="0" smtClean="0"/>
              <a:t>Hence, the SVM algorithm helps to find the best line or decision boundary.</a:t>
            </a:r>
          </a:p>
          <a:p>
            <a:pPr algn="just"/>
            <a:r>
              <a:rPr lang="en-US" dirty="0" smtClean="0"/>
              <a:t>This best boundary or region is called as a </a:t>
            </a:r>
            <a:r>
              <a:rPr lang="en-US" b="1" dirty="0" err="1" smtClean="0"/>
              <a:t>hyperplane</a:t>
            </a:r>
            <a:r>
              <a:rPr lang="en-US" dirty="0" smtClean="0"/>
              <a:t>. </a:t>
            </a:r>
          </a:p>
          <a:p>
            <a:pPr algn="just"/>
            <a:r>
              <a:rPr lang="en-US" dirty="0" smtClean="0"/>
              <a:t>SVM algorithm finds the closest point of the lines from both the classes. </a:t>
            </a:r>
          </a:p>
          <a:p>
            <a:pPr algn="just"/>
            <a:r>
              <a:rPr lang="en-US" dirty="0" smtClean="0"/>
              <a:t>The distance between the vectors and the </a:t>
            </a:r>
            <a:r>
              <a:rPr lang="en-US" dirty="0" err="1" smtClean="0"/>
              <a:t>hyperplane</a:t>
            </a:r>
            <a:r>
              <a:rPr lang="en-US" dirty="0" smtClean="0"/>
              <a:t> is called as </a:t>
            </a:r>
            <a:r>
              <a:rPr lang="en-US" b="1" dirty="0" smtClean="0"/>
              <a:t>margin</a:t>
            </a:r>
            <a:r>
              <a:rPr lang="en-US" dirty="0" smtClean="0"/>
              <a:t>. </a:t>
            </a:r>
          </a:p>
          <a:p>
            <a:pPr algn="just"/>
            <a:r>
              <a:rPr lang="en-US" dirty="0" smtClean="0"/>
              <a:t>The </a:t>
            </a:r>
            <a:r>
              <a:rPr lang="en-US" b="1" dirty="0" err="1" smtClean="0"/>
              <a:t>hyperplane</a:t>
            </a:r>
            <a:r>
              <a:rPr lang="en-US" dirty="0" smtClean="0"/>
              <a:t> with maximum margin is called the </a:t>
            </a:r>
            <a:r>
              <a:rPr lang="en-US" b="1" dirty="0" smtClean="0"/>
              <a:t>optimal </a:t>
            </a:r>
            <a:r>
              <a:rPr lang="en-US" b="1" dirty="0" err="1" smtClean="0"/>
              <a:t>hyperplane</a:t>
            </a:r>
            <a:r>
              <a:rPr lang="en-US" dirty="0" smtClean="0"/>
              <a: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buNone/>
            </a:pPr>
            <a:endParaRPr lang="en-US" dirty="0" smtClean="0"/>
          </a:p>
          <a:p>
            <a:pPr algn="just"/>
            <a:endParaRPr lang="en-US" dirty="0" smtClean="0"/>
          </a:p>
          <a:p>
            <a:pPr algn="just"/>
            <a:endParaRPr lang="en-US" dirty="0" smtClean="0"/>
          </a:p>
          <a:p>
            <a:pPr algn="just"/>
            <a:endParaRPr lang="en-US" dirty="0"/>
          </a:p>
        </p:txBody>
      </p:sp>
      <p:pic>
        <p:nvPicPr>
          <p:cNvPr id="101378" name="Picture 2" descr="Support Vector Machine Algorithm"/>
          <p:cNvPicPr>
            <a:picLocks noChangeAspect="1" noChangeArrowheads="1"/>
          </p:cNvPicPr>
          <p:nvPr/>
        </p:nvPicPr>
        <p:blipFill>
          <a:blip r:embed="rId2" cstate="print"/>
          <a:srcRect/>
          <a:stretch>
            <a:fillRect/>
          </a:stretch>
        </p:blipFill>
        <p:spPr bwMode="auto">
          <a:xfrm>
            <a:off x="1981200" y="3886200"/>
            <a:ext cx="4572000" cy="2514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1981200"/>
          </a:xfrm>
        </p:spPr>
        <p:txBody>
          <a:bodyPr>
            <a:normAutofit fontScale="85000" lnSpcReduction="20000"/>
          </a:bodyPr>
          <a:lstStyle/>
          <a:p>
            <a:pPr algn="just"/>
            <a:r>
              <a:rPr lang="en-US" b="1" dirty="0" smtClean="0">
                <a:solidFill>
                  <a:srgbClr val="FF0000"/>
                </a:solidFill>
              </a:rPr>
              <a:t>Non-Linear SVM</a:t>
            </a:r>
            <a:r>
              <a:rPr lang="en-US" b="1" dirty="0" smtClean="0"/>
              <a:t>: </a:t>
            </a:r>
            <a:r>
              <a:rPr lang="en-US" dirty="0" smtClean="0"/>
              <a:t>If data is linearly arranged, then we can separate it by using a straight line, but for non-linear data, we cannot draw a single straight line. </a:t>
            </a:r>
          </a:p>
          <a:p>
            <a:pPr algn="just"/>
            <a:endParaRPr lang="en-US" dirty="0" smtClean="0"/>
          </a:p>
          <a:p>
            <a:pPr algn="just"/>
            <a:r>
              <a:rPr lang="en-US" dirty="0" smtClean="0"/>
              <a:t>Consider the below image:</a:t>
            </a:r>
          </a:p>
          <a:p>
            <a:endParaRPr lang="en-US" dirty="0"/>
          </a:p>
        </p:txBody>
      </p:sp>
      <p:pic>
        <p:nvPicPr>
          <p:cNvPr id="107522" name="Picture 2" descr="Support Vector Machine Algorithm"/>
          <p:cNvPicPr>
            <a:picLocks noChangeAspect="1" noChangeArrowheads="1"/>
          </p:cNvPicPr>
          <p:nvPr/>
        </p:nvPicPr>
        <p:blipFill>
          <a:blip r:embed="rId2" cstate="print"/>
          <a:srcRect/>
          <a:stretch>
            <a:fillRect/>
          </a:stretch>
        </p:blipFill>
        <p:spPr bwMode="auto">
          <a:xfrm>
            <a:off x="2466975" y="2667000"/>
            <a:ext cx="4162425" cy="3733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3733800"/>
          </a:xfrm>
        </p:spPr>
        <p:txBody>
          <a:bodyPr>
            <a:normAutofit fontScale="77500" lnSpcReduction="20000"/>
          </a:bodyPr>
          <a:lstStyle/>
          <a:p>
            <a:pPr algn="just"/>
            <a:r>
              <a:rPr lang="en-US" dirty="0" smtClean="0"/>
              <a:t>So to separate these data points, we need to add one more dimension. For linear data, we have used two dimensions x and y. </a:t>
            </a:r>
          </a:p>
          <a:p>
            <a:pPr algn="just"/>
            <a:r>
              <a:rPr lang="en-US" b="1" dirty="0" smtClean="0">
                <a:solidFill>
                  <a:srgbClr val="FF0000"/>
                </a:solidFill>
              </a:rPr>
              <a:t>So for non-linear data</a:t>
            </a:r>
            <a:r>
              <a:rPr lang="en-US" dirty="0" smtClean="0"/>
              <a:t>, we will add a third dimension </a:t>
            </a:r>
            <a:r>
              <a:rPr lang="en-US" b="1" dirty="0" smtClean="0">
                <a:solidFill>
                  <a:srgbClr val="FF0000"/>
                </a:solidFill>
              </a:rPr>
              <a:t>z</a:t>
            </a:r>
            <a:r>
              <a:rPr lang="en-US" dirty="0" smtClean="0"/>
              <a:t>. It can be calculated as:</a:t>
            </a:r>
          </a:p>
          <a:p>
            <a:pPr>
              <a:buNone/>
            </a:pPr>
            <a:r>
              <a:rPr lang="en-US" dirty="0" smtClean="0"/>
              <a:t>                                               z=x</a:t>
            </a:r>
            <a:r>
              <a:rPr lang="en-US" baseline="30000" dirty="0" smtClean="0"/>
              <a:t>2</a:t>
            </a:r>
            <a:r>
              <a:rPr lang="en-US" dirty="0" smtClean="0"/>
              <a:t> +y</a:t>
            </a:r>
            <a:r>
              <a:rPr lang="en-US" baseline="30000" dirty="0" smtClean="0"/>
              <a:t>2</a:t>
            </a:r>
          </a:p>
          <a:p>
            <a:pPr>
              <a:buNone/>
            </a:pPr>
            <a:endParaRPr lang="en-US" baseline="30000" dirty="0" smtClean="0"/>
          </a:p>
          <a:p>
            <a:r>
              <a:rPr lang="en-US" dirty="0" smtClean="0"/>
              <a:t>By adding the third dimension, the sample space will become as below image:</a:t>
            </a:r>
          </a:p>
          <a:p>
            <a:pPr>
              <a:buNone/>
            </a:pPr>
            <a:r>
              <a:rPr lang="en-US" dirty="0" smtClean="0"/>
              <a:t/>
            </a:r>
            <a:br>
              <a:rPr lang="en-US" dirty="0" smtClean="0"/>
            </a:br>
            <a:endParaRPr lang="en-US" dirty="0"/>
          </a:p>
        </p:txBody>
      </p:sp>
      <p:pic>
        <p:nvPicPr>
          <p:cNvPr id="110594" name="Picture 2" descr="Support Vector Machine Algorithm"/>
          <p:cNvPicPr>
            <a:picLocks noChangeAspect="1" noChangeArrowheads="1"/>
          </p:cNvPicPr>
          <p:nvPr/>
        </p:nvPicPr>
        <p:blipFill>
          <a:blip r:embed="rId2" cstate="print"/>
          <a:srcRect/>
          <a:stretch>
            <a:fillRect/>
          </a:stretch>
        </p:blipFill>
        <p:spPr bwMode="auto">
          <a:xfrm>
            <a:off x="2362200" y="3657600"/>
            <a:ext cx="4276725" cy="2819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port Vector Machine Algorithm"/>
          <p:cNvPicPr>
            <a:picLocks noChangeAspect="1" noChangeArrowheads="1"/>
          </p:cNvPicPr>
          <p:nvPr/>
        </p:nvPicPr>
        <p:blipFill>
          <a:blip r:embed="rId2" cstate="print"/>
          <a:srcRect/>
          <a:stretch>
            <a:fillRect/>
          </a:stretch>
        </p:blipFill>
        <p:spPr bwMode="auto">
          <a:xfrm>
            <a:off x="1295400" y="762000"/>
            <a:ext cx="6477000" cy="5257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1676400"/>
          </a:xfrm>
        </p:spPr>
        <p:txBody>
          <a:bodyPr/>
          <a:lstStyle/>
          <a:p>
            <a:r>
              <a:rPr lang="en-US" dirty="0" smtClean="0"/>
              <a:t>Since we are in 3-d Space, hence it is looking like a plane parallel to the x-axis. If we convert it in 2d space with z=1, then it will become as:</a:t>
            </a:r>
            <a:endParaRPr lang="en-US" dirty="0"/>
          </a:p>
        </p:txBody>
      </p:sp>
      <p:pic>
        <p:nvPicPr>
          <p:cNvPr id="111618" name="Picture 2" descr="Support Vector Machine Algorithm"/>
          <p:cNvPicPr>
            <a:picLocks noChangeAspect="1" noChangeArrowheads="1"/>
          </p:cNvPicPr>
          <p:nvPr/>
        </p:nvPicPr>
        <p:blipFill>
          <a:blip r:embed="rId2" cstate="print"/>
          <a:srcRect/>
          <a:stretch>
            <a:fillRect/>
          </a:stretch>
        </p:blipFill>
        <p:spPr bwMode="auto">
          <a:xfrm>
            <a:off x="2590800" y="2362200"/>
            <a:ext cx="4267200" cy="3810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133599"/>
          </a:xfrm>
        </p:spPr>
        <p:txBody>
          <a:bodyPr>
            <a:normAutofit fontScale="77500" lnSpcReduction="20000"/>
          </a:bodyPr>
          <a:lstStyle/>
          <a:p>
            <a:r>
              <a:rPr lang="en-US" dirty="0" smtClean="0"/>
              <a:t>How can we identify the right hyper-plane?”. Don’t worry, it’s not as hard as you think!</a:t>
            </a:r>
          </a:p>
          <a:p>
            <a:endParaRPr lang="en-US" dirty="0" smtClean="0"/>
          </a:p>
          <a:p>
            <a:pPr algn="just"/>
            <a:r>
              <a:rPr lang="en-US" b="1" dirty="0" smtClean="0">
                <a:solidFill>
                  <a:srgbClr val="FF0000"/>
                </a:solidFill>
              </a:rPr>
              <a:t>Scenario-1</a:t>
            </a:r>
            <a:r>
              <a:rPr lang="en-US" b="1" dirty="0" smtClean="0"/>
              <a:t>:Identify the right hyper-plane: </a:t>
            </a:r>
            <a:r>
              <a:rPr lang="en-US" dirty="0" smtClean="0"/>
              <a:t>Here, we have three hyper-planes (A, B, and C). Now, identify the right hyper-plane to classify stars and circles.</a:t>
            </a:r>
            <a:endParaRPr lang="en-US" dirty="0"/>
          </a:p>
        </p:txBody>
      </p:sp>
      <p:pic>
        <p:nvPicPr>
          <p:cNvPr id="91138" name="Picture 2" descr="SVM_2"/>
          <p:cNvPicPr>
            <a:picLocks noChangeAspect="1" noChangeArrowheads="1"/>
          </p:cNvPicPr>
          <p:nvPr/>
        </p:nvPicPr>
        <p:blipFill>
          <a:blip r:embed="rId2" cstate="print"/>
          <a:srcRect/>
          <a:stretch>
            <a:fillRect/>
          </a:stretch>
        </p:blipFill>
        <p:spPr bwMode="auto">
          <a:xfrm>
            <a:off x="1990725" y="2438400"/>
            <a:ext cx="4638675" cy="2514600"/>
          </a:xfrm>
          <a:prstGeom prst="rect">
            <a:avLst/>
          </a:prstGeom>
          <a:noFill/>
        </p:spPr>
      </p:pic>
      <p:sp>
        <p:nvSpPr>
          <p:cNvPr id="4" name="Rectangle 3"/>
          <p:cNvSpPr/>
          <p:nvPr/>
        </p:nvSpPr>
        <p:spPr>
          <a:xfrm>
            <a:off x="228600" y="5059740"/>
            <a:ext cx="8610600" cy="1569660"/>
          </a:xfrm>
          <a:prstGeom prst="rect">
            <a:avLst/>
          </a:prstGeom>
        </p:spPr>
        <p:txBody>
          <a:bodyPr wrap="square">
            <a:spAutoFit/>
          </a:bodyPr>
          <a:lstStyle/>
          <a:p>
            <a:pPr algn="just">
              <a:buFont typeface="Arial" pitchFamily="34" charset="0"/>
              <a:buChar char="•"/>
            </a:pPr>
            <a:r>
              <a:rPr lang="en-US" sz="2400" dirty="0" smtClean="0"/>
              <a:t>To identify the right hyper-plane: “Select the hyper-plane which segregates the two classes better”. </a:t>
            </a:r>
          </a:p>
          <a:p>
            <a:pPr algn="just">
              <a:buFont typeface="Arial" pitchFamily="34" charset="0"/>
              <a:buChar char="•"/>
            </a:pPr>
            <a:endParaRPr lang="en-US" sz="2400" dirty="0" smtClean="0"/>
          </a:p>
          <a:p>
            <a:pPr algn="just">
              <a:buFont typeface="Arial" pitchFamily="34" charset="0"/>
              <a:buChar char="•"/>
            </a:pPr>
            <a:r>
              <a:rPr lang="en-US" sz="2400" dirty="0" smtClean="0"/>
              <a:t>In this scenario, hyper-plane “B” has excellently performed this job.</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algn="just"/>
            <a:r>
              <a:rPr lang="en-US" sz="2800" b="1" dirty="0" smtClean="0">
                <a:solidFill>
                  <a:srgbClr val="FF0000"/>
                </a:solidFill>
              </a:rPr>
              <a:t>Scenario-2</a:t>
            </a:r>
            <a:r>
              <a:rPr lang="en-US" sz="2800" b="1" dirty="0" smtClean="0"/>
              <a:t>: Identify the right hyper-plane : </a:t>
            </a:r>
            <a:r>
              <a:rPr lang="en-US" sz="2800" dirty="0" smtClean="0"/>
              <a:t>Here, we have three hyper-planes (A, B, and C) and all are segregating the classes well. Now, How can we identify the right hyper-plane?</a:t>
            </a:r>
            <a:endParaRPr lang="en-US" sz="2800" dirty="0"/>
          </a:p>
        </p:txBody>
      </p:sp>
      <p:pic>
        <p:nvPicPr>
          <p:cNvPr id="1026" name="Picture 2" descr="SVM_3"/>
          <p:cNvPicPr>
            <a:picLocks noChangeAspect="1" noChangeArrowheads="1"/>
          </p:cNvPicPr>
          <p:nvPr/>
        </p:nvPicPr>
        <p:blipFill>
          <a:blip r:embed="rId2" cstate="print"/>
          <a:srcRect/>
          <a:stretch>
            <a:fillRect/>
          </a:stretch>
        </p:blipFill>
        <p:spPr bwMode="auto">
          <a:xfrm>
            <a:off x="2247900" y="2362200"/>
            <a:ext cx="4686300" cy="2857501"/>
          </a:xfrm>
          <a:prstGeom prst="rect">
            <a:avLst/>
          </a:prstGeom>
          <a:noFill/>
        </p:spPr>
      </p:pic>
      <p:sp>
        <p:nvSpPr>
          <p:cNvPr id="5" name="Rectangle 4"/>
          <p:cNvSpPr/>
          <p:nvPr/>
        </p:nvSpPr>
        <p:spPr>
          <a:xfrm>
            <a:off x="609600" y="5334000"/>
            <a:ext cx="8153400" cy="1200329"/>
          </a:xfrm>
          <a:prstGeom prst="rect">
            <a:avLst/>
          </a:prstGeom>
        </p:spPr>
        <p:txBody>
          <a:bodyPr wrap="square">
            <a:spAutoFit/>
          </a:bodyPr>
          <a:lstStyle/>
          <a:p>
            <a:pPr algn="just"/>
            <a:r>
              <a:rPr lang="en-US" sz="2400" dirty="0" smtClean="0"/>
              <a:t>Here, maximizing the distances between nearest data point (either class) and hyper-plane will help us to decide the right hyper-plane. This distance is called as </a:t>
            </a:r>
            <a:r>
              <a:rPr lang="en-US" sz="2400" b="1" dirty="0" smtClean="0"/>
              <a:t>Margin</a:t>
            </a:r>
            <a:r>
              <a:rPr lang="en-US" sz="2400" dirty="0" smtClean="0"/>
              <a:t>.</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77500" lnSpcReduction="20000"/>
          </a:bodyPr>
          <a:lstStyle/>
          <a:p>
            <a:r>
              <a:rPr lang="en-US" dirty="0" smtClean="0"/>
              <a:t>Let’s look at the below snapshot: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Above, you can see that the margin for hyper-plane C is high as compared to both A and B. Hence, we name the </a:t>
            </a:r>
            <a:r>
              <a:rPr lang="en-US" b="1" dirty="0" smtClean="0">
                <a:solidFill>
                  <a:srgbClr val="FF0000"/>
                </a:solidFill>
              </a:rPr>
              <a:t>right hyper-plane </a:t>
            </a:r>
            <a:r>
              <a:rPr lang="en-US" dirty="0" smtClean="0"/>
              <a:t>as C. Another lightning reason for selecting the hyper-plane with higher margin is robustness. If we select a hyper-plane having low margin then there is high chance of miss-classification.</a:t>
            </a:r>
            <a:endParaRPr lang="en-US" dirty="0"/>
          </a:p>
        </p:txBody>
      </p:sp>
      <p:pic>
        <p:nvPicPr>
          <p:cNvPr id="96258" name="Picture 2" descr="SVM_4"/>
          <p:cNvPicPr>
            <a:picLocks noChangeAspect="1" noChangeArrowheads="1"/>
          </p:cNvPicPr>
          <p:nvPr/>
        </p:nvPicPr>
        <p:blipFill>
          <a:blip r:embed="rId2" cstate="print"/>
          <a:srcRect/>
          <a:stretch>
            <a:fillRect/>
          </a:stretch>
        </p:blipFill>
        <p:spPr bwMode="auto">
          <a:xfrm>
            <a:off x="2057400" y="914400"/>
            <a:ext cx="4600575" cy="304800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solidFill>
                  <a:srgbClr val="FF0000"/>
                </a:solidFill>
              </a:rPr>
              <a:t>Scenario3</a:t>
            </a:r>
            <a:r>
              <a:rPr lang="en-US" b="1" dirty="0" smtClean="0"/>
              <a:t>:Identify the right hyper-plane :</a:t>
            </a:r>
            <a:endParaRPr lang="en-US" dirty="0" smtClean="0"/>
          </a:p>
          <a:p>
            <a:endParaRPr lang="en-US" dirty="0"/>
          </a:p>
        </p:txBody>
      </p:sp>
      <p:pic>
        <p:nvPicPr>
          <p:cNvPr id="92162" name="Picture 2" descr="SVM_5"/>
          <p:cNvPicPr>
            <a:picLocks noChangeAspect="1" noChangeArrowheads="1"/>
          </p:cNvPicPr>
          <p:nvPr/>
        </p:nvPicPr>
        <p:blipFill>
          <a:blip r:embed="rId2" cstate="print"/>
          <a:srcRect/>
          <a:stretch>
            <a:fillRect/>
          </a:stretch>
        </p:blipFill>
        <p:spPr bwMode="auto">
          <a:xfrm>
            <a:off x="1981200" y="914400"/>
            <a:ext cx="4629150" cy="3295651"/>
          </a:xfrm>
          <a:prstGeom prst="rect">
            <a:avLst/>
          </a:prstGeom>
          <a:noFill/>
        </p:spPr>
      </p:pic>
      <p:sp>
        <p:nvSpPr>
          <p:cNvPr id="5" name="Rectangle 4"/>
          <p:cNvSpPr/>
          <p:nvPr/>
        </p:nvSpPr>
        <p:spPr>
          <a:xfrm>
            <a:off x="609600" y="4343400"/>
            <a:ext cx="8229600" cy="2862322"/>
          </a:xfrm>
          <a:prstGeom prst="rect">
            <a:avLst/>
          </a:prstGeom>
        </p:spPr>
        <p:txBody>
          <a:bodyPr wrap="square">
            <a:spAutoFit/>
          </a:bodyPr>
          <a:lstStyle/>
          <a:p>
            <a:pPr algn="just"/>
            <a:r>
              <a:rPr lang="en-US" sz="2400" dirty="0" smtClean="0"/>
              <a:t>Some of you may have selected the hyper-plane </a:t>
            </a:r>
            <a:r>
              <a:rPr lang="en-US" sz="2400" b="1" dirty="0" smtClean="0"/>
              <a:t>B </a:t>
            </a:r>
            <a:r>
              <a:rPr lang="en-US" sz="2400" dirty="0" smtClean="0"/>
              <a:t>as it has higher margin compared to </a:t>
            </a:r>
            <a:r>
              <a:rPr lang="en-US" sz="2400" b="1" dirty="0" smtClean="0"/>
              <a:t>A. </a:t>
            </a:r>
            <a:r>
              <a:rPr lang="en-US" sz="2400" dirty="0" smtClean="0"/>
              <a:t>But, here is the catch, SVM selects the hyper-plane which classifies the classes accurately prior to maximizing margin. Here, hyper-plane B has a classification error and A has classified all correctly. Therefore, the right hyper-plane is </a:t>
            </a:r>
            <a:r>
              <a:rPr lang="en-US" sz="2400" b="1" dirty="0" smtClean="0"/>
              <a:t>A.</a:t>
            </a:r>
            <a:endParaRPr lang="en-US" sz="2400" dirty="0" smtClean="0"/>
          </a:p>
          <a:p>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2362200"/>
          </a:xfrm>
        </p:spPr>
        <p:txBody>
          <a:bodyPr>
            <a:normAutofit fontScale="92500" lnSpcReduction="10000"/>
          </a:bodyPr>
          <a:lstStyle/>
          <a:p>
            <a:r>
              <a:rPr lang="en-US" b="1" dirty="0" smtClean="0">
                <a:solidFill>
                  <a:srgbClr val="FF0000"/>
                </a:solidFill>
              </a:rPr>
              <a:t>Scenario-4</a:t>
            </a:r>
            <a:r>
              <a:rPr lang="en-US" b="1" dirty="0" smtClean="0"/>
              <a:t>:-Can we classify following two classes ?</a:t>
            </a:r>
          </a:p>
          <a:p>
            <a:endParaRPr lang="en-US" b="1" dirty="0" smtClean="0"/>
          </a:p>
          <a:p>
            <a:pPr algn="just"/>
            <a:r>
              <a:rPr lang="en-US" dirty="0" smtClean="0"/>
              <a:t>Below, I am unable to segregate the two classes using a straight line, as one of the stars lies in the territory of other(circle) class as an outlier. </a:t>
            </a:r>
            <a:endParaRPr lang="en-US" dirty="0"/>
          </a:p>
        </p:txBody>
      </p:sp>
      <p:pic>
        <p:nvPicPr>
          <p:cNvPr id="103426" name="Picture 2" descr="SVM_6"/>
          <p:cNvPicPr>
            <a:picLocks noChangeAspect="1" noChangeArrowheads="1"/>
          </p:cNvPicPr>
          <p:nvPr/>
        </p:nvPicPr>
        <p:blipFill>
          <a:blip r:embed="rId2" cstate="print"/>
          <a:srcRect/>
          <a:stretch>
            <a:fillRect/>
          </a:stretch>
        </p:blipFill>
        <p:spPr bwMode="auto">
          <a:xfrm>
            <a:off x="2133600" y="3162299"/>
            <a:ext cx="4648200" cy="30099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85000" lnSpcReduction="20000"/>
          </a:bodyPr>
          <a:lstStyle/>
          <a:p>
            <a:pPr algn="just"/>
            <a:r>
              <a:rPr lang="en-US" dirty="0" smtClean="0"/>
              <a:t>In the SVM algorithm, we plot each data item as a point in n-dimensional space (where n is a number of features you have) with the value of each feature being the value of a particular coordinate. </a:t>
            </a:r>
          </a:p>
          <a:p>
            <a:pPr algn="just"/>
            <a:endParaRPr lang="en-US" dirty="0" smtClean="0"/>
          </a:p>
          <a:p>
            <a:pPr algn="just"/>
            <a:r>
              <a:rPr lang="en-US" dirty="0" smtClean="0"/>
              <a:t>Then, we perform classification by finding the hyper-plane that differentiates the two classes very well.</a:t>
            </a:r>
          </a:p>
          <a:p>
            <a:pPr algn="just"/>
            <a:endParaRPr lang="en-US" dirty="0" smtClean="0"/>
          </a:p>
          <a:p>
            <a:pPr algn="just"/>
            <a:r>
              <a:rPr lang="en-US" dirty="0" err="1" smtClean="0"/>
              <a:t>Hyperplane</a:t>
            </a:r>
            <a:r>
              <a:rPr lang="en-US" dirty="0" smtClean="0"/>
              <a:t> whose distance from it to the nearest data point on each side is maximized. </a:t>
            </a:r>
          </a:p>
          <a:p>
            <a:pPr algn="just"/>
            <a:endParaRPr lang="en-US" dirty="0" smtClean="0"/>
          </a:p>
          <a:p>
            <a:pPr algn="just"/>
            <a:r>
              <a:rPr lang="en-US" dirty="0" smtClean="0"/>
              <a:t>If such a </a:t>
            </a:r>
            <a:r>
              <a:rPr lang="en-US" dirty="0" err="1" smtClean="0"/>
              <a:t>hyperplane</a:t>
            </a:r>
            <a:r>
              <a:rPr lang="en-US" dirty="0" smtClean="0"/>
              <a:t> exists it is known as the </a:t>
            </a:r>
            <a:r>
              <a:rPr lang="en-US" b="1" dirty="0" smtClean="0">
                <a:solidFill>
                  <a:srgbClr val="FF0000"/>
                </a:solidFill>
              </a:rPr>
              <a:t>maximum-margin </a:t>
            </a:r>
            <a:r>
              <a:rPr lang="en-US" b="1" dirty="0" err="1" smtClean="0">
                <a:solidFill>
                  <a:srgbClr val="FF0000"/>
                </a:solidFill>
              </a:rPr>
              <a:t>hyperplane</a:t>
            </a:r>
            <a:r>
              <a:rPr lang="en-US" b="1" dirty="0" smtClean="0">
                <a:solidFill>
                  <a:srgbClr val="FF0000"/>
                </a:solidFill>
              </a:rPr>
              <a:t>/hard margin</a:t>
            </a:r>
            <a:r>
              <a:rPr lang="en-US" dirty="0" smtClean="0"/>
              <a:t>. </a:t>
            </a:r>
          </a:p>
          <a:p>
            <a:pPr algn="just"/>
            <a:endParaRPr lang="en-US" dirty="0" smtClean="0"/>
          </a:p>
          <a:p>
            <a:pPr algn="just"/>
            <a:r>
              <a:rPr lang="en-US" dirty="0" smtClean="0"/>
              <a:t>SVM algorithm can be used for </a:t>
            </a:r>
            <a:r>
              <a:rPr lang="en-US" b="1" dirty="0" smtClean="0"/>
              <a:t>Face detection, image classification, text categorization,</a:t>
            </a:r>
            <a:r>
              <a:rPr lang="en-US" dirty="0" smtClean="0"/>
              <a:t> etc.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3200400"/>
          </a:xfrm>
        </p:spPr>
        <p:txBody>
          <a:bodyPr>
            <a:normAutofit fontScale="85000" lnSpcReduction="20000"/>
          </a:bodyPr>
          <a:lstStyle/>
          <a:p>
            <a:pPr algn="just"/>
            <a:r>
              <a:rPr lang="en-US" dirty="0" smtClean="0"/>
              <a:t>As I have already mentioned, one star at other end is like an outlier for star class. </a:t>
            </a:r>
          </a:p>
          <a:p>
            <a:pPr algn="just"/>
            <a:endParaRPr lang="en-US" dirty="0" smtClean="0"/>
          </a:p>
          <a:p>
            <a:pPr algn="just"/>
            <a:r>
              <a:rPr lang="en-US" dirty="0" smtClean="0"/>
              <a:t>The SVM algorithm has a feature to ignore outliers and find the hyper-plane that has the maximum margin. </a:t>
            </a:r>
          </a:p>
          <a:p>
            <a:pPr algn="just"/>
            <a:endParaRPr lang="en-US" dirty="0" smtClean="0"/>
          </a:p>
          <a:p>
            <a:pPr algn="just"/>
            <a:r>
              <a:rPr lang="en-US" dirty="0" smtClean="0"/>
              <a:t>Hence, we can say, SVM classification is robust to outliers.</a:t>
            </a:r>
            <a:endParaRPr lang="en-US" dirty="0"/>
          </a:p>
        </p:txBody>
      </p:sp>
      <p:pic>
        <p:nvPicPr>
          <p:cNvPr id="104450" name="Picture 2" descr="SVM_7"/>
          <p:cNvPicPr>
            <a:picLocks noChangeAspect="1" noChangeArrowheads="1"/>
          </p:cNvPicPr>
          <p:nvPr/>
        </p:nvPicPr>
        <p:blipFill>
          <a:blip r:embed="rId2" cstate="print"/>
          <a:srcRect/>
          <a:stretch>
            <a:fillRect/>
          </a:stretch>
        </p:blipFill>
        <p:spPr bwMode="auto">
          <a:xfrm>
            <a:off x="2438400" y="3429000"/>
            <a:ext cx="4800600" cy="3048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458200" cy="2438400"/>
          </a:xfrm>
        </p:spPr>
        <p:txBody>
          <a:bodyPr>
            <a:normAutofit fontScale="85000" lnSpcReduction="20000"/>
          </a:bodyPr>
          <a:lstStyle/>
          <a:p>
            <a:pPr algn="just"/>
            <a:r>
              <a:rPr lang="en-US" b="1" dirty="0" smtClean="0">
                <a:solidFill>
                  <a:srgbClr val="FF0000"/>
                </a:solidFill>
              </a:rPr>
              <a:t>(Scenario-5):</a:t>
            </a:r>
            <a:r>
              <a:rPr lang="en-US" b="1" dirty="0" smtClean="0"/>
              <a:t> Find the hyper-plane to segregate to classes </a:t>
            </a:r>
          </a:p>
          <a:p>
            <a:pPr algn="just"/>
            <a:r>
              <a:rPr lang="en-US" dirty="0" smtClean="0"/>
              <a:t>In the Fig. given below, we can’t have linear hyper-plane between the two classes, so how does SVM classify these two classes? </a:t>
            </a:r>
          </a:p>
          <a:p>
            <a:pPr algn="just"/>
            <a:r>
              <a:rPr lang="en-US" dirty="0" smtClean="0"/>
              <a:t>Till now, we have only looked at the linear hyper-plane.</a:t>
            </a:r>
            <a:endParaRPr lang="en-US" dirty="0"/>
          </a:p>
        </p:txBody>
      </p:sp>
      <p:pic>
        <p:nvPicPr>
          <p:cNvPr id="105474" name="Picture 2" descr="SVM_8"/>
          <p:cNvPicPr>
            <a:picLocks noChangeAspect="1" noChangeArrowheads="1"/>
          </p:cNvPicPr>
          <p:nvPr/>
        </p:nvPicPr>
        <p:blipFill>
          <a:blip r:embed="rId2" cstate="print"/>
          <a:srcRect/>
          <a:stretch>
            <a:fillRect/>
          </a:stretch>
        </p:blipFill>
        <p:spPr bwMode="auto">
          <a:xfrm>
            <a:off x="2362200" y="2590799"/>
            <a:ext cx="4495800" cy="388620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7500" lnSpcReduction="20000"/>
          </a:bodyPr>
          <a:lstStyle/>
          <a:p>
            <a:pPr algn="just"/>
            <a:r>
              <a:rPr lang="en-US" dirty="0" smtClean="0"/>
              <a:t>SVM can solve this problem. Easily! It solves this problem by introducing additional feature. Here, we will add a new feature z=x^2+y^2. Now, let’s plot the data points on axis x and z:</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In above plot, points to consider are:</a:t>
            </a:r>
          </a:p>
          <a:p>
            <a:pPr algn="just"/>
            <a:r>
              <a:rPr lang="en-US" dirty="0" smtClean="0"/>
              <a:t>All values for z would be positive always because z is the squared sum of both x and y</a:t>
            </a:r>
          </a:p>
          <a:p>
            <a:pPr algn="just"/>
            <a:r>
              <a:rPr lang="en-US" dirty="0" smtClean="0"/>
              <a:t>In the original plot, red circles appear close to the origin of x and y axis, leading to lower value of z and star relatively away from the origin result to higher value of z.</a:t>
            </a:r>
          </a:p>
          <a:p>
            <a:endParaRPr lang="en-US" dirty="0"/>
          </a:p>
        </p:txBody>
      </p:sp>
      <p:pic>
        <p:nvPicPr>
          <p:cNvPr id="106498" name="Picture 2" descr="SVM_9"/>
          <p:cNvPicPr>
            <a:picLocks noChangeAspect="1" noChangeArrowheads="1"/>
          </p:cNvPicPr>
          <p:nvPr/>
        </p:nvPicPr>
        <p:blipFill>
          <a:blip r:embed="rId2" cstate="print"/>
          <a:srcRect/>
          <a:stretch>
            <a:fillRect/>
          </a:stretch>
        </p:blipFill>
        <p:spPr bwMode="auto">
          <a:xfrm>
            <a:off x="2133600" y="1447800"/>
            <a:ext cx="5181600" cy="277177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a:bodyPr>
          <a:lstStyle/>
          <a:p>
            <a:pPr algn="just"/>
            <a:r>
              <a:rPr lang="en-US" dirty="0" smtClean="0"/>
              <a:t>In the SVM classifier, it is easy to have a linear hyper-plane between these two classes. </a:t>
            </a:r>
          </a:p>
          <a:p>
            <a:pPr algn="just"/>
            <a:endParaRPr lang="en-US" dirty="0" smtClean="0"/>
          </a:p>
          <a:p>
            <a:pPr algn="just"/>
            <a:r>
              <a:rPr lang="en-US" dirty="0" smtClean="0"/>
              <a:t>But, another burning question arises is, should we need to add this feature manually to have a hyper-plane. </a:t>
            </a:r>
          </a:p>
          <a:p>
            <a:pPr algn="just"/>
            <a:endParaRPr lang="en-US" dirty="0" smtClean="0"/>
          </a:p>
          <a:p>
            <a:pPr algn="just"/>
            <a:r>
              <a:rPr lang="en-US" dirty="0" smtClean="0"/>
              <a:t>No, the SVM  algorithm has a technique called the </a:t>
            </a:r>
            <a:r>
              <a:rPr lang="en-US" b="1" dirty="0" smtClean="0">
                <a:hlinkClick r:id="rId2"/>
              </a:rPr>
              <a:t>kernel</a:t>
            </a:r>
            <a:r>
              <a:rPr lang="en-US" b="1" dirty="0" smtClean="0"/>
              <a:t> trick</a:t>
            </a:r>
            <a:r>
              <a:rPr lang="en-US" dirty="0" smtClean="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20000"/>
          </a:bodyPr>
          <a:lstStyle/>
          <a:p>
            <a:pPr algn="just">
              <a:buNone/>
            </a:pPr>
            <a:r>
              <a:rPr lang="en-US" b="1" dirty="0" smtClean="0">
                <a:solidFill>
                  <a:srgbClr val="FF0000"/>
                </a:solidFill>
              </a:rPr>
              <a:t>SVM Kernel:</a:t>
            </a:r>
          </a:p>
          <a:p>
            <a:pPr algn="just">
              <a:buNone/>
            </a:pPr>
            <a:endParaRPr lang="en-US" b="1" dirty="0" smtClean="0">
              <a:solidFill>
                <a:srgbClr val="FF0000"/>
              </a:solidFill>
            </a:endParaRPr>
          </a:p>
          <a:p>
            <a:pPr algn="just"/>
            <a:r>
              <a:rPr lang="en-US" dirty="0" smtClean="0"/>
              <a:t>The SVM kernel is a function that takes low dimensional input space and transforms it to a higher dimensional space. </a:t>
            </a:r>
          </a:p>
          <a:p>
            <a:pPr algn="just"/>
            <a:r>
              <a:rPr lang="en-US" dirty="0" smtClean="0"/>
              <a:t>i.e. it converts not separable problem to separable problem. (2-dimension space  to 3-dimension space)</a:t>
            </a:r>
          </a:p>
          <a:p>
            <a:pPr algn="just"/>
            <a:endParaRPr lang="en-US" dirty="0" smtClean="0"/>
          </a:p>
          <a:p>
            <a:pPr algn="just"/>
            <a:r>
              <a:rPr lang="en-US" dirty="0" smtClean="0"/>
              <a:t>It is mostly useful in non-linear separation problem. </a:t>
            </a:r>
          </a:p>
          <a:p>
            <a:pPr algn="just"/>
            <a:endParaRPr lang="en-US" dirty="0" smtClean="0"/>
          </a:p>
          <a:p>
            <a:pPr algn="just"/>
            <a:r>
              <a:rPr lang="en-US" dirty="0" smtClean="0"/>
              <a:t>Simply put, it does extremely complex data transformations, and </a:t>
            </a:r>
          </a:p>
          <a:p>
            <a:pPr algn="just"/>
            <a:endParaRPr lang="en-US" dirty="0" smtClean="0"/>
          </a:p>
          <a:p>
            <a:pPr algn="just"/>
            <a:r>
              <a:rPr lang="en-US" dirty="0" smtClean="0"/>
              <a:t>then finds out the process to separate the data based on the labels or Category.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fontScale="90000"/>
          </a:bodyPr>
          <a:lstStyle/>
          <a:p>
            <a:r>
              <a:rPr lang="en-US" sz="3600" b="1" dirty="0" smtClean="0">
                <a:solidFill>
                  <a:srgbClr val="FF0000"/>
                </a:solidFill>
              </a:rPr>
              <a:t>What is SVM Kernel Functions?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715000"/>
          </a:xfrm>
        </p:spPr>
        <p:txBody>
          <a:bodyPr>
            <a:normAutofit fontScale="77500" lnSpcReduction="20000"/>
          </a:bodyPr>
          <a:lstStyle/>
          <a:p>
            <a:pPr algn="just"/>
            <a:r>
              <a:rPr lang="en-US" dirty="0" smtClean="0"/>
              <a:t>Kernels or kernel methods (also called Kernel functions) are sets of different types of algorithms that are being used for classification. </a:t>
            </a:r>
          </a:p>
          <a:p>
            <a:pPr algn="just"/>
            <a:endParaRPr lang="en-US" dirty="0" smtClean="0"/>
          </a:p>
          <a:p>
            <a:pPr algn="just"/>
            <a:r>
              <a:rPr lang="en-US" dirty="0" smtClean="0"/>
              <a:t>They are used to solve a non-linear classification problem by using a linear classifier. </a:t>
            </a:r>
          </a:p>
          <a:p>
            <a:pPr algn="just"/>
            <a:endParaRPr lang="en-US" dirty="0" smtClean="0"/>
          </a:p>
          <a:p>
            <a:pPr algn="just"/>
            <a:r>
              <a:rPr lang="en-US" dirty="0" smtClean="0"/>
              <a:t>The SVM uses what is called a “Kernel Trick” where the data is transformed and an optimal boundary is found for the possible outputs.</a:t>
            </a:r>
          </a:p>
          <a:p>
            <a:pPr algn="just"/>
            <a:endParaRPr lang="en-US" dirty="0" smtClean="0"/>
          </a:p>
          <a:p>
            <a:pPr algn="just"/>
            <a:r>
              <a:rPr lang="en-US" dirty="0" smtClean="0"/>
              <a:t>The kernel functions job is to take data as input and transform it in any required form. </a:t>
            </a:r>
          </a:p>
          <a:p>
            <a:pPr algn="just"/>
            <a:endParaRPr lang="en-US" dirty="0" smtClean="0"/>
          </a:p>
          <a:p>
            <a:pPr algn="just"/>
            <a:r>
              <a:rPr lang="en-US" dirty="0" smtClean="0"/>
              <a:t>In this article, we will be looking at various types of kernels.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fontScale="92500" lnSpcReduction="20000"/>
          </a:bodyPr>
          <a:lstStyle/>
          <a:p>
            <a:pPr>
              <a:buNone/>
            </a:pPr>
            <a:r>
              <a:rPr lang="en-US" b="1" dirty="0" smtClean="0">
                <a:solidFill>
                  <a:srgbClr val="FF0000"/>
                </a:solidFill>
              </a:rPr>
              <a:t>What is Kernel?</a:t>
            </a:r>
            <a:endParaRPr lang="en-US" dirty="0" smtClean="0">
              <a:solidFill>
                <a:srgbClr val="FF0000"/>
              </a:solidFill>
            </a:endParaRPr>
          </a:p>
          <a:p>
            <a:pPr algn="just"/>
            <a:r>
              <a:rPr lang="en-US" dirty="0" smtClean="0"/>
              <a:t>A kernel is a function used in SVM for helping to solve problems. </a:t>
            </a:r>
          </a:p>
          <a:p>
            <a:pPr algn="just"/>
            <a:endParaRPr lang="en-US" dirty="0" smtClean="0"/>
          </a:p>
          <a:p>
            <a:pPr algn="just"/>
            <a:r>
              <a:rPr lang="en-US" dirty="0" smtClean="0"/>
              <a:t>They provide shortcuts to avoid complex calculations. </a:t>
            </a:r>
          </a:p>
          <a:p>
            <a:pPr algn="just"/>
            <a:endParaRPr lang="en-US" dirty="0" smtClean="0"/>
          </a:p>
          <a:p>
            <a:pPr algn="just"/>
            <a:r>
              <a:rPr lang="en-US" dirty="0" smtClean="0"/>
              <a:t>The amazing thing about kernel is that we can go to higher dimensions and perform smooth calculations with the help of it. </a:t>
            </a:r>
          </a:p>
          <a:p>
            <a:pPr algn="just"/>
            <a:endParaRPr lang="en-US" dirty="0" smtClean="0"/>
          </a:p>
          <a:p>
            <a:pPr algn="just"/>
            <a:r>
              <a:rPr lang="en-US" dirty="0" smtClean="0"/>
              <a:t>A kernel helps to form the </a:t>
            </a:r>
            <a:r>
              <a:rPr lang="en-US" dirty="0" err="1" smtClean="0"/>
              <a:t>hyperplane</a:t>
            </a:r>
            <a:r>
              <a:rPr lang="en-US" dirty="0" smtClean="0"/>
              <a:t> in the higher dimension without raising the complexity.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70000" lnSpcReduction="20000"/>
          </a:bodyPr>
          <a:lstStyle/>
          <a:p>
            <a:pPr algn="just"/>
            <a:r>
              <a:rPr lang="en-US" dirty="0" smtClean="0"/>
              <a:t>It is very difficult to solve this classification using a linear classifier as there is no good linear line that should be able to classify the red and the green dots as the points are randomly distributed. </a:t>
            </a:r>
          </a:p>
          <a:p>
            <a:pPr algn="just"/>
            <a:endParaRPr lang="en-US" dirty="0" smtClean="0"/>
          </a:p>
          <a:p>
            <a:pPr algn="just"/>
            <a:r>
              <a:rPr lang="en-US" dirty="0" smtClean="0"/>
              <a:t>Here comes the use of kernel function which transform the points to higher dimensions, solves the problem over there and returns the output. </a:t>
            </a:r>
          </a:p>
          <a:p>
            <a:pPr algn="just"/>
            <a:endParaRPr lang="en-US" dirty="0" smtClean="0"/>
          </a:p>
          <a:p>
            <a:pPr algn="just"/>
            <a:r>
              <a:rPr lang="en-US" dirty="0" smtClean="0"/>
              <a:t>Think of this in this way, we can see that the square are enclosed in some perimeter area while the circle lies outside it, likewise, there could be other scenarios where green dots might be distributed in a trapezoid-shaped area.</a:t>
            </a:r>
          </a:p>
          <a:p>
            <a:pPr algn="just"/>
            <a:endParaRPr lang="en-US" dirty="0" smtClean="0"/>
          </a:p>
          <a:p>
            <a:pPr algn="just"/>
            <a:r>
              <a:rPr lang="en-US" dirty="0" smtClean="0"/>
              <a:t>So, what we do is to convert the two-dimensional plane </a:t>
            </a:r>
            <a:r>
              <a:rPr lang="en-US" b="1" dirty="0" smtClean="0"/>
              <a:t>which was first classified by one-dimensional </a:t>
            </a:r>
            <a:r>
              <a:rPr lang="en-US" b="1" dirty="0" err="1" smtClean="0"/>
              <a:t>hyperplane</a:t>
            </a:r>
            <a:r>
              <a:rPr lang="en-US" b="1" dirty="0" smtClean="0"/>
              <a:t> (“or a straight line”) </a:t>
            </a:r>
            <a:r>
              <a:rPr lang="en-US" dirty="0" smtClean="0"/>
              <a:t>to the three-dimensional area and here our classifier i.e. </a:t>
            </a:r>
            <a:r>
              <a:rPr lang="en-US" dirty="0" err="1" smtClean="0"/>
              <a:t>hyperplane</a:t>
            </a:r>
            <a:r>
              <a:rPr lang="en-US" dirty="0" smtClean="0"/>
              <a:t> will not be a straight line but a two-dimensional plane which will cut the area.</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70000" lnSpcReduction="20000"/>
          </a:bodyPr>
          <a:lstStyle/>
          <a:p>
            <a:pPr algn="just"/>
            <a:r>
              <a:rPr lang="en-US" dirty="0" smtClean="0"/>
              <a:t>Kernels are the function to solve non-linear problems with the help of linear classifiers. </a:t>
            </a:r>
          </a:p>
          <a:p>
            <a:pPr algn="just"/>
            <a:endParaRPr lang="en-US" dirty="0" smtClean="0"/>
          </a:p>
          <a:p>
            <a:pPr algn="just"/>
            <a:r>
              <a:rPr lang="en-US" dirty="0" smtClean="0"/>
              <a:t>The kernel functions are used as parameters in the SVM codes. </a:t>
            </a:r>
          </a:p>
          <a:p>
            <a:pPr algn="just"/>
            <a:endParaRPr lang="en-US" dirty="0" smtClean="0"/>
          </a:p>
          <a:p>
            <a:pPr algn="just"/>
            <a:r>
              <a:rPr lang="en-US" dirty="0" smtClean="0"/>
              <a:t>They help to determine the shape of the </a:t>
            </a:r>
            <a:r>
              <a:rPr lang="en-US" dirty="0" err="1" smtClean="0"/>
              <a:t>hyperplane</a:t>
            </a:r>
            <a:r>
              <a:rPr lang="en-US" dirty="0" smtClean="0"/>
              <a:t> and decision boundary.</a:t>
            </a:r>
          </a:p>
          <a:p>
            <a:pPr algn="just"/>
            <a:endParaRPr lang="en-US" dirty="0" smtClean="0"/>
          </a:p>
          <a:p>
            <a:pPr algn="just"/>
            <a:r>
              <a:rPr lang="en-US" dirty="0" smtClean="0"/>
              <a:t>We can set the value of the kernel parameter in the SVM code.</a:t>
            </a:r>
          </a:p>
          <a:p>
            <a:pPr algn="just"/>
            <a:endParaRPr lang="en-US" dirty="0" smtClean="0"/>
          </a:p>
          <a:p>
            <a:pPr algn="just"/>
            <a:r>
              <a:rPr lang="en-US" dirty="0" smtClean="0"/>
              <a:t>The value can be any type of kernel from linear to polynomial. </a:t>
            </a:r>
          </a:p>
          <a:p>
            <a:pPr algn="just"/>
            <a:endParaRPr lang="en-US" dirty="0" smtClean="0"/>
          </a:p>
          <a:p>
            <a:pPr algn="just"/>
            <a:r>
              <a:rPr lang="en-US" dirty="0" smtClean="0"/>
              <a:t>If the value of the kernel is linear then the decision boundary would be linear and two-dimensional. </a:t>
            </a:r>
          </a:p>
          <a:p>
            <a:pPr algn="just"/>
            <a:endParaRPr lang="en-US" dirty="0" smtClean="0"/>
          </a:p>
          <a:p>
            <a:pPr algn="just"/>
            <a:r>
              <a:rPr lang="en-US" dirty="0" smtClean="0"/>
              <a:t>We do not need to do complex calculations. </a:t>
            </a:r>
          </a:p>
          <a:p>
            <a:pPr algn="just"/>
            <a:endParaRPr lang="en-US" dirty="0" smtClean="0"/>
          </a:p>
          <a:p>
            <a:pPr algn="just"/>
            <a:r>
              <a:rPr lang="en-US" dirty="0" smtClean="0"/>
              <a:t>The kernel functions do all the hard work. </a:t>
            </a:r>
          </a:p>
          <a:p>
            <a:pPr algn="just"/>
            <a:endParaRPr lang="en-US" dirty="0" smtClean="0"/>
          </a:p>
          <a:p>
            <a:pPr algn="just"/>
            <a:r>
              <a:rPr lang="en-US" dirty="0" smtClean="0"/>
              <a:t>We just have to give the input and use the appropriate kernel.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62500" lnSpcReduction="20000"/>
          </a:bodyPr>
          <a:lstStyle/>
          <a:p>
            <a:pPr algn="just"/>
            <a:r>
              <a:rPr lang="en-US" dirty="0" smtClean="0"/>
              <a:t>SVM algorithms use a set of </a:t>
            </a:r>
            <a:r>
              <a:rPr lang="en-US" b="1" dirty="0" smtClean="0">
                <a:solidFill>
                  <a:srgbClr val="FF0000"/>
                </a:solidFill>
              </a:rPr>
              <a:t>mathematical functions </a:t>
            </a:r>
            <a:r>
              <a:rPr lang="en-US" dirty="0" smtClean="0"/>
              <a:t>that are defined as the kernel. </a:t>
            </a:r>
          </a:p>
          <a:p>
            <a:pPr algn="just"/>
            <a:endParaRPr lang="en-US" dirty="0" smtClean="0"/>
          </a:p>
          <a:p>
            <a:pPr algn="just"/>
            <a:r>
              <a:rPr lang="en-US" dirty="0" smtClean="0"/>
              <a:t>Different SVM algorithms use different types of kernel functions. </a:t>
            </a:r>
          </a:p>
          <a:p>
            <a:pPr algn="just"/>
            <a:endParaRPr lang="en-US" dirty="0" smtClean="0"/>
          </a:p>
          <a:p>
            <a:pPr algn="just"/>
            <a:r>
              <a:rPr lang="en-US" dirty="0" smtClean="0"/>
              <a:t>These functions can be of different types. For example </a:t>
            </a:r>
          </a:p>
          <a:p>
            <a:pPr marL="914400" lvl="1" indent="-514350" algn="just">
              <a:buFont typeface="+mj-lt"/>
              <a:buAutoNum type="arabicPeriod"/>
            </a:pPr>
            <a:r>
              <a:rPr lang="en-US" b="1" dirty="0" smtClean="0">
                <a:solidFill>
                  <a:srgbClr val="FF0000"/>
                </a:solidFill>
              </a:rPr>
              <a:t>Linear, </a:t>
            </a:r>
          </a:p>
          <a:p>
            <a:pPr marL="914400" lvl="1" indent="-514350" algn="just">
              <a:buFont typeface="+mj-lt"/>
              <a:buAutoNum type="arabicPeriod"/>
            </a:pPr>
            <a:r>
              <a:rPr lang="en-US" b="1" dirty="0" smtClean="0">
                <a:solidFill>
                  <a:srgbClr val="FF0000"/>
                </a:solidFill>
              </a:rPr>
              <a:t>Nonlinear, </a:t>
            </a:r>
          </a:p>
          <a:p>
            <a:pPr marL="914400" lvl="1" indent="-514350" algn="just">
              <a:buFont typeface="+mj-lt"/>
              <a:buAutoNum type="arabicPeriod"/>
            </a:pPr>
            <a:r>
              <a:rPr lang="en-US" b="1" dirty="0" smtClean="0">
                <a:solidFill>
                  <a:srgbClr val="FF0000"/>
                </a:solidFill>
              </a:rPr>
              <a:t>Polynomial</a:t>
            </a:r>
          </a:p>
          <a:p>
            <a:pPr marL="914400" lvl="1" indent="-514350" algn="just">
              <a:buFont typeface="+mj-lt"/>
              <a:buAutoNum type="arabicPeriod"/>
            </a:pPr>
            <a:r>
              <a:rPr lang="en-US" b="1" dirty="0" smtClean="0">
                <a:solidFill>
                  <a:srgbClr val="FF0000"/>
                </a:solidFill>
              </a:rPr>
              <a:t>Radial basis function (RBF), and </a:t>
            </a:r>
          </a:p>
          <a:p>
            <a:pPr marL="914400" lvl="1" indent="-514350" algn="just">
              <a:buFont typeface="+mj-lt"/>
              <a:buAutoNum type="arabicPeriod"/>
            </a:pPr>
            <a:r>
              <a:rPr lang="en-US" b="1" dirty="0" smtClean="0">
                <a:solidFill>
                  <a:srgbClr val="FF0000"/>
                </a:solidFill>
              </a:rPr>
              <a:t>Sigmoid</a:t>
            </a:r>
            <a:r>
              <a:rPr lang="en-US" dirty="0" smtClean="0">
                <a:solidFill>
                  <a:srgbClr val="FF0000"/>
                </a:solidFill>
              </a:rPr>
              <a:t>.</a:t>
            </a:r>
          </a:p>
          <a:p>
            <a:pPr marL="914400" lvl="1" indent="-514350" algn="just">
              <a:buNone/>
            </a:pPr>
            <a:endParaRPr lang="en-US" dirty="0" smtClean="0">
              <a:solidFill>
                <a:srgbClr val="FF0000"/>
              </a:solidFill>
            </a:endParaRPr>
          </a:p>
          <a:p>
            <a:pPr algn="just"/>
            <a:r>
              <a:rPr lang="en-US" dirty="0" smtClean="0"/>
              <a:t>The mostly used kernel function is RBF. Because it has localized and finite response along the entire x-axis.</a:t>
            </a:r>
          </a:p>
          <a:p>
            <a:pPr algn="just"/>
            <a:endParaRPr lang="en-US" dirty="0" smtClean="0"/>
          </a:p>
          <a:p>
            <a:pPr algn="just"/>
            <a:r>
              <a:rPr lang="en-US" dirty="0" smtClean="0"/>
              <a:t>The kernel functions return the inner product between two points in a suitable feature space. </a:t>
            </a:r>
          </a:p>
          <a:p>
            <a:pPr algn="just"/>
            <a:endParaRPr lang="en-US" dirty="0" smtClean="0"/>
          </a:p>
          <a:p>
            <a:pPr algn="just"/>
            <a:r>
              <a:rPr lang="en-US" dirty="0" smtClean="0"/>
              <a:t>Simply put, it does some extremely complex data transformations, then finds out the method to separate the data points based on the target classes you’ve defined.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 Consider the below diagram in which there are two different categories that are classified using a decision boundary or </a:t>
            </a:r>
            <a:r>
              <a:rPr lang="en-US" dirty="0" err="1" smtClean="0"/>
              <a:t>hyperplane</a:t>
            </a:r>
            <a:r>
              <a:rPr lang="en-US" dirty="0" smtClean="0"/>
              <a:t>:</a:t>
            </a:r>
            <a:endParaRPr lang="en-US" dirty="0"/>
          </a:p>
        </p:txBody>
      </p:sp>
      <p:pic>
        <p:nvPicPr>
          <p:cNvPr id="1026" name="Picture 2" descr="Support Vector Machine Algorithm"/>
          <p:cNvPicPr>
            <a:picLocks noChangeAspect="1" noChangeArrowheads="1"/>
          </p:cNvPicPr>
          <p:nvPr/>
        </p:nvPicPr>
        <p:blipFill>
          <a:blip r:embed="rId2" cstate="print"/>
          <a:srcRect/>
          <a:stretch>
            <a:fillRect/>
          </a:stretch>
        </p:blipFill>
        <p:spPr bwMode="auto">
          <a:xfrm>
            <a:off x="1676400" y="2286000"/>
            <a:ext cx="5715000" cy="40386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a:bodyPr>
          <a:lstStyle/>
          <a:p>
            <a:r>
              <a:rPr lang="en-US" sz="3200" b="1" dirty="0" smtClean="0">
                <a:solidFill>
                  <a:srgbClr val="FF0000"/>
                </a:solidFill>
              </a:rPr>
              <a:t>SVM for Non-Linear Data Sets</a:t>
            </a:r>
            <a:endParaRPr lang="en-US" sz="3200" dirty="0">
              <a:solidFill>
                <a:srgbClr val="FF0000"/>
              </a:solidFill>
            </a:endParaRPr>
          </a:p>
        </p:txBody>
      </p:sp>
      <p:sp>
        <p:nvSpPr>
          <p:cNvPr id="3" name="Content Placeholder 2"/>
          <p:cNvSpPr>
            <a:spLocks noGrp="1"/>
          </p:cNvSpPr>
          <p:nvPr>
            <p:ph idx="1"/>
          </p:nvPr>
        </p:nvSpPr>
        <p:spPr>
          <a:xfrm>
            <a:off x="457200" y="914400"/>
            <a:ext cx="8229600" cy="5791200"/>
          </a:xfrm>
        </p:spPr>
        <p:txBody>
          <a:bodyPr>
            <a:normAutofit fontScale="55000" lnSpcReduction="20000"/>
          </a:bodyPr>
          <a:lstStyle/>
          <a:p>
            <a:r>
              <a:rPr lang="en-US" dirty="0" smtClean="0"/>
              <a:t>An example of non-linear data is: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this case </a:t>
            </a:r>
            <a:r>
              <a:rPr lang="en-US" b="1" dirty="0" smtClean="0"/>
              <a:t>we cannot find a straight line</a:t>
            </a:r>
            <a:r>
              <a:rPr lang="en-US" dirty="0" smtClean="0"/>
              <a:t> to separate apples from lemons.</a:t>
            </a:r>
          </a:p>
          <a:p>
            <a:endParaRPr lang="en-US" dirty="0" smtClean="0"/>
          </a:p>
          <a:p>
            <a:r>
              <a:rPr lang="en-US" dirty="0" smtClean="0"/>
              <a:t>So how can we solve this problem. We will use the </a:t>
            </a:r>
            <a:r>
              <a:rPr lang="en-US" b="1" dirty="0" smtClean="0"/>
              <a:t>Kernel Trick!</a:t>
            </a:r>
            <a:endParaRPr lang="en-US" dirty="0" smtClean="0"/>
          </a:p>
          <a:p>
            <a:endParaRPr lang="en-US" dirty="0" smtClean="0"/>
          </a:p>
          <a:p>
            <a:endParaRPr lang="en-US" dirty="0" smtClean="0"/>
          </a:p>
          <a:p>
            <a:endParaRPr lang="en-US" dirty="0"/>
          </a:p>
        </p:txBody>
      </p:sp>
      <p:pic>
        <p:nvPicPr>
          <p:cNvPr id="4" name="Picture 3" descr="https://miro.medium.com/max/788/0*3jWNwLMhrhazDmdg.png"/>
          <p:cNvPicPr/>
          <p:nvPr/>
        </p:nvPicPr>
        <p:blipFill>
          <a:blip r:embed="rId2" cstate="print"/>
          <a:srcRect/>
          <a:stretch>
            <a:fillRect/>
          </a:stretch>
        </p:blipFill>
        <p:spPr bwMode="auto">
          <a:xfrm>
            <a:off x="1600200" y="1447800"/>
            <a:ext cx="5410200" cy="381000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77500" lnSpcReduction="20000"/>
          </a:bodyPr>
          <a:lstStyle/>
          <a:p>
            <a:pPr algn="just"/>
            <a:r>
              <a:rPr lang="en-US" dirty="0" smtClean="0"/>
              <a:t>The basic idea is that when a data set is inseparable in the current dimensions, </a:t>
            </a:r>
            <a:r>
              <a:rPr lang="en-US" b="1" dirty="0" smtClean="0"/>
              <a:t>add another dimension</a:t>
            </a:r>
            <a:r>
              <a:rPr lang="en-US" dirty="0" smtClean="0"/>
              <a:t>, may be that way the data will be separable. </a:t>
            </a:r>
          </a:p>
          <a:p>
            <a:pPr algn="just"/>
            <a:endParaRPr lang="en-US" dirty="0" smtClean="0"/>
          </a:p>
          <a:p>
            <a:pPr algn="just"/>
            <a:r>
              <a:rPr lang="en-US" dirty="0" smtClean="0"/>
              <a:t>Just think about it, the example above is in 2D and it is inseparable, but may be in 3D there is a gap between the apples and the lemons, may be there is a level difference, so </a:t>
            </a:r>
            <a:r>
              <a:rPr lang="en-US" b="1" dirty="0" smtClean="0"/>
              <a:t>lemons</a:t>
            </a:r>
            <a:r>
              <a:rPr lang="en-US" dirty="0" smtClean="0"/>
              <a:t> are on level one and </a:t>
            </a:r>
            <a:r>
              <a:rPr lang="en-US" b="1" dirty="0" smtClean="0"/>
              <a:t>apples</a:t>
            </a:r>
            <a:r>
              <a:rPr lang="en-US" dirty="0" smtClean="0"/>
              <a:t> are on level two. </a:t>
            </a:r>
          </a:p>
          <a:p>
            <a:pPr algn="just"/>
            <a:endParaRPr lang="en-US" dirty="0" smtClean="0"/>
          </a:p>
          <a:p>
            <a:pPr algn="just"/>
            <a:r>
              <a:rPr lang="en-US" dirty="0" smtClean="0"/>
              <a:t>In this case, we can easily draw a separating </a:t>
            </a:r>
            <a:r>
              <a:rPr lang="en-US" dirty="0" err="1" smtClean="0"/>
              <a:t>hyperplane</a:t>
            </a:r>
            <a:r>
              <a:rPr lang="en-US" dirty="0" smtClean="0"/>
              <a:t> (in 3D a </a:t>
            </a:r>
            <a:r>
              <a:rPr lang="en-US" dirty="0" err="1" smtClean="0"/>
              <a:t>hyperplane</a:t>
            </a:r>
            <a:r>
              <a:rPr lang="en-US" dirty="0" smtClean="0"/>
              <a:t> is a plane) between level-1 and 2.</a:t>
            </a:r>
          </a:p>
          <a:p>
            <a:pPr algn="just"/>
            <a:endParaRPr lang="en-US" dirty="0" smtClean="0"/>
          </a:p>
          <a:p>
            <a:pPr algn="just">
              <a:buNone/>
            </a:pPr>
            <a:r>
              <a:rPr lang="en-US" b="1" dirty="0" smtClean="0">
                <a:solidFill>
                  <a:srgbClr val="FF0000"/>
                </a:solidFill>
              </a:rPr>
              <a:t>Mapping to Higher Dimensions:</a:t>
            </a:r>
          </a:p>
          <a:p>
            <a:pPr algn="just"/>
            <a:r>
              <a:rPr lang="en-US" dirty="0" smtClean="0"/>
              <a:t>To solve this problem we </a:t>
            </a:r>
            <a:r>
              <a:rPr lang="en-US" b="1" dirty="0" smtClean="0"/>
              <a:t>shouldn’t just blindly add another dimension</a:t>
            </a:r>
            <a:r>
              <a:rPr lang="en-US" dirty="0" smtClean="0"/>
              <a:t>, we should transform the space so we generate this level difference intentionally.</a:t>
            </a:r>
          </a:p>
          <a:p>
            <a:pPr algn="just"/>
            <a:r>
              <a:rPr lang="en-US" b="1" dirty="0" smtClean="0"/>
              <a:t>Mapping from 2D to 3D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0000" lnSpcReduction="20000"/>
          </a:bodyPr>
          <a:lstStyle/>
          <a:p>
            <a:pPr>
              <a:buNone/>
            </a:pPr>
            <a:r>
              <a:rPr lang="en-US" b="1" dirty="0" smtClean="0">
                <a:solidFill>
                  <a:srgbClr val="FF0000"/>
                </a:solidFill>
              </a:rPr>
              <a:t>Mapping from 2D to 3D</a:t>
            </a:r>
            <a:r>
              <a:rPr lang="en-US" b="1" dirty="0" smtClean="0"/>
              <a:t>:</a:t>
            </a:r>
          </a:p>
          <a:p>
            <a:pPr algn="just"/>
            <a:r>
              <a:rPr lang="en-US" dirty="0" smtClean="0"/>
              <a:t>Let's assume that we add another dimension called </a:t>
            </a:r>
            <a:r>
              <a:rPr lang="en-US" b="1" dirty="0" smtClean="0"/>
              <a:t>X3</a:t>
            </a:r>
            <a:r>
              <a:rPr lang="en-US" dirty="0" smtClean="0"/>
              <a:t>. Another important transformation is that in the new dimension the points are organized using the formula</a:t>
            </a:r>
            <a:r>
              <a:rPr lang="en-US" b="1" dirty="0" smtClean="0"/>
              <a:t> x3=x1² + x2²</a:t>
            </a:r>
            <a:r>
              <a:rPr lang="en-US" dirty="0" smtClean="0"/>
              <a:t>.</a:t>
            </a:r>
          </a:p>
          <a:p>
            <a:pPr algn="just"/>
            <a:endParaRPr lang="en-US" dirty="0" smtClean="0"/>
          </a:p>
          <a:p>
            <a:pPr algn="just"/>
            <a:r>
              <a:rPr lang="en-US" dirty="0" smtClean="0"/>
              <a:t>If we plot the plane defined by the </a:t>
            </a:r>
            <a:r>
              <a:rPr lang="en-US" b="1" dirty="0" smtClean="0"/>
              <a:t>x1² + x2²</a:t>
            </a:r>
            <a:r>
              <a:rPr lang="en-US" dirty="0" smtClean="0"/>
              <a:t> formula, we will get something like this:</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buNone/>
            </a:pPr>
            <a:r>
              <a:rPr lang="en-US" dirty="0" smtClean="0"/>
              <a:t>.</a:t>
            </a:r>
          </a:p>
          <a:p>
            <a:endParaRPr lang="en-US" dirty="0"/>
          </a:p>
        </p:txBody>
      </p:sp>
      <p:pic>
        <p:nvPicPr>
          <p:cNvPr id="4" name="Picture 3" descr="https://miro.medium.com/max/582/0*4tGRdSHgOoKZoQAT.png"/>
          <p:cNvPicPr/>
          <p:nvPr/>
        </p:nvPicPr>
        <p:blipFill>
          <a:blip r:embed="rId2" cstate="print"/>
          <a:srcRect/>
          <a:stretch>
            <a:fillRect/>
          </a:stretch>
        </p:blipFill>
        <p:spPr bwMode="auto">
          <a:xfrm>
            <a:off x="2133600" y="2735580"/>
            <a:ext cx="4922520" cy="351282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20000"/>
          </a:bodyPr>
          <a:lstStyle/>
          <a:p>
            <a:pPr algn="just"/>
            <a:r>
              <a:rPr lang="en-US" dirty="0" smtClean="0"/>
              <a:t>Now we have to map the apples and lemons (which are just simple points) to this new space. </a:t>
            </a:r>
          </a:p>
          <a:p>
            <a:pPr algn="just"/>
            <a:endParaRPr lang="en-US" dirty="0" smtClean="0"/>
          </a:p>
          <a:p>
            <a:pPr algn="just"/>
            <a:r>
              <a:rPr lang="en-US" dirty="0" smtClean="0"/>
              <a:t>Think about it carefully, what did we do? </a:t>
            </a:r>
          </a:p>
          <a:p>
            <a:pPr algn="just"/>
            <a:endParaRPr lang="en-US" dirty="0" smtClean="0"/>
          </a:p>
          <a:p>
            <a:pPr algn="just"/>
            <a:r>
              <a:rPr lang="en-US" dirty="0" smtClean="0"/>
              <a:t>We just used a transformation in which </a:t>
            </a:r>
            <a:r>
              <a:rPr lang="en-US" b="1" dirty="0" smtClean="0"/>
              <a:t>we added levels based on distance</a:t>
            </a:r>
            <a:r>
              <a:rPr lang="en-US" dirty="0" smtClean="0"/>
              <a:t>. </a:t>
            </a:r>
          </a:p>
          <a:p>
            <a:pPr algn="just"/>
            <a:endParaRPr lang="en-US" dirty="0" smtClean="0"/>
          </a:p>
          <a:p>
            <a:pPr algn="just"/>
            <a:r>
              <a:rPr lang="en-US" dirty="0" smtClean="0"/>
              <a:t>If you are in the origin, then the points will be on the lowest level. </a:t>
            </a:r>
          </a:p>
          <a:p>
            <a:pPr algn="just"/>
            <a:endParaRPr lang="en-US" dirty="0" smtClean="0"/>
          </a:p>
          <a:p>
            <a:pPr algn="just"/>
            <a:r>
              <a:rPr lang="en-US" dirty="0" smtClean="0"/>
              <a:t>As we move away from the origin, it means that we are </a:t>
            </a:r>
            <a:r>
              <a:rPr lang="en-US" b="1" dirty="0" smtClean="0"/>
              <a:t>climbing the hill </a:t>
            </a:r>
            <a:r>
              <a:rPr lang="en-US" dirty="0" smtClean="0"/>
              <a:t>(moving from the center of the plane towards the margins), so the level of the points will be higher.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pPr algn="just"/>
            <a:r>
              <a:rPr lang="en-US" dirty="0" smtClean="0"/>
              <a:t>Now if we consider that the origin is the lemon from the center, we will have something like this:</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Now we can easily separate these two classes. </a:t>
            </a:r>
          </a:p>
          <a:p>
            <a:pPr algn="just"/>
            <a:r>
              <a:rPr lang="en-US" dirty="0" smtClean="0"/>
              <a:t>These transformations are called </a:t>
            </a:r>
            <a:r>
              <a:rPr lang="en-US" b="1" dirty="0" smtClean="0"/>
              <a:t>kernels</a:t>
            </a:r>
            <a:r>
              <a:rPr lang="en-US" dirty="0" smtClean="0"/>
              <a:t>. </a:t>
            </a:r>
          </a:p>
          <a:p>
            <a:pPr algn="just"/>
            <a:r>
              <a:rPr lang="en-US" dirty="0" smtClean="0"/>
              <a:t>Popular kernels are: Linear Kernel, Non-Linear Kernel, </a:t>
            </a:r>
            <a:r>
              <a:rPr lang="en-US" b="1" dirty="0" smtClean="0"/>
              <a:t>Polynomial Kernel, Gaussian Kernel, Radial Basis Function (RBF), Laplace RBF Kernel, Sigmoid Kernel</a:t>
            </a:r>
            <a:r>
              <a:rPr lang="en-US" dirty="0" smtClean="0"/>
              <a:t>, etc.</a:t>
            </a:r>
          </a:p>
          <a:p>
            <a:pPr algn="just"/>
            <a:endParaRPr lang="en-US" dirty="0" smtClean="0"/>
          </a:p>
          <a:p>
            <a:endParaRPr lang="en-US" dirty="0"/>
          </a:p>
        </p:txBody>
      </p:sp>
      <p:pic>
        <p:nvPicPr>
          <p:cNvPr id="4" name="Picture 3" descr="https://miro.medium.com/max/788/0*GKpdwmJ-YoZVWqeS.png"/>
          <p:cNvPicPr/>
          <p:nvPr/>
        </p:nvPicPr>
        <p:blipFill>
          <a:blip r:embed="rId2" cstate="print"/>
          <a:srcRect/>
          <a:stretch>
            <a:fillRect/>
          </a:stretch>
        </p:blipFill>
        <p:spPr bwMode="auto">
          <a:xfrm>
            <a:off x="1600200" y="914400"/>
            <a:ext cx="5943600" cy="351371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rmAutofit fontScale="90000"/>
          </a:bodyPr>
          <a:lstStyle/>
          <a:p>
            <a:r>
              <a:rPr lang="en-US" sz="3600" b="1" dirty="0" smtClean="0"/>
              <a:t>Types of Kernel and methods in SVM</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55000" lnSpcReduction="20000"/>
          </a:bodyPr>
          <a:lstStyle/>
          <a:p>
            <a:pPr>
              <a:buNone/>
            </a:pPr>
            <a:r>
              <a:rPr lang="en-US" b="1" dirty="0" smtClean="0">
                <a:solidFill>
                  <a:srgbClr val="FF0000"/>
                </a:solidFill>
              </a:rPr>
              <a:t>1. Linear Kernel: </a:t>
            </a:r>
            <a:r>
              <a:rPr lang="en-US" dirty="0" smtClean="0"/>
              <a:t>Let us say that we have two vectors with name x1 and x2, then the linear kernel is defined by the dot product of these two vectors:</a:t>
            </a:r>
          </a:p>
          <a:p>
            <a:pPr>
              <a:buNone/>
            </a:pPr>
            <a:r>
              <a:rPr lang="en-US" dirty="0" smtClean="0"/>
              <a:t>                   </a:t>
            </a:r>
          </a:p>
          <a:p>
            <a:r>
              <a:rPr lang="en-US" b="1" dirty="0" smtClean="0"/>
              <a:t>   Linear Kernel Formula</a:t>
            </a:r>
            <a:endParaRPr lang="en-US" dirty="0" smtClean="0"/>
          </a:p>
          <a:p>
            <a:pPr>
              <a:buNone/>
            </a:pPr>
            <a:r>
              <a:rPr lang="en-US" b="1" dirty="0" smtClean="0"/>
              <a:t>			F(xi, </a:t>
            </a:r>
            <a:r>
              <a:rPr lang="en-US" b="1" dirty="0" err="1" smtClean="0"/>
              <a:t>xj</a:t>
            </a:r>
            <a:r>
              <a:rPr lang="en-US" b="1" dirty="0" smtClean="0"/>
              <a:t>) = sum( </a:t>
            </a:r>
            <a:r>
              <a:rPr lang="en-US" b="1" dirty="0" err="1" smtClean="0"/>
              <a:t>xi.xj</a:t>
            </a:r>
            <a:r>
              <a:rPr lang="en-US" b="1" dirty="0" smtClean="0"/>
              <a:t>)</a:t>
            </a:r>
            <a:endParaRPr lang="en-US" dirty="0" smtClean="0"/>
          </a:p>
          <a:p>
            <a:pPr>
              <a:buNone/>
            </a:pPr>
            <a:r>
              <a:rPr lang="en-US" dirty="0" smtClean="0"/>
              <a:t>                 Here, </a:t>
            </a:r>
            <a:r>
              <a:rPr lang="en-US" b="1" dirty="0" smtClean="0"/>
              <a:t>xi, </a:t>
            </a:r>
            <a:r>
              <a:rPr lang="en-US" b="1" dirty="0" err="1" smtClean="0"/>
              <a:t>xj</a:t>
            </a:r>
            <a:r>
              <a:rPr lang="en-US" dirty="0" smtClean="0"/>
              <a:t> represents the data you’re trying to classify.</a:t>
            </a:r>
          </a:p>
          <a:p>
            <a:pPr>
              <a:buNone/>
            </a:pPr>
            <a:r>
              <a:rPr lang="en-US" dirty="0" smtClean="0"/>
              <a:t> </a:t>
            </a:r>
          </a:p>
          <a:p>
            <a:pPr>
              <a:buNone/>
            </a:pPr>
            <a:endParaRPr lang="en-US" dirty="0" smtClean="0"/>
          </a:p>
          <a:p>
            <a:pPr>
              <a:buNone/>
            </a:pPr>
            <a:r>
              <a:rPr lang="en-US" b="1" dirty="0" smtClean="0">
                <a:solidFill>
                  <a:srgbClr val="FF0000"/>
                </a:solidFill>
              </a:rPr>
              <a:t>2. Polynomial Kernel: </a:t>
            </a:r>
            <a:r>
              <a:rPr lang="en-US" dirty="0" smtClean="0"/>
              <a:t>A polynomial kernel is defined by the following equation:</a:t>
            </a:r>
          </a:p>
          <a:p>
            <a:pPr>
              <a:buNone/>
            </a:pPr>
            <a:r>
              <a:rPr lang="en-US" dirty="0" smtClean="0"/>
              <a:t>                           	  K(x1, x2) = (x1. x2 + 1)</a:t>
            </a:r>
            <a:r>
              <a:rPr lang="en-US" baseline="30000" dirty="0" smtClean="0"/>
              <a:t>d</a:t>
            </a:r>
            <a:r>
              <a:rPr lang="en-US" dirty="0" smtClean="0"/>
              <a:t>,</a:t>
            </a:r>
          </a:p>
          <a:p>
            <a:pPr>
              <a:buNone/>
            </a:pPr>
            <a:r>
              <a:rPr lang="en-US" dirty="0" smtClean="0"/>
              <a:t>              Where, </a:t>
            </a:r>
            <a:r>
              <a:rPr lang="en-US" b="1" dirty="0" smtClean="0">
                <a:solidFill>
                  <a:srgbClr val="FF0000"/>
                </a:solidFill>
              </a:rPr>
              <a:t>d</a:t>
            </a:r>
            <a:r>
              <a:rPr lang="en-US" dirty="0" smtClean="0"/>
              <a:t> is the degree of the polynomial and x1 and x2 are vectors/data point.</a:t>
            </a:r>
          </a:p>
          <a:p>
            <a:pPr>
              <a:buNone/>
            </a:pPr>
            <a:endParaRPr lang="en-US" dirty="0" smtClean="0"/>
          </a:p>
          <a:p>
            <a:r>
              <a:rPr lang="en-US" b="1" dirty="0" smtClean="0"/>
              <a:t>Polynomial Kernel Formula</a:t>
            </a:r>
            <a:endParaRPr lang="en-US" dirty="0" smtClean="0"/>
          </a:p>
          <a:p>
            <a:pPr>
              <a:buNone/>
            </a:pPr>
            <a:r>
              <a:rPr lang="en-US" b="1" dirty="0" smtClean="0"/>
              <a:t>			F(xi, </a:t>
            </a:r>
            <a:r>
              <a:rPr lang="en-US" b="1" dirty="0" err="1" smtClean="0"/>
              <a:t>xj</a:t>
            </a:r>
            <a:r>
              <a:rPr lang="en-US" b="1" dirty="0" smtClean="0"/>
              <a:t>) = (xi.xj+1)^d</a:t>
            </a:r>
          </a:p>
          <a:p>
            <a:pPr>
              <a:buNone/>
            </a:pPr>
            <a:r>
              <a:rPr lang="en-US" dirty="0" smtClean="0"/>
              <a:t>                Here ‘</a:t>
            </a:r>
            <a:r>
              <a:rPr lang="en-US" sz="5100" dirty="0" smtClean="0">
                <a:solidFill>
                  <a:srgbClr val="FF0000"/>
                </a:solidFill>
              </a:rPr>
              <a:t>.</a:t>
            </a:r>
            <a:r>
              <a:rPr lang="en-US" dirty="0" smtClean="0"/>
              <a:t>’ shows the </a:t>
            </a:r>
            <a:r>
              <a:rPr lang="en-US" b="1" dirty="0" smtClean="0"/>
              <a:t>dot product</a:t>
            </a:r>
            <a:r>
              <a:rPr lang="en-US" dirty="0" smtClean="0"/>
              <a:t> of both the values, and</a:t>
            </a:r>
            <a:r>
              <a:rPr lang="en-US" dirty="0" smtClean="0">
                <a:solidFill>
                  <a:srgbClr val="FF0000"/>
                </a:solidFill>
              </a:rPr>
              <a:t> </a:t>
            </a:r>
            <a:r>
              <a:rPr lang="en-US" b="1" dirty="0" smtClean="0">
                <a:solidFill>
                  <a:srgbClr val="FF0000"/>
                </a:solidFill>
              </a:rPr>
              <a:t>d</a:t>
            </a:r>
            <a:r>
              <a:rPr lang="en-US" dirty="0" smtClean="0">
                <a:solidFill>
                  <a:srgbClr val="FF0000"/>
                </a:solidFill>
              </a:rPr>
              <a:t> </a:t>
            </a:r>
            <a:r>
              <a:rPr lang="en-US" dirty="0" smtClean="0"/>
              <a:t>denotes the degree. </a:t>
            </a:r>
          </a:p>
          <a:p>
            <a:pPr>
              <a:buNone/>
            </a:pPr>
            <a:endParaRPr lang="en-US" dirty="0" smtClean="0"/>
          </a:p>
          <a:p>
            <a:pPr>
              <a:buNone/>
            </a:pPr>
            <a:r>
              <a:rPr lang="en-US" dirty="0" smtClean="0"/>
              <a:t>             F(xi, </a:t>
            </a:r>
            <a:r>
              <a:rPr lang="en-US" dirty="0" err="1" smtClean="0"/>
              <a:t>xj</a:t>
            </a:r>
            <a:r>
              <a:rPr lang="en-US" dirty="0" smtClean="0"/>
              <a:t>) representing the </a:t>
            </a:r>
            <a:r>
              <a:rPr lang="en-US" b="1" dirty="0" smtClean="0"/>
              <a:t>decision boundary</a:t>
            </a:r>
            <a:r>
              <a:rPr lang="en-US" dirty="0" smtClean="0"/>
              <a:t> to separate the given classes.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47500" lnSpcReduction="20000"/>
          </a:bodyPr>
          <a:lstStyle/>
          <a:p>
            <a:pPr>
              <a:buNone/>
            </a:pPr>
            <a:r>
              <a:rPr lang="en-US" b="1" dirty="0" smtClean="0"/>
              <a:t>3. Gaussian RBF Kernel: </a:t>
            </a:r>
            <a:r>
              <a:rPr lang="en-US" dirty="0" smtClean="0"/>
              <a:t>It is a general-purpose kernel; used when there is no prior knowledge about the data. </a:t>
            </a:r>
          </a:p>
          <a:p>
            <a:pPr>
              <a:buNone/>
            </a:pPr>
            <a:endParaRPr lang="en-US" dirty="0" smtClean="0"/>
          </a:p>
          <a:p>
            <a:pPr>
              <a:buNone/>
            </a:pPr>
            <a:r>
              <a:rPr lang="en-US" dirty="0" smtClean="0"/>
              <a:t>		Equation is:</a:t>
            </a:r>
          </a:p>
          <a:p>
            <a:pPr>
              <a:buNone/>
            </a:pPr>
            <a:r>
              <a:rPr lang="en-US" b="1" dirty="0" smtClean="0"/>
              <a:t> </a:t>
            </a:r>
            <a:endParaRPr lang="en-US" dirty="0" smtClean="0"/>
          </a:p>
          <a:p>
            <a:pPr>
              <a:buNone/>
            </a:pPr>
            <a:endParaRPr lang="en-US" dirty="0" smtClean="0"/>
          </a:p>
          <a:p>
            <a:pPr>
              <a:buNone/>
            </a:pPr>
            <a:r>
              <a:rPr lang="en-US" dirty="0" smtClean="0"/>
              <a:t>		This kernel is an example of a radial basis function kernel. </a:t>
            </a:r>
          </a:p>
          <a:p>
            <a:pPr>
              <a:buNone/>
            </a:pPr>
            <a:r>
              <a:rPr lang="en-US" dirty="0" smtClean="0"/>
              <a:t>    </a:t>
            </a:r>
          </a:p>
          <a:p>
            <a:pPr>
              <a:buNone/>
            </a:pPr>
            <a:r>
              <a:rPr lang="en-US" dirty="0" smtClean="0"/>
              <a:t>         Below is the equation for this:</a:t>
            </a:r>
          </a:p>
          <a:p>
            <a:pPr>
              <a:buNone/>
            </a:pPr>
            <a:endParaRPr lang="en-US" dirty="0" smtClean="0"/>
          </a:p>
          <a:p>
            <a:pPr>
              <a:buNone/>
            </a:pPr>
            <a:endParaRPr lang="en-US" dirty="0" smtClean="0"/>
          </a:p>
          <a:p>
            <a:pPr>
              <a:buNone/>
            </a:pPr>
            <a:r>
              <a:rPr lang="en-US" dirty="0" smtClean="0"/>
              <a:t>                         </a:t>
            </a:r>
          </a:p>
          <a:p>
            <a:pPr>
              <a:buNone/>
            </a:pPr>
            <a:r>
              <a:rPr lang="en-US" dirty="0" smtClean="0"/>
              <a:t>				for   </a:t>
            </a:r>
          </a:p>
          <a:p>
            <a:pPr>
              <a:buNone/>
            </a:pPr>
            <a:endParaRPr lang="en-US" dirty="0" smtClean="0"/>
          </a:p>
          <a:p>
            <a:pPr>
              <a:buNone/>
            </a:pPr>
            <a:endParaRPr lang="en-US" dirty="0" smtClean="0"/>
          </a:p>
          <a:p>
            <a:pPr algn="just">
              <a:buNone/>
            </a:pPr>
            <a:r>
              <a:rPr lang="en-US" b="1" dirty="0" smtClean="0"/>
              <a:t>                                                   F(x, </a:t>
            </a:r>
            <a:r>
              <a:rPr lang="en-US" b="1" dirty="0" err="1" smtClean="0"/>
              <a:t>xj</a:t>
            </a:r>
            <a:r>
              <a:rPr lang="en-US" b="1" dirty="0" smtClean="0"/>
              <a:t>) = exp(-gamma * ||x - </a:t>
            </a:r>
            <a:r>
              <a:rPr lang="en-US" b="1" dirty="0" err="1" smtClean="0"/>
              <a:t>xj</a:t>
            </a:r>
            <a:r>
              <a:rPr lang="en-US" b="1" dirty="0" smtClean="0"/>
              <a:t>||^2)</a:t>
            </a:r>
            <a:endParaRPr lang="en-US" dirty="0" smtClean="0"/>
          </a:p>
          <a:p>
            <a:pPr algn="just"/>
            <a:endParaRPr lang="en-US" dirty="0" smtClean="0"/>
          </a:p>
          <a:p>
            <a:pPr algn="just"/>
            <a:r>
              <a:rPr lang="en-US" dirty="0" smtClean="0"/>
              <a:t>The value of gamma varies from </a:t>
            </a:r>
            <a:r>
              <a:rPr lang="en-US" b="1" dirty="0" smtClean="0"/>
              <a:t>0 to 1</a:t>
            </a:r>
            <a:r>
              <a:rPr lang="en-US" dirty="0" smtClean="0"/>
              <a:t>. You have to manually provide the value of gamma in the code. The most preferred value for </a:t>
            </a:r>
            <a:r>
              <a:rPr lang="en-US" b="1" dirty="0" smtClean="0"/>
              <a:t>gamma is 0.1</a:t>
            </a:r>
            <a:r>
              <a:rPr lang="en-US" dirty="0" smtClean="0"/>
              <a:t>.</a:t>
            </a:r>
          </a:p>
          <a:p>
            <a:pPr algn="just"/>
            <a:endParaRPr lang="en-US" dirty="0" smtClean="0"/>
          </a:p>
          <a:p>
            <a:r>
              <a:rPr lang="en-US" dirty="0" smtClean="0"/>
              <a:t>The given sigma plays a very important role in the performance of the Gaussian kernel and should neither be overestimated and nor be underestimated, it should be carefully tuned according to the problem.</a:t>
            </a:r>
          </a:p>
          <a:p>
            <a:endParaRPr lang="en-US" dirty="0" smtClean="0"/>
          </a:p>
          <a:p>
            <a:r>
              <a:rPr lang="en-US" dirty="0" smtClean="0"/>
              <a:t>It is one of the most preferred and used kernel functions in </a:t>
            </a:r>
            <a:r>
              <a:rPr lang="en-US" dirty="0" err="1" smtClean="0"/>
              <a:t>svm</a:t>
            </a:r>
            <a:r>
              <a:rPr lang="en-US" dirty="0" smtClean="0"/>
              <a:t>. It is usually chosen for non-linear data. It helps to make proper separation when there is no prior knowledge of data.</a:t>
            </a:r>
          </a:p>
          <a:p>
            <a:pPr>
              <a:buNone/>
            </a:pPr>
            <a:endParaRPr lang="en-US" dirty="0" smtClean="0"/>
          </a:p>
          <a:p>
            <a:pPr>
              <a:buNone/>
            </a:pPr>
            <a:endParaRPr lang="en-US" dirty="0" smtClean="0"/>
          </a:p>
          <a:p>
            <a:endParaRPr lang="en-US" dirty="0"/>
          </a:p>
        </p:txBody>
      </p:sp>
      <p:pic>
        <p:nvPicPr>
          <p:cNvPr id="4" name="Picture 3" descr="Gaussian kernel equation"/>
          <p:cNvPicPr/>
          <p:nvPr/>
        </p:nvPicPr>
        <p:blipFill>
          <a:blip r:embed="rId2" cstate="print"/>
          <a:srcRect/>
          <a:stretch>
            <a:fillRect/>
          </a:stretch>
        </p:blipFill>
        <p:spPr bwMode="auto">
          <a:xfrm>
            <a:off x="3505200" y="762000"/>
            <a:ext cx="2209800" cy="670560"/>
          </a:xfrm>
          <a:prstGeom prst="rect">
            <a:avLst/>
          </a:prstGeom>
          <a:noFill/>
          <a:ln w="9525">
            <a:noFill/>
            <a:miter lim="800000"/>
            <a:headEnd/>
            <a:tailEnd/>
          </a:ln>
        </p:spPr>
      </p:pic>
      <p:pic>
        <p:nvPicPr>
          <p:cNvPr id="5" name="Picture 4" descr="Gaussian radial basis function (RBF)"/>
          <p:cNvPicPr/>
          <p:nvPr/>
        </p:nvPicPr>
        <p:blipFill>
          <a:blip r:embed="rId3" cstate="print"/>
          <a:srcRect/>
          <a:stretch>
            <a:fillRect/>
          </a:stretch>
        </p:blipFill>
        <p:spPr bwMode="auto">
          <a:xfrm>
            <a:off x="3733800" y="2209800"/>
            <a:ext cx="2590800" cy="457200"/>
          </a:xfrm>
          <a:prstGeom prst="rect">
            <a:avLst/>
          </a:prstGeom>
          <a:noFill/>
          <a:ln w="9525">
            <a:noFill/>
            <a:miter lim="800000"/>
            <a:headEnd/>
            <a:tailEnd/>
          </a:ln>
        </p:spPr>
      </p:pic>
      <p:pic>
        <p:nvPicPr>
          <p:cNvPr id="6" name="Picture 5" descr="Gaussian radial basis function (RBF)"/>
          <p:cNvPicPr/>
          <p:nvPr/>
        </p:nvPicPr>
        <p:blipFill>
          <a:blip r:embed="rId4" cstate="print"/>
          <a:srcRect/>
          <a:stretch>
            <a:fillRect/>
          </a:stretch>
        </p:blipFill>
        <p:spPr bwMode="auto">
          <a:xfrm>
            <a:off x="3962400" y="3048000"/>
            <a:ext cx="685800" cy="2286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7500" lnSpcReduction="20000"/>
          </a:bodyPr>
          <a:lstStyle/>
          <a:p>
            <a:pPr>
              <a:buNone/>
            </a:pPr>
            <a:r>
              <a:rPr lang="en-US" b="1" dirty="0" smtClean="0"/>
              <a:t>4. Hyperbolic or the Sigmoid Kernel</a:t>
            </a:r>
            <a:endParaRPr lang="en-US" dirty="0" smtClean="0"/>
          </a:p>
          <a:p>
            <a:pPr algn="just"/>
            <a:r>
              <a:rPr lang="en-US" dirty="0" smtClean="0"/>
              <a:t>This kernel is used in neural network areas of machine learning. </a:t>
            </a:r>
          </a:p>
          <a:p>
            <a:pPr algn="just"/>
            <a:endParaRPr lang="en-US" dirty="0" smtClean="0"/>
          </a:p>
          <a:p>
            <a:pPr algn="just"/>
            <a:r>
              <a:rPr lang="en-US" dirty="0" smtClean="0"/>
              <a:t>The activation function for the sigmoid kernel is the bipolar sigmoid function. </a:t>
            </a:r>
          </a:p>
          <a:p>
            <a:pPr algn="just"/>
            <a:endParaRPr lang="en-US" dirty="0" smtClean="0"/>
          </a:p>
          <a:p>
            <a:pPr algn="just"/>
            <a:r>
              <a:rPr lang="en-US" dirty="0" smtClean="0"/>
              <a:t>The equation for the hyperbolic kernel function is:</a:t>
            </a:r>
          </a:p>
          <a:p>
            <a:pPr algn="just"/>
            <a:endParaRPr lang="en-US" dirty="0" smtClean="0"/>
          </a:p>
          <a:p>
            <a:pPr algn="just"/>
            <a:r>
              <a:rPr lang="en-US" dirty="0" smtClean="0"/>
              <a:t>This kernel function is similar to a two-layer </a:t>
            </a:r>
            <a:r>
              <a:rPr lang="en-US" dirty="0" err="1" smtClean="0"/>
              <a:t>perceptron</a:t>
            </a:r>
            <a:r>
              <a:rPr lang="en-US" dirty="0" smtClean="0"/>
              <a:t> model of the neural network, which works as an </a:t>
            </a:r>
            <a:r>
              <a:rPr lang="en-US" b="1" u="sng" dirty="0" smtClean="0">
                <a:hlinkClick r:id="rId2"/>
              </a:rPr>
              <a:t>activation function</a:t>
            </a:r>
            <a:r>
              <a:rPr lang="en-US" dirty="0" smtClean="0"/>
              <a:t> for neurons.</a:t>
            </a:r>
          </a:p>
          <a:p>
            <a:pPr algn="just"/>
            <a:endParaRPr lang="en-US" dirty="0" smtClean="0"/>
          </a:p>
          <a:p>
            <a:pPr algn="just"/>
            <a:r>
              <a:rPr lang="en-US" dirty="0" smtClean="0"/>
              <a:t>It can be shown as,</a:t>
            </a:r>
          </a:p>
          <a:p>
            <a:pPr>
              <a:buNone/>
            </a:pPr>
            <a:r>
              <a:rPr lang="en-US" b="1" dirty="0" smtClean="0"/>
              <a:t>          </a:t>
            </a:r>
            <a:r>
              <a:rPr lang="en-US" b="1" dirty="0" smtClean="0">
                <a:solidFill>
                  <a:srgbClr val="FF0000"/>
                </a:solidFill>
              </a:rPr>
              <a:t>Sigmoid Kernel Function</a:t>
            </a:r>
            <a:endParaRPr lang="en-US" dirty="0" smtClean="0">
              <a:solidFill>
                <a:srgbClr val="FF0000"/>
              </a:solidFill>
            </a:endParaRPr>
          </a:p>
          <a:p>
            <a:pPr>
              <a:buNone/>
            </a:pPr>
            <a:r>
              <a:rPr lang="en-US" b="1" dirty="0" smtClean="0"/>
              <a:t>    		                      F(x, </a:t>
            </a:r>
            <a:r>
              <a:rPr lang="en-US" b="1" dirty="0" err="1" smtClean="0"/>
              <a:t>xj</a:t>
            </a:r>
            <a:r>
              <a:rPr lang="en-US" b="1" dirty="0" smtClean="0"/>
              <a:t>) = </a:t>
            </a:r>
            <a:r>
              <a:rPr lang="en-US" b="1" dirty="0" err="1" smtClean="0"/>
              <a:t>tanh</a:t>
            </a:r>
            <a:r>
              <a:rPr lang="en-US" b="1" dirty="0" smtClean="0"/>
              <a:t>(</a:t>
            </a:r>
            <a:r>
              <a:rPr lang="en-US" b="1" dirty="0" err="1" smtClean="0"/>
              <a:t>αx</a:t>
            </a:r>
            <a:r>
              <a:rPr lang="en-US" b="1" baseline="30000" dirty="0" err="1" smtClean="0"/>
              <a:t>T</a:t>
            </a:r>
            <a:r>
              <a:rPr lang="en-US" b="1" dirty="0" err="1" smtClean="0"/>
              <a:t>y</a:t>
            </a:r>
            <a:r>
              <a:rPr lang="en-US" b="1" dirty="0" smtClean="0"/>
              <a:t> + c)</a:t>
            </a:r>
            <a:endParaRPr lang="en-US" dirty="0" smtClean="0"/>
          </a:p>
          <a:p>
            <a:endParaRPr lang="en-US" dirty="0"/>
          </a:p>
        </p:txBody>
      </p:sp>
      <p:pic>
        <p:nvPicPr>
          <p:cNvPr id="4" name="Picture 3" descr=" Sigmoid kernel equation"/>
          <p:cNvPicPr/>
          <p:nvPr/>
        </p:nvPicPr>
        <p:blipFill>
          <a:blip r:embed="rId3" cstate="print"/>
          <a:srcRect/>
          <a:stretch>
            <a:fillRect/>
          </a:stretch>
        </p:blipFill>
        <p:spPr bwMode="auto">
          <a:xfrm>
            <a:off x="3810000" y="2362200"/>
            <a:ext cx="1851660" cy="1905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lnSpcReduction="10000"/>
          </a:bodyPr>
          <a:lstStyle/>
          <a:p>
            <a:pPr fontAlgn="base">
              <a:buNone/>
            </a:pPr>
            <a:r>
              <a:rPr lang="en-US" b="1" dirty="0" smtClean="0">
                <a:solidFill>
                  <a:srgbClr val="FF0000"/>
                </a:solidFill>
              </a:rPr>
              <a:t>Advantages of SVM Kernel Function:</a:t>
            </a:r>
          </a:p>
          <a:p>
            <a:pPr fontAlgn="base"/>
            <a:endParaRPr lang="en-US" dirty="0" smtClean="0"/>
          </a:p>
          <a:p>
            <a:pPr marL="514350" indent="-514350" algn="just" fontAlgn="base">
              <a:buFont typeface="+mj-lt"/>
              <a:buAutoNum type="arabicPeriod"/>
            </a:pPr>
            <a:r>
              <a:rPr lang="en-US" dirty="0" smtClean="0"/>
              <a:t>Effective in high dimensional cases.</a:t>
            </a:r>
          </a:p>
          <a:p>
            <a:pPr marL="514350" indent="-514350" algn="just" fontAlgn="base">
              <a:buFont typeface="+mj-lt"/>
              <a:buAutoNum type="arabicPeriod"/>
            </a:pPr>
            <a:endParaRPr lang="en-US" dirty="0" smtClean="0"/>
          </a:p>
          <a:p>
            <a:pPr marL="514350" indent="-514350" algn="just" fontAlgn="base">
              <a:buFont typeface="+mj-lt"/>
              <a:buAutoNum type="arabicPeriod"/>
            </a:pPr>
            <a:r>
              <a:rPr lang="en-US" dirty="0" smtClean="0"/>
              <a:t>Its memory efficient as it uses a subset of training points in the decision function called support vectors.</a:t>
            </a:r>
          </a:p>
          <a:p>
            <a:pPr marL="514350" indent="-514350" algn="just" fontAlgn="base">
              <a:buFont typeface="+mj-lt"/>
              <a:buAutoNum type="arabicPeriod"/>
            </a:pPr>
            <a:endParaRPr lang="en-US" dirty="0" smtClean="0"/>
          </a:p>
          <a:p>
            <a:pPr marL="514350" indent="-514350" algn="just" fontAlgn="base">
              <a:buFont typeface="+mj-lt"/>
              <a:buAutoNum type="arabicPeriod"/>
            </a:pPr>
            <a:r>
              <a:rPr lang="en-US" dirty="0" smtClean="0"/>
              <a:t>Different kernel functions can be specified for the decision functions and its possible to specify custom kernels.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3352799"/>
          </a:xfrm>
        </p:spPr>
        <p:txBody>
          <a:bodyPr>
            <a:noAutofit/>
          </a:bodyPr>
          <a:lstStyle/>
          <a:p>
            <a:pPr algn="just">
              <a:buNone/>
            </a:pPr>
            <a:r>
              <a:rPr lang="en-US" sz="2000" b="1" dirty="0" smtClean="0"/>
              <a:t>Example:</a:t>
            </a:r>
            <a:r>
              <a:rPr lang="en-US" sz="2000" dirty="0" smtClean="0"/>
              <a:t> SVM can be understood with the example that we have used in the KNN classifier. Suppose we see a strange cat that also has some features of dogs, so if we want a model that can accurately identify whether it is a cat or dog, so such a model can be created by using the SVM algorithm. </a:t>
            </a:r>
          </a:p>
          <a:p>
            <a:pPr algn="just"/>
            <a:r>
              <a:rPr lang="en-US" sz="2000" dirty="0" smtClean="0"/>
              <a:t>We will first train our model with lots of images of cats and dogs so that it can learn about different features of cats and dogs, and then we test it with this strange creature. So as support vector creates a decision boundary between these two data (cat and dog) and choose extreme cases (support vectors), it will see the extreme case of cat and dog. </a:t>
            </a:r>
          </a:p>
          <a:p>
            <a:pPr algn="just"/>
            <a:r>
              <a:rPr lang="en-US" sz="2000" dirty="0" smtClean="0"/>
              <a:t>On the basis of the support vectors, it will classify it as a cat. </a:t>
            </a:r>
          </a:p>
          <a:p>
            <a:pPr algn="just"/>
            <a:r>
              <a:rPr lang="en-US" sz="2000" dirty="0" smtClean="0"/>
              <a:t>Consider the below diagram:</a:t>
            </a:r>
            <a:endParaRPr lang="en-US" sz="2000" dirty="0"/>
          </a:p>
        </p:txBody>
      </p:sp>
      <p:pic>
        <p:nvPicPr>
          <p:cNvPr id="90114" name="Picture 2" descr="Support Vector Machine Algorithm"/>
          <p:cNvPicPr>
            <a:picLocks noChangeAspect="1" noChangeArrowheads="1"/>
          </p:cNvPicPr>
          <p:nvPr/>
        </p:nvPicPr>
        <p:blipFill>
          <a:blip r:embed="rId2" cstate="print"/>
          <a:srcRect/>
          <a:stretch>
            <a:fillRect/>
          </a:stretch>
        </p:blipFill>
        <p:spPr bwMode="auto">
          <a:xfrm>
            <a:off x="1600200" y="3657600"/>
            <a:ext cx="6096000" cy="2971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pPr algn="ctr">
              <a:buNone/>
            </a:pPr>
            <a:r>
              <a:rPr lang="en-US" b="1" dirty="0" smtClean="0">
                <a:solidFill>
                  <a:srgbClr val="FF0000"/>
                </a:solidFill>
              </a:rPr>
              <a:t>Types of SVM</a:t>
            </a:r>
          </a:p>
          <a:p>
            <a:pPr algn="ctr">
              <a:buNone/>
            </a:pPr>
            <a:endParaRPr lang="en-US" b="1" dirty="0" smtClean="0">
              <a:solidFill>
                <a:srgbClr val="FF0000"/>
              </a:solidFill>
            </a:endParaRPr>
          </a:p>
          <a:p>
            <a:pPr algn="just"/>
            <a:r>
              <a:rPr lang="en-US" b="1" dirty="0" smtClean="0">
                <a:solidFill>
                  <a:srgbClr val="FF0000"/>
                </a:solidFill>
              </a:rPr>
              <a:t>Linear SVM</a:t>
            </a:r>
            <a:r>
              <a:rPr lang="en-US" b="1" dirty="0" smtClean="0"/>
              <a:t>:</a:t>
            </a:r>
            <a:r>
              <a:rPr lang="en-US" dirty="0" smtClean="0"/>
              <a:t> Linear SVM is used for linearly separable data, which means if a dataset can be classified into two classes by using a single straight line, then such data is termed as linearly separable data, and classifier is used called as Linear SVM classifier.</a:t>
            </a:r>
          </a:p>
          <a:p>
            <a:pPr algn="just"/>
            <a:endParaRPr lang="en-US" dirty="0" smtClean="0"/>
          </a:p>
          <a:p>
            <a:pPr algn="just"/>
            <a:r>
              <a:rPr lang="en-US" b="1" dirty="0" smtClean="0">
                <a:solidFill>
                  <a:srgbClr val="FF0000"/>
                </a:solidFill>
              </a:rPr>
              <a:t>Non-linear SVM</a:t>
            </a:r>
            <a:r>
              <a:rPr lang="en-US" b="1" dirty="0" smtClean="0"/>
              <a:t>:</a:t>
            </a:r>
            <a:r>
              <a:rPr lang="en-US" dirty="0" smtClean="0"/>
              <a:t> Non-Linear SVM is used for non-linearly separated data, which means if a dataset cannot be classified by using a straight line, then such data is termed as non-linear data and classifier used is called as Non-linear SVM classifier.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pPr algn="just">
              <a:buNone/>
            </a:pPr>
            <a:r>
              <a:rPr lang="en-US" b="1" dirty="0" err="1" smtClean="0"/>
              <a:t>Hyperplane</a:t>
            </a:r>
            <a:r>
              <a:rPr lang="en-US" b="1" dirty="0" smtClean="0"/>
              <a:t>:</a:t>
            </a:r>
            <a:r>
              <a:rPr lang="en-US" dirty="0" smtClean="0"/>
              <a:t> There can be multiple lines/decision boundaries to segregate the classes in n-dimensional space, but we need to find out the best decision boundary that helps to classify the data points. This best boundary is known as the </a:t>
            </a:r>
            <a:r>
              <a:rPr lang="en-US" dirty="0" err="1" smtClean="0"/>
              <a:t>hyperplane</a:t>
            </a:r>
            <a:r>
              <a:rPr lang="en-US" dirty="0" smtClean="0"/>
              <a:t> of SVM.</a:t>
            </a:r>
          </a:p>
          <a:p>
            <a:pPr algn="just">
              <a:buNone/>
            </a:pPr>
            <a:endParaRPr lang="en-US" dirty="0" smtClean="0"/>
          </a:p>
          <a:p>
            <a:pPr algn="just"/>
            <a:r>
              <a:rPr lang="en-US" dirty="0" smtClean="0"/>
              <a:t>The dimensions of the </a:t>
            </a:r>
            <a:r>
              <a:rPr lang="en-US" dirty="0" err="1" smtClean="0"/>
              <a:t>hyperplane</a:t>
            </a:r>
            <a:r>
              <a:rPr lang="en-US" dirty="0" smtClean="0"/>
              <a:t> depend on the features present in the dataset, which means if there are 2 features (as shown in image), then </a:t>
            </a:r>
            <a:r>
              <a:rPr lang="en-US" dirty="0" err="1" smtClean="0"/>
              <a:t>hyperplane</a:t>
            </a:r>
            <a:r>
              <a:rPr lang="en-US" dirty="0" smtClean="0"/>
              <a:t> will be a straight line. And if there are 3 features, then </a:t>
            </a:r>
            <a:r>
              <a:rPr lang="en-US" dirty="0" err="1" smtClean="0"/>
              <a:t>hyperplane</a:t>
            </a:r>
            <a:r>
              <a:rPr lang="en-US" dirty="0" smtClean="0"/>
              <a:t> will be a 2-dimension plane.</a:t>
            </a:r>
          </a:p>
          <a:p>
            <a:pPr algn="just"/>
            <a:endParaRPr lang="en-US" dirty="0" smtClean="0"/>
          </a:p>
          <a:p>
            <a:pPr algn="just"/>
            <a:r>
              <a:rPr lang="en-US" dirty="0" smtClean="0"/>
              <a:t>We always create a </a:t>
            </a:r>
            <a:r>
              <a:rPr lang="en-US" dirty="0" err="1" smtClean="0"/>
              <a:t>hyperplane</a:t>
            </a:r>
            <a:r>
              <a:rPr lang="en-US" dirty="0" smtClean="0"/>
              <a:t> that has a maximum margin, which means the maximum distance between the data points.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lstStyle/>
          <a:p>
            <a:pPr>
              <a:buNone/>
            </a:pPr>
            <a:r>
              <a:rPr lang="en-US" b="1" dirty="0" smtClean="0"/>
              <a:t>Support Vectors:</a:t>
            </a:r>
            <a:endParaRPr lang="en-US" dirty="0" smtClean="0"/>
          </a:p>
          <a:p>
            <a:pPr algn="just"/>
            <a:r>
              <a:rPr lang="en-US" dirty="0" smtClean="0"/>
              <a:t>The </a:t>
            </a:r>
            <a:r>
              <a:rPr lang="en-US" b="1" dirty="0" smtClean="0">
                <a:solidFill>
                  <a:srgbClr val="FF0000"/>
                </a:solidFill>
              </a:rPr>
              <a:t>data points </a:t>
            </a:r>
            <a:r>
              <a:rPr lang="en-US" dirty="0" smtClean="0"/>
              <a:t>or </a:t>
            </a:r>
            <a:r>
              <a:rPr lang="en-US" b="1" dirty="0" smtClean="0">
                <a:solidFill>
                  <a:srgbClr val="FF0000"/>
                </a:solidFill>
              </a:rPr>
              <a:t>vectors</a:t>
            </a:r>
            <a:r>
              <a:rPr lang="en-US" dirty="0" smtClean="0"/>
              <a:t> that are the closest to the </a:t>
            </a:r>
            <a:r>
              <a:rPr lang="en-US" dirty="0" err="1" smtClean="0"/>
              <a:t>hyperplane</a:t>
            </a:r>
            <a:r>
              <a:rPr lang="en-US" dirty="0" smtClean="0"/>
              <a:t> and which affect the position of the </a:t>
            </a:r>
            <a:r>
              <a:rPr lang="en-US" dirty="0" err="1" smtClean="0"/>
              <a:t>hyperplane</a:t>
            </a:r>
            <a:r>
              <a:rPr lang="en-US" dirty="0" smtClean="0"/>
              <a:t> are termed as Support Vector. </a:t>
            </a:r>
          </a:p>
          <a:p>
            <a:pPr algn="just"/>
            <a:endParaRPr lang="en-US" dirty="0" smtClean="0"/>
          </a:p>
          <a:p>
            <a:pPr algn="just"/>
            <a:r>
              <a:rPr lang="en-US" dirty="0" smtClean="0"/>
              <a:t>Since these vectors support the </a:t>
            </a:r>
            <a:r>
              <a:rPr lang="en-US" dirty="0" err="1" smtClean="0"/>
              <a:t>hyperplane</a:t>
            </a:r>
            <a:r>
              <a:rPr lang="en-US" dirty="0" smtClean="0"/>
              <a:t>, hence called a Support vector.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7500" lnSpcReduction="20000"/>
          </a:bodyPr>
          <a:lstStyle/>
          <a:p>
            <a:pPr>
              <a:buNone/>
            </a:pPr>
            <a:r>
              <a:rPr lang="en-US" b="1" dirty="0" smtClean="0">
                <a:solidFill>
                  <a:srgbClr val="FF0000"/>
                </a:solidFill>
              </a:rPr>
              <a:t>How does SVM works?</a:t>
            </a:r>
          </a:p>
          <a:p>
            <a:pPr algn="just"/>
            <a:r>
              <a:rPr lang="en-US" b="1" dirty="0" smtClean="0"/>
              <a:t>Linear SVM: </a:t>
            </a:r>
            <a:r>
              <a:rPr lang="en-US" dirty="0" smtClean="0"/>
              <a:t>Suppose we have a dataset that has two tags (green and blue), and the dataset has two features x1 and x2. We want a classifier that can classify the pair(x1, x2) of coordinates in either green or blue. Consider the below image:</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So as it is 2-d space so by just using a straight line, we can easily separate these two classes. </a:t>
            </a:r>
          </a:p>
          <a:p>
            <a:endParaRPr lang="en-US" dirty="0"/>
          </a:p>
        </p:txBody>
      </p:sp>
      <p:pic>
        <p:nvPicPr>
          <p:cNvPr id="97282" name="Picture 2" descr="Support Vector Machine Algorithm"/>
          <p:cNvPicPr>
            <a:picLocks noChangeAspect="1" noChangeArrowheads="1"/>
          </p:cNvPicPr>
          <p:nvPr/>
        </p:nvPicPr>
        <p:blipFill>
          <a:blip r:embed="rId2" cstate="print"/>
          <a:srcRect/>
          <a:stretch>
            <a:fillRect/>
          </a:stretch>
        </p:blipFill>
        <p:spPr bwMode="auto">
          <a:xfrm>
            <a:off x="2057400" y="2286000"/>
            <a:ext cx="5334000" cy="3200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But there can be multiple lines that can separate these classes. Consider the below image:</a:t>
            </a:r>
            <a:endParaRPr lang="en-US" dirty="0"/>
          </a:p>
        </p:txBody>
      </p:sp>
      <p:pic>
        <p:nvPicPr>
          <p:cNvPr id="100354" name="Picture 2" descr="Support Vector Machine Algorithm"/>
          <p:cNvPicPr>
            <a:picLocks noChangeAspect="1" noChangeArrowheads="1"/>
          </p:cNvPicPr>
          <p:nvPr/>
        </p:nvPicPr>
        <p:blipFill>
          <a:blip r:embed="rId2" cstate="print"/>
          <a:srcRect/>
          <a:stretch>
            <a:fillRect/>
          </a:stretch>
        </p:blipFill>
        <p:spPr bwMode="auto">
          <a:xfrm>
            <a:off x="1981200" y="2057400"/>
            <a:ext cx="4953000" cy="3352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3144</TotalTime>
  <Words>1689</Words>
  <Application>Microsoft Office PowerPoint</Application>
  <PresentationFormat>On-screen Show (4:3)</PresentationFormat>
  <Paragraphs>328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What is SVM Kernel Functions? </vt:lpstr>
      <vt:lpstr>Slide 26</vt:lpstr>
      <vt:lpstr>Slide 27</vt:lpstr>
      <vt:lpstr>Slide 28</vt:lpstr>
      <vt:lpstr>Slide 29</vt:lpstr>
      <vt:lpstr>SVM for Non-Linear Data Sets</vt:lpstr>
      <vt:lpstr>Slide 31</vt:lpstr>
      <vt:lpstr>Slide 32</vt:lpstr>
      <vt:lpstr>Slide 33</vt:lpstr>
      <vt:lpstr>Slide 34</vt:lpstr>
      <vt:lpstr>Types of Kernel and methods in SVM </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cse21</cp:lastModifiedBy>
  <cp:revision>268</cp:revision>
  <dcterms:created xsi:type="dcterms:W3CDTF">2022-03-08T06:51:54Z</dcterms:created>
  <dcterms:modified xsi:type="dcterms:W3CDTF">2023-02-17T06:32:11Z</dcterms:modified>
</cp:coreProperties>
</file>