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0" r:id="rId2"/>
    <p:sldId id="394" r:id="rId3"/>
    <p:sldId id="395" r:id="rId4"/>
    <p:sldId id="396" r:id="rId5"/>
    <p:sldId id="389" r:id="rId6"/>
    <p:sldId id="393" r:id="rId7"/>
    <p:sldId id="392" r:id="rId8"/>
    <p:sldId id="431" r:id="rId9"/>
    <p:sldId id="399" r:id="rId10"/>
    <p:sldId id="400" r:id="rId11"/>
    <p:sldId id="402" r:id="rId12"/>
    <p:sldId id="409" r:id="rId13"/>
    <p:sldId id="411" r:id="rId14"/>
    <p:sldId id="447" r:id="rId15"/>
    <p:sldId id="413" r:id="rId16"/>
    <p:sldId id="414" r:id="rId17"/>
    <p:sldId id="415" r:id="rId18"/>
    <p:sldId id="417" r:id="rId19"/>
    <p:sldId id="418" r:id="rId20"/>
    <p:sldId id="419" r:id="rId21"/>
    <p:sldId id="420" r:id="rId22"/>
    <p:sldId id="432" r:id="rId23"/>
    <p:sldId id="433" r:id="rId24"/>
    <p:sldId id="434" r:id="rId25"/>
    <p:sldId id="435" r:id="rId26"/>
    <p:sldId id="436" r:id="rId27"/>
    <p:sldId id="437" r:id="rId28"/>
    <p:sldId id="438" r:id="rId29"/>
    <p:sldId id="444" r:id="rId30"/>
    <p:sldId id="445" r:id="rId31"/>
    <p:sldId id="446" r:id="rId32"/>
    <p:sldId id="439" r:id="rId33"/>
    <p:sldId id="440" r:id="rId34"/>
    <p:sldId id="442" r:id="rId35"/>
    <p:sldId id="44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190"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2E1103-D66E-4477-BB5A-6A8BB3B34433}"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E1103-D66E-4477-BB5A-6A8BB3B34433}"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E1103-D66E-4477-BB5A-6A8BB3B34433}"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E1103-D66E-4477-BB5A-6A8BB3B34433}"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E1103-D66E-4477-BB5A-6A8BB3B34433}"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2E1103-D66E-4477-BB5A-6A8BB3B34433}"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2E1103-D66E-4477-BB5A-6A8BB3B34433}" type="datetimeFigureOut">
              <a:rPr lang="en-US" smtClean="0"/>
              <a:pPr/>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2E1103-D66E-4477-BB5A-6A8BB3B34433}" type="datetimeFigureOut">
              <a:rPr lang="en-US" smtClean="0"/>
              <a:pPr/>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E1103-D66E-4477-BB5A-6A8BB3B34433}" type="datetimeFigureOut">
              <a:rPr lang="en-US" smtClean="0"/>
              <a:pPr/>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E1103-D66E-4477-BB5A-6A8BB3B34433}"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E1103-D66E-4477-BB5A-6A8BB3B34433}"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0DE3E-50E2-4110-849F-48BD3CE2EB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E1103-D66E-4477-BB5A-6A8BB3B34433}" type="datetimeFigureOut">
              <a:rPr lang="en-US" smtClean="0"/>
              <a:pPr/>
              <a:t>3/24/2024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0DE3E-50E2-4110-849F-48BD3CE2EB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echopedia.com/definition/17095/developer" TargetMode="External"/><Relationship Id="rId2" Type="http://schemas.openxmlformats.org/officeDocument/2006/relationships/hyperlink" Target="https://www.simplilearn.com/tutorials/data-science-tutorial/how-to-become-a-data-scientist" TargetMode="External"/><Relationship Id="rId1" Type="http://schemas.openxmlformats.org/officeDocument/2006/relationships/slideLayout" Target="../slideLayouts/slideLayout2.xml"/><Relationship Id="rId4" Type="http://schemas.openxmlformats.org/officeDocument/2006/relationships/hyperlink" Target="https://www.techopedia.com/definition/33181/training-dat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javatpoint.com/supervised-machine-learn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echtarget.com/whatis/definition/overfitt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868362"/>
          </a:xfrm>
        </p:spPr>
        <p:txBody>
          <a:bodyPr>
            <a:normAutofit/>
          </a:bodyPr>
          <a:lstStyle/>
          <a:p>
            <a:r>
              <a:rPr lang="en-US" sz="3600" dirty="0" smtClean="0"/>
              <a:t>UNIT-2:-Supervised Learning-Regression</a:t>
            </a:r>
            <a:endParaRPr lang="en-US" sz="3600" dirty="0"/>
          </a:p>
        </p:txBody>
      </p:sp>
      <p:sp>
        <p:nvSpPr>
          <p:cNvPr id="3" name="Content Placeholder 2"/>
          <p:cNvSpPr>
            <a:spLocks noGrp="1"/>
          </p:cNvSpPr>
          <p:nvPr>
            <p:ph idx="1"/>
          </p:nvPr>
        </p:nvSpPr>
        <p:spPr>
          <a:xfrm>
            <a:off x="609600" y="1447800"/>
            <a:ext cx="8077200" cy="4876800"/>
          </a:xfrm>
        </p:spPr>
        <p:txBody>
          <a:bodyPr>
            <a:normAutofit/>
          </a:bodyPr>
          <a:lstStyle/>
          <a:p>
            <a:r>
              <a:rPr lang="en-US" dirty="0" smtClean="0"/>
              <a:t>Dimensionality reduction</a:t>
            </a:r>
          </a:p>
          <a:p>
            <a:r>
              <a:rPr lang="en-US" dirty="0" smtClean="0"/>
              <a:t>Feature extraction,</a:t>
            </a:r>
          </a:p>
          <a:p>
            <a:r>
              <a:rPr lang="en-US" dirty="0" smtClean="0"/>
              <a:t>Feature Selection</a:t>
            </a:r>
            <a:endParaRPr lang="en-IN" dirty="0" smtClean="0"/>
          </a:p>
          <a:p>
            <a:r>
              <a:rPr lang="en-US" dirty="0" smtClean="0"/>
              <a:t>Regression </a:t>
            </a:r>
            <a:r>
              <a:rPr lang="en-US" dirty="0" smtClean="0"/>
              <a:t>Algorithms</a:t>
            </a:r>
          </a:p>
          <a:p>
            <a:r>
              <a:rPr lang="en-US" dirty="0" smtClean="0"/>
              <a:t>Types of regression</a:t>
            </a:r>
          </a:p>
          <a:p>
            <a:r>
              <a:rPr lang="en-US" dirty="0" smtClean="0"/>
              <a:t>Simple linear regression</a:t>
            </a:r>
          </a:p>
          <a:p>
            <a:r>
              <a:rPr lang="en-US" dirty="0" smtClean="0"/>
              <a:t>Multiple linear regression</a:t>
            </a:r>
          </a:p>
          <a:p>
            <a:r>
              <a:rPr lang="en-US" dirty="0" smtClean="0"/>
              <a:t>Polynomial linear regression</a:t>
            </a:r>
          </a:p>
          <a:p>
            <a:pPr marL="514350" indent="-514350" algn="just">
              <a:buFont typeface="+mj-lt"/>
              <a:buAutoNum type="arabicPeriod"/>
            </a:pPr>
            <a:endParaRPr lang="en-IN"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Dimensionality Reduction Technique"/>
          <p:cNvPicPr>
            <a:picLocks noChangeAspect="1" noChangeArrowheads="1"/>
          </p:cNvPicPr>
          <p:nvPr/>
        </p:nvPicPr>
        <p:blipFill>
          <a:blip r:embed="rId2" cstate="print"/>
          <a:srcRect/>
          <a:stretch>
            <a:fillRect/>
          </a:stretch>
        </p:blipFill>
        <p:spPr bwMode="auto">
          <a:xfrm>
            <a:off x="609600" y="685800"/>
            <a:ext cx="7772400" cy="556259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85000" lnSpcReduction="20000"/>
          </a:bodyPr>
          <a:lstStyle/>
          <a:p>
            <a:pPr algn="just">
              <a:buNone/>
            </a:pPr>
            <a:r>
              <a:rPr lang="en-US" b="1" dirty="0" smtClean="0">
                <a:solidFill>
                  <a:srgbClr val="FF0000"/>
                </a:solidFill>
              </a:rPr>
              <a:t>Methods of dimensionality reduction include</a:t>
            </a:r>
            <a:r>
              <a:rPr lang="en-US" dirty="0" smtClean="0"/>
              <a:t>:</a:t>
            </a:r>
          </a:p>
          <a:p>
            <a:pPr algn="just">
              <a:buNone/>
            </a:pPr>
            <a:r>
              <a:rPr lang="en-US" b="1" dirty="0" smtClean="0"/>
              <a:t>Feature Extraction(Dimensionality Reduction) Method</a:t>
            </a:r>
            <a:r>
              <a:rPr lang="en-US" dirty="0" smtClean="0"/>
              <a:t>:</a:t>
            </a:r>
          </a:p>
          <a:p>
            <a:pPr marL="914400" lvl="1" indent="-514350">
              <a:buFont typeface="+mj-lt"/>
              <a:buAutoNum type="arabicPeriod"/>
            </a:pPr>
            <a:r>
              <a:rPr lang="en-US" dirty="0" smtClean="0"/>
              <a:t>Principal Component Analysis</a:t>
            </a:r>
          </a:p>
          <a:p>
            <a:pPr marL="914400" lvl="1" indent="-514350">
              <a:buFont typeface="+mj-lt"/>
              <a:buAutoNum type="arabicPeriod"/>
            </a:pPr>
            <a:r>
              <a:rPr lang="en-US" dirty="0" smtClean="0"/>
              <a:t>Linear </a:t>
            </a:r>
            <a:r>
              <a:rPr lang="en-US" dirty="0" err="1" smtClean="0"/>
              <a:t>Discriminant</a:t>
            </a:r>
            <a:r>
              <a:rPr lang="en-US" dirty="0" smtClean="0"/>
              <a:t> Analysis</a:t>
            </a:r>
          </a:p>
          <a:p>
            <a:pPr marL="914400" lvl="1" indent="-514350">
              <a:buFont typeface="+mj-lt"/>
              <a:buAutoNum type="arabicPeriod"/>
            </a:pPr>
            <a:r>
              <a:rPr lang="en-US" dirty="0" smtClean="0"/>
              <a:t>Factor Analysis</a:t>
            </a:r>
          </a:p>
          <a:p>
            <a:pPr marL="914400" lvl="1" indent="-514350">
              <a:buFont typeface="+mj-lt"/>
              <a:buAutoNum type="arabicPeriod"/>
            </a:pPr>
            <a:r>
              <a:rPr lang="en-US" dirty="0" smtClean="0"/>
              <a:t>Independent Component Analysis</a:t>
            </a:r>
          </a:p>
          <a:p>
            <a:pPr marL="914400" lvl="1" indent="-514350">
              <a:buFont typeface="+mj-lt"/>
              <a:buAutoNum type="arabicPeriod"/>
            </a:pPr>
            <a:r>
              <a:rPr lang="en-US" dirty="0" smtClean="0"/>
              <a:t>Auto-Encoder</a:t>
            </a:r>
          </a:p>
          <a:p>
            <a:pPr marL="914400" lvl="1" indent="-514350" algn="just">
              <a:buFont typeface="+mj-lt"/>
              <a:buAutoNum type="arabicPeriod"/>
            </a:pPr>
            <a:r>
              <a:rPr lang="en-US" dirty="0" smtClean="0"/>
              <a:t>t-Distributed Stochastic Neighbor Embedding (t-SNE)</a:t>
            </a:r>
          </a:p>
          <a:p>
            <a:pPr marL="914400" lvl="1" indent="-514350" algn="just">
              <a:buFont typeface="+mj-lt"/>
              <a:buAutoNum type="arabicPeriod"/>
            </a:pPr>
            <a:r>
              <a:rPr lang="en-US" dirty="0" smtClean="0"/>
              <a:t>UMAP</a:t>
            </a:r>
          </a:p>
          <a:p>
            <a:pPr algn="just">
              <a:buNone/>
            </a:pPr>
            <a:r>
              <a:rPr lang="en-US" b="1" dirty="0" smtClean="0"/>
              <a:t>Feature Selection Method</a:t>
            </a:r>
            <a:r>
              <a:rPr lang="en-US" dirty="0" smtClean="0"/>
              <a:t>: </a:t>
            </a:r>
          </a:p>
          <a:p>
            <a:pPr marL="914400" lvl="1" indent="-514350">
              <a:buFont typeface="+mj-lt"/>
              <a:buAutoNum type="arabicPeriod"/>
            </a:pPr>
            <a:r>
              <a:rPr lang="en-US" dirty="0" smtClean="0"/>
              <a:t>Missing Value Ratio</a:t>
            </a:r>
          </a:p>
          <a:p>
            <a:pPr marL="914400" lvl="1" indent="-514350">
              <a:buFont typeface="+mj-lt"/>
              <a:buAutoNum type="arabicPeriod"/>
            </a:pPr>
            <a:r>
              <a:rPr lang="en-US" dirty="0" smtClean="0"/>
              <a:t>Low Variance Filter</a:t>
            </a:r>
          </a:p>
          <a:p>
            <a:pPr marL="914400" lvl="1" indent="-514350">
              <a:buFont typeface="+mj-lt"/>
              <a:buAutoNum type="arabicPeriod"/>
            </a:pPr>
            <a:r>
              <a:rPr lang="en-US" dirty="0" smtClean="0"/>
              <a:t>High Correlation Filter</a:t>
            </a:r>
          </a:p>
          <a:p>
            <a:pPr marL="914400" lvl="1" indent="-514350">
              <a:buFont typeface="+mj-lt"/>
              <a:buAutoNum type="arabicPeriod"/>
            </a:pPr>
            <a:r>
              <a:rPr lang="en-US" dirty="0" smtClean="0"/>
              <a:t>Random Forest</a:t>
            </a:r>
          </a:p>
          <a:p>
            <a:pPr marL="914400" lvl="1" indent="-514350">
              <a:buFont typeface="+mj-lt"/>
              <a:buAutoNum type="arabicPeriod"/>
            </a:pPr>
            <a:r>
              <a:rPr lang="en-US" dirty="0" smtClean="0"/>
              <a:t>Backward Feature Elimination</a:t>
            </a:r>
          </a:p>
          <a:p>
            <a:pPr marL="914400" lvl="1" indent="-514350">
              <a:buFont typeface="+mj-lt"/>
              <a:buAutoNum type="arabicPeriod"/>
            </a:pPr>
            <a:r>
              <a:rPr lang="en-US" dirty="0" smtClean="0"/>
              <a:t>Forward Feature Selection</a:t>
            </a:r>
          </a:p>
          <a:p>
            <a:endParaRPr lang="en-US" dirty="0" smtClean="0"/>
          </a:p>
          <a:p>
            <a:pPr algn="just">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534400" cy="457200"/>
          </a:xfrm>
        </p:spPr>
        <p:txBody>
          <a:bodyPr anchor="ctr">
            <a:normAutofit fontScale="77500" lnSpcReduction="20000"/>
          </a:bodyPr>
          <a:lstStyle/>
          <a:p>
            <a:pPr>
              <a:buNone/>
            </a:pPr>
            <a:r>
              <a:rPr lang="en-US" b="1" dirty="0" smtClean="0">
                <a:solidFill>
                  <a:srgbClr val="FF0000"/>
                </a:solidFill>
              </a:rPr>
              <a:t>Differentiate between feature selection and feature </a:t>
            </a:r>
            <a:r>
              <a:rPr lang="en-US" b="1" dirty="0" smtClean="0">
                <a:solidFill>
                  <a:srgbClr val="FF0000"/>
                </a:solidFill>
              </a:rPr>
              <a:t>extraction</a:t>
            </a:r>
            <a:endParaRPr lang="en-US" b="1" dirty="0">
              <a:solidFill>
                <a:srgbClr val="FF0000"/>
              </a:solidFill>
            </a:endParaRPr>
          </a:p>
        </p:txBody>
      </p:sp>
      <p:graphicFrame>
        <p:nvGraphicFramePr>
          <p:cNvPr id="4" name="Table 3"/>
          <p:cNvGraphicFramePr>
            <a:graphicFrameLocks noGrp="1"/>
          </p:cNvGraphicFramePr>
          <p:nvPr/>
        </p:nvGraphicFramePr>
        <p:xfrm>
          <a:off x="228600" y="838200"/>
          <a:ext cx="8686799" cy="5510377"/>
        </p:xfrm>
        <a:graphic>
          <a:graphicData uri="http://schemas.openxmlformats.org/drawingml/2006/table">
            <a:tbl>
              <a:tblPr firstRow="1" bandRow="1">
                <a:tableStyleId>{5C22544A-7EE6-4342-B048-85BDC9FD1C3A}</a:tableStyleId>
              </a:tblPr>
              <a:tblGrid>
                <a:gridCol w="609600"/>
                <a:gridCol w="4143555"/>
                <a:gridCol w="3933644"/>
              </a:tblGrid>
              <a:tr h="725014">
                <a:tc>
                  <a:txBody>
                    <a:bodyPr/>
                    <a:lstStyle/>
                    <a:p>
                      <a:r>
                        <a:rPr lang="en-US" sz="1600" dirty="0" smtClean="0"/>
                        <a:t>Sr. No.</a:t>
                      </a:r>
                      <a:endParaRPr lang="en-US" sz="1600" dirty="0"/>
                    </a:p>
                  </a:txBody>
                  <a:tcPr/>
                </a:tc>
                <a:tc>
                  <a:txBody>
                    <a:bodyPr/>
                    <a:lstStyle/>
                    <a:p>
                      <a:r>
                        <a:rPr lang="en-US" sz="1600" dirty="0" smtClean="0"/>
                        <a:t>Feature Selection</a:t>
                      </a:r>
                      <a:endParaRPr lang="en-US" sz="1600" dirty="0"/>
                    </a:p>
                  </a:txBody>
                  <a:tcPr/>
                </a:tc>
                <a:tc>
                  <a:txBody>
                    <a:bodyPr/>
                    <a:lstStyle/>
                    <a:p>
                      <a:r>
                        <a:rPr lang="en-US" sz="1600" dirty="0" smtClean="0"/>
                        <a:t>Feature Extraction</a:t>
                      </a:r>
                      <a:endParaRPr lang="en-US" sz="1600" dirty="0"/>
                    </a:p>
                  </a:txBody>
                  <a:tcPr/>
                </a:tc>
              </a:tr>
              <a:tr h="1103789">
                <a:tc>
                  <a:txBody>
                    <a:bodyPr/>
                    <a:lstStyle/>
                    <a:p>
                      <a:r>
                        <a:rPr lang="en-US" sz="1600" dirty="0" smtClean="0"/>
                        <a:t>01</a:t>
                      </a:r>
                      <a:endParaRPr lang="en-US" sz="1600" dirty="0"/>
                    </a:p>
                  </a:txBody>
                  <a:tcPr/>
                </a:tc>
                <a:tc>
                  <a:txBody>
                    <a:bodyPr/>
                    <a:lstStyle/>
                    <a:p>
                      <a:r>
                        <a:rPr lang="en-US" sz="1600" b="0" i="0" kern="1200" dirty="0" smtClean="0">
                          <a:solidFill>
                            <a:schemeClr val="dk1"/>
                          </a:solidFill>
                          <a:latin typeface="+mn-lt"/>
                          <a:ea typeface="+mn-ea"/>
                          <a:cs typeface="+mn-cs"/>
                        </a:rPr>
                        <a:t>Feature selection is a process that chooses a subset of features from the original features so that the feature space is optimally reduced according to a certain criterion.</a:t>
                      </a:r>
                      <a:endParaRPr lang="en-US" sz="1600" dirty="0"/>
                    </a:p>
                  </a:txBody>
                  <a:tcPr/>
                </a:tc>
                <a:tc>
                  <a:txBody>
                    <a:bodyPr/>
                    <a:lstStyle/>
                    <a:p>
                      <a:r>
                        <a:rPr lang="en-US" sz="1600" b="0" i="0" kern="1200" dirty="0" smtClean="0">
                          <a:solidFill>
                            <a:schemeClr val="dk1"/>
                          </a:solidFill>
                          <a:latin typeface="+mn-lt"/>
                          <a:ea typeface="+mn-ea"/>
                          <a:cs typeface="+mn-cs"/>
                        </a:rPr>
                        <a:t>Feature extraction/construction is a process through which a set of new features is created.</a:t>
                      </a:r>
                      <a:endParaRPr lang="en-US" sz="1600" dirty="0"/>
                    </a:p>
                  </a:txBody>
                  <a:tcPr/>
                </a:tc>
              </a:tr>
              <a:tr h="725014">
                <a:tc>
                  <a:txBody>
                    <a:bodyPr/>
                    <a:lstStyle/>
                    <a:p>
                      <a:r>
                        <a:rPr lang="en-US" sz="1600" dirty="0" smtClean="0"/>
                        <a:t>02</a:t>
                      </a:r>
                      <a:endParaRPr lang="en-US" sz="1600" dirty="0"/>
                    </a:p>
                  </a:txBody>
                  <a:tcPr/>
                </a:tc>
                <a:tc>
                  <a:txBody>
                    <a:bodyPr/>
                    <a:lstStyle/>
                    <a:p>
                      <a:r>
                        <a:rPr lang="en-US" sz="1600" b="0" i="0" kern="1200" dirty="0" smtClean="0">
                          <a:solidFill>
                            <a:schemeClr val="dk1"/>
                          </a:solidFill>
                          <a:latin typeface="+mn-lt"/>
                          <a:ea typeface="+mn-ea"/>
                          <a:cs typeface="+mn-cs"/>
                        </a:rPr>
                        <a:t>Feature selection is simply selecting and excluding given features without changing them.</a:t>
                      </a:r>
                      <a:endParaRPr lang="en-US" sz="1600" dirty="0"/>
                    </a:p>
                  </a:txBody>
                  <a:tcPr/>
                </a:tc>
                <a:tc>
                  <a:txBody>
                    <a:bodyPr/>
                    <a:lstStyle/>
                    <a:p>
                      <a:r>
                        <a:rPr lang="en-US" sz="1600" b="0" i="0" kern="1200" dirty="0" smtClean="0">
                          <a:solidFill>
                            <a:schemeClr val="dk1"/>
                          </a:solidFill>
                          <a:latin typeface="+mn-lt"/>
                          <a:ea typeface="+mn-ea"/>
                          <a:cs typeface="+mn-cs"/>
                        </a:rPr>
                        <a:t>Dimensionality reduction transforms features into a lower dimension.</a:t>
                      </a:r>
                      <a:endParaRPr lang="en-US" sz="1600" dirty="0"/>
                    </a:p>
                  </a:txBody>
                  <a:tcPr/>
                </a:tc>
              </a:tr>
              <a:tr h="725014">
                <a:tc>
                  <a:txBody>
                    <a:bodyPr/>
                    <a:lstStyle/>
                    <a:p>
                      <a:r>
                        <a:rPr lang="en-US" sz="1600" dirty="0" smtClean="0"/>
                        <a:t>03</a:t>
                      </a:r>
                      <a:endParaRPr lang="en-US" sz="1600" dirty="0"/>
                    </a:p>
                  </a:txBody>
                  <a:tcPr/>
                </a:tc>
                <a:tc>
                  <a:txBody>
                    <a:bodyPr/>
                    <a:lstStyle/>
                    <a:p>
                      <a:r>
                        <a:rPr lang="en-US" sz="1600" b="0" i="0" kern="1200" dirty="0" smtClean="0">
                          <a:solidFill>
                            <a:schemeClr val="dk1"/>
                          </a:solidFill>
                          <a:latin typeface="+mn-lt"/>
                          <a:ea typeface="+mn-ea"/>
                          <a:cs typeface="+mn-cs"/>
                        </a:rPr>
                        <a:t>feature selection is about selecting the subset of the original feature set.</a:t>
                      </a:r>
                      <a:endParaRPr lang="en-US" sz="1600" dirty="0"/>
                    </a:p>
                  </a:txBody>
                  <a:tcPr/>
                </a:tc>
                <a:tc>
                  <a:txBody>
                    <a:bodyPr/>
                    <a:lstStyle/>
                    <a:p>
                      <a:r>
                        <a:rPr lang="en-US" sz="1600" b="0" i="0" kern="1200" dirty="0" smtClean="0">
                          <a:solidFill>
                            <a:schemeClr val="dk1"/>
                          </a:solidFill>
                          <a:latin typeface="+mn-lt"/>
                          <a:ea typeface="+mn-ea"/>
                          <a:cs typeface="+mn-cs"/>
                        </a:rPr>
                        <a:t>Feature extraction</a:t>
                      </a:r>
                      <a:r>
                        <a:rPr lang="en-US" sz="1600" b="0" i="0" kern="1200" baseline="0" dirty="0" smtClean="0">
                          <a:solidFill>
                            <a:schemeClr val="dk1"/>
                          </a:solidFill>
                          <a:latin typeface="+mn-lt"/>
                          <a:ea typeface="+mn-ea"/>
                          <a:cs typeface="+mn-cs"/>
                        </a:rPr>
                        <a:t> </a:t>
                      </a:r>
                      <a:r>
                        <a:rPr lang="en-US" sz="1600" b="0" i="0" kern="1200" dirty="0" smtClean="0">
                          <a:solidFill>
                            <a:schemeClr val="dk1"/>
                          </a:solidFill>
                          <a:latin typeface="+mn-lt"/>
                          <a:ea typeface="+mn-ea"/>
                          <a:cs typeface="+mn-cs"/>
                        </a:rPr>
                        <a:t>build a new set of features from the original feature set.</a:t>
                      </a:r>
                      <a:endParaRPr lang="en-US" sz="1600" dirty="0"/>
                    </a:p>
                  </a:txBody>
                  <a:tcPr/>
                </a:tc>
              </a:tr>
              <a:tr h="725014">
                <a:tc>
                  <a:txBody>
                    <a:bodyPr/>
                    <a:lstStyle/>
                    <a:p>
                      <a:r>
                        <a:rPr lang="en-US" sz="1600" dirty="0" smtClean="0"/>
                        <a:t>04</a:t>
                      </a:r>
                      <a:endParaRPr lang="en-US" sz="1600" dirty="0"/>
                    </a:p>
                  </a:txBody>
                  <a:tcPr/>
                </a:tc>
                <a:tc>
                  <a:txBody>
                    <a:bodyPr/>
                    <a:lstStyle/>
                    <a:p>
                      <a:r>
                        <a:rPr lang="en-US" sz="1600" b="0" i="0" kern="1200" dirty="0" smtClean="0">
                          <a:solidFill>
                            <a:schemeClr val="dk1"/>
                          </a:solidFill>
                          <a:latin typeface="+mn-lt"/>
                          <a:ea typeface="+mn-ea"/>
                          <a:cs typeface="+mn-cs"/>
                        </a:rPr>
                        <a:t>Feature selection is a way of reducing the input variable for the model by using only relevant data in order to reduce </a:t>
                      </a:r>
                      <a:r>
                        <a:rPr lang="en-US" sz="1600" b="0" i="0" kern="1200" dirty="0" err="1" smtClean="0">
                          <a:solidFill>
                            <a:schemeClr val="dk1"/>
                          </a:solidFill>
                          <a:latin typeface="+mn-lt"/>
                          <a:ea typeface="+mn-ea"/>
                          <a:cs typeface="+mn-cs"/>
                        </a:rPr>
                        <a:t>overfitting</a:t>
                      </a:r>
                      <a:r>
                        <a:rPr lang="en-US" sz="1600" b="0" i="0" kern="1200" dirty="0" smtClean="0">
                          <a:solidFill>
                            <a:schemeClr val="dk1"/>
                          </a:solidFill>
                          <a:latin typeface="+mn-lt"/>
                          <a:ea typeface="+mn-ea"/>
                          <a:cs typeface="+mn-cs"/>
                        </a:rPr>
                        <a:t> in the model.</a:t>
                      </a:r>
                      <a:endParaRPr lang="en-US" sz="1600" dirty="0"/>
                    </a:p>
                  </a:txBody>
                  <a:tcPr/>
                </a:tc>
                <a:tc>
                  <a:txBody>
                    <a:bodyPr/>
                    <a:lstStyle/>
                    <a:p>
                      <a:r>
                        <a:rPr lang="en-US" sz="1600" b="0" i="0" kern="1200" dirty="0" smtClean="0">
                          <a:solidFill>
                            <a:schemeClr val="dk1"/>
                          </a:solidFill>
                          <a:latin typeface="+mn-lt"/>
                          <a:ea typeface="+mn-ea"/>
                          <a:cs typeface="+mn-cs"/>
                        </a:rPr>
                        <a:t>Examples of feature extraction: extraction of contours in images, extraction of </a:t>
                      </a:r>
                      <a:r>
                        <a:rPr lang="en-US" sz="1600" b="0" i="0" kern="1200" dirty="0" err="1" smtClean="0">
                          <a:solidFill>
                            <a:schemeClr val="dk1"/>
                          </a:solidFill>
                          <a:latin typeface="+mn-lt"/>
                          <a:ea typeface="+mn-ea"/>
                          <a:cs typeface="+mn-cs"/>
                        </a:rPr>
                        <a:t>digrams</a:t>
                      </a:r>
                      <a:r>
                        <a:rPr lang="en-US" sz="1600" b="0" i="0" kern="1200" dirty="0" smtClean="0">
                          <a:solidFill>
                            <a:schemeClr val="dk1"/>
                          </a:solidFill>
                          <a:latin typeface="+mn-lt"/>
                          <a:ea typeface="+mn-ea"/>
                          <a:cs typeface="+mn-cs"/>
                        </a:rPr>
                        <a:t> from a text, extraction of phonemes from recording of spoken text, etc.</a:t>
                      </a:r>
                      <a:endParaRPr lang="en-US" sz="1600" dirty="0"/>
                    </a:p>
                  </a:txBody>
                  <a:tcPr/>
                </a:tc>
              </a:tr>
              <a:tr h="725014">
                <a:tc>
                  <a:txBody>
                    <a:bodyPr/>
                    <a:lstStyle/>
                    <a:p>
                      <a:r>
                        <a:rPr lang="en-US" sz="1600" dirty="0" smtClean="0"/>
                        <a:t>05</a:t>
                      </a:r>
                      <a:endParaRPr lang="en-US" sz="1600" dirty="0"/>
                    </a:p>
                  </a:txBody>
                  <a:tcPr/>
                </a:tc>
                <a:tc>
                  <a:txBody>
                    <a:bodyPr/>
                    <a:lstStyle/>
                    <a:p>
                      <a:r>
                        <a:rPr lang="en-US" sz="1600" b="0" i="0" kern="1200" dirty="0" smtClean="0">
                          <a:solidFill>
                            <a:schemeClr val="dk1"/>
                          </a:solidFill>
                          <a:latin typeface="+mn-lt"/>
                          <a:ea typeface="+mn-ea"/>
                          <a:cs typeface="+mn-cs"/>
                        </a:rPr>
                        <a:t>Feature selection is done in the context of an optimization problem.</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latin typeface="+mn-lt"/>
                          <a:ea typeface="+mn-ea"/>
                          <a:cs typeface="+mn-cs"/>
                        </a:rPr>
                        <a:t>Dimensionality reduction is generic and only depends on the data and not on what you plan to do with it.</a:t>
                      </a:r>
                    </a:p>
                    <a:p>
                      <a:endParaRPr lang="en-US" sz="1600"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fontScale="85000" lnSpcReduction="10000"/>
          </a:bodyPr>
          <a:lstStyle/>
          <a:p>
            <a:pPr>
              <a:buNone/>
            </a:pPr>
            <a:r>
              <a:rPr lang="en-US" dirty="0" smtClean="0"/>
              <a:t>What is Feature Selection? </a:t>
            </a:r>
          </a:p>
          <a:p>
            <a:pPr algn="just"/>
            <a:r>
              <a:rPr lang="en-US" dirty="0" smtClean="0"/>
              <a:t>Machine learning models follow a simple rule: whatever goes in, comes out. If we put garbage into our model, we can expect the output to be garbage too. In this case, garbage refers to noise in our data</a:t>
            </a:r>
            <a:r>
              <a:rPr lang="en-US" dirty="0" smtClean="0"/>
              <a:t>.</a:t>
            </a:r>
          </a:p>
          <a:p>
            <a:pPr algn="just"/>
            <a:endParaRPr lang="en-US" dirty="0" smtClean="0"/>
          </a:p>
          <a:p>
            <a:pPr algn="just"/>
            <a:r>
              <a:rPr lang="en-US" dirty="0" smtClean="0"/>
              <a:t>To train a model, we collect enormous quantities of data to help the machine learn better. Usually, a good portion of the data collected is noise, while some of the columns of our dataset might not contribute significantly to the performance of our model. Further, having a lot of data can slow down the training process and cause the model to be slower. The model may also learn from this irrelevant data and be inaccurate.</a:t>
            </a:r>
          </a:p>
          <a:p>
            <a:pPr algn="just"/>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77500" lnSpcReduction="20000"/>
          </a:bodyPr>
          <a:lstStyle/>
          <a:p>
            <a:pPr algn="just"/>
            <a:r>
              <a:rPr lang="en-US" dirty="0" smtClean="0"/>
              <a:t>Feature selection is what separates good </a:t>
            </a:r>
            <a:r>
              <a:rPr lang="en-US" dirty="0" smtClean="0">
                <a:hlinkClick r:id="rId2" tooltip="data scientists"/>
              </a:rPr>
              <a:t>data scientists</a:t>
            </a:r>
            <a:r>
              <a:rPr lang="en-US" dirty="0" smtClean="0"/>
              <a:t> from the rest. Given the same model and computational facilities, why do some people win in competitions with faster and more accurate models? The answer is Feature Selection. Apart from choosing the right model for our data, we need to choose the right data to put in our model. </a:t>
            </a:r>
          </a:p>
          <a:p>
            <a:pPr algn="just"/>
            <a:endParaRPr lang="en-US" dirty="0" smtClean="0"/>
          </a:p>
          <a:p>
            <a:pPr algn="just"/>
            <a:r>
              <a:rPr lang="en-US" dirty="0" smtClean="0"/>
              <a:t>Feature selection is extremely important in machine learning primarily because it serves as a fundamental technique to direct the use of variables to what's most efficient and effective for a given machine learning system</a:t>
            </a:r>
            <a:r>
              <a:rPr lang="en-US" dirty="0" smtClean="0"/>
              <a:t>.</a:t>
            </a:r>
          </a:p>
          <a:p>
            <a:pPr algn="just"/>
            <a:endParaRPr lang="en-US" dirty="0" smtClean="0"/>
          </a:p>
          <a:p>
            <a:pPr algn="just"/>
            <a:r>
              <a:rPr lang="en-US" dirty="0" smtClean="0"/>
              <a:t>Another way to say this is that feature selection helps to give </a:t>
            </a:r>
            <a:r>
              <a:rPr lang="en-US" dirty="0" smtClean="0">
                <a:hlinkClick r:id="rId3"/>
              </a:rPr>
              <a:t>developers</a:t>
            </a:r>
            <a:r>
              <a:rPr lang="en-US" dirty="0" smtClean="0"/>
              <a:t> the tools to use only the most relevant and useful data in machine learning </a:t>
            </a:r>
            <a:r>
              <a:rPr lang="en-US" dirty="0" smtClean="0">
                <a:hlinkClick r:id="rId4"/>
              </a:rPr>
              <a:t>training sets</a:t>
            </a:r>
            <a:r>
              <a:rPr lang="en-US" dirty="0" smtClean="0"/>
              <a:t>, which dramatically reduces costs and data volume.</a:t>
            </a:r>
          </a:p>
          <a:p>
            <a:pPr algn="just"/>
            <a:endParaRPr lang="en-US" dirty="0" smtClean="0"/>
          </a:p>
          <a:p>
            <a:pPr algn="just"/>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77500" lnSpcReduction="20000"/>
          </a:bodyPr>
          <a:lstStyle/>
          <a:p>
            <a:pPr algn="just"/>
            <a:r>
              <a:rPr lang="en-US" dirty="0" smtClean="0"/>
              <a:t>One </a:t>
            </a:r>
            <a:r>
              <a:rPr lang="en-US" dirty="0" smtClean="0"/>
              <a:t>example is the idea of measuring a complex shape at scale. As the program scales, it identifies greater numbers of data points and the system becomes much more complex. But a complex shape is not the typical data set that a machine learning system is using. These systems may use data sets that have greatly disparate levels of variance between different variables. For instance, in classifying species, engineers can use feature selection to only study the variables that will give them the most targeted results. If every animal in the chart has the same number of eyes or legs, that data may be removed, or other more relevant data points may be extracted</a:t>
            </a:r>
            <a:r>
              <a:rPr lang="en-US" dirty="0" smtClean="0"/>
              <a:t>.</a:t>
            </a:r>
          </a:p>
          <a:p>
            <a:pPr algn="just"/>
            <a:endParaRPr lang="en-US" dirty="0" smtClean="0"/>
          </a:p>
          <a:p>
            <a:pPr algn="just"/>
            <a:r>
              <a:rPr lang="en-US" dirty="0" smtClean="0"/>
              <a:t>Feature selection is the discriminating process by which engineers direct machine learning systems toward a target. In addition to the idea of removing complexity from systems at scale, feature selection can also be useful in optimizing aspects of what experts call the "bias variance trade-off" in machine learning.</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55000" lnSpcReduction="20000"/>
          </a:bodyPr>
          <a:lstStyle/>
          <a:p>
            <a:pPr algn="just">
              <a:buNone/>
            </a:pPr>
            <a:r>
              <a:rPr lang="en-US" b="1" dirty="0" smtClean="0">
                <a:solidFill>
                  <a:srgbClr val="FF0000"/>
                </a:solidFill>
              </a:rPr>
              <a:t>Need for Feature Selection:</a:t>
            </a:r>
          </a:p>
          <a:p>
            <a:pPr algn="just"/>
            <a:r>
              <a:rPr lang="en-US" dirty="0" smtClean="0"/>
              <a:t>Before implementing any technique, it is really important to understand, need for the technique and so for the Feature Selection. As we know, in machine learning, it is necessary to provide a pre-processed and good input dataset in order to get better outcomes. We collect a huge amount of data to train our model and help it to learn better. Generally, the dataset consists of noisy data, irrelevant data, and some part of useful data. Moreover, the huge amount of data also slows down the training process of the model, and with noise and irrelevant data, the model may not predict and perform well. So, it is very necessary to remove such noises and less-important data from the dataset and to do this, and Feature selection techniques are used.</a:t>
            </a:r>
          </a:p>
          <a:p>
            <a:pPr algn="just"/>
            <a:r>
              <a:rPr lang="en-US" dirty="0" smtClean="0"/>
              <a:t>Selecting the best features helps the model to perform well. For example, Suppose we want to create a model that automatically decides which car should be crushed for a spare part, and to do this, we have a dataset. This dataset contains a Model of the car, Year, Owner's name, Miles. So, in this dataset, the name of the owner does not contribute to the model performance as it does not decide if the car should be crushed or not, so we can remove this column and select the rest of the features(column) for the model building.</a:t>
            </a:r>
          </a:p>
          <a:p>
            <a:pPr algn="just">
              <a:buNone/>
            </a:pPr>
            <a:r>
              <a:rPr lang="en-US" dirty="0" smtClean="0"/>
              <a:t>Below are some benefits of using feature selection in machine learning:</a:t>
            </a:r>
          </a:p>
          <a:p>
            <a:pPr marL="514350" indent="-514350" algn="just">
              <a:buFont typeface="+mj-lt"/>
              <a:buAutoNum type="arabicPeriod"/>
            </a:pPr>
            <a:r>
              <a:rPr lang="en-US" b="1" dirty="0" smtClean="0"/>
              <a:t>It helps in avoiding the curse of dimensionality.</a:t>
            </a:r>
            <a:endParaRPr lang="en-US" dirty="0" smtClean="0"/>
          </a:p>
          <a:p>
            <a:pPr marL="514350" indent="-514350" algn="just">
              <a:buFont typeface="+mj-lt"/>
              <a:buAutoNum type="arabicPeriod"/>
            </a:pPr>
            <a:r>
              <a:rPr lang="en-US" b="1" dirty="0" smtClean="0"/>
              <a:t>It helps in the simplification of the model so that it can be easily interpreted by the researchers.</a:t>
            </a:r>
            <a:endParaRPr lang="en-US" dirty="0" smtClean="0"/>
          </a:p>
          <a:p>
            <a:pPr marL="514350" indent="-514350" algn="just">
              <a:buFont typeface="+mj-lt"/>
              <a:buAutoNum type="arabicPeriod"/>
            </a:pPr>
            <a:r>
              <a:rPr lang="en-US" b="1" dirty="0" smtClean="0"/>
              <a:t>It reduces the training time.</a:t>
            </a:r>
            <a:endParaRPr lang="en-US" dirty="0" smtClean="0"/>
          </a:p>
          <a:p>
            <a:pPr marL="514350" indent="-514350" algn="just">
              <a:buFont typeface="+mj-lt"/>
              <a:buAutoNum type="arabicPeriod"/>
            </a:pPr>
            <a:r>
              <a:rPr lang="en-US" b="1" dirty="0" smtClean="0"/>
              <a:t>It reduces </a:t>
            </a:r>
            <a:r>
              <a:rPr lang="en-US" b="1" dirty="0" err="1" smtClean="0"/>
              <a:t>overfitting</a:t>
            </a:r>
            <a:r>
              <a:rPr lang="en-US" b="1" dirty="0" smtClean="0"/>
              <a:t> hence enhance the generalization.</a:t>
            </a:r>
            <a:endParaRPr lang="en-US" dirty="0" smtClean="0"/>
          </a:p>
          <a:p>
            <a:pPr algn="just"/>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pPr fontAlgn="base">
              <a:buNone/>
            </a:pPr>
            <a:r>
              <a:rPr lang="en-US" dirty="0" smtClean="0"/>
              <a:t>Why is  Feature Selection important?</a:t>
            </a:r>
          </a:p>
          <a:p>
            <a:pPr fontAlgn="base"/>
            <a:r>
              <a:rPr lang="en-US" dirty="0" smtClean="0"/>
              <a:t>In the machine learning process, feature selection is used to make the process more accurate. It also increases the prediction power of the algorithms by selecting the most critical variables and eliminating the redundant and irrelevant ones. This is why feature selection is important.</a:t>
            </a:r>
          </a:p>
          <a:p>
            <a:pPr fontAlgn="base"/>
            <a:r>
              <a:rPr lang="en-US" dirty="0" smtClean="0"/>
              <a:t>Three key benefits of feature selection are:</a:t>
            </a:r>
          </a:p>
          <a:p>
            <a:r>
              <a:rPr lang="en-US" b="1" dirty="0" smtClean="0"/>
              <a:t>Decreases over-fitting  </a:t>
            </a:r>
            <a:r>
              <a:rPr lang="en-US" dirty="0" smtClean="0"/>
              <a:t/>
            </a:r>
            <a:br>
              <a:rPr lang="en-US" dirty="0" smtClean="0"/>
            </a:br>
            <a:r>
              <a:rPr lang="en-US" dirty="0" smtClean="0"/>
              <a:t>Fewer redundant data means fewer chances of making decisions based on noise.</a:t>
            </a:r>
          </a:p>
          <a:p>
            <a:r>
              <a:rPr lang="en-US" b="1" dirty="0" smtClean="0"/>
              <a:t>Improves Accuracy</a:t>
            </a:r>
            <a:r>
              <a:rPr lang="en-US" dirty="0" smtClean="0"/>
              <a:t>  </a:t>
            </a:r>
            <a:br>
              <a:rPr lang="en-US" dirty="0" smtClean="0"/>
            </a:br>
            <a:r>
              <a:rPr lang="en-US" dirty="0" smtClean="0"/>
              <a:t>Less misleading data means better modeling accuracy.</a:t>
            </a:r>
          </a:p>
          <a:p>
            <a:r>
              <a:rPr lang="en-US" b="1" dirty="0" smtClean="0"/>
              <a:t>Reduces Training Time</a:t>
            </a:r>
            <a:r>
              <a:rPr lang="en-US" dirty="0" smtClean="0"/>
              <a:t>  </a:t>
            </a:r>
            <a:br>
              <a:rPr lang="en-US" dirty="0" smtClean="0"/>
            </a:br>
            <a:r>
              <a:rPr lang="en-US" dirty="0" smtClean="0"/>
              <a:t>Less data means quicker algorithms.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2667000"/>
          </a:xfrm>
        </p:spPr>
        <p:txBody>
          <a:bodyPr>
            <a:normAutofit fontScale="55000" lnSpcReduction="20000"/>
          </a:bodyPr>
          <a:lstStyle/>
          <a:p>
            <a:pPr>
              <a:buNone/>
            </a:pPr>
            <a:r>
              <a:rPr lang="en-US" dirty="0" smtClean="0"/>
              <a:t>Feature Selection Techniques: There are mainly two types of Feature Selection techniques, which are:</a:t>
            </a:r>
          </a:p>
          <a:p>
            <a:r>
              <a:rPr lang="en-US" b="1" dirty="0" smtClean="0"/>
              <a:t>Supervised Feature Selection technique</a:t>
            </a:r>
            <a:r>
              <a:rPr lang="en-US" dirty="0" smtClean="0"/>
              <a:t/>
            </a:r>
            <a:br>
              <a:rPr lang="en-US" dirty="0" smtClean="0"/>
            </a:br>
            <a:r>
              <a:rPr lang="en-US" dirty="0" smtClean="0"/>
              <a:t>Supervised Feature selection techniques consider the target variable and can be used for the </a:t>
            </a:r>
            <a:r>
              <a:rPr lang="en-US" dirty="0" err="1" smtClean="0"/>
              <a:t>labelled</a:t>
            </a:r>
            <a:r>
              <a:rPr lang="en-US" dirty="0" smtClean="0"/>
              <a:t> dataset.</a:t>
            </a:r>
          </a:p>
          <a:p>
            <a:r>
              <a:rPr lang="en-US" b="1" dirty="0" smtClean="0"/>
              <a:t>Unsupervised Feature Selection technique</a:t>
            </a:r>
            <a:r>
              <a:rPr lang="en-US" dirty="0" smtClean="0"/>
              <a:t/>
            </a:r>
            <a:br>
              <a:rPr lang="en-US" dirty="0" smtClean="0"/>
            </a:br>
            <a:r>
              <a:rPr lang="en-US" dirty="0" smtClean="0"/>
              <a:t>Unsupervised Feature selection techniques ignore the target variable and can be used for the unlabelled dataset.</a:t>
            </a:r>
          </a:p>
          <a:p>
            <a:pPr>
              <a:buNone/>
            </a:pPr>
            <a:r>
              <a:rPr lang="en-US" dirty="0" smtClean="0"/>
              <a:t/>
            </a:r>
            <a:br>
              <a:rPr lang="en-US" dirty="0" smtClean="0"/>
            </a:br>
            <a:endParaRPr lang="en-US" dirty="0"/>
          </a:p>
        </p:txBody>
      </p:sp>
      <p:sp>
        <p:nvSpPr>
          <p:cNvPr id="1026" name="AutoShape 2" descr="Feature Selection Techniques in Machine Learn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Feature Selection Techniques in Machine Learn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Feature Selection Techniques in Machine Learn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Feature Selection Techniques in Machine Learn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Feature Selection Techniques in Machine Learn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6" name="Picture 12" descr="Feature Selection Techniques in Machine Learning"/>
          <p:cNvPicPr>
            <a:picLocks noChangeAspect="1" noChangeArrowheads="1"/>
          </p:cNvPicPr>
          <p:nvPr/>
        </p:nvPicPr>
        <p:blipFill>
          <a:blip r:embed="rId2" cstate="print"/>
          <a:srcRect/>
          <a:stretch>
            <a:fillRect/>
          </a:stretch>
        </p:blipFill>
        <p:spPr bwMode="auto">
          <a:xfrm>
            <a:off x="1676400" y="2514600"/>
            <a:ext cx="5238750" cy="38100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algn="just"/>
            <a:r>
              <a:rPr lang="en-US" b="1" dirty="0" smtClean="0"/>
              <a:t>Forward Selection:</a:t>
            </a:r>
            <a:r>
              <a:rPr lang="en-US" dirty="0" smtClean="0"/>
              <a:t> Forward selection is an iterative method in which we start with having no feature in the model. In each iteration, we keep adding the feature which best improves our model till an addition of a new variable does not improve the performance of the model.</a:t>
            </a:r>
          </a:p>
          <a:p>
            <a:pPr algn="just"/>
            <a:r>
              <a:rPr lang="en-US" b="1" dirty="0" smtClean="0"/>
              <a:t>Backward Elimination:</a:t>
            </a:r>
            <a:r>
              <a:rPr lang="en-US" dirty="0" smtClean="0"/>
              <a:t> In backward elimination, we start with all the features and removes the least significant feature at each iteration which improves the performance of the model. We repeat this until no improvement is observed on removal of features.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705600"/>
          </a:xfrm>
        </p:spPr>
        <p:txBody>
          <a:bodyPr>
            <a:normAutofit fontScale="70000" lnSpcReduction="20000"/>
          </a:bodyPr>
          <a:lstStyle/>
          <a:p>
            <a:pPr fontAlgn="base">
              <a:buNone/>
            </a:pPr>
            <a:r>
              <a:rPr lang="en-US" b="1" dirty="0" smtClean="0"/>
              <a:t>Problem With Many Input Variables</a:t>
            </a:r>
          </a:p>
          <a:p>
            <a:pPr algn="just" fontAlgn="base"/>
            <a:r>
              <a:rPr lang="en-US" dirty="0" smtClean="0"/>
              <a:t>The performance of machine learning algorithms can degrade with too many input variables.</a:t>
            </a:r>
          </a:p>
          <a:p>
            <a:pPr algn="just" fontAlgn="base"/>
            <a:r>
              <a:rPr lang="en-US" dirty="0" smtClean="0"/>
              <a:t>If your data is represented using rows and columns, such as in a spreadsheet, then the input variables are the columns that are fed as input to a model to predict the target variable. Input variables are also called features.</a:t>
            </a:r>
          </a:p>
          <a:p>
            <a:pPr algn="just" fontAlgn="base"/>
            <a:r>
              <a:rPr lang="en-US" dirty="0" smtClean="0"/>
              <a:t>Having a large number of dimensions in the feature space can mean that the volume of that space is very large, and in turn, the points that we have in that space (rows of data) often represent a small and non-representative sample.</a:t>
            </a:r>
          </a:p>
          <a:p>
            <a:pPr algn="just" fontAlgn="base"/>
            <a:r>
              <a:rPr lang="en-US" dirty="0" smtClean="0"/>
              <a:t>This can dramatically impact the performance of machine learning algorithms fit on data with many input features, generally referred to as the “curse of dimensionality.”</a:t>
            </a:r>
          </a:p>
          <a:p>
            <a:pPr algn="just" fontAlgn="base"/>
            <a:r>
              <a:rPr lang="en-US" dirty="0" smtClean="0"/>
              <a:t>Therefore, it is often desirable to reduce the number of input features.</a:t>
            </a:r>
          </a:p>
          <a:p>
            <a:pPr algn="just" fontAlgn="base"/>
            <a:r>
              <a:rPr lang="en-US" dirty="0" smtClean="0"/>
              <a:t>This reduces the number of dimensions of the feature space, hence the name “</a:t>
            </a:r>
            <a:r>
              <a:rPr lang="en-US" i="1" dirty="0" smtClean="0"/>
              <a:t>dimensionality reduction</a:t>
            </a:r>
            <a:r>
              <a:rPr lang="en-US" dirty="0" smtClean="0"/>
              <a:t>.”</a:t>
            </a:r>
          </a:p>
          <a:p>
            <a:pPr algn="just" fontAlgn="base"/>
            <a:r>
              <a:rPr lang="en-US" dirty="0" smtClean="0"/>
              <a:t>Dimensionality reduction is a data preparation technique performed on data prior to modeling. It might be performed after data cleaning and data scaling and before training a predictive model.</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Summary Forward Feature Elimination"/>
          <p:cNvPicPr>
            <a:picLocks noChangeAspect="1" noChangeArrowheads="1"/>
          </p:cNvPicPr>
          <p:nvPr/>
        </p:nvPicPr>
        <p:blipFill>
          <a:blip r:embed="rId2" cstate="print"/>
          <a:srcRect/>
          <a:stretch>
            <a:fillRect/>
          </a:stretch>
        </p:blipFill>
        <p:spPr bwMode="auto">
          <a:xfrm>
            <a:off x="685800" y="381000"/>
            <a:ext cx="7620000" cy="592455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038600"/>
            <a:ext cx="8458200" cy="2514600"/>
          </a:xfrm>
        </p:spPr>
        <p:txBody>
          <a:bodyPr>
            <a:normAutofit fontScale="70000" lnSpcReduction="20000"/>
          </a:bodyPr>
          <a:lstStyle/>
          <a:p>
            <a:pPr algn="just"/>
            <a:r>
              <a:rPr lang="en-US" dirty="0" smtClean="0"/>
              <a:t>Step forward feature selection starts with the evaluation of each individual feature, and selects that which results in the best performing selected algorithm model. What's the "best?" That depends entirely on the defined evaluation criteria (AUC, prediction accuracy, RMSE, etc.). Next, all possible combinations of the that selected feature and a subsequent feature are evaluated, and a second feature is selected, and so on, until the required predefined number of features is selected.</a:t>
            </a:r>
            <a:endParaRPr lang="en-US" dirty="0"/>
          </a:p>
        </p:txBody>
      </p:sp>
      <p:pic>
        <p:nvPicPr>
          <p:cNvPr id="43010" name="Picture 2" descr="Image"/>
          <p:cNvPicPr>
            <a:picLocks noChangeAspect="1" noChangeArrowheads="1"/>
          </p:cNvPicPr>
          <p:nvPr/>
        </p:nvPicPr>
        <p:blipFill>
          <a:blip r:embed="rId2" cstate="print"/>
          <a:srcRect/>
          <a:stretch>
            <a:fillRect/>
          </a:stretch>
        </p:blipFill>
        <p:spPr bwMode="auto">
          <a:xfrm>
            <a:off x="457200" y="381000"/>
            <a:ext cx="8077200" cy="325755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39762"/>
          </a:xfrm>
        </p:spPr>
        <p:txBody>
          <a:bodyPr>
            <a:normAutofit/>
          </a:bodyPr>
          <a:lstStyle/>
          <a:p>
            <a:r>
              <a:rPr lang="en-US" sz="3200" b="1" dirty="0" smtClean="0">
                <a:solidFill>
                  <a:srgbClr val="FF0000"/>
                </a:solidFill>
              </a:rPr>
              <a:t>What is Regression?</a:t>
            </a:r>
            <a:endParaRPr lang="en-US" sz="3200" b="1" dirty="0">
              <a:solidFill>
                <a:srgbClr val="FF0000"/>
              </a:solidFill>
            </a:endParaRPr>
          </a:p>
        </p:txBody>
      </p:sp>
      <p:sp>
        <p:nvSpPr>
          <p:cNvPr id="3" name="Content Placeholder 2"/>
          <p:cNvSpPr>
            <a:spLocks noGrp="1"/>
          </p:cNvSpPr>
          <p:nvPr>
            <p:ph idx="1"/>
          </p:nvPr>
        </p:nvSpPr>
        <p:spPr>
          <a:xfrm>
            <a:off x="457200" y="838200"/>
            <a:ext cx="8229600" cy="5791200"/>
          </a:xfrm>
        </p:spPr>
        <p:txBody>
          <a:bodyPr>
            <a:normAutofit fontScale="77500" lnSpcReduction="20000"/>
          </a:bodyPr>
          <a:lstStyle/>
          <a:p>
            <a:pPr algn="just"/>
            <a:r>
              <a:rPr lang="en-US" dirty="0" smtClean="0"/>
              <a:t>Regression is a </a:t>
            </a:r>
            <a:r>
              <a:rPr lang="en-US" dirty="0" smtClean="0">
                <a:hlinkClick r:id="rId2"/>
              </a:rPr>
              <a:t>supervised learning technique</a:t>
            </a:r>
            <a:r>
              <a:rPr lang="en-US" dirty="0" smtClean="0"/>
              <a:t> which helps in finding the correlation between variables and enables us to predict the continuous output variable based on the one or more predictor variables. </a:t>
            </a:r>
          </a:p>
          <a:p>
            <a:pPr algn="just"/>
            <a:endParaRPr lang="en-US" dirty="0" smtClean="0"/>
          </a:p>
          <a:p>
            <a:pPr algn="just"/>
            <a:r>
              <a:rPr lang="en-US" dirty="0" smtClean="0"/>
              <a:t>It is mainly used for </a:t>
            </a:r>
            <a:r>
              <a:rPr lang="en-US" b="1" dirty="0" smtClean="0"/>
              <a:t>prediction, forecasting, time series modeling, and determining the causal-effect relationship between variables</a:t>
            </a:r>
            <a:r>
              <a:rPr lang="en-US" dirty="0" smtClean="0"/>
              <a:t>.</a:t>
            </a:r>
          </a:p>
          <a:p>
            <a:pPr algn="just"/>
            <a:endParaRPr lang="en-US" dirty="0" smtClean="0"/>
          </a:p>
          <a:p>
            <a:pPr algn="just"/>
            <a:r>
              <a:rPr lang="en-US" dirty="0" smtClean="0"/>
              <a:t>In Regression, we plot a graph between the variables which best fits the given </a:t>
            </a:r>
            <a:r>
              <a:rPr lang="en-US" dirty="0" err="1" smtClean="0"/>
              <a:t>datapoints</a:t>
            </a:r>
            <a:r>
              <a:rPr lang="en-US" dirty="0" smtClean="0"/>
              <a:t>, using this plot, the machine learning model can make predictions about the data. </a:t>
            </a:r>
          </a:p>
          <a:p>
            <a:pPr algn="just"/>
            <a:endParaRPr lang="en-US" dirty="0" smtClean="0"/>
          </a:p>
          <a:p>
            <a:pPr algn="just"/>
            <a:r>
              <a:rPr lang="en-US" dirty="0" smtClean="0"/>
              <a:t>In simple words, </a:t>
            </a:r>
            <a:r>
              <a:rPr lang="en-US" b="1" i="1" dirty="0" smtClean="0"/>
              <a:t>"Regression shows a line or curve that passes through all the </a:t>
            </a:r>
            <a:r>
              <a:rPr lang="en-US" b="1" i="1" dirty="0" err="1" smtClean="0"/>
              <a:t>datapoints</a:t>
            </a:r>
            <a:r>
              <a:rPr lang="en-US" b="1" i="1" dirty="0" smtClean="0"/>
              <a:t> on target-predictor graph in such a way that the vertical distance between the </a:t>
            </a:r>
            <a:r>
              <a:rPr lang="en-US" b="1" i="1" dirty="0" err="1" smtClean="0"/>
              <a:t>datapoints</a:t>
            </a:r>
            <a:r>
              <a:rPr lang="en-US" b="1" i="1" dirty="0" smtClean="0"/>
              <a:t> and the regression line is minimum.“</a:t>
            </a:r>
            <a:r>
              <a:rPr lang="en-US" dirty="0" smtClean="0"/>
              <a:t>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chor="t">
            <a:normAutofit fontScale="90000"/>
          </a:bodyPr>
          <a:lstStyle/>
          <a:p>
            <a:r>
              <a:rPr lang="en-US" sz="3600" dirty="0" smtClean="0"/>
              <a:t>Terminologies Related to the Regression Analysis</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181600"/>
          </a:xfrm>
        </p:spPr>
        <p:txBody>
          <a:bodyPr>
            <a:normAutofit fontScale="70000" lnSpcReduction="20000"/>
          </a:bodyPr>
          <a:lstStyle/>
          <a:p>
            <a:pPr algn="just"/>
            <a:r>
              <a:rPr lang="en-US" b="1" dirty="0" smtClean="0"/>
              <a:t>Dependent Variable:</a:t>
            </a:r>
            <a:r>
              <a:rPr lang="en-US" dirty="0" smtClean="0"/>
              <a:t> The main factor in Regression analysis which we want to predict or understand is called the dependent variable. It is also called </a:t>
            </a:r>
            <a:r>
              <a:rPr lang="en-US" b="1" dirty="0" smtClean="0"/>
              <a:t>target variable</a:t>
            </a:r>
            <a:r>
              <a:rPr lang="en-US" dirty="0" smtClean="0"/>
              <a:t>.</a:t>
            </a:r>
          </a:p>
          <a:p>
            <a:pPr algn="just"/>
            <a:endParaRPr lang="en-US" dirty="0" smtClean="0"/>
          </a:p>
          <a:p>
            <a:pPr algn="just"/>
            <a:r>
              <a:rPr lang="en-US" b="1" dirty="0" smtClean="0"/>
              <a:t>Independent Variable:</a:t>
            </a:r>
            <a:r>
              <a:rPr lang="en-US" dirty="0" smtClean="0"/>
              <a:t> The factors which affect the dependent variables or which are used to predict the values of the dependent variables are called independent variable, also called as a </a:t>
            </a:r>
            <a:r>
              <a:rPr lang="en-US" b="1" dirty="0" smtClean="0"/>
              <a:t>predictor</a:t>
            </a:r>
            <a:r>
              <a:rPr lang="en-US" dirty="0" smtClean="0"/>
              <a:t>.</a:t>
            </a:r>
          </a:p>
          <a:p>
            <a:pPr algn="just"/>
            <a:endParaRPr lang="en-US" dirty="0" smtClean="0"/>
          </a:p>
          <a:p>
            <a:pPr algn="just"/>
            <a:r>
              <a:rPr lang="en-US" b="1" dirty="0" smtClean="0"/>
              <a:t>Outliers:</a:t>
            </a:r>
            <a:r>
              <a:rPr lang="en-US" dirty="0" smtClean="0"/>
              <a:t> Outlier is an observation which contains either very low value or very high value in comparison to other observed values. An outlier may hamper the result, so it should be avoided.</a:t>
            </a:r>
          </a:p>
          <a:p>
            <a:pPr algn="just"/>
            <a:endParaRPr lang="en-US" dirty="0" smtClean="0"/>
          </a:p>
          <a:p>
            <a:pPr algn="just"/>
            <a:r>
              <a:rPr lang="en-US" b="1" dirty="0" err="1" smtClean="0"/>
              <a:t>Multicollinearity</a:t>
            </a:r>
            <a:r>
              <a:rPr lang="en-US" b="1" dirty="0" smtClean="0"/>
              <a:t>:</a:t>
            </a:r>
            <a:r>
              <a:rPr lang="en-US" dirty="0" smtClean="0"/>
              <a:t> If the independent variables are highly correlated with each other than other variables, then such condition is called </a:t>
            </a:r>
            <a:r>
              <a:rPr lang="en-US" dirty="0" err="1" smtClean="0"/>
              <a:t>Multicollinearity</a:t>
            </a:r>
            <a:r>
              <a:rPr lang="en-US" dirty="0" smtClean="0"/>
              <a:t>.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chor="t">
            <a:noAutofit/>
          </a:bodyPr>
          <a:lstStyle/>
          <a:p>
            <a:r>
              <a:rPr lang="en-US" sz="3600" b="1" dirty="0" smtClean="0">
                <a:solidFill>
                  <a:srgbClr val="FF0000"/>
                </a:solidFill>
              </a:rPr>
              <a:t>Types of Regression</a:t>
            </a:r>
            <a:br>
              <a:rPr lang="en-US" sz="3600" b="1" dirty="0" smtClean="0">
                <a:solidFill>
                  <a:srgbClr val="FF0000"/>
                </a:solidFill>
              </a:rPr>
            </a:br>
            <a:endParaRPr lang="en-US" sz="3600" b="1" dirty="0">
              <a:solidFill>
                <a:srgbClr val="FF0000"/>
              </a:solidFill>
            </a:endParaRPr>
          </a:p>
        </p:txBody>
      </p:sp>
      <p:sp>
        <p:nvSpPr>
          <p:cNvPr id="3" name="Content Placeholder 2"/>
          <p:cNvSpPr>
            <a:spLocks noGrp="1"/>
          </p:cNvSpPr>
          <p:nvPr>
            <p:ph idx="1"/>
          </p:nvPr>
        </p:nvSpPr>
        <p:spPr>
          <a:xfrm>
            <a:off x="457200" y="914400"/>
            <a:ext cx="8229600" cy="5334000"/>
          </a:xfrm>
        </p:spPr>
        <p:txBody>
          <a:bodyPr>
            <a:normAutofit fontScale="85000" lnSpcReduction="20000"/>
          </a:bodyPr>
          <a:lstStyle/>
          <a:p>
            <a:pPr algn="just"/>
            <a:r>
              <a:rPr lang="en-US" dirty="0" smtClean="0"/>
              <a:t>There are various types of regressions which are used in data science and machine learning. </a:t>
            </a:r>
          </a:p>
          <a:p>
            <a:pPr algn="just"/>
            <a:endParaRPr lang="en-US" dirty="0" smtClean="0"/>
          </a:p>
          <a:p>
            <a:pPr algn="just"/>
            <a:r>
              <a:rPr lang="en-US" dirty="0" smtClean="0"/>
              <a:t>Some important types of regression which are given below:</a:t>
            </a:r>
          </a:p>
          <a:p>
            <a:pPr marL="514350" indent="-514350">
              <a:buFont typeface="+mj-lt"/>
              <a:buAutoNum type="arabicPeriod"/>
            </a:pPr>
            <a:r>
              <a:rPr lang="en-US" b="1" dirty="0" smtClean="0"/>
              <a:t>Linear Regression</a:t>
            </a:r>
            <a:endParaRPr lang="en-US" dirty="0" smtClean="0"/>
          </a:p>
          <a:p>
            <a:pPr marL="514350" indent="-514350">
              <a:buFont typeface="+mj-lt"/>
              <a:buAutoNum type="arabicPeriod"/>
            </a:pPr>
            <a:r>
              <a:rPr lang="en-US" b="1" dirty="0" smtClean="0"/>
              <a:t>Logistic Regression</a:t>
            </a:r>
            <a:endParaRPr lang="en-US" dirty="0" smtClean="0"/>
          </a:p>
          <a:p>
            <a:pPr marL="514350" indent="-514350">
              <a:buFont typeface="+mj-lt"/>
              <a:buAutoNum type="arabicPeriod"/>
            </a:pPr>
            <a:r>
              <a:rPr lang="en-US" b="1" dirty="0" smtClean="0"/>
              <a:t>Polynomial Regression</a:t>
            </a:r>
            <a:endParaRPr lang="en-US" dirty="0" smtClean="0"/>
          </a:p>
          <a:p>
            <a:pPr marL="514350" indent="-514350">
              <a:buFont typeface="+mj-lt"/>
              <a:buAutoNum type="arabicPeriod"/>
            </a:pPr>
            <a:r>
              <a:rPr lang="en-US" b="1" dirty="0" smtClean="0"/>
              <a:t>Support Vector Regression</a:t>
            </a:r>
            <a:endParaRPr lang="en-US" dirty="0" smtClean="0"/>
          </a:p>
          <a:p>
            <a:pPr marL="514350" indent="-514350">
              <a:buFont typeface="+mj-lt"/>
              <a:buAutoNum type="arabicPeriod"/>
            </a:pPr>
            <a:r>
              <a:rPr lang="en-US" b="1" dirty="0" smtClean="0"/>
              <a:t>Decision Tree Regression</a:t>
            </a:r>
            <a:endParaRPr lang="en-US" dirty="0" smtClean="0"/>
          </a:p>
          <a:p>
            <a:pPr marL="514350" indent="-514350">
              <a:buFont typeface="+mj-lt"/>
              <a:buAutoNum type="arabicPeriod"/>
            </a:pPr>
            <a:r>
              <a:rPr lang="en-US" b="1" dirty="0" smtClean="0"/>
              <a:t>Random Forest Regression</a:t>
            </a:r>
            <a:endParaRPr lang="en-US" dirty="0" smtClean="0"/>
          </a:p>
          <a:p>
            <a:pPr marL="514350" indent="-514350">
              <a:buFont typeface="+mj-lt"/>
              <a:buAutoNum type="arabicPeriod"/>
            </a:pPr>
            <a:r>
              <a:rPr lang="en-US" b="1" dirty="0" smtClean="0"/>
              <a:t>Ridge Regression</a:t>
            </a:r>
            <a:endParaRPr lang="en-US" dirty="0" smtClean="0"/>
          </a:p>
          <a:p>
            <a:pPr marL="514350" indent="-514350">
              <a:buFont typeface="+mj-lt"/>
              <a:buAutoNum type="arabicPeriod"/>
            </a:pPr>
            <a:r>
              <a:rPr lang="en-US" b="1" dirty="0" smtClean="0"/>
              <a:t>Lasso Regression</a:t>
            </a:r>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gression Analysis in Machine learning"/>
          <p:cNvPicPr>
            <a:picLocks noChangeAspect="1" noChangeArrowheads="1"/>
          </p:cNvPicPr>
          <p:nvPr/>
        </p:nvPicPr>
        <p:blipFill>
          <a:blip r:embed="rId2" cstate="print"/>
          <a:srcRect/>
          <a:stretch>
            <a:fillRect/>
          </a:stretch>
        </p:blipFill>
        <p:spPr bwMode="auto">
          <a:xfrm>
            <a:off x="1066800" y="762000"/>
            <a:ext cx="6857999" cy="5257799"/>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chor="t">
            <a:noAutofit/>
          </a:bodyPr>
          <a:lstStyle/>
          <a:p>
            <a:r>
              <a:rPr lang="en-US" sz="3200" dirty="0" smtClean="0"/>
              <a:t>Linear Regression</a:t>
            </a:r>
            <a:br>
              <a:rPr lang="en-US" sz="3200" dirty="0" smtClean="0"/>
            </a:br>
            <a:endParaRPr lang="en-US" sz="3200" dirty="0"/>
          </a:p>
        </p:txBody>
      </p:sp>
      <p:sp>
        <p:nvSpPr>
          <p:cNvPr id="3" name="Content Placeholder 2"/>
          <p:cNvSpPr>
            <a:spLocks noGrp="1"/>
          </p:cNvSpPr>
          <p:nvPr>
            <p:ph idx="1"/>
          </p:nvPr>
        </p:nvSpPr>
        <p:spPr>
          <a:xfrm>
            <a:off x="457200" y="914400"/>
            <a:ext cx="8229600" cy="5715000"/>
          </a:xfrm>
        </p:spPr>
        <p:txBody>
          <a:bodyPr>
            <a:normAutofit fontScale="70000" lnSpcReduction="20000"/>
          </a:bodyPr>
          <a:lstStyle/>
          <a:p>
            <a:pPr algn="just"/>
            <a:r>
              <a:rPr lang="en-US" dirty="0" smtClean="0"/>
              <a:t>Linear regression is a statistical regression method which is used for predictive analysis.</a:t>
            </a:r>
          </a:p>
          <a:p>
            <a:pPr algn="just"/>
            <a:endParaRPr lang="en-US" dirty="0" smtClean="0"/>
          </a:p>
          <a:p>
            <a:pPr algn="just"/>
            <a:r>
              <a:rPr lang="en-US" dirty="0" smtClean="0"/>
              <a:t>It is one of the very simple and easy algorithms which works on regression and shows the relationship between the continuous variables.</a:t>
            </a:r>
          </a:p>
          <a:p>
            <a:pPr algn="just"/>
            <a:endParaRPr lang="en-US" dirty="0" smtClean="0"/>
          </a:p>
          <a:p>
            <a:pPr algn="just"/>
            <a:r>
              <a:rPr lang="en-US" dirty="0" smtClean="0"/>
              <a:t>It is used for solving the regression problem in machine learning.</a:t>
            </a:r>
          </a:p>
          <a:p>
            <a:pPr algn="just"/>
            <a:endParaRPr lang="en-US" dirty="0" smtClean="0"/>
          </a:p>
          <a:p>
            <a:pPr algn="just"/>
            <a:r>
              <a:rPr lang="en-US" dirty="0" smtClean="0"/>
              <a:t>Linear regression shows the linear relationship between the independent variable (X-axis) and the dependent variable (Y-axis), hence called linear regression.</a:t>
            </a:r>
          </a:p>
          <a:p>
            <a:pPr algn="just"/>
            <a:endParaRPr lang="en-US" dirty="0" smtClean="0"/>
          </a:p>
          <a:p>
            <a:pPr algn="just"/>
            <a:r>
              <a:rPr lang="en-US" dirty="0" smtClean="0"/>
              <a:t>If there is only one input variable (x), then such linear regression is called </a:t>
            </a:r>
            <a:r>
              <a:rPr lang="en-US" b="1" dirty="0" smtClean="0"/>
              <a:t>simple linear regression</a:t>
            </a:r>
            <a:r>
              <a:rPr lang="en-US" dirty="0" smtClean="0"/>
              <a:t>.</a:t>
            </a:r>
          </a:p>
          <a:p>
            <a:pPr algn="just"/>
            <a:endParaRPr lang="en-US" dirty="0" smtClean="0"/>
          </a:p>
          <a:p>
            <a:pPr algn="just"/>
            <a:r>
              <a:rPr lang="en-US" dirty="0" smtClean="0"/>
              <a:t>if there is more than one input variable, then such linear regression is called </a:t>
            </a:r>
            <a:r>
              <a:rPr lang="en-US" b="1" dirty="0" smtClean="0"/>
              <a:t>multiple linear regression</a:t>
            </a:r>
            <a:r>
              <a:rPr lang="en-US" dirty="0" smtClean="0"/>
              <a:t>.</a:t>
            </a:r>
          </a:p>
          <a:p>
            <a:pPr algn="just"/>
            <a:endParaRPr lang="en-US" dirty="0" smtClean="0"/>
          </a:p>
          <a:p>
            <a:pPr algn="just"/>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smtClean="0"/>
              <a:t>Below is the mathematical equation for Linear regression:</a:t>
            </a:r>
          </a:p>
          <a:p>
            <a:pPr>
              <a:buNone/>
            </a:pPr>
            <a:r>
              <a:rPr lang="en-US" dirty="0" smtClean="0"/>
              <a:t>				Y= </a:t>
            </a:r>
            <a:r>
              <a:rPr lang="en-US" dirty="0" err="1" smtClean="0"/>
              <a:t>aX+b</a:t>
            </a:r>
            <a:r>
              <a:rPr lang="en-US" dirty="0" smtClean="0"/>
              <a:t> </a:t>
            </a:r>
          </a:p>
          <a:p>
            <a:pPr>
              <a:buNone/>
            </a:pPr>
            <a:r>
              <a:rPr lang="en-US" b="1" dirty="0" smtClean="0"/>
              <a:t>Here, </a:t>
            </a:r>
          </a:p>
          <a:p>
            <a:pPr>
              <a:buNone/>
            </a:pPr>
            <a:r>
              <a:rPr lang="en-US" b="1" dirty="0" smtClean="0"/>
              <a:t>	</a:t>
            </a:r>
            <a:r>
              <a:rPr lang="en-US" sz="2800" b="1" dirty="0" smtClean="0"/>
              <a:t>Y = dependent variables (target variables),</a:t>
            </a:r>
            <a:r>
              <a:rPr lang="en-US" sz="2800" dirty="0" smtClean="0"/>
              <a:t/>
            </a:r>
            <a:br>
              <a:rPr lang="en-US" sz="2800" dirty="0" smtClean="0"/>
            </a:br>
            <a:r>
              <a:rPr lang="en-US" sz="2800" b="1" dirty="0" smtClean="0"/>
              <a:t>X= Independent variables (predictor variables)</a:t>
            </a:r>
          </a:p>
          <a:p>
            <a:pPr>
              <a:buNone/>
            </a:pPr>
            <a:r>
              <a:rPr lang="en-US" sz="2800" b="1" dirty="0" smtClean="0"/>
              <a:t>           a and b are the linear coefficients</a:t>
            </a:r>
            <a:r>
              <a:rPr lang="en-US" sz="2800" dirty="0" smtClean="0"/>
              <a:t>.</a:t>
            </a:r>
          </a:p>
          <a:p>
            <a:pPr>
              <a:buNone/>
            </a:pPr>
            <a:endParaRPr lang="en-US" sz="2800" dirty="0" smtClean="0"/>
          </a:p>
          <a:p>
            <a:pPr>
              <a:buNone/>
            </a:pPr>
            <a:r>
              <a:rPr lang="en-US" sz="2800" dirty="0" smtClean="0"/>
              <a:t>Popular applications of linear regression are:</a:t>
            </a:r>
          </a:p>
          <a:p>
            <a:pPr>
              <a:buNone/>
            </a:pPr>
            <a:endParaRPr lang="en-US" sz="2800" dirty="0" smtClean="0"/>
          </a:p>
          <a:p>
            <a:pPr marL="514350" indent="-514350">
              <a:buFont typeface="+mj-lt"/>
              <a:buAutoNum type="arabicPeriod"/>
            </a:pPr>
            <a:r>
              <a:rPr lang="en-US" sz="2800" b="1" dirty="0" smtClean="0"/>
              <a:t>Analyzing trends and sales estimates</a:t>
            </a:r>
            <a:endParaRPr lang="en-US" sz="2800" dirty="0" smtClean="0"/>
          </a:p>
          <a:p>
            <a:pPr marL="514350" indent="-514350">
              <a:buFont typeface="+mj-lt"/>
              <a:buAutoNum type="arabicPeriod"/>
            </a:pPr>
            <a:r>
              <a:rPr lang="en-US" sz="2800" b="1" dirty="0" smtClean="0"/>
              <a:t>Salary forecasting</a:t>
            </a:r>
            <a:endParaRPr lang="en-US" sz="2800" dirty="0" smtClean="0"/>
          </a:p>
          <a:p>
            <a:pPr marL="514350" indent="-514350">
              <a:buFont typeface="+mj-lt"/>
              <a:buAutoNum type="arabicPeriod"/>
            </a:pPr>
            <a:r>
              <a:rPr lang="en-US" sz="2800" b="1" dirty="0" smtClean="0"/>
              <a:t>Real estate prediction</a:t>
            </a:r>
            <a:endParaRPr lang="en-US" sz="2800" dirty="0" smtClean="0"/>
          </a:p>
          <a:p>
            <a:pPr marL="514350" indent="-514350">
              <a:buFont typeface="+mj-lt"/>
              <a:buAutoNum type="arabicPeriod"/>
            </a:pPr>
            <a:r>
              <a:rPr lang="en-US" sz="2800" b="1" dirty="0" smtClean="0"/>
              <a:t>Arriving at ETAs in traffic.</a:t>
            </a:r>
            <a:endParaRPr lang="en-US" sz="2800" dirty="0" smtClean="0"/>
          </a:p>
          <a:p>
            <a:pPr>
              <a:buNone/>
            </a:pPr>
            <a:endParaRPr lang="en-US" sz="2800" dirty="0" smtClean="0"/>
          </a:p>
          <a:p>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linear regression</a:t>
            </a:r>
            <a:endParaRPr lang="en-US" dirty="0"/>
          </a:p>
        </p:txBody>
      </p:sp>
      <p:sp>
        <p:nvSpPr>
          <p:cNvPr id="3" name="Content Placeholder 2"/>
          <p:cNvSpPr>
            <a:spLocks noGrp="1"/>
          </p:cNvSpPr>
          <p:nvPr>
            <p:ph idx="1"/>
          </p:nvPr>
        </p:nvSpPr>
        <p:spPr/>
        <p:txBody>
          <a:bodyPr>
            <a:normAutofit lnSpcReduction="10000"/>
          </a:bodyPr>
          <a:lstStyle/>
          <a:p>
            <a:r>
              <a:rPr lang="en-US" b="1" dirty="0" smtClean="0"/>
              <a:t>Linear Regression Formula</a:t>
            </a:r>
          </a:p>
          <a:p>
            <a:r>
              <a:rPr lang="en-US" dirty="0" smtClean="0"/>
              <a:t>As we know, linear regression shows the linear relationship between two variables. The equation of linear regression is similar to that of the slope formula.  </a:t>
            </a:r>
          </a:p>
          <a:p>
            <a:endParaRPr lang="en-US" dirty="0" smtClean="0"/>
          </a:p>
          <a:p>
            <a:r>
              <a:rPr lang="en-US" dirty="0" smtClean="0"/>
              <a:t>Linear Regression Formula  is given by the equation</a:t>
            </a:r>
          </a:p>
          <a:p>
            <a:pPr>
              <a:buNone/>
            </a:pPr>
            <a:r>
              <a:rPr lang="en-US" dirty="0" smtClean="0"/>
              <a:t>			Y= a + </a:t>
            </a:r>
            <a:r>
              <a:rPr lang="en-US" dirty="0" err="1" smtClean="0"/>
              <a:t>bX</a:t>
            </a:r>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1524000"/>
          </a:xfrm>
        </p:spPr>
        <p:txBody>
          <a:bodyPr>
            <a:normAutofit lnSpcReduction="10000"/>
          </a:bodyPr>
          <a:lstStyle/>
          <a:p>
            <a:r>
              <a:rPr lang="en-US" b="1" dirty="0" smtClean="0"/>
              <a:t>Solved Examples: </a:t>
            </a:r>
            <a:r>
              <a:rPr lang="en-US" b="1" dirty="0" smtClean="0"/>
              <a:t> </a:t>
            </a:r>
            <a:endParaRPr lang="en-US" b="1" dirty="0" smtClean="0"/>
          </a:p>
          <a:p>
            <a:pPr>
              <a:buNone/>
            </a:pPr>
            <a:r>
              <a:rPr lang="en-US" b="1" dirty="0" smtClean="0"/>
              <a:t>	</a:t>
            </a:r>
            <a:r>
              <a:rPr lang="en-US" b="1" dirty="0" smtClean="0"/>
              <a:t>	</a:t>
            </a:r>
            <a:r>
              <a:rPr lang="en-US" dirty="0" smtClean="0"/>
              <a:t>Find </a:t>
            </a:r>
            <a:r>
              <a:rPr lang="en-US" dirty="0" smtClean="0"/>
              <a:t>a linear regression equation for the following two sets of data:</a:t>
            </a:r>
          </a:p>
          <a:p>
            <a:endParaRPr lang="en-US" dirty="0"/>
          </a:p>
        </p:txBody>
      </p:sp>
      <p:graphicFrame>
        <p:nvGraphicFramePr>
          <p:cNvPr id="4" name="Table 3"/>
          <p:cNvGraphicFramePr>
            <a:graphicFrameLocks noGrp="1"/>
          </p:cNvGraphicFramePr>
          <p:nvPr/>
        </p:nvGraphicFramePr>
        <p:xfrm>
          <a:off x="1066800" y="2819400"/>
          <a:ext cx="7315200" cy="2667000"/>
        </p:xfrm>
        <a:graphic>
          <a:graphicData uri="http://schemas.openxmlformats.org/drawingml/2006/table">
            <a:tbl>
              <a:tblPr firstRow="1" bandRow="1">
                <a:tableStyleId>{5C22544A-7EE6-4342-B048-85BDC9FD1C3A}</a:tableStyleId>
              </a:tblPr>
              <a:tblGrid>
                <a:gridCol w="1463040"/>
                <a:gridCol w="1463040"/>
                <a:gridCol w="1463040"/>
                <a:gridCol w="1463040"/>
                <a:gridCol w="1463040"/>
              </a:tblGrid>
              <a:tr h="1333500">
                <a:tc>
                  <a:txBody>
                    <a:bodyPr/>
                    <a:lstStyle/>
                    <a:p>
                      <a:pPr algn="ctr"/>
                      <a:r>
                        <a:rPr lang="en-US" sz="3200" dirty="0" smtClean="0"/>
                        <a:t>X</a:t>
                      </a:r>
                      <a:endParaRPr lang="en-US" sz="3200" dirty="0"/>
                    </a:p>
                  </a:txBody>
                  <a:tcPr anchor="ctr"/>
                </a:tc>
                <a:tc>
                  <a:txBody>
                    <a:bodyPr/>
                    <a:lstStyle/>
                    <a:p>
                      <a:pPr algn="ctr"/>
                      <a:r>
                        <a:rPr lang="en-US" sz="3200" dirty="0" smtClean="0"/>
                        <a:t>2</a:t>
                      </a:r>
                      <a:endParaRPr lang="en-US" sz="3200" dirty="0"/>
                    </a:p>
                  </a:txBody>
                  <a:tcPr anchor="ctr"/>
                </a:tc>
                <a:tc>
                  <a:txBody>
                    <a:bodyPr/>
                    <a:lstStyle/>
                    <a:p>
                      <a:pPr algn="ctr"/>
                      <a:r>
                        <a:rPr lang="en-US" sz="3200" dirty="0" smtClean="0"/>
                        <a:t>4</a:t>
                      </a:r>
                      <a:endParaRPr lang="en-US" sz="3200" dirty="0"/>
                    </a:p>
                  </a:txBody>
                  <a:tcPr anchor="ctr"/>
                </a:tc>
                <a:tc>
                  <a:txBody>
                    <a:bodyPr/>
                    <a:lstStyle/>
                    <a:p>
                      <a:pPr algn="ctr"/>
                      <a:r>
                        <a:rPr lang="en-US" sz="3200" dirty="0" smtClean="0"/>
                        <a:t>6</a:t>
                      </a:r>
                      <a:endParaRPr lang="en-US" sz="3200" dirty="0"/>
                    </a:p>
                  </a:txBody>
                  <a:tcPr anchor="ctr"/>
                </a:tc>
                <a:tc>
                  <a:txBody>
                    <a:bodyPr/>
                    <a:lstStyle/>
                    <a:p>
                      <a:pPr algn="ctr"/>
                      <a:r>
                        <a:rPr lang="en-US" sz="3200" dirty="0" smtClean="0"/>
                        <a:t>8</a:t>
                      </a:r>
                      <a:endParaRPr lang="en-US" sz="3200" dirty="0"/>
                    </a:p>
                  </a:txBody>
                  <a:tcPr anchor="ctr"/>
                </a:tc>
              </a:tr>
              <a:tr h="1333500">
                <a:tc>
                  <a:txBody>
                    <a:bodyPr/>
                    <a:lstStyle/>
                    <a:p>
                      <a:pPr algn="ctr"/>
                      <a:r>
                        <a:rPr lang="en-US" sz="3200" dirty="0" smtClean="0"/>
                        <a:t>y</a:t>
                      </a:r>
                      <a:endParaRPr lang="en-US" sz="3200" dirty="0"/>
                    </a:p>
                  </a:txBody>
                  <a:tcPr anchor="ctr"/>
                </a:tc>
                <a:tc>
                  <a:txBody>
                    <a:bodyPr/>
                    <a:lstStyle/>
                    <a:p>
                      <a:pPr algn="ctr"/>
                      <a:r>
                        <a:rPr lang="en-US" sz="3200" dirty="0" smtClean="0"/>
                        <a:t>3</a:t>
                      </a:r>
                      <a:endParaRPr lang="en-US" sz="3200" dirty="0"/>
                    </a:p>
                  </a:txBody>
                  <a:tcPr anchor="ctr"/>
                </a:tc>
                <a:tc>
                  <a:txBody>
                    <a:bodyPr/>
                    <a:lstStyle/>
                    <a:p>
                      <a:pPr algn="ctr"/>
                      <a:r>
                        <a:rPr lang="en-US" sz="3200" dirty="0" smtClean="0"/>
                        <a:t>7</a:t>
                      </a:r>
                      <a:endParaRPr lang="en-US" sz="3200" dirty="0"/>
                    </a:p>
                  </a:txBody>
                  <a:tcPr anchor="ctr"/>
                </a:tc>
                <a:tc>
                  <a:txBody>
                    <a:bodyPr/>
                    <a:lstStyle/>
                    <a:p>
                      <a:pPr algn="ctr"/>
                      <a:r>
                        <a:rPr lang="en-US" sz="3200" dirty="0" smtClean="0"/>
                        <a:t>5</a:t>
                      </a:r>
                      <a:endParaRPr lang="en-US" sz="3200" dirty="0"/>
                    </a:p>
                  </a:txBody>
                  <a:tcPr anchor="ctr"/>
                </a:tc>
                <a:tc>
                  <a:txBody>
                    <a:bodyPr/>
                    <a:lstStyle/>
                    <a:p>
                      <a:pPr algn="ctr"/>
                      <a:r>
                        <a:rPr lang="en-US" sz="3200" dirty="0" smtClean="0"/>
                        <a:t>10</a:t>
                      </a:r>
                      <a:endParaRPr lang="en-US" sz="3200" dirty="0"/>
                    </a:p>
                  </a:txBody>
                  <a:tcPr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3886199"/>
          </a:xfrm>
        </p:spPr>
        <p:txBody>
          <a:bodyPr>
            <a:normAutofit fontScale="92500"/>
          </a:bodyPr>
          <a:lstStyle/>
          <a:p>
            <a:pPr algn="just"/>
            <a:r>
              <a:rPr lang="en-US" dirty="0" smtClean="0"/>
              <a:t>In both Statistics and Machine Learning, the number of attributes, features or input variables of a dataset is referred to as its </a:t>
            </a:r>
            <a:r>
              <a:rPr lang="en-US" b="1" dirty="0" smtClean="0"/>
              <a:t>dimensionality</a:t>
            </a:r>
            <a:r>
              <a:rPr lang="en-US" dirty="0" smtClean="0"/>
              <a:t>. </a:t>
            </a:r>
          </a:p>
          <a:p>
            <a:pPr algn="just"/>
            <a:r>
              <a:rPr lang="en-US" dirty="0" smtClean="0"/>
              <a:t>For example, let’s take a very simple dataset containing 2 attributes called </a:t>
            </a:r>
            <a:r>
              <a:rPr lang="en-US" i="1" dirty="0" smtClean="0"/>
              <a:t>Height</a:t>
            </a:r>
            <a:r>
              <a:rPr lang="en-US" dirty="0" smtClean="0"/>
              <a:t> and </a:t>
            </a:r>
            <a:r>
              <a:rPr lang="en-US" i="1" dirty="0" smtClean="0"/>
              <a:t>Weight</a:t>
            </a:r>
            <a:r>
              <a:rPr lang="en-US" dirty="0" smtClean="0"/>
              <a:t>. This is a 2-dimensional dataset and any observation of this dataset can be plotted in a 2D plot.</a:t>
            </a:r>
          </a:p>
          <a:p>
            <a:pPr algn="just"/>
            <a:endParaRPr lang="en-US" dirty="0" smtClean="0"/>
          </a:p>
          <a:p>
            <a:pPr algn="just"/>
            <a:endParaRPr lang="en-US" dirty="0"/>
          </a:p>
        </p:txBody>
      </p:sp>
      <p:pic>
        <p:nvPicPr>
          <p:cNvPr id="1026" name="Picture 2" descr="https://miro.medium.com/v2/resize:fit:507/1*GL1S7IF83m8wwWi38vLZmQ.png"/>
          <p:cNvPicPr>
            <a:picLocks noChangeAspect="1" noChangeArrowheads="1"/>
          </p:cNvPicPr>
          <p:nvPr/>
        </p:nvPicPr>
        <p:blipFill>
          <a:blip r:embed="rId2" cstate="print"/>
          <a:srcRect/>
          <a:stretch>
            <a:fillRect/>
          </a:stretch>
        </p:blipFill>
        <p:spPr bwMode="auto">
          <a:xfrm>
            <a:off x="2867025" y="4114800"/>
            <a:ext cx="4295775" cy="25146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1981200"/>
          </a:xfrm>
        </p:spPr>
        <p:txBody>
          <a:bodyPr>
            <a:normAutofit fontScale="92500" lnSpcReduction="10000"/>
          </a:bodyPr>
          <a:lstStyle/>
          <a:p>
            <a:r>
              <a:rPr lang="en-US" dirty="0" smtClean="0"/>
              <a:t>To find the linear regression equation we need to find the value of </a:t>
            </a:r>
            <a:r>
              <a:rPr lang="en-US" dirty="0" err="1" smtClean="0"/>
              <a:t>Σx</a:t>
            </a:r>
            <a:r>
              <a:rPr lang="en-US" dirty="0" smtClean="0"/>
              <a:t>, </a:t>
            </a:r>
            <a:r>
              <a:rPr lang="en-US" dirty="0" err="1" smtClean="0"/>
              <a:t>Σy</a:t>
            </a:r>
            <a:r>
              <a:rPr lang="en-US" dirty="0" smtClean="0"/>
              <a:t>, Σx2 and </a:t>
            </a:r>
            <a:r>
              <a:rPr lang="en-US" dirty="0" err="1" smtClean="0"/>
              <a:t>Σxy</a:t>
            </a:r>
            <a:r>
              <a:rPr lang="en-US" dirty="0" smtClean="0"/>
              <a:t> </a:t>
            </a:r>
            <a:endParaRPr lang="en-US" dirty="0" smtClean="0"/>
          </a:p>
          <a:p>
            <a:endParaRPr lang="en-US" dirty="0" smtClean="0"/>
          </a:p>
          <a:p>
            <a:r>
              <a:rPr lang="en-US" dirty="0" smtClean="0"/>
              <a:t>Construct the table and find the value</a:t>
            </a:r>
          </a:p>
          <a:p>
            <a:endParaRPr lang="en-US" dirty="0"/>
          </a:p>
        </p:txBody>
      </p:sp>
      <p:graphicFrame>
        <p:nvGraphicFramePr>
          <p:cNvPr id="4" name="Table 3"/>
          <p:cNvGraphicFramePr>
            <a:graphicFrameLocks noGrp="1"/>
          </p:cNvGraphicFramePr>
          <p:nvPr/>
        </p:nvGraphicFramePr>
        <p:xfrm>
          <a:off x="838200" y="2819400"/>
          <a:ext cx="7543800" cy="3291840"/>
        </p:xfrm>
        <a:graphic>
          <a:graphicData uri="http://schemas.openxmlformats.org/drawingml/2006/table">
            <a:tbl>
              <a:tblPr firstRow="1" bandRow="1">
                <a:tableStyleId>{5C22544A-7EE6-4342-B048-85BDC9FD1C3A}</a:tableStyleId>
              </a:tblPr>
              <a:tblGrid>
                <a:gridCol w="1447800"/>
                <a:gridCol w="2324100"/>
                <a:gridCol w="1885950"/>
                <a:gridCol w="1885950"/>
              </a:tblGrid>
              <a:tr h="548640">
                <a:tc>
                  <a:txBody>
                    <a:bodyPr/>
                    <a:lstStyle/>
                    <a:p>
                      <a:pPr algn="ctr"/>
                      <a:r>
                        <a:rPr lang="en-US" sz="2800" dirty="0" smtClean="0"/>
                        <a:t>x</a:t>
                      </a:r>
                      <a:endParaRPr lang="en-US" sz="2800" dirty="0"/>
                    </a:p>
                  </a:txBody>
                  <a:tcPr anchor="ctr"/>
                </a:tc>
                <a:tc>
                  <a:txBody>
                    <a:bodyPr/>
                    <a:lstStyle/>
                    <a:p>
                      <a:pPr algn="ctr"/>
                      <a:r>
                        <a:rPr lang="en-US" sz="2800" dirty="0" smtClean="0"/>
                        <a:t>y</a:t>
                      </a:r>
                      <a:endParaRPr lang="en-US" sz="2800" dirty="0"/>
                    </a:p>
                  </a:txBody>
                  <a:tcPr anchor="ctr"/>
                </a:tc>
                <a:tc>
                  <a:txBody>
                    <a:bodyPr/>
                    <a:lstStyle/>
                    <a:p>
                      <a:pPr algn="ctr"/>
                      <a:r>
                        <a:rPr lang="en-US" sz="2800" dirty="0" smtClean="0"/>
                        <a:t>x2</a:t>
                      </a:r>
                      <a:endParaRPr lang="en-US" sz="2800" dirty="0"/>
                    </a:p>
                  </a:txBody>
                  <a:tcPr anchor="ctr"/>
                </a:tc>
                <a:tc>
                  <a:txBody>
                    <a:bodyPr/>
                    <a:lstStyle/>
                    <a:p>
                      <a:pPr algn="ctr"/>
                      <a:r>
                        <a:rPr lang="en-US" sz="2800" dirty="0" err="1" smtClean="0"/>
                        <a:t>xy</a:t>
                      </a:r>
                      <a:endParaRPr lang="en-US" sz="2800" dirty="0"/>
                    </a:p>
                  </a:txBody>
                  <a:tcPr anchor="ctr"/>
                </a:tc>
              </a:tr>
              <a:tr h="548640">
                <a:tc>
                  <a:txBody>
                    <a:bodyPr/>
                    <a:lstStyle/>
                    <a:p>
                      <a:pPr algn="ctr"/>
                      <a:r>
                        <a:rPr lang="en-US" sz="2800" dirty="0" smtClean="0"/>
                        <a:t>2</a:t>
                      </a:r>
                      <a:endParaRPr lang="en-US" sz="2800" dirty="0"/>
                    </a:p>
                  </a:txBody>
                  <a:tcPr anchor="ctr"/>
                </a:tc>
                <a:tc>
                  <a:txBody>
                    <a:bodyPr/>
                    <a:lstStyle/>
                    <a:p>
                      <a:pPr algn="ctr"/>
                      <a:r>
                        <a:rPr lang="en-US" sz="2800" dirty="0" smtClean="0"/>
                        <a:t>3</a:t>
                      </a:r>
                      <a:endParaRPr lang="en-US" sz="2800" dirty="0"/>
                    </a:p>
                  </a:txBody>
                  <a:tcPr anchor="ctr"/>
                </a:tc>
                <a:tc>
                  <a:txBody>
                    <a:bodyPr/>
                    <a:lstStyle/>
                    <a:p>
                      <a:pPr algn="ctr"/>
                      <a:r>
                        <a:rPr lang="en-US" sz="2800" dirty="0" smtClean="0"/>
                        <a:t>4</a:t>
                      </a:r>
                      <a:endParaRPr lang="en-US" sz="2800" dirty="0"/>
                    </a:p>
                  </a:txBody>
                  <a:tcPr anchor="ctr"/>
                </a:tc>
                <a:tc>
                  <a:txBody>
                    <a:bodyPr/>
                    <a:lstStyle/>
                    <a:p>
                      <a:pPr algn="ctr"/>
                      <a:r>
                        <a:rPr lang="en-US" sz="2800" dirty="0" smtClean="0"/>
                        <a:t>6</a:t>
                      </a:r>
                      <a:endParaRPr lang="en-US" sz="2800" dirty="0"/>
                    </a:p>
                  </a:txBody>
                  <a:tcPr anchor="ctr"/>
                </a:tc>
              </a:tr>
              <a:tr h="548640">
                <a:tc>
                  <a:txBody>
                    <a:bodyPr/>
                    <a:lstStyle/>
                    <a:p>
                      <a:pPr algn="ctr"/>
                      <a:r>
                        <a:rPr lang="en-US" sz="2800" dirty="0" smtClean="0"/>
                        <a:t>4</a:t>
                      </a:r>
                      <a:endParaRPr lang="en-US" sz="2800" dirty="0"/>
                    </a:p>
                  </a:txBody>
                  <a:tcPr anchor="ctr"/>
                </a:tc>
                <a:tc>
                  <a:txBody>
                    <a:bodyPr/>
                    <a:lstStyle/>
                    <a:p>
                      <a:pPr algn="ctr"/>
                      <a:r>
                        <a:rPr lang="en-US" sz="2800" dirty="0" smtClean="0"/>
                        <a:t>7</a:t>
                      </a:r>
                      <a:endParaRPr lang="en-US" sz="2800" dirty="0"/>
                    </a:p>
                  </a:txBody>
                  <a:tcPr anchor="ctr"/>
                </a:tc>
                <a:tc>
                  <a:txBody>
                    <a:bodyPr/>
                    <a:lstStyle/>
                    <a:p>
                      <a:pPr algn="ctr"/>
                      <a:r>
                        <a:rPr lang="en-US" sz="2800" dirty="0" smtClean="0"/>
                        <a:t>16</a:t>
                      </a:r>
                      <a:endParaRPr lang="en-US" sz="2800" dirty="0"/>
                    </a:p>
                  </a:txBody>
                  <a:tcPr anchor="ctr"/>
                </a:tc>
                <a:tc>
                  <a:txBody>
                    <a:bodyPr/>
                    <a:lstStyle/>
                    <a:p>
                      <a:pPr algn="ctr"/>
                      <a:r>
                        <a:rPr lang="en-US" sz="2800" dirty="0" smtClean="0"/>
                        <a:t>28</a:t>
                      </a:r>
                      <a:endParaRPr lang="en-US" sz="2800" dirty="0"/>
                    </a:p>
                  </a:txBody>
                  <a:tcPr anchor="ctr"/>
                </a:tc>
              </a:tr>
              <a:tr h="548640">
                <a:tc>
                  <a:txBody>
                    <a:bodyPr/>
                    <a:lstStyle/>
                    <a:p>
                      <a:pPr algn="ctr"/>
                      <a:r>
                        <a:rPr lang="en-US" sz="2800" dirty="0" smtClean="0"/>
                        <a:t>6</a:t>
                      </a:r>
                      <a:endParaRPr lang="en-US" sz="2800" dirty="0"/>
                    </a:p>
                  </a:txBody>
                  <a:tcPr anchor="ctr"/>
                </a:tc>
                <a:tc>
                  <a:txBody>
                    <a:bodyPr/>
                    <a:lstStyle/>
                    <a:p>
                      <a:pPr algn="ctr"/>
                      <a:r>
                        <a:rPr lang="en-US" sz="2800" dirty="0" smtClean="0"/>
                        <a:t>5</a:t>
                      </a:r>
                      <a:endParaRPr lang="en-US" sz="2800" dirty="0"/>
                    </a:p>
                  </a:txBody>
                  <a:tcPr anchor="ctr"/>
                </a:tc>
                <a:tc>
                  <a:txBody>
                    <a:bodyPr/>
                    <a:lstStyle/>
                    <a:p>
                      <a:pPr algn="ctr"/>
                      <a:r>
                        <a:rPr lang="en-US" sz="2800" dirty="0" smtClean="0"/>
                        <a:t>36</a:t>
                      </a:r>
                      <a:endParaRPr lang="en-US" sz="2800" dirty="0"/>
                    </a:p>
                  </a:txBody>
                  <a:tcPr anchor="ctr"/>
                </a:tc>
                <a:tc>
                  <a:txBody>
                    <a:bodyPr/>
                    <a:lstStyle/>
                    <a:p>
                      <a:pPr algn="ctr"/>
                      <a:r>
                        <a:rPr lang="en-US" sz="2800" dirty="0" smtClean="0"/>
                        <a:t>30</a:t>
                      </a:r>
                      <a:endParaRPr lang="en-US" sz="2800" dirty="0"/>
                    </a:p>
                  </a:txBody>
                  <a:tcPr anchor="ctr"/>
                </a:tc>
              </a:tr>
              <a:tr h="548640">
                <a:tc>
                  <a:txBody>
                    <a:bodyPr/>
                    <a:lstStyle/>
                    <a:p>
                      <a:pPr algn="ctr"/>
                      <a:r>
                        <a:rPr lang="en-US" sz="2800" dirty="0" smtClean="0"/>
                        <a:t>8</a:t>
                      </a:r>
                      <a:endParaRPr lang="en-US" sz="2800" dirty="0"/>
                    </a:p>
                  </a:txBody>
                  <a:tcPr anchor="ctr"/>
                </a:tc>
                <a:tc>
                  <a:txBody>
                    <a:bodyPr/>
                    <a:lstStyle/>
                    <a:p>
                      <a:pPr algn="ctr"/>
                      <a:r>
                        <a:rPr lang="en-US" sz="2800" dirty="0" smtClean="0"/>
                        <a:t>10</a:t>
                      </a:r>
                      <a:endParaRPr lang="en-US" sz="2800" dirty="0"/>
                    </a:p>
                  </a:txBody>
                  <a:tcPr anchor="ctr"/>
                </a:tc>
                <a:tc>
                  <a:txBody>
                    <a:bodyPr/>
                    <a:lstStyle/>
                    <a:p>
                      <a:pPr algn="ctr"/>
                      <a:r>
                        <a:rPr lang="en-US" sz="2800" dirty="0" smtClean="0"/>
                        <a:t>64</a:t>
                      </a:r>
                      <a:endParaRPr lang="en-US" sz="2800" dirty="0"/>
                    </a:p>
                  </a:txBody>
                  <a:tcPr anchor="ctr"/>
                </a:tc>
                <a:tc>
                  <a:txBody>
                    <a:bodyPr/>
                    <a:lstStyle/>
                    <a:p>
                      <a:pPr algn="ctr"/>
                      <a:r>
                        <a:rPr lang="en-US" sz="2800" dirty="0" smtClean="0"/>
                        <a:t>80</a:t>
                      </a:r>
                      <a:endParaRPr lang="en-US" sz="2800" dirty="0"/>
                    </a:p>
                  </a:txBody>
                  <a:tcPr anchor="ctr"/>
                </a:tc>
              </a:tr>
              <a:tr h="548640">
                <a:tc>
                  <a:txBody>
                    <a:bodyPr/>
                    <a:lstStyle/>
                    <a:p>
                      <a:pPr algn="ctr"/>
                      <a:r>
                        <a:rPr lang="en-US" sz="2800" dirty="0" smtClean="0">
                          <a:latin typeface="Franklin Gothic Book"/>
                        </a:rPr>
                        <a:t>∑x=20</a:t>
                      </a:r>
                      <a:endParaRPr lang="en-US" sz="2800" dirty="0"/>
                    </a:p>
                  </a:txBody>
                  <a:tcPr anchor="ctr"/>
                </a:tc>
                <a:tc>
                  <a:txBody>
                    <a:bodyPr/>
                    <a:lstStyle/>
                    <a:p>
                      <a:pPr algn="ctr"/>
                      <a:r>
                        <a:rPr lang="en-US" sz="2800" dirty="0" smtClean="0">
                          <a:latin typeface="Franklin Gothic Book"/>
                        </a:rPr>
                        <a:t>∑y=25</a:t>
                      </a:r>
                      <a:endParaRPr lang="en-US" sz="2800" dirty="0"/>
                    </a:p>
                  </a:txBody>
                  <a:tcPr anchor="ctr"/>
                </a:tc>
                <a:tc>
                  <a:txBody>
                    <a:bodyPr/>
                    <a:lstStyle/>
                    <a:p>
                      <a:pPr algn="ctr"/>
                      <a:r>
                        <a:rPr lang="en-US" sz="2800" dirty="0" smtClean="0">
                          <a:latin typeface="Franklin Gothic Book"/>
                        </a:rPr>
                        <a:t>∑x2=120</a:t>
                      </a:r>
                      <a:endParaRPr lang="en-US" sz="2800" dirty="0"/>
                    </a:p>
                  </a:txBody>
                  <a:tcPr anchor="ctr"/>
                </a:tc>
                <a:tc>
                  <a:txBody>
                    <a:bodyPr/>
                    <a:lstStyle/>
                    <a:p>
                      <a:pPr algn="ctr"/>
                      <a:r>
                        <a:rPr lang="en-US" sz="2800" dirty="0" smtClean="0">
                          <a:latin typeface="Franklin Gothic Book"/>
                        </a:rPr>
                        <a:t>∑</a:t>
                      </a:r>
                      <a:r>
                        <a:rPr lang="en-US" sz="2800" dirty="0" err="1" smtClean="0">
                          <a:latin typeface="Franklin Gothic Book"/>
                        </a:rPr>
                        <a:t>xy</a:t>
                      </a:r>
                      <a:r>
                        <a:rPr lang="en-US" sz="2800" dirty="0" smtClean="0">
                          <a:latin typeface="Franklin Gothic Book"/>
                        </a:rPr>
                        <a:t>=144</a:t>
                      </a:r>
                      <a:endParaRPr lang="en-US" sz="2800" dirty="0"/>
                    </a:p>
                  </a:txBody>
                  <a:tcPr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fontScale="62500" lnSpcReduction="20000"/>
          </a:bodyPr>
          <a:lstStyle/>
          <a:p>
            <a:r>
              <a:rPr lang="en-US" dirty="0" smtClean="0"/>
              <a:t>The formula of the Simple linear equation is y=</a:t>
            </a:r>
            <a:r>
              <a:rPr lang="en-US" dirty="0" err="1" smtClean="0"/>
              <a:t>a+bx</a:t>
            </a:r>
            <a:r>
              <a:rPr lang="en-US" dirty="0" smtClean="0"/>
              <a:t>. </a:t>
            </a:r>
          </a:p>
          <a:p>
            <a:endParaRPr lang="en-US" dirty="0" smtClean="0"/>
          </a:p>
          <a:p>
            <a:r>
              <a:rPr lang="en-US" dirty="0" smtClean="0"/>
              <a:t>Using the formula we will find the value of a and b</a:t>
            </a:r>
          </a:p>
          <a:p>
            <a:endParaRPr lang="en-US" dirty="0" smtClean="0"/>
          </a:p>
          <a:p>
            <a:endParaRPr lang="en-US" dirty="0" smtClean="0"/>
          </a:p>
          <a:p>
            <a:endParaRPr lang="en-US" dirty="0" smtClean="0"/>
          </a:p>
          <a:p>
            <a:endParaRPr lang="en-US" dirty="0" smtClean="0"/>
          </a:p>
          <a:p>
            <a:r>
              <a:rPr lang="en-US" dirty="0" smtClean="0"/>
              <a:t>Now put the values in the equation</a:t>
            </a:r>
          </a:p>
          <a:p>
            <a:pPr>
              <a:buNone/>
            </a:pPr>
            <a:r>
              <a:rPr lang="en-US" dirty="0" smtClean="0"/>
              <a:t>           </a:t>
            </a:r>
          </a:p>
          <a:p>
            <a:pPr>
              <a:buNone/>
            </a:pPr>
            <a:r>
              <a:rPr lang="en-US" dirty="0" smtClean="0"/>
              <a:t>                a=   (25*120-20*144)/(4*120-(20)2)</a:t>
            </a:r>
          </a:p>
          <a:p>
            <a:pPr>
              <a:buNone/>
            </a:pPr>
            <a:r>
              <a:rPr lang="en-US" dirty="0" smtClean="0"/>
              <a:t>                   =120/80=</a:t>
            </a:r>
            <a:r>
              <a:rPr lang="en-US" b="1" dirty="0" smtClean="0">
                <a:solidFill>
                  <a:srgbClr val="FF0000"/>
                </a:solidFill>
              </a:rPr>
              <a:t>1.5</a:t>
            </a:r>
          </a:p>
          <a:p>
            <a:pPr>
              <a:buNone/>
            </a:pPr>
            <a:endParaRPr lang="en-US" dirty="0" smtClean="0"/>
          </a:p>
          <a:p>
            <a:pPr>
              <a:buNone/>
            </a:pPr>
            <a:r>
              <a:rPr lang="en-US" dirty="0" smtClean="0"/>
              <a:t>                b=   (4*144-20*25)/(4*120-(20)2)</a:t>
            </a:r>
          </a:p>
          <a:p>
            <a:pPr>
              <a:buNone/>
            </a:pPr>
            <a:r>
              <a:rPr lang="en-US" dirty="0" smtClean="0"/>
              <a:t>                   = 76/80= </a:t>
            </a:r>
            <a:r>
              <a:rPr lang="en-US" b="1" dirty="0" smtClean="0">
                <a:solidFill>
                  <a:srgbClr val="FF0000"/>
                </a:solidFill>
              </a:rPr>
              <a:t>0.95</a:t>
            </a:r>
          </a:p>
          <a:p>
            <a:pPr>
              <a:buNone/>
            </a:pPr>
            <a:endParaRPr lang="en-US" b="1" dirty="0" smtClean="0">
              <a:solidFill>
                <a:srgbClr val="FF0000"/>
              </a:solidFill>
            </a:endParaRPr>
          </a:p>
          <a:p>
            <a:r>
              <a:rPr lang="en-US" dirty="0" smtClean="0"/>
              <a:t>Hence we got the value of a = 1.5 and b = 0.95</a:t>
            </a:r>
          </a:p>
          <a:p>
            <a:r>
              <a:rPr lang="en-US" dirty="0" smtClean="0"/>
              <a:t>The linear equation is given by   y= a + </a:t>
            </a:r>
            <a:r>
              <a:rPr lang="en-US" dirty="0" err="1" smtClean="0"/>
              <a:t>bx</a:t>
            </a:r>
            <a:r>
              <a:rPr lang="en-US" dirty="0" smtClean="0"/>
              <a:t>,  Now put the value of a and b in the equation</a:t>
            </a:r>
          </a:p>
          <a:p>
            <a:pPr>
              <a:buNone/>
            </a:pPr>
            <a:r>
              <a:rPr lang="en-US" dirty="0" smtClean="0"/>
              <a:t>		So,  the  equation of  regression  line is   </a:t>
            </a:r>
            <a:r>
              <a:rPr lang="en-US" sz="3800" b="1" dirty="0" smtClean="0">
                <a:solidFill>
                  <a:srgbClr val="FF0000"/>
                </a:solidFill>
              </a:rPr>
              <a:t>y = 1.5 + 0.95x</a:t>
            </a:r>
          </a:p>
          <a:p>
            <a:pPr>
              <a:buNone/>
            </a:pPr>
            <a:endParaRPr lang="en-US" dirty="0" smtClean="0"/>
          </a:p>
          <a:p>
            <a:pPr>
              <a:buNone/>
            </a:pPr>
            <a:endParaRPr lang="en-US" dirty="0" smtClean="0"/>
          </a:p>
          <a:p>
            <a:pPr>
              <a:buNone/>
            </a:pPr>
            <a:endParaRPr lang="en-US" dirty="0"/>
          </a:p>
        </p:txBody>
      </p:sp>
      <p:pic>
        <p:nvPicPr>
          <p:cNvPr id="5" name="Picture 3"/>
          <p:cNvPicPr>
            <a:picLocks noChangeAspect="1" noChangeArrowheads="1"/>
          </p:cNvPicPr>
          <p:nvPr/>
        </p:nvPicPr>
        <p:blipFill>
          <a:blip r:embed="rId2" cstate="print"/>
          <a:srcRect/>
          <a:stretch>
            <a:fillRect/>
          </a:stretch>
        </p:blipFill>
        <p:spPr bwMode="auto">
          <a:xfrm>
            <a:off x="1371600" y="1752600"/>
            <a:ext cx="3070860" cy="754380"/>
          </a:xfrm>
          <a:prstGeom prst="rect">
            <a:avLst/>
          </a:prstGeom>
          <a:noFill/>
          <a:ln w="9525">
            <a:noFill/>
            <a:miter lim="800000"/>
            <a:headEnd/>
            <a:tailEnd/>
          </a:ln>
        </p:spPr>
      </p:pic>
      <p:pic>
        <p:nvPicPr>
          <p:cNvPr id="6" name="Picture 4"/>
          <p:cNvPicPr>
            <a:picLocks noChangeAspect="1" noChangeArrowheads="1"/>
          </p:cNvPicPr>
          <p:nvPr/>
        </p:nvPicPr>
        <p:blipFill>
          <a:blip r:embed="rId3" cstate="print"/>
          <a:srcRect/>
          <a:stretch>
            <a:fillRect/>
          </a:stretch>
        </p:blipFill>
        <p:spPr bwMode="auto">
          <a:xfrm>
            <a:off x="4953000" y="1676400"/>
            <a:ext cx="3257550" cy="81915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Multiple </a:t>
            </a:r>
            <a:r>
              <a:rPr lang="en-US" b="1" dirty="0" smtClean="0"/>
              <a:t>linear regression</a:t>
            </a:r>
            <a:endParaRPr lang="en-US" dirty="0"/>
          </a:p>
        </p:txBody>
      </p:sp>
      <p:sp>
        <p:nvSpPr>
          <p:cNvPr id="3" name="Content Placeholder 2"/>
          <p:cNvSpPr>
            <a:spLocks noGrp="1"/>
          </p:cNvSpPr>
          <p:nvPr>
            <p:ph idx="1"/>
          </p:nvPr>
        </p:nvSpPr>
        <p:spPr/>
        <p:txBody>
          <a:bodyPr/>
          <a:lstStyle/>
          <a:p>
            <a:r>
              <a:rPr lang="en-US" dirty="0" smtClean="0"/>
              <a:t>So the equation of the regression line is: ^y=</a:t>
            </a:r>
            <a:r>
              <a:rPr lang="en-US" dirty="0" err="1" smtClean="0"/>
              <a:t>a+bx</a:t>
            </a:r>
            <a:r>
              <a:rPr lang="en-US" dirty="0" smtClean="0"/>
              <a:t>=11.506+12.208x.</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chor="t">
            <a:normAutofit/>
          </a:bodyPr>
          <a:lstStyle/>
          <a:p>
            <a:r>
              <a:rPr lang="en-US" sz="3600" dirty="0" smtClean="0"/>
              <a:t>Polynomial Linear Regression</a:t>
            </a:r>
            <a:endParaRPr lang="en-US" sz="3600" dirty="0"/>
          </a:p>
        </p:txBody>
      </p:sp>
      <p:sp>
        <p:nvSpPr>
          <p:cNvPr id="3" name="Content Placeholder 2"/>
          <p:cNvSpPr>
            <a:spLocks noGrp="1"/>
          </p:cNvSpPr>
          <p:nvPr>
            <p:ph idx="1"/>
          </p:nvPr>
        </p:nvSpPr>
        <p:spPr>
          <a:xfrm>
            <a:off x="457200" y="1066800"/>
            <a:ext cx="8229600" cy="5486400"/>
          </a:xfrm>
        </p:spPr>
        <p:txBody>
          <a:bodyPr>
            <a:normAutofit fontScale="77500" lnSpcReduction="20000"/>
          </a:bodyPr>
          <a:lstStyle/>
          <a:p>
            <a:pPr algn="just"/>
            <a:r>
              <a:rPr lang="en-US" dirty="0" smtClean="0"/>
              <a:t>Polynomial Regression is a type of regression which models the </a:t>
            </a:r>
            <a:r>
              <a:rPr lang="en-US" b="1" dirty="0" smtClean="0"/>
              <a:t>non-linear dataset</a:t>
            </a:r>
            <a:r>
              <a:rPr lang="en-US" dirty="0" smtClean="0"/>
              <a:t> using a linear model.</a:t>
            </a:r>
          </a:p>
          <a:p>
            <a:pPr algn="just"/>
            <a:endParaRPr lang="en-US" dirty="0" smtClean="0"/>
          </a:p>
          <a:p>
            <a:pPr algn="just"/>
            <a:r>
              <a:rPr lang="en-US" dirty="0" smtClean="0"/>
              <a:t>It is similar to multiple linear regression, but it fits a non-linear curve between the value of x and corresponding conditional values of y.</a:t>
            </a:r>
          </a:p>
          <a:p>
            <a:pPr algn="just"/>
            <a:endParaRPr lang="en-US" dirty="0" smtClean="0"/>
          </a:p>
          <a:p>
            <a:pPr algn="just"/>
            <a:r>
              <a:rPr lang="en-US" dirty="0" smtClean="0"/>
              <a:t>Suppose there is a dataset which consists of </a:t>
            </a:r>
            <a:r>
              <a:rPr lang="en-US" dirty="0" err="1" smtClean="0"/>
              <a:t>datapoints</a:t>
            </a:r>
            <a:r>
              <a:rPr lang="en-US" dirty="0" smtClean="0"/>
              <a:t> which are present in a non-linear fashion, so for such case, linear regression will not best fit to those </a:t>
            </a:r>
            <a:r>
              <a:rPr lang="en-US" dirty="0" err="1" smtClean="0"/>
              <a:t>datapoints</a:t>
            </a:r>
            <a:r>
              <a:rPr lang="en-US" dirty="0" smtClean="0"/>
              <a:t>. To cover such </a:t>
            </a:r>
            <a:r>
              <a:rPr lang="en-US" dirty="0" err="1" smtClean="0"/>
              <a:t>datapoints</a:t>
            </a:r>
            <a:r>
              <a:rPr lang="en-US" dirty="0" smtClean="0"/>
              <a:t>, we need Polynomial regression.</a:t>
            </a:r>
          </a:p>
          <a:p>
            <a:pPr algn="just"/>
            <a:endParaRPr lang="en-US" dirty="0" smtClean="0"/>
          </a:p>
          <a:p>
            <a:pPr algn="just"/>
            <a:r>
              <a:rPr lang="en-US" dirty="0" smtClean="0"/>
              <a:t>I</a:t>
            </a:r>
            <a:r>
              <a:rPr lang="en-US" b="1" dirty="0" smtClean="0"/>
              <a:t>n Polynomial regression, the original features are transformed into polynomial features of given degree and then modeled using a linear model.</a:t>
            </a:r>
            <a:r>
              <a:rPr lang="en-US" dirty="0" smtClean="0"/>
              <a:t> Which means the </a:t>
            </a:r>
            <a:r>
              <a:rPr lang="en-US" dirty="0" err="1" smtClean="0"/>
              <a:t>datapoints</a:t>
            </a:r>
            <a:r>
              <a:rPr lang="en-US" dirty="0" smtClean="0"/>
              <a:t> are best fitted using a polynomial line.</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77500" lnSpcReduction="20000"/>
          </a:bodyPr>
          <a:lstStyle/>
          <a:p>
            <a:pPr algn="just"/>
            <a:r>
              <a:rPr lang="en-US" dirty="0" smtClean="0"/>
              <a:t>The equation for polynomial regression also derived from linear regression equation that means Linear regression equation Y= b</a:t>
            </a:r>
            <a:r>
              <a:rPr lang="en-US" baseline="-25000" dirty="0" smtClean="0"/>
              <a:t>0</a:t>
            </a:r>
            <a:r>
              <a:rPr lang="en-US" dirty="0" smtClean="0"/>
              <a:t>+ b</a:t>
            </a:r>
            <a:r>
              <a:rPr lang="en-US" baseline="-25000" dirty="0" smtClean="0"/>
              <a:t>1</a:t>
            </a:r>
            <a:r>
              <a:rPr lang="en-US" dirty="0" smtClean="0"/>
              <a:t>x, is transformed into Polynomial regression equation Y= b</a:t>
            </a:r>
            <a:r>
              <a:rPr lang="en-US" baseline="-25000" dirty="0" smtClean="0"/>
              <a:t>0</a:t>
            </a:r>
            <a:r>
              <a:rPr lang="en-US" dirty="0" smtClean="0"/>
              <a:t>+b</a:t>
            </a:r>
            <a:r>
              <a:rPr lang="en-US" baseline="-25000" dirty="0" smtClean="0"/>
              <a:t>1</a:t>
            </a:r>
            <a:r>
              <a:rPr lang="en-US" dirty="0" smtClean="0"/>
              <a:t>x+ b</a:t>
            </a:r>
            <a:r>
              <a:rPr lang="en-US" baseline="-25000" dirty="0" smtClean="0"/>
              <a:t>2</a:t>
            </a:r>
            <a:r>
              <a:rPr lang="en-US" dirty="0" smtClean="0"/>
              <a:t>x</a:t>
            </a:r>
            <a:r>
              <a:rPr lang="en-US" baseline="30000" dirty="0" smtClean="0"/>
              <a:t>2</a:t>
            </a:r>
            <a:r>
              <a:rPr lang="en-US" dirty="0" smtClean="0"/>
              <a:t>+ b</a:t>
            </a:r>
            <a:r>
              <a:rPr lang="en-US" baseline="-25000" dirty="0" smtClean="0"/>
              <a:t>3</a:t>
            </a:r>
            <a:r>
              <a:rPr lang="en-US" dirty="0" smtClean="0"/>
              <a:t>x</a:t>
            </a:r>
            <a:r>
              <a:rPr lang="en-US" baseline="30000" dirty="0" smtClean="0"/>
              <a:t>3</a:t>
            </a:r>
            <a:r>
              <a:rPr lang="en-US" dirty="0" smtClean="0"/>
              <a:t>+.....+ </a:t>
            </a:r>
            <a:r>
              <a:rPr lang="en-US" dirty="0" err="1" smtClean="0"/>
              <a:t>b</a:t>
            </a:r>
            <a:r>
              <a:rPr lang="en-US" baseline="-25000" dirty="0" err="1" smtClean="0"/>
              <a:t>n</a:t>
            </a:r>
            <a:r>
              <a:rPr lang="en-US" dirty="0" err="1" smtClean="0"/>
              <a:t>x</a:t>
            </a:r>
            <a:r>
              <a:rPr lang="en-US" baseline="30000" dirty="0" err="1" smtClean="0"/>
              <a:t>n</a:t>
            </a:r>
            <a:r>
              <a:rPr lang="en-US" dirty="0" smtClean="0"/>
              <a:t>.</a:t>
            </a:r>
          </a:p>
          <a:p>
            <a:pPr algn="just"/>
            <a:endParaRPr lang="en-US" dirty="0" smtClean="0"/>
          </a:p>
          <a:p>
            <a:pPr algn="just"/>
            <a:r>
              <a:rPr lang="en-US" dirty="0" smtClean="0"/>
              <a:t>Here Y is the </a:t>
            </a:r>
            <a:r>
              <a:rPr lang="en-US" b="1" dirty="0" smtClean="0"/>
              <a:t>predicted/target output, </a:t>
            </a:r>
          </a:p>
          <a:p>
            <a:pPr algn="just"/>
            <a:r>
              <a:rPr lang="en-US" b="1" dirty="0" smtClean="0"/>
              <a:t>b</a:t>
            </a:r>
            <a:r>
              <a:rPr lang="en-US" b="1" baseline="-25000" dirty="0" smtClean="0"/>
              <a:t>0</a:t>
            </a:r>
            <a:r>
              <a:rPr lang="en-US" b="1" dirty="0" smtClean="0"/>
              <a:t>, b</a:t>
            </a:r>
            <a:r>
              <a:rPr lang="en-US" b="1" baseline="-25000" dirty="0" smtClean="0"/>
              <a:t>1</a:t>
            </a:r>
            <a:r>
              <a:rPr lang="en-US" b="1" dirty="0" smtClean="0"/>
              <a:t>,... </a:t>
            </a:r>
            <a:r>
              <a:rPr lang="en-US" b="1" dirty="0" err="1" smtClean="0"/>
              <a:t>b</a:t>
            </a:r>
            <a:r>
              <a:rPr lang="en-US" b="1" baseline="-25000" dirty="0" err="1" smtClean="0"/>
              <a:t>n</a:t>
            </a:r>
            <a:r>
              <a:rPr lang="en-US" b="1" dirty="0" smtClean="0"/>
              <a:t> are the regression coefficients</a:t>
            </a:r>
            <a:r>
              <a:rPr lang="en-US" dirty="0" smtClean="0"/>
              <a:t>. </a:t>
            </a:r>
          </a:p>
          <a:p>
            <a:pPr algn="just"/>
            <a:r>
              <a:rPr lang="en-US" dirty="0" smtClean="0"/>
              <a:t>x  is our </a:t>
            </a:r>
            <a:r>
              <a:rPr lang="en-US" b="1" dirty="0" smtClean="0"/>
              <a:t>independent/input variable</a:t>
            </a:r>
            <a:r>
              <a:rPr lang="en-US" dirty="0" smtClean="0"/>
              <a:t>.</a:t>
            </a:r>
          </a:p>
          <a:p>
            <a:pPr algn="just"/>
            <a:endParaRPr lang="en-US" dirty="0" smtClean="0"/>
          </a:p>
          <a:p>
            <a:pPr algn="just"/>
            <a:r>
              <a:rPr lang="en-US" dirty="0" smtClean="0"/>
              <a:t>The model is still linear as the coefficients are still linear with quadratic.</a:t>
            </a:r>
          </a:p>
          <a:p>
            <a:pPr algn="just"/>
            <a:endParaRPr lang="en-US" dirty="0" smtClean="0"/>
          </a:p>
          <a:p>
            <a:pPr algn="just"/>
            <a:r>
              <a:rPr lang="en-US" dirty="0" smtClean="0"/>
              <a:t>This is different from Multiple Linear regression in such a way that in Polynomial regression, a single element has different degrees instead of multiple variables with the same degree.</a:t>
            </a:r>
          </a:p>
          <a:p>
            <a:pPr algn="just"/>
            <a:endParaRPr lang="en-US" dirty="0" smtClean="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Plot between X and Y</a:t>
            </a:r>
            <a:endParaRPr lang="en-US" dirty="0"/>
          </a:p>
        </p:txBody>
      </p:sp>
      <p:pic>
        <p:nvPicPr>
          <p:cNvPr id="1026" name="Picture 2" descr="Regression Analysis in Machine learning"/>
          <p:cNvPicPr>
            <a:picLocks noChangeAspect="1" noChangeArrowheads="1"/>
          </p:cNvPicPr>
          <p:nvPr/>
        </p:nvPicPr>
        <p:blipFill>
          <a:blip r:embed="rId2" cstate="print"/>
          <a:srcRect/>
          <a:stretch>
            <a:fillRect/>
          </a:stretch>
        </p:blipFill>
        <p:spPr bwMode="auto">
          <a:xfrm>
            <a:off x="1447800" y="1638300"/>
            <a:ext cx="6629400" cy="43815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2514600"/>
          </a:xfrm>
        </p:spPr>
        <p:txBody>
          <a:bodyPr/>
          <a:lstStyle/>
          <a:p>
            <a:pPr algn="just"/>
            <a:r>
              <a:rPr lang="en-US" dirty="0" smtClean="0"/>
              <a:t>If we add another dimension called </a:t>
            </a:r>
            <a:r>
              <a:rPr lang="en-US" i="1" dirty="0" smtClean="0"/>
              <a:t>Age</a:t>
            </a:r>
            <a:r>
              <a:rPr lang="en-US" dirty="0" smtClean="0"/>
              <a:t> to the same dataset, it becomes a 3-dimensional dataset and any observation lies in the 3-dimensional space.</a:t>
            </a:r>
            <a:endParaRPr lang="en-US" dirty="0"/>
          </a:p>
        </p:txBody>
      </p:sp>
      <p:pic>
        <p:nvPicPr>
          <p:cNvPr id="20482" name="Picture 2" descr="https://miro.medium.com/v2/resize:fit:699/1*lRI-1S8SOk_r1nLkXrrVeg.png"/>
          <p:cNvPicPr>
            <a:picLocks noChangeAspect="1" noChangeArrowheads="1"/>
          </p:cNvPicPr>
          <p:nvPr/>
        </p:nvPicPr>
        <p:blipFill>
          <a:blip r:embed="rId2" cstate="print"/>
          <a:srcRect/>
          <a:stretch>
            <a:fillRect/>
          </a:stretch>
        </p:blipFill>
        <p:spPr bwMode="auto">
          <a:xfrm>
            <a:off x="1781175" y="3200400"/>
            <a:ext cx="5915025" cy="304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324600"/>
          </a:xfrm>
        </p:spPr>
        <p:txBody>
          <a:bodyPr>
            <a:normAutofit fontScale="70000" lnSpcReduction="20000"/>
          </a:bodyPr>
          <a:lstStyle/>
          <a:p>
            <a:pPr algn="just"/>
            <a:r>
              <a:rPr lang="en-US" dirty="0" smtClean="0"/>
              <a:t>What is dimensionality reduction? Explain any one technique with example.</a:t>
            </a:r>
          </a:p>
          <a:p>
            <a:pPr algn="just">
              <a:buNone/>
            </a:pPr>
            <a:r>
              <a:rPr lang="en-US" b="1" dirty="0" smtClean="0">
                <a:solidFill>
                  <a:srgbClr val="FF0000"/>
                </a:solidFill>
              </a:rPr>
              <a:t>Dimensionality reduction</a:t>
            </a:r>
            <a:r>
              <a:rPr lang="en-US" dirty="0" smtClean="0"/>
              <a:t>:</a:t>
            </a:r>
          </a:p>
          <a:p>
            <a:pPr algn="just"/>
            <a:r>
              <a:rPr lang="en-US" dirty="0" smtClean="0"/>
              <a:t>Dimensionality reduction is a machine learning or statistical technique of reducing the amount of random variables in a problem by obtaining a set of principal variables. </a:t>
            </a:r>
          </a:p>
          <a:p>
            <a:pPr algn="just"/>
            <a:endParaRPr lang="en-US" dirty="0" smtClean="0"/>
          </a:p>
          <a:p>
            <a:pPr algn="just"/>
            <a:r>
              <a:rPr lang="en-US" dirty="0" smtClean="0"/>
              <a:t>This process can be carried out using a number of methods that simplify the modeling of complex problems, eliminate redundancy and reduce the possibility of the model </a:t>
            </a:r>
            <a:r>
              <a:rPr lang="en-US" u="sng" dirty="0" err="1" smtClean="0">
                <a:hlinkClick r:id="rId2"/>
              </a:rPr>
              <a:t>overfitting</a:t>
            </a:r>
            <a:r>
              <a:rPr lang="en-US" dirty="0" smtClean="0"/>
              <a:t> and thereby including results that do not belong.</a:t>
            </a:r>
          </a:p>
          <a:p>
            <a:pPr algn="just"/>
            <a:endParaRPr lang="en-US" dirty="0" smtClean="0"/>
          </a:p>
          <a:p>
            <a:pPr algn="just"/>
            <a:r>
              <a:rPr lang="en-US" dirty="0" smtClean="0"/>
              <a:t>Dimensionality reduction is the process of reducing the number of features (or dimensions) in a dataset while retaining as much information as possible. This can be done for a variety of reasons, such as to reduce the complexity of a model, to improve the performance of a learning algorithm, or to make it easier to visualize the data. </a:t>
            </a:r>
          </a:p>
          <a:p>
            <a:pPr algn="just"/>
            <a:endParaRPr lang="en-US" dirty="0" smtClean="0"/>
          </a:p>
          <a:p>
            <a:pPr algn="just"/>
            <a:r>
              <a:rPr lang="en-US" dirty="0" smtClean="0"/>
              <a:t>It can be divided into feature selection and feature extraction.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7500" lnSpcReduction="20000"/>
          </a:bodyPr>
          <a:lstStyle/>
          <a:p>
            <a:pPr>
              <a:buNone/>
            </a:pPr>
            <a:r>
              <a:rPr lang="en-US" b="1" dirty="0" smtClean="0">
                <a:solidFill>
                  <a:srgbClr val="FF0000"/>
                </a:solidFill>
              </a:rPr>
              <a:t>Dimensionality reduction</a:t>
            </a:r>
            <a:r>
              <a:rPr lang="en-US" dirty="0" smtClean="0"/>
              <a:t>:</a:t>
            </a:r>
          </a:p>
          <a:p>
            <a:pPr algn="just"/>
            <a:r>
              <a:rPr lang="en-US" dirty="0" smtClean="0"/>
              <a:t>The number of input features, variables, or columns present in a given dataset is known as dimensionality, and the process to reduce these features is called dimensionality reduction.</a:t>
            </a:r>
          </a:p>
          <a:p>
            <a:pPr algn="just"/>
            <a:endParaRPr lang="en-US" dirty="0" smtClean="0"/>
          </a:p>
          <a:p>
            <a:pPr algn="just"/>
            <a:r>
              <a:rPr lang="en-US" dirty="0" smtClean="0"/>
              <a:t>A dataset contains a huge number of input features in various cases, which makes the predictive modeling task more complicated. Because it is very difficult to visualize or make predictions for the training dataset with a high number of features, for such cases, dimensionality reduction techniques are required to use.</a:t>
            </a:r>
          </a:p>
          <a:p>
            <a:pPr algn="just"/>
            <a:endParaRPr lang="en-US" dirty="0" smtClean="0"/>
          </a:p>
          <a:p>
            <a:pPr algn="just"/>
            <a:r>
              <a:rPr lang="en-US" dirty="0" smtClean="0"/>
              <a:t>Dimensionality reduction technique can be defined as, "</a:t>
            </a:r>
            <a:r>
              <a:rPr lang="en-US" b="1" dirty="0" smtClean="0"/>
              <a:t>It is a way of converting the higher dimensions dataset into lesser dimensions dataset ensuring that it provides similar information.</a:t>
            </a:r>
            <a:r>
              <a:rPr lang="en-US" dirty="0" smtClean="0"/>
              <a:t>" These techniques are widely used in machine learning for obtaining a better fit predictive model while solving the classification and regression problems.</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92500" lnSpcReduction="10000"/>
          </a:bodyPr>
          <a:lstStyle/>
          <a:p>
            <a:pPr algn="just">
              <a:buNone/>
            </a:pPr>
            <a:r>
              <a:rPr lang="en-US" dirty="0" smtClean="0"/>
              <a:t>The process of dimensionality reduction is divided into two components: </a:t>
            </a:r>
          </a:p>
          <a:p>
            <a:pPr lvl="1" algn="just"/>
            <a:r>
              <a:rPr lang="en-US" dirty="0" smtClean="0"/>
              <a:t>Feature selection and </a:t>
            </a:r>
          </a:p>
          <a:p>
            <a:pPr lvl="1" algn="just"/>
            <a:r>
              <a:rPr lang="en-US" dirty="0" smtClean="0"/>
              <a:t>Feature extraction. </a:t>
            </a:r>
          </a:p>
          <a:p>
            <a:pPr lvl="1" algn="just">
              <a:buNone/>
            </a:pPr>
            <a:endParaRPr lang="en-US" dirty="0" smtClean="0"/>
          </a:p>
          <a:p>
            <a:pPr algn="just"/>
            <a:r>
              <a:rPr lang="en-US" dirty="0" smtClean="0"/>
              <a:t>In feature selection, smaller subsets of features are chosen from a set of many dimensional data to represent the model by filtering, wrapping or embedding. </a:t>
            </a:r>
          </a:p>
          <a:p>
            <a:pPr algn="just"/>
            <a:endParaRPr lang="en-US" dirty="0" smtClean="0"/>
          </a:p>
          <a:p>
            <a:pPr algn="just"/>
            <a:r>
              <a:rPr lang="en-US" dirty="0" smtClean="0"/>
              <a:t>Feature extraction reduces the number of dimensions in a dataset in order to model variables and perform component analysis.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chor="t">
            <a:normAutofit fontScale="90000"/>
          </a:bodyPr>
          <a:lstStyle/>
          <a:p>
            <a:r>
              <a:rPr lang="en-US" sz="4000" dirty="0" smtClean="0">
                <a:solidFill>
                  <a:srgbClr val="FF0000"/>
                </a:solidFill>
              </a:rPr>
              <a:t>Question Bank</a:t>
            </a:r>
            <a:r>
              <a:rPr lang="en-US" dirty="0" smtClean="0">
                <a:solidFill>
                  <a:srgbClr val="FF0000"/>
                </a:solidFill>
              </a:rPr>
              <a:t/>
            </a:r>
            <a:br>
              <a:rPr lang="en-US" dirty="0" smtClean="0">
                <a:solidFill>
                  <a:srgbClr val="FF0000"/>
                </a:solidFill>
              </a:rPr>
            </a:br>
            <a:endParaRPr lang="en-US" dirty="0"/>
          </a:p>
        </p:txBody>
      </p:sp>
      <p:sp>
        <p:nvSpPr>
          <p:cNvPr id="3" name="Content Placeholder 2"/>
          <p:cNvSpPr>
            <a:spLocks noGrp="1"/>
          </p:cNvSpPr>
          <p:nvPr>
            <p:ph idx="1"/>
          </p:nvPr>
        </p:nvSpPr>
        <p:spPr>
          <a:xfrm>
            <a:off x="457200" y="1219200"/>
            <a:ext cx="8229600" cy="5105400"/>
          </a:xfrm>
        </p:spPr>
        <p:txBody>
          <a:bodyPr>
            <a:normAutofit fontScale="77500" lnSpcReduction="20000"/>
          </a:bodyPr>
          <a:lstStyle/>
          <a:p>
            <a:pPr marL="514350" indent="-514350" algn="just">
              <a:buFont typeface="+mj-lt"/>
              <a:buAutoNum type="arabicPeriod"/>
            </a:pPr>
            <a:r>
              <a:rPr lang="en-US" dirty="0" smtClean="0"/>
              <a:t>What is dimensionality reduction? Explain any one technique with example.</a:t>
            </a:r>
          </a:p>
          <a:p>
            <a:pPr marL="514350" indent="-514350" algn="just">
              <a:buFont typeface="+mj-lt"/>
              <a:buAutoNum type="arabicPeriod"/>
            </a:pPr>
            <a:r>
              <a:rPr lang="en-US" dirty="0" smtClean="0"/>
              <a:t>Explain how dimensionality can be reduced using subset selection procedure. </a:t>
            </a:r>
          </a:p>
          <a:p>
            <a:pPr marL="514350" indent="-514350" algn="just">
              <a:buFont typeface="+mj-lt"/>
              <a:buAutoNum type="arabicPeriod"/>
            </a:pPr>
            <a:r>
              <a:rPr lang="en-US" dirty="0" smtClean="0"/>
              <a:t>Differentiate between feature selection and feature extraction?</a:t>
            </a:r>
          </a:p>
          <a:p>
            <a:pPr marL="514350" indent="-514350">
              <a:buFont typeface="+mj-lt"/>
              <a:buAutoNum type="arabicPeriod"/>
            </a:pPr>
            <a:r>
              <a:rPr lang="en-US" dirty="0" smtClean="0"/>
              <a:t>Why feature selection is important in machine learning?</a:t>
            </a:r>
          </a:p>
          <a:p>
            <a:pPr marL="514350" indent="-514350" algn="just">
              <a:buFont typeface="+mj-lt"/>
              <a:buAutoNum type="arabicPeriod"/>
            </a:pPr>
            <a:r>
              <a:rPr lang="en-US" dirty="0" smtClean="0"/>
              <a:t>Explain </a:t>
            </a:r>
            <a:r>
              <a:rPr lang="en-US" dirty="0" smtClean="0"/>
              <a:t>feature selection and feature extraction method for dimensionality reduction.	</a:t>
            </a:r>
          </a:p>
          <a:p>
            <a:pPr marL="514350" indent="-514350">
              <a:buFont typeface="+mj-lt"/>
              <a:buAutoNum type="arabicPeriod"/>
            </a:pPr>
            <a:r>
              <a:rPr lang="en-US" dirty="0" smtClean="0"/>
              <a:t>What is Feature Selection? Explain any one technique with example.</a:t>
            </a:r>
          </a:p>
          <a:p>
            <a:pPr marL="514350" indent="-514350">
              <a:buFont typeface="+mj-lt"/>
              <a:buAutoNum type="arabicPeriod"/>
            </a:pPr>
            <a:r>
              <a:rPr lang="en-US" dirty="0" smtClean="0"/>
              <a:t>What is Feature Extraction? Explain any one technique with example</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fontScale="92500" lnSpcReduction="10000"/>
          </a:bodyPr>
          <a:lstStyle/>
          <a:p>
            <a:pPr fontAlgn="base">
              <a:buNone/>
            </a:pPr>
            <a:r>
              <a:rPr lang="en-US" dirty="0" smtClean="0"/>
              <a:t>There are two components of dimensionality reduction:</a:t>
            </a:r>
          </a:p>
          <a:p>
            <a:pPr algn="just" fontAlgn="base"/>
            <a:r>
              <a:rPr lang="en-US" b="1" dirty="0" smtClean="0">
                <a:solidFill>
                  <a:srgbClr val="FF0000"/>
                </a:solidFill>
              </a:rPr>
              <a:t>Feature selection:</a:t>
            </a:r>
            <a:r>
              <a:rPr lang="en-US" dirty="0" smtClean="0"/>
              <a:t> In this, we try to find a subset of the original set of variables, or features, to get a smaller subset which can be used to model the problem. It usually involves three ways:</a:t>
            </a:r>
          </a:p>
          <a:p>
            <a:pPr lvl="1" algn="just" fontAlgn="base"/>
            <a:r>
              <a:rPr lang="en-US" dirty="0" smtClean="0"/>
              <a:t>Filter</a:t>
            </a:r>
          </a:p>
          <a:p>
            <a:pPr lvl="1" algn="just" fontAlgn="base"/>
            <a:r>
              <a:rPr lang="en-US" dirty="0" smtClean="0"/>
              <a:t>Wrapper</a:t>
            </a:r>
          </a:p>
          <a:p>
            <a:pPr lvl="1" algn="just" fontAlgn="base"/>
            <a:r>
              <a:rPr lang="en-US" dirty="0" smtClean="0"/>
              <a:t>Embedded</a:t>
            </a:r>
          </a:p>
          <a:p>
            <a:pPr lvl="1" algn="just" fontAlgn="base"/>
            <a:endParaRPr lang="en-US" dirty="0" smtClean="0"/>
          </a:p>
          <a:p>
            <a:pPr algn="just" fontAlgn="base"/>
            <a:r>
              <a:rPr lang="en-US" b="1" dirty="0" smtClean="0">
                <a:solidFill>
                  <a:srgbClr val="FF0000"/>
                </a:solidFill>
              </a:rPr>
              <a:t>Feature extraction:</a:t>
            </a:r>
            <a:r>
              <a:rPr lang="en-US" dirty="0" smtClean="0"/>
              <a:t> This reduces the data in a high dimensional space to a lower dimension space, i.e. a space with lesser no. of dimensions.</a:t>
            </a:r>
          </a:p>
          <a:p>
            <a:pPr lvl="1" fontAlgn="base"/>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4127</TotalTime>
  <Words>1827</Words>
  <Application>Microsoft Office PowerPoint</Application>
  <PresentationFormat>On-screen Show (4:3)</PresentationFormat>
  <Paragraphs>263</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UNIT-2:-Supervised Learning-Regression</vt:lpstr>
      <vt:lpstr>Slide 2</vt:lpstr>
      <vt:lpstr>Slide 3</vt:lpstr>
      <vt:lpstr>Slide 4</vt:lpstr>
      <vt:lpstr>Slide 5</vt:lpstr>
      <vt:lpstr>Slide 6</vt:lpstr>
      <vt:lpstr>Slide 7</vt:lpstr>
      <vt:lpstr>Question Bank </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What is Regression?</vt:lpstr>
      <vt:lpstr>Terminologies Related to the Regression Analysis </vt:lpstr>
      <vt:lpstr>Types of Regression </vt:lpstr>
      <vt:lpstr>Slide 25</vt:lpstr>
      <vt:lpstr>Linear Regression </vt:lpstr>
      <vt:lpstr>Slide 27</vt:lpstr>
      <vt:lpstr>Simple linear regression</vt:lpstr>
      <vt:lpstr>Slide 29</vt:lpstr>
      <vt:lpstr>Slide 30</vt:lpstr>
      <vt:lpstr>Slide 31</vt:lpstr>
      <vt:lpstr>Multiple linear regression</vt:lpstr>
      <vt:lpstr>Polynomial Linear Regression</vt:lpstr>
      <vt:lpstr>Slide 34</vt:lpstr>
      <vt:lpstr>Plot between X and 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govt.eng.chandrapur</cp:lastModifiedBy>
  <cp:revision>489</cp:revision>
  <dcterms:created xsi:type="dcterms:W3CDTF">2022-03-08T06:51:54Z</dcterms:created>
  <dcterms:modified xsi:type="dcterms:W3CDTF">2024-03-24T16:34:10Z</dcterms:modified>
</cp:coreProperties>
</file>