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0" r:id="rId2"/>
    <p:sldId id="368" r:id="rId3"/>
    <p:sldId id="377" r:id="rId4"/>
    <p:sldId id="369" r:id="rId5"/>
    <p:sldId id="372" r:id="rId6"/>
    <p:sldId id="389" r:id="rId7"/>
    <p:sldId id="373" r:id="rId8"/>
    <p:sldId id="370" r:id="rId9"/>
    <p:sldId id="374" r:id="rId10"/>
    <p:sldId id="375" r:id="rId11"/>
    <p:sldId id="376" r:id="rId12"/>
    <p:sldId id="378" r:id="rId13"/>
    <p:sldId id="379" r:id="rId14"/>
    <p:sldId id="380" r:id="rId15"/>
    <p:sldId id="381" r:id="rId16"/>
    <p:sldId id="382" r:id="rId17"/>
    <p:sldId id="383" r:id="rId18"/>
    <p:sldId id="384" r:id="rId19"/>
    <p:sldId id="385" r:id="rId20"/>
    <p:sldId id="386" r:id="rId21"/>
    <p:sldId id="387" r:id="rId22"/>
    <p:sldId id="388" r:id="rId23"/>
    <p:sldId id="392" r:id="rId24"/>
    <p:sldId id="393" r:id="rId25"/>
    <p:sldId id="394" r:id="rId26"/>
    <p:sldId id="401" r:id="rId27"/>
    <p:sldId id="402" r:id="rId28"/>
    <p:sldId id="395" r:id="rId29"/>
    <p:sldId id="396" r:id="rId30"/>
    <p:sldId id="397" r:id="rId31"/>
    <p:sldId id="398" r:id="rId32"/>
    <p:sldId id="399" r:id="rId33"/>
    <p:sldId id="40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45081-5B45-45F0-83DC-356CDF0B0270}" type="datetimeFigureOut">
              <a:rPr lang="en-US" smtClean="0"/>
              <a:pPr/>
              <a:t>3/19/2024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B2567-CE09-4922-93A7-EC2DD2C74C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0EF76D-2D46-448B-AC54-8FEDB869D6FE}"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0EF76D-2D46-448B-AC54-8FEDB869D6FE}"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0EF76D-2D46-448B-AC54-8FEDB869D6FE}" type="datetimeFigureOut">
              <a:rPr lang="en-US" smtClean="0"/>
              <a:pPr/>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0EF76D-2D46-448B-AC54-8FEDB869D6FE}" type="datetimeFigureOut">
              <a:rPr lang="en-US" smtClean="0"/>
              <a:pPr/>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EF76D-2D46-448B-AC54-8FEDB869D6FE}" type="datetimeFigureOut">
              <a:rPr lang="en-US" smtClean="0"/>
              <a:pPr/>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EF76D-2D46-448B-AC54-8FEDB869D6FE}"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EF76D-2D46-448B-AC54-8FEDB869D6FE}"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EF76D-2D46-448B-AC54-8FEDB869D6FE}" type="datetimeFigureOut">
              <a:rPr lang="en-US" smtClean="0"/>
              <a:pPr/>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D588F-D331-4C57-866C-BF743508AF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k-means-clustering-algorithm-in-machine-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924800" cy="609600"/>
          </a:xfrm>
        </p:spPr>
        <p:txBody>
          <a:bodyPr>
            <a:normAutofit fontScale="90000"/>
          </a:bodyPr>
          <a:lstStyle/>
          <a:p>
            <a:r>
              <a:rPr lang="en-US" dirty="0" smtClean="0"/>
              <a:t>UNIT-4:</a:t>
            </a:r>
            <a:r>
              <a:rPr lang="en-US" b="1" dirty="0" smtClean="0"/>
              <a:t> Unsupervised Learning </a:t>
            </a: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pPr marL="514350" indent="-514350">
              <a:buFont typeface="Arial" pitchFamily="34" charset="0"/>
              <a:buAutoNum type="arabicPeriod"/>
            </a:pPr>
            <a:r>
              <a:rPr lang="en-US" dirty="0" smtClean="0"/>
              <a:t>Introduction to Clustering</a:t>
            </a:r>
          </a:p>
          <a:p>
            <a:pPr marL="514350" indent="-514350">
              <a:buAutoNum type="arabicPeriod"/>
            </a:pPr>
            <a:r>
              <a:rPr lang="en-US" dirty="0" smtClean="0"/>
              <a:t>Unsupervised </a:t>
            </a:r>
            <a:r>
              <a:rPr lang="en-US" dirty="0" err="1" smtClean="0"/>
              <a:t>vs</a:t>
            </a:r>
            <a:r>
              <a:rPr lang="en-US" dirty="0" smtClean="0"/>
              <a:t> Supervised Learning, </a:t>
            </a:r>
          </a:p>
          <a:p>
            <a:pPr marL="514350" indent="-514350">
              <a:buAutoNum type="arabicPeriod"/>
            </a:pPr>
            <a:r>
              <a:rPr lang="en-US" dirty="0" smtClean="0"/>
              <a:t>Different types of clustering techniques</a:t>
            </a:r>
          </a:p>
          <a:p>
            <a:pPr marL="514350" indent="-514350">
              <a:buNone/>
            </a:pPr>
            <a:r>
              <a:rPr lang="en-US" dirty="0" smtClean="0"/>
              <a:t>		– Partitioning Methods </a:t>
            </a:r>
          </a:p>
          <a:p>
            <a:pPr marL="514350" indent="-514350">
              <a:buNone/>
            </a:pPr>
            <a:r>
              <a:rPr lang="en-US" dirty="0" smtClean="0"/>
              <a:t>		– Hierarchical methods </a:t>
            </a:r>
          </a:p>
          <a:p>
            <a:pPr marL="514350" indent="-514350">
              <a:buNone/>
            </a:pPr>
            <a:r>
              <a:rPr lang="en-US" dirty="0" smtClean="0"/>
              <a:t>		– Density Based Methods</a:t>
            </a:r>
          </a:p>
          <a:p>
            <a:pPr marL="514350" indent="-514350">
              <a:buNone/>
            </a:pPr>
            <a:r>
              <a:rPr lang="en-US" dirty="0" smtClean="0">
                <a:latin typeface="Franklin Gothic Book"/>
              </a:rPr>
              <a:t>		</a:t>
            </a:r>
            <a:r>
              <a:rPr lang="en-US" dirty="0" smtClean="0"/>
              <a:t> –Grid Based Methods</a:t>
            </a:r>
          </a:p>
          <a:p>
            <a:pPr marL="514350" indent="-514350">
              <a:buNone/>
            </a:pPr>
            <a:r>
              <a:rPr lang="en-US" dirty="0" smtClean="0"/>
              <a:t>		– Model Based Clustering Methods. </a:t>
            </a:r>
          </a:p>
          <a:p>
            <a:pPr marL="514350" indent="-514350">
              <a:buNone/>
            </a:pPr>
            <a:r>
              <a:rPr lang="en-IN" dirty="0" smtClean="0"/>
              <a:t>4. 	K-means clustering,</a:t>
            </a:r>
          </a:p>
          <a:p>
            <a:pPr marL="514350" indent="-514350">
              <a:buNone/>
            </a:pPr>
            <a:r>
              <a:rPr lang="en-US" dirty="0" smtClean="0"/>
              <a:t>5. 	</a:t>
            </a:r>
            <a:r>
              <a:rPr lang="en-US" dirty="0" err="1" smtClean="0"/>
              <a:t>Apriori</a:t>
            </a:r>
            <a:r>
              <a:rPr lang="en-US" dirty="0" smtClean="0"/>
              <a:t> algorithm and </a:t>
            </a:r>
          </a:p>
          <a:p>
            <a:pPr marL="514350" indent="-514350">
              <a:buAutoNum type="arabicPeriod" startAt="6"/>
            </a:pPr>
            <a:r>
              <a:rPr lang="en-US" dirty="0" smtClean="0"/>
              <a:t>Association rule. </a:t>
            </a:r>
          </a:p>
          <a:p>
            <a:pPr marL="514350" indent="-514350">
              <a:buAutoNum type="arabicPeriod" startAt="6"/>
            </a:pPr>
            <a:r>
              <a:rPr lang="en-US" dirty="0" smtClean="0"/>
              <a:t>Hierarchical clustering, K-</a:t>
            </a:r>
            <a:r>
              <a:rPr lang="en-US" dirty="0" err="1" smtClean="0"/>
              <a:t>Medoids</a:t>
            </a:r>
            <a:r>
              <a:rPr lang="en-US" dirty="0" smtClean="0"/>
              <a:t>, </a:t>
            </a:r>
          </a:p>
          <a:p>
            <a:pPr marL="514350" indent="-514350">
              <a:buAutoNum type="arabicPeriod" startAt="6"/>
            </a:pPr>
            <a:r>
              <a:rPr lang="en-US" dirty="0" smtClean="0"/>
              <a:t>Density-based methods – DBSCAN.</a:t>
            </a:r>
          </a:p>
          <a:p>
            <a:pPr marL="514350" indent="-514350">
              <a:buAutoNum type="arabicPeriod" startAt="6"/>
            </a:pPr>
            <a:endParaRPr lang="en-IN" dirty="0" smtClean="0"/>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b="1" dirty="0" smtClean="0">
                <a:solidFill>
                  <a:srgbClr val="FF0000"/>
                </a:solidFill>
              </a:rPr>
              <a:t>Partitioning Clustering</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410200"/>
          </a:xfrm>
        </p:spPr>
        <p:txBody>
          <a:bodyPr>
            <a:normAutofit fontScale="77500" lnSpcReduction="20000"/>
          </a:bodyPr>
          <a:lstStyle/>
          <a:p>
            <a:pPr algn="just"/>
            <a:r>
              <a:rPr lang="en-US" dirty="0" smtClean="0"/>
              <a:t>It is a type of clustering that divides the data into non-hierarchical groups. </a:t>
            </a:r>
          </a:p>
          <a:p>
            <a:pPr algn="just"/>
            <a:endParaRPr lang="en-US" dirty="0" smtClean="0"/>
          </a:p>
          <a:p>
            <a:pPr algn="just"/>
            <a:r>
              <a:rPr lang="en-US" dirty="0" smtClean="0"/>
              <a:t>It is also known as the </a:t>
            </a:r>
            <a:r>
              <a:rPr lang="en-US" b="1" dirty="0" err="1" smtClean="0"/>
              <a:t>centroid</a:t>
            </a:r>
            <a:r>
              <a:rPr lang="en-US" b="1" dirty="0" smtClean="0"/>
              <a:t>-based method</a:t>
            </a:r>
            <a:r>
              <a:rPr lang="en-US" dirty="0" smtClean="0"/>
              <a:t>.</a:t>
            </a:r>
          </a:p>
          <a:p>
            <a:pPr algn="just"/>
            <a:endParaRPr lang="en-US" dirty="0" smtClean="0"/>
          </a:p>
          <a:p>
            <a:pPr algn="just"/>
            <a:r>
              <a:rPr lang="en-US" dirty="0" smtClean="0"/>
              <a:t>The most common example of partitioning clustering is the </a:t>
            </a:r>
            <a:r>
              <a:rPr lang="en-US" b="1" dirty="0" smtClean="0">
                <a:solidFill>
                  <a:srgbClr val="FF0000"/>
                </a:solidFill>
                <a:hlinkClick r:id="rId2"/>
              </a:rPr>
              <a:t>K-Means Clustering algorithm</a:t>
            </a:r>
            <a:r>
              <a:rPr lang="en-US" dirty="0" smtClean="0"/>
              <a:t>.</a:t>
            </a:r>
          </a:p>
          <a:p>
            <a:pPr algn="just"/>
            <a:endParaRPr lang="en-US" dirty="0" smtClean="0"/>
          </a:p>
          <a:p>
            <a:pPr algn="just"/>
            <a:r>
              <a:rPr lang="en-US" dirty="0" smtClean="0"/>
              <a:t>In this type, the dataset is divided into a set of k-groups, where K is used to define the number of pre-defined groups. </a:t>
            </a:r>
          </a:p>
          <a:p>
            <a:pPr algn="just"/>
            <a:endParaRPr lang="en-US" dirty="0" smtClean="0"/>
          </a:p>
          <a:p>
            <a:pPr algn="just"/>
            <a:r>
              <a:rPr lang="en-US" dirty="0" smtClean="0"/>
              <a:t>The cluster center is created in such a way that the distance between the </a:t>
            </a:r>
            <a:r>
              <a:rPr lang="en-US" b="1" dirty="0" smtClean="0">
                <a:solidFill>
                  <a:srgbClr val="FF0000"/>
                </a:solidFill>
              </a:rPr>
              <a:t>data points </a:t>
            </a:r>
            <a:r>
              <a:rPr lang="en-US" dirty="0" smtClean="0"/>
              <a:t>of one cluster is minimum as compared to another cluster </a:t>
            </a:r>
            <a:r>
              <a:rPr lang="en-US" dirty="0" err="1" smtClean="0"/>
              <a:t>centroid</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77500" lnSpcReduction="20000"/>
          </a:bodyPr>
          <a:lstStyle/>
          <a:p>
            <a:pPr>
              <a:buNone/>
            </a:pPr>
            <a:r>
              <a:rPr lang="en-US" b="1" dirty="0" smtClean="0">
                <a:solidFill>
                  <a:srgbClr val="FF0000"/>
                </a:solidFill>
              </a:rPr>
              <a:t>Working of K-Means Algorithm:</a:t>
            </a:r>
            <a:endParaRPr lang="en-US" dirty="0" smtClean="0">
              <a:solidFill>
                <a:srgbClr val="FF0000"/>
              </a:solidFill>
            </a:endParaRPr>
          </a:p>
          <a:p>
            <a:pPr>
              <a:buNone/>
            </a:pPr>
            <a:r>
              <a:rPr lang="en-US" dirty="0" smtClean="0"/>
              <a:t>	The following stages will help us understand how the K-Means clustering technique works:</a:t>
            </a:r>
          </a:p>
          <a:p>
            <a:pPr>
              <a:buNone/>
            </a:pPr>
            <a:endParaRPr lang="en-US" dirty="0" smtClean="0"/>
          </a:p>
          <a:p>
            <a:pPr>
              <a:buNone/>
            </a:pPr>
            <a:r>
              <a:rPr lang="en-US" b="1" i="1" dirty="0" smtClean="0"/>
              <a:t>Step 1:</a:t>
            </a:r>
            <a:r>
              <a:rPr lang="en-US" dirty="0" smtClean="0"/>
              <a:t> First, we need to provide the number of clusters, K.</a:t>
            </a:r>
          </a:p>
          <a:p>
            <a:pPr>
              <a:buNone/>
            </a:pPr>
            <a:r>
              <a:rPr lang="en-US" b="1" i="1" dirty="0" smtClean="0"/>
              <a:t>Step 2:</a:t>
            </a:r>
            <a:r>
              <a:rPr lang="en-US" dirty="0" smtClean="0"/>
              <a:t> Next, choose K data points at random and assign each </a:t>
            </a:r>
          </a:p>
          <a:p>
            <a:pPr>
              <a:buNone/>
            </a:pPr>
            <a:r>
              <a:rPr lang="en-US" dirty="0" smtClean="0"/>
              <a:t>             data points to a cluster. </a:t>
            </a:r>
          </a:p>
          <a:p>
            <a:pPr>
              <a:buNone/>
            </a:pPr>
            <a:r>
              <a:rPr lang="en-US" b="1" i="1" dirty="0" smtClean="0"/>
              <a:t>Step 3:</a:t>
            </a:r>
            <a:r>
              <a:rPr lang="en-US" dirty="0" smtClean="0"/>
              <a:t> The cluster </a:t>
            </a:r>
            <a:r>
              <a:rPr lang="en-US" dirty="0" err="1" smtClean="0"/>
              <a:t>centroids</a:t>
            </a:r>
            <a:r>
              <a:rPr lang="en-US" dirty="0" smtClean="0"/>
              <a:t> will now be computed.</a:t>
            </a:r>
          </a:p>
          <a:p>
            <a:pPr>
              <a:buNone/>
            </a:pPr>
            <a:r>
              <a:rPr lang="en-US" b="1" i="1" dirty="0" smtClean="0"/>
              <a:t>Step 4:</a:t>
            </a:r>
            <a:r>
              <a:rPr lang="en-US" dirty="0" smtClean="0"/>
              <a:t> Iterate the steps below until we find the ideal </a:t>
            </a:r>
            <a:r>
              <a:rPr lang="en-US" dirty="0" err="1" smtClean="0"/>
              <a:t>centroid</a:t>
            </a:r>
            <a:r>
              <a:rPr lang="en-US" dirty="0" smtClean="0"/>
              <a:t>,</a:t>
            </a:r>
          </a:p>
          <a:p>
            <a:pPr>
              <a:buNone/>
            </a:pPr>
            <a:r>
              <a:rPr lang="en-US" dirty="0" smtClean="0"/>
              <a:t>             which is the assigning of data points to clusters that do not vary.</a:t>
            </a:r>
          </a:p>
          <a:p>
            <a:pPr>
              <a:buNone/>
            </a:pPr>
            <a:r>
              <a:rPr lang="en-US" dirty="0" smtClean="0"/>
              <a:t>   	4.1 The sum of squared distances between data points and </a:t>
            </a:r>
            <a:r>
              <a:rPr lang="en-US" dirty="0" err="1" smtClean="0"/>
              <a:t>centroids</a:t>
            </a:r>
            <a:r>
              <a:rPr lang="en-US" dirty="0" smtClean="0"/>
              <a:t> would be calculated first.</a:t>
            </a:r>
          </a:p>
          <a:p>
            <a:pPr>
              <a:buNone/>
            </a:pPr>
            <a:r>
              <a:rPr lang="en-US" dirty="0" smtClean="0"/>
              <a:t>	4.2 At this point, we need to allocate each data point to the cluster that is closest to the others (</a:t>
            </a:r>
            <a:r>
              <a:rPr lang="en-US" dirty="0" err="1" smtClean="0"/>
              <a:t>centroid</a:t>
            </a:r>
            <a:r>
              <a:rPr lang="en-US" dirty="0" smtClean="0"/>
              <a:t>).</a:t>
            </a:r>
          </a:p>
          <a:p>
            <a:pPr>
              <a:buNone/>
            </a:pPr>
            <a:r>
              <a:rPr lang="en-US" dirty="0" smtClean="0"/>
              <a:t>	4.3 Finally, compute the </a:t>
            </a:r>
            <a:r>
              <a:rPr lang="en-US" dirty="0" err="1" smtClean="0"/>
              <a:t>centroids</a:t>
            </a:r>
            <a:r>
              <a:rPr lang="en-US" dirty="0" smtClean="0"/>
              <a:t> for the clusters by averaging all of the cluster’s data points.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77500" lnSpcReduction="20000"/>
          </a:bodyPr>
          <a:lstStyle/>
          <a:p>
            <a:pPr>
              <a:buNone/>
            </a:pPr>
            <a:r>
              <a:rPr lang="en-US" dirty="0" smtClean="0"/>
              <a:t>The working of the K-Means algorithm is given below:</a:t>
            </a:r>
          </a:p>
          <a:p>
            <a:pPr>
              <a:buNone/>
            </a:pPr>
            <a:endParaRPr lang="en-US" dirty="0" smtClean="0"/>
          </a:p>
          <a:p>
            <a:pPr>
              <a:buNone/>
            </a:pPr>
            <a:r>
              <a:rPr lang="en-US" b="1" dirty="0" smtClean="0"/>
              <a:t>Step-1:</a:t>
            </a:r>
            <a:r>
              <a:rPr lang="en-US" dirty="0" smtClean="0"/>
              <a:t> Select the number K to decide the number of clusters.</a:t>
            </a:r>
          </a:p>
          <a:p>
            <a:pPr>
              <a:buNone/>
            </a:pPr>
            <a:r>
              <a:rPr lang="en-US" b="1" dirty="0" smtClean="0"/>
              <a:t>Step-2:</a:t>
            </a:r>
            <a:r>
              <a:rPr lang="en-US" dirty="0" smtClean="0"/>
              <a:t> Select random K points or </a:t>
            </a:r>
            <a:r>
              <a:rPr lang="en-US" dirty="0" err="1" smtClean="0"/>
              <a:t>centroids</a:t>
            </a:r>
            <a:r>
              <a:rPr lang="en-US" dirty="0" smtClean="0"/>
              <a:t>. (It can be other  </a:t>
            </a:r>
          </a:p>
          <a:p>
            <a:pPr>
              <a:buNone/>
            </a:pPr>
            <a:r>
              <a:rPr lang="en-US" dirty="0" smtClean="0"/>
              <a:t>              from the input dataset).</a:t>
            </a:r>
          </a:p>
          <a:p>
            <a:pPr>
              <a:buNone/>
            </a:pPr>
            <a:r>
              <a:rPr lang="en-US" b="1" dirty="0" smtClean="0"/>
              <a:t>Step-3:</a:t>
            </a:r>
            <a:r>
              <a:rPr lang="en-US" dirty="0" smtClean="0"/>
              <a:t> Assign each data point to their closest </a:t>
            </a:r>
            <a:r>
              <a:rPr lang="en-US" dirty="0" err="1" smtClean="0"/>
              <a:t>centroid</a:t>
            </a:r>
            <a:r>
              <a:rPr lang="en-US" dirty="0" smtClean="0"/>
              <a:t>, which will form the predefined K clusters.</a:t>
            </a:r>
          </a:p>
          <a:p>
            <a:pPr algn="just">
              <a:buNone/>
            </a:pPr>
            <a:r>
              <a:rPr lang="en-US" b="1" dirty="0" smtClean="0"/>
              <a:t>Step-4:</a:t>
            </a:r>
            <a:r>
              <a:rPr lang="en-US" dirty="0" smtClean="0"/>
              <a:t> Calculate the distances between data points and </a:t>
            </a:r>
            <a:r>
              <a:rPr lang="en-US" dirty="0" err="1" smtClean="0"/>
              <a:t>centroids</a:t>
            </a:r>
            <a:r>
              <a:rPr lang="en-US" dirty="0" smtClean="0"/>
              <a:t>  first and allocate each data point to the cluster that is closest to the others (</a:t>
            </a:r>
            <a:r>
              <a:rPr lang="en-US" dirty="0" err="1" smtClean="0"/>
              <a:t>centroid</a:t>
            </a:r>
            <a:r>
              <a:rPr lang="en-US" dirty="0" smtClean="0"/>
              <a:t>). Place a new </a:t>
            </a:r>
            <a:r>
              <a:rPr lang="en-US" dirty="0" err="1" smtClean="0"/>
              <a:t>centroid</a:t>
            </a:r>
            <a:r>
              <a:rPr lang="en-US" dirty="0" smtClean="0"/>
              <a:t> of each cluster.</a:t>
            </a:r>
          </a:p>
          <a:p>
            <a:pPr algn="just">
              <a:buNone/>
            </a:pPr>
            <a:r>
              <a:rPr lang="en-US" b="1" dirty="0" smtClean="0"/>
              <a:t>Step-5:</a:t>
            </a:r>
            <a:r>
              <a:rPr lang="en-US" dirty="0" smtClean="0"/>
              <a:t> Repeat the third steps, which means reassign each </a:t>
            </a:r>
            <a:r>
              <a:rPr lang="en-US" dirty="0" err="1" smtClean="0"/>
              <a:t>datapoint</a:t>
            </a:r>
            <a:r>
              <a:rPr lang="en-US" dirty="0" smtClean="0"/>
              <a:t> to the new closest </a:t>
            </a:r>
            <a:r>
              <a:rPr lang="en-US" dirty="0" err="1" smtClean="0"/>
              <a:t>centroid</a:t>
            </a:r>
            <a:r>
              <a:rPr lang="en-US" dirty="0" smtClean="0"/>
              <a:t> of each cluster.</a:t>
            </a:r>
          </a:p>
          <a:p>
            <a:pPr algn="just">
              <a:buNone/>
            </a:pPr>
            <a:r>
              <a:rPr lang="en-US" b="1" dirty="0" smtClean="0"/>
              <a:t>Step-6:</a:t>
            </a:r>
            <a:r>
              <a:rPr lang="en-US" dirty="0" smtClean="0"/>
              <a:t> If any reassignment occurs, then go to step-4 else go</a:t>
            </a:r>
          </a:p>
          <a:p>
            <a:pPr algn="just">
              <a:buNone/>
            </a:pPr>
            <a:r>
              <a:rPr lang="en-US" dirty="0" smtClean="0"/>
              <a:t>      to FINISH.</a:t>
            </a:r>
          </a:p>
          <a:p>
            <a:pPr algn="just">
              <a:buNone/>
            </a:pPr>
            <a:r>
              <a:rPr lang="en-US" b="1" dirty="0" smtClean="0"/>
              <a:t>Step-7</a:t>
            </a:r>
            <a:r>
              <a:rPr lang="en-US" dirty="0" smtClean="0"/>
              <a:t>: The model is ready.</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715962"/>
          </a:xfrm>
        </p:spPr>
        <p:txBody>
          <a:bodyPr>
            <a:normAutofit/>
          </a:bodyPr>
          <a:lstStyle/>
          <a:p>
            <a:r>
              <a:rPr lang="en-US" sz="2400" dirty="0" smtClean="0">
                <a:solidFill>
                  <a:srgbClr val="FF0000"/>
                </a:solidFill>
              </a:rPr>
              <a:t>Let's understand the above steps by considering the visual plots</a:t>
            </a:r>
            <a:r>
              <a:rPr lang="en-US" sz="2400" dirty="0" smtClean="0"/>
              <a:t>:</a:t>
            </a:r>
            <a:endParaRPr lang="en-US" sz="2400" dirty="0"/>
          </a:p>
        </p:txBody>
      </p:sp>
      <p:sp>
        <p:nvSpPr>
          <p:cNvPr id="3" name="Content Placeholder 2"/>
          <p:cNvSpPr>
            <a:spLocks noGrp="1"/>
          </p:cNvSpPr>
          <p:nvPr>
            <p:ph idx="1"/>
          </p:nvPr>
        </p:nvSpPr>
        <p:spPr>
          <a:xfrm>
            <a:off x="457200" y="1066800"/>
            <a:ext cx="8229600" cy="5334000"/>
          </a:xfrm>
        </p:spPr>
        <p:txBody>
          <a:bodyPr>
            <a:normAutofit fontScale="92500" lnSpcReduction="10000"/>
          </a:bodyPr>
          <a:lstStyle/>
          <a:p>
            <a:pPr algn="just">
              <a:buNone/>
            </a:pPr>
            <a:r>
              <a:rPr lang="en-US" dirty="0" smtClean="0"/>
              <a:t>Step-1:Let us pick k clusters, i.e., K=2, to identify the dataset and to put them into different clusters. </a:t>
            </a:r>
          </a:p>
          <a:p>
            <a:pPr>
              <a:buNone/>
            </a:pPr>
            <a:endParaRPr lang="en-US" dirty="0" smtClean="0"/>
          </a:p>
          <a:p>
            <a:pPr algn="just">
              <a:buNone/>
            </a:pPr>
            <a:r>
              <a:rPr lang="en-US" dirty="0" smtClean="0"/>
              <a:t>Step2:- We need to select some random k data points or </a:t>
            </a:r>
            <a:r>
              <a:rPr lang="en-US" dirty="0" err="1" smtClean="0"/>
              <a:t>centroid</a:t>
            </a:r>
            <a:r>
              <a:rPr lang="en-US" dirty="0" smtClean="0"/>
              <a:t> to form the cluster. </a:t>
            </a:r>
          </a:p>
          <a:p>
            <a:pPr algn="just">
              <a:buNone/>
            </a:pPr>
            <a:endParaRPr lang="en-US" dirty="0" smtClean="0"/>
          </a:p>
          <a:p>
            <a:pPr algn="just"/>
            <a:r>
              <a:rPr lang="en-US" dirty="0" smtClean="0"/>
              <a:t>These points can be either the points from the dataset or any other point. </a:t>
            </a:r>
          </a:p>
          <a:p>
            <a:pPr algn="just"/>
            <a:endParaRPr lang="en-US" dirty="0" smtClean="0"/>
          </a:p>
          <a:p>
            <a:pPr algn="just"/>
            <a:r>
              <a:rPr lang="en-US" dirty="0" smtClean="0"/>
              <a:t>So, here we are selecting the below two points as k points, which are not the part of our dataset.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r>
              <a:rPr lang="en-US" dirty="0" smtClean="0"/>
              <a:t>Consider the image below:</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endParaRPr lang="en-US" dirty="0" smtClean="0"/>
          </a:p>
          <a:p>
            <a:pPr algn="just"/>
            <a:r>
              <a:rPr lang="en-US" dirty="0" smtClean="0"/>
              <a:t>Now we will assign each data point of the scatter plot to its closest K-point or </a:t>
            </a:r>
            <a:r>
              <a:rPr lang="en-US" dirty="0" err="1" smtClean="0"/>
              <a:t>centroid</a:t>
            </a:r>
            <a:r>
              <a:rPr lang="en-US" dirty="0" smtClean="0"/>
              <a:t>. </a:t>
            </a:r>
          </a:p>
          <a:p>
            <a:pPr algn="just"/>
            <a:endParaRPr lang="en-US" dirty="0" smtClean="0"/>
          </a:p>
          <a:p>
            <a:pPr algn="just"/>
            <a:r>
              <a:rPr lang="en-US" dirty="0" smtClean="0"/>
              <a:t>We will compute it by applying some mathematics that we have studied to calculate the distance between two points.</a:t>
            </a:r>
          </a:p>
          <a:p>
            <a:pPr algn="just"/>
            <a:endParaRPr lang="en-US" dirty="0" smtClean="0"/>
          </a:p>
          <a:p>
            <a:pPr algn="just"/>
            <a:r>
              <a:rPr lang="en-US" dirty="0" smtClean="0"/>
              <a:t>So, we will draw a median between both the </a:t>
            </a:r>
            <a:r>
              <a:rPr lang="en-US" dirty="0" err="1" smtClean="0"/>
              <a:t>centroids</a:t>
            </a:r>
            <a:r>
              <a:rPr lang="en-US" dirty="0" smtClean="0"/>
              <a:t>. </a:t>
            </a:r>
            <a:endParaRPr lang="en-US" dirty="0"/>
          </a:p>
        </p:txBody>
      </p:sp>
      <p:pic>
        <p:nvPicPr>
          <p:cNvPr id="21506" name="Picture 2" descr="K-Means Clustering Algorithm"/>
          <p:cNvPicPr>
            <a:picLocks noChangeAspect="1" noChangeArrowheads="1"/>
          </p:cNvPicPr>
          <p:nvPr/>
        </p:nvPicPr>
        <p:blipFill>
          <a:blip r:embed="rId2" cstate="print"/>
          <a:srcRect/>
          <a:stretch>
            <a:fillRect/>
          </a:stretch>
        </p:blipFill>
        <p:spPr bwMode="auto">
          <a:xfrm>
            <a:off x="2028825" y="609600"/>
            <a:ext cx="4676775" cy="3124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0000" lnSpcReduction="20000"/>
          </a:bodyPr>
          <a:lstStyle/>
          <a:p>
            <a:r>
              <a:rPr lang="en-US" dirty="0" smtClean="0"/>
              <a:t>Consider the below image: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endParaRPr lang="en-US" dirty="0" smtClean="0"/>
          </a:p>
          <a:p>
            <a:pPr algn="just"/>
            <a:r>
              <a:rPr lang="en-US" dirty="0" smtClean="0"/>
              <a:t>From the above image, it is clear that points left side of the line is near to the K1 or blue </a:t>
            </a:r>
            <a:r>
              <a:rPr lang="en-US" dirty="0" err="1" smtClean="0"/>
              <a:t>centroid</a:t>
            </a:r>
            <a:r>
              <a:rPr lang="en-US" dirty="0" smtClean="0"/>
              <a:t>, and points to the right of the line are close to the yellow </a:t>
            </a:r>
            <a:r>
              <a:rPr lang="en-US" dirty="0" err="1" smtClean="0"/>
              <a:t>centroid</a:t>
            </a:r>
            <a:r>
              <a:rPr lang="en-US" dirty="0" smtClean="0"/>
              <a:t>. </a:t>
            </a:r>
          </a:p>
          <a:p>
            <a:pPr algn="just"/>
            <a:endParaRPr lang="en-US" dirty="0" smtClean="0"/>
          </a:p>
          <a:p>
            <a:pPr algn="just"/>
            <a:r>
              <a:rPr lang="en-US" dirty="0" smtClean="0"/>
              <a:t>Let's color them as blue and yellow for clear visualization. </a:t>
            </a:r>
          </a:p>
          <a:p>
            <a:pPr algn="just"/>
            <a:endParaRPr lang="en-US" dirty="0" smtClean="0"/>
          </a:p>
          <a:p>
            <a:pPr algn="just"/>
            <a:r>
              <a:rPr lang="en-US" dirty="0" smtClean="0"/>
              <a:t>The left Form cluster has a blue </a:t>
            </a:r>
            <a:r>
              <a:rPr lang="en-US" dirty="0" err="1" smtClean="0"/>
              <a:t>centroid</a:t>
            </a:r>
            <a:r>
              <a:rPr lang="en-US" dirty="0" smtClean="0"/>
              <a:t>, whereas the right Form cluster has a yellow </a:t>
            </a:r>
            <a:r>
              <a:rPr lang="en-US" dirty="0" err="1" smtClean="0"/>
              <a:t>centroid</a:t>
            </a:r>
            <a:r>
              <a:rPr lang="en-US" dirty="0" smtClean="0"/>
              <a:t>.</a:t>
            </a:r>
            <a:endParaRPr lang="en-US" dirty="0"/>
          </a:p>
        </p:txBody>
      </p:sp>
      <p:pic>
        <p:nvPicPr>
          <p:cNvPr id="29698" name="Picture 2" descr="K-Means Clustering Algorithm"/>
          <p:cNvPicPr>
            <a:picLocks noChangeAspect="1" noChangeArrowheads="1"/>
          </p:cNvPicPr>
          <p:nvPr/>
        </p:nvPicPr>
        <p:blipFill>
          <a:blip r:embed="rId2" cstate="print"/>
          <a:srcRect/>
          <a:stretch>
            <a:fillRect/>
          </a:stretch>
        </p:blipFill>
        <p:spPr bwMode="auto">
          <a:xfrm>
            <a:off x="2105025" y="304800"/>
            <a:ext cx="3838575" cy="3810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lstStyle/>
          <a:p>
            <a:pPr algn="just"/>
            <a:r>
              <a:rPr lang="en-US" dirty="0" smtClean="0"/>
              <a:t>Repeat the procedure, this time by selecting a different </a:t>
            </a:r>
            <a:r>
              <a:rPr lang="en-US" dirty="0" err="1" smtClean="0"/>
              <a:t>centroid</a:t>
            </a:r>
            <a:r>
              <a:rPr lang="en-US" dirty="0" smtClean="0"/>
              <a:t>.  </a:t>
            </a:r>
          </a:p>
          <a:p>
            <a:pPr algn="just"/>
            <a:r>
              <a:rPr lang="en-US" dirty="0" smtClean="0"/>
              <a:t>To choose the new </a:t>
            </a:r>
            <a:r>
              <a:rPr lang="en-US" dirty="0" err="1" smtClean="0"/>
              <a:t>centroids</a:t>
            </a:r>
            <a:r>
              <a:rPr lang="en-US" dirty="0" smtClean="0"/>
              <a:t>, we will compute the center of gravity of these </a:t>
            </a:r>
            <a:r>
              <a:rPr lang="en-US" dirty="0" err="1" smtClean="0"/>
              <a:t>centroids</a:t>
            </a:r>
            <a:r>
              <a:rPr lang="en-US" dirty="0" smtClean="0"/>
              <a:t>, and will find new </a:t>
            </a:r>
            <a:r>
              <a:rPr lang="en-US" dirty="0" err="1" smtClean="0"/>
              <a:t>centroids</a:t>
            </a:r>
            <a:r>
              <a:rPr lang="en-US" dirty="0" smtClean="0"/>
              <a:t> as below:</a:t>
            </a:r>
          </a:p>
          <a:p>
            <a:pPr algn="just"/>
            <a:endParaRPr lang="en-US" dirty="0"/>
          </a:p>
        </p:txBody>
      </p:sp>
      <p:pic>
        <p:nvPicPr>
          <p:cNvPr id="30722" name="Picture 2" descr="K-Means Clustering Algorithm"/>
          <p:cNvPicPr>
            <a:picLocks noChangeAspect="1" noChangeArrowheads="1"/>
          </p:cNvPicPr>
          <p:nvPr/>
        </p:nvPicPr>
        <p:blipFill>
          <a:blip r:embed="rId2" cstate="print"/>
          <a:srcRect/>
          <a:stretch>
            <a:fillRect/>
          </a:stretch>
        </p:blipFill>
        <p:spPr bwMode="auto">
          <a:xfrm>
            <a:off x="2562225" y="2971800"/>
            <a:ext cx="3838575" cy="3505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7500" lnSpcReduction="20000"/>
          </a:bodyPr>
          <a:lstStyle/>
          <a:p>
            <a:pPr algn="just"/>
            <a:r>
              <a:rPr lang="en-US" dirty="0" smtClean="0"/>
              <a:t>Next, we will reassign each data point to the new </a:t>
            </a:r>
            <a:r>
              <a:rPr lang="en-US" dirty="0" err="1" smtClean="0"/>
              <a:t>centroid</a:t>
            </a:r>
            <a:r>
              <a:rPr lang="en-US" dirty="0" smtClean="0"/>
              <a:t>. For this, we will repeat the same process of finding a median line. The median will be like below image:</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From the above image, we can see, one yellow point is on the left side of the line, and two blue points are right to the line. So, these three points will be assigned to new </a:t>
            </a:r>
            <a:r>
              <a:rPr lang="en-US" dirty="0" err="1" smtClean="0"/>
              <a:t>centroids</a:t>
            </a:r>
            <a:r>
              <a:rPr lang="en-US" dirty="0" smtClean="0"/>
              <a:t>.</a:t>
            </a:r>
            <a:endParaRPr lang="en-US" dirty="0"/>
          </a:p>
        </p:txBody>
      </p:sp>
      <p:pic>
        <p:nvPicPr>
          <p:cNvPr id="31746" name="Picture 2" descr="K-Means Clustering Algorithm"/>
          <p:cNvPicPr>
            <a:picLocks noChangeAspect="1" noChangeArrowheads="1"/>
          </p:cNvPicPr>
          <p:nvPr/>
        </p:nvPicPr>
        <p:blipFill>
          <a:blip r:embed="rId2" cstate="print"/>
          <a:srcRect/>
          <a:stretch>
            <a:fillRect/>
          </a:stretch>
        </p:blipFill>
        <p:spPr bwMode="auto">
          <a:xfrm>
            <a:off x="2562225" y="1143000"/>
            <a:ext cx="3838575" cy="3810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As reassignment has taken place, so we will again go to the step-4, which is finding new </a:t>
            </a:r>
            <a:r>
              <a:rPr lang="en-US" dirty="0" err="1" smtClean="0"/>
              <a:t>centroids</a:t>
            </a:r>
            <a:r>
              <a:rPr lang="en-US" dirty="0" smtClean="0"/>
              <a:t> or K-points.</a:t>
            </a:r>
          </a:p>
          <a:p>
            <a:endParaRPr lang="en-US" dirty="0" smtClean="0"/>
          </a:p>
          <a:p>
            <a:r>
              <a:rPr lang="en-US" dirty="0" smtClean="0"/>
              <a:t>We will repeat the process by finding the center of gravity of </a:t>
            </a:r>
            <a:r>
              <a:rPr lang="en-US" dirty="0" err="1" smtClean="0"/>
              <a:t>centroids</a:t>
            </a:r>
            <a:r>
              <a:rPr lang="en-US" dirty="0" smtClean="0"/>
              <a:t>, so the new </a:t>
            </a:r>
            <a:r>
              <a:rPr lang="en-US" dirty="0" err="1" smtClean="0"/>
              <a:t>centroids</a:t>
            </a:r>
            <a:r>
              <a:rPr lang="en-US" dirty="0" smtClean="0"/>
              <a:t> will be as shown in the below image:</a:t>
            </a:r>
          </a:p>
          <a:p>
            <a:endParaRPr lang="en-US" dirty="0"/>
          </a:p>
        </p:txBody>
      </p:sp>
      <p:pic>
        <p:nvPicPr>
          <p:cNvPr id="32770" name="Picture 2" descr="K-Means Clustering Algorithm"/>
          <p:cNvPicPr>
            <a:picLocks noChangeAspect="1" noChangeArrowheads="1"/>
          </p:cNvPicPr>
          <p:nvPr/>
        </p:nvPicPr>
        <p:blipFill>
          <a:blip r:embed="rId2" cstate="print"/>
          <a:srcRect/>
          <a:stretch>
            <a:fillRect/>
          </a:stretch>
        </p:blipFill>
        <p:spPr bwMode="auto">
          <a:xfrm>
            <a:off x="2638425" y="152400"/>
            <a:ext cx="3838575" cy="3429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As we got the new </a:t>
            </a:r>
            <a:r>
              <a:rPr lang="en-US" dirty="0" err="1" smtClean="0"/>
              <a:t>centroids</a:t>
            </a:r>
            <a:r>
              <a:rPr lang="en-US" dirty="0" smtClean="0"/>
              <a:t> so again will draw the median line and reassign the data points. So, the image will be:</a:t>
            </a:r>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a:t>
            </a:r>
          </a:p>
          <a:p>
            <a:endParaRPr lang="en-US" dirty="0" smtClean="0"/>
          </a:p>
          <a:p>
            <a:endParaRPr lang="en-US" dirty="0" smtClean="0"/>
          </a:p>
          <a:p>
            <a:endParaRPr lang="en-US" dirty="0" smtClean="0"/>
          </a:p>
          <a:p>
            <a:endParaRPr lang="en-US" dirty="0"/>
          </a:p>
        </p:txBody>
      </p:sp>
      <p:pic>
        <p:nvPicPr>
          <p:cNvPr id="33794" name="Picture 2" descr="K-Means Clustering Algorithm"/>
          <p:cNvPicPr>
            <a:picLocks noChangeAspect="1" noChangeArrowheads="1"/>
          </p:cNvPicPr>
          <p:nvPr/>
        </p:nvPicPr>
        <p:blipFill>
          <a:blip r:embed="rId2" cstate="print"/>
          <a:srcRect/>
          <a:stretch>
            <a:fillRect/>
          </a:stretch>
        </p:blipFill>
        <p:spPr bwMode="auto">
          <a:xfrm>
            <a:off x="2333625" y="-152400"/>
            <a:ext cx="3838575" cy="3352800"/>
          </a:xfrm>
          <a:prstGeom prst="rect">
            <a:avLst/>
          </a:prstGeom>
          <a:noFill/>
        </p:spPr>
      </p:pic>
      <p:pic>
        <p:nvPicPr>
          <p:cNvPr id="33796" name="Picture 4" descr="K-Means Clustering Algorithm"/>
          <p:cNvPicPr>
            <a:picLocks noChangeAspect="1" noChangeArrowheads="1"/>
          </p:cNvPicPr>
          <p:nvPr/>
        </p:nvPicPr>
        <p:blipFill>
          <a:blip r:embed="rId3" cstate="print"/>
          <a:srcRect/>
          <a:stretch>
            <a:fillRect/>
          </a:stretch>
        </p:blipFill>
        <p:spPr bwMode="auto">
          <a:xfrm>
            <a:off x="2486025" y="3657600"/>
            <a:ext cx="3838575" cy="3200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Overview of Clustering</a:t>
            </a:r>
            <a:endParaRPr lang="en-US" b="1" dirty="0">
              <a:solidFill>
                <a:srgbClr val="FF0000"/>
              </a:solidFill>
            </a:endParaRPr>
          </a:p>
        </p:txBody>
      </p:sp>
      <p:pic>
        <p:nvPicPr>
          <p:cNvPr id="4" name="Picture 2" descr="Clustering in Machine Learning - Algorithms that Every Data Scientist Uses  - DataFlair"/>
          <p:cNvPicPr>
            <a:picLocks noChangeAspect="1" noChangeArrowheads="1"/>
          </p:cNvPicPr>
          <p:nvPr/>
        </p:nvPicPr>
        <p:blipFill>
          <a:blip r:embed="rId2" cstate="print"/>
          <a:srcRect/>
          <a:stretch>
            <a:fillRect/>
          </a:stretch>
        </p:blipFill>
        <p:spPr bwMode="auto">
          <a:xfrm>
            <a:off x="2133600" y="1219200"/>
            <a:ext cx="5334000" cy="2209800"/>
          </a:xfrm>
          <a:prstGeom prst="rect">
            <a:avLst/>
          </a:prstGeom>
          <a:noFill/>
        </p:spPr>
      </p:pic>
      <p:pic>
        <p:nvPicPr>
          <p:cNvPr id="6" name="Picture 4" descr="Difference Between Classification and Clustering (with Comparison Chart) -  Tech Differences"/>
          <p:cNvPicPr>
            <a:picLocks noChangeAspect="1" noChangeArrowheads="1"/>
          </p:cNvPicPr>
          <p:nvPr/>
        </p:nvPicPr>
        <p:blipFill>
          <a:blip r:embed="rId3" cstate="print"/>
          <a:srcRect/>
          <a:stretch>
            <a:fillRect/>
          </a:stretch>
        </p:blipFill>
        <p:spPr bwMode="auto">
          <a:xfrm>
            <a:off x="1752600" y="3810000"/>
            <a:ext cx="5791200" cy="27432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smtClean="0"/>
              <a:t>We can see in the above image; there are no dissimilar data points on either side of the line, which means our model is formed. Consider the below image:</a:t>
            </a:r>
            <a:endParaRPr lang="en-US" dirty="0"/>
          </a:p>
        </p:txBody>
      </p:sp>
      <p:pic>
        <p:nvPicPr>
          <p:cNvPr id="34818" name="Picture 2" descr="K-Means Clustering Algorithm"/>
          <p:cNvPicPr>
            <a:picLocks noChangeAspect="1" noChangeArrowheads="1"/>
          </p:cNvPicPr>
          <p:nvPr/>
        </p:nvPicPr>
        <p:blipFill>
          <a:blip r:embed="rId2" cstate="print"/>
          <a:srcRect/>
          <a:stretch>
            <a:fillRect/>
          </a:stretch>
        </p:blipFill>
        <p:spPr bwMode="auto">
          <a:xfrm>
            <a:off x="2438400" y="2657474"/>
            <a:ext cx="3810000" cy="328612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pPr algn="just"/>
            <a:r>
              <a:rPr lang="en-US" dirty="0" smtClean="0"/>
              <a:t>As our model is ready, so we can now remove the assumed </a:t>
            </a:r>
            <a:r>
              <a:rPr lang="en-US" dirty="0" err="1" smtClean="0"/>
              <a:t>centroids</a:t>
            </a:r>
            <a:r>
              <a:rPr lang="en-US" dirty="0" smtClean="0"/>
              <a:t>, and the two final clusters are as shown in the fig. below:</a:t>
            </a:r>
            <a:endParaRPr lang="en-US" dirty="0"/>
          </a:p>
        </p:txBody>
      </p:sp>
      <p:pic>
        <p:nvPicPr>
          <p:cNvPr id="35842" name="Picture 2" descr="K-Means Clustering Algorithm"/>
          <p:cNvPicPr>
            <a:picLocks noChangeAspect="1" noChangeArrowheads="1"/>
          </p:cNvPicPr>
          <p:nvPr/>
        </p:nvPicPr>
        <p:blipFill>
          <a:blip r:embed="rId2" cstate="print"/>
          <a:srcRect/>
          <a:stretch>
            <a:fillRect/>
          </a:stretch>
        </p:blipFill>
        <p:spPr bwMode="auto">
          <a:xfrm>
            <a:off x="2209800" y="2352674"/>
            <a:ext cx="3810000" cy="328612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1143000"/>
          </a:xfrm>
        </p:spPr>
        <p:txBody>
          <a:bodyPr>
            <a:normAutofit fontScale="90000"/>
          </a:bodyPr>
          <a:lstStyle/>
          <a:p>
            <a:r>
              <a:rPr lang="en-US" sz="2700" dirty="0" smtClean="0"/>
              <a:t>How to choose the value of "K number of clusters" in K-means Clustering?</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pPr algn="just"/>
            <a:r>
              <a:rPr lang="en-US" dirty="0" smtClean="0"/>
              <a:t>Choosing the optimal number of clusters is a big task.</a:t>
            </a:r>
          </a:p>
          <a:p>
            <a:pPr algn="just"/>
            <a:r>
              <a:rPr lang="en-US" dirty="0" smtClean="0"/>
              <a:t>There are many different ways to find the optimal number of clusters, but here we are discussing the most appropriate method to find the number of clusters or value of K. </a:t>
            </a:r>
          </a:p>
          <a:p>
            <a:pPr algn="just"/>
            <a:endParaRPr lang="en-US" dirty="0" smtClean="0"/>
          </a:p>
          <a:p>
            <a:pPr algn="just"/>
            <a:r>
              <a:rPr lang="en-US" dirty="0" smtClean="0"/>
              <a:t>The method is  </a:t>
            </a:r>
            <a:r>
              <a:rPr lang="en-US" b="1" dirty="0" smtClean="0">
                <a:solidFill>
                  <a:srgbClr val="FF0000"/>
                </a:solidFill>
              </a:rPr>
              <a:t>Elbow Method:</a:t>
            </a:r>
          </a:p>
          <a:p>
            <a:pPr algn="just"/>
            <a:r>
              <a:rPr lang="en-US" dirty="0" smtClean="0"/>
              <a:t>The Elbow method is one of the most popular ways to find the optimal number of clusters. </a:t>
            </a:r>
          </a:p>
          <a:p>
            <a:pPr algn="just"/>
            <a:r>
              <a:rPr lang="en-US" dirty="0" smtClean="0"/>
              <a:t>This method uses the concept of WCSS value. </a:t>
            </a:r>
          </a:p>
          <a:p>
            <a:pPr algn="just"/>
            <a:endParaRPr lang="en-US" dirty="0" smtClean="0"/>
          </a:p>
          <a:p>
            <a:pPr algn="just"/>
            <a:r>
              <a:rPr lang="en-US" b="1" dirty="0" smtClean="0"/>
              <a:t>WCSS</a:t>
            </a:r>
            <a:r>
              <a:rPr lang="en-US" dirty="0" smtClean="0"/>
              <a:t> stands for </a:t>
            </a:r>
            <a:r>
              <a:rPr lang="en-US" b="1" dirty="0" smtClean="0"/>
              <a:t>Within Cluster Sum of Squares</a:t>
            </a:r>
            <a:r>
              <a:rPr lang="en-US" dirty="0" smtClean="0"/>
              <a:t>, which defines the total variations within a cluster. </a:t>
            </a:r>
          </a:p>
          <a:p>
            <a:pPr algn="just"/>
            <a:r>
              <a:rPr lang="en-US" dirty="0" smtClean="0"/>
              <a:t>The formula to calculate the value of WCSS (for 3 clusters) is given below:</a:t>
            </a:r>
          </a:p>
          <a:p>
            <a:pPr algn="just"/>
            <a:endParaRPr lang="en-US" dirty="0" smtClean="0"/>
          </a:p>
          <a:p>
            <a:pPr algn="just"/>
            <a:r>
              <a:rPr lang="en-US" dirty="0" smtClean="0"/>
              <a:t>WCSS= ∑</a:t>
            </a:r>
            <a:r>
              <a:rPr lang="en-US" baseline="-25000" dirty="0" smtClean="0"/>
              <a:t>Pi in Cluster1</a:t>
            </a:r>
            <a:r>
              <a:rPr lang="en-US" dirty="0" smtClean="0"/>
              <a:t> distance(P</a:t>
            </a:r>
            <a:r>
              <a:rPr lang="en-US" baseline="-25000" dirty="0" smtClean="0"/>
              <a:t>i</a:t>
            </a:r>
            <a:r>
              <a:rPr lang="en-US" dirty="0" smtClean="0"/>
              <a:t> C</a:t>
            </a:r>
            <a:r>
              <a:rPr lang="en-US" baseline="-25000" dirty="0" smtClean="0"/>
              <a:t>1</a:t>
            </a:r>
            <a:r>
              <a:rPr lang="en-US" dirty="0" smtClean="0"/>
              <a:t>)</a:t>
            </a:r>
            <a:r>
              <a:rPr lang="en-US" baseline="30000" dirty="0" smtClean="0"/>
              <a:t>2</a:t>
            </a:r>
            <a:r>
              <a:rPr lang="en-US" dirty="0" smtClean="0"/>
              <a:t> +∑</a:t>
            </a:r>
            <a:r>
              <a:rPr lang="en-US" baseline="-25000" dirty="0" smtClean="0"/>
              <a:t>Pi in Cluster2</a:t>
            </a:r>
            <a:r>
              <a:rPr lang="en-US" dirty="0" smtClean="0"/>
              <a:t>distance(P</a:t>
            </a:r>
            <a:r>
              <a:rPr lang="en-US" baseline="-25000" dirty="0" smtClean="0"/>
              <a:t>i</a:t>
            </a:r>
            <a:r>
              <a:rPr lang="en-US" dirty="0" smtClean="0"/>
              <a:t> C</a:t>
            </a:r>
            <a:r>
              <a:rPr lang="en-US" baseline="-25000" dirty="0" smtClean="0"/>
              <a:t>2</a:t>
            </a:r>
            <a:r>
              <a:rPr lang="en-US" dirty="0" smtClean="0"/>
              <a:t>)</a:t>
            </a:r>
            <a:r>
              <a:rPr lang="en-US" baseline="30000" dirty="0" smtClean="0"/>
              <a:t>2</a:t>
            </a:r>
            <a:r>
              <a:rPr lang="en-US" dirty="0" smtClean="0"/>
              <a:t>+∑</a:t>
            </a:r>
            <a:r>
              <a:rPr lang="en-US" baseline="-25000" dirty="0" smtClean="0"/>
              <a:t>Pi in CLuster3</a:t>
            </a:r>
            <a:r>
              <a:rPr lang="en-US" dirty="0" smtClean="0"/>
              <a:t> distance(P</a:t>
            </a:r>
            <a:r>
              <a:rPr lang="en-US" baseline="-25000" dirty="0" smtClean="0"/>
              <a:t>i</a:t>
            </a:r>
            <a:r>
              <a:rPr lang="en-US" dirty="0" smtClean="0"/>
              <a:t> C</a:t>
            </a:r>
            <a:r>
              <a:rPr lang="en-US" baseline="-25000" dirty="0" smtClean="0"/>
              <a:t>3</a:t>
            </a:r>
            <a:r>
              <a:rPr lang="en-US" dirty="0" smtClean="0"/>
              <a:t>)</a:t>
            </a:r>
            <a:r>
              <a:rPr lang="en-US" baseline="30000" dirty="0" smtClean="0"/>
              <a:t>2</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FF0000"/>
                </a:solidFill>
              </a:rPr>
              <a:t>Association rule</a:t>
            </a:r>
            <a:endParaRPr lang="en-US" b="1" dirty="0">
              <a:solidFill>
                <a:srgbClr val="FF0000"/>
              </a:solidFill>
            </a:endParaRPr>
          </a:p>
        </p:txBody>
      </p:sp>
      <p:sp>
        <p:nvSpPr>
          <p:cNvPr id="3" name="Content Placeholder 2"/>
          <p:cNvSpPr>
            <a:spLocks noGrp="1"/>
          </p:cNvSpPr>
          <p:nvPr>
            <p:ph idx="1"/>
          </p:nvPr>
        </p:nvSpPr>
        <p:spPr>
          <a:xfrm>
            <a:off x="457200" y="1066800"/>
            <a:ext cx="8229600" cy="5562600"/>
          </a:xfrm>
        </p:spPr>
        <p:txBody>
          <a:bodyPr>
            <a:normAutofit fontScale="77500" lnSpcReduction="20000"/>
          </a:bodyPr>
          <a:lstStyle/>
          <a:p>
            <a:pPr algn="just"/>
            <a:r>
              <a:rPr lang="en-US" dirty="0" smtClean="0"/>
              <a:t>Association rule is a kind of unsupervised learning technique that tests for the reliance of one data element on another data element and design appropriately so that it can be more cost-effective. </a:t>
            </a:r>
          </a:p>
          <a:p>
            <a:pPr algn="just"/>
            <a:endParaRPr lang="en-US" dirty="0" smtClean="0"/>
          </a:p>
          <a:p>
            <a:pPr algn="just"/>
            <a:r>
              <a:rPr lang="en-US" dirty="0" smtClean="0"/>
              <a:t>The association rule learning is the most important approach of machine learning, and it is employed in Market Basket analysis, Web usage mining, continuous production, etc. In market basket analysis, it is an approach used by several big retailers to find the relations between items.</a:t>
            </a:r>
          </a:p>
          <a:p>
            <a:pPr algn="just"/>
            <a:endParaRPr lang="en-US" dirty="0" smtClean="0"/>
          </a:p>
          <a:p>
            <a:pPr algn="just"/>
            <a:r>
              <a:rPr lang="en-US" dirty="0" smtClean="0"/>
              <a:t>Association rule learning can be divided into three types of algorithms:</a:t>
            </a:r>
          </a:p>
          <a:p>
            <a:pPr marL="514350" indent="-514350" algn="just">
              <a:buNone/>
            </a:pPr>
            <a:r>
              <a:rPr lang="en-US" b="1" dirty="0" smtClean="0"/>
              <a:t>        1.  </a:t>
            </a:r>
            <a:r>
              <a:rPr lang="en-US" b="1" dirty="0" err="1" smtClean="0"/>
              <a:t>Apriori</a:t>
            </a:r>
            <a:r>
              <a:rPr lang="en-US" b="1" dirty="0" smtClean="0"/>
              <a:t> algorithm</a:t>
            </a:r>
          </a:p>
          <a:p>
            <a:pPr marL="514350" indent="-514350" algn="just">
              <a:buNone/>
            </a:pPr>
            <a:r>
              <a:rPr lang="en-US" dirty="0" smtClean="0"/>
              <a:t>        </a:t>
            </a:r>
            <a:r>
              <a:rPr lang="en-US" b="1" dirty="0" smtClean="0"/>
              <a:t>2.  </a:t>
            </a:r>
            <a:r>
              <a:rPr lang="en-US" b="1" dirty="0" err="1" smtClean="0"/>
              <a:t>Eclat</a:t>
            </a:r>
            <a:r>
              <a:rPr lang="en-US" b="1" dirty="0" smtClean="0"/>
              <a:t>  algorithm</a:t>
            </a:r>
          </a:p>
          <a:p>
            <a:pPr marL="514350" indent="-514350" algn="just">
              <a:buNone/>
            </a:pPr>
            <a:r>
              <a:rPr lang="en-US" b="1" dirty="0" smtClean="0"/>
              <a:t>        3.  F-P Growth algorithm</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rmAutofit/>
          </a:bodyPr>
          <a:lstStyle/>
          <a:p>
            <a:pPr algn="l"/>
            <a:r>
              <a:rPr lang="en-US" sz="3600" b="1" dirty="0" smtClean="0">
                <a:solidFill>
                  <a:srgbClr val="FF0000"/>
                </a:solidFill>
              </a:rPr>
              <a:t>Associations:</a:t>
            </a:r>
            <a:r>
              <a:rPr lang="en-US" sz="3200" dirty="0" smtClean="0"/>
              <a:t> Market Basket Analysis</a:t>
            </a:r>
            <a:endParaRPr lang="en-US" sz="3200" dirty="0"/>
          </a:p>
        </p:txBody>
      </p:sp>
      <p:pic>
        <p:nvPicPr>
          <p:cNvPr id="1026" name="Picture 2" descr="Association Rule Learning"/>
          <p:cNvPicPr>
            <a:picLocks noChangeAspect="1" noChangeArrowheads="1"/>
          </p:cNvPicPr>
          <p:nvPr/>
        </p:nvPicPr>
        <p:blipFill>
          <a:blip r:embed="rId2" cstate="print"/>
          <a:srcRect/>
          <a:stretch>
            <a:fillRect/>
          </a:stretch>
        </p:blipFill>
        <p:spPr bwMode="auto">
          <a:xfrm>
            <a:off x="914400" y="1790700"/>
            <a:ext cx="7239000" cy="40005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20000"/>
          </a:bodyPr>
          <a:lstStyle/>
          <a:p>
            <a:pPr>
              <a:buNone/>
            </a:pPr>
            <a:r>
              <a:rPr lang="en-US" b="1" dirty="0" smtClean="0">
                <a:solidFill>
                  <a:srgbClr val="FF0000"/>
                </a:solidFill>
              </a:rPr>
              <a:t>How does Association Rule Learning work?</a:t>
            </a:r>
          </a:p>
          <a:p>
            <a:pPr algn="just"/>
            <a:r>
              <a:rPr lang="en-US" dirty="0" smtClean="0"/>
              <a:t>Association rule learning works on the concept of </a:t>
            </a:r>
            <a:r>
              <a:rPr lang="en-US" b="1" dirty="0" smtClean="0">
                <a:solidFill>
                  <a:srgbClr val="FF0000"/>
                </a:solidFill>
              </a:rPr>
              <a:t>If</a:t>
            </a:r>
            <a:r>
              <a:rPr lang="en-US" dirty="0" smtClean="0"/>
              <a:t> and </a:t>
            </a:r>
            <a:r>
              <a:rPr lang="en-US" b="1" dirty="0" smtClean="0">
                <a:solidFill>
                  <a:srgbClr val="FF0000"/>
                </a:solidFill>
              </a:rPr>
              <a:t>Else</a:t>
            </a:r>
            <a:r>
              <a:rPr lang="en-US" dirty="0" smtClean="0"/>
              <a:t> Statement, such as if A then B.</a:t>
            </a:r>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To measure the associations between thousands of data items, there are several metrics. </a:t>
            </a:r>
          </a:p>
          <a:p>
            <a:pPr algn="just"/>
            <a:endParaRPr lang="en-US" dirty="0" smtClean="0"/>
          </a:p>
          <a:p>
            <a:pPr algn="just"/>
            <a:r>
              <a:rPr lang="en-US" dirty="0" smtClean="0"/>
              <a:t>These metrics are given below:</a:t>
            </a:r>
          </a:p>
          <a:p>
            <a:pPr lvl="1"/>
            <a:r>
              <a:rPr lang="en-US" b="1" dirty="0" smtClean="0"/>
              <a:t>Support</a:t>
            </a:r>
            <a:endParaRPr lang="en-US" dirty="0" smtClean="0"/>
          </a:p>
          <a:p>
            <a:pPr lvl="1"/>
            <a:r>
              <a:rPr lang="en-US" b="1" dirty="0" smtClean="0"/>
              <a:t>Confidence</a:t>
            </a:r>
            <a:endParaRPr lang="en-US" dirty="0" smtClean="0"/>
          </a:p>
          <a:p>
            <a:pPr lvl="1"/>
            <a:r>
              <a:rPr lang="en-US" b="1" dirty="0" smtClean="0"/>
              <a:t>Lift</a:t>
            </a:r>
            <a:endParaRPr lang="en-US" dirty="0" smtClean="0"/>
          </a:p>
          <a:p>
            <a:endParaRPr lang="en-US" dirty="0"/>
          </a:p>
        </p:txBody>
      </p:sp>
      <p:pic>
        <p:nvPicPr>
          <p:cNvPr id="54274" name="Picture 2" descr="Association Rule Learning"/>
          <p:cNvPicPr>
            <a:picLocks noChangeAspect="1" noChangeArrowheads="1"/>
          </p:cNvPicPr>
          <p:nvPr/>
        </p:nvPicPr>
        <p:blipFill>
          <a:blip r:embed="rId2" cstate="print"/>
          <a:srcRect/>
          <a:stretch>
            <a:fillRect/>
          </a:stretch>
        </p:blipFill>
        <p:spPr bwMode="auto">
          <a:xfrm>
            <a:off x="2362200" y="1676400"/>
            <a:ext cx="3886200" cy="13716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85000" lnSpcReduction="20000"/>
          </a:bodyPr>
          <a:lstStyle/>
          <a:p>
            <a:pPr algn="just" fontAlgn="base"/>
            <a:r>
              <a:rPr lang="en-US" b="1" dirty="0" smtClean="0"/>
              <a:t>Rule Evaluation </a:t>
            </a:r>
            <a:r>
              <a:rPr lang="en-US" b="1" dirty="0" smtClean="0"/>
              <a:t>Metrics:</a:t>
            </a:r>
          </a:p>
          <a:p>
            <a:pPr algn="just" fontAlgn="base"/>
            <a:r>
              <a:rPr lang="en-US" b="1" dirty="0" smtClean="0"/>
              <a:t> </a:t>
            </a:r>
          </a:p>
          <a:p>
            <a:pPr algn="just" fontAlgn="base">
              <a:buNone/>
            </a:pPr>
            <a:r>
              <a:rPr lang="en-US" b="1" dirty="0" smtClean="0"/>
              <a:t>	</a:t>
            </a:r>
            <a:r>
              <a:rPr lang="en-US" b="1" dirty="0" smtClean="0"/>
              <a:t>–</a:t>
            </a:r>
            <a:r>
              <a:rPr lang="en-US" b="1" dirty="0" smtClean="0"/>
              <a:t>Support(s) –</a:t>
            </a:r>
            <a:r>
              <a:rPr lang="en-US" dirty="0" smtClean="0"/>
              <a:t> The number of transactions that include items in the {X} and {Y} parts of the rule as a percentage of the total number of transaction</a:t>
            </a:r>
            <a:r>
              <a:rPr lang="en-US" dirty="0" smtClean="0"/>
              <a:t>.</a:t>
            </a:r>
          </a:p>
          <a:p>
            <a:pPr algn="just" fontAlgn="base">
              <a:buNone/>
            </a:pPr>
            <a:r>
              <a:rPr lang="en-US" dirty="0" smtClean="0"/>
              <a:t>	</a:t>
            </a:r>
            <a:r>
              <a:rPr lang="en-US" dirty="0" smtClean="0"/>
              <a:t>	It </a:t>
            </a:r>
            <a:r>
              <a:rPr lang="en-US" dirty="0" smtClean="0"/>
              <a:t>is a measure of how frequently the collection of items occur together as a percentage of all transactions.</a:t>
            </a:r>
          </a:p>
          <a:p>
            <a:pPr algn="just" fontAlgn="base"/>
            <a:endParaRPr lang="en-US" b="1" dirty="0" smtClean="0"/>
          </a:p>
          <a:p>
            <a:pPr algn="just" fontAlgn="base"/>
            <a:r>
              <a:rPr lang="en-US" b="1" dirty="0" smtClean="0"/>
              <a:t>-</a:t>
            </a:r>
            <a:r>
              <a:rPr lang="en-US" b="1" dirty="0" smtClean="0"/>
              <a:t>Support(</a:t>
            </a:r>
            <a:r>
              <a:rPr lang="el-GR" b="1" dirty="0" smtClean="0"/>
              <a:t>σ</a:t>
            </a:r>
            <a:r>
              <a:rPr lang="en-US" b="1" dirty="0" smtClean="0"/>
              <a:t>) </a:t>
            </a:r>
            <a:r>
              <a:rPr lang="en-US" b="1" dirty="0" smtClean="0"/>
              <a:t>=(X+Y</a:t>
            </a:r>
            <a:r>
              <a:rPr lang="en-US" b="1" dirty="0" smtClean="0"/>
              <a:t>)/total </a:t>
            </a:r>
            <a:r>
              <a:rPr lang="en-US" b="1" dirty="0" smtClean="0"/>
              <a:t>–</a:t>
            </a:r>
            <a:r>
              <a:rPr lang="en-US" dirty="0" smtClean="0"/>
              <a:t> It is interpreted as fraction of transactions that contain both X and Y</a:t>
            </a:r>
            <a:r>
              <a:rPr lang="en-US" dirty="0" smtClean="0"/>
              <a:t>.</a:t>
            </a:r>
          </a:p>
          <a:p>
            <a:pPr algn="just" fontAlgn="base"/>
            <a:endParaRPr lang="en-US" dirty="0" smtClean="0"/>
          </a:p>
          <a:p>
            <a:pPr algn="just" fontAlgn="base"/>
            <a:r>
              <a:rPr lang="en-US" b="1" dirty="0" smtClean="0"/>
              <a:t>Confidence(c) –</a:t>
            </a:r>
            <a:r>
              <a:rPr lang="en-US" dirty="0" smtClean="0"/>
              <a:t> It is the ratio of the no of transactions that includes all items in {B} as well as the no of transactions that includes all items in {A} to the no of transactions that includes all items in {A}.</a:t>
            </a:r>
          </a:p>
          <a:p>
            <a:pPr algn="just" fontAlgn="base"/>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85000" lnSpcReduction="20000"/>
          </a:bodyPr>
          <a:lstStyle/>
          <a:p>
            <a:pPr algn="just" fontAlgn="base"/>
            <a:r>
              <a:rPr lang="en-US" b="1" dirty="0" smtClean="0"/>
              <a:t>Conf(X=&gt;Y) = Supp(XY)Supp(X) –</a:t>
            </a:r>
            <a:r>
              <a:rPr lang="en-US" dirty="0" smtClean="0"/>
              <a:t> It measures how often each item in Y appears in transactions that contains items in X also</a:t>
            </a:r>
            <a:r>
              <a:rPr lang="en-US" dirty="0" smtClean="0"/>
              <a:t>.</a:t>
            </a:r>
          </a:p>
          <a:p>
            <a:pPr algn="just" fontAlgn="base"/>
            <a:endParaRPr lang="en-US" dirty="0" smtClean="0"/>
          </a:p>
          <a:p>
            <a:pPr algn="just" fontAlgn="base"/>
            <a:r>
              <a:rPr lang="en-US" b="1" dirty="0" smtClean="0"/>
              <a:t>Lift(l) –</a:t>
            </a:r>
            <a:r>
              <a:rPr lang="en-US" dirty="0" smtClean="0"/>
              <a:t> The lift of the rule X=&gt;Y is the confidence of the rule divided by the expected confidence, assuming that the </a:t>
            </a:r>
            <a:r>
              <a:rPr lang="en-US" dirty="0" err="1" smtClean="0"/>
              <a:t>itemsets</a:t>
            </a:r>
            <a:r>
              <a:rPr lang="en-US" dirty="0" smtClean="0"/>
              <a:t> X and Y are independent of each </a:t>
            </a:r>
            <a:r>
              <a:rPr lang="en-US" dirty="0" err="1" smtClean="0"/>
              <a:t>other.The</a:t>
            </a:r>
            <a:r>
              <a:rPr lang="en-US" dirty="0" smtClean="0"/>
              <a:t> expected confidence is the confidence divided by the frequency of {Y</a:t>
            </a:r>
            <a:r>
              <a:rPr lang="en-US" dirty="0" smtClean="0"/>
              <a:t>}.</a:t>
            </a:r>
          </a:p>
          <a:p>
            <a:pPr algn="just" fontAlgn="base"/>
            <a:endParaRPr lang="en-US" dirty="0" smtClean="0"/>
          </a:p>
          <a:p>
            <a:pPr algn="just" fontAlgn="base"/>
            <a:r>
              <a:rPr lang="en-US" b="1" dirty="0" smtClean="0"/>
              <a:t>Lift(X=&gt;Y) = Conf(X=&gt;Y)Supp(Y) –</a:t>
            </a:r>
            <a:r>
              <a:rPr lang="en-US" dirty="0" smtClean="0"/>
              <a:t> Lift value near 1 indicates X and Y almost often appear together as expected, greater than 1 means they appear together more than expected and less than 1 means they appear less than </a:t>
            </a:r>
            <a:r>
              <a:rPr lang="en-US" dirty="0" err="1" smtClean="0"/>
              <a:t>expected.Greater</a:t>
            </a:r>
            <a:r>
              <a:rPr lang="en-US" dirty="0" smtClean="0"/>
              <a:t> lift values indicate stronger association.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lstStyle/>
          <a:p>
            <a:pPr algn="just">
              <a:buNone/>
            </a:pPr>
            <a:r>
              <a:rPr lang="en-US" dirty="0" smtClean="0"/>
              <a:t>Applications of Machine Learning:</a:t>
            </a:r>
          </a:p>
          <a:p>
            <a:pPr algn="just">
              <a:buNone/>
            </a:pPr>
            <a:r>
              <a:rPr lang="tr-TR" b="1" dirty="0" smtClean="0">
                <a:solidFill>
                  <a:srgbClr val="FF0000"/>
                </a:solidFill>
              </a:rPr>
              <a:t>Learning Associations</a:t>
            </a:r>
            <a:r>
              <a:rPr lang="en-US" b="1" dirty="0" smtClean="0">
                <a:solidFill>
                  <a:srgbClr val="FF0000"/>
                </a:solidFill>
              </a:rPr>
              <a:t>:</a:t>
            </a:r>
          </a:p>
          <a:p>
            <a:endParaRPr lang="en-US" dirty="0"/>
          </a:p>
        </p:txBody>
      </p:sp>
      <p:sp>
        <p:nvSpPr>
          <p:cNvPr id="6146" name="AutoShape 2" descr="Mining Association Rules - ppt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Mining Association Rules - ppt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0" name="AutoShape 6" descr="Mining Association Rules in Large Databases. What Is Association Rule  Mining?  Association rule mining: Finding frequent patterns, associations,  correlations, - ppt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52" name="Picture 8" descr="Frequent itemset example"/>
          <p:cNvPicPr>
            <a:picLocks noChangeAspect="1" noChangeArrowheads="1"/>
          </p:cNvPicPr>
          <p:nvPr/>
        </p:nvPicPr>
        <p:blipFill>
          <a:blip r:embed="rId2" cstate="print"/>
          <a:srcRect/>
          <a:stretch>
            <a:fillRect/>
          </a:stretch>
        </p:blipFill>
        <p:spPr bwMode="auto">
          <a:xfrm>
            <a:off x="533400" y="1752600"/>
            <a:ext cx="8153401" cy="47244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267200"/>
            <a:ext cx="8686800" cy="2209800"/>
          </a:xfrm>
        </p:spPr>
        <p:txBody>
          <a:bodyPr>
            <a:normAutofit/>
          </a:bodyPr>
          <a:lstStyle/>
          <a:p>
            <a:r>
              <a:rPr lang="en-US" sz="2800" b="1" dirty="0" smtClean="0"/>
              <a:t>Support Count(</a:t>
            </a:r>
            <a:r>
              <a:rPr lang="el-GR" sz="2800" b="1" dirty="0" smtClean="0">
                <a:latin typeface="Franklin Gothic Book"/>
              </a:rPr>
              <a:t>σ</a:t>
            </a:r>
            <a:r>
              <a:rPr lang="en-US" sz="2800" b="1" dirty="0" smtClean="0"/>
              <a:t>) –</a:t>
            </a:r>
            <a:r>
              <a:rPr lang="en-US" sz="2800" dirty="0" smtClean="0"/>
              <a:t> Frequency of occurrence of a items.</a:t>
            </a:r>
            <a:br>
              <a:rPr lang="en-US" sz="2800" dirty="0" smtClean="0"/>
            </a:br>
            <a:r>
              <a:rPr lang="en-US" sz="2800" dirty="0" smtClean="0"/>
              <a:t/>
            </a:r>
            <a:br>
              <a:rPr lang="en-US" sz="2800" dirty="0" smtClean="0"/>
            </a:br>
            <a:r>
              <a:rPr lang="en-US" sz="2800" dirty="0" smtClean="0"/>
              <a:t>Here </a:t>
            </a:r>
            <a:r>
              <a:rPr lang="el-GR" sz="2800" dirty="0" smtClean="0">
                <a:latin typeface="Franklin Gothic Book"/>
              </a:rPr>
              <a:t>σ</a:t>
            </a:r>
            <a:r>
              <a:rPr lang="en-US" sz="2800" dirty="0" smtClean="0"/>
              <a:t>({Milk, Diaper, Beer})=2</a:t>
            </a:r>
            <a:br>
              <a:rPr lang="en-US" sz="2800" dirty="0" smtClean="0"/>
            </a:br>
            <a:r>
              <a:rPr lang="en-US" sz="2800" dirty="0" smtClean="0"/>
              <a:t>    </a:t>
            </a:r>
            <a:r>
              <a:rPr lang="el-GR" sz="2800" dirty="0" smtClean="0">
                <a:latin typeface="Franklin Gothic Book"/>
              </a:rPr>
              <a:t>σ</a:t>
            </a:r>
            <a:r>
              <a:rPr lang="en-US" sz="2800" dirty="0" smtClean="0"/>
              <a:t>({Bread, Diaper, Beer})=2</a:t>
            </a:r>
            <a:endParaRPr lang="en-US" sz="2800" dirty="0"/>
          </a:p>
        </p:txBody>
      </p:sp>
      <p:graphicFrame>
        <p:nvGraphicFramePr>
          <p:cNvPr id="4" name="Content Placeholder 3"/>
          <p:cNvGraphicFramePr>
            <a:graphicFrameLocks noGrp="1"/>
          </p:cNvGraphicFramePr>
          <p:nvPr>
            <p:ph idx="1"/>
          </p:nvPr>
        </p:nvGraphicFramePr>
        <p:xfrm>
          <a:off x="914400" y="533400"/>
          <a:ext cx="7391400" cy="3413760"/>
        </p:xfrm>
        <a:graphic>
          <a:graphicData uri="http://schemas.openxmlformats.org/drawingml/2006/table">
            <a:tbl>
              <a:tblPr firstRow="1" bandRow="1">
                <a:tableStyleId>{5C22544A-7EE6-4342-B048-85BDC9FD1C3A}</a:tableStyleId>
              </a:tblPr>
              <a:tblGrid>
                <a:gridCol w="1231900"/>
                <a:gridCol w="6159500"/>
              </a:tblGrid>
              <a:tr h="370840">
                <a:tc>
                  <a:txBody>
                    <a:bodyPr/>
                    <a:lstStyle/>
                    <a:p>
                      <a:pPr algn="ctr"/>
                      <a:r>
                        <a:rPr lang="en-US" sz="2800" dirty="0" smtClean="0"/>
                        <a:t>TID</a:t>
                      </a:r>
                      <a:endParaRPr lang="en-US" sz="2800" dirty="0"/>
                    </a:p>
                  </a:txBody>
                  <a:tcPr/>
                </a:tc>
                <a:tc>
                  <a:txBody>
                    <a:bodyPr/>
                    <a:lstStyle/>
                    <a:p>
                      <a:pPr algn="ctr"/>
                      <a:r>
                        <a:rPr lang="en-US" sz="2800" dirty="0" smtClean="0"/>
                        <a:t>Items</a:t>
                      </a:r>
                      <a:endParaRPr lang="en-US" sz="2800" dirty="0"/>
                    </a:p>
                  </a:txBody>
                  <a:tcPr/>
                </a:tc>
              </a:tr>
              <a:tr h="370840">
                <a:tc>
                  <a:txBody>
                    <a:bodyPr/>
                    <a:lstStyle/>
                    <a:p>
                      <a:pPr algn="ctr"/>
                      <a:r>
                        <a:rPr lang="en-US" sz="2800" dirty="0" smtClean="0"/>
                        <a:t>1</a:t>
                      </a:r>
                      <a:endParaRPr lang="en-US" sz="2800" dirty="0"/>
                    </a:p>
                  </a:txBody>
                  <a:tcPr/>
                </a:tc>
                <a:tc>
                  <a:txBody>
                    <a:bodyPr/>
                    <a:lstStyle/>
                    <a:p>
                      <a:pPr algn="l"/>
                      <a:r>
                        <a:rPr lang="en-US" sz="3200" b="0" i="0" kern="1200" dirty="0" smtClean="0">
                          <a:solidFill>
                            <a:schemeClr val="tx1"/>
                          </a:solidFill>
                          <a:latin typeface="Franklin Gothic Book"/>
                          <a:ea typeface="+mn-ea"/>
                          <a:cs typeface="+mn-cs"/>
                        </a:rPr>
                        <a:t>{</a:t>
                      </a:r>
                      <a:r>
                        <a:rPr lang="en-US" sz="3200" b="0" i="0" kern="1200" dirty="0" smtClean="0">
                          <a:solidFill>
                            <a:schemeClr val="tx1"/>
                          </a:solidFill>
                          <a:latin typeface="+mn-lt"/>
                          <a:ea typeface="+mn-ea"/>
                          <a:cs typeface="+mn-cs"/>
                        </a:rPr>
                        <a:t>Bread, Milk</a:t>
                      </a:r>
                      <a:r>
                        <a:rPr lang="en-US" sz="3200" b="0" i="0" kern="1200" dirty="0" smtClean="0">
                          <a:solidFill>
                            <a:schemeClr val="tx1"/>
                          </a:solidFill>
                          <a:latin typeface="Franklin Gothic Book"/>
                          <a:ea typeface="+mn-ea"/>
                          <a:cs typeface="+mn-cs"/>
                        </a:rPr>
                        <a:t>}</a:t>
                      </a:r>
                      <a:endParaRPr lang="en-US" sz="3200" dirty="0">
                        <a:solidFill>
                          <a:schemeClr val="tx1"/>
                        </a:solidFill>
                      </a:endParaRPr>
                    </a:p>
                  </a:txBody>
                  <a:tcPr/>
                </a:tc>
              </a:tr>
              <a:tr h="370840">
                <a:tc>
                  <a:txBody>
                    <a:bodyPr/>
                    <a:lstStyle/>
                    <a:p>
                      <a:pPr algn="ctr"/>
                      <a:r>
                        <a:rPr lang="en-US" sz="2800" dirty="0" smtClean="0"/>
                        <a:t>2</a:t>
                      </a:r>
                      <a:endParaRPr lang="en-US" sz="2800" dirty="0"/>
                    </a:p>
                  </a:txBody>
                  <a:tcPr/>
                </a:tc>
                <a:tc>
                  <a:txBody>
                    <a:bodyPr/>
                    <a:lstStyle/>
                    <a:p>
                      <a:pPr algn="l"/>
                      <a:r>
                        <a:rPr lang="en-US" sz="3200" b="0" i="0" kern="1200" dirty="0" smtClean="0">
                          <a:solidFill>
                            <a:schemeClr val="tx1"/>
                          </a:solidFill>
                          <a:latin typeface="Franklin Gothic Book"/>
                          <a:ea typeface="+mn-ea"/>
                          <a:cs typeface="+mn-cs"/>
                        </a:rPr>
                        <a:t>{</a:t>
                      </a:r>
                      <a:r>
                        <a:rPr lang="en-US" sz="3200" b="0" i="0" kern="1200" dirty="0" smtClean="0">
                          <a:solidFill>
                            <a:schemeClr val="tx1"/>
                          </a:solidFill>
                          <a:latin typeface="+mn-lt"/>
                          <a:ea typeface="+mn-ea"/>
                          <a:cs typeface="+mn-cs"/>
                        </a:rPr>
                        <a:t>Bread, Diaper, Beer, Eggs</a:t>
                      </a:r>
                      <a:r>
                        <a:rPr lang="en-US" sz="3200" b="0" i="0" kern="1200" dirty="0" smtClean="0">
                          <a:solidFill>
                            <a:schemeClr val="tx1"/>
                          </a:solidFill>
                          <a:latin typeface="Franklin Gothic Book"/>
                          <a:ea typeface="+mn-ea"/>
                          <a:cs typeface="+mn-cs"/>
                        </a:rPr>
                        <a:t>}</a:t>
                      </a:r>
                      <a:endParaRPr lang="en-US" sz="3200" dirty="0">
                        <a:solidFill>
                          <a:schemeClr val="tx1"/>
                        </a:solidFill>
                      </a:endParaRPr>
                    </a:p>
                  </a:txBody>
                  <a:tcPr/>
                </a:tc>
              </a:tr>
              <a:tr h="370840">
                <a:tc>
                  <a:txBody>
                    <a:bodyPr/>
                    <a:lstStyle/>
                    <a:p>
                      <a:pPr algn="ctr"/>
                      <a:r>
                        <a:rPr lang="en-US" sz="2800" dirty="0" smtClean="0"/>
                        <a:t>3</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b="0" i="0" kern="1200" dirty="0" smtClean="0">
                          <a:solidFill>
                            <a:schemeClr val="tx1"/>
                          </a:solidFill>
                          <a:latin typeface="Franklin Gothic Book"/>
                          <a:ea typeface="+mn-ea"/>
                          <a:cs typeface="+mn-cs"/>
                        </a:rPr>
                        <a:t>{</a:t>
                      </a:r>
                      <a:r>
                        <a:rPr lang="en-US" sz="3200" b="0" i="0" kern="1200" dirty="0" smtClean="0">
                          <a:solidFill>
                            <a:srgbClr val="FF0000"/>
                          </a:solidFill>
                          <a:latin typeface="+mn-lt"/>
                          <a:ea typeface="+mn-ea"/>
                          <a:cs typeface="+mn-cs"/>
                        </a:rPr>
                        <a:t>Milk, Diaper, Beer</a:t>
                      </a:r>
                      <a:r>
                        <a:rPr lang="en-US" sz="3200" b="0" i="0" kern="1200" dirty="0" smtClean="0">
                          <a:solidFill>
                            <a:schemeClr val="tx1"/>
                          </a:solidFill>
                          <a:latin typeface="+mn-lt"/>
                          <a:ea typeface="+mn-ea"/>
                          <a:cs typeface="+mn-cs"/>
                        </a:rPr>
                        <a:t>, Cola</a:t>
                      </a:r>
                      <a:r>
                        <a:rPr lang="en-US" sz="3200" b="0" i="0" kern="1200" dirty="0" smtClean="0">
                          <a:solidFill>
                            <a:schemeClr val="tx1"/>
                          </a:solidFill>
                          <a:latin typeface="Franklin Gothic Book"/>
                          <a:ea typeface="+mn-ea"/>
                          <a:cs typeface="+mn-cs"/>
                        </a:rPr>
                        <a:t>}</a:t>
                      </a:r>
                      <a:endParaRPr lang="en-US" sz="3200" dirty="0">
                        <a:solidFill>
                          <a:schemeClr val="tx1"/>
                        </a:solidFill>
                      </a:endParaRPr>
                    </a:p>
                  </a:txBody>
                  <a:tcPr/>
                </a:tc>
              </a:tr>
              <a:tr h="370840">
                <a:tc>
                  <a:txBody>
                    <a:bodyPr/>
                    <a:lstStyle/>
                    <a:p>
                      <a:pPr algn="ctr"/>
                      <a:r>
                        <a:rPr lang="en-US" sz="2800" dirty="0" smtClean="0"/>
                        <a:t>4</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b="0" i="0" kern="1200" dirty="0" smtClean="0">
                          <a:solidFill>
                            <a:schemeClr val="tx1"/>
                          </a:solidFill>
                          <a:latin typeface="Franklin Gothic Book"/>
                          <a:ea typeface="+mn-ea"/>
                          <a:cs typeface="+mn-cs"/>
                        </a:rPr>
                        <a:t>{</a:t>
                      </a:r>
                      <a:r>
                        <a:rPr lang="en-US" sz="3200" b="0" i="0" kern="1200" dirty="0" smtClean="0">
                          <a:solidFill>
                            <a:schemeClr val="tx1"/>
                          </a:solidFill>
                          <a:latin typeface="+mn-lt"/>
                          <a:ea typeface="+mn-ea"/>
                          <a:cs typeface="+mn-cs"/>
                        </a:rPr>
                        <a:t>Bread, </a:t>
                      </a:r>
                      <a:r>
                        <a:rPr lang="en-US" sz="3200" b="0" i="0" kern="1200" dirty="0" smtClean="0">
                          <a:solidFill>
                            <a:srgbClr val="FF0000"/>
                          </a:solidFill>
                          <a:latin typeface="+mn-lt"/>
                          <a:ea typeface="+mn-ea"/>
                          <a:cs typeface="+mn-cs"/>
                        </a:rPr>
                        <a:t>Milk, Diaper, Beer</a:t>
                      </a:r>
                      <a:r>
                        <a:rPr lang="en-US" sz="3200" b="0" i="0" kern="1200" dirty="0" smtClean="0">
                          <a:solidFill>
                            <a:schemeClr val="tx1"/>
                          </a:solidFill>
                          <a:latin typeface="Franklin Gothic Book"/>
                          <a:ea typeface="+mn-ea"/>
                          <a:cs typeface="+mn-cs"/>
                        </a:rPr>
                        <a:t>}</a:t>
                      </a:r>
                      <a:endParaRPr lang="en-US" sz="3200" dirty="0">
                        <a:solidFill>
                          <a:schemeClr val="tx1"/>
                        </a:solidFill>
                      </a:endParaRPr>
                    </a:p>
                  </a:txBody>
                  <a:tcPr/>
                </a:tc>
              </a:tr>
              <a:tr h="370840">
                <a:tc>
                  <a:txBody>
                    <a:bodyPr/>
                    <a:lstStyle/>
                    <a:p>
                      <a:pPr algn="ctr"/>
                      <a:r>
                        <a:rPr lang="en-US" sz="2800" dirty="0" smtClean="0"/>
                        <a:t>5</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b="0" i="0" kern="1200" dirty="0" smtClean="0">
                          <a:solidFill>
                            <a:schemeClr val="tx1"/>
                          </a:solidFill>
                          <a:latin typeface="Franklin Gothic Book"/>
                          <a:ea typeface="+mn-ea"/>
                          <a:cs typeface="+mn-cs"/>
                        </a:rPr>
                        <a:t>{</a:t>
                      </a:r>
                      <a:r>
                        <a:rPr lang="en-US" sz="3200" b="0" i="0" kern="1200" dirty="0" smtClean="0">
                          <a:solidFill>
                            <a:schemeClr val="dk1"/>
                          </a:solidFill>
                          <a:latin typeface="+mn-lt"/>
                          <a:ea typeface="+mn-ea"/>
                          <a:cs typeface="+mn-cs"/>
                        </a:rPr>
                        <a:t>Bread, </a:t>
                      </a:r>
                      <a:r>
                        <a:rPr lang="en-US" sz="3200" b="0" i="0" kern="1200" dirty="0" smtClean="0">
                          <a:solidFill>
                            <a:srgbClr val="FF0000"/>
                          </a:solidFill>
                          <a:latin typeface="+mn-lt"/>
                          <a:ea typeface="+mn-ea"/>
                          <a:cs typeface="+mn-cs"/>
                        </a:rPr>
                        <a:t>Milk, Diaper</a:t>
                      </a:r>
                      <a:r>
                        <a:rPr lang="en-US" sz="3200" b="0" i="0" kern="1200" dirty="0" smtClean="0">
                          <a:solidFill>
                            <a:schemeClr val="dk1"/>
                          </a:solidFill>
                          <a:latin typeface="+mn-lt"/>
                          <a:ea typeface="+mn-ea"/>
                          <a:cs typeface="+mn-cs"/>
                        </a:rPr>
                        <a:t>, Cola</a:t>
                      </a:r>
                      <a:r>
                        <a:rPr lang="en-US" sz="3200" b="0" i="0" kern="1200" dirty="0" smtClean="0">
                          <a:solidFill>
                            <a:schemeClr val="tx1"/>
                          </a:solidFill>
                          <a:latin typeface="Franklin Gothic Book"/>
                          <a:ea typeface="+mn-ea"/>
                          <a:cs typeface="+mn-cs"/>
                        </a:rPr>
                        <a:t>}</a:t>
                      </a:r>
                      <a:endParaRPr lang="en-US" sz="3200" dirty="0">
                        <a:solidFill>
                          <a:schemeClr val="tx1"/>
                        </a:solidFill>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33400"/>
          </a:xfrm>
        </p:spPr>
        <p:txBody>
          <a:bodyPr>
            <a:normAutofit fontScale="90000"/>
          </a:bodyPr>
          <a:lstStyle/>
          <a:p>
            <a:r>
              <a:rPr lang="en-US" b="1" dirty="0" smtClean="0">
                <a:solidFill>
                  <a:srgbClr val="FF0000"/>
                </a:solidFill>
              </a:rPr>
              <a:t>Introduction to clustering?</a:t>
            </a:r>
            <a:endParaRPr lang="en-US" b="1" dirty="0">
              <a:solidFill>
                <a:srgbClr val="FF0000"/>
              </a:solidFill>
            </a:endParaRPr>
          </a:p>
        </p:txBody>
      </p:sp>
      <p:sp>
        <p:nvSpPr>
          <p:cNvPr id="3" name="Content Placeholder 2"/>
          <p:cNvSpPr>
            <a:spLocks noGrp="1"/>
          </p:cNvSpPr>
          <p:nvPr>
            <p:ph idx="1"/>
          </p:nvPr>
        </p:nvSpPr>
        <p:spPr>
          <a:xfrm>
            <a:off x="457200" y="1066800"/>
            <a:ext cx="8229600" cy="5334000"/>
          </a:xfrm>
        </p:spPr>
        <p:txBody>
          <a:bodyPr>
            <a:normAutofit fontScale="77500" lnSpcReduction="20000"/>
          </a:bodyPr>
          <a:lstStyle/>
          <a:p>
            <a:pPr algn="just">
              <a:buNone/>
            </a:pPr>
            <a:r>
              <a:rPr lang="en-US" b="1" dirty="0" smtClean="0">
                <a:solidFill>
                  <a:srgbClr val="FF0000"/>
                </a:solidFill>
              </a:rPr>
              <a:t>Definition:-1</a:t>
            </a:r>
          </a:p>
          <a:p>
            <a:pPr algn="just"/>
            <a:r>
              <a:rPr lang="en-US" b="1" dirty="0" smtClean="0"/>
              <a:t>Clustering</a:t>
            </a:r>
            <a:r>
              <a:rPr lang="en-US" dirty="0" smtClean="0"/>
              <a:t> is the task of dividing the population or data points into a number of groups such that data points in the same groups are more similar to other data points in the same group and dissimilar to the data points in other groups. </a:t>
            </a:r>
          </a:p>
          <a:p>
            <a:pPr algn="just"/>
            <a:endParaRPr lang="en-US" dirty="0" smtClean="0"/>
          </a:p>
          <a:p>
            <a:pPr algn="just"/>
            <a:r>
              <a:rPr lang="en-US" dirty="0" smtClean="0"/>
              <a:t>It is basically a collection of objects on the basis of similarity and dissimilarity between them. </a:t>
            </a:r>
          </a:p>
          <a:p>
            <a:pPr algn="just"/>
            <a:endParaRPr lang="en-US" dirty="0" smtClean="0"/>
          </a:p>
          <a:p>
            <a:pPr algn="just">
              <a:buNone/>
            </a:pPr>
            <a:r>
              <a:rPr lang="en-US" b="1" dirty="0" smtClean="0">
                <a:solidFill>
                  <a:srgbClr val="FF0000"/>
                </a:solidFill>
              </a:rPr>
              <a:t>Definition:-2</a:t>
            </a:r>
            <a:r>
              <a:rPr lang="en-US" dirty="0" smtClean="0"/>
              <a:t>  </a:t>
            </a:r>
          </a:p>
          <a:p>
            <a:pPr algn="just"/>
            <a:r>
              <a:rPr lang="en-US" dirty="0" smtClean="0"/>
              <a:t>"A way of grouping the data points into different clusters, consisting of similar data points. The objects with the possible similarities remain in a group that has less or no similarities with another group."</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85000" lnSpcReduction="10000"/>
          </a:bodyPr>
          <a:lstStyle/>
          <a:p>
            <a:r>
              <a:rPr lang="en-US" b="1" dirty="0" smtClean="0"/>
              <a:t>Association Rule –</a:t>
            </a:r>
            <a:r>
              <a:rPr lang="en-US" dirty="0" smtClean="0"/>
              <a:t> An implication expression of the form X -&gt; Y, where X and Y are any 2 item sets.</a:t>
            </a:r>
          </a:p>
          <a:p>
            <a:r>
              <a:rPr lang="en-US" dirty="0" smtClean="0"/>
              <a:t>Example: </a:t>
            </a:r>
            <a:r>
              <a:rPr lang="en-US" b="1" dirty="0" smtClean="0">
                <a:solidFill>
                  <a:srgbClr val="FF0000"/>
                </a:solidFill>
              </a:rPr>
              <a:t>{Milk, Diaper}</a:t>
            </a:r>
            <a:r>
              <a:rPr lang="en-US" b="1" dirty="0" smtClean="0">
                <a:solidFill>
                  <a:srgbClr val="0070C0"/>
                </a:solidFill>
              </a:rPr>
              <a:t>-&gt;</a:t>
            </a:r>
            <a:r>
              <a:rPr lang="en-US" b="1" dirty="0" smtClean="0">
                <a:solidFill>
                  <a:srgbClr val="FF0000"/>
                </a:solidFill>
              </a:rPr>
              <a:t>{Beer} </a:t>
            </a:r>
          </a:p>
          <a:p>
            <a:endParaRPr lang="en-US" b="1" dirty="0" smtClean="0">
              <a:solidFill>
                <a:srgbClr val="FF0000"/>
              </a:solidFill>
            </a:endParaRPr>
          </a:p>
          <a:p>
            <a:r>
              <a:rPr lang="en-US" b="1" dirty="0" smtClean="0">
                <a:solidFill>
                  <a:srgbClr val="FF0000"/>
                </a:solidFill>
              </a:rPr>
              <a:t>Definition of Support:</a:t>
            </a:r>
            <a:r>
              <a:rPr lang="en-US" dirty="0" smtClean="0"/>
              <a:t> </a:t>
            </a:r>
          </a:p>
          <a:p>
            <a:r>
              <a:rPr lang="en-US" dirty="0" smtClean="0"/>
              <a:t>Support is the frequency of A or how frequently an item set  appears in the dataset.</a:t>
            </a:r>
          </a:p>
          <a:p>
            <a:r>
              <a:rPr lang="en-US" dirty="0" smtClean="0"/>
              <a:t>From the above table:</a:t>
            </a:r>
          </a:p>
          <a:p>
            <a:endParaRPr lang="en-US" dirty="0" smtClean="0"/>
          </a:p>
          <a:p>
            <a:r>
              <a:rPr lang="nl-NL" dirty="0" smtClean="0">
                <a:solidFill>
                  <a:srgbClr val="FF0000"/>
                </a:solidFill>
              </a:rPr>
              <a:t>Support(s)</a:t>
            </a:r>
            <a:r>
              <a:rPr lang="nl-NL" dirty="0" smtClean="0"/>
              <a:t>=  </a:t>
            </a:r>
            <a:r>
              <a:rPr lang="el-GR" dirty="0" smtClean="0">
                <a:latin typeface="Franklin Gothic Book"/>
              </a:rPr>
              <a:t>σ</a:t>
            </a:r>
            <a:r>
              <a:rPr lang="nl-NL" dirty="0" smtClean="0"/>
              <a:t> ({Milk, Diaper, Beer})/|T| = 2/5 </a:t>
            </a:r>
          </a:p>
          <a:p>
            <a:pPr>
              <a:buNone/>
            </a:pPr>
            <a:r>
              <a:rPr lang="nl-NL" dirty="0" smtClean="0"/>
              <a:t>                                                                             = 0.4</a:t>
            </a:r>
          </a:p>
          <a:p>
            <a:pPr>
              <a:buNone/>
            </a:pPr>
            <a:endParaRPr lang="nl-NL" dirty="0" smtClean="0"/>
          </a:p>
          <a:p>
            <a:pPr>
              <a:buNone/>
            </a:pPr>
            <a:r>
              <a:rPr lang="nl-NL" b="1" dirty="0" smtClean="0">
                <a:solidFill>
                  <a:srgbClr val="FF0000"/>
                </a:solidFill>
              </a:rPr>
              <a:t>          Where T is the total number of transactions.</a:t>
            </a:r>
            <a:endParaRPr lang="en-US" b="1"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096000"/>
          </a:xfrm>
        </p:spPr>
        <p:txBody>
          <a:bodyPr>
            <a:normAutofit fontScale="92500"/>
          </a:bodyPr>
          <a:lstStyle/>
          <a:p>
            <a:r>
              <a:rPr lang="en-US" b="1" dirty="0" smtClean="0">
                <a:solidFill>
                  <a:srgbClr val="FF0000"/>
                </a:solidFill>
              </a:rPr>
              <a:t>Definition of Confidence</a:t>
            </a:r>
            <a:r>
              <a:rPr lang="en-US" dirty="0" smtClean="0"/>
              <a:t>:</a:t>
            </a:r>
          </a:p>
          <a:p>
            <a:pPr algn="just"/>
            <a:r>
              <a:rPr lang="en-US" dirty="0" smtClean="0"/>
              <a:t>How often the items X and Y occur together in the dataset when the occurrence of X is already given. </a:t>
            </a:r>
          </a:p>
          <a:p>
            <a:pPr algn="just"/>
            <a:endParaRPr lang="en-US" dirty="0" smtClean="0"/>
          </a:p>
          <a:p>
            <a:pPr algn="just"/>
            <a:r>
              <a:rPr lang="en-US" dirty="0" smtClean="0"/>
              <a:t>It is the ratio of the transaction that contains X and Y to the number of records that contain X.</a:t>
            </a:r>
          </a:p>
          <a:p>
            <a:pPr algn="just"/>
            <a:endParaRPr lang="en-US" dirty="0" smtClean="0"/>
          </a:p>
          <a:p>
            <a:pPr algn="just"/>
            <a:r>
              <a:rPr lang="en-US" dirty="0" smtClean="0"/>
              <a:t>From Example {Milk, Diaper} </a:t>
            </a:r>
            <a:r>
              <a:rPr lang="en-US" b="1" dirty="0" smtClean="0">
                <a:solidFill>
                  <a:srgbClr val="FF0000"/>
                </a:solidFill>
                <a:latin typeface="Franklin Gothic Book"/>
              </a:rPr>
              <a:t>―</a:t>
            </a:r>
            <a:r>
              <a:rPr lang="en-US" b="1" dirty="0" smtClean="0">
                <a:solidFill>
                  <a:srgbClr val="FF0000"/>
                </a:solidFill>
              </a:rPr>
              <a:t>&gt; </a:t>
            </a:r>
            <a:r>
              <a:rPr lang="en-US" dirty="0" smtClean="0"/>
              <a:t>{Beer}</a:t>
            </a:r>
          </a:p>
          <a:p>
            <a:pPr algn="just"/>
            <a:endParaRPr lang="en-US" dirty="0" smtClean="0"/>
          </a:p>
          <a:p>
            <a:pPr algn="just"/>
            <a:r>
              <a:rPr lang="en-US" b="1" dirty="0" smtClean="0">
                <a:solidFill>
                  <a:srgbClr val="FF0000"/>
                </a:solidFill>
              </a:rPr>
              <a:t>Confidence(c)</a:t>
            </a:r>
            <a:r>
              <a:rPr lang="en-US" dirty="0" smtClean="0"/>
              <a:t>= </a:t>
            </a:r>
            <a:r>
              <a:rPr lang="el-GR" sz="2400" b="1" dirty="0" smtClean="0">
                <a:solidFill>
                  <a:srgbClr val="FF0000"/>
                </a:solidFill>
                <a:latin typeface="Franklin Gothic Book"/>
              </a:rPr>
              <a:t>σ</a:t>
            </a:r>
            <a:r>
              <a:rPr lang="en-US" sz="2400" dirty="0" smtClean="0"/>
              <a:t>(Milk, Diaper, Beer)/</a:t>
            </a:r>
            <a:r>
              <a:rPr lang="el-GR" sz="2400" b="1" dirty="0" smtClean="0">
                <a:solidFill>
                  <a:srgbClr val="FF0000"/>
                </a:solidFill>
                <a:latin typeface="Franklin Gothic Book"/>
              </a:rPr>
              <a:t>σ</a:t>
            </a:r>
            <a:r>
              <a:rPr lang="en-US" sz="2400" dirty="0" smtClean="0"/>
              <a:t>(Milk, Diaper)=2/3</a:t>
            </a:r>
          </a:p>
          <a:p>
            <a:pPr algn="just">
              <a:buNone/>
            </a:pPr>
            <a:r>
              <a:rPr lang="en-US" sz="2400" dirty="0" smtClean="0"/>
              <a:t>                                        </a:t>
            </a:r>
            <a:r>
              <a:rPr lang="en-US" dirty="0" smtClean="0"/>
              <a:t>=0.67</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0000" lnSpcReduction="20000"/>
          </a:bodyPr>
          <a:lstStyle/>
          <a:p>
            <a:pPr algn="just"/>
            <a:r>
              <a:rPr lang="en-US" b="1" dirty="0" smtClean="0">
                <a:solidFill>
                  <a:srgbClr val="FF0000"/>
                </a:solidFill>
              </a:rPr>
              <a:t>Definition of Lift(l)</a:t>
            </a:r>
            <a:r>
              <a:rPr lang="en-US" dirty="0" smtClean="0"/>
              <a:t>: The lift of the rule X=&gt;Y is the confidence of the rule divided by the expected confidence, assuming that the item sets X and Y are independent of each other. The expected confidence is the confidence divided by the frequency of {Y}.</a:t>
            </a:r>
          </a:p>
          <a:p>
            <a:pPr algn="just"/>
            <a:endParaRPr lang="en-US" dirty="0" smtClean="0"/>
          </a:p>
          <a:p>
            <a:pPr algn="just"/>
            <a:r>
              <a:rPr lang="en-US" dirty="0" smtClean="0"/>
              <a:t>If Lift(l)=1: It indicates X and Y almost often appear together as expected, </a:t>
            </a:r>
          </a:p>
          <a:p>
            <a:pPr algn="just"/>
            <a:endParaRPr lang="en-US" dirty="0" smtClean="0"/>
          </a:p>
          <a:p>
            <a:pPr algn="just"/>
            <a:r>
              <a:rPr lang="en-US" dirty="0" smtClean="0"/>
              <a:t>If Lift(l)&gt;1: It means they appear together more than expected and </a:t>
            </a:r>
          </a:p>
          <a:p>
            <a:pPr algn="just"/>
            <a:endParaRPr lang="en-US" dirty="0" smtClean="0"/>
          </a:p>
          <a:p>
            <a:pPr algn="just"/>
            <a:r>
              <a:rPr lang="en-US" dirty="0" smtClean="0"/>
              <a:t>If Lift(l)&lt;1: It means they appear less than expected. Greater lift values indicate stronger association.</a:t>
            </a:r>
          </a:p>
          <a:p>
            <a:pPr algn="just"/>
            <a:endParaRPr lang="en-US" dirty="0" smtClean="0"/>
          </a:p>
          <a:p>
            <a:pPr algn="just"/>
            <a:r>
              <a:rPr lang="en-US" b="1" dirty="0" smtClean="0">
                <a:solidFill>
                  <a:srgbClr val="FF0000"/>
                </a:solidFill>
              </a:rPr>
              <a:t>Lift(l)</a:t>
            </a:r>
            <a:r>
              <a:rPr lang="en-US" dirty="0" smtClean="0"/>
              <a:t>= Support(X,Y)/(Support(X)*Support(Y))</a:t>
            </a:r>
          </a:p>
          <a:p>
            <a:pPr algn="just">
              <a:buNone/>
            </a:pPr>
            <a:r>
              <a:rPr lang="en-US" sz="3100" b="1" dirty="0" smtClean="0">
                <a:solidFill>
                  <a:srgbClr val="FF0000"/>
                </a:solidFill>
              </a:rPr>
              <a:t>           l</a:t>
            </a:r>
            <a:r>
              <a:rPr lang="en-US" sz="3100" dirty="0" smtClean="0"/>
              <a:t>=Supp({Milk, Diaper, Beer})/ (Supp({Milk, Diaper})*Supp({Beer})) </a:t>
            </a:r>
          </a:p>
          <a:p>
            <a:pPr algn="just">
              <a:buNone/>
            </a:pPr>
            <a:r>
              <a:rPr lang="en-US" dirty="0" smtClean="0"/>
              <a:t>                            </a:t>
            </a:r>
            <a:r>
              <a:rPr lang="en-US" sz="4100" dirty="0" smtClean="0"/>
              <a:t>=</a:t>
            </a:r>
            <a:r>
              <a:rPr lang="en-US" dirty="0" smtClean="0"/>
              <a:t> 0.4/(0.6*0.6)</a:t>
            </a:r>
          </a:p>
          <a:p>
            <a:pPr algn="just">
              <a:buNone/>
            </a:pPr>
            <a:r>
              <a:rPr lang="en-US" dirty="0" smtClean="0"/>
              <a:t>                            </a:t>
            </a:r>
            <a:r>
              <a:rPr lang="en-US" sz="3400" b="1" dirty="0" smtClean="0">
                <a:solidFill>
                  <a:srgbClr val="FF0000"/>
                </a:solidFill>
              </a:rPr>
              <a:t>=1.11</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fontScale="90000"/>
          </a:bodyPr>
          <a:lstStyle/>
          <a:p>
            <a:r>
              <a:rPr lang="en-US" sz="3100" dirty="0" smtClean="0"/>
              <a:t>Applications of Association Rule Learning</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86400"/>
          </a:xfrm>
        </p:spPr>
        <p:txBody>
          <a:bodyPr>
            <a:normAutofit fontScale="62500" lnSpcReduction="20000"/>
          </a:bodyPr>
          <a:lstStyle/>
          <a:p>
            <a:r>
              <a:rPr lang="en-US" dirty="0" smtClean="0"/>
              <a:t>Below are some popular applications of association rule learning:</a:t>
            </a:r>
          </a:p>
          <a:p>
            <a:endParaRPr lang="en-US" dirty="0" smtClean="0"/>
          </a:p>
          <a:p>
            <a:pPr marL="514350" indent="-514350" algn="just">
              <a:buFont typeface="+mj-lt"/>
              <a:buAutoNum type="arabicPeriod"/>
            </a:pPr>
            <a:r>
              <a:rPr lang="en-US" b="1" dirty="0" smtClean="0">
                <a:solidFill>
                  <a:srgbClr val="FF0000"/>
                </a:solidFill>
              </a:rPr>
              <a:t>Market Basket Analysis:</a:t>
            </a:r>
            <a:r>
              <a:rPr lang="en-US" dirty="0" smtClean="0"/>
              <a:t> It is one of the popular examples and applications of association rule mining. This technique is commonly used by big retailers to determine the association between items. By discovering such associations, retailers produce marketing methods by analyzing which elements are frequently purchased by users.</a:t>
            </a:r>
          </a:p>
          <a:p>
            <a:pPr marL="514350" indent="-514350" algn="just">
              <a:buFont typeface="+mj-lt"/>
              <a:buAutoNum type="arabicPeriod"/>
            </a:pPr>
            <a:endParaRPr lang="en-US" dirty="0" smtClean="0"/>
          </a:p>
          <a:p>
            <a:pPr marL="514350" indent="-514350" algn="just">
              <a:buFont typeface="+mj-lt"/>
              <a:buAutoNum type="arabicPeriod"/>
            </a:pPr>
            <a:r>
              <a:rPr lang="en-US" b="1" dirty="0" smtClean="0">
                <a:solidFill>
                  <a:srgbClr val="FF0000"/>
                </a:solidFill>
              </a:rPr>
              <a:t>Medical Diagnosis:</a:t>
            </a:r>
            <a:r>
              <a:rPr lang="en-US" dirty="0" smtClean="0"/>
              <a:t> With the help of association rules, patients can be cured easily, as it helps in identifying the probability of illness for a particular disease.</a:t>
            </a:r>
          </a:p>
          <a:p>
            <a:pPr marL="514350" indent="-514350" algn="just">
              <a:buFont typeface="+mj-lt"/>
              <a:buAutoNum type="arabicPeriod"/>
            </a:pPr>
            <a:endParaRPr lang="en-US" dirty="0" smtClean="0"/>
          </a:p>
          <a:p>
            <a:pPr marL="514350" indent="-514350" algn="just">
              <a:buFont typeface="+mj-lt"/>
              <a:buAutoNum type="arabicPeriod"/>
            </a:pPr>
            <a:r>
              <a:rPr lang="en-US" b="1" dirty="0" smtClean="0">
                <a:solidFill>
                  <a:srgbClr val="FF0000"/>
                </a:solidFill>
              </a:rPr>
              <a:t>Protein Sequence:</a:t>
            </a:r>
            <a:r>
              <a:rPr lang="en-US" dirty="0" smtClean="0"/>
              <a:t> The association rules help in determining the synthesis of artificial Proteins.</a:t>
            </a:r>
          </a:p>
          <a:p>
            <a:pPr marL="514350" indent="-514350" algn="just">
              <a:buFont typeface="+mj-lt"/>
              <a:buAutoNum type="arabicPeriod"/>
            </a:pPr>
            <a:endParaRPr lang="en-US" dirty="0" smtClean="0"/>
          </a:p>
          <a:p>
            <a:pPr marL="514350" indent="-514350" algn="just">
              <a:buFont typeface="+mj-lt"/>
              <a:buAutoNum type="arabicPeriod"/>
            </a:pPr>
            <a:r>
              <a:rPr lang="en-US" b="1" dirty="0" smtClean="0">
                <a:solidFill>
                  <a:srgbClr val="FF0000"/>
                </a:solidFill>
              </a:rPr>
              <a:t>Web usage mining: </a:t>
            </a:r>
            <a:r>
              <a:rPr lang="en-US" dirty="0" smtClean="0"/>
              <a:t>Web usage mining is basically the extraction of various types of interesting data that is readily available and accessible in the ocean of huge web pages, from Internet.</a:t>
            </a:r>
            <a:endParaRPr lang="en-US" dirty="0" smtClean="0">
              <a:solidFill>
                <a:srgbClr val="FF0000"/>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normAutofit fontScale="90000"/>
          </a:bodyPr>
          <a:lstStyle/>
          <a:p>
            <a:r>
              <a:rPr lang="en-US" b="1" dirty="0" smtClean="0">
                <a:solidFill>
                  <a:srgbClr val="FF0000"/>
                </a:solidFill>
              </a:rPr>
              <a:t>What is clustering?</a:t>
            </a:r>
            <a:endParaRPr lang="en-US" b="1" dirty="0">
              <a:solidFill>
                <a:srgbClr val="FF0000"/>
              </a:solidFill>
            </a:endParaRPr>
          </a:p>
        </p:txBody>
      </p:sp>
      <p:sp>
        <p:nvSpPr>
          <p:cNvPr id="3" name="Content Placeholder 2"/>
          <p:cNvSpPr>
            <a:spLocks noGrp="1"/>
          </p:cNvSpPr>
          <p:nvPr>
            <p:ph idx="1"/>
          </p:nvPr>
        </p:nvSpPr>
        <p:spPr>
          <a:xfrm>
            <a:off x="228600" y="609600"/>
            <a:ext cx="8915400" cy="3200400"/>
          </a:xfrm>
        </p:spPr>
        <p:txBody>
          <a:bodyPr>
            <a:normAutofit fontScale="92500" lnSpcReduction="20000"/>
          </a:bodyPr>
          <a:lstStyle/>
          <a:p>
            <a:endParaRPr lang="en-US" sz="2800" dirty="0" smtClean="0"/>
          </a:p>
          <a:p>
            <a:r>
              <a:rPr lang="en-US" sz="2800" dirty="0" smtClean="0"/>
              <a:t>Grouping </a:t>
            </a:r>
            <a:r>
              <a:rPr lang="en-US" sz="2800" b="1" dirty="0" smtClean="0">
                <a:hlinkClick r:id="rId2"/>
              </a:rPr>
              <a:t>unlabeled examples</a:t>
            </a:r>
            <a:r>
              <a:rPr lang="en-US" sz="2800" dirty="0" smtClean="0"/>
              <a:t> is called </a:t>
            </a:r>
            <a:r>
              <a:rPr lang="en-US" sz="2800" b="1" dirty="0" smtClean="0">
                <a:hlinkClick r:id="rId2"/>
              </a:rPr>
              <a:t>clustering</a:t>
            </a:r>
            <a:r>
              <a:rPr lang="en-US" sz="2800" dirty="0" smtClean="0"/>
              <a:t>.</a:t>
            </a:r>
          </a:p>
          <a:p>
            <a:endParaRPr lang="en-US" sz="2800" dirty="0" smtClean="0"/>
          </a:p>
          <a:p>
            <a:r>
              <a:rPr lang="en-US" sz="2800" dirty="0" smtClean="0"/>
              <a:t>As the examples are unlabeled, clustering relies on unsupervised machine learning. </a:t>
            </a:r>
          </a:p>
          <a:p>
            <a:endParaRPr lang="en-US" sz="2800" dirty="0" smtClean="0"/>
          </a:p>
          <a:p>
            <a:r>
              <a:rPr lang="en-US" sz="2800" dirty="0" smtClean="0"/>
              <a:t>If the examples are labeled, then clustering is called  </a:t>
            </a:r>
            <a:r>
              <a:rPr lang="en-US" sz="2800" b="1" dirty="0" smtClean="0">
                <a:hlinkClick r:id="rId2"/>
              </a:rPr>
              <a:t>classification</a:t>
            </a:r>
            <a:r>
              <a:rPr lang="en-US" sz="2800" dirty="0" smtClean="0"/>
              <a:t>.</a:t>
            </a:r>
            <a:endParaRPr lang="en-US" sz="2800" dirty="0"/>
          </a:p>
        </p:txBody>
      </p:sp>
      <p:pic>
        <p:nvPicPr>
          <p:cNvPr id="1026" name="Picture 2" descr="A graph displaying three clusters"/>
          <p:cNvPicPr>
            <a:picLocks noChangeAspect="1" noChangeArrowheads="1"/>
          </p:cNvPicPr>
          <p:nvPr/>
        </p:nvPicPr>
        <p:blipFill>
          <a:blip r:embed="rId3" cstate="print"/>
          <a:srcRect/>
          <a:stretch>
            <a:fillRect/>
          </a:stretch>
        </p:blipFill>
        <p:spPr bwMode="auto">
          <a:xfrm>
            <a:off x="3076575" y="3838574"/>
            <a:ext cx="3324225" cy="2562226"/>
          </a:xfrm>
          <a:prstGeom prst="rect">
            <a:avLst/>
          </a:prstGeom>
          <a:noFill/>
        </p:spPr>
      </p:pic>
      <p:sp>
        <p:nvSpPr>
          <p:cNvPr id="6" name="Rectangle 5"/>
          <p:cNvSpPr/>
          <p:nvPr/>
        </p:nvSpPr>
        <p:spPr>
          <a:xfrm>
            <a:off x="1981200" y="6260068"/>
            <a:ext cx="6019800" cy="369332"/>
          </a:xfrm>
          <a:prstGeom prst="rect">
            <a:avLst/>
          </a:prstGeom>
        </p:spPr>
        <p:txBody>
          <a:bodyPr wrap="square">
            <a:spAutoFit/>
          </a:bodyPr>
          <a:lstStyle/>
          <a:p>
            <a:r>
              <a:rPr lang="en-US" b="1" dirty="0" smtClean="0">
                <a:solidFill>
                  <a:srgbClr val="FF0000"/>
                </a:solidFill>
              </a:rPr>
              <a:t>Figure 1: Unlabeled examples grouped into three clusters.</a:t>
            </a: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Examples</a:t>
            </a:r>
            <a:endParaRPr lang="en-US" b="1" dirty="0">
              <a:solidFill>
                <a:srgbClr val="FF0000"/>
              </a:solidFill>
            </a:endParaRPr>
          </a:p>
        </p:txBody>
      </p:sp>
      <p:pic>
        <p:nvPicPr>
          <p:cNvPr id="18434" name="Picture 2" descr="Clustering in Machine Learning"/>
          <p:cNvPicPr>
            <a:picLocks noChangeAspect="1" noChangeArrowheads="1"/>
          </p:cNvPicPr>
          <p:nvPr/>
        </p:nvPicPr>
        <p:blipFill>
          <a:blip r:embed="rId2" cstate="print"/>
          <a:srcRect/>
          <a:stretch>
            <a:fillRect/>
          </a:stretch>
        </p:blipFill>
        <p:spPr bwMode="auto">
          <a:xfrm>
            <a:off x="1524000" y="1447800"/>
            <a:ext cx="6172200" cy="4343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944562"/>
          </a:xfrm>
        </p:spPr>
        <p:txBody>
          <a:bodyPr>
            <a:normAutofit/>
          </a:bodyPr>
          <a:lstStyle/>
          <a:p>
            <a:r>
              <a:rPr lang="en-US" sz="3200" b="1" dirty="0" smtClean="0">
                <a:solidFill>
                  <a:srgbClr val="FF0000"/>
                </a:solidFill>
              </a:rPr>
              <a:t>Differentiate between Classification and Clustering</a:t>
            </a:r>
            <a:endParaRPr lang="en-US" sz="3200" b="1" dirty="0">
              <a:solidFill>
                <a:srgbClr val="FF0000"/>
              </a:solidFill>
            </a:endParaRPr>
          </a:p>
        </p:txBody>
      </p:sp>
      <p:graphicFrame>
        <p:nvGraphicFramePr>
          <p:cNvPr id="4" name="Table 3"/>
          <p:cNvGraphicFramePr>
            <a:graphicFrameLocks noGrp="1"/>
          </p:cNvGraphicFramePr>
          <p:nvPr/>
        </p:nvGraphicFramePr>
        <p:xfrm>
          <a:off x="381000" y="990600"/>
          <a:ext cx="8077200" cy="5403670"/>
        </p:xfrm>
        <a:graphic>
          <a:graphicData uri="http://schemas.openxmlformats.org/drawingml/2006/table">
            <a:tbl>
              <a:tblPr firstRow="1" bandRow="1">
                <a:tableStyleId>{5C22544A-7EE6-4342-B048-85BDC9FD1C3A}</a:tableStyleId>
              </a:tblPr>
              <a:tblGrid>
                <a:gridCol w="914400"/>
                <a:gridCol w="3434862"/>
                <a:gridCol w="3727938"/>
              </a:tblGrid>
              <a:tr h="383178">
                <a:tc>
                  <a:txBody>
                    <a:bodyPr/>
                    <a:lstStyle/>
                    <a:p>
                      <a:pPr algn="ctr"/>
                      <a:r>
                        <a:rPr lang="en-US" dirty="0" smtClean="0"/>
                        <a:t>Sr. No.</a:t>
                      </a:r>
                      <a:endParaRPr lang="en-US" dirty="0"/>
                    </a:p>
                  </a:txBody>
                  <a:tcPr/>
                </a:tc>
                <a:tc>
                  <a:txBody>
                    <a:bodyPr/>
                    <a:lstStyle/>
                    <a:p>
                      <a:pPr algn="ctr"/>
                      <a:r>
                        <a:rPr lang="en-US" sz="1800" b="0" i="0" kern="1200" dirty="0" smtClean="0">
                          <a:solidFill>
                            <a:schemeClr val="dk1"/>
                          </a:solidFill>
                          <a:latin typeface="+mn-lt"/>
                          <a:ea typeface="+mn-ea"/>
                          <a:cs typeface="+mn-cs"/>
                        </a:rPr>
                        <a:t>Classification</a:t>
                      </a:r>
                      <a:endParaRPr lang="en-US" dirty="0"/>
                    </a:p>
                  </a:txBody>
                  <a:tcPr/>
                </a:tc>
                <a:tc>
                  <a:txBody>
                    <a:bodyPr/>
                    <a:lstStyle/>
                    <a:p>
                      <a:pPr algn="ctr"/>
                      <a:r>
                        <a:rPr lang="en-US" sz="1800" b="0" i="0" kern="1200" dirty="0" smtClean="0">
                          <a:solidFill>
                            <a:schemeClr val="dk1"/>
                          </a:solidFill>
                          <a:latin typeface="+mn-lt"/>
                          <a:ea typeface="+mn-ea"/>
                          <a:cs typeface="+mn-cs"/>
                        </a:rPr>
                        <a:t>Clustering</a:t>
                      </a:r>
                      <a:endParaRPr lang="en-US" dirty="0"/>
                    </a:p>
                  </a:txBody>
                  <a:tcPr/>
                </a:tc>
              </a:tr>
              <a:tr h="729343">
                <a:tc>
                  <a:txBody>
                    <a:bodyPr/>
                    <a:lstStyle/>
                    <a:p>
                      <a:r>
                        <a:rPr lang="en-US" dirty="0" smtClean="0"/>
                        <a:t>01</a:t>
                      </a:r>
                      <a:endParaRPr lang="en-US" dirty="0"/>
                    </a:p>
                  </a:txBody>
                  <a:tcPr/>
                </a:tc>
                <a:tc>
                  <a:txBody>
                    <a:bodyPr/>
                    <a:lstStyle/>
                    <a:p>
                      <a:pPr algn="just"/>
                      <a:r>
                        <a:rPr lang="en-US" sz="1800" b="0" i="0" kern="1200" dirty="0" smtClean="0">
                          <a:solidFill>
                            <a:schemeClr val="dk1"/>
                          </a:solidFill>
                          <a:latin typeface="+mn-lt"/>
                          <a:ea typeface="+mn-ea"/>
                          <a:cs typeface="+mn-cs"/>
                        </a:rPr>
                        <a:t>Classification is a supervised learning </a:t>
                      </a:r>
                      <a:r>
                        <a:rPr lang="en-US" sz="1800" b="0" i="0" kern="1200" dirty="0" err="1" smtClean="0">
                          <a:solidFill>
                            <a:schemeClr val="dk1"/>
                          </a:solidFill>
                          <a:latin typeface="+mn-lt"/>
                          <a:ea typeface="+mn-ea"/>
                          <a:cs typeface="+mn-cs"/>
                        </a:rPr>
                        <a:t>approac</a:t>
                      </a:r>
                      <a:endParaRPr lang="en-US" dirty="0"/>
                    </a:p>
                  </a:txBody>
                  <a:tcPr/>
                </a:tc>
                <a:tc>
                  <a:txBody>
                    <a:bodyPr/>
                    <a:lstStyle/>
                    <a:p>
                      <a:pPr algn="just"/>
                      <a:r>
                        <a:rPr lang="en-US" sz="1800" b="0" i="0" kern="1200" dirty="0" smtClean="0">
                          <a:solidFill>
                            <a:schemeClr val="dk1"/>
                          </a:solidFill>
                          <a:latin typeface="+mn-lt"/>
                          <a:ea typeface="+mn-ea"/>
                          <a:cs typeface="+mn-cs"/>
                        </a:rPr>
                        <a:t>Clustering is an unsupervised learning approach.</a:t>
                      </a:r>
                      <a:endParaRPr lang="en-US" dirty="0"/>
                    </a:p>
                  </a:txBody>
                  <a:tcPr/>
                </a:tc>
              </a:tr>
              <a:tr h="729343">
                <a:tc>
                  <a:txBody>
                    <a:bodyPr/>
                    <a:lstStyle/>
                    <a:p>
                      <a:r>
                        <a:rPr lang="en-US" dirty="0" smtClean="0"/>
                        <a:t>02</a:t>
                      </a:r>
                      <a:endParaRPr lang="en-US" dirty="0"/>
                    </a:p>
                  </a:txBody>
                  <a:tcPr/>
                </a:tc>
                <a:tc>
                  <a:txBody>
                    <a:bodyPr/>
                    <a:lstStyle/>
                    <a:p>
                      <a:pPr algn="just"/>
                      <a:r>
                        <a:rPr lang="en-US" sz="1800" b="0" i="0" kern="1200" dirty="0" smtClean="0">
                          <a:solidFill>
                            <a:schemeClr val="dk1"/>
                          </a:solidFill>
                          <a:latin typeface="+mn-lt"/>
                          <a:ea typeface="+mn-ea"/>
                          <a:cs typeface="+mn-cs"/>
                        </a:rPr>
                        <a:t>Classification basically works by classifying the data with the help of class labels.</a:t>
                      </a:r>
                      <a:endParaRPr lang="en-US" dirty="0"/>
                    </a:p>
                  </a:txBody>
                  <a:tcPr/>
                </a:tc>
                <a:tc>
                  <a:txBody>
                    <a:bodyPr/>
                    <a:lstStyle/>
                    <a:p>
                      <a:pPr algn="just"/>
                      <a:r>
                        <a:rPr lang="en-US" sz="1800" b="0" i="0" kern="1200" dirty="0" smtClean="0">
                          <a:solidFill>
                            <a:schemeClr val="dk1"/>
                          </a:solidFill>
                          <a:latin typeface="+mn-lt"/>
                          <a:ea typeface="+mn-ea"/>
                          <a:cs typeface="+mn-cs"/>
                        </a:rPr>
                        <a:t>On the other hand, clustering is done by putting similar data points together.</a:t>
                      </a:r>
                      <a:r>
                        <a:rPr lang="en-US" sz="1800" b="0" i="0" kern="1200" baseline="0" dirty="0" smtClean="0">
                          <a:solidFill>
                            <a:schemeClr val="dk1"/>
                          </a:solidFill>
                          <a:latin typeface="+mn-lt"/>
                          <a:ea typeface="+mn-ea"/>
                          <a:cs typeface="+mn-cs"/>
                        </a:rPr>
                        <a:t> G</a:t>
                      </a:r>
                      <a:r>
                        <a:rPr lang="en-US" sz="1800" b="0" i="0" kern="1200" dirty="0" smtClean="0">
                          <a:solidFill>
                            <a:schemeClr val="dk1"/>
                          </a:solidFill>
                          <a:latin typeface="+mn-lt"/>
                          <a:ea typeface="+mn-ea"/>
                          <a:cs typeface="+mn-cs"/>
                        </a:rPr>
                        <a:t>rouping the instances based on their similarity.</a:t>
                      </a:r>
                      <a:endParaRPr lang="en-US" dirty="0"/>
                    </a:p>
                  </a:txBody>
                  <a:tcPr/>
                </a:tc>
              </a:tr>
              <a:tr h="729343">
                <a:tc>
                  <a:txBody>
                    <a:bodyPr/>
                    <a:lstStyle/>
                    <a:p>
                      <a:r>
                        <a:rPr lang="en-US" dirty="0" smtClean="0"/>
                        <a:t>03</a:t>
                      </a:r>
                      <a:endParaRPr lang="en-US" dirty="0"/>
                    </a:p>
                  </a:txBody>
                  <a:tcPr/>
                </a:tc>
                <a:tc>
                  <a:txBody>
                    <a:bodyPr/>
                    <a:lstStyle/>
                    <a:p>
                      <a:pPr algn="just"/>
                      <a:r>
                        <a:rPr lang="en-US" sz="1800" b="0" i="0" kern="1200" dirty="0" smtClean="0">
                          <a:solidFill>
                            <a:schemeClr val="dk1"/>
                          </a:solidFill>
                          <a:latin typeface="+mn-lt"/>
                          <a:ea typeface="+mn-ea"/>
                          <a:cs typeface="+mn-cs"/>
                        </a:rPr>
                        <a:t>It uses a training dataset.</a:t>
                      </a:r>
                      <a:endParaRPr lang="en-US" dirty="0"/>
                    </a:p>
                  </a:txBody>
                  <a:tcPr/>
                </a:tc>
                <a:tc>
                  <a:txBody>
                    <a:bodyPr/>
                    <a:lstStyle/>
                    <a:p>
                      <a:pPr algn="just"/>
                      <a:r>
                        <a:rPr lang="en-US" sz="1800" b="0" i="0" kern="1200" dirty="0" smtClean="0">
                          <a:solidFill>
                            <a:schemeClr val="dk1"/>
                          </a:solidFill>
                          <a:latin typeface="+mn-lt"/>
                          <a:ea typeface="+mn-ea"/>
                          <a:cs typeface="+mn-cs"/>
                        </a:rPr>
                        <a:t>It does not use a training dataset.</a:t>
                      </a:r>
                      <a:endParaRPr lang="en-US" dirty="0"/>
                    </a:p>
                  </a:txBody>
                  <a:tcPr/>
                </a:tc>
              </a:tr>
              <a:tr h="729343">
                <a:tc>
                  <a:txBody>
                    <a:bodyPr/>
                    <a:lstStyle/>
                    <a:p>
                      <a:r>
                        <a:rPr lang="en-US" dirty="0" smtClean="0"/>
                        <a:t>04</a:t>
                      </a:r>
                      <a:endParaRPr lang="en-US" dirty="0"/>
                    </a:p>
                  </a:txBody>
                  <a:tcPr/>
                </a:tc>
                <a:tc>
                  <a:txBody>
                    <a:bodyPr/>
                    <a:lstStyle/>
                    <a:p>
                      <a:pPr algn="just"/>
                      <a:r>
                        <a:rPr lang="en-US" sz="1800" b="0" i="0" kern="1200" dirty="0" smtClean="0">
                          <a:solidFill>
                            <a:schemeClr val="dk1"/>
                          </a:solidFill>
                          <a:latin typeface="+mn-lt"/>
                          <a:ea typeface="+mn-ea"/>
                          <a:cs typeface="+mn-cs"/>
                        </a:rPr>
                        <a:t>In classification, there are labels for training data.</a:t>
                      </a:r>
                      <a:endParaRPr lang="en-US" dirty="0"/>
                    </a:p>
                  </a:txBody>
                  <a:tcPr/>
                </a:tc>
                <a:tc>
                  <a:txBody>
                    <a:bodyPr/>
                    <a:lstStyle/>
                    <a:p>
                      <a:pPr algn="just"/>
                      <a:r>
                        <a:rPr lang="en-US" sz="1800" b="0" i="0" kern="1200" dirty="0" smtClean="0">
                          <a:solidFill>
                            <a:schemeClr val="dk1"/>
                          </a:solidFill>
                          <a:latin typeface="+mn-lt"/>
                          <a:ea typeface="+mn-ea"/>
                          <a:cs typeface="+mn-cs"/>
                        </a:rPr>
                        <a:t>In clustering, there are no labels for training data.</a:t>
                      </a:r>
                      <a:endParaRPr lang="en-US" dirty="0"/>
                    </a:p>
                  </a:txBody>
                  <a:tcPr/>
                </a:tc>
              </a:tr>
              <a:tr h="729343">
                <a:tc>
                  <a:txBody>
                    <a:bodyPr/>
                    <a:lstStyle/>
                    <a:p>
                      <a:r>
                        <a:rPr lang="en-US" dirty="0" smtClean="0"/>
                        <a:t>05</a:t>
                      </a:r>
                      <a:endParaRPr lang="en-US" dirty="0"/>
                    </a:p>
                  </a:txBody>
                  <a:tcPr/>
                </a:tc>
                <a:tc>
                  <a:txBody>
                    <a:bodyPr/>
                    <a:lstStyle/>
                    <a:p>
                      <a:pPr algn="just"/>
                      <a:r>
                        <a:rPr lang="en-US" sz="1800" b="0" i="0" kern="1200" dirty="0" smtClean="0">
                          <a:solidFill>
                            <a:schemeClr val="dk1"/>
                          </a:solidFill>
                          <a:latin typeface="+mn-lt"/>
                          <a:ea typeface="+mn-ea"/>
                          <a:cs typeface="+mn-cs"/>
                        </a:rPr>
                        <a:t>It is more complex as compared to clustering.</a:t>
                      </a:r>
                      <a:endParaRPr lang="en-US" dirty="0"/>
                    </a:p>
                  </a:txBody>
                  <a:tcPr/>
                </a:tc>
                <a:tc>
                  <a:txBody>
                    <a:bodyPr/>
                    <a:lstStyle/>
                    <a:p>
                      <a:pPr algn="just"/>
                      <a:r>
                        <a:rPr lang="en-US" sz="1800" b="0" i="0" kern="1200" dirty="0" smtClean="0">
                          <a:solidFill>
                            <a:schemeClr val="dk1"/>
                          </a:solidFill>
                          <a:latin typeface="+mn-lt"/>
                          <a:ea typeface="+mn-ea"/>
                          <a:cs typeface="+mn-cs"/>
                        </a:rPr>
                        <a:t>It is less complex as compared to clustering.</a:t>
                      </a:r>
                      <a:endParaRPr lang="en-US" dirty="0"/>
                    </a:p>
                  </a:txBody>
                  <a:tcPr/>
                </a:tc>
              </a:tr>
              <a:tr h="729343">
                <a:tc>
                  <a:txBody>
                    <a:bodyPr/>
                    <a:lstStyle/>
                    <a:p>
                      <a:r>
                        <a:rPr lang="en-US" dirty="0" smtClean="0"/>
                        <a:t>06</a:t>
                      </a:r>
                      <a:endParaRPr lang="en-US" dirty="0"/>
                    </a:p>
                  </a:txBody>
                  <a:tcPr/>
                </a:tc>
                <a:tc>
                  <a:txBody>
                    <a:bodyPr/>
                    <a:lstStyle/>
                    <a:p>
                      <a:pPr algn="just"/>
                      <a:r>
                        <a:rPr lang="fr-FR" sz="1800" b="0" i="0" kern="1200" dirty="0" err="1" smtClean="0">
                          <a:solidFill>
                            <a:schemeClr val="dk1"/>
                          </a:solidFill>
                          <a:latin typeface="+mn-lt"/>
                          <a:ea typeface="+mn-ea"/>
                          <a:cs typeface="+mn-cs"/>
                        </a:rPr>
                        <a:t>Logistic</a:t>
                      </a:r>
                      <a:r>
                        <a:rPr lang="fr-FR" sz="1800" b="0" i="0" kern="1200" dirty="0" smtClean="0">
                          <a:solidFill>
                            <a:schemeClr val="dk1"/>
                          </a:solidFill>
                          <a:latin typeface="+mn-lt"/>
                          <a:ea typeface="+mn-ea"/>
                          <a:cs typeface="+mn-cs"/>
                        </a:rPr>
                        <a:t> </a:t>
                      </a:r>
                      <a:r>
                        <a:rPr lang="fr-FR" sz="1800" b="0" i="0" kern="1200" dirty="0" err="1" smtClean="0">
                          <a:solidFill>
                            <a:schemeClr val="dk1"/>
                          </a:solidFill>
                          <a:latin typeface="+mn-lt"/>
                          <a:ea typeface="+mn-ea"/>
                          <a:cs typeface="+mn-cs"/>
                        </a:rPr>
                        <a:t>regression</a:t>
                      </a:r>
                      <a:r>
                        <a:rPr lang="fr-FR" sz="1800" b="0" i="0" kern="1200" dirty="0" smtClean="0">
                          <a:solidFill>
                            <a:schemeClr val="dk1"/>
                          </a:solidFill>
                          <a:latin typeface="+mn-lt"/>
                          <a:ea typeface="+mn-ea"/>
                          <a:cs typeface="+mn-cs"/>
                        </a:rPr>
                        <a:t>, </a:t>
                      </a:r>
                      <a:r>
                        <a:rPr lang="fr-FR" sz="1800" b="0" i="0" kern="1200" dirty="0" err="1" smtClean="0">
                          <a:solidFill>
                            <a:schemeClr val="dk1"/>
                          </a:solidFill>
                          <a:latin typeface="+mn-lt"/>
                          <a:ea typeface="+mn-ea"/>
                          <a:cs typeface="+mn-cs"/>
                        </a:rPr>
                        <a:t>Naive</a:t>
                      </a:r>
                      <a:r>
                        <a:rPr lang="fr-FR" sz="1800" b="0" i="0" kern="1200" dirty="0" smtClean="0">
                          <a:solidFill>
                            <a:schemeClr val="dk1"/>
                          </a:solidFill>
                          <a:latin typeface="+mn-lt"/>
                          <a:ea typeface="+mn-ea"/>
                          <a:cs typeface="+mn-cs"/>
                        </a:rPr>
                        <a:t> Bayes classifier, Support </a:t>
                      </a:r>
                      <a:r>
                        <a:rPr lang="fr-FR" sz="1800" b="0" i="0" kern="1200" dirty="0" err="1" smtClean="0">
                          <a:solidFill>
                            <a:schemeClr val="dk1"/>
                          </a:solidFill>
                          <a:latin typeface="+mn-lt"/>
                          <a:ea typeface="+mn-ea"/>
                          <a:cs typeface="+mn-cs"/>
                        </a:rPr>
                        <a:t>vector</a:t>
                      </a:r>
                      <a:r>
                        <a:rPr lang="fr-FR" sz="1800" b="0" i="0" kern="1200" dirty="0" smtClean="0">
                          <a:solidFill>
                            <a:schemeClr val="dk1"/>
                          </a:solidFill>
                          <a:latin typeface="+mn-lt"/>
                          <a:ea typeface="+mn-ea"/>
                          <a:cs typeface="+mn-cs"/>
                        </a:rPr>
                        <a:t> machines, etc.</a:t>
                      </a:r>
                      <a:endParaRPr lang="en-US" dirty="0"/>
                    </a:p>
                  </a:txBody>
                  <a:tcPr/>
                </a:tc>
                <a:tc>
                  <a:txBody>
                    <a:bodyPr/>
                    <a:lstStyle/>
                    <a:p>
                      <a:pPr algn="just"/>
                      <a:r>
                        <a:rPr lang="en-US" sz="1800" b="0" i="0" kern="1200" dirty="0" smtClean="0">
                          <a:solidFill>
                            <a:schemeClr val="dk1"/>
                          </a:solidFill>
                          <a:latin typeface="+mn-lt"/>
                          <a:ea typeface="+mn-ea"/>
                          <a:cs typeface="+mn-cs"/>
                        </a:rPr>
                        <a:t>k-means clustering algorithm, Fuzzy c-means clustering algorithm, Gaussian (EM) clustering algorithm, etc.</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smtClean="0"/>
              <a:t>Types of Clustering Methods</a:t>
            </a:r>
            <a:br>
              <a:rPr lang="en-US" dirty="0" smtClean="0"/>
            </a:br>
            <a:endParaRPr lang="en-US" dirty="0"/>
          </a:p>
        </p:txBody>
      </p:sp>
      <p:sp>
        <p:nvSpPr>
          <p:cNvPr id="3" name="Content Placeholder 2"/>
          <p:cNvSpPr>
            <a:spLocks noGrp="1"/>
          </p:cNvSpPr>
          <p:nvPr>
            <p:ph idx="1"/>
          </p:nvPr>
        </p:nvSpPr>
        <p:spPr>
          <a:xfrm>
            <a:off x="457200" y="1219200"/>
            <a:ext cx="8229600" cy="5181600"/>
          </a:xfrm>
        </p:spPr>
        <p:txBody>
          <a:bodyPr>
            <a:normAutofit/>
          </a:bodyPr>
          <a:lstStyle/>
          <a:p>
            <a:pPr algn="just"/>
            <a:r>
              <a:rPr lang="en-US" sz="2400" dirty="0" smtClean="0"/>
              <a:t>The clustering methods are broadly divided into </a:t>
            </a:r>
            <a:r>
              <a:rPr lang="en-US" sz="2400" b="1" dirty="0" smtClean="0"/>
              <a:t>Hard clustering</a:t>
            </a:r>
            <a:r>
              <a:rPr lang="en-US" sz="2400" dirty="0" smtClean="0"/>
              <a:t> (data point belongs to only one group) and </a:t>
            </a:r>
            <a:r>
              <a:rPr lang="en-US" sz="2400" b="1" dirty="0" smtClean="0"/>
              <a:t>Soft Clustering</a:t>
            </a:r>
            <a:r>
              <a:rPr lang="en-US" sz="2400" dirty="0" smtClean="0"/>
              <a:t> (data points can belong to another group also). </a:t>
            </a:r>
          </a:p>
          <a:p>
            <a:pPr algn="just"/>
            <a:endParaRPr lang="en-US" sz="2400" dirty="0" smtClean="0"/>
          </a:p>
          <a:p>
            <a:r>
              <a:rPr lang="en-US" b="1" dirty="0" smtClean="0">
                <a:solidFill>
                  <a:srgbClr val="FF0000"/>
                </a:solidFill>
              </a:rPr>
              <a:t>Partitioning Clustering</a:t>
            </a:r>
          </a:p>
          <a:p>
            <a:r>
              <a:rPr lang="en-US" b="1" dirty="0" smtClean="0">
                <a:solidFill>
                  <a:srgbClr val="FF0000"/>
                </a:solidFill>
              </a:rPr>
              <a:t>Hierarchical Clustering</a:t>
            </a:r>
          </a:p>
          <a:p>
            <a:r>
              <a:rPr lang="en-US" b="1" dirty="0" smtClean="0">
                <a:solidFill>
                  <a:srgbClr val="FF0000"/>
                </a:solidFill>
              </a:rPr>
              <a:t>Density-Based Clustering</a:t>
            </a:r>
          </a:p>
          <a:p>
            <a:r>
              <a:rPr lang="en-US" b="1" dirty="0" smtClean="0">
                <a:solidFill>
                  <a:srgbClr val="FF0000"/>
                </a:solidFill>
              </a:rPr>
              <a:t>Model-Based Clustering</a:t>
            </a:r>
          </a:p>
          <a:p>
            <a:r>
              <a:rPr lang="en-US" b="1" dirty="0" smtClean="0">
                <a:solidFill>
                  <a:srgbClr val="FF0000"/>
                </a:solidFill>
              </a:rPr>
              <a:t>Grid Based Methods</a:t>
            </a:r>
          </a:p>
          <a:p>
            <a:pPr marL="514350" indent="-514350">
              <a:buNone/>
            </a:pPr>
            <a:r>
              <a:rPr lang="en-US" dirty="0" smtClean="0"/>
              <a:t>		</a:t>
            </a:r>
          </a:p>
          <a:p>
            <a:pPr>
              <a:buNone/>
            </a:pPr>
            <a:endParaRPr lang="en-US" b="1"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944562"/>
          </a:xfrm>
        </p:spPr>
        <p:txBody>
          <a:bodyPr>
            <a:normAutofit fontScale="90000"/>
          </a:bodyPr>
          <a:lstStyle/>
          <a:p>
            <a:r>
              <a:rPr lang="en-US" b="1" dirty="0" smtClean="0"/>
              <a:t>What are the Uses of Clustering?</a:t>
            </a:r>
            <a:br>
              <a:rPr lang="en-US" b="1" dirty="0" smtClean="0"/>
            </a:br>
            <a:endParaRPr lang="en-US" dirty="0"/>
          </a:p>
        </p:txBody>
      </p:sp>
      <p:sp>
        <p:nvSpPr>
          <p:cNvPr id="3" name="Content Placeholder 2"/>
          <p:cNvSpPr>
            <a:spLocks noGrp="1"/>
          </p:cNvSpPr>
          <p:nvPr>
            <p:ph idx="1"/>
          </p:nvPr>
        </p:nvSpPr>
        <p:spPr>
          <a:xfrm>
            <a:off x="381000" y="1295400"/>
            <a:ext cx="8458200" cy="5257800"/>
          </a:xfrm>
        </p:spPr>
        <p:txBody>
          <a:bodyPr>
            <a:normAutofit fontScale="85000" lnSpcReduction="20000"/>
          </a:bodyPr>
          <a:lstStyle/>
          <a:p>
            <a:pPr>
              <a:buNone/>
            </a:pPr>
            <a:r>
              <a:rPr lang="en-US" b="1" dirty="0" smtClean="0">
                <a:solidFill>
                  <a:srgbClr val="FF0000"/>
                </a:solidFill>
              </a:rPr>
              <a:t>Common applications for clustering include the following:</a:t>
            </a:r>
          </a:p>
          <a:p>
            <a:pPr marL="514350" indent="-514350">
              <a:buFont typeface="+mj-lt"/>
              <a:buAutoNum type="arabicPeriod"/>
            </a:pPr>
            <a:r>
              <a:rPr lang="en-US" dirty="0" smtClean="0"/>
              <a:t>market segmentation</a:t>
            </a:r>
          </a:p>
          <a:p>
            <a:pPr marL="514350" indent="-514350">
              <a:buFont typeface="+mj-lt"/>
              <a:buAutoNum type="arabicPeriod"/>
            </a:pPr>
            <a:r>
              <a:rPr lang="en-US" dirty="0" smtClean="0"/>
              <a:t>social network analysis</a:t>
            </a:r>
          </a:p>
          <a:p>
            <a:pPr marL="514350" indent="-514350">
              <a:buFont typeface="+mj-lt"/>
              <a:buAutoNum type="arabicPeriod"/>
            </a:pPr>
            <a:r>
              <a:rPr lang="en-US" dirty="0" smtClean="0"/>
              <a:t>search result grouping</a:t>
            </a:r>
          </a:p>
          <a:p>
            <a:pPr marL="514350" indent="-514350">
              <a:buFont typeface="+mj-lt"/>
              <a:buAutoNum type="arabicPeriod"/>
            </a:pPr>
            <a:r>
              <a:rPr lang="en-US" dirty="0" smtClean="0"/>
              <a:t>medical imaging</a:t>
            </a:r>
          </a:p>
          <a:p>
            <a:pPr marL="514350" indent="-514350">
              <a:buFont typeface="+mj-lt"/>
              <a:buAutoNum type="arabicPeriod"/>
            </a:pPr>
            <a:r>
              <a:rPr lang="en-US" dirty="0" smtClean="0"/>
              <a:t>image segmentation</a:t>
            </a:r>
          </a:p>
          <a:p>
            <a:pPr marL="514350" indent="-514350">
              <a:buFont typeface="+mj-lt"/>
              <a:buAutoNum type="arabicPeriod"/>
            </a:pPr>
            <a:r>
              <a:rPr lang="en-US" dirty="0" smtClean="0"/>
              <a:t>anomaly detection</a:t>
            </a:r>
          </a:p>
          <a:p>
            <a:pPr fontAlgn="t">
              <a:buNone/>
            </a:pPr>
            <a:r>
              <a:rPr lang="en-US" b="1" dirty="0" smtClean="0">
                <a:solidFill>
                  <a:srgbClr val="FF0000"/>
                </a:solidFill>
              </a:rPr>
              <a:t>Examples of clustering(Grouping):</a:t>
            </a:r>
          </a:p>
          <a:p>
            <a:pPr marL="514350" indent="-514350" fontAlgn="t">
              <a:buFont typeface="+mj-lt"/>
              <a:buAutoNum type="arabicPeriod"/>
            </a:pPr>
            <a:r>
              <a:rPr lang="en-US" dirty="0" smtClean="0"/>
              <a:t>Group stars by brightness.</a:t>
            </a:r>
          </a:p>
          <a:p>
            <a:pPr marL="514350" indent="-514350" fontAlgn="t">
              <a:buFont typeface="+mj-lt"/>
              <a:buAutoNum type="arabicPeriod"/>
            </a:pPr>
            <a:r>
              <a:rPr lang="en-US" dirty="0" smtClean="0"/>
              <a:t>Group organisms by genetic information into a taxonomy.</a:t>
            </a:r>
          </a:p>
          <a:p>
            <a:pPr marL="514350" indent="-514350" fontAlgn="t">
              <a:buFont typeface="+mj-lt"/>
              <a:buAutoNum type="arabicPeriod"/>
            </a:pPr>
            <a:r>
              <a:rPr lang="en-US" dirty="0" smtClean="0"/>
              <a:t>Group documents by topic.</a:t>
            </a:r>
          </a:p>
          <a:p>
            <a:pPr marL="514350" indent="-514350">
              <a:buFont typeface="+mj-lt"/>
              <a:buAutoNum type="arabicPeriod"/>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smtClean="0"/>
              <a:t>Types of Clustering Methods</a:t>
            </a:r>
            <a:br>
              <a:rPr lang="en-US" dirty="0" smtClean="0"/>
            </a:br>
            <a:endParaRPr lang="en-US" dirty="0"/>
          </a:p>
        </p:txBody>
      </p:sp>
      <p:sp>
        <p:nvSpPr>
          <p:cNvPr id="3" name="Content Placeholder 2"/>
          <p:cNvSpPr>
            <a:spLocks noGrp="1"/>
          </p:cNvSpPr>
          <p:nvPr>
            <p:ph idx="1"/>
          </p:nvPr>
        </p:nvSpPr>
        <p:spPr>
          <a:xfrm>
            <a:off x="457200" y="1219200"/>
            <a:ext cx="8229600" cy="5181600"/>
          </a:xfrm>
        </p:spPr>
        <p:txBody>
          <a:bodyPr>
            <a:normAutofit/>
          </a:bodyPr>
          <a:lstStyle/>
          <a:p>
            <a:pPr algn="just"/>
            <a:r>
              <a:rPr lang="en-US" sz="2400" dirty="0" smtClean="0"/>
              <a:t>The clustering methods are broadly divided into </a:t>
            </a:r>
            <a:r>
              <a:rPr lang="en-US" sz="2400" b="1" dirty="0" smtClean="0"/>
              <a:t>Hard clustering</a:t>
            </a:r>
            <a:r>
              <a:rPr lang="en-US" sz="2400" dirty="0" smtClean="0"/>
              <a:t> (data point belongs to only one group) and </a:t>
            </a:r>
            <a:r>
              <a:rPr lang="en-US" sz="2400" b="1" dirty="0" smtClean="0"/>
              <a:t>Soft Clustering</a:t>
            </a:r>
            <a:r>
              <a:rPr lang="en-US" sz="2400" dirty="0" smtClean="0"/>
              <a:t> (data points can belong to another group also). </a:t>
            </a:r>
          </a:p>
          <a:p>
            <a:pPr algn="just"/>
            <a:endParaRPr lang="en-US" sz="2400" dirty="0" smtClean="0"/>
          </a:p>
          <a:p>
            <a:r>
              <a:rPr lang="en-US" b="1" dirty="0" smtClean="0">
                <a:solidFill>
                  <a:srgbClr val="FF0000"/>
                </a:solidFill>
              </a:rPr>
              <a:t>Partitioning Clustering</a:t>
            </a:r>
          </a:p>
          <a:p>
            <a:r>
              <a:rPr lang="en-US" b="1" dirty="0" smtClean="0">
                <a:solidFill>
                  <a:srgbClr val="FF0000"/>
                </a:solidFill>
              </a:rPr>
              <a:t>Hierarchical Clustering</a:t>
            </a:r>
          </a:p>
          <a:p>
            <a:r>
              <a:rPr lang="en-US" b="1" dirty="0" smtClean="0">
                <a:solidFill>
                  <a:srgbClr val="FF0000"/>
                </a:solidFill>
              </a:rPr>
              <a:t>Density-Based Clustering</a:t>
            </a:r>
          </a:p>
          <a:p>
            <a:r>
              <a:rPr lang="en-US" b="1" dirty="0" smtClean="0">
                <a:solidFill>
                  <a:srgbClr val="FF0000"/>
                </a:solidFill>
              </a:rPr>
              <a:t>Model-Based Clustering</a:t>
            </a:r>
          </a:p>
          <a:p>
            <a:r>
              <a:rPr lang="en-US" b="1" dirty="0" smtClean="0">
                <a:solidFill>
                  <a:srgbClr val="FF0000"/>
                </a:solidFill>
              </a:rPr>
              <a:t>Grid-Based Methods</a:t>
            </a:r>
          </a:p>
          <a:p>
            <a:pPr marL="514350" indent="-514350">
              <a:buNone/>
            </a:pPr>
            <a:r>
              <a:rPr lang="en-US" dirty="0" smtClean="0"/>
              <a:t>		</a:t>
            </a:r>
          </a:p>
          <a:p>
            <a:pPr>
              <a:buNone/>
            </a:pPr>
            <a:endParaRPr lang="en-US" b="1" dirty="0" smtClean="0"/>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1475</TotalTime>
  <Words>1251</Words>
  <Application>Microsoft Office PowerPoint</Application>
  <PresentationFormat>On-screen Show (4:3)</PresentationFormat>
  <Paragraphs>304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UNIT-4: Unsupervised Learning </vt:lpstr>
      <vt:lpstr>Overview of Clustering</vt:lpstr>
      <vt:lpstr>Introduction to clustering?</vt:lpstr>
      <vt:lpstr>What is clustering?</vt:lpstr>
      <vt:lpstr>Examples</vt:lpstr>
      <vt:lpstr>Differentiate between Classification and Clustering</vt:lpstr>
      <vt:lpstr>Types of Clustering Methods </vt:lpstr>
      <vt:lpstr>What are the Uses of Clustering? </vt:lpstr>
      <vt:lpstr>Types of Clustering Methods </vt:lpstr>
      <vt:lpstr>Partitioning Clustering </vt:lpstr>
      <vt:lpstr>Slide 11</vt:lpstr>
      <vt:lpstr>Slide 12</vt:lpstr>
      <vt:lpstr>Let's understand the above steps by considering the visual plots:</vt:lpstr>
      <vt:lpstr>Slide 14</vt:lpstr>
      <vt:lpstr>Slide 15</vt:lpstr>
      <vt:lpstr>Slide 16</vt:lpstr>
      <vt:lpstr>Slide 17</vt:lpstr>
      <vt:lpstr>Slide 18</vt:lpstr>
      <vt:lpstr>Slide 19</vt:lpstr>
      <vt:lpstr>Slide 20</vt:lpstr>
      <vt:lpstr>Slide 21</vt:lpstr>
      <vt:lpstr>How to choose the value of "K number of clusters" in K-means Clustering? </vt:lpstr>
      <vt:lpstr>Association rule</vt:lpstr>
      <vt:lpstr>Associations: Market Basket Analysis</vt:lpstr>
      <vt:lpstr>Slide 25</vt:lpstr>
      <vt:lpstr>Slide 26</vt:lpstr>
      <vt:lpstr>Slide 27</vt:lpstr>
      <vt:lpstr>Slide 28</vt:lpstr>
      <vt:lpstr>Support Count(σ) – Frequency of occurrence of a items.  Here σ({Milk, Diaper, Beer})=2     σ({Bread, Diaper, Beer})=2</vt:lpstr>
      <vt:lpstr>Slide 30</vt:lpstr>
      <vt:lpstr>Slide 31</vt:lpstr>
      <vt:lpstr>Slide 32</vt:lpstr>
      <vt:lpstr>Applications of Association Rule Learning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govt.eng.chandrapur</dc:creator>
  <cp:lastModifiedBy>12</cp:lastModifiedBy>
  <cp:revision>342</cp:revision>
  <dcterms:created xsi:type="dcterms:W3CDTF">2020-08-26T16:58:37Z</dcterms:created>
  <dcterms:modified xsi:type="dcterms:W3CDTF">2024-03-19T08:24:16Z</dcterms:modified>
</cp:coreProperties>
</file>