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413" r:id="rId2"/>
    <p:sldId id="371" r:id="rId3"/>
    <p:sldId id="374" r:id="rId4"/>
    <p:sldId id="375" r:id="rId5"/>
    <p:sldId id="389" r:id="rId6"/>
    <p:sldId id="391" r:id="rId7"/>
    <p:sldId id="390"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4" r:id="rId28"/>
    <p:sldId id="415" r:id="rId29"/>
    <p:sldId id="416" r:id="rId30"/>
    <p:sldId id="417" r:id="rId31"/>
    <p:sldId id="418" r:id="rId32"/>
    <p:sldId id="419" r:id="rId33"/>
    <p:sldId id="420" r:id="rId34"/>
    <p:sldId id="411" r:id="rId35"/>
    <p:sldId id="41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45081-5B45-45F0-83DC-356CDF0B0270}" type="datetimeFigureOut">
              <a:rPr lang="en-US" smtClean="0"/>
              <a:pPr/>
              <a:t>3/20/2024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B2567-CE09-4922-93A7-EC2DD2C74C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A5564-E9EC-4BEF-AEC6-41E505023173}" type="slidenum">
              <a:rPr lang="en-US" altLang="en-US"/>
              <a:pPr/>
              <a:t>21</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6680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A0400D63-81BB-44A9-A822-6941FEA98177}" type="slidenum">
              <a:rPr lang="en-US" altLang="en-US"/>
              <a:pPr fontAlgn="base">
                <a:spcBef>
                  <a:spcPct val="0"/>
                </a:spcBef>
                <a:spcAft>
                  <a:spcPct val="0"/>
                </a:spcAft>
              </a:pPr>
              <a:t>23</a:t>
            </a:fld>
            <a:endParaRPr lang="en-US" altLang="en-US"/>
          </a:p>
        </p:txBody>
      </p:sp>
      <p:sp>
        <p:nvSpPr>
          <p:cNvPr id="44035" name="Rectangle 2"/>
          <p:cNvSpPr>
            <a:spLocks noGrp="1" noRot="1" noChangeAspect="1" noChangeArrowheads="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6" name="Rectangle 3"/>
          <p:cNvSpPr>
            <a:spLocks noGrp="1" noChangeArrowheads="1"/>
          </p:cNvSpPr>
          <p:nvPr>
            <p:ph type="body" idx="1"/>
          </p:nvPr>
        </p:nvSpPr>
        <p:spPr bwMode="auto">
          <a:xfrm>
            <a:off x="912813" y="4343401"/>
            <a:ext cx="5030787"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963613">
              <a:spcBef>
                <a:spcPct val="0"/>
              </a:spcBef>
            </a:pPr>
            <a:endParaRPr lang="en-US" altLang="en-US" smtClean="0"/>
          </a:p>
        </p:txBody>
      </p:sp>
    </p:spTree>
    <p:extLst>
      <p:ext uri="{BB962C8B-B14F-4D97-AF65-F5344CB8AC3E}">
        <p14:creationId xmlns:p14="http://schemas.microsoft.com/office/powerpoint/2010/main" xmlns="" val="106244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13B4CF32-FA98-4656-9CD5-7A78B8F52F97}" type="slidenum">
              <a:rPr lang="en-US" altLang="en-US"/>
              <a:pPr fontAlgn="base">
                <a:spcBef>
                  <a:spcPct val="0"/>
                </a:spcBef>
                <a:spcAft>
                  <a:spcPct val="0"/>
                </a:spcAft>
              </a:pPr>
              <a:t>24</a:t>
            </a:fld>
            <a:endParaRPr lang="en-US" altLang="en-US"/>
          </a:p>
        </p:txBody>
      </p:sp>
      <p:sp>
        <p:nvSpPr>
          <p:cNvPr id="45059" name="Rectangle 2"/>
          <p:cNvSpPr>
            <a:spLocks noGrp="1" noRot="1" noChangeAspect="1" noChangeArrowheads="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60" name="Rectangle 3"/>
          <p:cNvSpPr>
            <a:spLocks noGrp="1" noChangeArrowheads="1"/>
          </p:cNvSpPr>
          <p:nvPr>
            <p:ph type="body" idx="1"/>
          </p:nvPr>
        </p:nvSpPr>
        <p:spPr bwMode="auto">
          <a:xfrm>
            <a:off x="912813" y="4343401"/>
            <a:ext cx="5030787"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963613">
              <a:spcBef>
                <a:spcPct val="0"/>
              </a:spcBef>
            </a:pPr>
            <a:endParaRPr lang="en-US" altLang="en-US" smtClean="0"/>
          </a:p>
        </p:txBody>
      </p:sp>
    </p:spTree>
    <p:extLst>
      <p:ext uri="{BB962C8B-B14F-4D97-AF65-F5344CB8AC3E}">
        <p14:creationId xmlns:p14="http://schemas.microsoft.com/office/powerpoint/2010/main" xmlns="" val="341727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D530ED3-0ADC-4A5D-B4DA-5BCE67B56491}" type="slidenum">
              <a:rPr lang="en-US" altLang="en-US"/>
              <a:pPr fontAlgn="base">
                <a:spcBef>
                  <a:spcPct val="0"/>
                </a:spcBef>
                <a:spcAft>
                  <a:spcPct val="0"/>
                </a:spcAft>
              </a:pPr>
              <a:t>25</a:t>
            </a:fld>
            <a:endParaRPr lang="en-US" altLang="en-US"/>
          </a:p>
        </p:txBody>
      </p:sp>
      <p:sp>
        <p:nvSpPr>
          <p:cNvPr id="46083" name="Rectangle 2"/>
          <p:cNvSpPr>
            <a:spLocks noGrp="1" noRot="1" noChangeAspect="1" noChangeArrowheads="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4" name="Rectangle 3"/>
          <p:cNvSpPr>
            <a:spLocks noGrp="1" noChangeArrowheads="1"/>
          </p:cNvSpPr>
          <p:nvPr>
            <p:ph type="body" idx="1"/>
          </p:nvPr>
        </p:nvSpPr>
        <p:spPr bwMode="auto">
          <a:xfrm>
            <a:off x="912813" y="4343401"/>
            <a:ext cx="5030787"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963613">
              <a:spcBef>
                <a:spcPct val="0"/>
              </a:spcBef>
            </a:pPr>
            <a:endParaRPr lang="en-US" altLang="en-US" smtClean="0"/>
          </a:p>
        </p:txBody>
      </p:sp>
    </p:spTree>
    <p:extLst>
      <p:ext uri="{BB962C8B-B14F-4D97-AF65-F5344CB8AC3E}">
        <p14:creationId xmlns:p14="http://schemas.microsoft.com/office/powerpoint/2010/main" xmlns="" val="10049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B9169DF4-1FD2-4A76-843C-FAF7CE18C54E}" type="slidenum">
              <a:rPr lang="en-US" altLang="en-US"/>
              <a:pPr fontAlgn="base">
                <a:spcBef>
                  <a:spcPct val="0"/>
                </a:spcBef>
                <a:spcAft>
                  <a:spcPct val="0"/>
                </a:spcAft>
              </a:pPr>
              <a:t>26</a:t>
            </a:fld>
            <a:endParaRPr lang="en-US" altLang="en-US"/>
          </a:p>
        </p:txBody>
      </p:sp>
      <p:sp>
        <p:nvSpPr>
          <p:cNvPr id="47107" name="Rectangle 2"/>
          <p:cNvSpPr>
            <a:spLocks noGrp="1" noRot="1" noChangeAspect="1" noChangeArrowheads="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8" name="Rectangle 3"/>
          <p:cNvSpPr>
            <a:spLocks noGrp="1" noChangeArrowheads="1"/>
          </p:cNvSpPr>
          <p:nvPr>
            <p:ph type="body" idx="1"/>
          </p:nvPr>
        </p:nvSpPr>
        <p:spPr bwMode="auto">
          <a:xfrm>
            <a:off x="912813" y="4343401"/>
            <a:ext cx="5030787"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963613">
              <a:spcBef>
                <a:spcPct val="0"/>
              </a:spcBef>
            </a:pPr>
            <a:endParaRPr lang="en-US" altLang="en-US" smtClean="0"/>
          </a:p>
        </p:txBody>
      </p:sp>
    </p:spTree>
    <p:extLst>
      <p:ext uri="{BB962C8B-B14F-4D97-AF65-F5344CB8AC3E}">
        <p14:creationId xmlns:p14="http://schemas.microsoft.com/office/powerpoint/2010/main" xmlns="" val="374750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0EF76D-2D46-448B-AC54-8FEDB869D6FE}"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0EF76D-2D46-448B-AC54-8FEDB869D6FE}"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0EF76D-2D46-448B-AC54-8FEDB869D6FE}" type="datetimeFigureOut">
              <a:rPr lang="en-US" smtClean="0"/>
              <a:pPr/>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0EF76D-2D46-448B-AC54-8FEDB869D6FE}" type="datetimeFigureOut">
              <a:rPr lang="en-US" smtClean="0"/>
              <a:pPr/>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EF76D-2D46-448B-AC54-8FEDB869D6FE}" type="datetimeFigureOut">
              <a:rPr lang="en-US" smtClean="0"/>
              <a:pPr/>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EF76D-2D46-448B-AC54-8FEDB869D6FE}"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EF76D-2D46-448B-AC54-8FEDB869D6FE}"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EF76D-2D46-448B-AC54-8FEDB869D6FE}" type="datetimeFigureOut">
              <a:rPr lang="en-US" smtClean="0"/>
              <a:pPr/>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D588F-D331-4C57-866C-BF743508AF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k-means-clustering-algorithm-in-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924800" cy="609600"/>
          </a:xfrm>
        </p:spPr>
        <p:txBody>
          <a:bodyPr>
            <a:normAutofit fontScale="90000"/>
          </a:bodyPr>
          <a:lstStyle/>
          <a:p>
            <a:r>
              <a:rPr lang="en-US" dirty="0" smtClean="0"/>
              <a:t>UNIT-4:</a:t>
            </a:r>
            <a:r>
              <a:rPr lang="en-US" b="1" dirty="0" smtClean="0"/>
              <a:t> Unsupervised Learning </a:t>
            </a: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marL="514350" indent="-514350">
              <a:buFont typeface="Arial" pitchFamily="34" charset="0"/>
              <a:buAutoNum type="arabicPeriod"/>
            </a:pPr>
            <a:r>
              <a:rPr lang="en-US" dirty="0" smtClean="0"/>
              <a:t>Introduction to Clustering</a:t>
            </a:r>
          </a:p>
          <a:p>
            <a:pPr marL="514350" indent="-514350">
              <a:buAutoNum type="arabicPeriod"/>
            </a:pPr>
            <a:r>
              <a:rPr lang="en-US" dirty="0" smtClean="0"/>
              <a:t>Unsupervised </a:t>
            </a:r>
            <a:r>
              <a:rPr lang="en-US" dirty="0" err="1" smtClean="0"/>
              <a:t>vs</a:t>
            </a:r>
            <a:r>
              <a:rPr lang="en-US" dirty="0" smtClean="0"/>
              <a:t> Supervised Learning, </a:t>
            </a:r>
          </a:p>
          <a:p>
            <a:pPr marL="514350" indent="-514350">
              <a:buAutoNum type="arabicPeriod"/>
            </a:pPr>
            <a:r>
              <a:rPr lang="en-US" dirty="0" smtClean="0"/>
              <a:t>Different types of clustering techniques</a:t>
            </a:r>
          </a:p>
          <a:p>
            <a:pPr marL="514350" indent="-514350">
              <a:buNone/>
            </a:pPr>
            <a:r>
              <a:rPr lang="en-US" dirty="0" smtClean="0"/>
              <a:t>		– Partitioning Methods </a:t>
            </a:r>
          </a:p>
          <a:p>
            <a:pPr marL="514350" indent="-514350">
              <a:buNone/>
            </a:pPr>
            <a:r>
              <a:rPr lang="en-US" dirty="0" smtClean="0"/>
              <a:t>		– Hierarchical methods </a:t>
            </a:r>
          </a:p>
          <a:p>
            <a:pPr marL="514350" indent="-514350">
              <a:buNone/>
            </a:pPr>
            <a:r>
              <a:rPr lang="en-US" dirty="0" smtClean="0"/>
              <a:t>		– Density Based Methods</a:t>
            </a:r>
          </a:p>
          <a:p>
            <a:pPr marL="514350" indent="-514350">
              <a:buNone/>
            </a:pPr>
            <a:r>
              <a:rPr lang="en-US" dirty="0" smtClean="0">
                <a:latin typeface="Franklin Gothic Book"/>
              </a:rPr>
              <a:t>		</a:t>
            </a:r>
            <a:r>
              <a:rPr lang="en-US" dirty="0" smtClean="0"/>
              <a:t> –Grid Based Methods</a:t>
            </a:r>
          </a:p>
          <a:p>
            <a:pPr marL="514350" indent="-514350">
              <a:buNone/>
            </a:pPr>
            <a:r>
              <a:rPr lang="en-US" dirty="0" smtClean="0"/>
              <a:t>		– Model Based Clustering Methods. </a:t>
            </a:r>
          </a:p>
          <a:p>
            <a:pPr marL="514350" indent="-514350">
              <a:buNone/>
            </a:pPr>
            <a:r>
              <a:rPr lang="en-IN" dirty="0" smtClean="0"/>
              <a:t>4. 	K-means clustering,</a:t>
            </a:r>
          </a:p>
          <a:p>
            <a:pPr marL="514350" indent="-514350">
              <a:buNone/>
            </a:pPr>
            <a:r>
              <a:rPr lang="en-US" dirty="0" smtClean="0"/>
              <a:t>5. 	</a:t>
            </a:r>
            <a:r>
              <a:rPr lang="en-US" dirty="0" err="1" smtClean="0"/>
              <a:t>Apriori</a:t>
            </a:r>
            <a:r>
              <a:rPr lang="en-US" dirty="0" smtClean="0"/>
              <a:t> algorithm and </a:t>
            </a:r>
          </a:p>
          <a:p>
            <a:pPr marL="514350" indent="-514350">
              <a:buAutoNum type="arabicPeriod" startAt="6"/>
            </a:pPr>
            <a:r>
              <a:rPr lang="en-US" dirty="0" smtClean="0"/>
              <a:t>Association rule. </a:t>
            </a:r>
          </a:p>
          <a:p>
            <a:pPr marL="514350" indent="-514350">
              <a:buAutoNum type="arabicPeriod" startAt="6"/>
            </a:pPr>
            <a:r>
              <a:rPr lang="en-US" dirty="0" smtClean="0"/>
              <a:t>Hierarchical clustering, K-</a:t>
            </a:r>
            <a:r>
              <a:rPr lang="en-US" dirty="0" err="1" smtClean="0"/>
              <a:t>Medoids</a:t>
            </a:r>
            <a:r>
              <a:rPr lang="en-US" dirty="0" smtClean="0"/>
              <a:t>, </a:t>
            </a:r>
          </a:p>
          <a:p>
            <a:pPr marL="514350" indent="-514350">
              <a:buAutoNum type="arabicPeriod" startAt="6"/>
            </a:pPr>
            <a:r>
              <a:rPr lang="en-US" dirty="0" smtClean="0"/>
              <a:t>Density-based methods – DBSCAN.</a:t>
            </a:r>
          </a:p>
          <a:p>
            <a:pPr marL="514350" indent="-514350">
              <a:buAutoNum type="arabicPeriod" startAt="6"/>
            </a:pPr>
            <a:endParaRPr lang="en-IN" dirty="0" smtClean="0"/>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2362200"/>
          </a:xfrm>
        </p:spPr>
        <p:txBody>
          <a:bodyPr>
            <a:normAutofit fontScale="70000" lnSpcReduction="20000"/>
          </a:bodyPr>
          <a:lstStyle/>
          <a:p>
            <a:pPr>
              <a:buNone/>
            </a:pPr>
            <a:r>
              <a:rPr lang="en-US" dirty="0" smtClean="0"/>
              <a:t>The working of the </a:t>
            </a:r>
            <a:r>
              <a:rPr lang="en-US" b="1" dirty="0" smtClean="0">
                <a:solidFill>
                  <a:srgbClr val="FF0000"/>
                </a:solidFill>
              </a:rPr>
              <a:t>AHC</a:t>
            </a:r>
            <a:r>
              <a:rPr lang="en-US" dirty="0" smtClean="0"/>
              <a:t> algorithm can be explained using the below steps</a:t>
            </a:r>
            <a:r>
              <a:rPr lang="en-US" dirty="0" smtClean="0"/>
              <a:t>:</a:t>
            </a:r>
          </a:p>
          <a:p>
            <a:pPr>
              <a:buNone/>
            </a:pPr>
            <a:endParaRPr lang="en-US" dirty="0" smtClean="0"/>
          </a:p>
          <a:p>
            <a:pPr algn="just">
              <a:buNone/>
            </a:pPr>
            <a:r>
              <a:rPr lang="en-US" b="1" dirty="0" smtClean="0"/>
              <a:t>Step-1:</a:t>
            </a:r>
            <a:r>
              <a:rPr lang="en-US" dirty="0" smtClean="0"/>
              <a:t> Create each data point as a single cluster. </a:t>
            </a:r>
            <a:endParaRPr lang="en-US" dirty="0" smtClean="0"/>
          </a:p>
          <a:p>
            <a:pPr algn="just">
              <a:buNone/>
            </a:pPr>
            <a:endParaRPr lang="en-US" dirty="0" smtClean="0"/>
          </a:p>
          <a:p>
            <a:pPr algn="just">
              <a:buNone/>
            </a:pPr>
            <a:r>
              <a:rPr lang="en-US" dirty="0" smtClean="0"/>
              <a:t>	</a:t>
            </a:r>
            <a:r>
              <a:rPr lang="en-US" dirty="0" smtClean="0"/>
              <a:t>	  </a:t>
            </a:r>
            <a:r>
              <a:rPr lang="en-US" dirty="0" smtClean="0"/>
              <a:t>Let's </a:t>
            </a:r>
            <a:r>
              <a:rPr lang="en-US" dirty="0" smtClean="0"/>
              <a:t>say there are N data points, so the number of clusters will also be </a:t>
            </a:r>
            <a:r>
              <a:rPr lang="en-US" dirty="0" smtClean="0"/>
              <a:t>N.   </a:t>
            </a:r>
            <a:r>
              <a:rPr lang="en-US" dirty="0" smtClean="0"/>
              <a:t>In this example N=6</a:t>
            </a:r>
            <a:endParaRPr lang="en-US" dirty="0"/>
          </a:p>
        </p:txBody>
      </p:sp>
      <p:pic>
        <p:nvPicPr>
          <p:cNvPr id="1026" name="Picture 2" descr="Hierarchical Clustering in Machine Learning"/>
          <p:cNvPicPr>
            <a:picLocks noChangeAspect="1" noChangeArrowheads="1"/>
          </p:cNvPicPr>
          <p:nvPr/>
        </p:nvPicPr>
        <p:blipFill>
          <a:blip r:embed="rId2" cstate="print"/>
          <a:srcRect/>
          <a:stretch>
            <a:fillRect/>
          </a:stretch>
        </p:blipFill>
        <p:spPr bwMode="auto">
          <a:xfrm>
            <a:off x="2667000" y="3048000"/>
            <a:ext cx="3810000" cy="3200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lstStyle/>
          <a:p>
            <a:pPr algn="just">
              <a:buNone/>
            </a:pPr>
            <a:r>
              <a:rPr lang="en-US" b="1" dirty="0" smtClean="0"/>
              <a:t>Step-2:</a:t>
            </a:r>
            <a:r>
              <a:rPr lang="en-US" dirty="0" smtClean="0"/>
              <a:t> Take two closest data </a:t>
            </a:r>
            <a:r>
              <a:rPr lang="en-US" dirty="0" smtClean="0"/>
              <a:t>points merge </a:t>
            </a:r>
            <a:r>
              <a:rPr lang="en-US" dirty="0" smtClean="0"/>
              <a:t>them </a:t>
            </a:r>
            <a:r>
              <a:rPr lang="en-US" dirty="0" smtClean="0"/>
              <a:t>together to </a:t>
            </a:r>
            <a:r>
              <a:rPr lang="en-US" dirty="0" smtClean="0"/>
              <a:t>form one cluster. So, there will now be N-1 clusters.</a:t>
            </a:r>
            <a:endParaRPr lang="en-US" dirty="0"/>
          </a:p>
        </p:txBody>
      </p:sp>
      <p:pic>
        <p:nvPicPr>
          <p:cNvPr id="43010" name="Picture 2" descr="Hierarchical Clustering in Machine Learning"/>
          <p:cNvPicPr>
            <a:picLocks noChangeAspect="1" noChangeArrowheads="1"/>
          </p:cNvPicPr>
          <p:nvPr/>
        </p:nvPicPr>
        <p:blipFill>
          <a:blip r:embed="rId2" cstate="print"/>
          <a:srcRect/>
          <a:stretch>
            <a:fillRect/>
          </a:stretch>
        </p:blipFill>
        <p:spPr bwMode="auto">
          <a:xfrm>
            <a:off x="2438400" y="2514600"/>
            <a:ext cx="3810000" cy="300037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smtClean="0"/>
              <a:t>Step-3</a:t>
            </a:r>
            <a:r>
              <a:rPr lang="en-US" dirty="0" smtClean="0"/>
              <a:t>: Again, take the two closest </a:t>
            </a:r>
            <a:r>
              <a:rPr lang="en-US" dirty="0" smtClean="0"/>
              <a:t>clusters(Data point) </a:t>
            </a:r>
            <a:r>
              <a:rPr lang="en-US" dirty="0" smtClean="0"/>
              <a:t>and merge them together to form one cluster. There will be N-2 clusters.</a:t>
            </a:r>
            <a:endParaRPr lang="en-US" dirty="0"/>
          </a:p>
        </p:txBody>
      </p:sp>
      <p:pic>
        <p:nvPicPr>
          <p:cNvPr id="44034" name="Picture 2" descr="Hierarchical Clustering in Machine Learning"/>
          <p:cNvPicPr>
            <a:picLocks noChangeAspect="1" noChangeArrowheads="1"/>
          </p:cNvPicPr>
          <p:nvPr/>
        </p:nvPicPr>
        <p:blipFill>
          <a:blip r:embed="rId2" cstate="print"/>
          <a:srcRect/>
          <a:stretch>
            <a:fillRect/>
          </a:stretch>
        </p:blipFill>
        <p:spPr bwMode="auto">
          <a:xfrm>
            <a:off x="2438400" y="2790824"/>
            <a:ext cx="3810000" cy="300037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1219200"/>
          </a:xfrm>
        </p:spPr>
        <p:txBody>
          <a:bodyPr>
            <a:normAutofit fontScale="85000" lnSpcReduction="20000"/>
          </a:bodyPr>
          <a:lstStyle/>
          <a:p>
            <a:r>
              <a:rPr lang="en-US" b="1" dirty="0" smtClean="0"/>
              <a:t>Step-4:</a:t>
            </a:r>
            <a:r>
              <a:rPr lang="en-US" dirty="0" smtClean="0"/>
              <a:t> Repeat Step 3 until only one cluster </a:t>
            </a:r>
            <a:r>
              <a:rPr lang="en-US" dirty="0" smtClean="0"/>
              <a:t>is left</a:t>
            </a:r>
            <a:r>
              <a:rPr lang="en-US" dirty="0" smtClean="0"/>
              <a:t>. So, we will get the following clusters. </a:t>
            </a:r>
            <a:endParaRPr lang="en-US" dirty="0" smtClean="0"/>
          </a:p>
          <a:p>
            <a:r>
              <a:rPr lang="en-US" dirty="0" smtClean="0"/>
              <a:t>Consider </a:t>
            </a:r>
            <a:r>
              <a:rPr lang="en-US" dirty="0" smtClean="0"/>
              <a:t>the below images:</a:t>
            </a:r>
            <a:endParaRPr lang="en-US" dirty="0"/>
          </a:p>
        </p:txBody>
      </p:sp>
      <p:pic>
        <p:nvPicPr>
          <p:cNvPr id="45058" name="Picture 2" descr="Hierarchical Clustering in Machine Learning"/>
          <p:cNvPicPr>
            <a:picLocks noChangeAspect="1" noChangeArrowheads="1"/>
          </p:cNvPicPr>
          <p:nvPr/>
        </p:nvPicPr>
        <p:blipFill>
          <a:blip r:embed="rId2" cstate="print"/>
          <a:srcRect/>
          <a:stretch>
            <a:fillRect/>
          </a:stretch>
        </p:blipFill>
        <p:spPr bwMode="auto">
          <a:xfrm>
            <a:off x="381000" y="1600200"/>
            <a:ext cx="3810000" cy="2438400"/>
          </a:xfrm>
          <a:prstGeom prst="rect">
            <a:avLst/>
          </a:prstGeom>
          <a:noFill/>
        </p:spPr>
      </p:pic>
      <p:pic>
        <p:nvPicPr>
          <p:cNvPr id="45060" name="Picture 4" descr="Hierarchical Clustering in Machine Learning"/>
          <p:cNvPicPr>
            <a:picLocks noChangeAspect="1" noChangeArrowheads="1"/>
          </p:cNvPicPr>
          <p:nvPr/>
        </p:nvPicPr>
        <p:blipFill>
          <a:blip r:embed="rId3" cstate="print"/>
          <a:srcRect/>
          <a:stretch>
            <a:fillRect/>
          </a:stretch>
        </p:blipFill>
        <p:spPr bwMode="auto">
          <a:xfrm>
            <a:off x="4648200" y="1343024"/>
            <a:ext cx="3810000" cy="3000376"/>
          </a:xfrm>
          <a:prstGeom prst="rect">
            <a:avLst/>
          </a:prstGeom>
          <a:noFill/>
        </p:spPr>
      </p:pic>
      <p:pic>
        <p:nvPicPr>
          <p:cNvPr id="45062" name="Picture 6" descr="Hierarchical Clustering in Machine Learning"/>
          <p:cNvPicPr>
            <a:picLocks noChangeAspect="1" noChangeArrowheads="1"/>
          </p:cNvPicPr>
          <p:nvPr/>
        </p:nvPicPr>
        <p:blipFill>
          <a:blip r:embed="rId4" cstate="print"/>
          <a:srcRect/>
          <a:stretch>
            <a:fillRect/>
          </a:stretch>
        </p:blipFill>
        <p:spPr bwMode="auto">
          <a:xfrm>
            <a:off x="381000" y="4191000"/>
            <a:ext cx="3810000" cy="2438400"/>
          </a:xfrm>
          <a:prstGeom prst="rect">
            <a:avLst/>
          </a:prstGeom>
          <a:noFill/>
        </p:spPr>
      </p:pic>
      <p:sp>
        <p:nvSpPr>
          <p:cNvPr id="7" name="Rectangle 6"/>
          <p:cNvSpPr/>
          <p:nvPr/>
        </p:nvSpPr>
        <p:spPr>
          <a:xfrm>
            <a:off x="4267200" y="4800600"/>
            <a:ext cx="4572000" cy="1569660"/>
          </a:xfrm>
          <a:prstGeom prst="rect">
            <a:avLst/>
          </a:prstGeom>
        </p:spPr>
        <p:txBody>
          <a:bodyPr wrap="square">
            <a:spAutoFit/>
          </a:bodyPr>
          <a:lstStyle/>
          <a:p>
            <a:pPr algn="just"/>
            <a:r>
              <a:rPr lang="en-US" sz="2400" b="1" dirty="0" smtClean="0"/>
              <a:t>Step-5:</a:t>
            </a:r>
            <a:r>
              <a:rPr lang="en-US" sz="2400" dirty="0" smtClean="0"/>
              <a:t> Once all the clusters are combined into one big cluster, develop the </a:t>
            </a:r>
            <a:r>
              <a:rPr lang="en-US" sz="2400" dirty="0" err="1" smtClean="0"/>
              <a:t>dendrogram</a:t>
            </a:r>
            <a:r>
              <a:rPr lang="en-US" sz="2400" dirty="0" smtClean="0"/>
              <a:t> to divide the clusters as per the problem.</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7500" lnSpcReduction="20000"/>
          </a:bodyPr>
          <a:lstStyle/>
          <a:p>
            <a:r>
              <a:rPr lang="en-US" dirty="0" smtClean="0"/>
              <a:t>The working of the </a:t>
            </a:r>
            <a:r>
              <a:rPr lang="en-US" dirty="0" err="1" smtClean="0"/>
              <a:t>dendrogram</a:t>
            </a:r>
            <a:r>
              <a:rPr lang="en-US" dirty="0" smtClean="0"/>
              <a:t> can be explained using the below diagram</a:t>
            </a:r>
            <a:r>
              <a:rPr lang="en-US" dirty="0" smtClean="0"/>
              <a:t>:</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endParaRPr lang="en-US" dirty="0" smtClean="0"/>
          </a:p>
          <a:p>
            <a:pPr algn="just"/>
            <a:r>
              <a:rPr lang="en-US" dirty="0" smtClean="0"/>
              <a:t>In </a:t>
            </a:r>
            <a:r>
              <a:rPr lang="en-US" dirty="0" smtClean="0"/>
              <a:t>the above diagram, the left part is showing how clusters are created in agglomerative clustering, and </a:t>
            </a:r>
            <a:endParaRPr lang="en-US" dirty="0" smtClean="0"/>
          </a:p>
          <a:p>
            <a:pPr algn="just"/>
            <a:endParaRPr lang="en-US" dirty="0" smtClean="0"/>
          </a:p>
          <a:p>
            <a:pPr algn="just"/>
            <a:r>
              <a:rPr lang="en-US" dirty="0" smtClean="0"/>
              <a:t>In the above </a:t>
            </a:r>
            <a:r>
              <a:rPr lang="en-US" dirty="0" smtClean="0"/>
              <a:t>diagram, </a:t>
            </a:r>
            <a:r>
              <a:rPr lang="en-US" dirty="0" smtClean="0"/>
              <a:t>the </a:t>
            </a:r>
            <a:r>
              <a:rPr lang="en-US" dirty="0" smtClean="0"/>
              <a:t>right part is showing the corresponding </a:t>
            </a:r>
            <a:r>
              <a:rPr lang="en-US" dirty="0" err="1" smtClean="0"/>
              <a:t>dendrogram</a:t>
            </a:r>
            <a:r>
              <a:rPr lang="en-US" dirty="0" smtClean="0"/>
              <a:t>.</a:t>
            </a:r>
            <a:endParaRPr lang="en-US" dirty="0"/>
          </a:p>
        </p:txBody>
      </p:sp>
      <p:pic>
        <p:nvPicPr>
          <p:cNvPr id="46082" name="Picture 2" descr="Hierarchical Clustering in Machine Learning"/>
          <p:cNvPicPr>
            <a:picLocks noChangeAspect="1" noChangeArrowheads="1"/>
          </p:cNvPicPr>
          <p:nvPr/>
        </p:nvPicPr>
        <p:blipFill>
          <a:blip r:embed="rId2" cstate="print"/>
          <a:srcRect/>
          <a:stretch>
            <a:fillRect/>
          </a:stretch>
        </p:blipFill>
        <p:spPr bwMode="auto">
          <a:xfrm>
            <a:off x="609600" y="990600"/>
            <a:ext cx="8001000" cy="32956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pPr algn="just"/>
            <a:r>
              <a:rPr lang="en-US" dirty="0" smtClean="0"/>
              <a:t>In the above diagram, the left part is showing how clusters are created in agglomerative clustering, and the right part is showing the corresponding </a:t>
            </a:r>
            <a:r>
              <a:rPr lang="en-US" dirty="0" err="1" smtClean="0"/>
              <a:t>dendrogram</a:t>
            </a:r>
            <a:r>
              <a:rPr lang="en-US" dirty="0" smtClean="0"/>
              <a:t>.</a:t>
            </a:r>
          </a:p>
          <a:p>
            <a:pPr algn="just"/>
            <a:endParaRPr lang="en-US" dirty="0" smtClean="0"/>
          </a:p>
          <a:p>
            <a:pPr marL="514350" indent="-514350" algn="just">
              <a:buFont typeface="+mj-lt"/>
              <a:buAutoNum type="arabicPeriod"/>
            </a:pPr>
            <a:r>
              <a:rPr lang="en-US" dirty="0" smtClean="0"/>
              <a:t>As we have discussed above, firstly, the </a:t>
            </a:r>
            <a:r>
              <a:rPr lang="en-US" dirty="0" err="1" smtClean="0"/>
              <a:t>datapoints</a:t>
            </a:r>
            <a:r>
              <a:rPr lang="en-US" dirty="0" smtClean="0"/>
              <a:t> P2 and P3 combine together and form a cluster, correspondingly a </a:t>
            </a:r>
            <a:r>
              <a:rPr lang="en-US" dirty="0" err="1" smtClean="0"/>
              <a:t>dendrogram</a:t>
            </a:r>
            <a:r>
              <a:rPr lang="en-US" dirty="0" smtClean="0"/>
              <a:t> is created, which connects P2 and P3 with a rectangular shape. The </a:t>
            </a:r>
            <a:r>
              <a:rPr lang="en-US" dirty="0" smtClean="0"/>
              <a:t>height </a:t>
            </a:r>
            <a:r>
              <a:rPr lang="en-US" dirty="0" smtClean="0"/>
              <a:t>is decided according to the Euclidean distance between the data points.</a:t>
            </a:r>
          </a:p>
          <a:p>
            <a:pPr marL="514350" indent="-514350" algn="just">
              <a:buFont typeface="+mj-lt"/>
              <a:buAutoNum type="arabicPeriod"/>
            </a:pPr>
            <a:endParaRPr lang="en-US" dirty="0" smtClean="0"/>
          </a:p>
          <a:p>
            <a:pPr marL="514350" indent="-514350" algn="just">
              <a:buFont typeface="+mj-lt"/>
              <a:buAutoNum type="arabicPeriod"/>
            </a:pPr>
            <a:r>
              <a:rPr lang="en-US" dirty="0" smtClean="0"/>
              <a:t>In the next step, P5 and P6 form a cluster, and the corresponding </a:t>
            </a:r>
            <a:r>
              <a:rPr lang="en-US" dirty="0" err="1" smtClean="0"/>
              <a:t>dendrogram</a:t>
            </a:r>
            <a:r>
              <a:rPr lang="en-US" dirty="0" smtClean="0"/>
              <a:t> is created. It is higher than of previous, as the Euclidean distance between P5 and P6 is a little bit greater than the P2 and P3.</a:t>
            </a:r>
          </a:p>
          <a:p>
            <a:pPr marL="514350" indent="-514350" algn="just">
              <a:buFont typeface="+mj-lt"/>
              <a:buAutoNum type="arabicPeriod"/>
            </a:pPr>
            <a:endParaRPr lang="en-US" dirty="0" smtClean="0"/>
          </a:p>
          <a:p>
            <a:pPr marL="514350" indent="-514350" algn="just">
              <a:buFont typeface="+mj-lt"/>
              <a:buAutoNum type="arabicPeriod"/>
            </a:pPr>
            <a:r>
              <a:rPr lang="en-US" dirty="0" smtClean="0"/>
              <a:t>Again, two new </a:t>
            </a:r>
            <a:r>
              <a:rPr lang="en-US" dirty="0" err="1" smtClean="0"/>
              <a:t>dendrograms</a:t>
            </a:r>
            <a:r>
              <a:rPr lang="en-US" dirty="0" smtClean="0"/>
              <a:t> are created that combine P1, P2, and P3 in one </a:t>
            </a:r>
            <a:r>
              <a:rPr lang="en-US" dirty="0" err="1" smtClean="0"/>
              <a:t>dendrogram</a:t>
            </a:r>
            <a:r>
              <a:rPr lang="en-US" dirty="0" smtClean="0"/>
              <a:t>, and P4, P5, and P6, in another </a:t>
            </a:r>
            <a:r>
              <a:rPr lang="en-US" dirty="0" err="1" smtClean="0"/>
              <a:t>dendrogram</a:t>
            </a:r>
            <a:r>
              <a:rPr lang="en-US" dirty="0" smtClean="0"/>
              <a:t>.</a:t>
            </a:r>
          </a:p>
          <a:p>
            <a:pPr marL="514350" indent="-514350" algn="just">
              <a:buFont typeface="+mj-lt"/>
              <a:buAutoNum type="arabicPeriod"/>
            </a:pPr>
            <a:endParaRPr lang="en-US" dirty="0" smtClean="0"/>
          </a:p>
          <a:p>
            <a:pPr marL="514350" indent="-514350" algn="just">
              <a:buFont typeface="+mj-lt"/>
              <a:buAutoNum type="arabicPeriod"/>
            </a:pPr>
            <a:r>
              <a:rPr lang="en-US" dirty="0" smtClean="0"/>
              <a:t>At last, the final </a:t>
            </a:r>
            <a:r>
              <a:rPr lang="en-US" dirty="0" err="1" smtClean="0"/>
              <a:t>dendrogram</a:t>
            </a:r>
            <a:r>
              <a:rPr lang="en-US" dirty="0" smtClean="0"/>
              <a:t> is created that combines all the data points together.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sz="3600" dirty="0" smtClean="0">
                <a:solidFill>
                  <a:srgbClr val="FF0000"/>
                </a:solidFill>
              </a:rPr>
              <a:t>Measure for the distance between two clusters</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3124200"/>
          </a:xfrm>
        </p:spPr>
        <p:txBody>
          <a:bodyPr>
            <a:normAutofit fontScale="77500" lnSpcReduction="20000"/>
          </a:bodyPr>
          <a:lstStyle/>
          <a:p>
            <a:pPr algn="just">
              <a:buNone/>
            </a:pPr>
            <a:r>
              <a:rPr lang="en-US" dirty="0" smtClean="0"/>
              <a:t>		As </a:t>
            </a:r>
            <a:r>
              <a:rPr lang="en-US" dirty="0" smtClean="0"/>
              <a:t>we have seen, the </a:t>
            </a:r>
            <a:r>
              <a:rPr lang="en-US" b="1" dirty="0" smtClean="0"/>
              <a:t>closest distance</a:t>
            </a:r>
            <a:r>
              <a:rPr lang="en-US" dirty="0" smtClean="0"/>
              <a:t> between the two clusters is crucial for the hierarchical clustering. There are various ways to calculate the distance between two clusters, and these ways decide the rule for clustering. These measures are called </a:t>
            </a:r>
            <a:r>
              <a:rPr lang="en-US" b="1" dirty="0" smtClean="0"/>
              <a:t>Linkage methods</a:t>
            </a:r>
            <a:r>
              <a:rPr lang="en-US" dirty="0" smtClean="0"/>
              <a:t>. </a:t>
            </a:r>
          </a:p>
          <a:p>
            <a:pPr algn="just">
              <a:buNone/>
            </a:pPr>
            <a:endParaRPr lang="en-US" dirty="0" smtClean="0"/>
          </a:p>
          <a:p>
            <a:pPr algn="just">
              <a:buNone/>
            </a:pPr>
            <a:r>
              <a:rPr lang="en-US" dirty="0" smtClean="0"/>
              <a:t>Some of the popular linkage methods are given below:</a:t>
            </a:r>
          </a:p>
          <a:p>
            <a:pPr algn="just">
              <a:buNone/>
            </a:pPr>
            <a:r>
              <a:rPr lang="en-US" b="1" dirty="0" smtClean="0"/>
              <a:t>1. Single Linkage:</a:t>
            </a:r>
            <a:r>
              <a:rPr lang="en-US" dirty="0" smtClean="0"/>
              <a:t> It is the Shortest Distance between the closest points of the clusters. Consider the below image:</a:t>
            </a:r>
            <a:endParaRPr lang="en-US" dirty="0"/>
          </a:p>
        </p:txBody>
      </p:sp>
      <p:pic>
        <p:nvPicPr>
          <p:cNvPr id="47106" name="Picture 2" descr="Hierarchical Clustering in Machine Learning"/>
          <p:cNvPicPr>
            <a:picLocks noChangeAspect="1" noChangeArrowheads="1"/>
          </p:cNvPicPr>
          <p:nvPr/>
        </p:nvPicPr>
        <p:blipFill>
          <a:blip r:embed="rId2" cstate="print"/>
          <a:srcRect/>
          <a:stretch>
            <a:fillRect/>
          </a:stretch>
        </p:blipFill>
        <p:spPr bwMode="auto">
          <a:xfrm>
            <a:off x="2667000" y="3781424"/>
            <a:ext cx="3810000" cy="300037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7500" lnSpcReduction="20000"/>
          </a:bodyPr>
          <a:lstStyle/>
          <a:p>
            <a:pPr algn="just">
              <a:buNone/>
            </a:pPr>
            <a:r>
              <a:rPr lang="en-US" b="1" dirty="0" smtClean="0"/>
              <a:t>2. Complete Linkage:</a:t>
            </a:r>
            <a:r>
              <a:rPr lang="en-US" dirty="0" smtClean="0"/>
              <a:t> It is the farthest distance between the two points of two different clusters. It is one of the popular linkage methods as it forms tighter clusters than single-linkage.</a:t>
            </a:r>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r>
              <a:rPr lang="en-US" b="1" dirty="0" smtClean="0"/>
              <a:t>3. Average Linkage:</a:t>
            </a:r>
            <a:r>
              <a:rPr lang="en-US" dirty="0" smtClean="0"/>
              <a:t> It is the linkage method in which the distance between each pair of datasets is added up and then divided by the total number of datasets to calculate the average distance between two clusters. It is also one of the most popular linkage methods.</a:t>
            </a:r>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a:p>
        </p:txBody>
      </p:sp>
      <p:pic>
        <p:nvPicPr>
          <p:cNvPr id="49154" name="Picture 2" descr="Hierarchical Clustering in Machine Learning"/>
          <p:cNvPicPr>
            <a:picLocks noChangeAspect="1" noChangeArrowheads="1"/>
          </p:cNvPicPr>
          <p:nvPr/>
        </p:nvPicPr>
        <p:blipFill>
          <a:blip r:embed="rId2" cstate="print"/>
          <a:srcRect/>
          <a:stretch>
            <a:fillRect/>
          </a:stretch>
        </p:blipFill>
        <p:spPr bwMode="auto">
          <a:xfrm>
            <a:off x="2590800" y="1447800"/>
            <a:ext cx="3810000" cy="300037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lstStyle/>
          <a:p>
            <a:pPr algn="just">
              <a:buNone/>
            </a:pPr>
            <a:r>
              <a:rPr lang="en-US" b="1" dirty="0" smtClean="0"/>
              <a:t>4. </a:t>
            </a:r>
            <a:r>
              <a:rPr lang="en-US" b="1" dirty="0" err="1" smtClean="0"/>
              <a:t>Centroid</a:t>
            </a:r>
            <a:r>
              <a:rPr lang="en-US" b="1" dirty="0" smtClean="0"/>
              <a:t> Linkage:</a:t>
            </a:r>
            <a:r>
              <a:rPr lang="en-US" dirty="0" smtClean="0"/>
              <a:t> It is the linkage method in which the distance between the </a:t>
            </a:r>
            <a:r>
              <a:rPr lang="en-US" dirty="0" err="1" smtClean="0"/>
              <a:t>centroid</a:t>
            </a:r>
            <a:r>
              <a:rPr lang="en-US" dirty="0" smtClean="0"/>
              <a:t> of the clusters is calculated. Consider the below image:</a:t>
            </a:r>
            <a:endParaRPr lang="en-US" dirty="0"/>
          </a:p>
        </p:txBody>
      </p:sp>
      <p:pic>
        <p:nvPicPr>
          <p:cNvPr id="50178" name="Picture 2" descr="Hierarchical Clustering in Machine Learning"/>
          <p:cNvPicPr>
            <a:picLocks noChangeAspect="1" noChangeArrowheads="1"/>
          </p:cNvPicPr>
          <p:nvPr/>
        </p:nvPicPr>
        <p:blipFill>
          <a:blip r:embed="rId2" cstate="print"/>
          <a:srcRect/>
          <a:stretch>
            <a:fillRect/>
          </a:stretch>
        </p:blipFill>
        <p:spPr bwMode="auto">
          <a:xfrm>
            <a:off x="2362200" y="2819400"/>
            <a:ext cx="3810000" cy="300037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ＭＳ Ｐゴシック" panose="020B0600070205080204" pitchFamily="34" charset="-128"/>
              </a:defRPr>
            </a:lvl1pPr>
            <a:lvl2pPr marL="742950" indent="-285750" eaLnBrk="0" hangingPunct="0">
              <a:defRPr sz="2400">
                <a:solidFill>
                  <a:schemeClr val="tx1"/>
                </a:solidFill>
                <a:latin typeface="Lucida Sans" panose="020B0602030504020204" pitchFamily="34" charset="0"/>
                <a:ea typeface="ＭＳ Ｐゴシック" panose="020B0600070205080204" pitchFamily="34" charset="-128"/>
              </a:defRPr>
            </a:lvl2pPr>
            <a:lvl3pPr marL="1143000" indent="-228600" eaLnBrk="0" hangingPunct="0">
              <a:defRPr sz="2400">
                <a:solidFill>
                  <a:schemeClr val="tx1"/>
                </a:solidFill>
                <a:latin typeface="Lucida Sans" panose="020B0602030504020204" pitchFamily="34" charset="0"/>
                <a:ea typeface="ＭＳ Ｐゴシック" panose="020B0600070205080204" pitchFamily="34" charset="-128"/>
              </a:defRPr>
            </a:lvl3pPr>
            <a:lvl4pPr marL="1600200" indent="-228600" eaLnBrk="0" hangingPunct="0">
              <a:defRPr sz="2400">
                <a:solidFill>
                  <a:schemeClr val="tx1"/>
                </a:solidFill>
                <a:latin typeface="Lucida Sans" panose="020B0602030504020204" pitchFamily="34" charset="0"/>
                <a:ea typeface="ＭＳ Ｐゴシック" panose="020B0600070205080204" pitchFamily="34" charset="-128"/>
              </a:defRPr>
            </a:lvl4pPr>
            <a:lvl5pPr marL="2057400" indent="-228600" eaLnBrk="0" hangingPunct="0">
              <a:defRPr sz="24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9pPr>
          </a:lstStyle>
          <a:p>
            <a:pPr eaLnBrk="1" hangingPunct="1"/>
            <a:fld id="{6F71B210-AA3A-411C-8769-F96E0F719F16}" type="slidenum">
              <a:rPr lang="zh-CN" altLang="en-US" sz="1200">
                <a:solidFill>
                  <a:srgbClr val="898989"/>
                </a:solidFill>
                <a:latin typeface="Calibri" panose="020F0502020204030204" pitchFamily="34" charset="0"/>
                <a:ea typeface="SimSun" panose="02010600030101010101" pitchFamily="2" charset="-122"/>
              </a:rPr>
              <a:pPr eaLnBrk="1" hangingPunct="1"/>
              <a:t>19</a:t>
            </a:fld>
            <a:endParaRPr lang="en-US" altLang="zh-CN" sz="1200">
              <a:solidFill>
                <a:srgbClr val="898989"/>
              </a:solidFill>
              <a:latin typeface="Calibri" panose="020F0502020204030204" pitchFamily="34" charset="0"/>
              <a:ea typeface="SimSun" panose="02010600030101010101" pitchFamily="2" charset="-122"/>
            </a:endParaRPr>
          </a:p>
        </p:txBody>
      </p:sp>
      <p:sp>
        <p:nvSpPr>
          <p:cNvPr id="44035" name="Title 1"/>
          <p:cNvSpPr>
            <a:spLocks noGrp="1"/>
          </p:cNvSpPr>
          <p:nvPr>
            <p:ph type="title"/>
          </p:nvPr>
        </p:nvSpPr>
        <p:spPr/>
        <p:txBody>
          <a:bodyPr/>
          <a:lstStyle/>
          <a:p>
            <a:r>
              <a:rPr lang="en-US" altLang="zh-CN" sz="3600" dirty="0" err="1">
                <a:latin typeface="Calibri" panose="020F0502020204030204" pitchFamily="34" charset="0"/>
              </a:rPr>
              <a:t>Dendrogram</a:t>
            </a:r>
            <a:r>
              <a:rPr lang="en-US" altLang="zh-CN" sz="3600" dirty="0">
                <a:latin typeface="Calibri" panose="020F0502020204030204" pitchFamily="34" charset="0"/>
              </a:rPr>
              <a:t>: Hierarchical Clustering</a:t>
            </a:r>
            <a:endParaRPr lang="en-US" altLang="zh-CN" sz="3600" dirty="0" smtClean="0">
              <a:latin typeface="Calibri" panose="020F0502020204030204" pitchFamily="34" charset="0"/>
            </a:endParaRPr>
          </a:p>
        </p:txBody>
      </p:sp>
      <p:sp>
        <p:nvSpPr>
          <p:cNvPr id="44036" name="Content Placeholder 7"/>
          <p:cNvSpPr>
            <a:spLocks noGrp="1"/>
          </p:cNvSpPr>
          <p:nvPr>
            <p:ph sz="half" idx="1"/>
          </p:nvPr>
        </p:nvSpPr>
        <p:spPr>
          <a:xfrm>
            <a:off x="4876800" y="1350402"/>
            <a:ext cx="3810000" cy="4953000"/>
          </a:xfrm>
        </p:spPr>
        <p:txBody>
          <a:bodyPr vert="horz">
            <a:normAutofit lnSpcReduction="10000"/>
          </a:bodyPr>
          <a:lstStyle/>
          <a:p>
            <a:pPr marL="0" lvl="1" indent="0">
              <a:buClr>
                <a:srgbClr val="437085"/>
              </a:buClr>
              <a:buNone/>
            </a:pPr>
            <a:r>
              <a:rPr lang="en-US" altLang="zh-CN" dirty="0" err="1">
                <a:ea typeface="SimSun" panose="02010600030101010101" pitchFamily="2" charset="-122"/>
                <a:cs typeface="Arial Unicode MS" panose="020B0604020202020204" pitchFamily="34" charset="-128"/>
              </a:rPr>
              <a:t>D</a:t>
            </a:r>
            <a:r>
              <a:rPr lang="en-US" altLang="zh-CN" dirty="0" err="1" smtClean="0">
                <a:ea typeface="SimSun" panose="02010600030101010101" pitchFamily="2" charset="-122"/>
                <a:cs typeface="Arial Unicode MS" panose="020B0604020202020204" pitchFamily="34" charset="-128"/>
              </a:rPr>
              <a:t>endrogram</a:t>
            </a:r>
            <a:r>
              <a:rPr lang="en-US" altLang="zh-CN" dirty="0" smtClean="0">
                <a:ea typeface="SimSun" panose="02010600030101010101" pitchFamily="2" charset="-122"/>
                <a:cs typeface="Arial Unicode MS" panose="020B0604020202020204" pitchFamily="34" charset="-128"/>
              </a:rPr>
              <a:t> </a:t>
            </a:r>
          </a:p>
          <a:p>
            <a:pPr marL="342900" lvl="1" indent="-342900">
              <a:buClr>
                <a:srgbClr val="437085"/>
              </a:buClr>
            </a:pPr>
            <a:r>
              <a:rPr lang="en-US" altLang="zh-CN" sz="2400" dirty="0" smtClean="0">
                <a:ea typeface="SimSun" panose="02010600030101010101" pitchFamily="2" charset="-122"/>
                <a:cs typeface="Arial Unicode MS" panose="020B0604020202020204" pitchFamily="34" charset="-128"/>
              </a:rPr>
              <a:t>Given an input set S</a:t>
            </a:r>
          </a:p>
          <a:p>
            <a:pPr marL="342900" lvl="1" indent="-342900">
              <a:buClr>
                <a:srgbClr val="437085"/>
              </a:buClr>
            </a:pPr>
            <a:r>
              <a:rPr lang="en-US" altLang="zh-CN" sz="2400" dirty="0" smtClean="0">
                <a:ea typeface="SimSun" panose="02010600030101010101" pitchFamily="2" charset="-122"/>
                <a:cs typeface="Arial Unicode MS" panose="020B0604020202020204" pitchFamily="34" charset="-128"/>
              </a:rPr>
              <a:t>nodes </a:t>
            </a:r>
            <a:r>
              <a:rPr lang="en-US" altLang="zh-CN" sz="2400" dirty="0">
                <a:ea typeface="SimSun" panose="02010600030101010101" pitchFamily="2" charset="-122"/>
                <a:cs typeface="Arial Unicode MS" panose="020B0604020202020204" pitchFamily="34" charset="-128"/>
              </a:rPr>
              <a:t>represent subsets of </a:t>
            </a:r>
            <a:r>
              <a:rPr lang="en-US" altLang="zh-CN" sz="2400" dirty="0" smtClean="0">
                <a:ea typeface="SimSun" panose="02010600030101010101" pitchFamily="2" charset="-122"/>
                <a:cs typeface="Arial Unicode MS" panose="020B0604020202020204" pitchFamily="34" charset="-128"/>
              </a:rPr>
              <a:t>S</a:t>
            </a:r>
          </a:p>
          <a:p>
            <a:pPr marL="342900" lvl="1" indent="-342900">
              <a:buClr>
                <a:srgbClr val="437085"/>
              </a:buClr>
            </a:pPr>
            <a:r>
              <a:rPr lang="en-US" altLang="zh-CN" sz="2400" dirty="0">
                <a:ea typeface="SimSun" panose="02010600030101010101" pitchFamily="2" charset="-122"/>
                <a:cs typeface="Arial Unicode MS" panose="020B0604020202020204" pitchFamily="34" charset="-128"/>
              </a:rPr>
              <a:t>Features of the </a:t>
            </a:r>
            <a:r>
              <a:rPr lang="en-US" altLang="zh-CN" sz="2400" dirty="0" smtClean="0">
                <a:ea typeface="SimSun" panose="02010600030101010101" pitchFamily="2" charset="-122"/>
                <a:cs typeface="Arial Unicode MS" panose="020B0604020202020204" pitchFamily="34" charset="-128"/>
              </a:rPr>
              <a:t>tree: </a:t>
            </a:r>
            <a:endParaRPr lang="en-US" altLang="zh-CN" sz="2400" dirty="0">
              <a:ea typeface="SimSun" panose="02010600030101010101" pitchFamily="2" charset="-122"/>
              <a:cs typeface="Arial Unicode MS" panose="020B0604020202020204" pitchFamily="34" charset="-128"/>
            </a:endParaRPr>
          </a:p>
          <a:p>
            <a:pPr marL="342900" lvl="1" indent="-342900">
              <a:buClr>
                <a:srgbClr val="437085"/>
              </a:buClr>
            </a:pPr>
            <a:r>
              <a:rPr lang="en-US" altLang="zh-CN" sz="2400" dirty="0">
                <a:ea typeface="SimSun" panose="02010600030101010101" pitchFamily="2" charset="-122"/>
                <a:cs typeface="Arial Unicode MS" panose="020B0604020202020204" pitchFamily="34" charset="-128"/>
              </a:rPr>
              <a:t>The root is the whole input set S.</a:t>
            </a:r>
          </a:p>
          <a:p>
            <a:pPr marL="342900" lvl="1" indent="-342900">
              <a:buClr>
                <a:srgbClr val="437085"/>
              </a:buClr>
            </a:pPr>
            <a:r>
              <a:rPr lang="en-US" altLang="zh-CN" sz="2400" dirty="0">
                <a:ea typeface="SimSun" panose="02010600030101010101" pitchFamily="2" charset="-122"/>
                <a:cs typeface="Arial Unicode MS" panose="020B0604020202020204" pitchFamily="34" charset="-128"/>
              </a:rPr>
              <a:t>The leaves are the individual elements of S.</a:t>
            </a:r>
          </a:p>
          <a:p>
            <a:pPr marL="342900" lvl="1" indent="-342900">
              <a:buClr>
                <a:srgbClr val="437085"/>
              </a:buClr>
            </a:pPr>
            <a:r>
              <a:rPr lang="en-US" altLang="zh-CN" sz="2400" dirty="0">
                <a:ea typeface="SimSun" panose="02010600030101010101" pitchFamily="2" charset="-122"/>
                <a:cs typeface="Arial Unicode MS" panose="020B0604020202020204" pitchFamily="34" charset="-128"/>
              </a:rPr>
              <a:t>The internal nodes are defined as the union of their children</a:t>
            </a:r>
            <a:r>
              <a:rPr lang="en-US" altLang="zh-CN" sz="2400" dirty="0" smtClean="0">
                <a:ea typeface="SimSun" panose="02010600030101010101" pitchFamily="2" charset="-122"/>
                <a:cs typeface="Arial Unicode MS" panose="020B0604020202020204" pitchFamily="34" charset="-128"/>
              </a:rPr>
              <a:t>.</a:t>
            </a:r>
            <a:endParaRPr lang="en-US" altLang="zh-CN" sz="2400" dirty="0">
              <a:ea typeface="SimSun" panose="02010600030101010101" pitchFamily="2" charset="-122"/>
              <a:cs typeface="Arial Unicode MS" panose="020B0604020202020204" pitchFamily="34" charset="-128"/>
            </a:endParaRPr>
          </a:p>
        </p:txBody>
      </p:sp>
      <p:sp>
        <p:nvSpPr>
          <p:cNvPr id="44038" name="Slide Number Placeholder 3"/>
          <p:cNvSpPr txBox="1">
            <a:spLocks noGrp="1"/>
          </p:cNvSpPr>
          <p:nvPr/>
        </p:nvSpPr>
        <p:spPr bwMode="auto">
          <a:xfrm>
            <a:off x="6553200" y="6477000"/>
            <a:ext cx="2133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Lucida Sans" panose="020B0602030504020204" pitchFamily="34" charset="0"/>
                <a:ea typeface="ＭＳ Ｐゴシック" panose="020B0600070205080204" pitchFamily="34" charset="-128"/>
              </a:defRPr>
            </a:lvl1pPr>
            <a:lvl2pPr marL="742950" indent="-285750" eaLnBrk="0" hangingPunct="0">
              <a:defRPr sz="2400">
                <a:solidFill>
                  <a:schemeClr val="tx1"/>
                </a:solidFill>
                <a:latin typeface="Lucida Sans" panose="020B0602030504020204" pitchFamily="34" charset="0"/>
                <a:ea typeface="ＭＳ Ｐゴシック" panose="020B0600070205080204" pitchFamily="34" charset="-128"/>
              </a:defRPr>
            </a:lvl2pPr>
            <a:lvl3pPr marL="1143000" indent="-228600" eaLnBrk="0" hangingPunct="0">
              <a:defRPr sz="2400">
                <a:solidFill>
                  <a:schemeClr val="tx1"/>
                </a:solidFill>
                <a:latin typeface="Lucida Sans" panose="020B0602030504020204" pitchFamily="34" charset="0"/>
                <a:ea typeface="ＭＳ Ｐゴシック" panose="020B0600070205080204" pitchFamily="34" charset="-128"/>
              </a:defRPr>
            </a:lvl3pPr>
            <a:lvl4pPr marL="1600200" indent="-228600" eaLnBrk="0" hangingPunct="0">
              <a:defRPr sz="2400">
                <a:solidFill>
                  <a:schemeClr val="tx1"/>
                </a:solidFill>
                <a:latin typeface="Lucida Sans" panose="020B0602030504020204" pitchFamily="34" charset="0"/>
                <a:ea typeface="ＭＳ Ｐゴシック" panose="020B0600070205080204" pitchFamily="34" charset="-128"/>
              </a:defRPr>
            </a:lvl4pPr>
            <a:lvl5pPr marL="2057400" indent="-228600" eaLnBrk="0" hangingPunct="0">
              <a:defRPr sz="24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9pPr>
          </a:lstStyle>
          <a:p>
            <a:pPr algn="r" eaLnBrk="1" hangingPunct="1"/>
            <a:fld id="{F4D0CD8E-87A5-4F1D-B92B-ED2391E88486}" type="slidenum">
              <a:rPr lang="zh-CN" altLang="en-US" sz="1200">
                <a:solidFill>
                  <a:srgbClr val="898989"/>
                </a:solidFill>
                <a:latin typeface="Calibri" panose="020F0502020204030204" pitchFamily="34" charset="0"/>
                <a:ea typeface="SimSun" panose="02010600030101010101" pitchFamily="2" charset="-122"/>
              </a:rPr>
              <a:pPr algn="r" eaLnBrk="1" hangingPunct="1"/>
              <a:t>19</a:t>
            </a:fld>
            <a:endParaRPr lang="en-US" altLang="zh-CN" sz="1200">
              <a:solidFill>
                <a:srgbClr val="898989"/>
              </a:solidFill>
              <a:latin typeface="Calibri" panose="020F0502020204030204" pitchFamily="34" charset="0"/>
              <a:ea typeface="SimSun" panose="02010600030101010101" pitchFamily="2" charset="-122"/>
            </a:endParaRPr>
          </a:p>
        </p:txBody>
      </p:sp>
      <p:pic>
        <p:nvPicPr>
          <p:cNvPr id="4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1600200"/>
            <a:ext cx="3459163" cy="2160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xmlns="" val="2193494493"/>
              </p:ext>
            </p:extLst>
          </p:nvPr>
        </p:nvGraphicFramePr>
        <p:xfrm>
          <a:off x="1295400" y="3962400"/>
          <a:ext cx="2319338" cy="2360612"/>
        </p:xfrm>
        <a:graphic>
          <a:graphicData uri="http://schemas.openxmlformats.org/presentationml/2006/ole">
            <p:oleObj spid="_x0000_s51202" name="VISIO" r:id="rId4" imgW="3163511" imgH="3230582" progId="">
              <p:embed/>
            </p:oleObj>
          </a:graphicData>
        </a:graphic>
      </p:graphicFrame>
    </p:spTree>
    <p:extLst>
      <p:ext uri="{BB962C8B-B14F-4D97-AF65-F5344CB8AC3E}">
        <p14:creationId xmlns:p14="http://schemas.microsoft.com/office/powerpoint/2010/main" xmlns="" val="1142821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762000"/>
          </a:xfrm>
        </p:spPr>
        <p:txBody>
          <a:bodyPr>
            <a:normAutofit/>
          </a:bodyPr>
          <a:lstStyle/>
          <a:p>
            <a:r>
              <a:rPr lang="en-US" sz="3200" b="1" dirty="0" smtClean="0">
                <a:solidFill>
                  <a:srgbClr val="FF0000"/>
                </a:solidFill>
              </a:rPr>
              <a:t>Differentiate between Classification and Clustering</a:t>
            </a:r>
            <a:endParaRPr lang="en-US" sz="3200" b="1" dirty="0">
              <a:solidFill>
                <a:srgbClr val="FF0000"/>
              </a:solidFill>
            </a:endParaRPr>
          </a:p>
        </p:txBody>
      </p:sp>
      <p:graphicFrame>
        <p:nvGraphicFramePr>
          <p:cNvPr id="4" name="Content Placeholder 3"/>
          <p:cNvGraphicFramePr>
            <a:graphicFrameLocks noGrp="1"/>
          </p:cNvGraphicFramePr>
          <p:nvPr>
            <p:ph idx="1"/>
          </p:nvPr>
        </p:nvGraphicFramePr>
        <p:xfrm>
          <a:off x="380999" y="914400"/>
          <a:ext cx="8305801" cy="5612073"/>
        </p:xfrm>
        <a:graphic>
          <a:graphicData uri="http://schemas.openxmlformats.org/drawingml/2006/table">
            <a:tbl>
              <a:tblPr firstRow="1" bandRow="1">
                <a:tableStyleId>{5C22544A-7EE6-4342-B048-85BDC9FD1C3A}</a:tableStyleId>
              </a:tblPr>
              <a:tblGrid>
                <a:gridCol w="609601"/>
                <a:gridCol w="3810000"/>
                <a:gridCol w="3886200"/>
              </a:tblGrid>
              <a:tr h="621813">
                <a:tc>
                  <a:txBody>
                    <a:bodyPr/>
                    <a:lstStyle/>
                    <a:p>
                      <a:pPr algn="ctr"/>
                      <a:r>
                        <a:rPr lang="en-US" sz="2000" dirty="0" smtClean="0"/>
                        <a:t>Sr. No.</a:t>
                      </a:r>
                      <a:endParaRPr lang="en-US" sz="2000" dirty="0"/>
                    </a:p>
                  </a:txBody>
                  <a:tcPr/>
                </a:tc>
                <a:tc>
                  <a:txBody>
                    <a:bodyPr/>
                    <a:lstStyle/>
                    <a:p>
                      <a:pPr algn="ctr"/>
                      <a:r>
                        <a:rPr lang="en-US" sz="2000" dirty="0" smtClean="0"/>
                        <a:t>Classification</a:t>
                      </a:r>
                      <a:endParaRPr lang="en-US" sz="2000" dirty="0"/>
                    </a:p>
                  </a:txBody>
                  <a:tcPr/>
                </a:tc>
                <a:tc>
                  <a:txBody>
                    <a:bodyPr/>
                    <a:lstStyle/>
                    <a:p>
                      <a:pPr algn="ctr"/>
                      <a:r>
                        <a:rPr lang="en-US" sz="2000" dirty="0" smtClean="0"/>
                        <a:t>Clustering</a:t>
                      </a:r>
                      <a:endParaRPr lang="en-US" sz="2000" dirty="0"/>
                    </a:p>
                  </a:txBody>
                  <a:tcPr/>
                </a:tc>
              </a:tr>
              <a:tr h="1154796">
                <a:tc>
                  <a:txBody>
                    <a:bodyPr/>
                    <a:lstStyle/>
                    <a:p>
                      <a:pPr algn="ctr"/>
                      <a:r>
                        <a:rPr lang="en-US" dirty="0" smtClean="0"/>
                        <a:t>01</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Classification is a supervised learning</a:t>
                      </a:r>
                      <a:r>
                        <a:rPr lang="en-US" sz="1800" b="0" i="0" kern="1200" baseline="0" dirty="0" smtClean="0">
                          <a:solidFill>
                            <a:schemeClr val="dk1"/>
                          </a:solidFill>
                          <a:latin typeface="+mn-lt"/>
                          <a:ea typeface="+mn-ea"/>
                          <a:cs typeface="+mn-cs"/>
                        </a:rPr>
                        <a:t> technique </a:t>
                      </a:r>
                      <a:r>
                        <a:rPr lang="en-US" sz="1800" b="0" i="0" kern="1200" dirty="0" smtClean="0">
                          <a:solidFill>
                            <a:schemeClr val="dk1"/>
                          </a:solidFill>
                          <a:latin typeface="+mn-lt"/>
                          <a:ea typeface="+mn-ea"/>
                          <a:cs typeface="+mn-cs"/>
                        </a:rPr>
                        <a:t>where a specific label is provided to the machine to classify new observations.</a:t>
                      </a:r>
                      <a:endParaRPr lang="en-US" dirty="0"/>
                    </a:p>
                  </a:txBody>
                  <a:tcPr/>
                </a:tc>
                <a:tc>
                  <a:txBody>
                    <a:bodyPr/>
                    <a:lstStyle/>
                    <a:p>
                      <a:pPr algn="just"/>
                      <a:r>
                        <a:rPr lang="en-US" sz="1800" b="0" i="0" kern="1200" dirty="0" smtClean="0">
                          <a:solidFill>
                            <a:schemeClr val="dk1"/>
                          </a:solidFill>
                          <a:latin typeface="+mn-lt"/>
                          <a:ea typeface="+mn-ea"/>
                          <a:cs typeface="+mn-cs"/>
                        </a:rPr>
                        <a:t>Clustering is an unsupervised learning technique</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where grouping is done on similarities basis.</a:t>
                      </a:r>
                      <a:endParaRPr lang="en-US" dirty="0"/>
                    </a:p>
                  </a:txBody>
                  <a:tcPr/>
                </a:tc>
              </a:tr>
              <a:tr h="613353">
                <a:tc>
                  <a:txBody>
                    <a:bodyPr/>
                    <a:lstStyle/>
                    <a:p>
                      <a:pPr algn="ctr"/>
                      <a:r>
                        <a:rPr lang="en-US" dirty="0" smtClean="0"/>
                        <a:t>02</a:t>
                      </a:r>
                      <a:endParaRPr lang="en-US" dirty="0"/>
                    </a:p>
                  </a:txBody>
                  <a:tcPr/>
                </a:tc>
                <a:tc>
                  <a:txBody>
                    <a:bodyPr/>
                    <a:lstStyle/>
                    <a:p>
                      <a:pPr algn="just"/>
                      <a:r>
                        <a:rPr lang="en-US" sz="1800" b="0" i="0" kern="1200" dirty="0" smtClean="0">
                          <a:solidFill>
                            <a:schemeClr val="dk1"/>
                          </a:solidFill>
                          <a:latin typeface="+mn-lt"/>
                          <a:ea typeface="+mn-ea"/>
                          <a:cs typeface="+mn-cs"/>
                        </a:rPr>
                        <a:t>It prefers a training dataset.</a:t>
                      </a:r>
                      <a:endParaRPr lang="en-US" dirty="0"/>
                    </a:p>
                  </a:txBody>
                  <a:tcPr/>
                </a:tc>
                <a:tc>
                  <a:txBody>
                    <a:bodyPr/>
                    <a:lstStyle/>
                    <a:p>
                      <a:pPr algn="just"/>
                      <a:r>
                        <a:rPr lang="en-US" sz="1800" b="0" i="0" kern="1200" dirty="0" smtClean="0">
                          <a:solidFill>
                            <a:schemeClr val="dk1"/>
                          </a:solidFill>
                          <a:latin typeface="+mn-lt"/>
                          <a:ea typeface="+mn-ea"/>
                          <a:cs typeface="+mn-cs"/>
                        </a:rPr>
                        <a:t>It does not prefer a training dataset.</a:t>
                      </a:r>
                      <a:endParaRPr lang="en-US" dirty="0"/>
                    </a:p>
                  </a:txBody>
                  <a:tcPr/>
                </a:tc>
              </a:tr>
              <a:tr h="621813">
                <a:tc>
                  <a:txBody>
                    <a:bodyPr/>
                    <a:lstStyle/>
                    <a:p>
                      <a:pPr algn="ctr"/>
                      <a:r>
                        <a:rPr lang="en-US" dirty="0" smtClean="0"/>
                        <a:t>03</a:t>
                      </a:r>
                      <a:endParaRPr lang="en-US" dirty="0"/>
                    </a:p>
                  </a:txBody>
                  <a:tcPr/>
                </a:tc>
                <a:tc>
                  <a:txBody>
                    <a:bodyPr/>
                    <a:lstStyle/>
                    <a:p>
                      <a:pPr algn="just"/>
                      <a:r>
                        <a:rPr lang="en-US" sz="1800" b="0" i="0" kern="1200" dirty="0" smtClean="0">
                          <a:solidFill>
                            <a:schemeClr val="dk1"/>
                          </a:solidFill>
                          <a:latin typeface="+mn-lt"/>
                          <a:ea typeface="+mn-ea"/>
                          <a:cs typeface="+mn-cs"/>
                        </a:rPr>
                        <a:t>Classification is more complex as compared to clustering.</a:t>
                      </a:r>
                      <a:endParaRPr lang="en-US" dirty="0"/>
                    </a:p>
                  </a:txBody>
                  <a:tcPr/>
                </a:tc>
                <a:tc>
                  <a:txBody>
                    <a:bodyPr/>
                    <a:lstStyle/>
                    <a:p>
                      <a:pPr algn="just"/>
                      <a:r>
                        <a:rPr lang="en-US" sz="1800" b="0" i="0" kern="1200" dirty="0" smtClean="0">
                          <a:solidFill>
                            <a:schemeClr val="dk1"/>
                          </a:solidFill>
                          <a:latin typeface="+mn-lt"/>
                          <a:ea typeface="+mn-ea"/>
                          <a:cs typeface="+mn-cs"/>
                        </a:rPr>
                        <a:t>Clustering is less complex as compared to the classification.</a:t>
                      </a:r>
                      <a:endParaRPr lang="en-US" dirty="0"/>
                    </a:p>
                  </a:txBody>
                  <a:tcPr/>
                </a:tc>
              </a:tr>
              <a:tr h="621813">
                <a:tc>
                  <a:txBody>
                    <a:bodyPr/>
                    <a:lstStyle/>
                    <a:p>
                      <a:pPr algn="ctr"/>
                      <a:r>
                        <a:rPr lang="en-US" dirty="0" smtClean="0"/>
                        <a:t>04</a:t>
                      </a:r>
                      <a:endParaRPr lang="en-US" dirty="0"/>
                    </a:p>
                  </a:txBody>
                  <a:tcPr/>
                </a:tc>
                <a:tc>
                  <a:txBody>
                    <a:bodyPr/>
                    <a:lstStyle/>
                    <a:p>
                      <a:pPr algn="just"/>
                      <a:r>
                        <a:rPr lang="en-US" sz="1800" b="0" i="0" kern="1200" dirty="0" smtClean="0">
                          <a:solidFill>
                            <a:schemeClr val="dk1"/>
                          </a:solidFill>
                          <a:latin typeface="+mn-lt"/>
                          <a:ea typeface="+mn-ea"/>
                          <a:cs typeface="+mn-cs"/>
                        </a:rPr>
                        <a:t>In</a:t>
                      </a:r>
                      <a:r>
                        <a:rPr lang="en-US" sz="1800" b="0" i="0" kern="1200" baseline="0" dirty="0" smtClean="0">
                          <a:solidFill>
                            <a:schemeClr val="dk1"/>
                          </a:solidFill>
                          <a:latin typeface="+mn-lt"/>
                          <a:ea typeface="+mn-ea"/>
                          <a:cs typeface="+mn-cs"/>
                        </a:rPr>
                        <a:t> classification, </a:t>
                      </a:r>
                      <a:r>
                        <a:rPr lang="en-US" sz="1800" b="0" i="0" kern="1200" dirty="0" smtClean="0">
                          <a:solidFill>
                            <a:schemeClr val="dk1"/>
                          </a:solidFill>
                          <a:latin typeface="+mn-lt"/>
                          <a:ea typeface="+mn-ea"/>
                          <a:cs typeface="+mn-cs"/>
                        </a:rPr>
                        <a:t>there are predefined labels assigned to each input instance.</a:t>
                      </a:r>
                      <a:endParaRPr lang="en-US" dirty="0"/>
                    </a:p>
                  </a:txBody>
                  <a:tcPr/>
                </a:tc>
                <a:tc>
                  <a:txBody>
                    <a:bodyPr/>
                    <a:lstStyle/>
                    <a:p>
                      <a:pPr algn="just"/>
                      <a:r>
                        <a:rPr lang="en-US" sz="1800" b="0" i="0" kern="1200" dirty="0" smtClean="0">
                          <a:solidFill>
                            <a:schemeClr val="dk1"/>
                          </a:solidFill>
                          <a:latin typeface="+mn-lt"/>
                          <a:ea typeface="+mn-ea"/>
                          <a:cs typeface="+mn-cs"/>
                        </a:rPr>
                        <a:t>Clustering does not involve any </a:t>
                      </a:r>
                      <a:r>
                        <a:rPr lang="en-US" sz="1800" b="0" i="0" kern="1200" dirty="0" err="1" smtClean="0">
                          <a:solidFill>
                            <a:schemeClr val="dk1"/>
                          </a:solidFill>
                          <a:latin typeface="+mn-lt"/>
                          <a:ea typeface="+mn-ea"/>
                          <a:cs typeface="+mn-cs"/>
                        </a:rPr>
                        <a:t>labelling</a:t>
                      </a:r>
                      <a:r>
                        <a:rPr lang="en-US" sz="1800" b="0" i="0" kern="1200" dirty="0" smtClean="0">
                          <a:solidFill>
                            <a:schemeClr val="dk1"/>
                          </a:solidFill>
                          <a:latin typeface="+mn-lt"/>
                          <a:ea typeface="+mn-ea"/>
                          <a:cs typeface="+mn-cs"/>
                        </a:rPr>
                        <a:t>.</a:t>
                      </a:r>
                      <a:endParaRPr lang="en-US" dirty="0"/>
                    </a:p>
                  </a:txBody>
                  <a:tcPr/>
                </a:tc>
              </a:tr>
              <a:tr h="888305">
                <a:tc>
                  <a:txBody>
                    <a:bodyPr/>
                    <a:lstStyle/>
                    <a:p>
                      <a:pPr algn="ctr"/>
                      <a:r>
                        <a:rPr lang="en-US" dirty="0" smtClean="0"/>
                        <a:t>05</a:t>
                      </a:r>
                      <a:endParaRPr lang="en-US" dirty="0"/>
                    </a:p>
                  </a:txBody>
                  <a:tcPr/>
                </a:tc>
                <a:tc>
                  <a:txBody>
                    <a:bodyPr/>
                    <a:lstStyle/>
                    <a:p>
                      <a:pPr algn="just"/>
                      <a:r>
                        <a:rPr lang="en-US" sz="1800" b="0" i="0" kern="1200" dirty="0" smtClean="0">
                          <a:solidFill>
                            <a:schemeClr val="dk1"/>
                          </a:solidFill>
                          <a:latin typeface="+mn-lt"/>
                          <a:ea typeface="+mn-ea"/>
                          <a:cs typeface="+mn-cs"/>
                        </a:rPr>
                        <a:t>it has labels so there is need of training and testing dataset for verifying the model created.</a:t>
                      </a:r>
                      <a:endParaRPr lang="en-US" dirty="0"/>
                    </a:p>
                  </a:txBody>
                  <a:tcPr/>
                </a:tc>
                <a:tc>
                  <a:txBody>
                    <a:bodyPr/>
                    <a:lstStyle/>
                    <a:p>
                      <a:pPr algn="just"/>
                      <a:r>
                        <a:rPr lang="en-US" sz="1800" b="0" i="0" kern="1200" dirty="0" smtClean="0">
                          <a:solidFill>
                            <a:schemeClr val="dk1"/>
                          </a:solidFill>
                          <a:latin typeface="+mn-lt"/>
                          <a:ea typeface="+mn-ea"/>
                          <a:cs typeface="+mn-cs"/>
                        </a:rPr>
                        <a:t>there is no need of training and testing dataset.</a:t>
                      </a:r>
                      <a:endParaRPr lang="en-US" dirty="0"/>
                    </a:p>
                  </a:txBody>
                  <a:tcPr/>
                </a:tc>
              </a:tr>
              <a:tr h="888305">
                <a:tc>
                  <a:txBody>
                    <a:bodyPr/>
                    <a:lstStyle/>
                    <a:p>
                      <a:pPr algn="ctr"/>
                      <a:r>
                        <a:rPr lang="en-US" dirty="0" smtClean="0"/>
                        <a:t>06</a:t>
                      </a:r>
                      <a:endParaRPr lang="en-US" dirty="0"/>
                    </a:p>
                  </a:txBody>
                  <a:tcPr/>
                </a:tc>
                <a:tc>
                  <a:txBody>
                    <a:bodyPr/>
                    <a:lstStyle/>
                    <a:p>
                      <a:pPr algn="just"/>
                      <a:r>
                        <a:rPr lang="fr-FR" sz="1800" b="0" i="0" kern="1200" dirty="0" smtClean="0">
                          <a:solidFill>
                            <a:schemeClr val="dk1"/>
                          </a:solidFill>
                          <a:latin typeface="+mn-lt"/>
                          <a:ea typeface="+mn-ea"/>
                          <a:cs typeface="+mn-cs"/>
                        </a:rPr>
                        <a:t>For </a:t>
                      </a:r>
                      <a:r>
                        <a:rPr lang="fr-FR" sz="1800" b="0" i="0" kern="1200" dirty="0" err="1" smtClean="0">
                          <a:solidFill>
                            <a:schemeClr val="dk1"/>
                          </a:solidFill>
                          <a:latin typeface="+mn-lt"/>
                          <a:ea typeface="+mn-ea"/>
                          <a:cs typeface="+mn-cs"/>
                        </a:rPr>
                        <a:t>example</a:t>
                      </a:r>
                      <a:r>
                        <a:rPr lang="fr-FR" sz="1800" b="0" i="0" kern="1200" dirty="0" smtClean="0">
                          <a:solidFill>
                            <a:schemeClr val="dk1"/>
                          </a:solidFill>
                          <a:latin typeface="+mn-lt"/>
                          <a:ea typeface="+mn-ea"/>
                          <a:cs typeface="+mn-cs"/>
                        </a:rPr>
                        <a:t>:- </a:t>
                      </a:r>
                      <a:r>
                        <a:rPr lang="fr-FR" sz="1800" b="0" i="0" kern="1200" dirty="0" err="1" smtClean="0">
                          <a:solidFill>
                            <a:schemeClr val="dk1"/>
                          </a:solidFill>
                          <a:latin typeface="+mn-lt"/>
                          <a:ea typeface="+mn-ea"/>
                          <a:cs typeface="+mn-cs"/>
                        </a:rPr>
                        <a:t>Logistic</a:t>
                      </a:r>
                      <a:r>
                        <a:rPr lang="fr-FR" sz="1800" b="0" i="0" kern="1200" dirty="0" smtClean="0">
                          <a:solidFill>
                            <a:schemeClr val="dk1"/>
                          </a:solidFill>
                          <a:latin typeface="+mn-lt"/>
                          <a:ea typeface="+mn-ea"/>
                          <a:cs typeface="+mn-cs"/>
                        </a:rPr>
                        <a:t> </a:t>
                      </a:r>
                      <a:r>
                        <a:rPr lang="fr-FR" sz="1800" b="0" i="0" kern="1200" dirty="0" err="1" smtClean="0">
                          <a:solidFill>
                            <a:schemeClr val="dk1"/>
                          </a:solidFill>
                          <a:latin typeface="+mn-lt"/>
                          <a:ea typeface="+mn-ea"/>
                          <a:cs typeface="+mn-cs"/>
                        </a:rPr>
                        <a:t>Regression</a:t>
                      </a:r>
                      <a:r>
                        <a:rPr lang="fr-FR" sz="1800" b="0" i="0" kern="1200" dirty="0" smtClean="0">
                          <a:solidFill>
                            <a:schemeClr val="dk1"/>
                          </a:solidFill>
                          <a:latin typeface="+mn-lt"/>
                          <a:ea typeface="+mn-ea"/>
                          <a:cs typeface="+mn-cs"/>
                        </a:rPr>
                        <a:t>, </a:t>
                      </a:r>
                      <a:r>
                        <a:rPr lang="fr-FR" sz="1800" b="0" i="0" kern="1200" dirty="0" err="1" smtClean="0">
                          <a:solidFill>
                            <a:schemeClr val="dk1"/>
                          </a:solidFill>
                          <a:latin typeface="+mn-lt"/>
                          <a:ea typeface="+mn-ea"/>
                          <a:cs typeface="+mn-cs"/>
                        </a:rPr>
                        <a:t>Naive</a:t>
                      </a:r>
                      <a:r>
                        <a:rPr lang="fr-FR" sz="1800" b="0" i="0" kern="1200" dirty="0" smtClean="0">
                          <a:solidFill>
                            <a:schemeClr val="dk1"/>
                          </a:solidFill>
                          <a:latin typeface="+mn-lt"/>
                          <a:ea typeface="+mn-ea"/>
                          <a:cs typeface="+mn-cs"/>
                        </a:rPr>
                        <a:t> Bayes classifier, KNN,SVM, DT,</a:t>
                      </a:r>
                      <a:r>
                        <a:rPr lang="fr-FR" sz="1800" b="0" i="0" kern="1200" baseline="0" dirty="0" smtClean="0">
                          <a:solidFill>
                            <a:schemeClr val="dk1"/>
                          </a:solidFill>
                          <a:latin typeface="+mn-lt"/>
                          <a:ea typeface="+mn-ea"/>
                          <a:cs typeface="+mn-cs"/>
                        </a:rPr>
                        <a:t> </a:t>
                      </a:r>
                      <a:r>
                        <a:rPr lang="fr-FR" sz="1800" b="0" i="0" kern="1200" dirty="0" smtClean="0">
                          <a:solidFill>
                            <a:schemeClr val="dk1"/>
                          </a:solidFill>
                          <a:latin typeface="+mn-lt"/>
                          <a:ea typeface="+mn-ea"/>
                          <a:cs typeface="+mn-cs"/>
                        </a:rPr>
                        <a:t>etc.</a:t>
                      </a:r>
                      <a:endParaRPr lang="en-US" dirty="0"/>
                    </a:p>
                  </a:txBody>
                  <a:tcPr/>
                </a:tc>
                <a:tc>
                  <a:txBody>
                    <a:bodyPr/>
                    <a:lstStyle/>
                    <a:p>
                      <a:pPr algn="just"/>
                      <a:r>
                        <a:rPr lang="en-US" sz="1800" b="0" i="0" kern="1200" dirty="0" smtClean="0">
                          <a:solidFill>
                            <a:schemeClr val="dk1"/>
                          </a:solidFill>
                          <a:latin typeface="+mn-lt"/>
                          <a:ea typeface="+mn-ea"/>
                          <a:cs typeface="+mn-cs"/>
                        </a:rPr>
                        <a:t>For example:- k-Means clustering, Fuzzy c-means clustering, Gaussian (EM) clustering algorithm, etc.</a:t>
                      </a:r>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ＭＳ Ｐゴシック" panose="020B0600070205080204" pitchFamily="34" charset="-128"/>
              </a:defRPr>
            </a:lvl1pPr>
            <a:lvl2pPr marL="742950" indent="-285750" eaLnBrk="0" hangingPunct="0">
              <a:defRPr sz="2400">
                <a:solidFill>
                  <a:schemeClr val="tx1"/>
                </a:solidFill>
                <a:latin typeface="Lucida Sans" panose="020B0602030504020204" pitchFamily="34" charset="0"/>
                <a:ea typeface="ＭＳ Ｐゴシック" panose="020B0600070205080204" pitchFamily="34" charset="-128"/>
              </a:defRPr>
            </a:lvl2pPr>
            <a:lvl3pPr marL="1143000" indent="-228600" eaLnBrk="0" hangingPunct="0">
              <a:defRPr sz="2400">
                <a:solidFill>
                  <a:schemeClr val="tx1"/>
                </a:solidFill>
                <a:latin typeface="Lucida Sans" panose="020B0602030504020204" pitchFamily="34" charset="0"/>
                <a:ea typeface="ＭＳ Ｐゴシック" panose="020B0600070205080204" pitchFamily="34" charset="-128"/>
              </a:defRPr>
            </a:lvl3pPr>
            <a:lvl4pPr marL="1600200" indent="-228600" eaLnBrk="0" hangingPunct="0">
              <a:defRPr sz="2400">
                <a:solidFill>
                  <a:schemeClr val="tx1"/>
                </a:solidFill>
                <a:latin typeface="Lucida Sans" panose="020B0602030504020204" pitchFamily="34" charset="0"/>
                <a:ea typeface="ＭＳ Ｐゴシック" panose="020B0600070205080204" pitchFamily="34" charset="-128"/>
              </a:defRPr>
            </a:lvl4pPr>
            <a:lvl5pPr marL="2057400" indent="-228600" eaLnBrk="0" hangingPunct="0">
              <a:defRPr sz="24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9pPr>
          </a:lstStyle>
          <a:p>
            <a:pPr eaLnBrk="1" hangingPunct="1"/>
            <a:fld id="{6F71B210-AA3A-411C-8769-F96E0F719F16}" type="slidenum">
              <a:rPr lang="zh-CN" altLang="en-US" sz="1200">
                <a:solidFill>
                  <a:srgbClr val="898989"/>
                </a:solidFill>
                <a:latin typeface="Calibri" panose="020F0502020204030204" pitchFamily="34" charset="0"/>
                <a:ea typeface="SimSun" panose="02010600030101010101" pitchFamily="2" charset="-122"/>
              </a:rPr>
              <a:pPr eaLnBrk="1" hangingPunct="1"/>
              <a:t>20</a:t>
            </a:fld>
            <a:endParaRPr lang="en-US" altLang="zh-CN" sz="1200">
              <a:solidFill>
                <a:srgbClr val="898989"/>
              </a:solidFill>
              <a:latin typeface="Calibri" panose="020F0502020204030204" pitchFamily="34" charset="0"/>
              <a:ea typeface="SimSun" panose="02010600030101010101" pitchFamily="2" charset="-122"/>
            </a:endParaRPr>
          </a:p>
        </p:txBody>
      </p:sp>
      <p:sp>
        <p:nvSpPr>
          <p:cNvPr id="44035" name="Title 1"/>
          <p:cNvSpPr>
            <a:spLocks noGrp="1"/>
          </p:cNvSpPr>
          <p:nvPr>
            <p:ph type="title"/>
          </p:nvPr>
        </p:nvSpPr>
        <p:spPr/>
        <p:txBody>
          <a:bodyPr/>
          <a:lstStyle/>
          <a:p>
            <a:r>
              <a:rPr lang="en-US" altLang="zh-CN" sz="3600" dirty="0" err="1">
                <a:latin typeface="Calibri" panose="020F0502020204030204" pitchFamily="34" charset="0"/>
              </a:rPr>
              <a:t>Dendrogram</a:t>
            </a:r>
            <a:r>
              <a:rPr lang="en-US" altLang="zh-CN" sz="3600" dirty="0">
                <a:latin typeface="Calibri" panose="020F0502020204030204" pitchFamily="34" charset="0"/>
              </a:rPr>
              <a:t>: Hierarchical Clustering</a:t>
            </a:r>
            <a:endParaRPr lang="en-US" altLang="zh-CN" sz="3600" dirty="0" smtClean="0">
              <a:latin typeface="Calibri" panose="020F0502020204030204" pitchFamily="34" charset="0"/>
            </a:endParaRPr>
          </a:p>
        </p:txBody>
      </p:sp>
      <p:sp>
        <p:nvSpPr>
          <p:cNvPr id="44036" name="Content Placeholder 7"/>
          <p:cNvSpPr>
            <a:spLocks noGrp="1"/>
          </p:cNvSpPr>
          <p:nvPr>
            <p:ph sz="half" idx="1"/>
          </p:nvPr>
        </p:nvSpPr>
        <p:spPr>
          <a:xfrm>
            <a:off x="5257800" y="1524000"/>
            <a:ext cx="3276600" cy="4953000"/>
          </a:xfrm>
        </p:spPr>
        <p:txBody>
          <a:bodyPr vert="horz">
            <a:normAutofit/>
          </a:bodyPr>
          <a:lstStyle/>
          <a:p>
            <a:pPr marL="0" lvl="1" indent="0">
              <a:buClr>
                <a:srgbClr val="437085"/>
              </a:buClr>
              <a:buNone/>
            </a:pPr>
            <a:r>
              <a:rPr lang="en-US" altLang="zh-CN" dirty="0" err="1">
                <a:ea typeface="SimSun" panose="02010600030101010101" pitchFamily="2" charset="-122"/>
                <a:cs typeface="Arial Unicode MS" panose="020B0604020202020204" pitchFamily="34" charset="-128"/>
              </a:rPr>
              <a:t>D</a:t>
            </a:r>
            <a:r>
              <a:rPr lang="en-US" altLang="zh-CN" dirty="0" err="1" smtClean="0">
                <a:ea typeface="SimSun" panose="02010600030101010101" pitchFamily="2" charset="-122"/>
                <a:cs typeface="Arial Unicode MS" panose="020B0604020202020204" pitchFamily="34" charset="-128"/>
              </a:rPr>
              <a:t>endrogram</a:t>
            </a:r>
            <a:r>
              <a:rPr lang="en-US" altLang="zh-CN" dirty="0" smtClean="0">
                <a:ea typeface="SimSun" panose="02010600030101010101" pitchFamily="2" charset="-122"/>
                <a:cs typeface="Arial Unicode MS" panose="020B0604020202020204" pitchFamily="34" charset="-128"/>
              </a:rPr>
              <a:t> </a:t>
            </a:r>
          </a:p>
          <a:p>
            <a:pPr marL="457200" lvl="1" indent="-457200">
              <a:buClr>
                <a:srgbClr val="437085"/>
              </a:buClr>
            </a:pPr>
            <a:r>
              <a:rPr lang="en-US" altLang="zh-CN" sz="2400" dirty="0" smtClean="0">
                <a:ea typeface="SimSun" panose="02010600030101010101" pitchFamily="2" charset="-122"/>
                <a:cs typeface="Arial Unicode MS" panose="020B0604020202020204" pitchFamily="34" charset="-128"/>
              </a:rPr>
              <a:t>Each </a:t>
            </a:r>
            <a:r>
              <a:rPr lang="en-US" altLang="zh-CN" sz="2400" dirty="0">
                <a:ea typeface="SimSun" panose="02010600030101010101" pitchFamily="2" charset="-122"/>
                <a:cs typeface="Arial Unicode MS" panose="020B0604020202020204" pitchFamily="34" charset="-128"/>
              </a:rPr>
              <a:t>level of the tree represents a partition of the input data into several (nested) clusters or groups</a:t>
            </a:r>
            <a:r>
              <a:rPr lang="en-US" altLang="zh-CN" sz="2400" dirty="0" smtClean="0">
                <a:ea typeface="SimSun" panose="02010600030101010101" pitchFamily="2" charset="-122"/>
                <a:cs typeface="Arial Unicode MS" panose="020B0604020202020204" pitchFamily="34" charset="-128"/>
              </a:rPr>
              <a:t>.</a:t>
            </a:r>
          </a:p>
          <a:p>
            <a:pPr marL="457200" lvl="1" indent="-457200">
              <a:buClr>
                <a:srgbClr val="437085"/>
              </a:buClr>
            </a:pPr>
            <a:r>
              <a:rPr lang="en-US" altLang="zh-CN" sz="2400" dirty="0">
                <a:ea typeface="SimSun" panose="02010600030101010101" pitchFamily="2" charset="-122"/>
                <a:cs typeface="Arial Unicode MS" panose="020B0604020202020204" pitchFamily="34" charset="-128"/>
              </a:rPr>
              <a:t>May be cut at any level: Each connected component forms a cluster.</a:t>
            </a:r>
          </a:p>
          <a:p>
            <a:pPr marL="0" lvl="1" indent="0">
              <a:buClr>
                <a:srgbClr val="437085"/>
              </a:buClr>
              <a:buNone/>
            </a:pPr>
            <a:endParaRPr lang="en-US" altLang="zh-CN" dirty="0">
              <a:ea typeface="SimSun" panose="02010600030101010101" pitchFamily="2" charset="-122"/>
              <a:cs typeface="Arial Unicode MS" panose="020B0604020202020204" pitchFamily="34" charset="-128"/>
            </a:endParaRPr>
          </a:p>
        </p:txBody>
      </p:sp>
      <p:sp>
        <p:nvSpPr>
          <p:cNvPr id="44038" name="Slide Number Placeholder 3"/>
          <p:cNvSpPr txBox="1">
            <a:spLocks noGrp="1"/>
          </p:cNvSpPr>
          <p:nvPr/>
        </p:nvSpPr>
        <p:spPr bwMode="auto">
          <a:xfrm>
            <a:off x="6553200" y="6477000"/>
            <a:ext cx="2133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Lucida Sans" panose="020B0602030504020204" pitchFamily="34" charset="0"/>
                <a:ea typeface="ＭＳ Ｐゴシック" panose="020B0600070205080204" pitchFamily="34" charset="-128"/>
              </a:defRPr>
            </a:lvl1pPr>
            <a:lvl2pPr marL="742950" indent="-285750" eaLnBrk="0" hangingPunct="0">
              <a:defRPr sz="2400">
                <a:solidFill>
                  <a:schemeClr val="tx1"/>
                </a:solidFill>
                <a:latin typeface="Lucida Sans" panose="020B0602030504020204" pitchFamily="34" charset="0"/>
                <a:ea typeface="ＭＳ Ｐゴシック" panose="020B0600070205080204" pitchFamily="34" charset="-128"/>
              </a:defRPr>
            </a:lvl2pPr>
            <a:lvl3pPr marL="1143000" indent="-228600" eaLnBrk="0" hangingPunct="0">
              <a:defRPr sz="2400">
                <a:solidFill>
                  <a:schemeClr val="tx1"/>
                </a:solidFill>
                <a:latin typeface="Lucida Sans" panose="020B0602030504020204" pitchFamily="34" charset="0"/>
                <a:ea typeface="ＭＳ Ｐゴシック" panose="020B0600070205080204" pitchFamily="34" charset="-128"/>
              </a:defRPr>
            </a:lvl3pPr>
            <a:lvl4pPr marL="1600200" indent="-228600" eaLnBrk="0" hangingPunct="0">
              <a:defRPr sz="2400">
                <a:solidFill>
                  <a:schemeClr val="tx1"/>
                </a:solidFill>
                <a:latin typeface="Lucida Sans" panose="020B0602030504020204" pitchFamily="34" charset="0"/>
                <a:ea typeface="ＭＳ Ｐゴシック" panose="020B0600070205080204" pitchFamily="34" charset="-128"/>
              </a:defRPr>
            </a:lvl4pPr>
            <a:lvl5pPr marL="2057400" indent="-228600" eaLnBrk="0" hangingPunct="0">
              <a:defRPr sz="24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9pPr>
          </a:lstStyle>
          <a:p>
            <a:pPr algn="r" eaLnBrk="1" hangingPunct="1"/>
            <a:fld id="{F4D0CD8E-87A5-4F1D-B92B-ED2391E88486}" type="slidenum">
              <a:rPr lang="zh-CN" altLang="en-US" sz="1200">
                <a:solidFill>
                  <a:srgbClr val="898989"/>
                </a:solidFill>
                <a:latin typeface="Calibri" panose="020F0502020204030204" pitchFamily="34" charset="0"/>
                <a:ea typeface="SimSun" panose="02010600030101010101" pitchFamily="2" charset="-122"/>
              </a:rPr>
              <a:pPr algn="r" eaLnBrk="1" hangingPunct="1"/>
              <a:t>20</a:t>
            </a:fld>
            <a:endParaRPr lang="en-US" altLang="zh-CN" sz="1200">
              <a:solidFill>
                <a:srgbClr val="898989"/>
              </a:solidFill>
              <a:latin typeface="Calibri" panose="020F0502020204030204" pitchFamily="34" charset="0"/>
              <a:ea typeface="SimSun" panose="02010600030101010101" pitchFamily="2" charset="-122"/>
            </a:endParaRPr>
          </a:p>
        </p:txBody>
      </p:sp>
      <p:pic>
        <p:nvPicPr>
          <p:cNvPr id="149506" name="Picture 2" descr="http://www.statistics4u.com/fundstat_eng/img/hl_dendrogram.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318054"/>
            <a:ext cx="4648200" cy="43969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01785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Hierarchical clustering</a:t>
            </a:r>
          </a:p>
        </p:txBody>
      </p:sp>
      <p:pic>
        <p:nvPicPr>
          <p:cNvPr id="31748" name="Picture 4"/>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a:off x="914400" y="1828800"/>
            <a:ext cx="7102475" cy="4440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03896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457200" y="274638"/>
            <a:ext cx="8229600" cy="944562"/>
          </a:xfrm>
        </p:spPr>
        <p:txBody>
          <a:bodyPr>
            <a:normAutofit fontScale="90000"/>
          </a:bodyPr>
          <a:lstStyle/>
          <a:p>
            <a:pPr eaLnBrk="1" hangingPunct="1"/>
            <a:r>
              <a:rPr lang="en-US" altLang="zh-CN" dirty="0" smtClean="0">
                <a:ea typeface="SimSun" panose="02010600030101010101" pitchFamily="2" charset="-122"/>
              </a:rPr>
              <a:t>Hierarchical </a:t>
            </a:r>
            <a:r>
              <a:rPr lang="en-US" altLang="zh-CN" dirty="0" smtClean="0">
                <a:ea typeface="SimSun" panose="02010600030101010101" pitchFamily="2" charset="-122"/>
              </a:rPr>
              <a:t>Agglomerative clustering </a:t>
            </a:r>
            <a:r>
              <a:rPr lang="en-US" altLang="zh-CN" dirty="0" smtClean="0">
                <a:ea typeface="SimSun" panose="02010600030101010101" pitchFamily="2" charset="-122"/>
              </a:rPr>
              <a:t>Matrix </a:t>
            </a:r>
            <a:endParaRPr lang="en-US" dirty="0" smtClean="0">
              <a:ea typeface="ＭＳ Ｐゴシック" panose="020B0600070205080204" pitchFamily="34" charset="-128"/>
            </a:endParaRPr>
          </a:p>
        </p:txBody>
      </p:sp>
      <p:sp>
        <p:nvSpPr>
          <p:cNvPr id="81922" name="Rectangle 3"/>
          <p:cNvSpPr>
            <a:spLocks noGrp="1" noChangeArrowheads="1"/>
          </p:cNvSpPr>
          <p:nvPr>
            <p:ph idx="1"/>
          </p:nvPr>
        </p:nvSpPr>
        <p:spPr>
          <a:xfrm>
            <a:off x="457200" y="1600201"/>
            <a:ext cx="8229600" cy="3428999"/>
          </a:xfrm>
        </p:spPr>
        <p:txBody>
          <a:bodyPr>
            <a:normAutofit fontScale="92500" lnSpcReduction="10000"/>
          </a:bodyPr>
          <a:lstStyle/>
          <a:p>
            <a:pPr eaLnBrk="1" hangingPunct="1"/>
            <a:r>
              <a:rPr lang="en-US" altLang="zh-CN" dirty="0" smtClean="0">
                <a:solidFill>
                  <a:schemeClr val="bg2">
                    <a:lumMod val="25000"/>
                  </a:schemeClr>
                </a:solidFill>
                <a:ea typeface="SimSun" panose="02010600030101010101" pitchFamily="2" charset="-122"/>
              </a:rPr>
              <a:t>Initially each data point forms a cluster.</a:t>
            </a:r>
          </a:p>
          <a:p>
            <a:r>
              <a:rPr lang="en-IN" altLang="zh-CN" dirty="0" smtClean="0">
                <a:solidFill>
                  <a:schemeClr val="bg2">
                    <a:lumMod val="25000"/>
                  </a:schemeClr>
                </a:solidFill>
                <a:ea typeface="SimSun" panose="02010600030101010101" pitchFamily="2" charset="-122"/>
              </a:rPr>
              <a:t>Compute the distance matrix between the clusters.</a:t>
            </a:r>
          </a:p>
          <a:p>
            <a:r>
              <a:rPr lang="en-IN" altLang="zh-CN" dirty="0" smtClean="0">
                <a:solidFill>
                  <a:schemeClr val="bg2">
                    <a:lumMod val="25000"/>
                  </a:schemeClr>
                </a:solidFill>
                <a:ea typeface="SimSun" panose="02010600030101010101" pitchFamily="2" charset="-122"/>
              </a:rPr>
              <a:t>Repeat</a:t>
            </a:r>
          </a:p>
          <a:p>
            <a:pPr lvl="1"/>
            <a:r>
              <a:rPr lang="en-IN" altLang="zh-CN" dirty="0" smtClean="0">
                <a:solidFill>
                  <a:schemeClr val="bg2">
                    <a:lumMod val="25000"/>
                  </a:schemeClr>
                </a:solidFill>
                <a:ea typeface="SimSun" panose="02010600030101010101" pitchFamily="2" charset="-122"/>
              </a:rPr>
              <a:t>Merge the two closest clusters</a:t>
            </a:r>
          </a:p>
          <a:p>
            <a:pPr lvl="1"/>
            <a:r>
              <a:rPr lang="en-IN" altLang="zh-CN" dirty="0" smtClean="0">
                <a:solidFill>
                  <a:schemeClr val="bg2">
                    <a:lumMod val="25000"/>
                  </a:schemeClr>
                </a:solidFill>
                <a:ea typeface="SimSun" panose="02010600030101010101" pitchFamily="2" charset="-122"/>
              </a:rPr>
              <a:t>Update the distance matrix</a:t>
            </a:r>
          </a:p>
          <a:p>
            <a:r>
              <a:rPr lang="en-IN" altLang="zh-CN" dirty="0" smtClean="0">
                <a:solidFill>
                  <a:schemeClr val="bg2">
                    <a:lumMod val="25000"/>
                  </a:schemeClr>
                </a:solidFill>
                <a:ea typeface="SimSun" panose="02010600030101010101" pitchFamily="2" charset="-122"/>
              </a:rPr>
              <a:t>Until only a single cluster remains.</a:t>
            </a:r>
          </a:p>
          <a:p>
            <a:endParaRPr lang="en-IN" altLang="zh-CN" dirty="0">
              <a:solidFill>
                <a:schemeClr val="bg2">
                  <a:lumMod val="25000"/>
                </a:schemeClr>
              </a:solidFill>
              <a:ea typeface="SimSun" panose="02010600030101010101" pitchFamily="2" charset="-122"/>
            </a:endParaRPr>
          </a:p>
          <a:p>
            <a:pPr lvl="1"/>
            <a:endParaRPr lang="en-IN" altLang="zh-CN" dirty="0" smtClean="0">
              <a:ea typeface="SimSun" panose="02010600030101010101" pitchFamily="2" charset="-122"/>
            </a:endParaRPr>
          </a:p>
          <a:p>
            <a:pPr lvl="1"/>
            <a:endParaRPr lang="en-IN" altLang="zh-CN" dirty="0">
              <a:ea typeface="SimSun" panose="02010600030101010101" pitchFamily="2" charset="-122"/>
            </a:endParaRPr>
          </a:p>
        </p:txBody>
      </p:sp>
      <p:sp>
        <p:nvSpPr>
          <p:cNvPr id="81923"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3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3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3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3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ＭＳ Ｐゴシック" panose="020B0600070205080204" pitchFamily="34" charset="-128"/>
              </a:defRPr>
            </a:lvl9pPr>
          </a:lstStyle>
          <a:p>
            <a:pPr eaLnBrk="1" hangingPunct="1"/>
            <a:fld id="{B15BED88-2494-47CE-9D15-015D9F56D5DB}" type="slidenum">
              <a:rPr lang="en-US" sz="1200">
                <a:solidFill>
                  <a:srgbClr val="898989"/>
                </a:solidFill>
              </a:rPr>
              <a:pPr eaLnBrk="1" hangingPunct="1"/>
              <a:t>22</a:t>
            </a:fld>
            <a:endParaRPr lang="en-US" sz="1200">
              <a:solidFill>
                <a:srgbClr val="898989"/>
              </a:solidFill>
            </a:endParaRPr>
          </a:p>
        </p:txBody>
      </p:sp>
      <p:sp>
        <p:nvSpPr>
          <p:cNvPr id="6" name="Rectangle 3"/>
          <p:cNvSpPr txBox="1">
            <a:spLocks noChangeArrowheads="1"/>
          </p:cNvSpPr>
          <p:nvPr/>
        </p:nvSpPr>
        <p:spPr>
          <a:xfrm>
            <a:off x="609600" y="5257800"/>
            <a:ext cx="8229600" cy="10668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7150" indent="0">
              <a:buFont typeface="Arial" panose="020B0604020202020204" pitchFamily="34" charset="0"/>
              <a:buNone/>
            </a:pPr>
            <a:r>
              <a:rPr lang="en-IN" altLang="zh-CN" sz="3400" dirty="0" smtClean="0">
                <a:ea typeface="SimSun" panose="02010600030101010101" pitchFamily="2" charset="-122"/>
              </a:rPr>
              <a:t>Different definitions of the distance leads to different algorithms.</a:t>
            </a:r>
          </a:p>
          <a:p>
            <a:pPr lvl="1"/>
            <a:endParaRPr lang="en-IN" altLang="zh-CN" dirty="0" smtClean="0">
              <a:ea typeface="SimSun" panose="02010600030101010101" pitchFamily="2" charset="-122"/>
            </a:endParaRPr>
          </a:p>
          <a:p>
            <a:pPr lvl="1"/>
            <a:endParaRPr lang="en-IN" altLang="zh-CN" dirty="0">
              <a:ea typeface="SimSun" panose="02010600030101010101" pitchFamily="2" charset="-122"/>
            </a:endParaRPr>
          </a:p>
        </p:txBody>
      </p:sp>
    </p:spTree>
    <p:extLst>
      <p:ext uri="{BB962C8B-B14F-4D97-AF65-F5344CB8AC3E}">
        <p14:creationId xmlns:p14="http://schemas.microsoft.com/office/powerpoint/2010/main" xmlns="" val="395354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274638"/>
            <a:ext cx="8229600" cy="868362"/>
          </a:xfrm>
        </p:spPr>
        <p:txBody>
          <a:bodyPr/>
          <a:lstStyle/>
          <a:p>
            <a:r>
              <a:rPr lang="en-US" altLang="en-US" dirty="0" smtClean="0"/>
              <a:t>Initialization</a:t>
            </a:r>
          </a:p>
        </p:txBody>
      </p:sp>
      <p:sp>
        <p:nvSpPr>
          <p:cNvPr id="2052" name="Rectangle 3"/>
          <p:cNvSpPr>
            <a:spLocks noGrp="1" noChangeArrowheads="1"/>
          </p:cNvSpPr>
          <p:nvPr>
            <p:ph type="body" idx="1"/>
          </p:nvPr>
        </p:nvSpPr>
        <p:spPr>
          <a:xfrm>
            <a:off x="457200" y="1295400"/>
            <a:ext cx="8229600" cy="4830763"/>
          </a:xfrm>
        </p:spPr>
        <p:txBody>
          <a:bodyPr/>
          <a:lstStyle/>
          <a:p>
            <a:pPr marL="292100" indent="-292100"/>
            <a:r>
              <a:rPr lang="en-US" altLang="en-US" dirty="0" smtClean="0"/>
              <a:t>Each individual point is taken as a cluster</a:t>
            </a:r>
          </a:p>
          <a:p>
            <a:pPr marL="292100" indent="-292100"/>
            <a:r>
              <a:rPr lang="en-US" altLang="en-US" dirty="0" smtClean="0"/>
              <a:t>Construct distance/proximity matrix</a:t>
            </a:r>
          </a:p>
          <a:p>
            <a:pPr marL="800100" lvl="1" indent="-342900"/>
            <a:endParaRPr lang="en-US" altLang="en-US" dirty="0" smtClean="0"/>
          </a:p>
        </p:txBody>
      </p:sp>
      <p:sp>
        <p:nvSpPr>
          <p:cNvPr id="2053" name="Oval 4"/>
          <p:cNvSpPr>
            <a:spLocks noChangeArrowheads="1"/>
          </p:cNvSpPr>
          <p:nvPr/>
        </p:nvSpPr>
        <p:spPr bwMode="auto">
          <a:xfrm>
            <a:off x="1562100" y="4226539"/>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54" name="Oval 5"/>
          <p:cNvSpPr>
            <a:spLocks noChangeArrowheads="1"/>
          </p:cNvSpPr>
          <p:nvPr/>
        </p:nvSpPr>
        <p:spPr bwMode="auto">
          <a:xfrm>
            <a:off x="3505200" y="5584825"/>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55" name="Oval 6"/>
          <p:cNvSpPr>
            <a:spLocks noChangeArrowheads="1"/>
          </p:cNvSpPr>
          <p:nvPr/>
        </p:nvSpPr>
        <p:spPr bwMode="auto">
          <a:xfrm>
            <a:off x="914400" y="3499288"/>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56" name="Oval 7"/>
          <p:cNvSpPr>
            <a:spLocks noChangeArrowheads="1"/>
          </p:cNvSpPr>
          <p:nvPr/>
        </p:nvSpPr>
        <p:spPr bwMode="auto">
          <a:xfrm>
            <a:off x="571500" y="5181600"/>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57" name="Oval 8"/>
          <p:cNvSpPr>
            <a:spLocks noChangeArrowheads="1"/>
          </p:cNvSpPr>
          <p:nvPr/>
        </p:nvSpPr>
        <p:spPr bwMode="auto">
          <a:xfrm>
            <a:off x="2236076" y="3696357"/>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58" name="Oval 9"/>
          <p:cNvSpPr>
            <a:spLocks noChangeArrowheads="1"/>
          </p:cNvSpPr>
          <p:nvPr/>
        </p:nvSpPr>
        <p:spPr bwMode="auto">
          <a:xfrm>
            <a:off x="1600200" y="2955925"/>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59" name="Oval 10"/>
          <p:cNvSpPr>
            <a:spLocks noChangeArrowheads="1"/>
          </p:cNvSpPr>
          <p:nvPr/>
        </p:nvSpPr>
        <p:spPr bwMode="auto">
          <a:xfrm>
            <a:off x="457200" y="4708525"/>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60" name="Oval 11"/>
          <p:cNvSpPr>
            <a:spLocks noChangeArrowheads="1"/>
          </p:cNvSpPr>
          <p:nvPr/>
        </p:nvSpPr>
        <p:spPr bwMode="auto">
          <a:xfrm>
            <a:off x="2668314" y="4126581"/>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61" name="Oval 12"/>
          <p:cNvSpPr>
            <a:spLocks noChangeArrowheads="1"/>
          </p:cNvSpPr>
          <p:nvPr/>
        </p:nvSpPr>
        <p:spPr bwMode="auto">
          <a:xfrm>
            <a:off x="3124200" y="5089525"/>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62" name="Oval 13"/>
          <p:cNvSpPr>
            <a:spLocks noChangeArrowheads="1"/>
          </p:cNvSpPr>
          <p:nvPr/>
        </p:nvSpPr>
        <p:spPr bwMode="auto">
          <a:xfrm>
            <a:off x="2971800" y="3664716"/>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63" name="Oval 14"/>
          <p:cNvSpPr>
            <a:spLocks noChangeArrowheads="1"/>
          </p:cNvSpPr>
          <p:nvPr/>
        </p:nvSpPr>
        <p:spPr bwMode="auto">
          <a:xfrm>
            <a:off x="3200400" y="4098925"/>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64" name="Oval 15"/>
          <p:cNvSpPr>
            <a:spLocks noChangeArrowheads="1"/>
          </p:cNvSpPr>
          <p:nvPr/>
        </p:nvSpPr>
        <p:spPr bwMode="auto">
          <a:xfrm>
            <a:off x="3733800" y="3184525"/>
            <a:ext cx="228600" cy="2286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grpSp>
        <p:nvGrpSpPr>
          <p:cNvPr id="2" name="Group 16"/>
          <p:cNvGrpSpPr>
            <a:grpSpLocks/>
          </p:cNvGrpSpPr>
          <p:nvPr/>
        </p:nvGrpSpPr>
        <p:grpSpPr bwMode="auto">
          <a:xfrm>
            <a:off x="5105400" y="2514600"/>
            <a:ext cx="3200400" cy="2743200"/>
            <a:chOff x="3456" y="1622"/>
            <a:chExt cx="2160" cy="2058"/>
          </a:xfrm>
        </p:grpSpPr>
        <p:sp>
          <p:nvSpPr>
            <p:cNvPr id="2067" name="Line 17"/>
            <p:cNvSpPr>
              <a:spLocks noChangeShapeType="1"/>
            </p:cNvSpPr>
            <p:nvPr/>
          </p:nvSpPr>
          <p:spPr bwMode="auto">
            <a:xfrm>
              <a:off x="3696" y="1622"/>
              <a:ext cx="0" cy="16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68" name="Line 18"/>
            <p:cNvSpPr>
              <a:spLocks noChangeShapeType="1"/>
            </p:cNvSpPr>
            <p:nvPr/>
          </p:nvSpPr>
          <p:spPr bwMode="auto">
            <a:xfrm>
              <a:off x="3504" y="1814"/>
              <a:ext cx="18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69" name="Line 19"/>
            <p:cNvSpPr>
              <a:spLocks noChangeShapeType="1"/>
            </p:cNvSpPr>
            <p:nvPr/>
          </p:nvSpPr>
          <p:spPr bwMode="auto">
            <a:xfrm>
              <a:off x="4012" y="1622"/>
              <a:ext cx="0" cy="16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0" name="Line 20"/>
            <p:cNvSpPr>
              <a:spLocks noChangeShapeType="1"/>
            </p:cNvSpPr>
            <p:nvPr/>
          </p:nvSpPr>
          <p:spPr bwMode="auto">
            <a:xfrm>
              <a:off x="4329" y="1622"/>
              <a:ext cx="0" cy="16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1" name="Line 21"/>
            <p:cNvSpPr>
              <a:spLocks noChangeShapeType="1"/>
            </p:cNvSpPr>
            <p:nvPr/>
          </p:nvSpPr>
          <p:spPr bwMode="auto">
            <a:xfrm>
              <a:off x="4646" y="1622"/>
              <a:ext cx="0" cy="16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2" name="Line 22"/>
            <p:cNvSpPr>
              <a:spLocks noChangeShapeType="1"/>
            </p:cNvSpPr>
            <p:nvPr/>
          </p:nvSpPr>
          <p:spPr bwMode="auto">
            <a:xfrm>
              <a:off x="4963" y="1622"/>
              <a:ext cx="0" cy="16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3" name="Line 23"/>
            <p:cNvSpPr>
              <a:spLocks noChangeShapeType="1"/>
            </p:cNvSpPr>
            <p:nvPr/>
          </p:nvSpPr>
          <p:spPr bwMode="auto">
            <a:xfrm>
              <a:off x="5280" y="1622"/>
              <a:ext cx="0" cy="16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4" name="Line 24"/>
            <p:cNvSpPr>
              <a:spLocks noChangeShapeType="1"/>
            </p:cNvSpPr>
            <p:nvPr/>
          </p:nvSpPr>
          <p:spPr bwMode="auto">
            <a:xfrm>
              <a:off x="3504" y="2073"/>
              <a:ext cx="18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5" name="Line 25"/>
            <p:cNvSpPr>
              <a:spLocks noChangeShapeType="1"/>
            </p:cNvSpPr>
            <p:nvPr/>
          </p:nvSpPr>
          <p:spPr bwMode="auto">
            <a:xfrm>
              <a:off x="3504" y="2332"/>
              <a:ext cx="18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6" name="Line 26"/>
            <p:cNvSpPr>
              <a:spLocks noChangeShapeType="1"/>
            </p:cNvSpPr>
            <p:nvPr/>
          </p:nvSpPr>
          <p:spPr bwMode="auto">
            <a:xfrm>
              <a:off x="3504" y="2591"/>
              <a:ext cx="18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7" name="Line 27"/>
            <p:cNvSpPr>
              <a:spLocks noChangeShapeType="1"/>
            </p:cNvSpPr>
            <p:nvPr/>
          </p:nvSpPr>
          <p:spPr bwMode="auto">
            <a:xfrm>
              <a:off x="3504" y="2850"/>
              <a:ext cx="18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8" name="Line 28"/>
            <p:cNvSpPr>
              <a:spLocks noChangeShapeType="1"/>
            </p:cNvSpPr>
            <p:nvPr/>
          </p:nvSpPr>
          <p:spPr bwMode="auto">
            <a:xfrm>
              <a:off x="3504" y="3110"/>
              <a:ext cx="18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79" name="Text Box 29"/>
            <p:cNvSpPr txBox="1">
              <a:spLocks noChangeArrowheads="1"/>
            </p:cNvSpPr>
            <p:nvPr/>
          </p:nvSpPr>
          <p:spPr bwMode="auto">
            <a:xfrm>
              <a:off x="3456" y="1862"/>
              <a:ext cx="336"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p1</a:t>
              </a:r>
            </a:p>
          </p:txBody>
        </p:sp>
        <p:sp>
          <p:nvSpPr>
            <p:cNvPr id="2080" name="Text Box 30"/>
            <p:cNvSpPr txBox="1">
              <a:spLocks noChangeArrowheads="1"/>
            </p:cNvSpPr>
            <p:nvPr/>
          </p:nvSpPr>
          <p:spPr bwMode="auto">
            <a:xfrm>
              <a:off x="3456" y="2390"/>
              <a:ext cx="336"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p3</a:t>
              </a:r>
            </a:p>
          </p:txBody>
        </p:sp>
        <p:sp>
          <p:nvSpPr>
            <p:cNvPr id="2081" name="Text Box 31"/>
            <p:cNvSpPr txBox="1">
              <a:spLocks noChangeArrowheads="1"/>
            </p:cNvSpPr>
            <p:nvPr/>
          </p:nvSpPr>
          <p:spPr bwMode="auto">
            <a:xfrm>
              <a:off x="3456" y="2917"/>
              <a:ext cx="336"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p5</a:t>
              </a:r>
            </a:p>
          </p:txBody>
        </p:sp>
        <p:sp>
          <p:nvSpPr>
            <p:cNvPr id="2082" name="Text Box 32"/>
            <p:cNvSpPr txBox="1">
              <a:spLocks noChangeArrowheads="1"/>
            </p:cNvSpPr>
            <p:nvPr/>
          </p:nvSpPr>
          <p:spPr bwMode="auto">
            <a:xfrm>
              <a:off x="3456" y="2679"/>
              <a:ext cx="336"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p4</a:t>
              </a:r>
            </a:p>
          </p:txBody>
        </p:sp>
        <p:sp>
          <p:nvSpPr>
            <p:cNvPr id="2083" name="Text Box 33"/>
            <p:cNvSpPr txBox="1">
              <a:spLocks noChangeArrowheads="1"/>
            </p:cNvSpPr>
            <p:nvPr/>
          </p:nvSpPr>
          <p:spPr bwMode="auto">
            <a:xfrm>
              <a:off x="3456" y="2150"/>
              <a:ext cx="336"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p2</a:t>
              </a:r>
            </a:p>
          </p:txBody>
        </p:sp>
        <p:sp>
          <p:nvSpPr>
            <p:cNvPr id="2084" name="Text Box 34"/>
            <p:cNvSpPr txBox="1">
              <a:spLocks noChangeArrowheads="1"/>
            </p:cNvSpPr>
            <p:nvPr/>
          </p:nvSpPr>
          <p:spPr bwMode="auto">
            <a:xfrm>
              <a:off x="3744" y="1622"/>
              <a:ext cx="337"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p1</a:t>
              </a:r>
            </a:p>
          </p:txBody>
        </p:sp>
        <p:sp>
          <p:nvSpPr>
            <p:cNvPr id="2085" name="Text Box 35"/>
            <p:cNvSpPr txBox="1">
              <a:spLocks noChangeArrowheads="1"/>
            </p:cNvSpPr>
            <p:nvPr/>
          </p:nvSpPr>
          <p:spPr bwMode="auto">
            <a:xfrm>
              <a:off x="4032" y="1622"/>
              <a:ext cx="336"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p2</a:t>
              </a:r>
            </a:p>
          </p:txBody>
        </p:sp>
        <p:sp>
          <p:nvSpPr>
            <p:cNvPr id="2086" name="Text Box 36"/>
            <p:cNvSpPr txBox="1">
              <a:spLocks noChangeArrowheads="1"/>
            </p:cNvSpPr>
            <p:nvPr/>
          </p:nvSpPr>
          <p:spPr bwMode="auto">
            <a:xfrm>
              <a:off x="4368" y="1622"/>
              <a:ext cx="336"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p3</a:t>
              </a:r>
            </a:p>
          </p:txBody>
        </p:sp>
        <p:sp>
          <p:nvSpPr>
            <p:cNvPr id="2087" name="Text Box 37"/>
            <p:cNvSpPr txBox="1">
              <a:spLocks noChangeArrowheads="1"/>
            </p:cNvSpPr>
            <p:nvPr/>
          </p:nvSpPr>
          <p:spPr bwMode="auto">
            <a:xfrm>
              <a:off x="4704" y="1622"/>
              <a:ext cx="336"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p4</a:t>
              </a:r>
            </a:p>
          </p:txBody>
        </p:sp>
        <p:sp>
          <p:nvSpPr>
            <p:cNvPr id="2088" name="Text Box 38"/>
            <p:cNvSpPr txBox="1">
              <a:spLocks noChangeArrowheads="1"/>
            </p:cNvSpPr>
            <p:nvPr/>
          </p:nvSpPr>
          <p:spPr bwMode="auto">
            <a:xfrm>
              <a:off x="4944" y="1622"/>
              <a:ext cx="336"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p5</a:t>
              </a:r>
            </a:p>
          </p:txBody>
        </p:sp>
        <p:sp>
          <p:nvSpPr>
            <p:cNvPr id="2089" name="Text Box 39"/>
            <p:cNvSpPr txBox="1">
              <a:spLocks noChangeArrowheads="1"/>
            </p:cNvSpPr>
            <p:nvPr/>
          </p:nvSpPr>
          <p:spPr bwMode="auto">
            <a:xfrm>
              <a:off x="5280" y="1622"/>
              <a:ext cx="33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600" b="1">
                  <a:latin typeface="Arial" charset="0"/>
                </a:rPr>
                <a:t>. . .</a:t>
              </a:r>
            </a:p>
          </p:txBody>
        </p:sp>
        <p:sp>
          <p:nvSpPr>
            <p:cNvPr id="2090" name="Text Box 40"/>
            <p:cNvSpPr txBox="1">
              <a:spLocks noChangeArrowheads="1"/>
            </p:cNvSpPr>
            <p:nvPr/>
          </p:nvSpPr>
          <p:spPr bwMode="auto">
            <a:xfrm>
              <a:off x="3504" y="3072"/>
              <a:ext cx="192" cy="6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200" b="1">
                  <a:latin typeface="Arial" charset="0"/>
                </a:rPr>
                <a:t>.</a:t>
              </a:r>
            </a:p>
            <a:p>
              <a:r>
                <a:rPr lang="en-US" altLang="en-US" sz="1200" b="1">
                  <a:latin typeface="Arial" charset="0"/>
                </a:rPr>
                <a:t>.</a:t>
              </a:r>
            </a:p>
            <a:p>
              <a:r>
                <a:rPr lang="en-US" altLang="en-US" sz="1200" b="1">
                  <a:latin typeface="Arial" charset="0"/>
                </a:rPr>
                <a:t>.</a:t>
              </a:r>
            </a:p>
          </p:txBody>
        </p:sp>
      </p:grpSp>
      <p:sp>
        <p:nvSpPr>
          <p:cNvPr id="2066" name="Text Box 41"/>
          <p:cNvSpPr txBox="1">
            <a:spLocks noChangeArrowheads="1"/>
          </p:cNvSpPr>
          <p:nvPr/>
        </p:nvSpPr>
        <p:spPr bwMode="auto">
          <a:xfrm>
            <a:off x="4852276" y="5024735"/>
            <a:ext cx="3505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2400" dirty="0">
                <a:solidFill>
                  <a:schemeClr val="accent2">
                    <a:lumMod val="75000"/>
                  </a:schemeClr>
                </a:solidFill>
                <a:latin typeface="+mn-lt"/>
              </a:rPr>
              <a:t>Distance/Proximity Matrix</a:t>
            </a:r>
          </a:p>
        </p:txBody>
      </p:sp>
      <p:graphicFrame>
        <p:nvGraphicFramePr>
          <p:cNvPr id="2050" name="Object 2"/>
          <p:cNvGraphicFramePr>
            <a:graphicFrameLocks noGrp="1" noChangeAspect="1"/>
          </p:cNvGraphicFramePr>
          <p:nvPr>
            <p:ph sz="half" idx="4294967295"/>
            <p:extLst>
              <p:ext uri="{D42A27DB-BD31-4B8C-83A1-F6EECF244321}">
                <p14:modId xmlns:p14="http://schemas.microsoft.com/office/powerpoint/2010/main" xmlns="" val="2601251197"/>
              </p:ext>
            </p:extLst>
          </p:nvPr>
        </p:nvGraphicFramePr>
        <p:xfrm>
          <a:off x="4573588" y="5700713"/>
          <a:ext cx="4013200" cy="623887"/>
        </p:xfrm>
        <a:graphic>
          <a:graphicData uri="http://schemas.openxmlformats.org/presentationml/2006/ole">
            <p:oleObj spid="_x0000_s52226" name="Visio" r:id="rId4" imgW="7949438" imgH="1399827" progId="">
              <p:embed/>
            </p:oleObj>
          </a:graphicData>
        </a:graphic>
      </p:graphicFrame>
    </p:spTree>
    <p:extLst>
      <p:ext uri="{BB962C8B-B14F-4D97-AF65-F5344CB8AC3E}">
        <p14:creationId xmlns:p14="http://schemas.microsoft.com/office/powerpoint/2010/main" xmlns="" val="2986174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dirty="0" smtClean="0"/>
              <a:t>Intermediate State</a:t>
            </a:r>
          </a:p>
        </p:txBody>
      </p:sp>
      <p:sp>
        <p:nvSpPr>
          <p:cNvPr id="3076" name="Rectangle 3"/>
          <p:cNvSpPr>
            <a:spLocks noGrp="1" noChangeArrowheads="1"/>
          </p:cNvSpPr>
          <p:nvPr>
            <p:ph type="body" idx="1"/>
          </p:nvPr>
        </p:nvSpPr>
        <p:spPr/>
        <p:txBody>
          <a:bodyPr/>
          <a:lstStyle/>
          <a:p>
            <a:r>
              <a:rPr lang="en-US" altLang="en-US" sz="2200" dirty="0" smtClean="0"/>
              <a:t>After some merging steps, we have some clusters </a:t>
            </a:r>
          </a:p>
          <a:p>
            <a:pPr lvl="1"/>
            <a:endParaRPr lang="en-US" altLang="en-US" sz="2000" dirty="0" smtClean="0"/>
          </a:p>
        </p:txBody>
      </p:sp>
      <p:sp>
        <p:nvSpPr>
          <p:cNvPr id="3077" name="Freeform 4"/>
          <p:cNvSpPr>
            <a:spLocks/>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3078" name="Freeform 5"/>
          <p:cNvSpPr>
            <a:spLocks/>
          </p:cNvSpPr>
          <p:nvPr/>
        </p:nvSpPr>
        <p:spPr bwMode="auto">
          <a:xfrm rot="-5400000">
            <a:off x="1600200"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3079" name="Freeform 6"/>
          <p:cNvSpPr>
            <a:spLocks/>
          </p:cNvSpPr>
          <p:nvPr/>
        </p:nvSpPr>
        <p:spPr bwMode="auto">
          <a:xfrm rot="10800000">
            <a:off x="3352800" y="3048000"/>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3080" name="Freeform 7"/>
          <p:cNvSpPr>
            <a:spLocks/>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3081" name="Freeform 8"/>
          <p:cNvSpPr>
            <a:spLocks/>
          </p:cNvSpPr>
          <p:nvPr/>
        </p:nvSpPr>
        <p:spPr bwMode="auto">
          <a:xfrm rot="10800000">
            <a:off x="2590800" y="4876800"/>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3082" name="Text Box 9"/>
          <p:cNvSpPr txBox="1">
            <a:spLocks noChangeArrowheads="1"/>
          </p:cNvSpPr>
          <p:nvPr/>
        </p:nvSpPr>
        <p:spPr bwMode="auto">
          <a:xfrm>
            <a:off x="685800" y="41910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C1</a:t>
            </a:r>
          </a:p>
        </p:txBody>
      </p:sp>
      <p:sp>
        <p:nvSpPr>
          <p:cNvPr id="3083" name="Text Box 10"/>
          <p:cNvSpPr txBox="1">
            <a:spLocks noChangeArrowheads="1"/>
          </p:cNvSpPr>
          <p:nvPr/>
        </p:nvSpPr>
        <p:spPr bwMode="auto">
          <a:xfrm>
            <a:off x="3429000" y="33528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C4</a:t>
            </a:r>
          </a:p>
        </p:txBody>
      </p:sp>
      <p:sp>
        <p:nvSpPr>
          <p:cNvPr id="3084" name="Text Box 11"/>
          <p:cNvSpPr txBox="1">
            <a:spLocks noChangeArrowheads="1"/>
          </p:cNvSpPr>
          <p:nvPr/>
        </p:nvSpPr>
        <p:spPr bwMode="auto">
          <a:xfrm>
            <a:off x="1524000" y="51816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C2</a:t>
            </a:r>
          </a:p>
        </p:txBody>
      </p:sp>
      <p:sp>
        <p:nvSpPr>
          <p:cNvPr id="3085" name="Text Box 12"/>
          <p:cNvSpPr txBox="1">
            <a:spLocks noChangeArrowheads="1"/>
          </p:cNvSpPr>
          <p:nvPr/>
        </p:nvSpPr>
        <p:spPr bwMode="auto">
          <a:xfrm>
            <a:off x="2743200" y="51054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C5</a:t>
            </a:r>
          </a:p>
        </p:txBody>
      </p:sp>
      <p:sp>
        <p:nvSpPr>
          <p:cNvPr id="3086" name="Text Box 13"/>
          <p:cNvSpPr txBox="1">
            <a:spLocks noChangeArrowheads="1"/>
          </p:cNvSpPr>
          <p:nvPr/>
        </p:nvSpPr>
        <p:spPr bwMode="auto">
          <a:xfrm>
            <a:off x="1752600" y="29718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C3</a:t>
            </a:r>
          </a:p>
        </p:txBody>
      </p:sp>
      <p:grpSp>
        <p:nvGrpSpPr>
          <p:cNvPr id="2" name="Group 14"/>
          <p:cNvGrpSpPr>
            <a:grpSpLocks/>
          </p:cNvGrpSpPr>
          <p:nvPr/>
        </p:nvGrpSpPr>
        <p:grpSpPr bwMode="auto">
          <a:xfrm>
            <a:off x="5181600" y="2054225"/>
            <a:ext cx="2895600" cy="2212975"/>
            <a:chOff x="3456" y="1440"/>
            <a:chExt cx="1872" cy="1503"/>
          </a:xfrm>
        </p:grpSpPr>
        <p:sp>
          <p:nvSpPr>
            <p:cNvPr id="3089" name="Text Box 15"/>
            <p:cNvSpPr txBox="1">
              <a:spLocks noChangeArrowheads="1"/>
            </p:cNvSpPr>
            <p:nvPr/>
          </p:nvSpPr>
          <p:spPr bwMode="auto">
            <a:xfrm>
              <a:off x="4032" y="1440"/>
              <a:ext cx="336"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C2</a:t>
              </a:r>
            </a:p>
          </p:txBody>
        </p:sp>
        <p:sp>
          <p:nvSpPr>
            <p:cNvPr id="3090" name="Text Box 16"/>
            <p:cNvSpPr txBox="1">
              <a:spLocks noChangeArrowheads="1"/>
            </p:cNvSpPr>
            <p:nvPr/>
          </p:nvSpPr>
          <p:spPr bwMode="auto">
            <a:xfrm>
              <a:off x="3744" y="1440"/>
              <a:ext cx="336"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C1</a:t>
              </a:r>
            </a:p>
          </p:txBody>
        </p:sp>
        <p:sp>
          <p:nvSpPr>
            <p:cNvPr id="3091" name="Line 17"/>
            <p:cNvSpPr>
              <a:spLocks noChangeShapeType="1"/>
            </p:cNvSpPr>
            <p:nvPr/>
          </p:nvSpPr>
          <p:spPr bwMode="auto">
            <a:xfrm>
              <a:off x="3696" y="1440"/>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2" name="Line 18"/>
            <p:cNvSpPr>
              <a:spLocks noChangeShapeType="1"/>
            </p:cNvSpPr>
            <p:nvPr/>
          </p:nvSpPr>
          <p:spPr bwMode="auto">
            <a:xfrm>
              <a:off x="3504" y="1632"/>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3" name="Line 19"/>
            <p:cNvSpPr>
              <a:spLocks noChangeShapeType="1"/>
            </p:cNvSpPr>
            <p:nvPr/>
          </p:nvSpPr>
          <p:spPr bwMode="auto">
            <a:xfrm>
              <a:off x="5280" y="1440"/>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4" name="Line 20"/>
            <p:cNvSpPr>
              <a:spLocks noChangeShapeType="1"/>
            </p:cNvSpPr>
            <p:nvPr/>
          </p:nvSpPr>
          <p:spPr bwMode="auto">
            <a:xfrm>
              <a:off x="3504" y="2928"/>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5" name="Text Box 21"/>
            <p:cNvSpPr txBox="1">
              <a:spLocks noChangeArrowheads="1"/>
            </p:cNvSpPr>
            <p:nvPr/>
          </p:nvSpPr>
          <p:spPr bwMode="auto">
            <a:xfrm>
              <a:off x="3456" y="1680"/>
              <a:ext cx="336"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C1</a:t>
              </a:r>
            </a:p>
          </p:txBody>
        </p:sp>
        <p:sp>
          <p:nvSpPr>
            <p:cNvPr id="3096" name="Text Box 22"/>
            <p:cNvSpPr txBox="1">
              <a:spLocks noChangeArrowheads="1"/>
            </p:cNvSpPr>
            <p:nvPr/>
          </p:nvSpPr>
          <p:spPr bwMode="auto">
            <a:xfrm>
              <a:off x="3456" y="2207"/>
              <a:ext cx="336"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C3</a:t>
              </a:r>
            </a:p>
          </p:txBody>
        </p:sp>
        <p:sp>
          <p:nvSpPr>
            <p:cNvPr id="3097" name="Text Box 23"/>
            <p:cNvSpPr txBox="1">
              <a:spLocks noChangeArrowheads="1"/>
            </p:cNvSpPr>
            <p:nvPr/>
          </p:nvSpPr>
          <p:spPr bwMode="auto">
            <a:xfrm>
              <a:off x="3456" y="2736"/>
              <a:ext cx="336"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C5</a:t>
              </a:r>
            </a:p>
          </p:txBody>
        </p:sp>
        <p:sp>
          <p:nvSpPr>
            <p:cNvPr id="3098" name="Text Box 24"/>
            <p:cNvSpPr txBox="1">
              <a:spLocks noChangeArrowheads="1"/>
            </p:cNvSpPr>
            <p:nvPr/>
          </p:nvSpPr>
          <p:spPr bwMode="auto">
            <a:xfrm>
              <a:off x="3456" y="2496"/>
              <a:ext cx="336"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C4</a:t>
              </a:r>
            </a:p>
          </p:txBody>
        </p:sp>
        <p:sp>
          <p:nvSpPr>
            <p:cNvPr id="3099" name="Text Box 25"/>
            <p:cNvSpPr txBox="1">
              <a:spLocks noChangeArrowheads="1"/>
            </p:cNvSpPr>
            <p:nvPr/>
          </p:nvSpPr>
          <p:spPr bwMode="auto">
            <a:xfrm>
              <a:off x="3456" y="1968"/>
              <a:ext cx="336" cy="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C2</a:t>
              </a:r>
            </a:p>
          </p:txBody>
        </p:sp>
        <p:sp>
          <p:nvSpPr>
            <p:cNvPr id="3100" name="Text Box 26"/>
            <p:cNvSpPr txBox="1">
              <a:spLocks noChangeArrowheads="1"/>
            </p:cNvSpPr>
            <p:nvPr/>
          </p:nvSpPr>
          <p:spPr bwMode="auto">
            <a:xfrm>
              <a:off x="4368" y="1440"/>
              <a:ext cx="336"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C3</a:t>
              </a:r>
            </a:p>
          </p:txBody>
        </p:sp>
        <p:sp>
          <p:nvSpPr>
            <p:cNvPr id="3101" name="Text Box 27"/>
            <p:cNvSpPr txBox="1">
              <a:spLocks noChangeArrowheads="1"/>
            </p:cNvSpPr>
            <p:nvPr/>
          </p:nvSpPr>
          <p:spPr bwMode="auto">
            <a:xfrm>
              <a:off x="4704" y="1440"/>
              <a:ext cx="336"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C4</a:t>
              </a:r>
            </a:p>
          </p:txBody>
        </p:sp>
        <p:sp>
          <p:nvSpPr>
            <p:cNvPr id="3102" name="Text Box 28"/>
            <p:cNvSpPr txBox="1">
              <a:spLocks noChangeArrowheads="1"/>
            </p:cNvSpPr>
            <p:nvPr/>
          </p:nvSpPr>
          <p:spPr bwMode="auto">
            <a:xfrm>
              <a:off x="4992" y="1440"/>
              <a:ext cx="336"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C5</a:t>
              </a:r>
            </a:p>
          </p:txBody>
        </p:sp>
        <p:sp>
          <p:nvSpPr>
            <p:cNvPr id="3103" name="Line 29"/>
            <p:cNvSpPr>
              <a:spLocks noChangeShapeType="1"/>
            </p:cNvSpPr>
            <p:nvPr/>
          </p:nvSpPr>
          <p:spPr bwMode="auto">
            <a:xfrm>
              <a:off x="3504" y="1872"/>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4" name="Line 30"/>
            <p:cNvSpPr>
              <a:spLocks noChangeShapeType="1"/>
            </p:cNvSpPr>
            <p:nvPr/>
          </p:nvSpPr>
          <p:spPr bwMode="auto">
            <a:xfrm>
              <a:off x="3504" y="2400"/>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5" name="Line 31"/>
            <p:cNvSpPr>
              <a:spLocks noChangeShapeType="1"/>
            </p:cNvSpPr>
            <p:nvPr/>
          </p:nvSpPr>
          <p:spPr bwMode="auto">
            <a:xfrm>
              <a:off x="3504" y="2160"/>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6" name="Line 32"/>
            <p:cNvSpPr>
              <a:spLocks noChangeShapeType="1"/>
            </p:cNvSpPr>
            <p:nvPr/>
          </p:nvSpPr>
          <p:spPr bwMode="auto">
            <a:xfrm>
              <a:off x="3504" y="2640"/>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7" name="Line 33"/>
            <p:cNvSpPr>
              <a:spLocks noChangeShapeType="1"/>
            </p:cNvSpPr>
            <p:nvPr/>
          </p:nvSpPr>
          <p:spPr bwMode="auto">
            <a:xfrm>
              <a:off x="4032" y="1440"/>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8" name="Line 34"/>
            <p:cNvSpPr>
              <a:spLocks noChangeShapeType="1"/>
            </p:cNvSpPr>
            <p:nvPr/>
          </p:nvSpPr>
          <p:spPr bwMode="auto">
            <a:xfrm>
              <a:off x="4320" y="1440"/>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9" name="Line 35"/>
            <p:cNvSpPr>
              <a:spLocks noChangeShapeType="1"/>
            </p:cNvSpPr>
            <p:nvPr/>
          </p:nvSpPr>
          <p:spPr bwMode="auto">
            <a:xfrm>
              <a:off x="4656" y="1440"/>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10" name="Line 36"/>
            <p:cNvSpPr>
              <a:spLocks noChangeShapeType="1"/>
            </p:cNvSpPr>
            <p:nvPr/>
          </p:nvSpPr>
          <p:spPr bwMode="auto">
            <a:xfrm>
              <a:off x="4992" y="1440"/>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088" name="Text Box 37"/>
          <p:cNvSpPr txBox="1">
            <a:spLocks noChangeArrowheads="1"/>
          </p:cNvSpPr>
          <p:nvPr/>
        </p:nvSpPr>
        <p:spPr bwMode="auto">
          <a:xfrm>
            <a:off x="5181600" y="4267200"/>
            <a:ext cx="3048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b="1">
                <a:latin typeface="Arial" charset="0"/>
              </a:rPr>
              <a:t>Distance/Proximity Matrix</a:t>
            </a:r>
          </a:p>
        </p:txBody>
      </p:sp>
      <p:graphicFrame>
        <p:nvGraphicFramePr>
          <p:cNvPr id="3074" name="Object 2"/>
          <p:cNvGraphicFramePr>
            <a:graphicFrameLocks noGrp="1" noChangeAspect="1"/>
          </p:cNvGraphicFramePr>
          <p:nvPr>
            <p:ph sz="half" idx="4294967295"/>
          </p:nvPr>
        </p:nvGraphicFramePr>
        <p:xfrm>
          <a:off x="4495801" y="5105400"/>
          <a:ext cx="4267200" cy="1409700"/>
        </p:xfrm>
        <a:graphic>
          <a:graphicData uri="http://schemas.openxmlformats.org/presentationml/2006/ole">
            <p:oleObj spid="_x0000_s53250" name="Visio" r:id="rId4" imgW="7591349" imgH="2996548" progId="">
              <p:embed/>
            </p:oleObj>
          </a:graphicData>
        </a:graphic>
      </p:graphicFrame>
    </p:spTree>
    <p:extLst>
      <p:ext uri="{BB962C8B-B14F-4D97-AF65-F5344CB8AC3E}">
        <p14:creationId xmlns:p14="http://schemas.microsoft.com/office/powerpoint/2010/main" xmlns="" val="1948363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smtClean="0"/>
              <a:t>Intermediate State</a:t>
            </a:r>
          </a:p>
        </p:txBody>
      </p:sp>
      <p:sp>
        <p:nvSpPr>
          <p:cNvPr id="4100" name="Rectangle 3"/>
          <p:cNvSpPr>
            <a:spLocks noGrp="1" noChangeArrowheads="1"/>
          </p:cNvSpPr>
          <p:nvPr>
            <p:ph type="body" idx="1"/>
          </p:nvPr>
        </p:nvSpPr>
        <p:spPr>
          <a:xfrm>
            <a:off x="457200" y="1447800"/>
            <a:ext cx="8229600" cy="4678363"/>
          </a:xfrm>
        </p:spPr>
        <p:txBody>
          <a:bodyPr/>
          <a:lstStyle/>
          <a:p>
            <a:pPr marL="0" indent="0">
              <a:buNone/>
            </a:pPr>
            <a:r>
              <a:rPr lang="en-US" altLang="en-US" sz="2400" dirty="0" smtClean="0"/>
              <a:t>Merge the two closest clusters (C2 and C5)  and update the distance matrix. </a:t>
            </a:r>
          </a:p>
          <a:p>
            <a:pPr lvl="1"/>
            <a:endParaRPr lang="en-US" altLang="en-US" sz="2000" dirty="0" smtClean="0"/>
          </a:p>
        </p:txBody>
      </p:sp>
      <p:sp>
        <p:nvSpPr>
          <p:cNvPr id="4101" name="Freeform 4"/>
          <p:cNvSpPr>
            <a:spLocks/>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4102" name="Freeform 5"/>
          <p:cNvSpPr>
            <a:spLocks/>
          </p:cNvSpPr>
          <p:nvPr/>
        </p:nvSpPr>
        <p:spPr bwMode="auto">
          <a:xfrm rot="-5400000">
            <a:off x="1600200"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4103" name="Freeform 6"/>
          <p:cNvSpPr>
            <a:spLocks/>
          </p:cNvSpPr>
          <p:nvPr/>
        </p:nvSpPr>
        <p:spPr bwMode="auto">
          <a:xfrm rot="10800000">
            <a:off x="3352800" y="3048000"/>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4104" name="Freeform 7"/>
          <p:cNvSpPr>
            <a:spLocks/>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4105" name="Freeform 8"/>
          <p:cNvSpPr>
            <a:spLocks/>
          </p:cNvSpPr>
          <p:nvPr/>
        </p:nvSpPr>
        <p:spPr bwMode="auto">
          <a:xfrm rot="10800000">
            <a:off x="2590800" y="4876800"/>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4106" name="Text Box 9"/>
          <p:cNvSpPr txBox="1">
            <a:spLocks noChangeArrowheads="1"/>
          </p:cNvSpPr>
          <p:nvPr/>
        </p:nvSpPr>
        <p:spPr bwMode="auto">
          <a:xfrm>
            <a:off x="685800" y="41910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C1</a:t>
            </a:r>
          </a:p>
        </p:txBody>
      </p:sp>
      <p:sp>
        <p:nvSpPr>
          <p:cNvPr id="4107" name="Text Box 10"/>
          <p:cNvSpPr txBox="1">
            <a:spLocks noChangeArrowheads="1"/>
          </p:cNvSpPr>
          <p:nvPr/>
        </p:nvSpPr>
        <p:spPr bwMode="auto">
          <a:xfrm>
            <a:off x="3429000" y="33528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C4</a:t>
            </a:r>
          </a:p>
        </p:txBody>
      </p:sp>
      <p:sp>
        <p:nvSpPr>
          <p:cNvPr id="4108" name="Text Box 11"/>
          <p:cNvSpPr txBox="1">
            <a:spLocks noChangeArrowheads="1"/>
          </p:cNvSpPr>
          <p:nvPr/>
        </p:nvSpPr>
        <p:spPr bwMode="auto">
          <a:xfrm>
            <a:off x="1524000" y="51816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C2</a:t>
            </a:r>
          </a:p>
        </p:txBody>
      </p:sp>
      <p:sp>
        <p:nvSpPr>
          <p:cNvPr id="4109" name="Text Box 12"/>
          <p:cNvSpPr txBox="1">
            <a:spLocks noChangeArrowheads="1"/>
          </p:cNvSpPr>
          <p:nvPr/>
        </p:nvSpPr>
        <p:spPr bwMode="auto">
          <a:xfrm>
            <a:off x="2743200" y="51054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C5</a:t>
            </a:r>
          </a:p>
        </p:txBody>
      </p:sp>
      <p:sp>
        <p:nvSpPr>
          <p:cNvPr id="4110" name="Text Box 13"/>
          <p:cNvSpPr txBox="1">
            <a:spLocks noChangeArrowheads="1"/>
          </p:cNvSpPr>
          <p:nvPr/>
        </p:nvSpPr>
        <p:spPr bwMode="auto">
          <a:xfrm>
            <a:off x="1752600" y="29718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C3</a:t>
            </a:r>
          </a:p>
        </p:txBody>
      </p:sp>
      <p:grpSp>
        <p:nvGrpSpPr>
          <p:cNvPr id="2" name="Group 14"/>
          <p:cNvGrpSpPr>
            <a:grpSpLocks/>
          </p:cNvGrpSpPr>
          <p:nvPr/>
        </p:nvGrpSpPr>
        <p:grpSpPr bwMode="auto">
          <a:xfrm>
            <a:off x="5257800" y="2133600"/>
            <a:ext cx="2971800" cy="2193925"/>
            <a:chOff x="3456" y="1094"/>
            <a:chExt cx="1920" cy="1503"/>
          </a:xfrm>
        </p:grpSpPr>
        <p:sp>
          <p:nvSpPr>
            <p:cNvPr id="4114" name="Text Box 15"/>
            <p:cNvSpPr txBox="1">
              <a:spLocks noChangeArrowheads="1"/>
            </p:cNvSpPr>
            <p:nvPr/>
          </p:nvSpPr>
          <p:spPr bwMode="auto">
            <a:xfrm>
              <a:off x="4032" y="1094"/>
              <a:ext cx="33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C2</a:t>
              </a:r>
            </a:p>
          </p:txBody>
        </p:sp>
        <p:sp>
          <p:nvSpPr>
            <p:cNvPr id="4115" name="Text Box 16"/>
            <p:cNvSpPr txBox="1">
              <a:spLocks noChangeArrowheads="1"/>
            </p:cNvSpPr>
            <p:nvPr/>
          </p:nvSpPr>
          <p:spPr bwMode="auto">
            <a:xfrm>
              <a:off x="3744" y="1094"/>
              <a:ext cx="33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C1</a:t>
              </a:r>
            </a:p>
          </p:txBody>
        </p:sp>
        <p:sp>
          <p:nvSpPr>
            <p:cNvPr id="4116" name="Line 17"/>
            <p:cNvSpPr>
              <a:spLocks noChangeShapeType="1"/>
            </p:cNvSpPr>
            <p:nvPr/>
          </p:nvSpPr>
          <p:spPr bwMode="auto">
            <a:xfrm>
              <a:off x="3696" y="1094"/>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17" name="Line 18"/>
            <p:cNvSpPr>
              <a:spLocks noChangeShapeType="1"/>
            </p:cNvSpPr>
            <p:nvPr/>
          </p:nvSpPr>
          <p:spPr bwMode="auto">
            <a:xfrm>
              <a:off x="3504" y="1286"/>
              <a:ext cx="18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18" name="Line 19"/>
            <p:cNvSpPr>
              <a:spLocks noChangeShapeType="1"/>
            </p:cNvSpPr>
            <p:nvPr/>
          </p:nvSpPr>
          <p:spPr bwMode="auto">
            <a:xfrm>
              <a:off x="5280" y="1094"/>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19" name="Line 20"/>
            <p:cNvSpPr>
              <a:spLocks noChangeShapeType="1"/>
            </p:cNvSpPr>
            <p:nvPr/>
          </p:nvSpPr>
          <p:spPr bwMode="auto">
            <a:xfrm>
              <a:off x="3504" y="2582"/>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20" name="Text Box 21"/>
            <p:cNvSpPr txBox="1">
              <a:spLocks noChangeArrowheads="1"/>
            </p:cNvSpPr>
            <p:nvPr/>
          </p:nvSpPr>
          <p:spPr bwMode="auto">
            <a:xfrm>
              <a:off x="3456" y="1334"/>
              <a:ext cx="33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C1</a:t>
              </a:r>
            </a:p>
          </p:txBody>
        </p:sp>
        <p:sp>
          <p:nvSpPr>
            <p:cNvPr id="4121" name="Text Box 22"/>
            <p:cNvSpPr txBox="1">
              <a:spLocks noChangeArrowheads="1"/>
            </p:cNvSpPr>
            <p:nvPr/>
          </p:nvSpPr>
          <p:spPr bwMode="auto">
            <a:xfrm>
              <a:off x="3456" y="1862"/>
              <a:ext cx="33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C3</a:t>
              </a:r>
            </a:p>
          </p:txBody>
        </p:sp>
        <p:sp>
          <p:nvSpPr>
            <p:cNvPr id="4122" name="Text Box 23"/>
            <p:cNvSpPr txBox="1">
              <a:spLocks noChangeArrowheads="1"/>
            </p:cNvSpPr>
            <p:nvPr/>
          </p:nvSpPr>
          <p:spPr bwMode="auto">
            <a:xfrm>
              <a:off x="3456" y="2389"/>
              <a:ext cx="336" cy="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C5</a:t>
              </a:r>
            </a:p>
          </p:txBody>
        </p:sp>
        <p:sp>
          <p:nvSpPr>
            <p:cNvPr id="4123" name="Text Box 24"/>
            <p:cNvSpPr txBox="1">
              <a:spLocks noChangeArrowheads="1"/>
            </p:cNvSpPr>
            <p:nvPr/>
          </p:nvSpPr>
          <p:spPr bwMode="auto">
            <a:xfrm>
              <a:off x="3456" y="2150"/>
              <a:ext cx="33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C4</a:t>
              </a:r>
            </a:p>
          </p:txBody>
        </p:sp>
        <p:sp>
          <p:nvSpPr>
            <p:cNvPr id="4124" name="Text Box 25"/>
            <p:cNvSpPr txBox="1">
              <a:spLocks noChangeArrowheads="1"/>
            </p:cNvSpPr>
            <p:nvPr/>
          </p:nvSpPr>
          <p:spPr bwMode="auto">
            <a:xfrm>
              <a:off x="3456" y="1622"/>
              <a:ext cx="33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C2</a:t>
              </a:r>
            </a:p>
          </p:txBody>
        </p:sp>
        <p:sp>
          <p:nvSpPr>
            <p:cNvPr id="4125" name="Text Box 26"/>
            <p:cNvSpPr txBox="1">
              <a:spLocks noChangeArrowheads="1"/>
            </p:cNvSpPr>
            <p:nvPr/>
          </p:nvSpPr>
          <p:spPr bwMode="auto">
            <a:xfrm>
              <a:off x="4368" y="1094"/>
              <a:ext cx="33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C3</a:t>
              </a:r>
            </a:p>
          </p:txBody>
        </p:sp>
        <p:sp>
          <p:nvSpPr>
            <p:cNvPr id="4126" name="Text Box 27"/>
            <p:cNvSpPr txBox="1">
              <a:spLocks noChangeArrowheads="1"/>
            </p:cNvSpPr>
            <p:nvPr/>
          </p:nvSpPr>
          <p:spPr bwMode="auto">
            <a:xfrm>
              <a:off x="4704" y="1094"/>
              <a:ext cx="33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C4</a:t>
              </a:r>
            </a:p>
          </p:txBody>
        </p:sp>
        <p:sp>
          <p:nvSpPr>
            <p:cNvPr id="4127" name="Text Box 28"/>
            <p:cNvSpPr txBox="1">
              <a:spLocks noChangeArrowheads="1"/>
            </p:cNvSpPr>
            <p:nvPr/>
          </p:nvSpPr>
          <p:spPr bwMode="auto">
            <a:xfrm>
              <a:off x="4992" y="1094"/>
              <a:ext cx="33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C5</a:t>
              </a:r>
            </a:p>
          </p:txBody>
        </p:sp>
        <p:sp>
          <p:nvSpPr>
            <p:cNvPr id="4128" name="Line 29"/>
            <p:cNvSpPr>
              <a:spLocks noChangeShapeType="1"/>
            </p:cNvSpPr>
            <p:nvPr/>
          </p:nvSpPr>
          <p:spPr bwMode="auto">
            <a:xfrm>
              <a:off x="3504" y="1526"/>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29" name="Line 30"/>
            <p:cNvSpPr>
              <a:spLocks noChangeShapeType="1"/>
            </p:cNvSpPr>
            <p:nvPr/>
          </p:nvSpPr>
          <p:spPr bwMode="auto">
            <a:xfrm>
              <a:off x="3504" y="2054"/>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30" name="Line 31"/>
            <p:cNvSpPr>
              <a:spLocks noChangeShapeType="1"/>
            </p:cNvSpPr>
            <p:nvPr/>
          </p:nvSpPr>
          <p:spPr bwMode="auto">
            <a:xfrm>
              <a:off x="3504" y="1814"/>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31" name="Line 32"/>
            <p:cNvSpPr>
              <a:spLocks noChangeShapeType="1"/>
            </p:cNvSpPr>
            <p:nvPr/>
          </p:nvSpPr>
          <p:spPr bwMode="auto">
            <a:xfrm>
              <a:off x="3504" y="2294"/>
              <a:ext cx="17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32" name="Line 33"/>
            <p:cNvSpPr>
              <a:spLocks noChangeShapeType="1"/>
            </p:cNvSpPr>
            <p:nvPr/>
          </p:nvSpPr>
          <p:spPr bwMode="auto">
            <a:xfrm>
              <a:off x="4032" y="1094"/>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33" name="Line 34"/>
            <p:cNvSpPr>
              <a:spLocks noChangeShapeType="1"/>
            </p:cNvSpPr>
            <p:nvPr/>
          </p:nvSpPr>
          <p:spPr bwMode="auto">
            <a:xfrm>
              <a:off x="4320" y="1094"/>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34" name="Line 35"/>
            <p:cNvSpPr>
              <a:spLocks noChangeShapeType="1"/>
            </p:cNvSpPr>
            <p:nvPr/>
          </p:nvSpPr>
          <p:spPr bwMode="auto">
            <a:xfrm>
              <a:off x="4656" y="1094"/>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35" name="Line 36"/>
            <p:cNvSpPr>
              <a:spLocks noChangeShapeType="1"/>
            </p:cNvSpPr>
            <p:nvPr/>
          </p:nvSpPr>
          <p:spPr bwMode="auto">
            <a:xfrm>
              <a:off x="4992" y="1094"/>
              <a:ext cx="0" cy="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36" name="Rectangle 37" descr="Wide downward diagonal"/>
            <p:cNvSpPr>
              <a:spLocks noChangeArrowheads="1"/>
            </p:cNvSpPr>
            <p:nvPr/>
          </p:nvSpPr>
          <p:spPr bwMode="auto">
            <a:xfrm>
              <a:off x="3696" y="1526"/>
              <a:ext cx="1584" cy="288"/>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4137" name="Rectangle 38" descr="Wide downward diagonal"/>
            <p:cNvSpPr>
              <a:spLocks noChangeArrowheads="1"/>
            </p:cNvSpPr>
            <p:nvPr/>
          </p:nvSpPr>
          <p:spPr bwMode="auto">
            <a:xfrm>
              <a:off x="3696" y="2294"/>
              <a:ext cx="1584" cy="288"/>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4138" name="Rectangle 39" descr="Wide downward diagonal"/>
            <p:cNvSpPr>
              <a:spLocks noChangeArrowheads="1"/>
            </p:cNvSpPr>
            <p:nvPr/>
          </p:nvSpPr>
          <p:spPr bwMode="auto">
            <a:xfrm rot="5400000">
              <a:off x="3521" y="1783"/>
              <a:ext cx="1298" cy="299"/>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4139" name="Rectangle 40" descr="Wide downward diagonal"/>
            <p:cNvSpPr>
              <a:spLocks noChangeArrowheads="1"/>
            </p:cNvSpPr>
            <p:nvPr/>
          </p:nvSpPr>
          <p:spPr bwMode="auto">
            <a:xfrm rot="5400000">
              <a:off x="4477" y="1778"/>
              <a:ext cx="1297" cy="311"/>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grpSp>
      <p:sp>
        <p:nvSpPr>
          <p:cNvPr id="4112" name="Oval 41"/>
          <p:cNvSpPr>
            <a:spLocks noChangeArrowheads="1"/>
          </p:cNvSpPr>
          <p:nvPr/>
        </p:nvSpPr>
        <p:spPr bwMode="auto">
          <a:xfrm>
            <a:off x="990600" y="4648200"/>
            <a:ext cx="2514600" cy="1295400"/>
          </a:xfrm>
          <a:prstGeom prst="ellipse">
            <a:avLst/>
          </a:prstGeom>
          <a:noFill/>
          <a:ln w="25400" cap="rnd">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4113" name="Text Box 42"/>
          <p:cNvSpPr txBox="1">
            <a:spLocks noChangeArrowheads="1"/>
          </p:cNvSpPr>
          <p:nvPr/>
        </p:nvSpPr>
        <p:spPr bwMode="auto">
          <a:xfrm>
            <a:off x="5181600" y="4327525"/>
            <a:ext cx="3352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b="1">
                <a:latin typeface="Arial" charset="0"/>
              </a:rPr>
              <a:t>Distance/Proximity Matrix</a:t>
            </a:r>
          </a:p>
        </p:txBody>
      </p:sp>
      <p:graphicFrame>
        <p:nvGraphicFramePr>
          <p:cNvPr id="4098" name="Object 2"/>
          <p:cNvGraphicFramePr>
            <a:graphicFrameLocks noGrp="1" noChangeAspect="1"/>
          </p:cNvGraphicFramePr>
          <p:nvPr>
            <p:ph sz="half" idx="4294967295"/>
          </p:nvPr>
        </p:nvGraphicFramePr>
        <p:xfrm>
          <a:off x="4679950" y="4783138"/>
          <a:ext cx="4083050" cy="1846262"/>
        </p:xfrm>
        <a:graphic>
          <a:graphicData uri="http://schemas.openxmlformats.org/presentationml/2006/ole">
            <p:oleObj spid="_x0000_s54274" name="Visio" r:id="rId4" imgW="7591349" imgH="3431733" progId="">
              <p:embed/>
            </p:oleObj>
          </a:graphicData>
        </a:graphic>
      </p:graphicFrame>
    </p:spTree>
    <p:extLst>
      <p:ext uri="{BB962C8B-B14F-4D97-AF65-F5344CB8AC3E}">
        <p14:creationId xmlns:p14="http://schemas.microsoft.com/office/powerpoint/2010/main" xmlns="" val="59753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smtClean="0"/>
              <a:t>After Merging</a:t>
            </a:r>
          </a:p>
        </p:txBody>
      </p:sp>
      <p:sp>
        <p:nvSpPr>
          <p:cNvPr id="5124" name="Rectangle 3"/>
          <p:cNvSpPr>
            <a:spLocks noGrp="1" noChangeArrowheads="1"/>
          </p:cNvSpPr>
          <p:nvPr>
            <p:ph type="body" idx="1"/>
          </p:nvPr>
        </p:nvSpPr>
        <p:spPr/>
        <p:txBody>
          <a:bodyPr/>
          <a:lstStyle/>
          <a:p>
            <a:r>
              <a:rPr lang="en-US" altLang="en-US" sz="2200" dirty="0" smtClean="0"/>
              <a:t>Update the distance matrix</a:t>
            </a:r>
          </a:p>
          <a:p>
            <a:pPr lvl="1"/>
            <a:endParaRPr lang="en-US" altLang="en-US" sz="2000" dirty="0" smtClean="0"/>
          </a:p>
        </p:txBody>
      </p:sp>
      <p:sp>
        <p:nvSpPr>
          <p:cNvPr id="5125" name="Freeform 4"/>
          <p:cNvSpPr>
            <a:spLocks/>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5126" name="Freeform 5"/>
          <p:cNvSpPr>
            <a:spLocks/>
          </p:cNvSpPr>
          <p:nvPr/>
        </p:nvSpPr>
        <p:spPr bwMode="auto">
          <a:xfrm rot="-5400000">
            <a:off x="1600200"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5127" name="Freeform 6"/>
          <p:cNvSpPr>
            <a:spLocks/>
          </p:cNvSpPr>
          <p:nvPr/>
        </p:nvSpPr>
        <p:spPr bwMode="auto">
          <a:xfrm rot="10800000">
            <a:off x="3352800" y="3048000"/>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5128" name="Freeform 7"/>
          <p:cNvSpPr>
            <a:spLocks/>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a:solidFill>
              <a:schemeClr val="tx1"/>
            </a:solid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5129" name="Text Box 8"/>
          <p:cNvSpPr txBox="1">
            <a:spLocks noChangeArrowheads="1"/>
          </p:cNvSpPr>
          <p:nvPr/>
        </p:nvSpPr>
        <p:spPr bwMode="auto">
          <a:xfrm>
            <a:off x="685800" y="41910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C1</a:t>
            </a:r>
          </a:p>
        </p:txBody>
      </p:sp>
      <p:sp>
        <p:nvSpPr>
          <p:cNvPr id="5130" name="Text Box 9"/>
          <p:cNvSpPr txBox="1">
            <a:spLocks noChangeArrowheads="1"/>
          </p:cNvSpPr>
          <p:nvPr/>
        </p:nvSpPr>
        <p:spPr bwMode="auto">
          <a:xfrm>
            <a:off x="3429000" y="33528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C4</a:t>
            </a:r>
          </a:p>
        </p:txBody>
      </p:sp>
      <p:sp>
        <p:nvSpPr>
          <p:cNvPr id="5131" name="Text Box 10"/>
          <p:cNvSpPr txBox="1">
            <a:spLocks noChangeArrowheads="1"/>
          </p:cNvSpPr>
          <p:nvPr/>
        </p:nvSpPr>
        <p:spPr bwMode="auto">
          <a:xfrm>
            <a:off x="1905000" y="5181600"/>
            <a:ext cx="990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C2 </a:t>
            </a:r>
            <a:r>
              <a:rPr lang="en-US" altLang="en-US" sz="1400">
                <a:latin typeface="Arial" charset="0"/>
              </a:rPr>
              <a:t>U</a:t>
            </a:r>
            <a:r>
              <a:rPr lang="en-US" altLang="en-US" sz="1400" b="1">
                <a:latin typeface="Arial" charset="0"/>
              </a:rPr>
              <a:t> C5</a:t>
            </a:r>
          </a:p>
        </p:txBody>
      </p:sp>
      <p:sp>
        <p:nvSpPr>
          <p:cNvPr id="5132" name="Text Box 11"/>
          <p:cNvSpPr txBox="1">
            <a:spLocks noChangeArrowheads="1"/>
          </p:cNvSpPr>
          <p:nvPr/>
        </p:nvSpPr>
        <p:spPr bwMode="auto">
          <a:xfrm>
            <a:off x="1752600" y="2971800"/>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C3</a:t>
            </a:r>
          </a:p>
        </p:txBody>
      </p:sp>
      <p:sp>
        <p:nvSpPr>
          <p:cNvPr id="5133" name="Text Box 12"/>
          <p:cNvSpPr txBox="1">
            <a:spLocks noChangeArrowheads="1"/>
          </p:cNvSpPr>
          <p:nvPr/>
        </p:nvSpPr>
        <p:spPr bwMode="auto">
          <a:xfrm>
            <a:off x="6019800" y="3276600"/>
            <a:ext cx="2133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        ?        ?        ?    	   </a:t>
            </a:r>
          </a:p>
        </p:txBody>
      </p:sp>
      <p:sp>
        <p:nvSpPr>
          <p:cNvPr id="5134" name="Text Box 13"/>
          <p:cNvSpPr txBox="1">
            <a:spLocks noChangeArrowheads="1"/>
          </p:cNvSpPr>
          <p:nvPr/>
        </p:nvSpPr>
        <p:spPr bwMode="auto">
          <a:xfrm>
            <a:off x="6499225" y="28956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a:t>
            </a:r>
          </a:p>
        </p:txBody>
      </p:sp>
      <p:sp>
        <p:nvSpPr>
          <p:cNvPr id="5135" name="Text Box 14"/>
          <p:cNvSpPr txBox="1">
            <a:spLocks noChangeArrowheads="1"/>
          </p:cNvSpPr>
          <p:nvPr/>
        </p:nvSpPr>
        <p:spPr bwMode="auto">
          <a:xfrm>
            <a:off x="6499225" y="37338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a:t>
            </a:r>
          </a:p>
        </p:txBody>
      </p:sp>
      <p:sp>
        <p:nvSpPr>
          <p:cNvPr id="5136" name="Text Box 15"/>
          <p:cNvSpPr txBox="1">
            <a:spLocks noChangeArrowheads="1"/>
          </p:cNvSpPr>
          <p:nvPr/>
        </p:nvSpPr>
        <p:spPr bwMode="auto">
          <a:xfrm>
            <a:off x="6499225" y="41148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a:t>
            </a:r>
          </a:p>
        </p:txBody>
      </p:sp>
      <p:sp>
        <p:nvSpPr>
          <p:cNvPr id="5137" name="Text Box 16"/>
          <p:cNvSpPr txBox="1">
            <a:spLocks noChangeArrowheads="1"/>
          </p:cNvSpPr>
          <p:nvPr/>
        </p:nvSpPr>
        <p:spPr bwMode="auto">
          <a:xfrm>
            <a:off x="6477000" y="2089150"/>
            <a:ext cx="5334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C2 </a:t>
            </a:r>
            <a:r>
              <a:rPr lang="en-US" altLang="en-US" sz="1400">
                <a:latin typeface="Arial" charset="0"/>
              </a:rPr>
              <a:t>U </a:t>
            </a:r>
            <a:r>
              <a:rPr lang="en-US" altLang="en-US" sz="1400" b="1">
                <a:latin typeface="Arial" charset="0"/>
              </a:rPr>
              <a:t>C5</a:t>
            </a:r>
          </a:p>
        </p:txBody>
      </p:sp>
      <p:sp>
        <p:nvSpPr>
          <p:cNvPr id="5138" name="Text Box 17"/>
          <p:cNvSpPr txBox="1">
            <a:spLocks noChangeArrowheads="1"/>
          </p:cNvSpPr>
          <p:nvPr/>
        </p:nvSpPr>
        <p:spPr bwMode="auto">
          <a:xfrm>
            <a:off x="5943600" y="25146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C1</a:t>
            </a:r>
          </a:p>
        </p:txBody>
      </p:sp>
      <p:sp>
        <p:nvSpPr>
          <p:cNvPr id="5139" name="Line 18"/>
          <p:cNvSpPr>
            <a:spLocks noChangeShapeType="1"/>
          </p:cNvSpPr>
          <p:nvPr/>
        </p:nvSpPr>
        <p:spPr bwMode="auto">
          <a:xfrm>
            <a:off x="5943600" y="2514600"/>
            <a:ext cx="0" cy="1905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40" name="Line 19"/>
          <p:cNvSpPr>
            <a:spLocks noChangeShapeType="1"/>
          </p:cNvSpPr>
          <p:nvPr/>
        </p:nvSpPr>
        <p:spPr bwMode="auto">
          <a:xfrm>
            <a:off x="5562600" y="2819400"/>
            <a:ext cx="23622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41" name="Text Box 20"/>
          <p:cNvSpPr txBox="1">
            <a:spLocks noChangeArrowheads="1"/>
          </p:cNvSpPr>
          <p:nvPr/>
        </p:nvSpPr>
        <p:spPr bwMode="auto">
          <a:xfrm>
            <a:off x="5486400" y="28956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C1</a:t>
            </a:r>
          </a:p>
        </p:txBody>
      </p:sp>
      <p:sp>
        <p:nvSpPr>
          <p:cNvPr id="5142" name="Text Box 21"/>
          <p:cNvSpPr txBox="1">
            <a:spLocks noChangeArrowheads="1"/>
          </p:cNvSpPr>
          <p:nvPr/>
        </p:nvSpPr>
        <p:spPr bwMode="auto">
          <a:xfrm>
            <a:off x="5486400" y="37338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C3</a:t>
            </a:r>
          </a:p>
        </p:txBody>
      </p:sp>
      <p:sp>
        <p:nvSpPr>
          <p:cNvPr id="5143" name="Text Box 22"/>
          <p:cNvSpPr txBox="1">
            <a:spLocks noChangeArrowheads="1"/>
          </p:cNvSpPr>
          <p:nvPr/>
        </p:nvSpPr>
        <p:spPr bwMode="auto">
          <a:xfrm>
            <a:off x="5486400" y="41148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C4</a:t>
            </a:r>
          </a:p>
        </p:txBody>
      </p:sp>
      <p:sp>
        <p:nvSpPr>
          <p:cNvPr id="5144" name="Text Box 23"/>
          <p:cNvSpPr txBox="1">
            <a:spLocks noChangeArrowheads="1"/>
          </p:cNvSpPr>
          <p:nvPr/>
        </p:nvSpPr>
        <p:spPr bwMode="auto">
          <a:xfrm>
            <a:off x="5029200" y="3352800"/>
            <a:ext cx="990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C2 </a:t>
            </a:r>
            <a:r>
              <a:rPr lang="en-US" altLang="en-US" sz="1400">
                <a:latin typeface="Arial" charset="0"/>
              </a:rPr>
              <a:t>U </a:t>
            </a:r>
            <a:r>
              <a:rPr lang="en-US" altLang="en-US" sz="1400" b="1">
                <a:latin typeface="Arial" charset="0"/>
              </a:rPr>
              <a:t>C5</a:t>
            </a:r>
          </a:p>
        </p:txBody>
      </p:sp>
      <p:sp>
        <p:nvSpPr>
          <p:cNvPr id="5145" name="Text Box 24"/>
          <p:cNvSpPr txBox="1">
            <a:spLocks noChangeArrowheads="1"/>
          </p:cNvSpPr>
          <p:nvPr/>
        </p:nvSpPr>
        <p:spPr bwMode="auto">
          <a:xfrm>
            <a:off x="6934200" y="25146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C3</a:t>
            </a:r>
          </a:p>
        </p:txBody>
      </p:sp>
      <p:sp>
        <p:nvSpPr>
          <p:cNvPr id="5146" name="Text Box 25"/>
          <p:cNvSpPr txBox="1">
            <a:spLocks noChangeArrowheads="1"/>
          </p:cNvSpPr>
          <p:nvPr/>
        </p:nvSpPr>
        <p:spPr bwMode="auto">
          <a:xfrm>
            <a:off x="7467600" y="25146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400" b="1">
                <a:latin typeface="Arial" charset="0"/>
              </a:rPr>
              <a:t>C4</a:t>
            </a:r>
          </a:p>
        </p:txBody>
      </p:sp>
      <p:sp>
        <p:nvSpPr>
          <p:cNvPr id="5147" name="Line 26"/>
          <p:cNvSpPr>
            <a:spLocks noChangeShapeType="1"/>
          </p:cNvSpPr>
          <p:nvPr/>
        </p:nvSpPr>
        <p:spPr bwMode="auto">
          <a:xfrm>
            <a:off x="5638800" y="3276600"/>
            <a:ext cx="23622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48" name="Line 27"/>
          <p:cNvSpPr>
            <a:spLocks noChangeShapeType="1"/>
          </p:cNvSpPr>
          <p:nvPr/>
        </p:nvSpPr>
        <p:spPr bwMode="auto">
          <a:xfrm>
            <a:off x="5562600" y="4038600"/>
            <a:ext cx="23622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49" name="Line 28"/>
          <p:cNvSpPr>
            <a:spLocks noChangeShapeType="1"/>
          </p:cNvSpPr>
          <p:nvPr/>
        </p:nvSpPr>
        <p:spPr bwMode="auto">
          <a:xfrm>
            <a:off x="5562600" y="3657600"/>
            <a:ext cx="23622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50" name="Line 29"/>
          <p:cNvSpPr>
            <a:spLocks noChangeShapeType="1"/>
          </p:cNvSpPr>
          <p:nvPr/>
        </p:nvSpPr>
        <p:spPr bwMode="auto">
          <a:xfrm>
            <a:off x="5638800" y="4419600"/>
            <a:ext cx="23622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51" name="Line 30"/>
          <p:cNvSpPr>
            <a:spLocks noChangeShapeType="1"/>
          </p:cNvSpPr>
          <p:nvPr/>
        </p:nvSpPr>
        <p:spPr bwMode="auto">
          <a:xfrm>
            <a:off x="6400800" y="2514600"/>
            <a:ext cx="0" cy="1905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52" name="Line 31"/>
          <p:cNvSpPr>
            <a:spLocks noChangeShapeType="1"/>
          </p:cNvSpPr>
          <p:nvPr/>
        </p:nvSpPr>
        <p:spPr bwMode="auto">
          <a:xfrm>
            <a:off x="6858000" y="2514600"/>
            <a:ext cx="0" cy="1905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53" name="Line 32"/>
          <p:cNvSpPr>
            <a:spLocks noChangeShapeType="1"/>
          </p:cNvSpPr>
          <p:nvPr/>
        </p:nvSpPr>
        <p:spPr bwMode="auto">
          <a:xfrm>
            <a:off x="7391400" y="2514600"/>
            <a:ext cx="0" cy="1905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54" name="Line 33"/>
          <p:cNvSpPr>
            <a:spLocks noChangeShapeType="1"/>
          </p:cNvSpPr>
          <p:nvPr/>
        </p:nvSpPr>
        <p:spPr bwMode="auto">
          <a:xfrm>
            <a:off x="7924800" y="2514600"/>
            <a:ext cx="0" cy="1905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5122" name="Object 2"/>
          <p:cNvGraphicFramePr>
            <a:graphicFrameLocks noGrp="1" noChangeAspect="1"/>
          </p:cNvGraphicFramePr>
          <p:nvPr>
            <p:ph sz="half" idx="4294967295"/>
          </p:nvPr>
        </p:nvGraphicFramePr>
        <p:xfrm>
          <a:off x="4832350" y="4587875"/>
          <a:ext cx="4083050" cy="1965325"/>
        </p:xfrm>
        <a:graphic>
          <a:graphicData uri="http://schemas.openxmlformats.org/presentationml/2006/ole">
            <p:oleObj spid="_x0000_s55298" name="Visio" r:id="rId4" imgW="7591349" imgH="3654718" progId="">
              <p:embed/>
            </p:oleObj>
          </a:graphicData>
        </a:graphic>
      </p:graphicFrame>
    </p:spTree>
    <p:extLst>
      <p:ext uri="{BB962C8B-B14F-4D97-AF65-F5344CB8AC3E}">
        <p14:creationId xmlns:p14="http://schemas.microsoft.com/office/powerpoint/2010/main" xmlns="" val="3199524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Agglomerative Clustering Numerical Example</a:t>
            </a:r>
            <a:br>
              <a:rPr lang="en-US" b="1" dirty="0" smtClean="0"/>
            </a:br>
            <a:endParaRPr lang="en-US" dirty="0"/>
          </a:p>
        </p:txBody>
      </p:sp>
      <p:sp>
        <p:nvSpPr>
          <p:cNvPr id="3" name="Content Placeholder 2"/>
          <p:cNvSpPr>
            <a:spLocks noGrp="1"/>
          </p:cNvSpPr>
          <p:nvPr>
            <p:ph idx="1"/>
          </p:nvPr>
        </p:nvSpPr>
        <p:spPr/>
        <p:txBody>
          <a:bodyPr>
            <a:normAutofit fontScale="92500"/>
          </a:bodyPr>
          <a:lstStyle/>
          <a:p>
            <a:pPr algn="just"/>
            <a:r>
              <a:rPr lang="en-US" dirty="0" smtClean="0"/>
              <a:t>To </a:t>
            </a:r>
            <a:r>
              <a:rPr lang="en-US" dirty="0" smtClean="0"/>
              <a:t>solve a numerical example of agglomerative clustering, </a:t>
            </a:r>
            <a:endParaRPr lang="en-US" dirty="0" smtClean="0"/>
          </a:p>
          <a:p>
            <a:pPr algn="just"/>
            <a:r>
              <a:rPr lang="en-US" dirty="0" smtClean="0"/>
              <a:t>let </a:t>
            </a:r>
            <a:r>
              <a:rPr lang="en-US" dirty="0" smtClean="0"/>
              <a:t>us take the points A (1, 1), B(2, 3), C(3, 5), D(4,5), E(6,6), and F(7,5) and try to cluster them</a:t>
            </a:r>
            <a:r>
              <a:rPr lang="en-US" dirty="0" smtClean="0"/>
              <a:t>.</a:t>
            </a:r>
          </a:p>
          <a:p>
            <a:pPr algn="just"/>
            <a:endParaRPr lang="en-US" dirty="0" smtClean="0"/>
          </a:p>
          <a:p>
            <a:pPr algn="just"/>
            <a:r>
              <a:rPr lang="en-US" dirty="0" smtClean="0"/>
              <a:t>To perform clustering, we will first create a distance matrix consisting of the distance between each point in the dataset. The distance matrix looks as follows.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graphicFrame>
        <p:nvGraphicFramePr>
          <p:cNvPr id="6" name="Table 5"/>
          <p:cNvGraphicFramePr>
            <a:graphicFrameLocks noGrp="1"/>
          </p:cNvGraphicFramePr>
          <p:nvPr/>
        </p:nvGraphicFramePr>
        <p:xfrm>
          <a:off x="762001" y="1219205"/>
          <a:ext cx="7848598" cy="3276595"/>
        </p:xfrm>
        <a:graphic>
          <a:graphicData uri="http://schemas.openxmlformats.org/drawingml/2006/table">
            <a:tbl>
              <a:tblPr/>
              <a:tblGrid>
                <a:gridCol w="566393"/>
                <a:gridCol w="1186206"/>
                <a:gridCol w="1322110"/>
                <a:gridCol w="1375528"/>
                <a:gridCol w="1036162"/>
                <a:gridCol w="1240971"/>
                <a:gridCol w="1121228"/>
              </a:tblGrid>
              <a:tr h="468085">
                <a:tc>
                  <a:txBody>
                    <a:bodyPr/>
                    <a:lstStyle/>
                    <a:p>
                      <a:pPr latinLnBrk="0"/>
                      <a:endParaRPr lang="en-US" sz="1800" dirty="0"/>
                    </a:p>
                  </a:txBody>
                  <a:tcPr marL="69286" marR="69286" marT="34643" marB="34643" anchor="ctr">
                    <a:lnL>
                      <a:noFill/>
                    </a:lnL>
                    <a:lnR>
                      <a:noFill/>
                    </a:lnR>
                    <a:lnT>
                      <a:noFill/>
                    </a:lnT>
                    <a:lnB>
                      <a:noFill/>
                    </a:lnB>
                    <a:solidFill>
                      <a:srgbClr val="FFFFFF"/>
                    </a:solidFill>
                  </a:tcPr>
                </a:tc>
                <a:tc>
                  <a:txBody>
                    <a:bodyPr/>
                    <a:lstStyle/>
                    <a:p>
                      <a:pPr latinLnBrk="0"/>
                      <a:r>
                        <a:rPr lang="en-US" sz="1800" b="1"/>
                        <a:t>A</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b="1"/>
                        <a:t>B</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b="1"/>
                        <a:t>C</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b="1"/>
                        <a:t>D</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b="1"/>
                        <a:t>E</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b="1"/>
                        <a:t>F</a:t>
                      </a:r>
                      <a:endParaRPr lang="en-US" sz="1800"/>
                    </a:p>
                  </a:txBody>
                  <a:tcPr marL="69286" marR="69286" marT="34643" marB="34643" anchor="ctr">
                    <a:lnL>
                      <a:noFill/>
                    </a:lnL>
                    <a:lnR>
                      <a:noFill/>
                    </a:lnR>
                    <a:lnT>
                      <a:noFill/>
                    </a:lnT>
                    <a:lnB>
                      <a:noFill/>
                    </a:lnB>
                    <a:solidFill>
                      <a:srgbClr val="FFFFFF"/>
                    </a:solidFill>
                  </a:tcPr>
                </a:tc>
              </a:tr>
              <a:tr h="468085">
                <a:tc>
                  <a:txBody>
                    <a:bodyPr/>
                    <a:lstStyle/>
                    <a:p>
                      <a:pPr latinLnBrk="0"/>
                      <a:r>
                        <a:rPr lang="en-US" sz="1800" b="1" dirty="0"/>
                        <a:t>A</a:t>
                      </a:r>
                      <a:endParaRPr lang="en-US" sz="1800" dirty="0"/>
                    </a:p>
                  </a:txBody>
                  <a:tcPr marL="69286" marR="69286" marT="34643" marB="34643" anchor="ctr">
                    <a:lnL>
                      <a:noFill/>
                    </a:lnL>
                    <a:lnR>
                      <a:noFill/>
                    </a:lnR>
                    <a:lnT>
                      <a:noFill/>
                    </a:lnT>
                    <a:lnB>
                      <a:noFill/>
                    </a:lnB>
                    <a:solidFill>
                      <a:srgbClr val="FFFFFF"/>
                    </a:solidFill>
                  </a:tcPr>
                </a:tc>
                <a:tc>
                  <a:txBody>
                    <a:bodyPr/>
                    <a:lstStyle/>
                    <a:p>
                      <a:pPr latinLnBrk="0"/>
                      <a:r>
                        <a:rPr lang="en-US" sz="1800" dirty="0"/>
                        <a:t>0</a:t>
                      </a:r>
                    </a:p>
                  </a:txBody>
                  <a:tcPr marL="69286" marR="69286" marT="34643" marB="34643" anchor="ctr">
                    <a:lnL>
                      <a:noFill/>
                    </a:lnL>
                    <a:lnR>
                      <a:noFill/>
                    </a:lnR>
                    <a:lnT>
                      <a:noFill/>
                    </a:lnT>
                    <a:lnB>
                      <a:noFill/>
                    </a:lnB>
                    <a:solidFill>
                      <a:srgbClr val="FFFFFF"/>
                    </a:solidFill>
                  </a:tcPr>
                </a:tc>
                <a:tc>
                  <a:txBody>
                    <a:bodyPr/>
                    <a:lstStyle/>
                    <a:p>
                      <a:pPr latinLnBrk="0"/>
                      <a:r>
                        <a:rPr lang="en-US" sz="1800"/>
                        <a:t>2.236068</a:t>
                      </a:r>
                    </a:p>
                  </a:txBody>
                  <a:tcPr marL="69286" marR="69286" marT="34643" marB="34643" anchor="ctr">
                    <a:lnL>
                      <a:noFill/>
                    </a:lnL>
                    <a:lnR>
                      <a:noFill/>
                    </a:lnR>
                    <a:lnT>
                      <a:noFill/>
                    </a:lnT>
                    <a:lnB>
                      <a:noFill/>
                    </a:lnB>
                    <a:solidFill>
                      <a:srgbClr val="FFFFFF"/>
                    </a:solidFill>
                  </a:tcPr>
                </a:tc>
                <a:tc>
                  <a:txBody>
                    <a:bodyPr/>
                    <a:lstStyle/>
                    <a:p>
                      <a:pPr latinLnBrk="0"/>
                      <a:r>
                        <a:rPr lang="en-US" sz="1800"/>
                        <a:t>4.472136</a:t>
                      </a:r>
                    </a:p>
                  </a:txBody>
                  <a:tcPr marL="69286" marR="69286" marT="34643" marB="34643" anchor="ctr">
                    <a:lnL>
                      <a:noFill/>
                    </a:lnL>
                    <a:lnR>
                      <a:noFill/>
                    </a:lnR>
                    <a:lnT>
                      <a:noFill/>
                    </a:lnT>
                    <a:lnB>
                      <a:noFill/>
                    </a:lnB>
                    <a:solidFill>
                      <a:srgbClr val="FFFFFF"/>
                    </a:solidFill>
                  </a:tcPr>
                </a:tc>
                <a:tc>
                  <a:txBody>
                    <a:bodyPr/>
                    <a:lstStyle/>
                    <a:p>
                      <a:pPr latinLnBrk="0"/>
                      <a:r>
                        <a:rPr lang="en-US" sz="1800"/>
                        <a:t>5</a:t>
                      </a:r>
                    </a:p>
                  </a:txBody>
                  <a:tcPr marL="69286" marR="69286" marT="34643" marB="34643" anchor="ctr">
                    <a:lnL>
                      <a:noFill/>
                    </a:lnL>
                    <a:lnR>
                      <a:noFill/>
                    </a:lnR>
                    <a:lnT>
                      <a:noFill/>
                    </a:lnT>
                    <a:lnB>
                      <a:noFill/>
                    </a:lnB>
                    <a:solidFill>
                      <a:srgbClr val="FFFFFF"/>
                    </a:solidFill>
                  </a:tcPr>
                </a:tc>
                <a:tc>
                  <a:txBody>
                    <a:bodyPr/>
                    <a:lstStyle/>
                    <a:p>
                      <a:pPr latinLnBrk="0"/>
                      <a:r>
                        <a:rPr lang="en-US" sz="1800"/>
                        <a:t>7.071068</a:t>
                      </a:r>
                    </a:p>
                  </a:txBody>
                  <a:tcPr marL="69286" marR="69286" marT="34643" marB="34643" anchor="ctr">
                    <a:lnL>
                      <a:noFill/>
                    </a:lnL>
                    <a:lnR>
                      <a:noFill/>
                    </a:lnR>
                    <a:lnT>
                      <a:noFill/>
                    </a:lnT>
                    <a:lnB>
                      <a:noFill/>
                    </a:lnB>
                    <a:solidFill>
                      <a:srgbClr val="FFFFFF"/>
                    </a:solidFill>
                  </a:tcPr>
                </a:tc>
                <a:tc>
                  <a:txBody>
                    <a:bodyPr/>
                    <a:lstStyle/>
                    <a:p>
                      <a:pPr latinLnBrk="0"/>
                      <a:r>
                        <a:rPr lang="en-US" sz="1800"/>
                        <a:t>7.211103</a:t>
                      </a:r>
                    </a:p>
                  </a:txBody>
                  <a:tcPr marL="69286" marR="69286" marT="34643" marB="34643" anchor="ctr">
                    <a:lnL>
                      <a:noFill/>
                    </a:lnL>
                    <a:lnR>
                      <a:noFill/>
                    </a:lnR>
                    <a:lnT>
                      <a:noFill/>
                    </a:lnT>
                    <a:lnB>
                      <a:noFill/>
                    </a:lnB>
                    <a:solidFill>
                      <a:srgbClr val="FFFFFF"/>
                    </a:solidFill>
                  </a:tcPr>
                </a:tc>
              </a:tr>
              <a:tr h="468085">
                <a:tc>
                  <a:txBody>
                    <a:bodyPr/>
                    <a:lstStyle/>
                    <a:p>
                      <a:pPr latinLnBrk="0"/>
                      <a:r>
                        <a:rPr lang="en-US" sz="1800" b="1"/>
                        <a:t>B</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dirty="0"/>
                        <a:t>2.236068</a:t>
                      </a:r>
                    </a:p>
                  </a:txBody>
                  <a:tcPr marL="69286" marR="69286" marT="34643" marB="34643" anchor="ctr">
                    <a:lnL>
                      <a:noFill/>
                    </a:lnL>
                    <a:lnR>
                      <a:noFill/>
                    </a:lnR>
                    <a:lnT>
                      <a:noFill/>
                    </a:lnT>
                    <a:lnB>
                      <a:noFill/>
                    </a:lnB>
                    <a:solidFill>
                      <a:srgbClr val="FFFFFF"/>
                    </a:solidFill>
                  </a:tcPr>
                </a:tc>
                <a:tc>
                  <a:txBody>
                    <a:bodyPr/>
                    <a:lstStyle/>
                    <a:p>
                      <a:pPr latinLnBrk="0"/>
                      <a:r>
                        <a:rPr lang="en-US" sz="1800" dirty="0"/>
                        <a:t>0</a:t>
                      </a:r>
                    </a:p>
                  </a:txBody>
                  <a:tcPr marL="69286" marR="69286" marT="34643" marB="34643" anchor="ctr">
                    <a:lnL>
                      <a:noFill/>
                    </a:lnL>
                    <a:lnR>
                      <a:noFill/>
                    </a:lnR>
                    <a:lnT>
                      <a:noFill/>
                    </a:lnT>
                    <a:lnB>
                      <a:noFill/>
                    </a:lnB>
                    <a:solidFill>
                      <a:srgbClr val="FFFFFF"/>
                    </a:solidFill>
                  </a:tcPr>
                </a:tc>
                <a:tc>
                  <a:txBody>
                    <a:bodyPr/>
                    <a:lstStyle/>
                    <a:p>
                      <a:pPr latinLnBrk="0"/>
                      <a:r>
                        <a:rPr lang="en-US" sz="1800"/>
                        <a:t>2.236068</a:t>
                      </a:r>
                    </a:p>
                  </a:txBody>
                  <a:tcPr marL="69286" marR="69286" marT="34643" marB="34643" anchor="ctr">
                    <a:lnL>
                      <a:noFill/>
                    </a:lnL>
                    <a:lnR>
                      <a:noFill/>
                    </a:lnR>
                    <a:lnT>
                      <a:noFill/>
                    </a:lnT>
                    <a:lnB>
                      <a:noFill/>
                    </a:lnB>
                    <a:solidFill>
                      <a:srgbClr val="FFFFFF"/>
                    </a:solidFill>
                  </a:tcPr>
                </a:tc>
                <a:tc>
                  <a:txBody>
                    <a:bodyPr/>
                    <a:lstStyle/>
                    <a:p>
                      <a:pPr latinLnBrk="0"/>
                      <a:r>
                        <a:rPr lang="en-US" sz="1800" dirty="0"/>
                        <a:t>2.828427</a:t>
                      </a:r>
                    </a:p>
                  </a:txBody>
                  <a:tcPr marL="69286" marR="69286" marT="34643" marB="34643" anchor="ctr">
                    <a:lnL>
                      <a:noFill/>
                    </a:lnL>
                    <a:lnR>
                      <a:noFill/>
                    </a:lnR>
                    <a:lnT>
                      <a:noFill/>
                    </a:lnT>
                    <a:lnB>
                      <a:noFill/>
                    </a:lnB>
                    <a:solidFill>
                      <a:srgbClr val="FFFFFF"/>
                    </a:solidFill>
                  </a:tcPr>
                </a:tc>
                <a:tc>
                  <a:txBody>
                    <a:bodyPr/>
                    <a:lstStyle/>
                    <a:p>
                      <a:pPr latinLnBrk="0"/>
                      <a:r>
                        <a:rPr lang="en-US" sz="1800"/>
                        <a:t>5</a:t>
                      </a:r>
                    </a:p>
                  </a:txBody>
                  <a:tcPr marL="69286" marR="69286" marT="34643" marB="34643" anchor="ctr">
                    <a:lnL>
                      <a:noFill/>
                    </a:lnL>
                    <a:lnR>
                      <a:noFill/>
                    </a:lnR>
                    <a:lnT>
                      <a:noFill/>
                    </a:lnT>
                    <a:lnB>
                      <a:noFill/>
                    </a:lnB>
                    <a:solidFill>
                      <a:srgbClr val="FFFFFF"/>
                    </a:solidFill>
                  </a:tcPr>
                </a:tc>
                <a:tc>
                  <a:txBody>
                    <a:bodyPr/>
                    <a:lstStyle/>
                    <a:p>
                      <a:pPr latinLnBrk="0"/>
                      <a:r>
                        <a:rPr lang="en-US" sz="1800"/>
                        <a:t>5.385165</a:t>
                      </a:r>
                    </a:p>
                  </a:txBody>
                  <a:tcPr marL="69286" marR="69286" marT="34643" marB="34643" anchor="ctr">
                    <a:lnL>
                      <a:noFill/>
                    </a:lnL>
                    <a:lnR>
                      <a:noFill/>
                    </a:lnR>
                    <a:lnT>
                      <a:noFill/>
                    </a:lnT>
                    <a:lnB>
                      <a:noFill/>
                    </a:lnB>
                    <a:solidFill>
                      <a:srgbClr val="FFFFFF"/>
                    </a:solidFill>
                  </a:tcPr>
                </a:tc>
              </a:tr>
              <a:tr h="468085">
                <a:tc>
                  <a:txBody>
                    <a:bodyPr/>
                    <a:lstStyle/>
                    <a:p>
                      <a:pPr latinLnBrk="0"/>
                      <a:r>
                        <a:rPr lang="en-US" sz="1800" b="1"/>
                        <a:t>C</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a:t>4.472136</a:t>
                      </a:r>
                    </a:p>
                  </a:txBody>
                  <a:tcPr marL="69286" marR="69286" marT="34643" marB="34643" anchor="ctr">
                    <a:lnL>
                      <a:noFill/>
                    </a:lnL>
                    <a:lnR>
                      <a:noFill/>
                    </a:lnR>
                    <a:lnT>
                      <a:noFill/>
                    </a:lnT>
                    <a:lnB>
                      <a:noFill/>
                    </a:lnB>
                    <a:solidFill>
                      <a:srgbClr val="FFFFFF"/>
                    </a:solidFill>
                  </a:tcPr>
                </a:tc>
                <a:tc>
                  <a:txBody>
                    <a:bodyPr/>
                    <a:lstStyle/>
                    <a:p>
                      <a:pPr latinLnBrk="0"/>
                      <a:r>
                        <a:rPr lang="en-US" sz="1800" dirty="0"/>
                        <a:t>2.236068</a:t>
                      </a:r>
                    </a:p>
                  </a:txBody>
                  <a:tcPr marL="69286" marR="69286" marT="34643" marB="34643" anchor="ctr">
                    <a:lnL>
                      <a:noFill/>
                    </a:lnL>
                    <a:lnR>
                      <a:noFill/>
                    </a:lnR>
                    <a:lnT>
                      <a:noFill/>
                    </a:lnT>
                    <a:lnB>
                      <a:noFill/>
                    </a:lnB>
                    <a:solidFill>
                      <a:srgbClr val="FFFFFF"/>
                    </a:solidFill>
                  </a:tcPr>
                </a:tc>
                <a:tc>
                  <a:txBody>
                    <a:bodyPr/>
                    <a:lstStyle/>
                    <a:p>
                      <a:pPr latinLnBrk="0"/>
                      <a:r>
                        <a:rPr lang="en-US" sz="1800"/>
                        <a:t>0</a:t>
                      </a:r>
                    </a:p>
                  </a:txBody>
                  <a:tcPr marL="69286" marR="69286" marT="34643" marB="34643" anchor="ctr">
                    <a:lnL>
                      <a:noFill/>
                    </a:lnL>
                    <a:lnR>
                      <a:noFill/>
                    </a:lnR>
                    <a:lnT>
                      <a:noFill/>
                    </a:lnT>
                    <a:lnB>
                      <a:noFill/>
                    </a:lnB>
                    <a:solidFill>
                      <a:srgbClr val="FFFFFF"/>
                    </a:solidFill>
                  </a:tcPr>
                </a:tc>
                <a:tc>
                  <a:txBody>
                    <a:bodyPr/>
                    <a:lstStyle/>
                    <a:p>
                      <a:pPr latinLnBrk="0"/>
                      <a:r>
                        <a:rPr lang="en-US" sz="1800"/>
                        <a:t>1</a:t>
                      </a:r>
                    </a:p>
                  </a:txBody>
                  <a:tcPr marL="69286" marR="69286" marT="34643" marB="34643" anchor="ctr">
                    <a:lnL>
                      <a:noFill/>
                    </a:lnL>
                    <a:lnR>
                      <a:noFill/>
                    </a:lnR>
                    <a:lnT>
                      <a:noFill/>
                    </a:lnT>
                    <a:lnB>
                      <a:noFill/>
                    </a:lnB>
                    <a:solidFill>
                      <a:srgbClr val="FFFFFF"/>
                    </a:solidFill>
                  </a:tcPr>
                </a:tc>
                <a:tc>
                  <a:txBody>
                    <a:bodyPr/>
                    <a:lstStyle/>
                    <a:p>
                      <a:pPr latinLnBrk="0"/>
                      <a:r>
                        <a:rPr lang="en-US" sz="1800"/>
                        <a:t>3.162278</a:t>
                      </a:r>
                    </a:p>
                  </a:txBody>
                  <a:tcPr marL="69286" marR="69286" marT="34643" marB="34643" anchor="ctr">
                    <a:lnL>
                      <a:noFill/>
                    </a:lnL>
                    <a:lnR>
                      <a:noFill/>
                    </a:lnR>
                    <a:lnT>
                      <a:noFill/>
                    </a:lnT>
                    <a:lnB>
                      <a:noFill/>
                    </a:lnB>
                    <a:solidFill>
                      <a:srgbClr val="FFFFFF"/>
                    </a:solidFill>
                  </a:tcPr>
                </a:tc>
                <a:tc>
                  <a:txBody>
                    <a:bodyPr/>
                    <a:lstStyle/>
                    <a:p>
                      <a:pPr latinLnBrk="0"/>
                      <a:r>
                        <a:rPr lang="en-US" sz="1800"/>
                        <a:t>4</a:t>
                      </a:r>
                    </a:p>
                  </a:txBody>
                  <a:tcPr marL="69286" marR="69286" marT="34643" marB="34643" anchor="ctr">
                    <a:lnL>
                      <a:noFill/>
                    </a:lnL>
                    <a:lnR>
                      <a:noFill/>
                    </a:lnR>
                    <a:lnT>
                      <a:noFill/>
                    </a:lnT>
                    <a:lnB>
                      <a:noFill/>
                    </a:lnB>
                    <a:solidFill>
                      <a:srgbClr val="FFFFFF"/>
                    </a:solidFill>
                  </a:tcPr>
                </a:tc>
              </a:tr>
              <a:tr h="468085">
                <a:tc>
                  <a:txBody>
                    <a:bodyPr/>
                    <a:lstStyle/>
                    <a:p>
                      <a:pPr latinLnBrk="0"/>
                      <a:r>
                        <a:rPr lang="en-US" sz="1800" b="1"/>
                        <a:t>D</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a:t>5</a:t>
                      </a:r>
                    </a:p>
                  </a:txBody>
                  <a:tcPr marL="69286" marR="69286" marT="34643" marB="34643" anchor="ctr">
                    <a:lnL>
                      <a:noFill/>
                    </a:lnL>
                    <a:lnR>
                      <a:noFill/>
                    </a:lnR>
                    <a:lnT>
                      <a:noFill/>
                    </a:lnT>
                    <a:lnB>
                      <a:noFill/>
                    </a:lnB>
                    <a:solidFill>
                      <a:srgbClr val="FFFFFF"/>
                    </a:solidFill>
                  </a:tcPr>
                </a:tc>
                <a:tc>
                  <a:txBody>
                    <a:bodyPr/>
                    <a:lstStyle/>
                    <a:p>
                      <a:pPr latinLnBrk="0"/>
                      <a:r>
                        <a:rPr lang="en-US" sz="1800" dirty="0"/>
                        <a:t>2.828427</a:t>
                      </a:r>
                    </a:p>
                  </a:txBody>
                  <a:tcPr marL="69286" marR="69286" marT="34643" marB="34643" anchor="ctr">
                    <a:lnL>
                      <a:noFill/>
                    </a:lnL>
                    <a:lnR>
                      <a:noFill/>
                    </a:lnR>
                    <a:lnT>
                      <a:noFill/>
                    </a:lnT>
                    <a:lnB>
                      <a:noFill/>
                    </a:lnB>
                    <a:solidFill>
                      <a:srgbClr val="FFFFFF"/>
                    </a:solidFill>
                  </a:tcPr>
                </a:tc>
                <a:tc>
                  <a:txBody>
                    <a:bodyPr/>
                    <a:lstStyle/>
                    <a:p>
                      <a:pPr latinLnBrk="0"/>
                      <a:r>
                        <a:rPr lang="en-US" sz="1800" dirty="0"/>
                        <a:t>1</a:t>
                      </a:r>
                    </a:p>
                  </a:txBody>
                  <a:tcPr marL="69286" marR="69286" marT="34643" marB="34643" anchor="ctr">
                    <a:lnL>
                      <a:noFill/>
                    </a:lnL>
                    <a:lnR>
                      <a:noFill/>
                    </a:lnR>
                    <a:lnT>
                      <a:noFill/>
                    </a:lnT>
                    <a:lnB>
                      <a:noFill/>
                    </a:lnB>
                    <a:solidFill>
                      <a:srgbClr val="FFFFFF"/>
                    </a:solidFill>
                  </a:tcPr>
                </a:tc>
                <a:tc>
                  <a:txBody>
                    <a:bodyPr/>
                    <a:lstStyle/>
                    <a:p>
                      <a:pPr latinLnBrk="0"/>
                      <a:r>
                        <a:rPr lang="en-US" sz="1800"/>
                        <a:t>0</a:t>
                      </a:r>
                    </a:p>
                  </a:txBody>
                  <a:tcPr marL="69286" marR="69286" marT="34643" marB="34643" anchor="ctr">
                    <a:lnL>
                      <a:noFill/>
                    </a:lnL>
                    <a:lnR>
                      <a:noFill/>
                    </a:lnR>
                    <a:lnT>
                      <a:noFill/>
                    </a:lnT>
                    <a:lnB>
                      <a:noFill/>
                    </a:lnB>
                    <a:solidFill>
                      <a:srgbClr val="FFFFFF"/>
                    </a:solidFill>
                  </a:tcPr>
                </a:tc>
                <a:tc>
                  <a:txBody>
                    <a:bodyPr/>
                    <a:lstStyle/>
                    <a:p>
                      <a:pPr latinLnBrk="0"/>
                      <a:r>
                        <a:rPr lang="en-US" sz="1800"/>
                        <a:t>2.236068</a:t>
                      </a:r>
                    </a:p>
                  </a:txBody>
                  <a:tcPr marL="69286" marR="69286" marT="34643" marB="34643" anchor="ctr">
                    <a:lnL>
                      <a:noFill/>
                    </a:lnL>
                    <a:lnR>
                      <a:noFill/>
                    </a:lnR>
                    <a:lnT>
                      <a:noFill/>
                    </a:lnT>
                    <a:lnB>
                      <a:noFill/>
                    </a:lnB>
                    <a:solidFill>
                      <a:srgbClr val="FFFFFF"/>
                    </a:solidFill>
                  </a:tcPr>
                </a:tc>
                <a:tc>
                  <a:txBody>
                    <a:bodyPr/>
                    <a:lstStyle/>
                    <a:p>
                      <a:pPr latinLnBrk="0"/>
                      <a:r>
                        <a:rPr lang="en-US" sz="1800"/>
                        <a:t>3</a:t>
                      </a:r>
                    </a:p>
                  </a:txBody>
                  <a:tcPr marL="69286" marR="69286" marT="34643" marB="34643" anchor="ctr">
                    <a:lnL>
                      <a:noFill/>
                    </a:lnL>
                    <a:lnR>
                      <a:noFill/>
                    </a:lnR>
                    <a:lnT>
                      <a:noFill/>
                    </a:lnT>
                    <a:lnB>
                      <a:noFill/>
                    </a:lnB>
                    <a:solidFill>
                      <a:srgbClr val="FFFFFF"/>
                    </a:solidFill>
                  </a:tcPr>
                </a:tc>
              </a:tr>
              <a:tr h="468085">
                <a:tc>
                  <a:txBody>
                    <a:bodyPr/>
                    <a:lstStyle/>
                    <a:p>
                      <a:pPr latinLnBrk="0"/>
                      <a:r>
                        <a:rPr lang="en-US" sz="1800" b="1"/>
                        <a:t>E</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a:t>7.071068</a:t>
                      </a:r>
                    </a:p>
                  </a:txBody>
                  <a:tcPr marL="69286" marR="69286" marT="34643" marB="34643" anchor="ctr">
                    <a:lnL>
                      <a:noFill/>
                    </a:lnL>
                    <a:lnR>
                      <a:noFill/>
                    </a:lnR>
                    <a:lnT>
                      <a:noFill/>
                    </a:lnT>
                    <a:lnB>
                      <a:noFill/>
                    </a:lnB>
                    <a:solidFill>
                      <a:srgbClr val="FFFFFF"/>
                    </a:solidFill>
                  </a:tcPr>
                </a:tc>
                <a:tc>
                  <a:txBody>
                    <a:bodyPr/>
                    <a:lstStyle/>
                    <a:p>
                      <a:pPr latinLnBrk="0"/>
                      <a:r>
                        <a:rPr lang="en-US" sz="1800"/>
                        <a:t>5</a:t>
                      </a:r>
                    </a:p>
                  </a:txBody>
                  <a:tcPr marL="69286" marR="69286" marT="34643" marB="34643" anchor="ctr">
                    <a:lnL>
                      <a:noFill/>
                    </a:lnL>
                    <a:lnR>
                      <a:noFill/>
                    </a:lnR>
                    <a:lnT>
                      <a:noFill/>
                    </a:lnT>
                    <a:lnB>
                      <a:noFill/>
                    </a:lnB>
                    <a:solidFill>
                      <a:srgbClr val="FFFFFF"/>
                    </a:solidFill>
                  </a:tcPr>
                </a:tc>
                <a:tc>
                  <a:txBody>
                    <a:bodyPr/>
                    <a:lstStyle/>
                    <a:p>
                      <a:pPr latinLnBrk="0"/>
                      <a:r>
                        <a:rPr lang="en-US" sz="1800" dirty="0"/>
                        <a:t>3.162278</a:t>
                      </a:r>
                    </a:p>
                  </a:txBody>
                  <a:tcPr marL="69286" marR="69286" marT="34643" marB="34643" anchor="ctr">
                    <a:lnL>
                      <a:noFill/>
                    </a:lnL>
                    <a:lnR>
                      <a:noFill/>
                    </a:lnR>
                    <a:lnT>
                      <a:noFill/>
                    </a:lnT>
                    <a:lnB>
                      <a:noFill/>
                    </a:lnB>
                    <a:solidFill>
                      <a:srgbClr val="FFFFFF"/>
                    </a:solidFill>
                  </a:tcPr>
                </a:tc>
                <a:tc>
                  <a:txBody>
                    <a:bodyPr/>
                    <a:lstStyle/>
                    <a:p>
                      <a:pPr latinLnBrk="0"/>
                      <a:r>
                        <a:rPr lang="en-US" sz="1800" dirty="0"/>
                        <a:t>2.236068</a:t>
                      </a:r>
                    </a:p>
                  </a:txBody>
                  <a:tcPr marL="69286" marR="69286" marT="34643" marB="34643" anchor="ctr">
                    <a:lnL>
                      <a:noFill/>
                    </a:lnL>
                    <a:lnR>
                      <a:noFill/>
                    </a:lnR>
                    <a:lnT>
                      <a:noFill/>
                    </a:lnT>
                    <a:lnB>
                      <a:noFill/>
                    </a:lnB>
                    <a:solidFill>
                      <a:srgbClr val="FFFFFF"/>
                    </a:solidFill>
                  </a:tcPr>
                </a:tc>
                <a:tc>
                  <a:txBody>
                    <a:bodyPr/>
                    <a:lstStyle/>
                    <a:p>
                      <a:pPr latinLnBrk="0"/>
                      <a:r>
                        <a:rPr lang="en-US" sz="1800"/>
                        <a:t>0</a:t>
                      </a:r>
                    </a:p>
                  </a:txBody>
                  <a:tcPr marL="69286" marR="69286" marT="34643" marB="34643" anchor="ctr">
                    <a:lnL>
                      <a:noFill/>
                    </a:lnL>
                    <a:lnR>
                      <a:noFill/>
                    </a:lnR>
                    <a:lnT>
                      <a:noFill/>
                    </a:lnT>
                    <a:lnB>
                      <a:noFill/>
                    </a:lnB>
                    <a:solidFill>
                      <a:srgbClr val="FFFFFF"/>
                    </a:solidFill>
                  </a:tcPr>
                </a:tc>
                <a:tc>
                  <a:txBody>
                    <a:bodyPr/>
                    <a:lstStyle/>
                    <a:p>
                      <a:pPr latinLnBrk="0"/>
                      <a:r>
                        <a:rPr lang="en-US" sz="1800"/>
                        <a:t>1.414214</a:t>
                      </a:r>
                    </a:p>
                  </a:txBody>
                  <a:tcPr marL="69286" marR="69286" marT="34643" marB="34643" anchor="ctr">
                    <a:lnL>
                      <a:noFill/>
                    </a:lnL>
                    <a:lnR>
                      <a:noFill/>
                    </a:lnR>
                    <a:lnT>
                      <a:noFill/>
                    </a:lnT>
                    <a:lnB>
                      <a:noFill/>
                    </a:lnB>
                    <a:solidFill>
                      <a:srgbClr val="FFFFFF"/>
                    </a:solidFill>
                  </a:tcPr>
                </a:tc>
              </a:tr>
              <a:tr h="468085">
                <a:tc>
                  <a:txBody>
                    <a:bodyPr/>
                    <a:lstStyle/>
                    <a:p>
                      <a:pPr latinLnBrk="0"/>
                      <a:r>
                        <a:rPr lang="en-US" sz="1800" b="1"/>
                        <a:t>F</a:t>
                      </a:r>
                      <a:endParaRPr lang="en-US" sz="1800"/>
                    </a:p>
                  </a:txBody>
                  <a:tcPr marL="69286" marR="69286" marT="34643" marB="34643" anchor="ctr">
                    <a:lnL>
                      <a:noFill/>
                    </a:lnL>
                    <a:lnR>
                      <a:noFill/>
                    </a:lnR>
                    <a:lnT>
                      <a:noFill/>
                    </a:lnT>
                    <a:lnB>
                      <a:noFill/>
                    </a:lnB>
                    <a:solidFill>
                      <a:srgbClr val="FFFFFF"/>
                    </a:solidFill>
                  </a:tcPr>
                </a:tc>
                <a:tc>
                  <a:txBody>
                    <a:bodyPr/>
                    <a:lstStyle/>
                    <a:p>
                      <a:pPr latinLnBrk="0"/>
                      <a:r>
                        <a:rPr lang="en-US" sz="1800"/>
                        <a:t>7.211103</a:t>
                      </a:r>
                    </a:p>
                  </a:txBody>
                  <a:tcPr marL="69286" marR="69286" marT="34643" marB="34643" anchor="ctr">
                    <a:lnL>
                      <a:noFill/>
                    </a:lnL>
                    <a:lnR>
                      <a:noFill/>
                    </a:lnR>
                    <a:lnT>
                      <a:noFill/>
                    </a:lnT>
                    <a:lnB>
                      <a:noFill/>
                    </a:lnB>
                    <a:solidFill>
                      <a:srgbClr val="FFFFFF"/>
                    </a:solidFill>
                  </a:tcPr>
                </a:tc>
                <a:tc>
                  <a:txBody>
                    <a:bodyPr/>
                    <a:lstStyle/>
                    <a:p>
                      <a:pPr latinLnBrk="0"/>
                      <a:r>
                        <a:rPr lang="en-US" sz="1800"/>
                        <a:t>5.385165</a:t>
                      </a:r>
                    </a:p>
                  </a:txBody>
                  <a:tcPr marL="69286" marR="69286" marT="34643" marB="34643" anchor="ctr">
                    <a:lnL>
                      <a:noFill/>
                    </a:lnL>
                    <a:lnR>
                      <a:noFill/>
                    </a:lnR>
                    <a:lnT>
                      <a:noFill/>
                    </a:lnT>
                    <a:lnB>
                      <a:noFill/>
                    </a:lnB>
                    <a:solidFill>
                      <a:srgbClr val="FFFFFF"/>
                    </a:solidFill>
                  </a:tcPr>
                </a:tc>
                <a:tc>
                  <a:txBody>
                    <a:bodyPr/>
                    <a:lstStyle/>
                    <a:p>
                      <a:pPr latinLnBrk="0"/>
                      <a:r>
                        <a:rPr lang="en-US" sz="1800"/>
                        <a:t>4</a:t>
                      </a:r>
                    </a:p>
                  </a:txBody>
                  <a:tcPr marL="69286" marR="69286" marT="34643" marB="34643" anchor="ctr">
                    <a:lnL>
                      <a:noFill/>
                    </a:lnL>
                    <a:lnR>
                      <a:noFill/>
                    </a:lnR>
                    <a:lnT>
                      <a:noFill/>
                    </a:lnT>
                    <a:lnB>
                      <a:noFill/>
                    </a:lnB>
                    <a:solidFill>
                      <a:srgbClr val="FFFFFF"/>
                    </a:solidFill>
                  </a:tcPr>
                </a:tc>
                <a:tc>
                  <a:txBody>
                    <a:bodyPr/>
                    <a:lstStyle/>
                    <a:p>
                      <a:pPr latinLnBrk="0"/>
                      <a:r>
                        <a:rPr lang="en-US" sz="1800" dirty="0"/>
                        <a:t>3</a:t>
                      </a:r>
                    </a:p>
                  </a:txBody>
                  <a:tcPr marL="69286" marR="69286" marT="34643" marB="34643" anchor="ctr">
                    <a:lnL>
                      <a:noFill/>
                    </a:lnL>
                    <a:lnR>
                      <a:noFill/>
                    </a:lnR>
                    <a:lnT>
                      <a:noFill/>
                    </a:lnT>
                    <a:lnB>
                      <a:noFill/>
                    </a:lnB>
                    <a:solidFill>
                      <a:srgbClr val="FFFFFF"/>
                    </a:solidFill>
                  </a:tcPr>
                </a:tc>
                <a:tc>
                  <a:txBody>
                    <a:bodyPr/>
                    <a:lstStyle/>
                    <a:p>
                      <a:pPr latinLnBrk="0"/>
                      <a:r>
                        <a:rPr lang="en-US" sz="1800" dirty="0"/>
                        <a:t>1.414214</a:t>
                      </a:r>
                    </a:p>
                  </a:txBody>
                  <a:tcPr marL="69286" marR="69286" marT="34643" marB="34643" anchor="ctr">
                    <a:lnL>
                      <a:noFill/>
                    </a:lnL>
                    <a:lnR>
                      <a:noFill/>
                    </a:lnR>
                    <a:lnT>
                      <a:noFill/>
                    </a:lnT>
                    <a:lnB>
                      <a:noFill/>
                    </a:lnB>
                    <a:solidFill>
                      <a:srgbClr val="FFFFFF"/>
                    </a:solidFill>
                  </a:tcPr>
                </a:tc>
                <a:tc>
                  <a:txBody>
                    <a:bodyPr/>
                    <a:lstStyle/>
                    <a:p>
                      <a:pPr latinLnBrk="0"/>
                      <a:r>
                        <a:rPr lang="en-US" sz="1800" dirty="0"/>
                        <a:t>0</a:t>
                      </a:r>
                    </a:p>
                  </a:txBody>
                  <a:tcPr marL="69286" marR="69286" marT="34643" marB="34643" anchor="ctr">
                    <a:lnL>
                      <a:noFill/>
                    </a:lnL>
                    <a:lnR>
                      <a:noFill/>
                    </a:lnR>
                    <a:lnT>
                      <a:noFill/>
                    </a:lnT>
                    <a:lnB>
                      <a:noFill/>
                    </a:lnB>
                    <a:solidFill>
                      <a:srgbClr val="FFFFFF"/>
                    </a:solidFill>
                  </a:tcPr>
                </a:tc>
              </a:tr>
            </a:tbl>
          </a:graphicData>
        </a:graphic>
      </p:graphicFrame>
      <p:sp>
        <p:nvSpPr>
          <p:cNvPr id="7" name="Rectangle 6"/>
          <p:cNvSpPr/>
          <p:nvPr/>
        </p:nvSpPr>
        <p:spPr>
          <a:xfrm>
            <a:off x="3048000" y="4724400"/>
            <a:ext cx="3627019" cy="369332"/>
          </a:xfrm>
          <a:prstGeom prst="rect">
            <a:avLst/>
          </a:prstGeom>
        </p:spPr>
        <p:txBody>
          <a:bodyPr wrap="none">
            <a:spAutoFit/>
          </a:bodyPr>
          <a:lstStyle/>
          <a:p>
            <a:r>
              <a:rPr lang="en-US" dirty="0" smtClean="0"/>
              <a:t>Distance matrix for the input dataset</a:t>
            </a:r>
            <a:endParaRPr lang="en-US" dirty="0"/>
          </a:p>
        </p:txBody>
      </p:sp>
      <p:sp>
        <p:nvSpPr>
          <p:cNvPr id="8" name="Rectangle 7"/>
          <p:cNvSpPr/>
          <p:nvPr/>
        </p:nvSpPr>
        <p:spPr>
          <a:xfrm>
            <a:off x="381000" y="5715000"/>
            <a:ext cx="8305800" cy="646331"/>
          </a:xfrm>
          <a:prstGeom prst="rect">
            <a:avLst/>
          </a:prstGeom>
        </p:spPr>
        <p:txBody>
          <a:bodyPr wrap="square">
            <a:spAutoFit/>
          </a:bodyPr>
          <a:lstStyle/>
          <a:p>
            <a:pPr algn="just"/>
            <a:r>
              <a:rPr lang="en-US" dirty="0" smtClean="0"/>
              <a:t>After calculating the distance matrix, we will start clustering the data points using the single linkage approach.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20000"/>
          </a:bodyPr>
          <a:lstStyle/>
          <a:p>
            <a:r>
              <a:rPr lang="en-US" b="1" dirty="0" smtClean="0"/>
              <a:t>Step 1:</a:t>
            </a:r>
            <a:r>
              <a:rPr lang="en-US" dirty="0" smtClean="0"/>
              <a:t> First, we will consider each data point as a single cluster. After this, we will start combining the clusters.</a:t>
            </a:r>
          </a:p>
          <a:p>
            <a:r>
              <a:rPr lang="en-US" b="1" dirty="0" smtClean="0"/>
              <a:t>Step 2:</a:t>
            </a:r>
            <a:r>
              <a:rPr lang="en-US" dirty="0" smtClean="0"/>
              <a:t> To combine the individual clusters, we can consider the following points.</a:t>
            </a:r>
          </a:p>
          <a:p>
            <a:r>
              <a:rPr lang="en-US" dirty="0" smtClean="0"/>
              <a:t>Point A is closest to point B. </a:t>
            </a:r>
          </a:p>
          <a:p>
            <a:r>
              <a:rPr lang="en-US" dirty="0" smtClean="0"/>
              <a:t>Point B is at a similar distance to points A and C.</a:t>
            </a:r>
          </a:p>
          <a:p>
            <a:r>
              <a:rPr lang="en-US" dirty="0" smtClean="0"/>
              <a:t>Point C is closest to point D.</a:t>
            </a:r>
          </a:p>
          <a:p>
            <a:r>
              <a:rPr lang="en-US" dirty="0" smtClean="0"/>
              <a:t>Point D is closest to point C.</a:t>
            </a:r>
          </a:p>
          <a:p>
            <a:r>
              <a:rPr lang="en-US" dirty="0" smtClean="0"/>
              <a:t>Point E is closest to F.</a:t>
            </a:r>
          </a:p>
          <a:p>
            <a:r>
              <a:rPr lang="en-US" dirty="0" smtClean="0"/>
              <a:t>Point F is closest to E. </a:t>
            </a:r>
          </a:p>
          <a:p>
            <a:r>
              <a:rPr lang="en-US" dirty="0" smtClean="0"/>
              <a:t>From the above points, we can combine (C, D) and (E, F) as clusters. We will name them CD and EF respectively. As we have ambiguity for points A and B, let us not combine them and treat them as individual clusters.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smtClean="0"/>
              <a:t>Types of Clustering Methods</a:t>
            </a:r>
            <a:br>
              <a:rPr lang="en-US" dirty="0" smtClean="0"/>
            </a:br>
            <a:endParaRPr lang="en-US" dirty="0"/>
          </a:p>
        </p:txBody>
      </p:sp>
      <p:sp>
        <p:nvSpPr>
          <p:cNvPr id="3" name="Content Placeholder 2"/>
          <p:cNvSpPr>
            <a:spLocks noGrp="1"/>
          </p:cNvSpPr>
          <p:nvPr>
            <p:ph idx="1"/>
          </p:nvPr>
        </p:nvSpPr>
        <p:spPr>
          <a:xfrm>
            <a:off x="457200" y="1219200"/>
            <a:ext cx="8229600" cy="5181600"/>
          </a:xfrm>
        </p:spPr>
        <p:txBody>
          <a:bodyPr>
            <a:normAutofit/>
          </a:bodyPr>
          <a:lstStyle/>
          <a:p>
            <a:pPr algn="just"/>
            <a:r>
              <a:rPr lang="en-US" sz="2400" dirty="0" smtClean="0"/>
              <a:t>The clustering methods are broadly divided into </a:t>
            </a:r>
            <a:r>
              <a:rPr lang="en-US" sz="2400" b="1" dirty="0" smtClean="0"/>
              <a:t>Hard clustering</a:t>
            </a:r>
            <a:r>
              <a:rPr lang="en-US" sz="2400" dirty="0" smtClean="0"/>
              <a:t> (data point belongs to only one group) and </a:t>
            </a:r>
            <a:r>
              <a:rPr lang="en-US" sz="2400" b="1" dirty="0" smtClean="0"/>
              <a:t>Soft Clustering</a:t>
            </a:r>
            <a:r>
              <a:rPr lang="en-US" sz="2400" dirty="0" smtClean="0"/>
              <a:t> (data points can belong to another group also). </a:t>
            </a:r>
          </a:p>
          <a:p>
            <a:pPr algn="just"/>
            <a:endParaRPr lang="en-US" sz="2400" dirty="0" smtClean="0"/>
          </a:p>
          <a:p>
            <a:r>
              <a:rPr lang="en-US" b="1" dirty="0" smtClean="0">
                <a:solidFill>
                  <a:srgbClr val="FF0000"/>
                </a:solidFill>
              </a:rPr>
              <a:t>Partitioning Clustering</a:t>
            </a:r>
          </a:p>
          <a:p>
            <a:r>
              <a:rPr lang="en-US" b="1" dirty="0" smtClean="0">
                <a:solidFill>
                  <a:srgbClr val="FF0000"/>
                </a:solidFill>
              </a:rPr>
              <a:t>Hierarchical Clustering</a:t>
            </a:r>
          </a:p>
          <a:p>
            <a:r>
              <a:rPr lang="en-US" b="1" dirty="0" smtClean="0">
                <a:solidFill>
                  <a:srgbClr val="FF0000"/>
                </a:solidFill>
              </a:rPr>
              <a:t>Density-Based Clustering</a:t>
            </a:r>
          </a:p>
          <a:p>
            <a:r>
              <a:rPr lang="en-US" b="1" dirty="0" smtClean="0">
                <a:solidFill>
                  <a:srgbClr val="FF0000"/>
                </a:solidFill>
              </a:rPr>
              <a:t>Model-Based Clustering</a:t>
            </a:r>
          </a:p>
          <a:p>
            <a:r>
              <a:rPr lang="en-US" b="1" dirty="0" smtClean="0">
                <a:solidFill>
                  <a:srgbClr val="FF0000"/>
                </a:solidFill>
              </a:rPr>
              <a:t>Grid-Based Methods</a:t>
            </a:r>
          </a:p>
          <a:p>
            <a:pPr marL="514350" indent="-514350">
              <a:buNone/>
            </a:pPr>
            <a:r>
              <a:rPr lang="en-US" dirty="0" smtClean="0"/>
              <a:t>		</a:t>
            </a:r>
          </a:p>
          <a:p>
            <a:pPr>
              <a:buNone/>
            </a:pPr>
            <a:endParaRPr lang="en-US" b="1" dirty="0" smtClean="0"/>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a:bodyPr>
          <a:lstStyle/>
          <a:p>
            <a:r>
              <a:rPr lang="en-US" b="1" dirty="0" smtClean="0"/>
              <a:t>Step 3:</a:t>
            </a:r>
            <a:r>
              <a:rPr lang="en-US" dirty="0" smtClean="0"/>
              <a:t> Now, we will calculate the minimum distance between clusters A, B, CD, and EF. You can observe that</a:t>
            </a:r>
          </a:p>
          <a:p>
            <a:pPr lvl="1"/>
            <a:r>
              <a:rPr lang="en-US" dirty="0" smtClean="0"/>
              <a:t>Cluster A is closest to B.</a:t>
            </a:r>
          </a:p>
          <a:p>
            <a:pPr lvl="1"/>
            <a:r>
              <a:rPr lang="en-US" dirty="0" smtClean="0"/>
              <a:t>Cluster B is closest to A as well as CD.</a:t>
            </a:r>
          </a:p>
          <a:p>
            <a:pPr lvl="1"/>
            <a:r>
              <a:rPr lang="en-US" dirty="0" smtClean="0"/>
              <a:t>Cluster EF is closest to CD.</a:t>
            </a:r>
          </a:p>
          <a:p>
            <a:pPr lvl="1"/>
            <a:r>
              <a:rPr lang="en-US" dirty="0" smtClean="0"/>
              <a:t>Using the above information let us combine B and CD and name the cluster BCD. </a:t>
            </a:r>
          </a:p>
          <a:p>
            <a:r>
              <a:rPr lang="en-US" b="1" dirty="0" smtClean="0"/>
              <a:t>Step 4:</a:t>
            </a:r>
            <a:r>
              <a:rPr lang="en-US" dirty="0" smtClean="0"/>
              <a:t> After this, The cluster BCD is at the same distance from A and EF. Hence, we will first merge BCD and EF to form BCDEF.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6248400"/>
          </a:xfrm>
        </p:spPr>
        <p:txBody>
          <a:bodyPr>
            <a:normAutofit fontScale="55000" lnSpcReduction="20000"/>
          </a:bodyPr>
          <a:lstStyle/>
          <a:p>
            <a:pPr algn="just"/>
            <a:r>
              <a:rPr lang="en-US" b="1" dirty="0" smtClean="0"/>
              <a:t>Step 5:</a:t>
            </a:r>
            <a:r>
              <a:rPr lang="en-US" dirty="0" smtClean="0"/>
              <a:t> Finally, we will merge A and BCDEF to form the cluster ABCDEF. </a:t>
            </a:r>
            <a:endParaRPr lang="en-US" dirty="0" smtClean="0"/>
          </a:p>
          <a:p>
            <a:r>
              <a:rPr lang="en-US" dirty="0" smtClean="0"/>
              <a:t>Using </a:t>
            </a:r>
            <a:r>
              <a:rPr lang="en-US" dirty="0" smtClean="0"/>
              <a:t>the above steps, we will get the </a:t>
            </a:r>
            <a:r>
              <a:rPr lang="en-US" dirty="0" smtClean="0"/>
              <a:t>following </a:t>
            </a:r>
            <a:r>
              <a:rPr lang="en-US" dirty="0" err="1" smtClean="0"/>
              <a:t>dendrogram</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r>
              <a:rPr lang="en-US" dirty="0" smtClean="0"/>
              <a:t>In </a:t>
            </a:r>
            <a:r>
              <a:rPr lang="en-US" dirty="0" smtClean="0"/>
              <a:t>the above example, if we combine (A, B), (C,  D), and (E, F) together in step 2 above, we will get clusters AB, CD, and EF. </a:t>
            </a:r>
            <a:endParaRPr lang="en-US" dirty="0" smtClean="0"/>
          </a:p>
          <a:p>
            <a:pPr algn="just"/>
            <a:endParaRPr lang="en-US" dirty="0" smtClean="0"/>
          </a:p>
          <a:p>
            <a:pPr algn="just"/>
            <a:r>
              <a:rPr lang="en-US" dirty="0" smtClean="0"/>
              <a:t>Now, The minimum distance of CD is the same from AB and EF. Let us merge AB and CD to form ABCD first. Next, we will combine ABCD and EF to obtain the cluster ABCDEF.  </a:t>
            </a:r>
          </a:p>
          <a:p>
            <a:pPr lvl="1" algn="just"/>
            <a:endParaRPr lang="en-US" dirty="0"/>
          </a:p>
        </p:txBody>
      </p:sp>
      <p:pic>
        <p:nvPicPr>
          <p:cNvPr id="119810" name="Picture 2" descr="Dendrogram for Agglomerative Clustering"/>
          <p:cNvPicPr>
            <a:picLocks noChangeAspect="1" noChangeArrowheads="1"/>
          </p:cNvPicPr>
          <p:nvPr/>
        </p:nvPicPr>
        <p:blipFill>
          <a:blip r:embed="rId2"/>
          <a:srcRect/>
          <a:stretch>
            <a:fillRect/>
          </a:stretch>
        </p:blipFill>
        <p:spPr bwMode="auto">
          <a:xfrm>
            <a:off x="1676400" y="1219200"/>
            <a:ext cx="5257800" cy="33528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533400"/>
          </a:xfrm>
        </p:spPr>
        <p:txBody>
          <a:bodyPr>
            <a:normAutofit fontScale="92500" lnSpcReduction="10000"/>
          </a:bodyPr>
          <a:lstStyle/>
          <a:p>
            <a:r>
              <a:rPr lang="en-US" dirty="0" smtClean="0"/>
              <a:t>As a result, we will get the following </a:t>
            </a:r>
            <a:r>
              <a:rPr lang="en-US" dirty="0" err="1" smtClean="0"/>
              <a:t>dendrogram</a:t>
            </a:r>
            <a:r>
              <a:rPr lang="en-US" dirty="0" smtClean="0"/>
              <a:t>.</a:t>
            </a:r>
            <a:endParaRPr lang="en-US" dirty="0"/>
          </a:p>
        </p:txBody>
      </p:sp>
      <p:pic>
        <p:nvPicPr>
          <p:cNvPr id="122882" name="Picture 2" descr="Alternative Dendrogram for Agglomerative Clustering"/>
          <p:cNvPicPr>
            <a:picLocks noChangeAspect="1" noChangeArrowheads="1"/>
          </p:cNvPicPr>
          <p:nvPr/>
        </p:nvPicPr>
        <p:blipFill>
          <a:blip r:embed="rId2"/>
          <a:srcRect/>
          <a:stretch>
            <a:fillRect/>
          </a:stretch>
        </p:blipFill>
        <p:spPr bwMode="auto">
          <a:xfrm>
            <a:off x="2667000" y="762000"/>
            <a:ext cx="3505200" cy="2543175"/>
          </a:xfrm>
          <a:prstGeom prst="rect">
            <a:avLst/>
          </a:prstGeom>
          <a:noFill/>
        </p:spPr>
      </p:pic>
      <p:sp>
        <p:nvSpPr>
          <p:cNvPr id="5" name="Rectangle 4"/>
          <p:cNvSpPr/>
          <p:nvPr/>
        </p:nvSpPr>
        <p:spPr>
          <a:xfrm>
            <a:off x="914400" y="3505200"/>
            <a:ext cx="7315200" cy="923330"/>
          </a:xfrm>
          <a:prstGeom prst="rect">
            <a:avLst/>
          </a:prstGeom>
        </p:spPr>
        <p:txBody>
          <a:bodyPr wrap="square">
            <a:spAutoFit/>
          </a:bodyPr>
          <a:lstStyle/>
          <a:p>
            <a:pPr algn="just"/>
            <a:r>
              <a:rPr lang="en-US" dirty="0" smtClean="0"/>
              <a:t>Instead of combining AB and CD in the previous example, let us first combine CD and EF to form CDEF. Then, we can combine AB with CDEF to form the cluster ABCDEF. As a result, we will get the following </a:t>
            </a:r>
            <a:r>
              <a:rPr lang="en-US" dirty="0" err="1" smtClean="0"/>
              <a:t>dendrogram</a:t>
            </a:r>
            <a:r>
              <a:rPr lang="en-US" dirty="0" smtClean="0"/>
              <a:t>. </a:t>
            </a:r>
            <a:endParaRPr lang="en-US" dirty="0"/>
          </a:p>
        </p:txBody>
      </p:sp>
      <p:pic>
        <p:nvPicPr>
          <p:cNvPr id="122884" name="Picture 4" descr="Alternative Dendrogram for Agglomerative Clustering"/>
          <p:cNvPicPr>
            <a:picLocks noChangeAspect="1" noChangeArrowheads="1"/>
          </p:cNvPicPr>
          <p:nvPr/>
        </p:nvPicPr>
        <p:blipFill>
          <a:blip r:embed="rId3"/>
          <a:srcRect/>
          <a:stretch>
            <a:fillRect/>
          </a:stretch>
        </p:blipFill>
        <p:spPr bwMode="auto">
          <a:xfrm>
            <a:off x="3276600" y="4495800"/>
            <a:ext cx="3505200" cy="216217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47500" lnSpcReduction="20000"/>
          </a:bodyPr>
          <a:lstStyle/>
          <a:p>
            <a:pPr>
              <a:buNone/>
            </a:pPr>
            <a:r>
              <a:rPr lang="en-US" b="1" dirty="0" smtClean="0"/>
              <a:t>Advantages of Agglomerative Clustering</a:t>
            </a:r>
          </a:p>
          <a:p>
            <a:pPr algn="just"/>
            <a:endParaRPr lang="en-US" dirty="0" smtClean="0"/>
          </a:p>
          <a:p>
            <a:pPr algn="just"/>
            <a:r>
              <a:rPr lang="en-US" dirty="0" smtClean="0"/>
              <a:t>Agglomerative </a:t>
            </a:r>
            <a:r>
              <a:rPr lang="en-US" dirty="0" smtClean="0"/>
              <a:t>clustering is simple to implement and easy to interpret. You can implement it very easily in programming languages like python</a:t>
            </a:r>
            <a:r>
              <a:rPr lang="en-US" dirty="0" smtClean="0"/>
              <a:t>.</a:t>
            </a:r>
          </a:p>
          <a:p>
            <a:pPr algn="just"/>
            <a:endParaRPr lang="en-US" dirty="0" smtClean="0"/>
          </a:p>
          <a:p>
            <a:pPr algn="just"/>
            <a:r>
              <a:rPr lang="en-US" dirty="0" smtClean="0"/>
              <a:t>It is a bottom-up approach that produces a hierarchical structure of clusters. So, you can choose any level of hierarchy to select a suitable number of clusters. Hence, it allows the clusters to build up from individual elements to the desired level of granularity. </a:t>
            </a:r>
            <a:endParaRPr lang="en-US" dirty="0" smtClean="0"/>
          </a:p>
          <a:p>
            <a:pPr algn="just"/>
            <a:endParaRPr lang="en-US" dirty="0" smtClean="0"/>
          </a:p>
          <a:p>
            <a:pPr algn="just"/>
            <a:r>
              <a:rPr lang="en-US" dirty="0" smtClean="0"/>
              <a:t>Agglomerative clustering is robust to noise and outliers. As the clusters are derived by combining the nearest clusters into one, the outliers will always stay in a different cluster and will not affect other clusters</a:t>
            </a:r>
            <a:r>
              <a:rPr lang="en-US" dirty="0" smtClean="0"/>
              <a:t>.</a:t>
            </a:r>
          </a:p>
          <a:p>
            <a:pPr algn="just"/>
            <a:endParaRPr lang="en-US" dirty="0" smtClean="0"/>
          </a:p>
          <a:p>
            <a:pPr algn="just"/>
            <a:r>
              <a:rPr lang="en-US" dirty="0" smtClean="0"/>
              <a:t>The algorithm does not require any assumptions about the structure of the data or the number of clusters.  It can be used with different types of data such as numerical, categorical, and binary. You can take any dataset and define a distance metric between the data points to calculate the distance matrix. After that, you can use the distance matrix to perform clustering as usual</a:t>
            </a:r>
            <a:r>
              <a:rPr lang="en-US" dirty="0" smtClean="0"/>
              <a:t>.</a:t>
            </a:r>
          </a:p>
          <a:p>
            <a:pPr algn="just"/>
            <a:endParaRPr lang="en-US" dirty="0" smtClean="0"/>
          </a:p>
          <a:p>
            <a:pPr algn="just"/>
            <a:r>
              <a:rPr lang="en-US" dirty="0" smtClean="0"/>
              <a:t>It can be used for datasets of any size. Agglomerative clustering is a scalable algorithm. You can use it for 10 data points as well as 10 million data points.  It is computationally efficient and scalable in both cases. </a:t>
            </a:r>
            <a:endParaRPr lang="en-US" dirty="0" smtClean="0"/>
          </a:p>
          <a:p>
            <a:pPr algn="just"/>
            <a:endParaRPr lang="en-US" dirty="0" smtClean="0"/>
          </a:p>
          <a:p>
            <a:pPr algn="just"/>
            <a:r>
              <a:rPr lang="en-US" dirty="0" smtClean="0"/>
              <a:t>Agglomerative clustering can be used with a variety of distance or similarity metrics. As the clustering algorithm uses the distance matrix for calculating clusters at each step instead of the actual data points, you can define ant distance or similarity metric to calculate the distance matrix. </a:t>
            </a:r>
            <a:endParaRPr lang="en-US" dirty="0" smtClean="0"/>
          </a:p>
          <a:p>
            <a:pPr algn="just"/>
            <a:endParaRPr lang="en-US" dirty="0" smtClean="0"/>
          </a:p>
          <a:p>
            <a:pPr algn="just"/>
            <a:r>
              <a:rPr lang="en-US" dirty="0" smtClean="0"/>
              <a:t>Agglomerative clustering is capable of producing clusters with non-convex shapes.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3505200"/>
          </a:xfrm>
        </p:spPr>
        <p:txBody>
          <a:bodyPr>
            <a:normAutofit fontScale="62500" lnSpcReduction="20000"/>
          </a:bodyPr>
          <a:lstStyle/>
          <a:p>
            <a:pPr algn="just">
              <a:buNone/>
            </a:pPr>
            <a:r>
              <a:rPr lang="en-US" b="1" dirty="0" smtClean="0">
                <a:solidFill>
                  <a:srgbClr val="FF0000"/>
                </a:solidFill>
              </a:rPr>
              <a:t>Divisive Clustering:</a:t>
            </a:r>
          </a:p>
          <a:p>
            <a:pPr algn="just"/>
            <a:r>
              <a:rPr lang="en-US" dirty="0" smtClean="0"/>
              <a:t>The divisive clustering algorithm is a top-down clustering </a:t>
            </a:r>
            <a:r>
              <a:rPr lang="en-US" dirty="0" smtClean="0"/>
              <a:t>approach.</a:t>
            </a:r>
          </a:p>
          <a:p>
            <a:pPr algn="just"/>
            <a:endParaRPr lang="en-US" dirty="0" smtClean="0"/>
          </a:p>
          <a:p>
            <a:pPr algn="just"/>
            <a:r>
              <a:rPr lang="en-US" dirty="0" smtClean="0"/>
              <a:t>I</a:t>
            </a:r>
            <a:r>
              <a:rPr lang="en-US" dirty="0" smtClean="0"/>
              <a:t>nitially</a:t>
            </a:r>
            <a:r>
              <a:rPr lang="en-US" dirty="0" smtClean="0"/>
              <a:t>, all the points in the dataset belong to one cluster and split is performed recursively as one moves down the hierarchy.</a:t>
            </a:r>
          </a:p>
          <a:p>
            <a:pPr algn="just"/>
            <a:endParaRPr lang="en-US" dirty="0" smtClean="0"/>
          </a:p>
          <a:p>
            <a:pPr>
              <a:buNone/>
            </a:pPr>
            <a:r>
              <a:rPr lang="en-US" b="1" dirty="0" smtClean="0"/>
              <a:t>Steps of Divisive Clustering:</a:t>
            </a:r>
          </a:p>
          <a:p>
            <a:pPr marL="514350" indent="-514350">
              <a:buFont typeface="+mj-lt"/>
              <a:buAutoNum type="arabicPeriod"/>
            </a:pPr>
            <a:r>
              <a:rPr lang="en-US" dirty="0" smtClean="0"/>
              <a:t>Initially, all points in the dataset belong to one single cluster.</a:t>
            </a:r>
          </a:p>
          <a:p>
            <a:pPr marL="514350" indent="-514350">
              <a:buFont typeface="+mj-lt"/>
              <a:buAutoNum type="arabicPeriod"/>
            </a:pPr>
            <a:r>
              <a:rPr lang="en-US" dirty="0" smtClean="0"/>
              <a:t>Partition the cluster into two least similar cluster</a:t>
            </a:r>
          </a:p>
          <a:p>
            <a:pPr marL="514350" indent="-514350">
              <a:buFont typeface="+mj-lt"/>
              <a:buAutoNum type="arabicPeriod"/>
            </a:pPr>
            <a:r>
              <a:rPr lang="en-US" dirty="0" smtClean="0"/>
              <a:t>Proceed recursively to form new clusters until the desired number of clusters is obtained.</a:t>
            </a:r>
          </a:p>
          <a:p>
            <a:pPr algn="just"/>
            <a:endParaRPr lang="en-US" dirty="0"/>
          </a:p>
        </p:txBody>
      </p:sp>
      <p:pic>
        <p:nvPicPr>
          <p:cNvPr id="56322" name="Picture 2" descr="https://media.geeksforgeeks.org/wp-content/uploads/20190508025314/781ff66c-b380-4a78-af25-80507ed6ff261-300x300.png"/>
          <p:cNvPicPr>
            <a:picLocks noChangeAspect="1" noChangeArrowheads="1"/>
          </p:cNvPicPr>
          <p:nvPr/>
        </p:nvPicPr>
        <p:blipFill>
          <a:blip r:embed="rId2" cstate="print"/>
          <a:srcRect/>
          <a:stretch>
            <a:fillRect/>
          </a:stretch>
        </p:blipFill>
        <p:spPr bwMode="auto">
          <a:xfrm>
            <a:off x="3200400" y="3276600"/>
            <a:ext cx="4876800" cy="34290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200" b="1" dirty="0" smtClean="0">
                <a:solidFill>
                  <a:srgbClr val="FF0000"/>
                </a:solidFill>
              </a:rPr>
              <a:t>K-means clustering with hierarchical clustering</a:t>
            </a:r>
            <a:endParaRPr lang="en-US" sz="3200" b="1" dirty="0">
              <a:solidFill>
                <a:srgbClr val="FF0000"/>
              </a:solidFill>
            </a:endParaRPr>
          </a:p>
        </p:txBody>
      </p:sp>
      <p:graphicFrame>
        <p:nvGraphicFramePr>
          <p:cNvPr id="4" name="Content Placeholder 3"/>
          <p:cNvGraphicFramePr>
            <a:graphicFrameLocks noGrp="1"/>
          </p:cNvGraphicFramePr>
          <p:nvPr>
            <p:ph idx="1"/>
          </p:nvPr>
        </p:nvGraphicFramePr>
        <p:xfrm>
          <a:off x="381000" y="736480"/>
          <a:ext cx="8534400" cy="5969120"/>
        </p:xfrm>
        <a:graphic>
          <a:graphicData uri="http://schemas.openxmlformats.org/drawingml/2006/table">
            <a:tbl>
              <a:tblPr firstRow="1" bandRow="1">
                <a:tableStyleId>{5C22544A-7EE6-4342-B048-85BDC9FD1C3A}</a:tableStyleId>
              </a:tblPr>
              <a:tblGrid>
                <a:gridCol w="553156"/>
                <a:gridCol w="4188177"/>
                <a:gridCol w="3793067"/>
              </a:tblGrid>
              <a:tr h="563722">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K-means clustering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hierarchical clustering</a:t>
                      </a:r>
                      <a:endParaRPr lang="en-US" dirty="0"/>
                    </a:p>
                  </a:txBody>
                  <a:tcPr/>
                </a:tc>
              </a:tr>
              <a:tr h="1152981">
                <a:tc>
                  <a:txBody>
                    <a:bodyPr/>
                    <a:lstStyle/>
                    <a:p>
                      <a:r>
                        <a:rPr lang="en-US" dirty="0" smtClean="0"/>
                        <a:t>01</a:t>
                      </a:r>
                      <a:endParaRPr lang="en-US" dirty="0"/>
                    </a:p>
                  </a:txBody>
                  <a:tcPr/>
                </a:tc>
                <a:tc>
                  <a:txBody>
                    <a:bodyPr/>
                    <a:lstStyle/>
                    <a:p>
                      <a:pPr algn="just"/>
                      <a:r>
                        <a:rPr lang="en-US" sz="1800" b="0" i="0" kern="1200" dirty="0" smtClean="0">
                          <a:solidFill>
                            <a:schemeClr val="dk1"/>
                          </a:solidFill>
                          <a:latin typeface="+mn-lt"/>
                          <a:ea typeface="+mn-ea"/>
                          <a:cs typeface="+mn-cs"/>
                        </a:rPr>
                        <a:t>K-Means </a:t>
                      </a:r>
                      <a:r>
                        <a:rPr lang="en-US" sz="1800" b="0" i="0" kern="1200" dirty="0" smtClean="0">
                          <a:solidFill>
                            <a:schemeClr val="dk1"/>
                          </a:solidFill>
                          <a:latin typeface="+mn-lt"/>
                          <a:ea typeface="+mn-ea"/>
                          <a:cs typeface="+mn-cs"/>
                        </a:rPr>
                        <a:t>clustering needed advance knowledge of K i.e. no. of clusters </a:t>
                      </a:r>
                      <a:r>
                        <a:rPr lang="en-US" sz="1800" b="0" i="0" kern="1200" baseline="0" dirty="0" smtClean="0">
                          <a:solidFill>
                            <a:schemeClr val="dk1"/>
                          </a:solidFill>
                          <a:latin typeface="+mn-lt"/>
                          <a:ea typeface="+mn-ea"/>
                          <a:cs typeface="+mn-cs"/>
                        </a:rPr>
                        <a:t> to divide data.</a:t>
                      </a:r>
                      <a:endParaRPr lang="en-US" dirty="0"/>
                    </a:p>
                  </a:txBody>
                  <a:tcPr/>
                </a:tc>
                <a:tc>
                  <a:txBody>
                    <a:bodyPr/>
                    <a:lstStyle/>
                    <a:p>
                      <a:pPr algn="just"/>
                      <a:r>
                        <a:rPr lang="en-US" sz="1800" b="0" i="0" kern="1200" dirty="0" smtClean="0">
                          <a:solidFill>
                            <a:schemeClr val="dk1"/>
                          </a:solidFill>
                          <a:latin typeface="+mn-lt"/>
                          <a:ea typeface="+mn-ea"/>
                          <a:cs typeface="+mn-cs"/>
                        </a:rPr>
                        <a:t>In hierarchical clustering one can stop at any number of clusters, one find appropriate by interpreting the </a:t>
                      </a:r>
                      <a:r>
                        <a:rPr lang="en-US" sz="1800" b="0" i="0" kern="1200" dirty="0" err="1" smtClean="0">
                          <a:solidFill>
                            <a:schemeClr val="dk1"/>
                          </a:solidFill>
                          <a:latin typeface="+mn-lt"/>
                          <a:ea typeface="+mn-ea"/>
                          <a:cs typeface="+mn-cs"/>
                        </a:rPr>
                        <a:t>dendrogram</a:t>
                      </a:r>
                      <a:r>
                        <a:rPr lang="en-US" sz="1800" b="0" i="0" kern="1200" dirty="0" smtClean="0">
                          <a:solidFill>
                            <a:schemeClr val="dk1"/>
                          </a:solidFill>
                          <a:latin typeface="+mn-lt"/>
                          <a:ea typeface="+mn-ea"/>
                          <a:cs typeface="+mn-cs"/>
                        </a:rPr>
                        <a:t>.</a:t>
                      </a:r>
                      <a:endParaRPr lang="en-US" dirty="0"/>
                    </a:p>
                  </a:txBody>
                  <a:tcPr/>
                </a:tc>
              </a:tr>
              <a:tr h="886908">
                <a:tc>
                  <a:txBody>
                    <a:bodyPr/>
                    <a:lstStyle/>
                    <a:p>
                      <a:r>
                        <a:rPr lang="en-US" dirty="0" smtClean="0"/>
                        <a:t>02</a:t>
                      </a:r>
                      <a:endParaRPr lang="en-US" dirty="0"/>
                    </a:p>
                  </a:txBody>
                  <a:tcPr/>
                </a:tc>
                <a:tc>
                  <a:txBody>
                    <a:bodyPr/>
                    <a:lstStyle/>
                    <a:p>
                      <a:pPr algn="just"/>
                      <a:r>
                        <a:rPr lang="en-US" sz="1800" b="0" i="0" kern="1200" dirty="0" smtClean="0">
                          <a:solidFill>
                            <a:schemeClr val="dk1"/>
                          </a:solidFill>
                          <a:latin typeface="+mn-lt"/>
                          <a:ea typeface="+mn-ea"/>
                          <a:cs typeface="+mn-cs"/>
                        </a:rPr>
                        <a:t>K-Means algorithm in all its iterations has same number of clusters</a:t>
                      </a:r>
                      <a:endParaRPr lang="en-US" dirty="0"/>
                    </a:p>
                  </a:txBody>
                  <a:tcPr/>
                </a:tc>
                <a:tc>
                  <a:txBody>
                    <a:bodyPr/>
                    <a:lstStyle/>
                    <a:p>
                      <a:pPr algn="just"/>
                      <a:r>
                        <a:rPr lang="en-US" sz="1800" b="0" i="0" kern="1200" dirty="0" smtClean="0">
                          <a:solidFill>
                            <a:schemeClr val="dk1"/>
                          </a:solidFill>
                          <a:latin typeface="+mn-lt"/>
                          <a:ea typeface="+mn-ea"/>
                          <a:cs typeface="+mn-cs"/>
                        </a:rPr>
                        <a:t>Hierarchical clustering is a purely agglomerative approach and goes on to build one giant cluster. </a:t>
                      </a:r>
                      <a:endParaRPr lang="en-US" dirty="0"/>
                    </a:p>
                  </a:txBody>
                  <a:tcPr/>
                </a:tc>
              </a:tr>
              <a:tr h="879182">
                <a:tc>
                  <a:txBody>
                    <a:bodyPr/>
                    <a:lstStyle/>
                    <a:p>
                      <a:r>
                        <a:rPr lang="en-US" dirty="0" smtClean="0"/>
                        <a:t>03</a:t>
                      </a:r>
                      <a:endParaRPr lang="en-US" dirty="0"/>
                    </a:p>
                  </a:txBody>
                  <a:tcPr/>
                </a:tc>
                <a:tc>
                  <a:txBody>
                    <a:bodyPr/>
                    <a:lstStyle/>
                    <a:p>
                      <a:pPr algn="just"/>
                      <a:r>
                        <a:rPr lang="en-US" sz="1800" b="0" i="0" kern="1200" dirty="0" smtClean="0">
                          <a:solidFill>
                            <a:schemeClr val="dk1"/>
                          </a:solidFill>
                          <a:latin typeface="+mn-lt"/>
                          <a:ea typeface="+mn-ea"/>
                          <a:cs typeface="+mn-cs"/>
                        </a:rPr>
                        <a:t>K-Means uses median or mean to compute </a:t>
                      </a:r>
                      <a:r>
                        <a:rPr lang="en-US" sz="1800" b="0" i="0" kern="1200" dirty="0" err="1" smtClean="0">
                          <a:solidFill>
                            <a:schemeClr val="dk1"/>
                          </a:solidFill>
                          <a:latin typeface="+mn-lt"/>
                          <a:ea typeface="+mn-ea"/>
                          <a:cs typeface="+mn-cs"/>
                        </a:rPr>
                        <a:t>centroid</a:t>
                      </a:r>
                      <a:r>
                        <a:rPr lang="en-US" sz="1800" b="0" i="0" kern="1200" dirty="0" smtClean="0">
                          <a:solidFill>
                            <a:schemeClr val="dk1"/>
                          </a:solidFill>
                          <a:latin typeface="+mn-lt"/>
                          <a:ea typeface="+mn-ea"/>
                          <a:cs typeface="+mn-cs"/>
                        </a:rPr>
                        <a:t> for representing cluster.</a:t>
                      </a:r>
                      <a:endParaRPr lang="en-US" dirty="0"/>
                    </a:p>
                  </a:txBody>
                  <a:tcPr/>
                </a:tc>
                <a:tc>
                  <a:txBody>
                    <a:bodyPr/>
                    <a:lstStyle/>
                    <a:p>
                      <a:pPr algn="just"/>
                      <a:r>
                        <a:rPr lang="en-US" sz="1800" b="0" i="0" kern="1200" dirty="0" smtClean="0">
                          <a:solidFill>
                            <a:schemeClr val="dk1"/>
                          </a:solidFill>
                          <a:latin typeface="+mn-lt"/>
                          <a:ea typeface="+mn-ea"/>
                          <a:cs typeface="+mn-cs"/>
                        </a:rPr>
                        <a:t>HCA has various linkage method.</a:t>
                      </a:r>
                      <a:endParaRPr lang="en-US" dirty="0"/>
                    </a:p>
                  </a:txBody>
                  <a:tcPr/>
                </a:tc>
              </a:tr>
              <a:tr h="620836">
                <a:tc>
                  <a:txBody>
                    <a:bodyPr/>
                    <a:lstStyle/>
                    <a:p>
                      <a:r>
                        <a:rPr lang="en-US" dirty="0" smtClean="0"/>
                        <a:t>04</a:t>
                      </a:r>
                      <a:endParaRPr lang="en-US" dirty="0"/>
                    </a:p>
                  </a:txBody>
                  <a:tcPr/>
                </a:tc>
                <a:tc>
                  <a:txBody>
                    <a:bodyPr/>
                    <a:lstStyle/>
                    <a:p>
                      <a:pPr algn="just"/>
                      <a:r>
                        <a:rPr lang="en-US" sz="1800" b="0" i="0" kern="1200" dirty="0" smtClean="0">
                          <a:solidFill>
                            <a:schemeClr val="dk1"/>
                          </a:solidFill>
                          <a:latin typeface="+mn-lt"/>
                          <a:ea typeface="+mn-ea"/>
                          <a:cs typeface="+mn-cs"/>
                        </a:rPr>
                        <a:t>K-Means can work with very large datasets.</a:t>
                      </a:r>
                      <a:endParaRPr lang="en-US" dirty="0"/>
                    </a:p>
                  </a:txBody>
                  <a:tcPr/>
                </a:tc>
                <a:tc>
                  <a:txBody>
                    <a:bodyPr/>
                    <a:lstStyle/>
                    <a:p>
                      <a:pPr algn="just"/>
                      <a:r>
                        <a:rPr lang="en-US" sz="1800" b="0" i="0" kern="1200" dirty="0" smtClean="0">
                          <a:solidFill>
                            <a:schemeClr val="dk1"/>
                          </a:solidFill>
                          <a:latin typeface="+mn-lt"/>
                          <a:ea typeface="+mn-ea"/>
                          <a:cs typeface="+mn-cs"/>
                        </a:rPr>
                        <a:t>For very large datasets, HCA</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can be expensive and slow.</a:t>
                      </a:r>
                      <a:endParaRPr lang="en-US" dirty="0"/>
                    </a:p>
                  </a:txBody>
                  <a:tcPr/>
                </a:tc>
              </a:tr>
              <a:tr h="620836">
                <a:tc>
                  <a:txBody>
                    <a:bodyPr/>
                    <a:lstStyle/>
                    <a:p>
                      <a:r>
                        <a:rPr lang="en-US" dirty="0" smtClean="0"/>
                        <a:t>05</a:t>
                      </a:r>
                      <a:endParaRPr lang="en-US" dirty="0"/>
                    </a:p>
                  </a:txBody>
                  <a:tcPr/>
                </a:tc>
                <a:tc>
                  <a:txBody>
                    <a:bodyPr/>
                    <a:lstStyle/>
                    <a:p>
                      <a:pPr algn="just"/>
                      <a:r>
                        <a:rPr lang="en-US" sz="1800" b="0" i="0" kern="1200" dirty="0" smtClean="0">
                          <a:solidFill>
                            <a:schemeClr val="dk1"/>
                          </a:solidFill>
                          <a:latin typeface="+mn-lt"/>
                          <a:ea typeface="+mn-ea"/>
                          <a:cs typeface="+mn-cs"/>
                        </a:rPr>
                        <a:t>K-Means simply divides data into mutually exclusive subsets (clusters)</a:t>
                      </a:r>
                      <a:endParaRPr lang="en-US" dirty="0"/>
                    </a:p>
                  </a:txBody>
                  <a:tcPr/>
                </a:tc>
                <a:tc>
                  <a:txBody>
                    <a:bodyPr/>
                    <a:lstStyle/>
                    <a:p>
                      <a:pPr algn="just"/>
                      <a:r>
                        <a:rPr lang="en-US" sz="1800" b="0" i="0" kern="1200" dirty="0" smtClean="0">
                          <a:solidFill>
                            <a:schemeClr val="dk1"/>
                          </a:solidFill>
                          <a:latin typeface="+mn-lt"/>
                          <a:ea typeface="+mn-ea"/>
                          <a:cs typeface="+mn-cs"/>
                        </a:rPr>
                        <a:t>HCA arranges it into a tree like format.</a:t>
                      </a:r>
                    </a:p>
                  </a:txBody>
                  <a:tcPr/>
                </a:tc>
              </a:tr>
              <a:tr h="1142936">
                <a:tc>
                  <a:txBody>
                    <a:bodyPr/>
                    <a:lstStyle/>
                    <a:p>
                      <a:r>
                        <a:rPr lang="en-US" dirty="0" smtClean="0"/>
                        <a:t>06</a:t>
                      </a:r>
                      <a:endParaRPr lang="en-US" dirty="0"/>
                    </a:p>
                  </a:txBody>
                  <a:tcPr/>
                </a:tc>
                <a:tc>
                  <a:txBody>
                    <a:bodyPr/>
                    <a:lstStyle/>
                    <a:p>
                      <a:pPr algn="just"/>
                      <a:r>
                        <a:rPr lang="en-US" sz="1800" b="0" i="0" kern="1200" dirty="0" smtClean="0">
                          <a:solidFill>
                            <a:schemeClr val="dk1"/>
                          </a:solidFill>
                          <a:latin typeface="+mn-lt"/>
                          <a:ea typeface="+mn-ea"/>
                          <a:cs typeface="+mn-cs"/>
                        </a:rPr>
                        <a:t>K-Means </a:t>
                      </a:r>
                      <a:r>
                        <a:rPr lang="en-US" sz="1800" b="0" i="0" kern="1200" dirty="0" smtClean="0">
                          <a:solidFill>
                            <a:schemeClr val="dk1"/>
                          </a:solidFill>
                          <a:latin typeface="+mn-lt"/>
                          <a:ea typeface="+mn-ea"/>
                          <a:cs typeface="+mn-cs"/>
                        </a:rPr>
                        <a:t>clustering is found to work well when the structure of the clusters is hyper spherical (like circle in 2D,  sphere in 3D).</a:t>
                      </a:r>
                      <a:endParaRPr lang="en-US" dirty="0"/>
                    </a:p>
                  </a:txBody>
                  <a:tcPr/>
                </a:tc>
                <a:tc>
                  <a:txBody>
                    <a:bodyPr/>
                    <a:lstStyle/>
                    <a:p>
                      <a:pPr algn="just"/>
                      <a:r>
                        <a:rPr lang="en-US" sz="1800" b="0" i="0" kern="1200" dirty="0" smtClean="0">
                          <a:solidFill>
                            <a:schemeClr val="dk1"/>
                          </a:solidFill>
                          <a:latin typeface="+mn-lt"/>
                          <a:ea typeface="+mn-ea"/>
                          <a:cs typeface="+mn-cs"/>
                        </a:rPr>
                        <a:t>Hierarchical clustering don’t work when the  shape of the clusters is hyper  spherical.</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b="1" dirty="0" smtClean="0">
                <a:solidFill>
                  <a:srgbClr val="FF0000"/>
                </a:solidFill>
              </a:rPr>
              <a:t>Partitioning Clustering</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410200"/>
          </a:xfrm>
        </p:spPr>
        <p:txBody>
          <a:bodyPr>
            <a:normAutofit fontScale="92500" lnSpcReduction="10000"/>
          </a:bodyPr>
          <a:lstStyle/>
          <a:p>
            <a:pPr algn="just"/>
            <a:r>
              <a:rPr lang="en-US" dirty="0" smtClean="0"/>
              <a:t>It is a type of clustering that divides the data into non-hierarchical groups. </a:t>
            </a:r>
          </a:p>
          <a:p>
            <a:pPr algn="just"/>
            <a:r>
              <a:rPr lang="en-US" dirty="0" smtClean="0"/>
              <a:t>It is also known as the </a:t>
            </a:r>
            <a:r>
              <a:rPr lang="en-US" b="1" dirty="0" err="1" smtClean="0"/>
              <a:t>centroid</a:t>
            </a:r>
            <a:r>
              <a:rPr lang="en-US" b="1" dirty="0" smtClean="0"/>
              <a:t>-based method</a:t>
            </a:r>
            <a:r>
              <a:rPr lang="en-US" dirty="0" smtClean="0"/>
              <a:t>.</a:t>
            </a:r>
          </a:p>
          <a:p>
            <a:pPr algn="just"/>
            <a:r>
              <a:rPr lang="en-US" dirty="0" smtClean="0"/>
              <a:t>The most common example of partitioning clustering is the </a:t>
            </a:r>
            <a:r>
              <a:rPr lang="en-US" b="1" dirty="0" smtClean="0">
                <a:solidFill>
                  <a:srgbClr val="FF0000"/>
                </a:solidFill>
                <a:hlinkClick r:id="rId2"/>
              </a:rPr>
              <a:t>K-Means Clustering algorithm</a:t>
            </a:r>
            <a:r>
              <a:rPr lang="en-US" dirty="0" smtClean="0"/>
              <a:t>.</a:t>
            </a:r>
          </a:p>
          <a:p>
            <a:pPr algn="just"/>
            <a:r>
              <a:rPr lang="en-US" dirty="0" smtClean="0"/>
              <a:t>In this type, the dataset is divided into a set of k groups, where K is used to define the number of pre-defined groups. </a:t>
            </a:r>
          </a:p>
          <a:p>
            <a:pPr algn="just"/>
            <a:r>
              <a:rPr lang="en-US" dirty="0" smtClean="0"/>
              <a:t>The cluster center is created in such a way that the distance between the data points of one cluster is minimum as compared to another cluster </a:t>
            </a:r>
            <a:r>
              <a:rPr lang="en-US" dirty="0" err="1" smtClean="0"/>
              <a:t>centroid</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92162"/>
          </a:xfrm>
        </p:spPr>
        <p:txBody>
          <a:bodyPr/>
          <a:lstStyle/>
          <a:p>
            <a:r>
              <a:rPr lang="en-US" dirty="0" smtClean="0"/>
              <a:t>What is a Hierarchical Clustering?</a:t>
            </a:r>
            <a:endParaRPr lang="en-US" dirty="0"/>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pPr algn="just"/>
            <a:r>
              <a:rPr lang="en-US" dirty="0" smtClean="0"/>
              <a:t>Hierarchical clustering is separating data into groups based on some measure of similarity, finding a way to measure how they’re alike and different, and further narrowing down the data. </a:t>
            </a:r>
          </a:p>
          <a:p>
            <a:pPr algn="just"/>
            <a:endParaRPr lang="en-US" dirty="0" smtClean="0"/>
          </a:p>
          <a:p>
            <a:pPr algn="just"/>
            <a:r>
              <a:rPr lang="en-US" dirty="0" smtClean="0"/>
              <a:t>In this algorithm, we develop the hierarchy of clusters in the form of a tree, and this tree-shaped structure is known as the </a:t>
            </a:r>
            <a:r>
              <a:rPr lang="en-US" b="1" dirty="0" err="1" smtClean="0"/>
              <a:t>dendrogram</a:t>
            </a:r>
            <a:r>
              <a:rPr lang="en-US" dirty="0" smtClean="0"/>
              <a:t>.</a:t>
            </a:r>
          </a:p>
          <a:p>
            <a:pPr algn="just"/>
            <a:endParaRPr lang="en-US" dirty="0" smtClean="0"/>
          </a:p>
          <a:p>
            <a:pPr algn="just"/>
            <a:r>
              <a:rPr lang="en-US" dirty="0" smtClean="0"/>
              <a:t>Sometimes the results of K-means clustering and hierarchical clustering may look similar, but they both differ depending on how they work. As there is no requirement to predetermine the number of clusters as we did in the K-Means algorithm.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a:buNone/>
            </a:pPr>
            <a:r>
              <a:rPr lang="en-US" dirty="0" smtClean="0"/>
              <a:t>The hierarchical clustering technique has two types:</a:t>
            </a:r>
          </a:p>
          <a:p>
            <a:pPr marL="514350" indent="-514350" algn="just">
              <a:buFont typeface="+mj-lt"/>
              <a:buAutoNum type="arabicPeriod"/>
            </a:pPr>
            <a:r>
              <a:rPr lang="en-US" b="1" dirty="0" smtClean="0"/>
              <a:t>Agglomerative:</a:t>
            </a:r>
            <a:r>
              <a:rPr lang="en-US" dirty="0" smtClean="0"/>
              <a:t> Agglomerative is a </a:t>
            </a:r>
            <a:r>
              <a:rPr lang="en-US" b="1" dirty="0" smtClean="0"/>
              <a:t>bottom-up</a:t>
            </a:r>
            <a:r>
              <a:rPr lang="en-US" dirty="0" smtClean="0"/>
              <a:t> approach, in which the algorithm starts with taking all data points as single clusters and merging them until one cluster is left.</a:t>
            </a:r>
          </a:p>
          <a:p>
            <a:pPr marL="514350" indent="-514350" algn="just">
              <a:buFont typeface="+mj-lt"/>
              <a:buAutoNum type="arabicPeriod"/>
            </a:pPr>
            <a:endParaRPr lang="en-US" dirty="0" smtClean="0"/>
          </a:p>
          <a:p>
            <a:pPr marL="514350" indent="-514350" algn="just">
              <a:buFont typeface="+mj-lt"/>
              <a:buAutoNum type="arabicPeriod"/>
            </a:pPr>
            <a:r>
              <a:rPr lang="en-US" b="1" dirty="0" smtClean="0"/>
              <a:t>Divisive:</a:t>
            </a:r>
            <a:r>
              <a:rPr lang="en-US" dirty="0" smtClean="0"/>
              <a:t> Divisive algorithm is the reverse of the agglomerative algorithm as it is a </a:t>
            </a:r>
            <a:r>
              <a:rPr lang="en-US" b="1" dirty="0" smtClean="0"/>
              <a:t>top-down approach.</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026" name="AutoShape 2" descr="SU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SU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Hierarchical clustering "/>
          <p:cNvPicPr>
            <a:picLocks noChangeAspect="1" noChangeArrowheads="1"/>
          </p:cNvPicPr>
          <p:nvPr/>
        </p:nvPicPr>
        <p:blipFill>
          <a:blip r:embed="rId2" cstate="print"/>
          <a:srcRect/>
          <a:stretch>
            <a:fillRect/>
          </a:stretch>
        </p:blipFill>
        <p:spPr bwMode="auto">
          <a:xfrm>
            <a:off x="1295400" y="1524000"/>
            <a:ext cx="6096000" cy="4572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lgn="just"/>
            <a:r>
              <a:rPr lang="en-US" b="1" dirty="0" smtClean="0"/>
              <a:t>Agglomerative hierarchical algorithms</a:t>
            </a:r>
            <a:r>
              <a:rPr lang="en-US" dirty="0" smtClean="0"/>
              <a:t> − In agglomerative hierarchical algorithms, each data point is treated as a single cluster and then successively merge or agglomerate (</a:t>
            </a:r>
            <a:r>
              <a:rPr lang="en-US" b="1" dirty="0" smtClean="0">
                <a:solidFill>
                  <a:srgbClr val="FF0000"/>
                </a:solidFill>
              </a:rPr>
              <a:t>bottom-up approach</a:t>
            </a:r>
            <a:r>
              <a:rPr lang="en-US" dirty="0" smtClean="0"/>
              <a:t>) the pairs of clusters</a:t>
            </a:r>
            <a:r>
              <a:rPr lang="en-US" dirty="0" smtClean="0"/>
              <a:t>.</a:t>
            </a:r>
          </a:p>
          <a:p>
            <a:pPr algn="just"/>
            <a:endParaRPr lang="en-US" dirty="0" smtClean="0"/>
          </a:p>
          <a:p>
            <a:pPr algn="just"/>
            <a:r>
              <a:rPr lang="en-US" dirty="0" smtClean="0"/>
              <a:t>The hierarchy of the clusters is represented as a </a:t>
            </a:r>
            <a:r>
              <a:rPr lang="en-US" dirty="0" err="1" smtClean="0"/>
              <a:t>dendrogram</a:t>
            </a:r>
            <a:r>
              <a:rPr lang="en-US" dirty="0" smtClean="0"/>
              <a:t> or tree structure.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r>
              <a:rPr lang="en-US" dirty="0" smtClean="0"/>
              <a:t>Steps to Perform Agglomerative Hierarchical Clustering </a:t>
            </a:r>
            <a:r>
              <a:rPr lang="en-US" dirty="0" smtClean="0"/>
              <a:t>(AHC) is </a:t>
            </a:r>
            <a:r>
              <a:rPr lang="en-US" dirty="0" smtClean="0"/>
              <a:t>as follows −</a:t>
            </a:r>
          </a:p>
          <a:p>
            <a:endParaRPr lang="en-US" dirty="0" smtClean="0"/>
          </a:p>
          <a:p>
            <a:pPr algn="just">
              <a:buNone/>
            </a:pPr>
            <a:r>
              <a:rPr lang="en-US" b="1" dirty="0" smtClean="0"/>
              <a:t>Step 1</a:t>
            </a:r>
            <a:r>
              <a:rPr lang="en-US" dirty="0" smtClean="0"/>
              <a:t> − Treat each data point as single cluster. Hence, we will be having, say K clusters at start. The number of data points will also be K at start</a:t>
            </a:r>
            <a:r>
              <a:rPr lang="en-US" dirty="0" smtClean="0"/>
              <a:t>.</a:t>
            </a:r>
          </a:p>
          <a:p>
            <a:pPr algn="just">
              <a:buNone/>
            </a:pPr>
            <a:endParaRPr lang="en-US" dirty="0" smtClean="0"/>
          </a:p>
          <a:p>
            <a:pPr algn="just">
              <a:buNone/>
            </a:pPr>
            <a:r>
              <a:rPr lang="en-US" b="1" dirty="0" smtClean="0"/>
              <a:t>Step 2</a:t>
            </a:r>
            <a:r>
              <a:rPr lang="en-US" dirty="0" smtClean="0"/>
              <a:t> − </a:t>
            </a:r>
            <a:r>
              <a:rPr lang="en-US" dirty="0" smtClean="0"/>
              <a:t>I</a:t>
            </a:r>
            <a:r>
              <a:rPr lang="en-US" dirty="0" smtClean="0"/>
              <a:t>n </a:t>
            </a:r>
            <a:r>
              <a:rPr lang="en-US" dirty="0" smtClean="0"/>
              <a:t>this </a:t>
            </a:r>
            <a:r>
              <a:rPr lang="en-US" dirty="0" smtClean="0"/>
              <a:t>step, Form </a:t>
            </a:r>
            <a:r>
              <a:rPr lang="en-US" dirty="0" smtClean="0"/>
              <a:t>a big cluster by joining two closet data points. This will result in total of K-1 clusters</a:t>
            </a:r>
            <a:r>
              <a:rPr lang="en-US" dirty="0" smtClean="0"/>
              <a:t>.</a:t>
            </a:r>
          </a:p>
          <a:p>
            <a:pPr algn="just">
              <a:buNone/>
            </a:pPr>
            <a:endParaRPr lang="en-US" dirty="0" smtClean="0"/>
          </a:p>
          <a:p>
            <a:pPr algn="just">
              <a:buNone/>
            </a:pPr>
            <a:r>
              <a:rPr lang="en-US" b="1" dirty="0" smtClean="0"/>
              <a:t>Step 3</a:t>
            </a:r>
            <a:r>
              <a:rPr lang="en-US" dirty="0" smtClean="0"/>
              <a:t> − Now, to form more clusters we need to join two closet clusters. This will result in total of K-2 clusters</a:t>
            </a:r>
            <a:r>
              <a:rPr lang="en-US" dirty="0" smtClean="0"/>
              <a:t>.</a:t>
            </a:r>
          </a:p>
          <a:p>
            <a:pPr algn="just">
              <a:buNone/>
            </a:pPr>
            <a:endParaRPr lang="en-US" dirty="0" smtClean="0"/>
          </a:p>
          <a:p>
            <a:pPr algn="just">
              <a:buNone/>
            </a:pPr>
            <a:r>
              <a:rPr lang="en-US" b="1" dirty="0" smtClean="0"/>
              <a:t>Step 4</a:t>
            </a:r>
            <a:r>
              <a:rPr lang="en-US" dirty="0" smtClean="0"/>
              <a:t> − Now, to form one big cluster repeat the above three steps until K would become 0 i.e. no more data points left to join</a:t>
            </a:r>
            <a:r>
              <a:rPr lang="en-US" dirty="0" smtClean="0"/>
              <a:t>.</a:t>
            </a:r>
          </a:p>
          <a:p>
            <a:pPr algn="just">
              <a:buNone/>
            </a:pPr>
            <a:endParaRPr lang="en-US" dirty="0" smtClean="0"/>
          </a:p>
          <a:p>
            <a:pPr algn="just">
              <a:buNone/>
            </a:pPr>
            <a:r>
              <a:rPr lang="en-US" b="1" dirty="0" smtClean="0"/>
              <a:t>Step 5</a:t>
            </a:r>
            <a:r>
              <a:rPr lang="en-US" dirty="0" smtClean="0"/>
              <a:t> − At last, after making one single big cluster, </a:t>
            </a:r>
            <a:r>
              <a:rPr lang="en-US" b="1" dirty="0" err="1" smtClean="0">
                <a:solidFill>
                  <a:srgbClr val="FF0000"/>
                </a:solidFill>
              </a:rPr>
              <a:t>dendrograms</a:t>
            </a:r>
            <a:r>
              <a:rPr lang="en-US" dirty="0" smtClean="0"/>
              <a:t> will be used to divide into multiple clusters depending upon the problem.</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1622</TotalTime>
  <Words>1294</Words>
  <Application>Microsoft Office PowerPoint</Application>
  <PresentationFormat>On-screen Show (4:3)</PresentationFormat>
  <Paragraphs>374</Paragraphs>
  <Slides>35</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Office Theme</vt:lpstr>
      <vt:lpstr>VISIO</vt:lpstr>
      <vt:lpstr>Visio</vt:lpstr>
      <vt:lpstr>UNIT-4: Unsupervised Learning </vt:lpstr>
      <vt:lpstr>Differentiate between Classification and Clustering</vt:lpstr>
      <vt:lpstr>Types of Clustering Methods </vt:lpstr>
      <vt:lpstr>Partitioning Clustering </vt:lpstr>
      <vt:lpstr>What is a Hierarchical Clustering?</vt:lpstr>
      <vt:lpstr>Slide 6</vt:lpstr>
      <vt:lpstr>Slide 7</vt:lpstr>
      <vt:lpstr>Slide 8</vt:lpstr>
      <vt:lpstr>Slide 9</vt:lpstr>
      <vt:lpstr>Slide 10</vt:lpstr>
      <vt:lpstr>Slide 11</vt:lpstr>
      <vt:lpstr>Slide 12</vt:lpstr>
      <vt:lpstr>Slide 13</vt:lpstr>
      <vt:lpstr>Slide 14</vt:lpstr>
      <vt:lpstr>Slide 15</vt:lpstr>
      <vt:lpstr>Measure for the distance between two clusters </vt:lpstr>
      <vt:lpstr>Slide 17</vt:lpstr>
      <vt:lpstr>Slide 18</vt:lpstr>
      <vt:lpstr>Dendrogram: Hierarchical Clustering</vt:lpstr>
      <vt:lpstr>Dendrogram: Hierarchical Clustering</vt:lpstr>
      <vt:lpstr>Hierarchical clustering</vt:lpstr>
      <vt:lpstr>Hierarchical Agglomerative clustering Matrix </vt:lpstr>
      <vt:lpstr>Initialization</vt:lpstr>
      <vt:lpstr>Intermediate State</vt:lpstr>
      <vt:lpstr>Intermediate State</vt:lpstr>
      <vt:lpstr>After Merging</vt:lpstr>
      <vt:lpstr>Agglomerative Clustering Numerical Example </vt:lpstr>
      <vt:lpstr>Slide 28</vt:lpstr>
      <vt:lpstr>Slide 29</vt:lpstr>
      <vt:lpstr>Slide 30</vt:lpstr>
      <vt:lpstr>Slide 31</vt:lpstr>
      <vt:lpstr>Slide 32</vt:lpstr>
      <vt:lpstr>Slide 33</vt:lpstr>
      <vt:lpstr>Slide 34</vt:lpstr>
      <vt:lpstr>K-means clustering with hierarchical clustering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govt.eng.chandrapur</dc:creator>
  <cp:lastModifiedBy>12</cp:lastModifiedBy>
  <cp:revision>378</cp:revision>
  <dcterms:created xsi:type="dcterms:W3CDTF">2020-08-26T16:58:37Z</dcterms:created>
  <dcterms:modified xsi:type="dcterms:W3CDTF">2024-03-20T06:19:29Z</dcterms:modified>
</cp:coreProperties>
</file>