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401" r:id="rId4"/>
    <p:sldId id="258" r:id="rId5"/>
    <p:sldId id="319" r:id="rId6"/>
    <p:sldId id="261" r:id="rId8"/>
    <p:sldId id="262" r:id="rId9"/>
    <p:sldId id="263" r:id="rId10"/>
    <p:sldId id="264" r:id="rId11"/>
    <p:sldId id="265" r:id="rId12"/>
    <p:sldId id="266" r:id="rId13"/>
    <p:sldId id="267" r:id="rId14"/>
    <p:sldId id="268" r:id="rId15"/>
    <p:sldId id="371" r:id="rId16"/>
    <p:sldId id="269" r:id="rId17"/>
    <p:sldId id="405" r:id="rId18"/>
    <p:sldId id="271" r:id="rId19"/>
    <p:sldId id="406" r:id="rId20"/>
    <p:sldId id="407" r:id="rId21"/>
    <p:sldId id="408" r:id="rId22"/>
    <p:sldId id="276" r:id="rId23"/>
    <p:sldId id="278" r:id="rId24"/>
    <p:sldId id="280" r:id="rId25"/>
    <p:sldId id="288" r:id="rId26"/>
    <p:sldId id="289" r:id="rId27"/>
    <p:sldId id="290" r:id="rId28"/>
    <p:sldId id="394" r:id="rId29"/>
    <p:sldId id="291" r:id="rId30"/>
    <p:sldId id="292" r:id="rId31"/>
    <p:sldId id="293" r:id="rId32"/>
    <p:sldId id="410" r:id="rId33"/>
    <p:sldId id="294" r:id="rId34"/>
    <p:sldId id="295" r:id="rId35"/>
    <p:sldId id="298" r:id="rId36"/>
    <p:sldId id="299" r:id="rId37"/>
    <p:sldId id="300" r:id="rId38"/>
    <p:sldId id="301" r:id="rId39"/>
    <p:sldId id="303" r:id="rId40"/>
    <p:sldId id="304" r:id="rId41"/>
    <p:sldId id="305" r:id="rId42"/>
    <p:sldId id="306" r:id="rId43"/>
    <p:sldId id="307" r:id="rId44"/>
    <p:sldId id="411" r:id="rId45"/>
    <p:sldId id="395" r:id="rId46"/>
    <p:sldId id="396" r:id="rId47"/>
    <p:sldId id="397" r:id="rId48"/>
    <p:sldId id="403" r:id="rId49"/>
    <p:sldId id="402" r:id="rId50"/>
    <p:sldId id="340" r:id="rId51"/>
    <p:sldId id="388" r:id="rId52"/>
    <p:sldId id="389" r:id="rId53"/>
    <p:sldId id="390" r:id="rId54"/>
    <p:sldId id="391" r:id="rId55"/>
    <p:sldId id="392" r:id="rId56"/>
    <p:sldId id="393" r:id="rId57"/>
    <p:sldId id="344" r:id="rId58"/>
    <p:sldId id="345" r:id="rId59"/>
    <p:sldId id="346" r:id="rId60"/>
    <p:sldId id="348" r:id="rId61"/>
    <p:sldId id="353" r:id="rId62"/>
    <p:sldId id="354" r:id="rId63"/>
    <p:sldId id="355" r:id="rId64"/>
    <p:sldId id="356" r:id="rId65"/>
    <p:sldId id="357" r:id="rId66"/>
    <p:sldId id="362" r:id="rId67"/>
    <p:sldId id="369" r:id="rId68"/>
    <p:sldId id="404" r:id="rId69"/>
    <p:sldId id="376" r:id="rId70"/>
    <p:sldId id="377" r:id="rId71"/>
    <p:sldId id="378" r:id="rId72"/>
    <p:sldId id="379" r:id="rId73"/>
    <p:sldId id="380" r:id="rId74"/>
    <p:sldId id="381" r:id="rId75"/>
    <p:sldId id="386" r:id="rId76"/>
    <p:sldId id="387" r:id="rId77"/>
    <p:sldId id="338" r:id="rId78"/>
    <p:sldId id="320" r:id="rId79"/>
  </p:sldIdLst>
  <p:sldSz cx="12192000" cy="6858000"/>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2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1"/>
    <p:restoredTop sz="94660"/>
  </p:normalViewPr>
  <p:slideViewPr>
    <p:cSldViewPr snapToGrid="0" showGuides="1">
      <p:cViewPr varScale="1">
        <p:scale>
          <a:sx n="53" d="100"/>
          <a:sy n="53" d="100"/>
        </p:scale>
        <p:origin x="180" y="54"/>
      </p:cViewPr>
      <p:guideLst>
        <p:guide orient="horz" pos="2115"/>
        <p:guide pos="2838"/>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4-17T20:27: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448.000 213.000,'-0.003'0.000,"-0.005"0.000,-0.006 0.000,-0.005 0.000,-0.005 0.000,-0.004 0.000,-0.003 0.000,-0.002 0.000,-0.002 0.000,-0.001 0.000,-0.001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0.000,-0.015 0.000,-0.027 0.000,-0.031 0.000,-0.030 0.000,-0.028 0.000,-0.024 0.000,-0.020 0.000,-0.015 0.000,0.022 0.000,-0.030 0.000,-0.035 0.000,-0.037 0.000,-0.150 0.000,-0.040 0.000,0.020 0.000,0.029 0.000,0.041 0.000,0.046 0.000,0.044 0.000,0.040 0.000,0.044 0.000,0.009 0.000,0.002 0.000,-0.003 0.000,-0.006 0.000,-0.008 0.000,-0.008 0.000,-0.019 0.000,-0.013 0.000,-0.012 0.000,-0.008 0.000,0.011 0.000,0.017 0.000,0.019 0.000,0.019 0.000,0.017 0.000,-0.012 0.000,-0.008 0.000,-0.013 0.000,-0.015 0.000,-0.015 0.000,-0.014 0.000,0.065 0.000,-0.003 0.000,-0.003 0.000,-0.003 0.000,-0.063 0.000,0.025 0.000,0.032 0.000,0.033 0.000,0.031 0.000,0.027 0.000,0.022 0.000,0.017 0.000,0.012 0.000,0.008 0.000,0.005 0.000,0.006 0.000,0.004 0.000,0.004 0.000,0.003 0.000,0.002 0.000,0.001 0.000,0.001 0.000,0.001 0.000,0.000 0.000,0.000 0.000,0.000 0.000,0.000 0.000,0.000 0.000,0.000 0.000,0.000 0.000,0.000 0.000,0.000 0.000,0.000 0.000,0.000 0.000,0.000 0.000,0.000 0.000,0.000 0.000,0.000 0.000,0.000 0.000,0.000 0.000,0.000 0.000,0.000 0.000,0.000 0.000,0.000 0.000,0.002 0.012,0.003 0.018,0.004 0.020,0.004 0.019,0.003 0.017,0.003 0.014,0.002 0.011,0.002 0.009,0.001 0.006,0.001 0.004,0.000 0.002,0.000 0.001,0.000 0.000,0.000 0.000,0.000 0.000,0.000-0.001,0.000-0.001,0.000-0.001,0.000-0.001,0.000 0.000,0.000 0.000,0.000 0.000,0.000 0.000,0.005-0.002,0.005 0.005,0.006 0.006,0.006 0.006,0.005 0.005,0.005 0.005,0.004 0.004,0.003 0.003,0.002 0.002,0.001 0.002,0.001 0.001,0.001 0.001,0.000-0.004,0.000-0.001,0.000-0.001,0.000-0.001,0.000-0.001,0.000-0.001,0.000-0.001,0.000-0.001,0.000-0.001,0.000 0.000,0.000 0.000,0.000 0.000,0.000 0.000,-0.005-0.001,-0.007-0.005,-0.008-0.005,-0.008-0.005,-0.008-0.005,-0.007-0.004,-0.005-0.003,-0.004-0.003,-0.003-0.002,-0.002-0.001,-0.001-0.001,-0.001-0.001,0.000 0.000,0.000 0.000,0.000 0.000,0.000 0.000,0.000 0.000,0.006 0.005,0.007 0.010,0.008 0.012,0.008 0.012,0.008 0.011,0.007 0.010,0.005 0.008,0.004 0.006,0.003 0.005,0.002 0.003,-0.004 0.007,-0.008-0.008,-0.010-0.011,-0.010-0.011,-0.009-0.010,-0.008-0.009,-0.006-0.007,-0.005-0.006,-0.004-0.004,-0.002-0.003,-0.002-0.002,-0.001-0.001,0.000-0.001,0.000 0.000,0.000 0.000,0.007-0.002,0.009 0.002,0.010 0.002,0.010 0.002,0.009 0.002,0.007 0.002,0.006 0.001,0.005 0.001,0.003 0.001,0.002 0.001,0.001 0.000,0.001 0.000,0.000 0.000,0.000 0.000,-0.005-0.004,-0.008-0.003,-0.009-0.003,-0.009-0.003,-0.008-0.003,-0.007-0.003,-0.006-0.002,-0.004-0.002,-0.003-0.001,-0.002-0.001,-0.001-0.001,-0.001 0.000,0.000 0.000,0.000 0.000,0.000 0.000,0.000 0.000,0.000 0.000,0.005 0.002,0.008 0.003,0.009 0.004,0.009 0.004,0.008 0.003,0.007 0.003,0.005 0.002,0.004 0.002,0.003 0.001,0.002 0.001,0.001 0.001,0.001 0.000,0.000 0.000,0.000 0.000,-0.006 0.000,-0.009 0.000,-0.011 0.000,-0.010 0.000,-0.010 0.000,-0.008 0.000,-0.007 0.000,-0.005 0.000,-0.004 0.000,-0.003 0.000,-0.002 0.000,-0.001 0.000,0.000 0.000,0.000 0.000,0.005 0.002,0.010 0.000,0.011 0.000,0.011 0.000,0.010 0.000,0.008 0.000,0.007 0.000,0.005 0.000,0.004 0.000,0.003 0.000,0.002 0.000,0.001 0.000,0.000 0.000,0.000 0.000,0.000 0.004,0.000-0.002,0.000-0.002,0.000-0.002,0.000-0.002,0.000-0.002,0.000-0.001,0.000-0.001,0.000-0.001,0.000-0.001,0.000 0.000,0.000 0.000,0.000 0.000,0.000 0.000,0.000 0.000,0.000-0.008,0.000 0.009,0.000 0.010,0.000 0.011,0.000 0.010,0.000 0.009,0.000 0.008,0.000 0.006,0.000 0.005,0.000 0.004,0.000 0.017,0.000-0.004,0.000-0.006,0.000-0.007,0.000-0.007,0.000-0.006,0.000-0.005,0.000-0.004,0.000-0.003,0.000-0.002,0.000-0.002,0.000-0.001,0.000-0.006,0.000 0.007,0.000 0.009,0.000 0.009,0.000 0.009,0.000 0.008,0.000 0.006,0.000 0.005,0.000 0.004,0.000 0.008,0.000 0.002,0.000 0.001,0.000 0.000,0.000 0.000,0.000-0.001,0.000-0.001,0.000-0.001,0.000-0.001,0.000-0.007,0.000-0.013,0.000-0.014,0.000-0.014,0.000-0.013,0.000-0.011,0.000-0.009,0.000-0.007,0.000-0.005,0.000-0.004,0.000-0.002,0.000-0.001,0.000-0.001,0.000 0.000,0.000 0.000,0.000 0.000,0.000 0.004,0.000 0.003,0.000 0.003,0.000 0.003,0.000 0.002,0.000 0.002,0.000 0.002,0.000 0.001,0.000 0.001,0.000 0.001,0.000 0.000,0.000 0.000,0.000 0.000,0.000 0.000,0.010 0.001,0.015-0.005,0.017-0.005,0.016-0.005,0.015-0.005,0.012-0.004,0.010-0.003,0.007-0.002,0.005-0.002,0.004-0.001,0.002-0.001,0.001 0.000,0.000 0.000,0.000 0.000,0.000 0.000,0.000 0.000,0.000 0.000,0.000 0.000,0.007 0.007,0.009 0.010,0.010 0.011,0.010 0.010,0.009 0.009,0.008 0.008,0.006 0.006,0.005 0.005,0.003 0.003,0.002 0.002,0.001 0.001,-0.017-0.012,-0.015-0.008,-0.017-0.009,-0.017-0.009,-0.016-0.008,-0.013-0.007,-0.011-0.006,-0.008-0.005,-0.006-0.003,-0.004-0.002,-0.003-0.002,-0.002-0.001,-0.001 0.000,0.000 0.000,0.000 0.000,0.000 0.000,0.001 0.000,0.001 0.000,0.013-0.002,0.021 0.000,0.024 0.000,0.024 0.000,0.022 0.000,0.019 0.000,0.015 0.000,0.012 0.000,0.009 0.000,0.002-0.007,-0.008-0.014,-0.012-0.016,-0.013-0.016,-0.013-0.015,-0.012-0.013,-0.010-0.010,-0.008-0.008,-0.006-0.006,-0.004-0.004,-0.003-0.003,-0.002-0.002,-0.001-0.001,0.000 0.000,0.000 0.000,0.000 0.000,0.000 0.006,0.002 0.009,0.002 0.010,0.002 0.010,0.002 0.009,0.001 0.008,0.001 0.006,0.001 0.005,0.001 0.004,0.000 0.003,0.000 0.002,0.000 0.001,0.000 0.000,0.000 0.000,0.000 0.000,0.009 0.004,0.002 0.001,0.002 0.001,0.002 0.001,0.002 0.001,0.001 0.000,0.001 0.000,0.001 0.000,0.000 0.000,0.000 0.000,0.000 0.000,0.000 0.000,0.000 0.000,0.010 0.024,0.041 0.049,0.048 0.057,0.049 0.058,0.027 0.025,-0.004-0.011,-0.018-0.028,-0.025-0.037,-0.028-0.040,-0.028-0.039,-0.025-0.035,-0.022-0.030,-0.012-0.024,-0.008-0.019,-0.003-0.014,0.000-0.010,0.002-0.006,0.003-0.004,0.004-0.002,0.003 0.000,0.003 0.000,0.003 0.001,0.002 0.001,0.012 0.008,-0.003 0.012,-0.005 0.013,-0.005 0.012,-0.005 0.011,-0.005 0.009,-0.004 0.007,-0.003 0.005,-0.002 0.004,-0.002 0.002,-0.001 0.001,-0.001 0.001,0.000 0.000,-0.006-0.010,0.001-0.010,0.001-0.011,0.001-0.011,0.001-0.010,0.001-0.008,0.001-0.007,0.001-0.005,0.001-0.004,0.000-0.003,0.000-0.002,0.000-0.001,0.000 0.000,0.010 0.000,0.022 0.000,0.026 0.000,0.026 0.000,0.024 0.000,0.021 0.000,0.009 0.000,-0.015 0.000,-0.023 0.000,-0.026 0.000,-0.026 0.000,-0.023 0.000,-0.020 0.000,-0.016 0.000,-0.012 0.000,-0.005 0.000,0.005 0.000,0.009 0.000,0.011 0.000,0.011 0.000,0.010 0.000,0.009 0.000,0.007 0.000,0.006 0.000,0.004 0.000,-0.009 0.000,0.017 0.000,0.020 0.000,0.020 0.000,0.019 0.000,0.017 0.000,0.056 0.000,-0.011 0.000,-0.021 0.000,-0.025 0.000,-0.025 0.000,-0.023 0.000,-0.036 0.000,-0.002 0.000,0.003 0.000,0.006 0.000,0.007 0.000,0.008 0.000,0.007 0.000,0.007 0.000,0.010 0.000,0.001 0.000,0.000 0.000,-0.002 0.000,-0.002 0.000,-0.002 0.000,-0.002 0.000,-0.002 0.000,-0.002 0.000,-0.004 0.000,0.006 0.000,0.008 0.000,0.008 0.000,0.008 0.000,0.008 0.000,0.007 0.000,0.025 0.000,-0.001 0.000,-0.004 0.000,-0.006 0.000,-0.004 0.000,-0.020 0.000,-0.021 0.000,-0.020 0.000,-0.018 0.000,-0.015 0.000,-0.012 0.000,-0.009 0.000,-0.006 0.000,-0.004 0.000,-0.002 0.000,-0.001 0.000,0.000 0.000,0.006 0.000,0.013 0.000,0.015 0.000,0.015 0.000,0.013 0.000,0.012 0.000,0.009 0.000,0.007 0.000,-0.007-0.014,-0.006-0.021,-0.009-0.024,-0.010-0.024,-0.009-0.022,-0.008-0.019,-0.007-0.015,-0.006-0.012,-0.004-0.009,-0.003-0.006,-0.002-0.004,-0.001-0.002,0.000 0.019,0.014 0.018,0.017 0.021,0.017 0.022,0.016 0.021,0.015 0.018,0.012 0.015,0.010-0.001,-0.007-0.010,-0.012-0.016,-0.014-0.018,-0.014-0.018,-0.013-0.017,0.003-0.018,-0.004-0.005,-0.001-0.001,0.001 0.002,0.002 0.003,0.002 0.004,0.002 0.004,0.002 0.004,0.002 0.003,-0.020 0.001,-0.011-0.012,-0.013-0.015,-0.013-0.015,-0.012-0.015,-0.010-0.013,-0.009-0.011,-0.007-0.009,-0.005-0.007,0.010-0.007,0.008 0.013,0.011 0.017,0.011 0.018,0.010 0.017,0.009 0.015,0.008 0.013,0.006 0.010,0.004 0.007,0.003 0.005,-0.001 0.005,-0.001 0.003,-0.002 0.002,-0.002 0.002,-0.002 0.001,-0.002 0.001,-0.002 0.000,-0.001 0.000,-0.001 0.000,-0.001 0.000,-0.001 0.000,-0.012-0.006,-0.010-0.014,-0.011-0.016,-0.011-0.016,-0.010-0.015,-0.008-0.013,-0.007-0.010,-0.005-0.008,-0.004-0.006,-0.003-0.004,0.006-0.008,0.002 0.009,0.002 0.012,0.003 0.013,0.003 0.012,0.002 0.010,0.002 0.008,0.002 0.007,0.001 0.005,0.001 0.003,0.001 0.002,0.000 0.001,0.000 0.001,0.000 0.000,0.000 0.000,0.000 0.000,-0.016 0.005,-0.015-0.001,-0.017-0.001,-0.017-0.001,-0.015-0.001,-0.013-0.001,-0.011-0.001,-0.008-0.001,-0.006 0.000,-0.004 0.000,-0.003 0.000,-0.002 0.000,-0.001 0.000,0.000 0.000,0.000 0.000,0.000 0.000,0.009-0.001,0.013-0.012,0.015-0.014,0.015-0.014,0.014-0.013,0.013-0.012,0.011-0.010,0.009-0.008,0.007-0.006,0.003-0.010,-0.011 0.012,-0.015 0.016,-0.016 0.017,-0.015 0.016,-0.013 0.014,-0.011 0.012,-0.009 0.010,-0.007 0.007,-0.005 0.005,-0.003 0.004,-0.002 0.002,-0.001 0.001,0.000 0.000,0.000 0.000,0.000 0.000,0.000 0.000,0.000-0.001,0.000-0.009,0.000-0.008,0.000-0.008,0.000-0.008,0.000-0.007,0.000-0.006,0.000-0.005,0.000-0.003,0.000-0.002,0.000-0.002,0.000-0.001,0.000-0.001,0.000 0.003,0.000 0.007,0.000 0.008,0.000 0.008,0.000 0.007,0.000 0.006,0.000 0.005,0.000 0.003,0.000 0.002,0.000 0.002,0.000 0.001,0.000 0.001,0.000 0.000,0.000 0.000,0.000 0.000,0.000 0.000,0.000 0.000,0.000 0.000,0.000-0.007,0.000-0.008,0.000-0.008,0.000-0.007,0.000-0.006,0.000-0.005,0.000-0.004,0.000-0.003,0.000-0.002,0.000-0.001,0.000-0.001,0.000 0.003,0.000 0.011,0.000 0.013,0.000 0.013,0.000 0.012,0.000 0.010,0.000 0.008,0.000 0.006,0.000 0.004,0.000 0.003,0.000 0.002,0.000 0.001,0.000 0.000,0.000 0.000,0.000 0.000,0.000 0.000,0.000 0.000,0.000 0.000,0.000 0.000,0.000 0.000,0.000 0.000,0.000 0.000,0.000 0.000,0.000 0.000,0.000-0.004,0.000-0.014,0.000-0.017,0.000-0.017,0.000-0.016,0.000-0.014,0.000-0.011,0.000-0.009,0.000-0.007,0.000-0.005,0.000-0.015,0.000-0.004,0.000-0.003,0.000-0.002,0.000-0.002,0.000-0.001,0.000 0.000,0.000 0.000,0.000 0.000,0.000 0.012,0.000-0.004,0.000-0.005,0.000-0.005,0.000-0.005,0.000-0.005,0.000-0.004,0.000-0.003,0.000-0.022,0.000 0.003,0.000 0.006,0.000 0.006,0.000 0.006,0.000 0.006,0.000 0.005,0.000 0.004,0.000 0.003,0.000 0.006,0.000 0.004,0.000 0.004,0.000 0.003,0.000 0.003,0.000 0.002,0.000 0.002,0.000 0.001,0.000 0.001,0.000 0.000,0.000 0.003,0.000 0.012,0.000 0.013,0.000 0.013,0.000 0.011,0.000 0.010,0.000 0.008,0.000 0.006,0.000 0.004,0.000 0.003,0.000 0.002,0.000 0.001,0.000 0.000,0.000 0.000,0.000 0.000,0.000 0.000,0.000 0.000,0.000-0.002,0.000-0.009,0.000-0.010,0.000-0.010,0.000-0.009,0.000-0.008,0.000-0.006,0.000-0.005,0.000-0.004,0.000-0.002,0.000-0.002,0.000-0.001,0.000 0.009,0.000 0.010,0.000 0.010,0.000 0.010,0.000 0.008,0.000 0.007,0.000 0.005,0.000 0.004,0.000 0.002,0.000 0.002,0.000 0.001,0.000 0.000,0.000 0.000,0.000 0.000,0.000 0.000,0.000 0.000,0.000 0.005,0.000 0.002,0.000 0.003,0.000 0.003,0.000 0.002,0.000 0.002,0.000 0.002,0.000 0.001,0.000 0.001,0.000 0.001,0.000 0.000,0.000 0.000,0.000 0.000,0.000 0.000,0.000 0.000,0.000 0.000,0.000 0.000,0.000 0.000,0.000 0.000,0.000 0.000,0.000 0.000,-0.016 0.002,-0.024 0.005,-0.026 0.006,-0.026 0.006,-0.023 0.005,-0.019 0.004,-0.016 0.003,-0.012 0.003,-0.008 0.002,-0.006 0.001,-0.004 0.001,-0.002 0.000,-0.001 0.000,0.000 0.000,0.000 0.000,0.001 0.000,0.001 0.000,0.013 0.003,0.014 0.003,0.015 0.003,0.015 0.003,0.013 0.003,0.011 0.002,0.009 0.002,0.007 0.001,0.005 0.001,0.003 0.001,0.002 0.000,0.001 0.000,0.001 0.000,0.000 0.000,0.000 0.000,0.000 0.000,0.000 0.000,0.000 0.000,0.000 0.000,0.000 0.000,0.000 0.000,0.000 0.000,0.000 0.000,0.000 0.000,0.000 0.000,0.000 0.000,0.000 0.000,-0.003 0.004,-0.010 0.004,-0.011 0.005,-0.012 0.005,-0.011 0.005,-0.009 0.004,-0.008 0.003,-0.006 0.003,-0.005 0.002,-0.003 0.001,-0.002 0.001,-0.001 0.001,-0.001 0.000,-0.007 0.000,0.009 0.000,0.010 0.000,0.010 0.000,0.009 0.000,0.008 0.000,0.006 0.000,0.005 0.000,0.004 0.000,0.002 0.000,0.001 0.000,0.001 0.000,0.000 0.000,0.000 0.000,0.000 0.000,0.000 0.000,0.000 0.000,0.000 0.000,0.000 0.000,0.000 0.000,0.001-0.021,-0.004-0.033,-0.004-0.037,-0.004-0.036,-0.004-0.033,-0.003-0.028,-0.003-0.022,-0.002-0.017,0.003 0.007,0.008 0.024,0.010 0.032,0.010 0.034,0.009 0.032,0.008 0.028,0.006 0.023,0.005 0.018,0.004 0.014,0.002 0.010,0.002 0.006,0.001 0.004,0.000 0.002,0.000 0.001,0.000 0.000,0.000-0.001,0.000-0.001,0.000-0.001,0.000-0.001,0.000-0.001,0.000-0.001,0.000-0.001,0.000 0.000,0.000 0.000,0.000 0.000,0.000 0.000,0.000 0.000,0.000 0.000,0.000 0.000,0.000 0.000,0.000 0.000,0.000 0.000,0.000 0.000,0.000 0.000,0.000 0.000,-0.009-0.007,-0.014-0.011,-0.016-0.012,-0.016-0.012,-0.014-0.011,-0.012-0.009,-0.010-0.007,-0.007-0.006,-0.005-0.004,-0.004-0.003,-0.002-0.002,-0.001-0.001,0.008 0.006,0.017 0.011,0.019 0.013,0.019 0.013,0.017 0.011,0.014 0.010,0.011 0.008,0.009 0.006,0.006 0.004,0.004 0.003,0.003 0.002,0.001 0.001,0.001 0.000,0.000 0.000,0.000 0.000,-0.001 0.000,-0.001 0.000,-0.001 0.000,0.000 0.000,0.000 0.000,0.000 0.000,0.000 0.000,0.000 0.000,0.000 0.000,0.000 0.000,0.000 0.000,0.000 0.000,0.000 0.000,0.000 0.000,0.000 0.000,0.000 0.000,0.000 0.000,0.000 0.000,0.000 0.000,0.000 0.000,0.000 0.000,0.000 0.000,0.000 0.000,0.000 0.000,0.000 0.000,0.000 0.000,0.000 0.000,0.000 0.000,0.000 0.000,0.000 0.000,0.000 0.000,-0.006 0.000,-0.012 0.000,-0.014 0.000,-0.014 0.000,-0.013 0.000,-0.011 0.000,-0.009 0.000,-0.007 0.000,-0.005 0.000,-0.004 0.000,-0.003 0.000,-0.002 0.000,-0.001 0.000,0.000 0.000,0.002-0.001,0.017-0.002,0.019-0.002,0.019-0.002,0.017-0.002,0.014-0.002,0.011-0.001,0.009-0.001,0.006-0.001,0.004 0.000,0.003 0.000,0.001 0.000,0.001 0.000,0.000 0.000,0.000 0.000,-0.001 0.000,-0.001 0.000,-0.001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0.000,-0.004-0.012,-0.007-0.019,-0.007-0.021,-0.007-0.020,-0.007-0.018,-0.006-0.016,-0.004-0.012,-0.003-0.009,-0.002-0.007,-0.002-0.005,-0.001-0.003,-0.001-0.002,0.000-0.001,0.001 0.012,0.000 0.015,0.000 0.017,0.000 0.017,0.000 0.015,0.000 0.013,0.000 0.011,0.000 0.008,0.000 0.006,0.000 0.004,0.000 0.003,0.000 0.001,0.000 0.001,0.000 0.000,0.000 0.000,0.000 0.000,0.000-0.001,0.000-0.001,0.000 0.000,0.000 0.000,0.000 0.000,0.000 0.000,0.000 0.000,0.000 0.000,0.000 0.000,0.000 0.000,-0.001 0.004,-0.003 0.005,-0.003 0.005,-0.003 0.005,-0.003 0.005,-0.003 0.004,-0.002 0.003,-0.002 0.003,-0.001 0.002,-0.001 0.001,-0.001 0.001,0.000 0.001,0.000 0.000,0.000 0.000,0.000 0.000,0.000 0.000,0.000 0.000,0.000 0.000,0.000 0.000,0.000 0.000,-0.001-0.003,0.004-0.005,0.004-0.006,0.004-0.005,0.004-0.005,0.003-0.004,0.003-0.003,0.002-0.002,0.001-0.002,0.001-0.001,0.001-0.001,0.000 0.000,0.000 0.000,0.000 0.000,0.000 0.000,0.000 0.000,0.000 0.000,0.000 0.000,0.000 0.000,0.000 0.000,0.000 0.000,0.000 0.000,0.000 0.000,0.000 0.000,0.000 0.000,0.000 0.000,0.000 0.000,0.004 0.003,0.008 0.005,0.009 0.006,0.008 0.005,0.008 0.005,0.006 0.004,0.005 0.003,0.004 0.002,0.003 0.002,0.002 0.001,0.001 0.001,0.001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0.000,-0.009 0.000,-0.013 0.000,-0.015 0.000,-0.015 0.000,-0.013 0.000,-0.011 0.000,-0.009 0.000,-0.007 0.000,-0.005 0.000,-0.003 0.000,-0.002 0.000,-0.001 0.000,0.000 0.000,0.000 0.000,0.000 0.000,0.000 0.000,0.000 0.000,0.004 0.000,0.007 0.000,0.008 0.000,0.007 0.000,0.007 0.000,0.006 0.000,0.004 0.000,0.003 0.000,0.002 0.000,0.002 0.000,0.001 0.000,0.000 0.000,0.000 0.000,0.000 0.000,0.000 0.000,0.000 0.000,0.000 0.000,0.000 0.000,0.000 0.000,0.000 0.000,0.000 0.000,0.000 0.000,0.000 0.000,0.000 0.000,0.000 0.000,0.000 0.000,0.000 0.000,0.000 0.000,0.000 0.000,-0.170 1.000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4-17T20:27: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178.000 209.000,'-0.003'0.000,"-0.005"0.000,-0.005 0.000,-0.005 0.000,-0.004 0.000,-0.004 0.000,-0.003 0.000,-0.002 0.000,-0.002 0.000,-0.001 0.000,-0.001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0.000,-0.009 0.014,-0.018 0.022,-0.021 0.025,-0.021 0.025,-0.019 0.023,-0.017 0.020,-0.014 0.017,-0.011 0.013,-0.009 0.010,-0.006 0.007,-0.004 0.005,-0.006 0.002,0.008-0.015,0.011-0.019,0.011-0.019,0.011-0.018,0.010-0.016,0.008-0.013,0.006-0.010,0.005-0.008,0.004-0.006,0.002-0.004,0.001-0.002,0.001-0.001,0.000 0.000,0.000 0.000,0.000 0.000,0.000 0.001,0.000 0.001,0.024 0.019,0.009 0.044,0.011 0.053,0.011 0.055,-0.009 0.047,-0.016-0.001,-0.022-0.019,-0.025-0.030,-0.025-0.035,-0.023-0.036,-0.020-0.034,-0.017-0.030,-0.030-0.012,0.008-0.010,0.016-0.002,0.019 0.003,0.019 0.006,0.018 0.007,0.015 0.007,0.012 0.007,0.010 0.006,0.009 0.011,0.006 0.015,0.005 0.016,0.003 0.015,0.002 0.013,0.001 0.011,0.001 0.008,0.000 0.006,0.000 0.004,0.000 0.003,-0.013-0.006,-0.020-0.009,-0.022-0.011,-0.022-0.011,-0.020-0.010,-0.017-0.009,-0.014-0.007,-0.010-0.006,0.003 0.003,0.016 0.004,0.021 0.006,0.022 0.007,0.021 0.007,0.018 0.006,0.015 0.005,0.012 0.004,0.009 0.003,0.006 0.002,0.004 0.001,0.013-0.005,0.012 0.001,0.013 0.001,0.012 0.001,0.011 0.001,0.009 0.001,0.007 0.000,0.006 0.000,0.004 0.000,0.003 0.000,0.002 0.000,0.001 0.021,0.000 0.020,0.000 0.022,0.000 0.021,0.000 0.019,0.000 0.016,0.000-0.009,0.000-0.001,0.000-0.004,0.000-0.005,0.000-0.004,0.000 0.005,0.000 0.007,0.000 0.008,0.000 0.008,0.000 0.007,0.000-0.014,0.000-0.010,0.000-0.013,0.000-0.014,0.000-0.013,0.000 0.028,0.000 0.026,0.000 0.032,0.000 0.034,0.000 0.032,0.000 0.028,0.000-0.060,0.000-0.011,0.000-0.017,0.000-0.020,0.000-0.021,0.000 0.032,0.000-0.009,0.000-0.005,0.000 0.082,0.000 0.045,0.000 0.019,0.000 0.001,0.000-0.010,0.000-0.016,0.000-0.025,0.000-0.037,0.000-0.037,0.000-0.035,0.000-0.030,0.000-0.015,0.000 0.065,0.028 0.122,0.043 0.029,0.048 0.006,0.048-0.008,0.043-0.017,0.037-0.021,-0.045-0.095,-0.010-0.010,-0.018-0.007,-0.002 0.044,-0.031-0.006,-0.030-0.006,-0.035-0.051,-0.018-0.001,-0.016 0.001,0.007 0.044,0.015-0.009,0.024-0.012,0.027-0.014,0.000 0.037,-0.002 0.037,-0.009 0.021,-0.002 0.009,0.003 0.001,0.006-0.005,0.008-0.008,0.008-0.010,0.008-0.011,0.019 0.047,-0.017-0.029,-0.022-0.031,-0.024-0.030,-0.008-0.052,0.012-0.017,0.019-0.012,0.022-0.009,0.023-0.006,0.021-0.003,0.019-0.001,0.016 0.000,0.024 0.024,-0.005 0.004,-0.011 0.004,-0.014 0.004,-0.014 0.003,-0.013 0.002,-0.011 0.002,-0.023-0.038,0.001-0.006,0.004-0.007,0.006-0.007,0.007-0.006,0.024 0.025,-0.008-0.008,-0.012-0.008,-0.014-0.008,-0.013-0.006,-0.012-0.005,-0.010-0.004,-0.008-0.003,-0.006-0.002,-0.004-0.001,-0.001-0.028,0.020-0.005,0.024-0.005,0.025-0.004,0.025-0.004,0.022-0.003,0.019-0.003,0.028 0.013,0.002 0.005,-0.004 0.006,-0.008 0.006,-0.009 0.006,-0.012-0.004,-0.011-0.009,-0.010-0.012,-0.009-0.013,-0.007-0.012,-0.006-0.011,-0.004-0.009,-0.003-0.007,-0.002-0.006,-0.001-0.004,-0.001-0.003,0.017-0.005,0.008-0.014,0.009-0.015,0.009-0.014,0.008-0.013,0.006-0.010,0.005-0.008,0.004-0.006,0.002-0.004,0.013-0.003,0.014-0.002,0.014-0.001,0.012 0.000,0.010 0.000,-0.034 0.000,-0.013 0.000,-0.017 0.000,-0.018 0.000,-0.018 0.000,-0.016 0.000,-0.014 0.000,0.014 0.000,0.006 0.000,0.011 0.000,0.013 0.000,0.013 0.000,0.012 0.000,0.011 0.000,-0.019 0.000,0.028 0.000,0.035 0.000,0.000 0.000,-0.009 0.000,-0.015 0.000,-0.017 0.000,-0.018 0.000,-0.007 0.000,-0.013 0.000,-0.010 0.000,-0.007 0.000,-0.005 0.000,-0.003 0.000,-0.002 0.000,-0.001 0.000,0.000 0.000,0.000 0.000,0.023 0.000,0.035 0.000,0.041 0.000,0.041 0.000,0.002 0.000,-0.006 0.000,-0.017 0.000,-0.023 0.000,-0.025 0.000,-0.025 0.000,-0.023 0.000,0.003 0.000,-0.007 0.000,-0.001 0.000,0.002 0.000,0.004 0.000,0.005 0.000,0.005 0.000,0.005 0.000,0.015 0.000,0.014 0.000,0.015 0.000,0.014 0.000,0.012 0.000,0.010 0.000,-0.046 0.000,-0.006 0.000,-0.008 0.000,-0.009 0.000,-0.009 0.000,0.039 0.000,-0.001 0.000,0.000 0.000,0.001 0.000,0.002 0.000,0.002 0.000,0.002 0.000,-0.027 0.000,-0.007 0.000,-0.008 0.000,-0.008 0.000,-0.007 0.000,-0.006 0.000,-0.005 0.000,-0.004 0.000,-0.003 0.000,-0.002 0.000,0.011 0.000,0.009 0.000,0.011 0.000,0.011 0.000,0.010 0.000,0.009 0.000,0.008 0.000,-0.015 0.000,-0.015 0.000,-0.019 0.000,-0.020 0.000,-0.020 0.000,-0.018 0.000,-0.015 0.000,-0.012 0.000,-0.010 0.000,0.013-0.011,0.012-0.016,0.016-0.018,0.017-0.018,0.016-0.016,0.014-0.014,0.012-0.011,0.009-0.009,-0.005 0.017,0.033 0.009,0.037 0.012,0.038 0.013,0.045-0.020,-0.030-0.028,-0.048-0.036,-0.055-0.038,-0.055-0.036,-0.050-0.031,0.002 0.017,0.046 0.018,0.064 0.028,0.013 0.040,0.013 0.028,0.001 0.026,-0.007 0.024,-0.011 0.020,-0.014 0.017,0.018 0.007,-0.027 0.005,-0.027-0.001,-0.024-0.004,-0.021-0.005,-0.017-0.006,-0.013-0.006,-0.009-0.005,-0.006-0.004,-0.004-0.003,-0.002-0.003,-0.001-0.002,0.000-0.001,0.000-0.001,0.001 0.000,0.001 0.000,0.021-0.010,0.029-0.014,0.032-0.015,0.031-0.015,0.028-0.013,0.023-0.011,0.000-0.005,-0.014-0.001,-0.022 0.001,-0.024 0.003,-0.023 0.003,-0.021 0.004,-0.017 0.003,-0.014 0.003,-0.014-0.001,-0.013-0.004,-0.011-0.005,-0.009-0.005,-0.007-0.005,-0.005-0.004,-0.004-0.004,-0.002-0.003,-0.001-0.002,-0.001-0.001,0.000-0.001,0.000-0.001,0.025 0.014,0.061-0.019,0.073-0.023,0.065-0.028,0.019-0.003,-0.001 0.004,-0.014 0.008,-0.021 0.010,-0.024 0.011,-0.024 0.011,-0.034 0.008,-0.015-0.013,-0.011-0.018,-0.008-0.020,-0.006-0.021,-0.004-0.019,0.016-0.042,-0.010 0.014,-0.011 0.024,-0.010 0.028,-0.009 0.028,-0.008 0.026,-0.006 0.022,-0.005 0.018,-0.003 0.014,0.002 0.012,0.004 0.012,0.005 0.010,0.006 0.008,0.005 0.006,0.005 0.004,0.004 0.003,0.003 0.002,0.002 0.001,0.002 0.000,0.001 0.000,0.001 0.000,0.000 0.000,-0.022-0.006,-0.017-0.018,-0.019-0.020,-0.019-0.021,-0.018-0.019,-0.016-0.017,-0.013-0.014,-0.011-0.012,-0.008-0.009,-0.006-0.027,-0.005 0.002,-0.003 0.006,-0.001 0.008,0.000 0.008,0.000 0.008,0.001 0.007,0.001 0.006,0.001 0.004,0.001 0.003,0.001 0.002,0.001-0.004,0.000-0.019,0.000-0.022,0.000-0.023,0.000-0.021,0.000-0.018,0.000-0.001,0.000 0.010,0.000 0.016,0.000 0.018,0.000 0.018,0.000 0.016,0.000 0.010,0.000 0.017,0.000 0.015,0.000 0.012,0.000 0.010,0.000 0.007,0.000 0.005,0.000 0.003,0.000 0.002,0.000 0.001,0.000 0.000,0.000 0.000,0.000 0.000,0.000-0.001,0.000-0.001,0.000-0.007,0.000-0.016,0.000-0.018,0.000-0.018,0.000-0.016,0.000-0.014,0.000-0.011,0.000-0.008,0.000 0.011,0.000 0.014,0.000 0.017,0.000 0.018,0.000 0.017,0.000 0.015,0.000 0.013,0.000 0.010,0.000 0.008,0.000 0.006,0.000 0.004,0.000 0.002,0.000 0.001,0.000 0.001,0.000 0.000,0.000 0.000,0.000 0.000,0.000-0.001,0.000-0.001,0.000-0.005,0.000-0.002,0.000-0.002,0.000-0.002,0.000-0.001,0.000-0.001,0.000-0.001,0.000-0.001,0.000 0.000,0.000 0.000,0.000 0.000,0.000 0.000,0.000 0.000,0.000 0.000,0.000 0.000,0.000 0.000,0.000 0.000,0.000 0.003,0.000-0.005,0.000-0.006,0.000-0.006,0.000-0.005,0.000-0.005,0.000-0.004,0.000-0.003,0.000-0.002,0.000-0.002,0.000-0.001,0.000-0.001,0.000 0.000,0.000-0.019,0.000-0.012,0.000-0.013,0.000-0.012,0.000-0.011,0.000-0.009,0.000-0.007,0.000-0.005,0.000 0.016,0.000 0.015,0.000 0.018,0.000 0.018,0.000 0.017,0.000 0.014,0.000 0.012,0.000 0.009,0.000 0.007,0.000 0.005,0.000 0.003,0.000 0.002,0.000 0.001,0.000 0.000,0.000 0.000,0.000 0.000,0.000-0.001,0.000-0.001,-0.009-0.010,-0.014-0.015,-0.016-0.017,-0.016-0.016,-0.014-0.015,-0.012-0.013,-0.010-0.010,-0.008-0.008,-0.006-0.006,0.001 0.007,0.006 0.014,0.008 0.017,0.008 0.018,0.008 0.016,0.007 0.014,0.006 0.012,0.005 0.009,0.004 0.007,0.003 0.005,0.002 0.003,0.001 0.002,0.001 0.001,0.000 0.000,0.000 0.000,0.000 0.000,0.000-0.001,0.000-0.001,0.000-0.001,0.000 0.000,0.000 0.000,-0.024-0.006,-0.037-0.009,-0.042-0.011,-0.041-0.010,-0.037-0.009,-0.032-0.008,0.011 0.001,0.007-0.009,0.015-0.009,0.019-0.008,0.020-0.007,0.019-0.006,0.017-0.005,0.015-0.004,0.012-0.003,0.009-0.002,-0.007-0.010,0.001 0.018,-0.001 0.022,-0.003 0.022,-0.003 0.020,-0.003 0.017,-0.003 0.014,-0.003 0.011,-0.002 0.008,-0.002 0.005,-0.001 0.003,-0.001 0.002,-0.001 0.001,0.000 0.000,0.016-0.011,0.018-0.020,0.020-0.023,0.020-0.023,0.018-0.020,0.015-0.018,0.012-0.014,0.010-0.011,0.007-0.008,-0.012 0.005,-0.023 0.017,-0.028 0.021,-0.028 0.022,-0.026 0.021,-0.022 0.018,-0.018 0.015,-0.014 0.012,-0.011 0.009,-0.007 0.006,-0.005 0.004,-0.003 0.002,-0.001 0.001,0.000 0.000,0.000 0.000,0.013-0.008,0.016-0.014,0.017-0.015,0.017-0.015,0.016-0.014,0.013-0.012,0.011-0.009,0.008-0.007,0.006-0.005,0.004-0.004,0.003-0.002,0.002-0.001,-0.001-0.003,0.000 0.000,0.000 0.001,0.000 0.001,0.000 0.001,0.000 0.001,0.000 0.001,0.000 0.001,0.000 0.000,0.000 0.000,0.000 0.000,0.000 0.000,-0.011 0.011,-0.013 0.023,-0.015 0.026,-0.014 0.025,-0.013 0.022,-0.011 0.019,-0.008 0.015,-0.006 0.011,-0.004 0.008,-0.003 0.005,-0.002 0.003,0.010-0.004,0.005-0.008,0.006-0.010,0.006-0.010,0.006-0.009,0.005-0.008,0.004-0.007,0.003-0.005,0.002-0.004,0.002-0.003,0.001-0.002,0.001-0.001,0.000-0.001,0.000 0.000,0.000 0.000,-0.001 0.004,0.007 0.010,0.007 0.011,0.007 0.010,0.007 0.009,0.006 0.008,0.004 0.006,0.003 0.005,0.002 0.003,0.002 0.002,0.001 0.001,0.001 0.001,0.000 0.000,0.000 0.000,0.000 0.000,0.000 0.000,0.000 0.000,0.000 0.000,0.000 0.000,0.000 0.000,0.000 0.000,0.000 0.000,0.000 0.000,-0.001-0.006,-0.006-0.009,-0.007-0.010,-0.007-0.010,-0.006-0.009,-0.006-0.007,-0.005-0.006,-0.003-0.005,-0.003-0.003,-0.002-0.002,-0.001-0.002,-0.001-0.001,0.000 0.000,0.000 0.000,0.000 0.000,0.000 0.006,0.000 0.009,0.000 0.010,0.000 0.010,0.000 0.009,0.000 0.008,0.000 0.006,0.000 0.005,0.000 0.003,0.000 0.002,0.000 0.002,0.000 0.001,0.000 0.000,0.000 0.000,0.000 0.000,0.003-0.005,0.001-0.008,0.001-0.009,0.001-0.009,0.001-0.008,0.001-0.007,0.001-0.006,0.000-0.005,0.000-0.003,0.000-0.002,0.000-0.002,0.000-0.001,0.000 0.000,0.000 0.000,0.000 0.000,0.000 0.000,-0.014 0.004,-0.016 0.009,-0.018 0.010,-0.018 0.009,-0.016 0.009,-0.013 0.007,-0.011 0.006,-0.008 0.005,0.011 0.003,0.010 0.002,0.013 0.001,0.014 0.001,0.013 0.000,0.012 0.000,0.010 0.000,0.008 0.000,0.006 0.000,0.005 0.000,0.003 0.000,0.002 0.000,0.001 0.000,0.001 0.000,0.000 0.000,-0.003 0.000,-0.003 0.000,-0.003 0.000,-0.003 0.000,-0.003 0.000,-0.003 0.000,-0.002 0.000,-0.002 0.000,-0.001 0.000,-0.001 0.000,-0.001 0.000,0.000 0.000,0.000 0.000,-0.001 0.000,0.003 0.000,0.003 0.000,0.003 0.000,0.003 0.000,0.003 0.000,0.002 0.000,0.002 0.000,0.001 0.000,0.001 0.000,0.001 0.000,0.000 0.000,0.000 0.000,0.000 0.000,0.000 0.000,-0.005 0.000,-0.006 0.000,-0.007 0.000,-0.007 0.000,-0.006 0.000,-0.005 0.000,-0.004 0.000,-0.003 0.000,-0.002 0.000,-0.002 0.000,-0.001 0.000,0.002 0.000,0.002 0.000,0.002 0.000,0.002 0.000,0.002 0.000,0.002 0.000,0.001 0.000,0.001 0.000,0.001 0.000,0.001 0.000,0.000 0.000,0.000 0.000,0.003 0.000,0.015 0.000,0.017 0.000,0.016 0.000,0.015 0.000,0.012 0.000,0.010 0.000,0.007 0.000,0.005 0.000,0.004 0.000,0.002 0.000,0.001 0.000,0.000 0.000,0.000 0.000,0.000 0.000,0.000 0.000,-0.001 0.000,0.000 0.000,0.000 0.000,0.000 0.000,0.000 0.000,0.000 0.000,0.000 0.000,0.000 0.000,0.000 0.000,0.000 0.000,0.000 0.000,0.000 0.000,0.000 0.000,0.000 0.000,0.000 0.000,0.000 0.000,-0.002 0.000,-0.009 0.000,-0.010 0.000,-0.010 0.000,-0.010 0.000,-0.008 0.000,-0.007 0.000,-0.005 0.000,-0.004 0.000,-0.003 0.000,-0.002 0.000,-0.001 0.000,-0.001 0.000,0.000 0.000,0.000 0.000,-0.001 0.000,0.009 0.000,0.011 0.000,0.011 0.000,0.010 0.000,0.008 0.000,0.007 0.000,0.005 0.000,0.004 0.000,0.003 0.000,0.002 0.000,0.001 0.000,0.000 0.000,0.000 0.000,0.000 0.000,0.000 0.000,0.000 0.000,0.000 0.000,0.000 0.000,0.000 0.000,0.000 0.000,0.000 0.000,0.000 0.000,0.000 0.000,0.000 0.000,0.000 0.000,0.000 0.000,0.000 0.000,0.000 0.000,-0.003-0.005,-0.008-0.008,-0.009-0.010,-0.009-0.009,-0.009-0.009,-0.007-0.007,-0.006-0.006,-0.005-0.005,-0.004-0.003,-0.002-0.002,-0.002-0.002,-0.001-0.001,0.000 0.000,0.000 0.000,0.000 0.000,-1.357 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en-US" strike="noStrike" noProof="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3EFD42F7-718C-4B98-AAEC-167E6DDD60A7}" type="datetimeFigureOut">
              <a:rPr lang="en-US" strike="noStrike" noProof="1" smtClean="0">
                <a:latin typeface="+mn-lt"/>
                <a:ea typeface="+mn-ea"/>
                <a:cs typeface="+mn-cs"/>
              </a:rPr>
            </a:fld>
            <a:endParaRPr lang="en-US" strike="noStrike" noProof="1"/>
          </a:p>
        </p:txBody>
      </p:sp>
      <p:sp>
        <p:nvSpPr>
          <p:cNvPr id="2052" name="Slide Image Placeholder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053" name="Notes Placeholder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en-US" strike="noStrike" noProof="1"/>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21B2AA4F-B828-4D7C-AFD3-893933DAFCB4}" type="slidenum">
              <a:rPr lang="en-US" strike="noStrike" noProof="1" smtClean="0">
                <a:latin typeface="+mn-lt"/>
                <a:ea typeface="+mn-ea"/>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22530" name="Rectangle 2"/>
          <p:cNvSpPr>
            <a:spLocks noGrp="1" noRot="1" noTextEdit="1"/>
          </p:cNvSpPr>
          <p:nvPr>
            <p:ph type="sldImg"/>
          </p:nvPr>
        </p:nvSpPr>
        <p:spPr/>
      </p:sp>
      <p:sp>
        <p:nvSpPr>
          <p:cNvPr id="22531" name="Rectangle 3"/>
          <p:cNvSpPr>
            <a:spLocks noGrp="1"/>
          </p:cNvSpPr>
          <p:nvPr>
            <p:ph type="body"/>
          </p:nvPr>
        </p:nvSpPr>
        <p:spPr/>
        <p:txBody>
          <a:bodyPr wrap="square" lIns="91440" tIns="45720" rIns="91440" bIns="45720" anchor="t" anchorCtr="0"/>
          <a:p>
            <a:pPr lvl="0"/>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60418" name="Rectangle 2"/>
          <p:cNvSpPr>
            <a:spLocks noGrp="1" noRot="1" noTextEdit="1"/>
          </p:cNvSpPr>
          <p:nvPr>
            <p:ph type="sldImg"/>
          </p:nvPr>
        </p:nvSpPr>
        <p:spPr/>
      </p:sp>
      <p:sp>
        <p:nvSpPr>
          <p:cNvPr id="60419" name="Rectangle 3"/>
          <p:cNvSpPr>
            <a:spLocks noGrp="1"/>
          </p:cNvSpPr>
          <p:nvPr>
            <p:ph type="body"/>
          </p:nvPr>
        </p:nvSpPr>
        <p:spPr/>
        <p:txBody>
          <a:bodyPr wrap="square" lIns="91440" tIns="45720" rIns="91440" bIns="45720" anchor="t" anchorCtr="0"/>
          <a:p>
            <a:pPr lvl="0"/>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66562" name="Rectangle 2"/>
          <p:cNvSpPr>
            <a:spLocks noGrp="1" noRot="1" noTextEdit="1"/>
          </p:cNvSpPr>
          <p:nvPr>
            <p:ph type="sldImg"/>
          </p:nvPr>
        </p:nvSpPr>
        <p:spPr/>
      </p:sp>
      <p:sp>
        <p:nvSpPr>
          <p:cNvPr id="66563" name="Rectangle 3"/>
          <p:cNvSpPr>
            <a:spLocks noGrp="1"/>
          </p:cNvSpPr>
          <p:nvPr>
            <p:ph type="body"/>
          </p:nvPr>
        </p:nvSpPr>
        <p:spPr/>
        <p:txBody>
          <a:bodyPr wrap="square" lIns="91440" tIns="45720" rIns="91440" bIns="45720" anchor="t" anchorCtr="0"/>
          <a:p>
            <a:pPr lvl="0"/>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62466" name="Rectangle 2"/>
          <p:cNvSpPr>
            <a:spLocks noGrp="1" noRot="1" noTextEdit="1"/>
          </p:cNvSpPr>
          <p:nvPr>
            <p:ph type="sldImg"/>
          </p:nvPr>
        </p:nvSpPr>
        <p:spPr/>
      </p:sp>
      <p:sp>
        <p:nvSpPr>
          <p:cNvPr id="62467" name="Rectangle 3"/>
          <p:cNvSpPr>
            <a:spLocks noGrp="1"/>
          </p:cNvSpPr>
          <p:nvPr>
            <p:ph type="body"/>
          </p:nvPr>
        </p:nvSpPr>
        <p:spPr/>
        <p:txBody>
          <a:bodyPr wrap="square" lIns="91440" tIns="45720" rIns="91440" bIns="45720" anchor="t" anchorCtr="0"/>
          <a:p>
            <a:pPr lvl="0"/>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64514" name="Rectangle 2"/>
          <p:cNvSpPr>
            <a:spLocks noGrp="1" noRot="1" noTextEdit="1"/>
          </p:cNvSpPr>
          <p:nvPr>
            <p:ph type="sldImg"/>
          </p:nvPr>
        </p:nvSpPr>
        <p:spPr/>
      </p:sp>
      <p:sp>
        <p:nvSpPr>
          <p:cNvPr id="64515" name="Rectangle 3"/>
          <p:cNvSpPr>
            <a:spLocks noGrp="1"/>
          </p:cNvSpPr>
          <p:nvPr>
            <p:ph type="body"/>
          </p:nvPr>
        </p:nvSpPr>
        <p:spPr/>
        <p:txBody>
          <a:bodyPr wrap="square" lIns="91440" tIns="45720" rIns="91440" bIns="45720" anchor="t" anchorCtr="0"/>
          <a:p>
            <a:pPr lvl="0"/>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70658" name="Rectangle 2"/>
          <p:cNvSpPr>
            <a:spLocks noGrp="1" noRot="1" noTextEdit="1"/>
          </p:cNvSpPr>
          <p:nvPr>
            <p:ph type="sldImg"/>
          </p:nvPr>
        </p:nvSpPr>
        <p:spPr/>
      </p:sp>
      <p:sp>
        <p:nvSpPr>
          <p:cNvPr id="70659" name="Rectangle 3"/>
          <p:cNvSpPr>
            <a:spLocks noGrp="1"/>
          </p:cNvSpPr>
          <p:nvPr>
            <p:ph type="body"/>
          </p:nvPr>
        </p:nvSpPr>
        <p:spPr/>
        <p:txBody>
          <a:bodyPr wrap="square" lIns="91440" tIns="45720" rIns="91440" bIns="45720" anchor="t" anchorCtr="0"/>
          <a:p>
            <a:pPr lvl="0"/>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72706" name="Rectangle 2"/>
          <p:cNvSpPr>
            <a:spLocks noGrp="1" noRot="1" noTextEdit="1"/>
          </p:cNvSpPr>
          <p:nvPr>
            <p:ph type="sldImg"/>
          </p:nvPr>
        </p:nvSpPr>
        <p:spPr/>
      </p:sp>
      <p:sp>
        <p:nvSpPr>
          <p:cNvPr id="72707" name="Rectangle 3"/>
          <p:cNvSpPr>
            <a:spLocks noGrp="1"/>
          </p:cNvSpPr>
          <p:nvPr>
            <p:ph type="body"/>
          </p:nvPr>
        </p:nvSpPr>
        <p:spPr/>
        <p:txBody>
          <a:bodyPr wrap="square" lIns="91440" tIns="45720" rIns="91440" bIns="45720" anchor="t" anchorCtr="0"/>
          <a:p>
            <a:pPr lvl="0"/>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74754" name="Rectangle 2"/>
          <p:cNvSpPr>
            <a:spLocks noGrp="1" noRot="1" noTextEdit="1"/>
          </p:cNvSpPr>
          <p:nvPr>
            <p:ph type="sldImg"/>
          </p:nvPr>
        </p:nvSpPr>
        <p:spPr/>
      </p:sp>
      <p:sp>
        <p:nvSpPr>
          <p:cNvPr id="74755" name="Rectangle 3"/>
          <p:cNvSpPr>
            <a:spLocks noGrp="1"/>
          </p:cNvSpPr>
          <p:nvPr>
            <p:ph type="body"/>
          </p:nvPr>
        </p:nvSpPr>
        <p:spPr/>
        <p:txBody>
          <a:bodyPr wrap="square" lIns="91440" tIns="45720" rIns="91440" bIns="45720" anchor="t" anchorCtr="0"/>
          <a:p>
            <a:pPr lvl="0"/>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76802" name="Rectangle 2"/>
          <p:cNvSpPr>
            <a:spLocks noGrp="1" noRot="1" noTextEdit="1"/>
          </p:cNvSpPr>
          <p:nvPr>
            <p:ph type="sldImg"/>
          </p:nvPr>
        </p:nvSpPr>
        <p:spPr/>
      </p:sp>
      <p:sp>
        <p:nvSpPr>
          <p:cNvPr id="76803" name="Rectangle 3"/>
          <p:cNvSpPr>
            <a:spLocks noGrp="1"/>
          </p:cNvSpPr>
          <p:nvPr>
            <p:ph type="body"/>
          </p:nvPr>
        </p:nvSpPr>
        <p:spPr/>
        <p:txBody>
          <a:bodyPr wrap="square" lIns="91440" tIns="45720" rIns="91440" bIns="45720" anchor="t" anchorCtr="0"/>
          <a:p>
            <a:pPr lvl="0"/>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80898" name="Rectangle 2"/>
          <p:cNvSpPr>
            <a:spLocks noGrp="1" noRot="1" noTextEdit="1"/>
          </p:cNvSpPr>
          <p:nvPr>
            <p:ph type="sldImg"/>
          </p:nvPr>
        </p:nvSpPr>
        <p:spPr/>
      </p:sp>
      <p:sp>
        <p:nvSpPr>
          <p:cNvPr id="80899" name="Rectangle 3"/>
          <p:cNvSpPr>
            <a:spLocks noGrp="1"/>
          </p:cNvSpPr>
          <p:nvPr>
            <p:ph type="body"/>
          </p:nvPr>
        </p:nvSpPr>
        <p:spPr/>
        <p:txBody>
          <a:bodyPr wrap="square" lIns="91440" tIns="45720" rIns="91440" bIns="45720" anchor="t" anchorCtr="0"/>
          <a:p>
            <a:pPr lvl="0"/>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82946" name="Rectangle 2"/>
          <p:cNvSpPr>
            <a:spLocks noGrp="1" noRot="1" noTextEdit="1"/>
          </p:cNvSpPr>
          <p:nvPr>
            <p:ph type="sldImg"/>
          </p:nvPr>
        </p:nvSpPr>
        <p:spPr/>
      </p:sp>
      <p:sp>
        <p:nvSpPr>
          <p:cNvPr id="82947" name="Rectangle 3"/>
          <p:cNvSpPr>
            <a:spLocks noGrp="1"/>
          </p:cNvSpPr>
          <p:nvPr>
            <p:ph type="body"/>
          </p:nvPr>
        </p:nvSpPr>
        <p:spPr/>
        <p:txBody>
          <a:bodyPr wrap="square" lIns="91440" tIns="45720" rIns="91440" bIns="45720" anchor="t" anchorCtr="0"/>
          <a:p>
            <a:pPr lvl="0"/>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31746" name="Rectangle 2"/>
          <p:cNvSpPr>
            <a:spLocks noGrp="1" noRot="1" noTextEdit="1"/>
          </p:cNvSpPr>
          <p:nvPr>
            <p:ph type="sldImg"/>
          </p:nvPr>
        </p:nvSpPr>
        <p:spPr/>
      </p:sp>
      <p:sp>
        <p:nvSpPr>
          <p:cNvPr id="31747" name="Rectangle 3"/>
          <p:cNvSpPr>
            <a:spLocks noGrp="1"/>
          </p:cNvSpPr>
          <p:nvPr>
            <p:ph type="body"/>
          </p:nvPr>
        </p:nvSpPr>
        <p:spPr/>
        <p:txBody>
          <a:bodyPr wrap="square" lIns="91440" tIns="45720" rIns="91440" bIns="45720" anchor="t" anchorCtr="0"/>
          <a:p>
            <a:pPr lvl="0"/>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84994" name="Rectangle 2"/>
          <p:cNvSpPr>
            <a:spLocks noGrp="1" noRot="1" noTextEdit="1"/>
          </p:cNvSpPr>
          <p:nvPr>
            <p:ph type="sldImg"/>
          </p:nvPr>
        </p:nvSpPr>
        <p:spPr/>
      </p:sp>
      <p:sp>
        <p:nvSpPr>
          <p:cNvPr id="84995" name="Rectangle 3"/>
          <p:cNvSpPr>
            <a:spLocks noGrp="1"/>
          </p:cNvSpPr>
          <p:nvPr>
            <p:ph type="body"/>
          </p:nvPr>
        </p:nvSpPr>
        <p:spPr/>
        <p:txBody>
          <a:bodyPr wrap="square" lIns="91440" tIns="45720" rIns="91440" bIns="45720" anchor="t" anchorCtr="0"/>
          <a:p>
            <a:pPr lvl="0"/>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87042" name="Rectangle 2"/>
          <p:cNvSpPr>
            <a:spLocks noGrp="1" noRot="1" noTextEdit="1"/>
          </p:cNvSpPr>
          <p:nvPr>
            <p:ph type="sldImg"/>
          </p:nvPr>
        </p:nvSpPr>
        <p:spPr/>
      </p:sp>
      <p:sp>
        <p:nvSpPr>
          <p:cNvPr id="87043" name="Rectangle 3"/>
          <p:cNvSpPr>
            <a:spLocks noGrp="1"/>
          </p:cNvSpPr>
          <p:nvPr>
            <p:ph type="body"/>
          </p:nvPr>
        </p:nvSpPr>
        <p:spPr/>
        <p:txBody>
          <a:bodyPr wrap="square" lIns="91440" tIns="45720" rIns="91440" bIns="45720" anchor="t" anchorCtr="0"/>
          <a:p>
            <a:pPr lvl="0"/>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89090" name="Rectangle 2"/>
          <p:cNvSpPr>
            <a:spLocks noGrp="1" noRot="1" noTextEdit="1"/>
          </p:cNvSpPr>
          <p:nvPr>
            <p:ph type="sldImg"/>
          </p:nvPr>
        </p:nvSpPr>
        <p:spPr/>
      </p:sp>
      <p:sp>
        <p:nvSpPr>
          <p:cNvPr id="89091" name="Rectangle 3"/>
          <p:cNvSpPr>
            <a:spLocks noGrp="1"/>
          </p:cNvSpPr>
          <p:nvPr>
            <p:ph type="body"/>
          </p:nvPr>
        </p:nvSpPr>
        <p:spPr/>
        <p:txBody>
          <a:bodyPr wrap="square" lIns="91440" tIns="45720" rIns="91440" bIns="45720" anchor="t" anchorCtr="0"/>
          <a:p>
            <a:pPr lvl="0"/>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26626" name="Rectangle 2"/>
          <p:cNvSpPr>
            <a:spLocks noGrp="1" noRot="1" noTextEdit="1"/>
          </p:cNvSpPr>
          <p:nvPr>
            <p:ph type="sldImg"/>
          </p:nvPr>
        </p:nvSpPr>
        <p:spPr/>
      </p:sp>
      <p:sp>
        <p:nvSpPr>
          <p:cNvPr id="26627" name="Rectangle 3"/>
          <p:cNvSpPr>
            <a:spLocks noGrp="1"/>
          </p:cNvSpPr>
          <p:nvPr>
            <p:ph type="body"/>
          </p:nvPr>
        </p:nvSpPr>
        <p:spPr/>
        <p:txBody>
          <a:bodyPr wrap="square" lIns="91440" tIns="45720" rIns="91440" bIns="45720" anchor="t" anchorCtr="0"/>
          <a:p>
            <a:pPr lvl="0"/>
            <a:r>
              <a:rPr lang="en-US" dirty="0"/>
              <a:t>want to learn a policy (what’s the solution?)</a:t>
            </a:r>
            <a:endParaRPr lang="en-US" dirty="0"/>
          </a:p>
          <a:p>
            <a:pPr lvl="0"/>
            <a:r>
              <a:rPr lang="en-US" dirty="0"/>
              <a:t>can we learn it using (un)supervised learning? why not?</a:t>
            </a:r>
            <a:endParaRPr lang="en-US" dirty="0"/>
          </a:p>
          <a:p>
            <a:pPr lvl="0"/>
            <a:r>
              <a:rPr lang="en-US" dirty="0"/>
              <a:t>so how do we learn it? any ideas?</a:t>
            </a:r>
            <a:endParaRPr lang="en-US" dirty="0"/>
          </a:p>
          <a:p>
            <a:pPr lvl="0"/>
            <a:r>
              <a:rPr lang="en-US" dirty="0"/>
              <a:t>let the robot explore the environment</a:t>
            </a:r>
            <a:endParaRPr lang="en-US" dirty="0"/>
          </a:p>
          <a:p>
            <a:pPr lvl="0"/>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33794" name="Rectangle 2"/>
          <p:cNvSpPr>
            <a:spLocks noGrp="1" noRot="1" noTextEdit="1"/>
          </p:cNvSpPr>
          <p:nvPr>
            <p:ph type="sldImg"/>
          </p:nvPr>
        </p:nvSpPr>
        <p:spPr/>
      </p:sp>
      <p:sp>
        <p:nvSpPr>
          <p:cNvPr id="33795" name="Rectangle 3"/>
          <p:cNvSpPr>
            <a:spLocks noGrp="1"/>
          </p:cNvSpPr>
          <p:nvPr>
            <p:ph type="body"/>
          </p:nvPr>
        </p:nvSpPr>
        <p:spPr/>
        <p:txBody>
          <a:bodyPr wrap="square" lIns="91440" tIns="45720" rIns="91440" bIns="45720" anchor="t" anchorCtr="0"/>
          <a:p>
            <a:pPr lvl="0"/>
            <a:r>
              <a:rPr lang="en-US" dirty="0"/>
              <a:t>want to learn a policy (what’s the solution?)</a:t>
            </a:r>
            <a:endParaRPr lang="en-US" dirty="0"/>
          </a:p>
          <a:p>
            <a:pPr lvl="0"/>
            <a:r>
              <a:rPr lang="en-US" dirty="0"/>
              <a:t>can we learn it using (un)supervised learning? why not?</a:t>
            </a:r>
            <a:endParaRPr lang="en-US" dirty="0"/>
          </a:p>
          <a:p>
            <a:pPr lvl="0"/>
            <a:r>
              <a:rPr lang="en-US" dirty="0"/>
              <a:t>so how do we learn it? any ideas?</a:t>
            </a:r>
            <a:endParaRPr lang="en-US" dirty="0"/>
          </a:p>
          <a:p>
            <a:pPr lvl="0"/>
            <a:r>
              <a:rPr lang="en-US" dirty="0"/>
              <a:t>let the robot explore the environment</a:t>
            </a:r>
            <a:endParaRPr lang="en-US" dirty="0"/>
          </a:p>
          <a:p>
            <a:pPr lvl="0"/>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50178" name="Rectangle 2"/>
          <p:cNvSpPr>
            <a:spLocks noGrp="1" noRot="1" noTextEdit="1"/>
          </p:cNvSpPr>
          <p:nvPr>
            <p:ph type="sldImg"/>
          </p:nvPr>
        </p:nvSpPr>
        <p:spPr/>
      </p:sp>
      <p:sp>
        <p:nvSpPr>
          <p:cNvPr id="50179" name="Rectangle 3"/>
          <p:cNvSpPr>
            <a:spLocks noGrp="1"/>
          </p:cNvSpPr>
          <p:nvPr>
            <p:ph type="body"/>
          </p:nvPr>
        </p:nvSpPr>
        <p:spPr/>
        <p:txBody>
          <a:bodyPr wrap="square" lIns="91440" tIns="45720" rIns="91440" bIns="45720" anchor="t" anchorCtr="0"/>
          <a:p>
            <a:pPr lvl="0"/>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52226" name="Rectangle 2"/>
          <p:cNvSpPr>
            <a:spLocks noGrp="1" noRot="1" noTextEdit="1"/>
          </p:cNvSpPr>
          <p:nvPr>
            <p:ph type="sldImg"/>
          </p:nvPr>
        </p:nvSpPr>
        <p:spPr/>
      </p:sp>
      <p:sp>
        <p:nvSpPr>
          <p:cNvPr id="52227" name="Rectangle 3"/>
          <p:cNvSpPr>
            <a:spLocks noGrp="1"/>
          </p:cNvSpPr>
          <p:nvPr>
            <p:ph type="body"/>
          </p:nvPr>
        </p:nvSpPr>
        <p:spPr/>
        <p:txBody>
          <a:bodyPr wrap="square" lIns="91440" tIns="45720" rIns="91440" bIns="45720" anchor="t" anchorCtr="0"/>
          <a:p>
            <a:pPr lvl="0"/>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54274" name="Rectangle 2"/>
          <p:cNvSpPr>
            <a:spLocks noGrp="1" noRot="1" noTextEdit="1"/>
          </p:cNvSpPr>
          <p:nvPr>
            <p:ph type="sldImg"/>
          </p:nvPr>
        </p:nvSpPr>
        <p:spPr/>
      </p:sp>
      <p:sp>
        <p:nvSpPr>
          <p:cNvPr id="54275" name="Rectangle 3"/>
          <p:cNvSpPr>
            <a:spLocks noGrp="1"/>
          </p:cNvSpPr>
          <p:nvPr>
            <p:ph type="body"/>
          </p:nvPr>
        </p:nvSpPr>
        <p:spPr/>
        <p:txBody>
          <a:bodyPr wrap="square" lIns="91440" tIns="45720" rIns="91440" bIns="45720" anchor="t" anchorCtr="0"/>
          <a:p>
            <a:pPr lvl="0"/>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56322" name="Rectangle 2"/>
          <p:cNvSpPr>
            <a:spLocks noGrp="1" noRot="1" noTextEdit="1"/>
          </p:cNvSpPr>
          <p:nvPr>
            <p:ph type="sldImg"/>
          </p:nvPr>
        </p:nvSpPr>
        <p:spPr/>
      </p:sp>
      <p:sp>
        <p:nvSpPr>
          <p:cNvPr id="56323" name="Rectangle 3"/>
          <p:cNvSpPr>
            <a:spLocks noGrp="1"/>
          </p:cNvSpPr>
          <p:nvPr>
            <p:ph type="body"/>
          </p:nvPr>
        </p:nvSpPr>
        <p:spPr/>
        <p:txBody>
          <a:bodyPr wrap="square" lIns="91440" tIns="45720" rIns="91440" bIns="45720" anchor="t" anchorCtr="0"/>
          <a:p>
            <a:pPr lvl="0"/>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7"/>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nchorCtr="0"/>
          <a:p>
            <a:pPr lvl="0" algn="r"/>
            <a:fld id="{9A0DB2DC-4C9A-4742-B13C-FB6460FD3503}" type="slidenum">
              <a:rPr lang="en-US" altLang="zh-CN" sz="1200" dirty="0"/>
            </a:fld>
            <a:endParaRPr lang="en-US" altLang="zh-CN" sz="1200" dirty="0"/>
          </a:p>
        </p:txBody>
      </p:sp>
      <p:sp>
        <p:nvSpPr>
          <p:cNvPr id="58370" name="Rectangle 2"/>
          <p:cNvSpPr>
            <a:spLocks noGrp="1" noRot="1" noTextEdit="1"/>
          </p:cNvSpPr>
          <p:nvPr>
            <p:ph type="sldImg"/>
          </p:nvPr>
        </p:nvSpPr>
        <p:spPr/>
      </p:sp>
      <p:sp>
        <p:nvSpPr>
          <p:cNvPr id="58371" name="Rectangle 3"/>
          <p:cNvSpPr>
            <a:spLocks noGrp="1"/>
          </p:cNvSpPr>
          <p:nvPr>
            <p:ph type="body"/>
          </p:nvPr>
        </p:nvSpPr>
        <p:spPr/>
        <p:txBody>
          <a:bodyPr wrap="square" lIns="91440" tIns="45720" rIns="91440" bIns="45720" anchor="t" anchorCtr="0"/>
          <a:p>
            <a:pPr lvl="0"/>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endParaRPr lang="en-US" strike="noStrike" noProof="1"/>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8" name="Footer Placeholder 7"/>
          <p:cNvSpPr>
            <a:spLocks noGrp="1"/>
          </p:cNvSpPr>
          <p:nvPr>
            <p:ph type="ftr" sz="quarter" idx="11"/>
          </p:nvPr>
        </p:nvSpPr>
        <p:spPr/>
        <p:txBody>
          <a:bodyPr/>
          <a:p>
            <a:pPr fontAlgn="auto"/>
            <a:endParaRPr lang="en-US" strike="noStrike" noProof="1"/>
          </a:p>
        </p:txBody>
      </p:sp>
      <p:sp>
        <p:nvSpPr>
          <p:cNvPr id="9" name="Slide Number Placeholder 8"/>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4" name="Footer Placeholder 3"/>
          <p:cNvSpPr>
            <a:spLocks noGrp="1"/>
          </p:cNvSpPr>
          <p:nvPr>
            <p:ph type="ftr" sz="quarter" idx="11"/>
          </p:nvPr>
        </p:nvSpPr>
        <p:spPr/>
        <p:txBody>
          <a:bodyPr/>
          <a:p>
            <a:pPr fontAlgn="auto"/>
            <a:endParaRPr lang="en-US" strike="noStrike" noProof="1"/>
          </a:p>
        </p:txBody>
      </p:sp>
      <p:sp>
        <p:nvSpPr>
          <p:cNvPr id="5" name="Slide Number Placeholder 4"/>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3" name="Footer Placeholder 2"/>
          <p:cNvSpPr>
            <a:spLocks noGrp="1"/>
          </p:cNvSpPr>
          <p:nvPr>
            <p:ph type="ftr" sz="quarter" idx="11"/>
          </p:nvPr>
        </p:nvSpPr>
        <p:spPr/>
        <p:txBody>
          <a:bodyPr/>
          <a:p>
            <a:pPr fontAlgn="auto"/>
            <a:endParaRPr lang="en-US" strike="noStrike" noProof="1"/>
          </a:p>
        </p:txBody>
      </p:sp>
      <p:sp>
        <p:nvSpPr>
          <p:cNvPr id="4" name="Slide Number Placeholder 3"/>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fontAlgn="auto"/>
            <a:endParaRPr lang="en-US" strike="noStrike" noProof="1"/>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tags" Target="../tags/tag4.xml"/><Relationship Id="rId4" Type="http://schemas.openxmlformats.org/officeDocument/2006/relationships/image" Target="../media/image9.png"/><Relationship Id="rId3" Type="http://schemas.openxmlformats.org/officeDocument/2006/relationships/tags" Target="../tags/tag3.xml"/><Relationship Id="rId2" Type="http://schemas.openxmlformats.org/officeDocument/2006/relationships/image" Target="../media/image8.png"/><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2.xml"/><Relationship Id="rId7" Type="http://schemas.openxmlformats.org/officeDocument/2006/relationships/tags" Target="../tags/tag8.xml"/><Relationship Id="rId6" Type="http://schemas.openxmlformats.org/officeDocument/2006/relationships/image" Target="../media/image13.png"/><Relationship Id="rId5" Type="http://schemas.openxmlformats.org/officeDocument/2006/relationships/tags" Target="../tags/tag7.xml"/><Relationship Id="rId4" Type="http://schemas.openxmlformats.org/officeDocument/2006/relationships/image" Target="../media/image12.png"/><Relationship Id="rId3" Type="http://schemas.openxmlformats.org/officeDocument/2006/relationships/tags" Target="../tags/tag6.xml"/><Relationship Id="rId2" Type="http://schemas.openxmlformats.org/officeDocument/2006/relationships/image" Target="../media/image11.png"/><Relationship Id="rId1" Type="http://schemas.openxmlformats.org/officeDocument/2006/relationships/tags" Target="../tags/tag5.xml"/></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7.png"/><Relationship Id="rId7" Type="http://schemas.openxmlformats.org/officeDocument/2006/relationships/customXml" Target="../ink/ink2.xml"/><Relationship Id="rId6" Type="http://schemas.openxmlformats.org/officeDocument/2006/relationships/image" Target="../media/image16.png"/><Relationship Id="rId5" Type="http://schemas.openxmlformats.org/officeDocument/2006/relationships/customXml" Target="../ink/ink1.xml"/><Relationship Id="rId4" Type="http://schemas.openxmlformats.org/officeDocument/2006/relationships/image" Target="../media/image15.png"/><Relationship Id="rId3" Type="http://schemas.openxmlformats.org/officeDocument/2006/relationships/tags" Target="../tags/tag10.xml"/><Relationship Id="rId2" Type="http://schemas.openxmlformats.org/officeDocument/2006/relationships/image" Target="../media/image14.png"/><Relationship Id="rId10" Type="http://schemas.openxmlformats.org/officeDocument/2006/relationships/notesSlide" Target="../notesSlides/notesSlide13.xml"/><Relationship Id="rId1" Type="http://schemas.openxmlformats.org/officeDocument/2006/relationships/tags" Target="../tags/tag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tags" Target="../tags/tag13.xml"/><Relationship Id="rId4" Type="http://schemas.openxmlformats.org/officeDocument/2006/relationships/image" Target="../media/image18.png"/><Relationship Id="rId3" Type="http://schemas.openxmlformats.org/officeDocument/2006/relationships/tags" Target="../tags/tag12.xml"/><Relationship Id="rId2" Type="http://schemas.openxmlformats.org/officeDocument/2006/relationships/image" Target="../media/image11.png"/><Relationship Id="rId1" Type="http://schemas.openxmlformats.org/officeDocument/2006/relationships/tags" Target="../tags/tag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tags" Target="../tags/tag15.xml"/><Relationship Id="rId2" Type="http://schemas.openxmlformats.org/officeDocument/2006/relationships/image" Target="../media/image20.png"/><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1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2" Type="http://schemas.openxmlformats.org/officeDocument/2006/relationships/slideLayout" Target="../slideLayouts/slideLayout2.xml"/><Relationship Id="rId11" Type="http://schemas.openxmlformats.org/officeDocument/2006/relationships/image" Target="../media/image34.png"/><Relationship Id="rId10" Type="http://schemas.openxmlformats.org/officeDocument/2006/relationships/image" Target="../media/image33.png"/><Relationship Id="rId1" Type="http://schemas.openxmlformats.org/officeDocument/2006/relationships/image" Target="../media/image2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9.png"/><Relationship Id="rId1" Type="http://schemas.openxmlformats.org/officeDocument/2006/relationships/image" Target="../media/image38.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2.png"/><Relationship Id="rId1" Type="http://schemas.openxmlformats.org/officeDocument/2006/relationships/image" Target="../media/image4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2.png"/><Relationship Id="rId1" Type="http://schemas.openxmlformats.org/officeDocument/2006/relationships/image" Target="../media/image41.jpeg"/></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hyperlink" Target="https://perso.crans.org/besson/phd/MAB_interactive_demo/" TargetMode="External"/><Relationship Id="rId1" Type="http://schemas.openxmlformats.org/officeDocument/2006/relationships/image" Target="../media/image43.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8.png"/><Relationship Id="rId4" Type="http://schemas.openxmlformats.org/officeDocument/2006/relationships/image" Target="../media/image47.jpeg"/><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image" Target="../media/image44.jpeg"/></Relationships>
</file>

<file path=ppt/slides/_rels/slide5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8.png"/><Relationship Id="rId4" Type="http://schemas.openxmlformats.org/officeDocument/2006/relationships/image" Target="../media/image47.jpeg"/><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image" Target="../media/image44.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0.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2.jpe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jpeg"/><Relationship Id="rId1" Type="http://schemas.openxmlformats.org/officeDocument/2006/relationships/image" Target="../media/image53.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5.jpe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7.jpeg"/><Relationship Id="rId1" Type="http://schemas.openxmlformats.org/officeDocument/2006/relationships/image" Target="../media/image56.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9.jpeg"/><Relationship Id="rId1" Type="http://schemas.openxmlformats.org/officeDocument/2006/relationships/image" Target="../media/image58.jpe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0.jpe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1.png"/></Relationships>
</file>

<file path=ppt/slides/_rels/slide6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2.png"/><Relationship Id="rId6" Type="http://schemas.openxmlformats.org/officeDocument/2006/relationships/image" Target="../media/image67.jpeg"/><Relationship Id="rId5" Type="http://schemas.openxmlformats.org/officeDocument/2006/relationships/image" Target="../media/image66.jpeg"/><Relationship Id="rId4" Type="http://schemas.openxmlformats.org/officeDocument/2006/relationships/image" Target="../media/image65.jpeg"/><Relationship Id="rId3" Type="http://schemas.openxmlformats.org/officeDocument/2006/relationships/image" Target="../media/image64.jpeg"/><Relationship Id="rId2" Type="http://schemas.openxmlformats.org/officeDocument/2006/relationships/image" Target="../media/image63.jpeg"/><Relationship Id="rId1" Type="http://schemas.openxmlformats.org/officeDocument/2006/relationships/image" Target="../media/image62.jpeg"/></Relationships>
</file>

<file path=ppt/slides/_rels/slide68.xml.rels><?xml version="1.0" encoding="UTF-8" standalone="yes"?>
<Relationships xmlns="http://schemas.openxmlformats.org/package/2006/relationships"><Relationship Id="rId9" Type="http://schemas.openxmlformats.org/officeDocument/2006/relationships/image" Target="../media/image70.jpeg"/><Relationship Id="rId8" Type="http://schemas.openxmlformats.org/officeDocument/2006/relationships/image" Target="../media/image69.jpeg"/><Relationship Id="rId7" Type="http://schemas.openxmlformats.org/officeDocument/2006/relationships/image" Target="../media/image68.jpeg"/><Relationship Id="rId6" Type="http://schemas.openxmlformats.org/officeDocument/2006/relationships/image" Target="../media/image67.jpeg"/><Relationship Id="rId5" Type="http://schemas.openxmlformats.org/officeDocument/2006/relationships/image" Target="../media/image66.jpeg"/><Relationship Id="rId4" Type="http://schemas.openxmlformats.org/officeDocument/2006/relationships/image" Target="../media/image65.jpeg"/><Relationship Id="rId3" Type="http://schemas.openxmlformats.org/officeDocument/2006/relationships/image" Target="../media/image64.jpeg"/><Relationship Id="rId2" Type="http://schemas.openxmlformats.org/officeDocument/2006/relationships/image" Target="../media/image63.jpeg"/><Relationship Id="rId12" Type="http://schemas.openxmlformats.org/officeDocument/2006/relationships/slideLayout" Target="../slideLayouts/slideLayout2.xml"/><Relationship Id="rId11" Type="http://schemas.openxmlformats.org/officeDocument/2006/relationships/image" Target="../media/image42.png"/><Relationship Id="rId10" Type="http://schemas.openxmlformats.org/officeDocument/2006/relationships/image" Target="../media/image71.jpeg"/><Relationship Id="rId1" Type="http://schemas.openxmlformats.org/officeDocument/2006/relationships/image" Target="../media/image62.jpe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7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9" Type="http://schemas.openxmlformats.org/officeDocument/2006/relationships/image" Target="../media/image80.png"/><Relationship Id="rId8" Type="http://schemas.openxmlformats.org/officeDocument/2006/relationships/image" Target="../media/image79.png"/><Relationship Id="rId7" Type="http://schemas.openxmlformats.org/officeDocument/2006/relationships/image" Target="../media/image78.png"/><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 Id="rId3" Type="http://schemas.openxmlformats.org/officeDocument/2006/relationships/image" Target="../media/image74.png"/><Relationship Id="rId2" Type="http://schemas.openxmlformats.org/officeDocument/2006/relationships/image" Target="../media/image73.png"/><Relationship Id="rId17" Type="http://schemas.openxmlformats.org/officeDocument/2006/relationships/slideLayout" Target="../slideLayouts/slideLayout2.xml"/><Relationship Id="rId16" Type="http://schemas.openxmlformats.org/officeDocument/2006/relationships/image" Target="../media/image42.png"/><Relationship Id="rId15" Type="http://schemas.openxmlformats.org/officeDocument/2006/relationships/image" Target="../media/image86.png"/><Relationship Id="rId14" Type="http://schemas.openxmlformats.org/officeDocument/2006/relationships/image" Target="../media/image85.png"/><Relationship Id="rId13" Type="http://schemas.openxmlformats.org/officeDocument/2006/relationships/image" Target="../media/image84.png"/><Relationship Id="rId12" Type="http://schemas.openxmlformats.org/officeDocument/2006/relationships/image" Target="../media/image83.png"/><Relationship Id="rId11" Type="http://schemas.openxmlformats.org/officeDocument/2006/relationships/image" Target="../media/image82.png"/><Relationship Id="rId10" Type="http://schemas.openxmlformats.org/officeDocument/2006/relationships/image" Target="../media/image81.png"/><Relationship Id="rId1" Type="http://schemas.openxmlformats.org/officeDocument/2006/relationships/image" Target="../media/image72.jpe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87.png"/></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88.png"/><Relationship Id="rId1" Type="http://schemas.openxmlformats.org/officeDocument/2006/relationships/image" Target="../media/image87.png"/></Relationships>
</file>

<file path=ppt/slides/_rels/slide7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66.jpeg"/><Relationship Id="rId4" Type="http://schemas.openxmlformats.org/officeDocument/2006/relationships/image" Target="../media/image92.jpeg"/><Relationship Id="rId3" Type="http://schemas.openxmlformats.org/officeDocument/2006/relationships/image" Target="../media/image91.jpeg"/><Relationship Id="rId2" Type="http://schemas.openxmlformats.org/officeDocument/2006/relationships/image" Target="../media/image90.jpeg"/><Relationship Id="rId1" Type="http://schemas.openxmlformats.org/officeDocument/2006/relationships/image" Target="../media/image89.jpeg"/></Relationships>
</file>

<file path=ppt/slides/_rels/slide7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97.jpeg"/><Relationship Id="rId4" Type="http://schemas.openxmlformats.org/officeDocument/2006/relationships/image" Target="../media/image96.jpeg"/><Relationship Id="rId3" Type="http://schemas.openxmlformats.org/officeDocument/2006/relationships/image" Target="../media/image95.jpeg"/><Relationship Id="rId2" Type="http://schemas.openxmlformats.org/officeDocument/2006/relationships/image" Target="../media/image94.jpeg"/><Relationship Id="rId1" Type="http://schemas.openxmlformats.org/officeDocument/2006/relationships/image" Target="../media/image93.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322561"/>
          <p:cNvSpPr>
            <a:spLocks noGrp="1"/>
          </p:cNvSpPr>
          <p:nvPr>
            <p:ph type="ctrTitle"/>
          </p:nvPr>
        </p:nvSpPr>
        <p:spPr>
          <a:xfrm>
            <a:off x="2286000" y="-76200"/>
            <a:ext cx="8458200" cy="2216785"/>
          </a:xfrm>
        </p:spPr>
        <p:txBody>
          <a:bodyPr vert="horz" lIns="91440" tIns="45720" rIns="91440" bIns="45720" anchor="b" anchorCtr="0"/>
          <a:p>
            <a:pPr defTabSz="914400">
              <a:buClrTx/>
              <a:buSzTx/>
              <a:buFontTx/>
              <a:buNone/>
            </a:pPr>
            <a:r>
              <a:rPr lang="en-US" sz="4800" b="1" kern="1200" baseline="0">
                <a:latin typeface="+mn-ea"/>
                <a:ea typeface="+mj-ea"/>
                <a:cs typeface="+mn-ea"/>
              </a:rPr>
              <a:t>Reinforcement Learning</a:t>
            </a:r>
            <a:br>
              <a:rPr lang="en-US" sz="4800" kern="1200" baseline="0">
                <a:latin typeface="+mn-ea"/>
                <a:ea typeface="+mj-ea"/>
                <a:cs typeface="+mn-ea"/>
              </a:rPr>
            </a:br>
            <a:endParaRPr lang="en-US" sz="4800" kern="1200" baseline="0">
              <a:latin typeface="+mn-ea"/>
              <a:ea typeface="+mj-ea"/>
              <a:cs typeface="+mn-ea"/>
            </a:endParaRPr>
          </a:p>
        </p:txBody>
      </p:sp>
      <p:sp>
        <p:nvSpPr>
          <p:cNvPr id="4098" name="Subtitle 322567" descr="Rectangle: Click to edit Master text styles&#13;&#10;Second level&#13;&#10;Third level&#13;&#10;Fourth level&#13;&#10;Fifth level"/>
          <p:cNvSpPr>
            <a:spLocks noGrp="1"/>
          </p:cNvSpPr>
          <p:nvPr>
            <p:ph type="subTitle" idx="1"/>
          </p:nvPr>
        </p:nvSpPr>
        <p:spPr>
          <a:xfrm>
            <a:off x="5029200" y="5105400"/>
            <a:ext cx="7162800" cy="1752600"/>
          </a:xfrm>
        </p:spPr>
        <p:txBody>
          <a:bodyPr vert="horz" lIns="91440" tIns="45720" rIns="91440" bIns="45720" anchor="t" anchorCtr="0"/>
          <a:p>
            <a:pPr algn="l" defTabSz="914400">
              <a:buClrTx/>
              <a:buSzPct val="110000"/>
            </a:pPr>
            <a:r>
              <a:rPr lang="en-US" altLang="zh-CN" sz="2800" b="1" kern="1200" baseline="0">
                <a:solidFill>
                  <a:schemeClr val="tx1"/>
                </a:solidFill>
                <a:latin typeface="Calibri" panose="020F0502020204030204" charset="0"/>
                <a:ea typeface="+mn-ea"/>
                <a:cs typeface="Calibri" panose="020F0502020204030204" charset="0"/>
              </a:rPr>
              <a:t>Dr Latesh Malik, Associate Professor &amp; Head</a:t>
            </a:r>
            <a:endParaRPr lang="en-US" altLang="zh-CN" sz="2800" b="1" kern="1200" baseline="0">
              <a:solidFill>
                <a:schemeClr val="tx1"/>
              </a:solidFill>
              <a:latin typeface="Calibri" panose="020F0502020204030204" charset="0"/>
              <a:ea typeface="+mn-ea"/>
              <a:cs typeface="Calibri" panose="020F0502020204030204" charset="0"/>
            </a:endParaRPr>
          </a:p>
          <a:p>
            <a:pPr algn="l" defTabSz="914400">
              <a:buClrTx/>
              <a:buSzPct val="110000"/>
            </a:pPr>
            <a:r>
              <a:rPr lang="en-US" altLang="zh-CN" sz="2800" b="1" kern="1200" baseline="0">
                <a:solidFill>
                  <a:schemeClr val="tx1"/>
                </a:solidFill>
                <a:latin typeface="Calibri" panose="020F0502020204030204" charset="0"/>
                <a:ea typeface="+mn-ea"/>
                <a:cs typeface="Calibri" panose="020F0502020204030204" charset="0"/>
              </a:rPr>
              <a:t>Government College of Engineering Nagpur</a:t>
            </a:r>
            <a:endParaRPr lang="en-US" altLang="zh-CN" sz="2800" b="1" kern="1200" baseline="0">
              <a:solidFill>
                <a:schemeClr val="tx1"/>
              </a:solidFill>
              <a:latin typeface="Calibri" panose="020F0502020204030204" charset="0"/>
              <a:ea typeface="+mn-ea"/>
              <a:cs typeface="Calibri" panose="020F0502020204030204" charset="0"/>
            </a:endParaRPr>
          </a:p>
        </p:txBody>
      </p:sp>
      <p:sp>
        <p:nvSpPr>
          <p:cNvPr id="2" name="Slide Number Placeholder 1"/>
          <p:cNvSpPr>
            <a:spLocks noGrp="1"/>
          </p:cNvSpPr>
          <p:nvPr>
            <p:ph type="sldNum" sz="quarter" idx="4"/>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366593"/>
          <p:cNvSpPr>
            <a:spLocks noGrp="1"/>
          </p:cNvSpPr>
          <p:nvPr>
            <p:ph type="title"/>
          </p:nvPr>
        </p:nvSpPr>
        <p:spPr/>
        <p:txBody>
          <a:bodyPr vert="horz" lIns="91440" tIns="45720" rIns="91440" bIns="45720" anchor="b" anchorCtr="0"/>
          <a:p>
            <a:r>
              <a:rPr lang="en-US"/>
              <a:t>Value Function</a:t>
            </a:r>
            <a:endParaRPr lang="en-US"/>
          </a:p>
        </p:txBody>
      </p:sp>
      <p:sp>
        <p:nvSpPr>
          <p:cNvPr id="13314" name="Text Placeholder 366594" descr="Rectangle: Click to edit Master text styles&#13;&#10;Second level&#13;&#10;Third level&#13;&#10;Fourth level&#13;&#10;Fifth level"/>
          <p:cNvSpPr>
            <a:spLocks noGrp="1"/>
          </p:cNvSpPr>
          <p:nvPr>
            <p:ph idx="1"/>
          </p:nvPr>
        </p:nvSpPr>
        <p:spPr>
          <a:xfrm>
            <a:off x="609600" y="1186180"/>
            <a:ext cx="10619105" cy="4114800"/>
          </a:xfrm>
        </p:spPr>
        <p:txBody>
          <a:bodyPr vert="horz" lIns="91440" tIns="45720" rIns="91440" bIns="45720" anchor="t" anchorCtr="0"/>
          <a:p>
            <a:r>
              <a:rPr lang="en-US" sz="2800"/>
              <a:t>If the outcome of performing an action at a state is deterministic, then the agent can update the utility value U() of states:</a:t>
            </a:r>
            <a:endParaRPr lang="en-US" sz="2800"/>
          </a:p>
          <a:p>
            <a:endParaRPr lang="en-US" sz="2800"/>
          </a:p>
          <a:p>
            <a:endParaRPr lang="en-US" sz="2800"/>
          </a:p>
          <a:p>
            <a:pPr marL="457200" lvl="1" indent="0">
              <a:buNone/>
            </a:pPr>
            <a:r>
              <a:rPr lang="en-US" sz="2800" err="1">
                <a:solidFill>
                  <a:srgbClr val="FF0000"/>
                </a:solidFill>
                <a:latin typeface="Arial Unicode MS" panose="020B0604020202020204" pitchFamily="34" charset="-128"/>
              </a:rPr>
              <a:t>U(oldstate</a:t>
            </a:r>
            <a:r>
              <a:rPr lang="en-US" sz="2800">
                <a:solidFill>
                  <a:srgbClr val="FF0000"/>
                </a:solidFill>
                <a:latin typeface="Arial Unicode MS" panose="020B0604020202020204" pitchFamily="34" charset="-128"/>
              </a:rPr>
              <a:t>) = reward + </a:t>
            </a:r>
            <a:r>
              <a:rPr lang="en-US" sz="2800" err="1">
                <a:solidFill>
                  <a:srgbClr val="FF0000"/>
                </a:solidFill>
                <a:latin typeface="Arial Unicode MS" panose="020B0604020202020204" pitchFamily="34" charset="-128"/>
              </a:rPr>
              <a:t>U(newstate</a:t>
            </a:r>
            <a:r>
              <a:rPr lang="en-US" sz="2800">
                <a:solidFill>
                  <a:srgbClr val="FF0000"/>
                </a:solidFill>
                <a:latin typeface="Arial Unicode MS" panose="020B0604020202020204" pitchFamily="34" charset="-128"/>
              </a:rPr>
              <a:t>) </a:t>
            </a:r>
            <a:endParaRPr lang="en-US" sz="2800">
              <a:solidFill>
                <a:srgbClr val="FF0000"/>
              </a:solidFill>
              <a:latin typeface="Arial Unicode MS" panose="020B0604020202020204" pitchFamily="34" charset="-128"/>
            </a:endParaRPr>
          </a:p>
          <a:p>
            <a:pPr marL="0" indent="0">
              <a:buNone/>
            </a:pPr>
            <a:endParaRPr lang="en-US" sz="2800"/>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itle 367617"/>
          <p:cNvSpPr>
            <a:spLocks noGrp="1"/>
          </p:cNvSpPr>
          <p:nvPr>
            <p:ph type="title"/>
          </p:nvPr>
        </p:nvSpPr>
        <p:spPr/>
        <p:txBody>
          <a:bodyPr vert="horz" lIns="91440" tIns="45720" rIns="91440" bIns="45720" anchor="b" anchorCtr="0"/>
          <a:p>
            <a:r>
              <a:rPr lang="en-US"/>
              <a:t>Exploration &amp; discount factor</a:t>
            </a:r>
            <a:endParaRPr lang="en-US"/>
          </a:p>
        </p:txBody>
      </p:sp>
      <p:sp>
        <p:nvSpPr>
          <p:cNvPr id="14338" name="Text Placeholder 367618" descr="Rectangle: Click to edit Master text styles&#13;&#10;Second level&#13;&#10;Third level&#13;&#10;Fourth level&#13;&#10;Fifth level"/>
          <p:cNvSpPr>
            <a:spLocks noGrp="1"/>
          </p:cNvSpPr>
          <p:nvPr>
            <p:ph idx="1"/>
          </p:nvPr>
        </p:nvSpPr>
        <p:spPr>
          <a:xfrm>
            <a:off x="573405" y="1320800"/>
            <a:ext cx="10854690" cy="4993640"/>
          </a:xfrm>
        </p:spPr>
        <p:txBody>
          <a:bodyPr vert="horz" lIns="91440" tIns="45720" rIns="91440" bIns="45720" anchor="t" anchorCtr="0"/>
          <a:p>
            <a:r>
              <a:rPr lang="en-US" sz="2400"/>
              <a:t>The agent may occasionally choose to </a:t>
            </a:r>
            <a:r>
              <a:rPr lang="en-US" sz="2400">
                <a:solidFill>
                  <a:srgbClr val="FF0000"/>
                </a:solidFill>
              </a:rPr>
              <a:t>explore</a:t>
            </a:r>
            <a:r>
              <a:rPr lang="en-US" sz="2400"/>
              <a:t> suboptimal moves in the hopes of </a:t>
            </a:r>
            <a:r>
              <a:rPr lang="en-US" sz="2400">
                <a:solidFill>
                  <a:srgbClr val="FF0000"/>
                </a:solidFill>
              </a:rPr>
              <a:t>finding better outcomes</a:t>
            </a:r>
            <a:endParaRPr lang="en-US" sz="2400"/>
          </a:p>
          <a:p>
            <a:r>
              <a:rPr lang="en-US" sz="2400"/>
              <a:t>A </a:t>
            </a:r>
            <a:r>
              <a:rPr lang="en-US" sz="2400">
                <a:solidFill>
                  <a:srgbClr val="FF0000"/>
                </a:solidFill>
              </a:rPr>
              <a:t>discount factor</a:t>
            </a:r>
            <a:r>
              <a:rPr lang="en-US" sz="2400"/>
              <a:t> is often introduced to prevent utility values from diverging and to </a:t>
            </a:r>
            <a:r>
              <a:rPr lang="en-US" sz="2400">
                <a:solidFill>
                  <a:srgbClr val="FF0000"/>
                </a:solidFill>
              </a:rPr>
              <a:t>promote the use of shorter (more efficient) sequences </a:t>
            </a:r>
            <a:r>
              <a:rPr lang="en-US" sz="2400"/>
              <a:t>of actions to attain rewards</a:t>
            </a:r>
            <a:endParaRPr lang="en-US" sz="2400"/>
          </a:p>
          <a:p>
            <a:r>
              <a:rPr lang="en-US" sz="2400"/>
              <a:t>The update equation using a discount factor </a:t>
            </a:r>
            <a:r>
              <a:rPr lang="en-US" sz="2400">
                <a:sym typeface="Symbol" panose="05050102010706020507" pitchFamily="18" charset="2"/>
              </a:rPr>
              <a:t></a:t>
            </a:r>
            <a:r>
              <a:rPr lang="en-US" sz="2400"/>
              <a:t> is: </a:t>
            </a:r>
            <a:endParaRPr lang="en-US" sz="2400">
              <a:latin typeface="Arial Unicode MS" panose="020B0604020202020204" pitchFamily="34" charset="-128"/>
            </a:endParaRPr>
          </a:p>
          <a:p>
            <a:pPr lvl="1"/>
            <a:r>
              <a:rPr lang="en-US" sz="2000" err="1">
                <a:latin typeface="Arial Unicode MS" panose="020B0604020202020204" pitchFamily="34" charset="-128"/>
              </a:rPr>
              <a:t>U(oldstate</a:t>
            </a:r>
            <a:r>
              <a:rPr lang="en-US" sz="2000">
                <a:latin typeface="Arial Unicode MS" panose="020B0604020202020204" pitchFamily="34" charset="-128"/>
              </a:rPr>
              <a:t>) = reward + </a:t>
            </a:r>
            <a:r>
              <a:rPr lang="en-US" sz="2000">
                <a:latin typeface="Arial Unicode MS" panose="020B0604020202020204" pitchFamily="34" charset="-128"/>
                <a:sym typeface="Symbol" panose="05050102010706020507" pitchFamily="18" charset="2"/>
              </a:rPr>
              <a:t></a:t>
            </a:r>
            <a:r>
              <a:rPr lang="en-US" sz="2000">
                <a:latin typeface="Arial Unicode MS" panose="020B0604020202020204" pitchFamily="34" charset="-128"/>
              </a:rPr>
              <a:t> * </a:t>
            </a:r>
            <a:r>
              <a:rPr lang="en-US" sz="2000" err="1">
                <a:latin typeface="Arial Unicode MS" panose="020B0604020202020204" pitchFamily="34" charset="-128"/>
              </a:rPr>
              <a:t>U(newstate</a:t>
            </a:r>
            <a:r>
              <a:rPr lang="en-US" sz="2000">
                <a:latin typeface="Arial Unicode MS" panose="020B0604020202020204" pitchFamily="34" charset="-128"/>
              </a:rPr>
              <a:t>) </a:t>
            </a:r>
            <a:endParaRPr lang="en-US" sz="2000">
              <a:latin typeface="Arial Unicode MS" panose="020B0604020202020204" pitchFamily="34" charset="-128"/>
            </a:endParaRPr>
          </a:p>
          <a:p>
            <a:r>
              <a:rPr lang="en-US" sz="2400"/>
              <a:t>Normally, </a:t>
            </a:r>
            <a:r>
              <a:rPr lang="en-US" sz="2400">
                <a:sym typeface="Symbol" panose="05050102010706020507" pitchFamily="18" charset="2"/>
              </a:rPr>
              <a:t></a:t>
            </a:r>
            <a:r>
              <a:rPr lang="en-US" sz="2400"/>
              <a:t> is set between 0 and 1</a:t>
            </a:r>
            <a:endParaRPr lang="en-US" sz="2400"/>
          </a:p>
          <a:p>
            <a:endParaRPr lang="en-US" sz="2400"/>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Title 368641"/>
          <p:cNvSpPr>
            <a:spLocks noGrp="1"/>
          </p:cNvSpPr>
          <p:nvPr>
            <p:ph type="title"/>
          </p:nvPr>
        </p:nvSpPr>
        <p:spPr/>
        <p:txBody>
          <a:bodyPr vert="horz" lIns="91440" tIns="45720" rIns="91440" bIns="45720" anchor="b" anchorCtr="0"/>
          <a:p>
            <a:r>
              <a:rPr lang="en-US" b="1"/>
              <a:t>Q-Learning</a:t>
            </a:r>
            <a:endParaRPr lang="en-US" b="1"/>
          </a:p>
        </p:txBody>
      </p:sp>
      <p:sp>
        <p:nvSpPr>
          <p:cNvPr id="15362" name="Text Placeholder 368642" descr="Rectangle: Click to edit Master text styles&#13;&#10;Second level&#13;&#10;Third level&#13;&#10;Fourth level&#13;&#10;Fifth level"/>
          <p:cNvSpPr>
            <a:spLocks noGrp="1"/>
          </p:cNvSpPr>
          <p:nvPr>
            <p:ph idx="1"/>
          </p:nvPr>
        </p:nvSpPr>
        <p:spPr/>
        <p:txBody>
          <a:bodyPr vert="horz" lIns="91440" tIns="45720" rIns="91440" bIns="45720" anchor="t" anchorCtr="0"/>
          <a:p>
            <a:r>
              <a:rPr lang="en-US" sz="2400"/>
              <a:t>Q-learning augments value iteration by maintaining an </a:t>
            </a:r>
            <a:r>
              <a:rPr lang="en-US" sz="2400" i="1">
                <a:solidFill>
                  <a:srgbClr val="FF0000"/>
                </a:solidFill>
              </a:rPr>
              <a:t>estimated utility value</a:t>
            </a:r>
            <a:r>
              <a:rPr lang="en-US" sz="2400" i="1"/>
              <a:t> Q(s,a)</a:t>
            </a:r>
            <a:r>
              <a:rPr lang="en-US" sz="2400"/>
              <a:t> for </a:t>
            </a:r>
            <a:r>
              <a:rPr lang="en-US" sz="2400" i="1">
                <a:solidFill>
                  <a:srgbClr val="008000"/>
                </a:solidFill>
              </a:rPr>
              <a:t>every action</a:t>
            </a:r>
            <a:r>
              <a:rPr lang="en-US" sz="2400"/>
              <a:t> at every state</a:t>
            </a:r>
            <a:endParaRPr lang="en-US" sz="2400"/>
          </a:p>
          <a:p>
            <a:endParaRPr lang="en-US" sz="2400"/>
          </a:p>
          <a:p>
            <a:endParaRPr lang="en-US" sz="2400"/>
          </a:p>
          <a:p>
            <a:r>
              <a:rPr lang="en-US" sz="2400"/>
              <a:t>The utility of a state </a:t>
            </a:r>
            <a:r>
              <a:rPr lang="en-US" sz="2400" err="1"/>
              <a:t>U(s</a:t>
            </a:r>
            <a:r>
              <a:rPr lang="en-US" sz="2400"/>
              <a:t>), or </a:t>
            </a:r>
            <a:r>
              <a:rPr lang="en-US" sz="2400" err="1"/>
              <a:t>Q(s</a:t>
            </a:r>
            <a:r>
              <a:rPr lang="en-US" sz="2400"/>
              <a:t>), is simply the maximum Q value over </a:t>
            </a:r>
            <a:r>
              <a:rPr lang="en-US" sz="2400">
                <a:solidFill>
                  <a:srgbClr val="FF0000"/>
                </a:solidFill>
              </a:rPr>
              <a:t>all the possible actions</a:t>
            </a:r>
            <a:r>
              <a:rPr lang="en-US" sz="2400"/>
              <a:t> at that state</a:t>
            </a:r>
            <a:endParaRPr lang="en-US" sz="2400"/>
          </a:p>
          <a:p>
            <a:endParaRPr lang="en-US" sz="2400"/>
          </a:p>
          <a:p>
            <a:endParaRPr lang="en-US" sz="2400"/>
          </a:p>
          <a:p>
            <a:r>
              <a:rPr lang="en-US" sz="2400"/>
              <a:t>Learns utilities of actions (not states) </a:t>
            </a:r>
            <a:r>
              <a:rPr lang="en-US" sz="2400">
                <a:sym typeface="Symbol" panose="05050102010706020507" pitchFamily="18" charset="2"/>
              </a:rPr>
              <a:t> </a:t>
            </a:r>
            <a:r>
              <a:rPr lang="en-US" sz="2400" i="1">
                <a:solidFill>
                  <a:srgbClr val="008000"/>
                </a:solidFill>
                <a:sym typeface="Symbol" panose="05050102010706020507" pitchFamily="18" charset="2"/>
              </a:rPr>
              <a:t>model-free learning</a:t>
            </a:r>
            <a:endParaRPr lang="en-US" sz="2400">
              <a:solidFill>
                <a:srgbClr val="008000"/>
              </a:solidFill>
              <a:sym typeface="Symbol" panose="05050102010706020507" pitchFamily="18" charset="2"/>
            </a:endParaRPr>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25095"/>
            <a:ext cx="10515600" cy="702310"/>
          </a:xfrm>
          <a:prstGeom prst="rect">
            <a:avLst/>
          </a:prstGeom>
        </p:spPr>
        <p:txBody>
          <a:bodyPr vert="horz" wrap="square" lIns="0" tIns="383413" rIns="0" bIns="0" rtlCol="0">
            <a:noAutofit/>
          </a:bodyPr>
          <a:lstStyle/>
          <a:p>
            <a:pPr marL="1943100">
              <a:lnSpc>
                <a:spcPct val="100000"/>
              </a:lnSpc>
              <a:spcBef>
                <a:spcPts val="100"/>
              </a:spcBef>
            </a:pPr>
            <a:r>
              <a:rPr sz="4400" spc="-60" dirty="0"/>
              <a:t>Action-Value</a:t>
            </a:r>
            <a:r>
              <a:rPr sz="4400" spc="-120" dirty="0"/>
              <a:t> </a:t>
            </a:r>
            <a:r>
              <a:rPr sz="4400" spc="-10" dirty="0"/>
              <a:t>Methods</a:t>
            </a:r>
            <a:endParaRPr sz="4400"/>
          </a:p>
        </p:txBody>
      </p:sp>
      <p:pic>
        <p:nvPicPr>
          <p:cNvPr id="3" name="object 3"/>
          <p:cNvPicPr/>
          <p:nvPr/>
        </p:nvPicPr>
        <p:blipFill>
          <a:blip r:embed="rId1" cstate="print"/>
          <a:stretch>
            <a:fillRect/>
          </a:stretch>
        </p:blipFill>
        <p:spPr>
          <a:xfrm>
            <a:off x="497840" y="1005205"/>
            <a:ext cx="11531600" cy="5539740"/>
          </a:xfrm>
          <a:prstGeom prst="rect">
            <a:avLst/>
          </a:prstGeom>
        </p:spPr>
      </p:pic>
      <p:sp>
        <p:nvSpPr>
          <p:cNvPr id="4" name="Slide Number Placeholder 3"/>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Title 369665"/>
          <p:cNvSpPr>
            <a:spLocks noGrp="1"/>
          </p:cNvSpPr>
          <p:nvPr>
            <p:ph type="title"/>
          </p:nvPr>
        </p:nvSpPr>
        <p:spPr>
          <a:xfrm>
            <a:off x="122555" y="171450"/>
            <a:ext cx="10515600" cy="594995"/>
          </a:xfrm>
        </p:spPr>
        <p:txBody>
          <a:bodyPr vert="horz" lIns="91440" tIns="45720" rIns="91440" bIns="45720" anchor="b" anchorCtr="0"/>
          <a:p>
            <a:pPr algn="ctr"/>
            <a:r>
              <a:rPr lang="en-US" b="1"/>
              <a:t>Q-Learning</a:t>
            </a:r>
            <a:endParaRPr lang="en-US" b="1"/>
          </a:p>
        </p:txBody>
      </p:sp>
      <p:sp>
        <p:nvSpPr>
          <p:cNvPr id="369667" name="Text Placeholder 369666" descr="Rectangle: Click to edit Master text styles&#13;&#10;Second level&#13;&#10;Third level&#13;&#10;Fourth level&#13;&#10;Fifth level"/>
          <p:cNvSpPr>
            <a:spLocks noGrp="1"/>
          </p:cNvSpPr>
          <p:nvPr>
            <p:ph idx="1"/>
          </p:nvPr>
        </p:nvSpPr>
        <p:spPr>
          <a:xfrm>
            <a:off x="365125" y="960755"/>
            <a:ext cx="11273155" cy="4994275"/>
          </a:xfrm>
        </p:spPr>
        <p:txBody>
          <a:bodyPr>
            <a:normAutofit/>
          </a:bodyPr>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r>
              <a:rPr kumimoji="0" sz="2400" b="0" i="0" u="none" strike="noStrike" kern="1200" cap="none" spc="0" normalizeH="0" baseline="0" noProof="1" err="1">
                <a:solidFill>
                  <a:schemeClr val="tx1"/>
                </a:solidFill>
                <a:latin typeface="Arial" panose="020B0604020202020204" pitchFamily="34" charset="0"/>
                <a:ea typeface="+mn-ea"/>
                <a:cs typeface="Arial" panose="020B0604020202020204" pitchFamily="34" charset="0"/>
              </a:rPr>
              <a:t>for</a:t>
            </a:r>
            <a:r>
              <a:rPr kumimoji="0" lang="en-US" sz="2400" b="0" i="0" u="none" strike="noStrike" kern="1200" cap="none" spc="0" normalizeH="0" baseline="0" noProof="1" err="1">
                <a:solidFill>
                  <a:schemeClr val="tx1"/>
                </a:solidFill>
                <a:latin typeface="Arial" panose="020B0604020202020204" pitchFamily="34" charset="0"/>
                <a:ea typeface="+mn-ea"/>
                <a:cs typeface="Arial" panose="020B0604020202020204" pitchFamily="34" charset="0"/>
              </a:rPr>
              <a:t> </a:t>
            </a:r>
            <a:r>
              <a:rPr kumimoji="0" sz="2400" b="0" i="0" u="none" strike="noStrike" kern="1200" cap="none" spc="0" normalizeH="0" baseline="0" noProof="1" err="1">
                <a:solidFill>
                  <a:schemeClr val="tx1"/>
                </a:solidFill>
                <a:latin typeface="Arial" panose="020B0604020202020204" pitchFamily="34" charset="0"/>
                <a:ea typeface="+mn-ea"/>
                <a:cs typeface="Arial" panose="020B0604020202020204" pitchFamily="34" charset="0"/>
              </a:rPr>
              <a:t>each</a:t>
            </a:r>
            <a:r>
              <a:rPr kumimoji="0"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rPr>
              <a:t> state s </a:t>
            </a:r>
            <a:br>
              <a:rPr sz="2400">
                <a:latin typeface="Arial" panose="020B0604020202020204" pitchFamily="34" charset="0"/>
                <a:cs typeface="Arial" panose="020B0604020202020204" pitchFamily="34" charset="0"/>
              </a:rPr>
            </a:br>
            <a:r>
              <a:rPr kumimoji="0"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rPr>
              <a:t>  </a:t>
            </a:r>
            <a:r>
              <a:rPr kumimoji="0" sz="2400" b="0" i="0" u="none" strike="noStrike" kern="1200" cap="none" spc="0" normalizeH="0" baseline="0" noProof="1" err="1">
                <a:solidFill>
                  <a:schemeClr val="tx1"/>
                </a:solidFill>
                <a:latin typeface="Arial" panose="020B0604020202020204" pitchFamily="34" charset="0"/>
                <a:ea typeface="+mn-ea"/>
                <a:cs typeface="Arial" panose="020B0604020202020204" pitchFamily="34" charset="0"/>
              </a:rPr>
              <a:t>foreach</a:t>
            </a:r>
            <a:r>
              <a:rPr kumimoji="0"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rPr>
              <a:t> action a</a:t>
            </a:r>
            <a:br>
              <a:rPr sz="2400">
                <a:latin typeface="Arial" panose="020B0604020202020204" pitchFamily="34" charset="0"/>
                <a:cs typeface="Arial" panose="020B0604020202020204" pitchFamily="34" charset="0"/>
              </a:rPr>
            </a:br>
            <a:r>
              <a:rPr kumimoji="0"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rPr>
              <a:t>     Q(s,a)=0 </a:t>
            </a:r>
            <a:br>
              <a:rPr sz="2400">
                <a:latin typeface="Arial" panose="020B0604020202020204" pitchFamily="34" charset="0"/>
                <a:cs typeface="Arial" panose="020B0604020202020204" pitchFamily="34" charset="0"/>
              </a:rPr>
            </a:br>
            <a:r>
              <a:rPr kumimoji="0"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rPr>
              <a:t>s=</a:t>
            </a:r>
            <a:r>
              <a:rPr kumimoji="0" sz="2400" b="0" i="0" u="none" strike="noStrike" kern="1200" cap="none" spc="0" normalizeH="0" baseline="0" noProof="1" err="1">
                <a:solidFill>
                  <a:schemeClr val="tx1"/>
                </a:solidFill>
                <a:latin typeface="Arial" panose="020B0604020202020204" pitchFamily="34" charset="0"/>
                <a:ea typeface="+mn-ea"/>
                <a:cs typeface="Arial" panose="020B0604020202020204" pitchFamily="34" charset="0"/>
              </a:rPr>
              <a:t>currentstate</a:t>
            </a:r>
            <a:r>
              <a:rPr kumimoji="0"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rPr>
              <a:t> </a:t>
            </a:r>
            <a:br>
              <a:rPr sz="2400">
                <a:latin typeface="Arial" panose="020B0604020202020204" pitchFamily="34" charset="0"/>
                <a:cs typeface="Arial" panose="020B0604020202020204" pitchFamily="34" charset="0"/>
              </a:rPr>
            </a:br>
            <a:r>
              <a:rPr kumimoji="0" sz="2400" b="0" i="0" u="none" strike="noStrike" kern="1200" cap="none" spc="0" normalizeH="0" baseline="0" noProof="1">
                <a:solidFill>
                  <a:srgbClr val="C00000"/>
                </a:solidFill>
                <a:latin typeface="Arial" panose="020B0604020202020204" pitchFamily="34" charset="0"/>
                <a:ea typeface="+mn-ea"/>
                <a:cs typeface="Arial" panose="020B0604020202020204" pitchFamily="34" charset="0"/>
              </a:rPr>
              <a:t>do forever </a:t>
            </a:r>
            <a:br>
              <a:rPr sz="2400">
                <a:solidFill>
                  <a:srgbClr val="C00000"/>
                </a:solidFill>
                <a:latin typeface="Arial" panose="020B0604020202020204" pitchFamily="34" charset="0"/>
                <a:cs typeface="Arial" panose="020B0604020202020204" pitchFamily="34" charset="0"/>
              </a:rPr>
            </a:br>
            <a:r>
              <a:rPr kumimoji="0"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rPr>
              <a:t>  a = select an action </a:t>
            </a:r>
            <a:br>
              <a:rPr sz="2400">
                <a:latin typeface="Arial" panose="020B0604020202020204" pitchFamily="34" charset="0"/>
                <a:cs typeface="Arial" panose="020B0604020202020204" pitchFamily="34" charset="0"/>
              </a:rPr>
            </a:br>
            <a:r>
              <a:rPr kumimoji="0"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rPr>
              <a:t>  do action a </a:t>
            </a:r>
            <a:br>
              <a:rPr sz="2400">
                <a:latin typeface="Arial" panose="020B0604020202020204" pitchFamily="34" charset="0"/>
                <a:cs typeface="Arial" panose="020B0604020202020204" pitchFamily="34" charset="0"/>
              </a:rPr>
            </a:br>
            <a:r>
              <a:rPr kumimoji="0"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rPr>
              <a:t>  r = reward from doing a </a:t>
            </a:r>
            <a:br>
              <a:rPr sz="2400">
                <a:latin typeface="Arial" panose="020B0604020202020204" pitchFamily="34" charset="0"/>
                <a:cs typeface="Arial" panose="020B0604020202020204" pitchFamily="34" charset="0"/>
              </a:rPr>
            </a:br>
            <a:r>
              <a:rPr kumimoji="0"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rPr>
              <a:t>  t = resulting state from doing a </a:t>
            </a:r>
            <a:br>
              <a:rPr sz="2400">
                <a:latin typeface="Arial" panose="020B0604020202020204" pitchFamily="34" charset="0"/>
                <a:cs typeface="Arial" panose="020B0604020202020204" pitchFamily="34" charset="0"/>
              </a:rPr>
            </a:br>
            <a:r>
              <a:rPr kumimoji="0"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rPr>
              <a:t>  </a:t>
            </a:r>
            <a:r>
              <a:rPr kumimoji="0" sz="2400" b="0" i="0" u="none" strike="noStrike" kern="1200" cap="none" spc="0" normalizeH="0" baseline="0" noProof="1">
                <a:solidFill>
                  <a:srgbClr val="C00000"/>
                </a:solidFill>
                <a:latin typeface="Arial" panose="020B0604020202020204" pitchFamily="34" charset="0"/>
                <a:ea typeface="+mn-ea"/>
                <a:cs typeface="Arial" panose="020B0604020202020204" pitchFamily="34" charset="0"/>
              </a:rPr>
              <a:t>Q(s,a) = (1 – </a:t>
            </a:r>
            <a:r>
              <a:rPr kumimoji="0" sz="2400" b="0" i="0" u="none" strike="noStrike" kern="1200" cap="none" spc="0" normalizeH="0" baseline="0" noProof="1">
                <a:solidFill>
                  <a:srgbClr val="C00000"/>
                </a:solidFill>
                <a:latin typeface="Arial" panose="020B0604020202020204" pitchFamily="34" charset="0"/>
                <a:ea typeface="+mn-ea"/>
                <a:cs typeface="Arial" panose="020B0604020202020204" pitchFamily="34" charset="0"/>
                <a:sym typeface="Symbol" panose="05050102010706020507" pitchFamily="18" charset="2"/>
              </a:rPr>
              <a:t></a:t>
            </a:r>
            <a:r>
              <a:rPr kumimoji="0" sz="2400" b="0" i="0" u="none" strike="noStrike" kern="1200" cap="none" spc="0" normalizeH="0" baseline="0" noProof="1">
                <a:solidFill>
                  <a:srgbClr val="C00000"/>
                </a:solidFill>
                <a:latin typeface="Arial" panose="020B0604020202020204" pitchFamily="34" charset="0"/>
                <a:ea typeface="+mn-ea"/>
                <a:cs typeface="Arial" panose="020B0604020202020204" pitchFamily="34" charset="0"/>
              </a:rPr>
              <a:t>) </a:t>
            </a:r>
            <a:r>
              <a:rPr kumimoji="0" sz="2400" b="0" i="0" u="none" strike="noStrike" kern="1200" cap="none" spc="0" normalizeH="0" baseline="0" noProof="1" err="1">
                <a:solidFill>
                  <a:srgbClr val="C00000"/>
                </a:solidFill>
                <a:latin typeface="Arial" panose="020B0604020202020204" pitchFamily="34" charset="0"/>
                <a:ea typeface="+mn-ea"/>
                <a:cs typeface="Arial" panose="020B0604020202020204" pitchFamily="34" charset="0"/>
              </a:rPr>
              <a:t>Q(s,a</a:t>
            </a:r>
            <a:r>
              <a:rPr kumimoji="0" sz="2400" b="0" i="0" u="none" strike="noStrike" kern="1200" cap="none" spc="0" normalizeH="0" baseline="0" noProof="1">
                <a:solidFill>
                  <a:srgbClr val="C00000"/>
                </a:solidFill>
                <a:latin typeface="Arial" panose="020B0604020202020204" pitchFamily="34" charset="0"/>
                <a:ea typeface="+mn-ea"/>
                <a:cs typeface="Arial" panose="020B0604020202020204" pitchFamily="34" charset="0"/>
              </a:rPr>
              <a:t>) +  </a:t>
            </a:r>
            <a:r>
              <a:rPr kumimoji="0" sz="2400" b="0" i="0" u="none" strike="noStrike" kern="1200" cap="none" spc="0" normalizeH="0" baseline="0" noProof="1">
                <a:solidFill>
                  <a:srgbClr val="C00000"/>
                </a:solidFill>
                <a:latin typeface="Arial" panose="020B0604020202020204" pitchFamily="34" charset="0"/>
                <a:ea typeface="+mn-ea"/>
                <a:cs typeface="Arial" panose="020B0604020202020204" pitchFamily="34" charset="0"/>
                <a:sym typeface="Symbol" panose="05050102010706020507" pitchFamily="18" charset="2"/>
              </a:rPr>
              <a:t></a:t>
            </a:r>
            <a:r>
              <a:rPr kumimoji="0" sz="2400" b="0" i="0" u="none" strike="noStrike" kern="1200" cap="none" spc="0" normalizeH="0" baseline="0" noProof="1">
                <a:solidFill>
                  <a:srgbClr val="C00000"/>
                </a:solidFill>
                <a:latin typeface="Arial" panose="020B0604020202020204" pitchFamily="34" charset="0"/>
                <a:ea typeface="+mn-ea"/>
                <a:cs typeface="Arial" panose="020B0604020202020204" pitchFamily="34" charset="0"/>
              </a:rPr>
              <a:t> (r + </a:t>
            </a:r>
            <a:r>
              <a:rPr kumimoji="0" sz="2400" b="0" i="0" u="none" strike="noStrike" kern="1200" cap="none" spc="0" normalizeH="0" baseline="0" noProof="1">
                <a:solidFill>
                  <a:srgbClr val="C00000"/>
                </a:solidFill>
                <a:latin typeface="Arial" panose="020B0604020202020204" pitchFamily="34" charset="0"/>
                <a:ea typeface="+mn-ea"/>
                <a:cs typeface="Arial" panose="020B0604020202020204" pitchFamily="34" charset="0"/>
                <a:sym typeface="Symbol" panose="05050102010706020507" pitchFamily="18" charset="2"/>
              </a:rPr>
              <a:t></a:t>
            </a:r>
            <a:r>
              <a:rPr kumimoji="0" sz="2400" b="0" i="0" u="none" strike="noStrike" kern="1200" cap="none" spc="0" normalizeH="0" baseline="0" noProof="1">
                <a:solidFill>
                  <a:srgbClr val="C00000"/>
                </a:solidFill>
                <a:latin typeface="Arial" panose="020B0604020202020204" pitchFamily="34" charset="0"/>
                <a:ea typeface="+mn-ea"/>
                <a:cs typeface="Arial" panose="020B0604020202020204" pitchFamily="34" charset="0"/>
              </a:rPr>
              <a:t> </a:t>
            </a:r>
            <a:r>
              <a:rPr kumimoji="0" sz="2400" b="0" i="0" u="none" strike="noStrike" kern="1200" cap="none" spc="0" normalizeH="0" baseline="0" noProof="1" err="1">
                <a:solidFill>
                  <a:srgbClr val="C00000"/>
                </a:solidFill>
                <a:latin typeface="Arial" panose="020B0604020202020204" pitchFamily="34" charset="0"/>
                <a:ea typeface="+mn-ea"/>
                <a:cs typeface="Arial" panose="020B0604020202020204" pitchFamily="34" charset="0"/>
              </a:rPr>
              <a:t>Q(t</a:t>
            </a:r>
            <a:r>
              <a:rPr kumimoji="0" sz="2400" b="0" i="0" u="none" strike="noStrike" kern="1200" cap="none" spc="0" normalizeH="0" baseline="0" noProof="1">
                <a:solidFill>
                  <a:srgbClr val="C00000"/>
                </a:solidFill>
                <a:latin typeface="Arial" panose="020B0604020202020204" pitchFamily="34" charset="0"/>
                <a:ea typeface="+mn-ea"/>
                <a:cs typeface="Arial" panose="020B0604020202020204" pitchFamily="34" charset="0"/>
              </a:rPr>
              <a:t>)) </a:t>
            </a:r>
            <a:br>
              <a:rPr sz="2400">
                <a:solidFill>
                  <a:srgbClr val="C00000"/>
                </a:solidFill>
                <a:latin typeface="Arial" panose="020B0604020202020204" pitchFamily="34" charset="0"/>
                <a:cs typeface="Arial" panose="020B0604020202020204" pitchFamily="34" charset="0"/>
              </a:rPr>
            </a:br>
            <a:r>
              <a:rPr kumimoji="0"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rPr>
              <a:t>  s = t </a:t>
            </a:r>
            <a:endParaRPr kumimoji="0"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rPr>
              <a:t>The </a:t>
            </a:r>
            <a:r>
              <a:rPr kumimoji="0" sz="2400" b="0" i="1" u="none" strike="noStrike" kern="1200" cap="none" spc="0" normalizeH="0" baseline="0" noProof="1">
                <a:solidFill>
                  <a:srgbClr val="FF0000"/>
                </a:solidFill>
                <a:latin typeface="Arial" panose="020B0604020202020204" pitchFamily="34" charset="0"/>
                <a:ea typeface="+mn-ea"/>
                <a:cs typeface="Arial" panose="020B0604020202020204" pitchFamily="34" charset="0"/>
              </a:rPr>
              <a:t>learning coefficient</a:t>
            </a:r>
            <a:r>
              <a:rPr kumimoji="0" sz="2400" b="0" i="0" u="none" strike="noStrike" kern="1200" cap="none" spc="0" normalizeH="0" baseline="0" noProof="1">
                <a:solidFill>
                  <a:srgbClr val="FF0000"/>
                </a:solidFill>
                <a:latin typeface="Arial" panose="020B0604020202020204" pitchFamily="34" charset="0"/>
                <a:ea typeface="+mn-ea"/>
                <a:cs typeface="Arial" panose="020B0604020202020204" pitchFamily="34" charset="0"/>
              </a:rPr>
              <a:t>, </a:t>
            </a:r>
            <a:r>
              <a:rPr kumimoji="0" sz="2400" b="0" i="0" u="none" strike="noStrike" kern="1200" cap="none" spc="0" normalizeH="0" baseline="0" noProof="1">
                <a:solidFill>
                  <a:srgbClr val="FF0000"/>
                </a:solidFill>
                <a:latin typeface="Arial" panose="020B0604020202020204" pitchFamily="34" charset="0"/>
                <a:ea typeface="+mn-ea"/>
                <a:cs typeface="Arial" panose="020B0604020202020204" pitchFamily="34" charset="0"/>
                <a:sym typeface="Symbol" panose="05050102010706020507" pitchFamily="18" charset="2"/>
              </a:rPr>
              <a:t></a:t>
            </a:r>
            <a:r>
              <a:rPr kumimoji="0"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rPr>
              <a:t>, determines how quickly our estimates are updated</a:t>
            </a:r>
            <a:endParaRPr kumimoji="0"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rPr>
              <a:t>Normally, </a:t>
            </a:r>
            <a:r>
              <a:rPr kumimoji="0" lang="en-US"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rPr>
              <a:t>0&lt;</a:t>
            </a:r>
            <a:r>
              <a:rPr kumimoji="0"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sym typeface="Symbol" panose="05050102010706020507" pitchFamily="18" charset="2"/>
              </a:rPr>
              <a:t></a:t>
            </a:r>
            <a:r>
              <a:rPr kumimoji="0" lang="en-US"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sym typeface="Symbol" panose="05050102010706020507" pitchFamily="18" charset="2"/>
              </a:rPr>
              <a:t>&lt;1</a:t>
            </a:r>
            <a:r>
              <a:rPr kumimoji="0"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rPr>
              <a:t> </a:t>
            </a:r>
            <a:endParaRPr kumimoji="0" sz="2400" b="0" i="0" u="none" strike="noStrike" kern="1200" cap="none" spc="0" normalizeH="0" baseline="0" noProof="1">
              <a:solidFill>
                <a:schemeClr val="tx1"/>
              </a:solidFill>
              <a:latin typeface="Arial" panose="020B0604020202020204" pitchFamily="34" charset="0"/>
              <a:ea typeface="+mn-ea"/>
              <a:cs typeface="Arial" panose="020B0604020202020204" pitchFamily="34" charset="0"/>
            </a:endParaRPr>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1" cstate="print"/>
          <a:stretch>
            <a:fillRect/>
          </a:stretch>
        </p:blipFill>
        <p:spPr>
          <a:xfrm>
            <a:off x="907415" y="1651000"/>
            <a:ext cx="9456420" cy="5207000"/>
          </a:xfrm>
          <a:prstGeom prst="rect">
            <a:avLst/>
          </a:prstGeom>
        </p:spPr>
      </p:pic>
      <p:sp>
        <p:nvSpPr>
          <p:cNvPr id="4" name="Title 3"/>
          <p:cNvSpPr/>
          <p:nvPr>
            <p:ph type="title"/>
          </p:nvPr>
        </p:nvSpPr>
        <p:spPr/>
        <p:txBody>
          <a:bodyPr/>
          <a:p>
            <a:pPr algn="ctr"/>
            <a:r>
              <a:rPr lang="en-US"/>
              <a:t>q function calculation</a:t>
            </a:r>
            <a:endParaRPr lang="en-US"/>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itle 375809"/>
          <p:cNvSpPr>
            <a:spLocks noGrp="1"/>
          </p:cNvSpPr>
          <p:nvPr>
            <p:ph type="title"/>
          </p:nvPr>
        </p:nvSpPr>
        <p:spPr/>
        <p:txBody>
          <a:bodyPr vert="horz" lIns="91440" tIns="45720" rIns="91440" bIns="45720" anchor="b" anchorCtr="0"/>
          <a:p>
            <a:r>
              <a:rPr lang="en-US"/>
              <a:t>Exploration policy</a:t>
            </a:r>
            <a:endParaRPr lang="en-US"/>
          </a:p>
        </p:txBody>
      </p:sp>
      <p:sp>
        <p:nvSpPr>
          <p:cNvPr id="375811" name="Content Placeholder 375810" descr="Rectangle: Click to edit Master text styles&#13;&#10;Second level&#13;&#10;Third level&#13;&#10;Fourth level&#13;&#10;Fifth level"/>
          <p:cNvSpPr>
            <a:spLocks noGrp="1"/>
          </p:cNvSpPr>
          <p:nvPr>
            <p:ph idx="1"/>
          </p:nvPr>
        </p:nvSpPr>
        <p:spPr/>
        <p:txBody>
          <a:bodyPr vert="horz" lIns="91440" tIns="45720" rIns="91440" bIns="45720" anchor="t" anchorCtr="0"/>
          <a:p>
            <a:pPr>
              <a:lnSpc>
                <a:spcPct val="80000"/>
              </a:lnSpc>
            </a:pPr>
            <a:r>
              <a:rPr lang="en-US"/>
              <a:t>Wacky approach </a:t>
            </a:r>
            <a:r>
              <a:rPr lang="en-US" i="1">
                <a:solidFill>
                  <a:srgbClr val="008000"/>
                </a:solidFill>
              </a:rPr>
              <a:t>(exploration)</a:t>
            </a:r>
            <a:r>
              <a:rPr lang="en-US">
                <a:solidFill>
                  <a:srgbClr val="008000"/>
                </a:solidFill>
              </a:rPr>
              <a:t>:</a:t>
            </a:r>
            <a:r>
              <a:rPr lang="en-US">
                <a:solidFill>
                  <a:srgbClr val="FF0000"/>
                </a:solidFill>
              </a:rPr>
              <a:t> act randomly</a:t>
            </a:r>
            <a:r>
              <a:rPr lang="en-US"/>
              <a:t> in hopes of eventually exploring entire environment</a:t>
            </a:r>
            <a:endParaRPr lang="en-US"/>
          </a:p>
          <a:p>
            <a:pPr>
              <a:lnSpc>
                <a:spcPct val="80000"/>
              </a:lnSpc>
            </a:pPr>
            <a:r>
              <a:rPr lang="en-US"/>
              <a:t>Greedy approach </a:t>
            </a:r>
            <a:r>
              <a:rPr lang="en-US" i="1">
                <a:solidFill>
                  <a:srgbClr val="008000"/>
                </a:solidFill>
              </a:rPr>
              <a:t>(exploitation):</a:t>
            </a:r>
            <a:r>
              <a:rPr lang="en-US"/>
              <a:t> </a:t>
            </a:r>
            <a:r>
              <a:rPr lang="en-US">
                <a:solidFill>
                  <a:srgbClr val="FF0000"/>
                </a:solidFill>
              </a:rPr>
              <a:t>act to maximize utility using current estimate</a:t>
            </a:r>
            <a:endParaRPr lang="en-US">
              <a:solidFill>
                <a:srgbClr val="FF0000"/>
              </a:solidFill>
            </a:endParaRPr>
          </a:p>
          <a:p>
            <a:pPr>
              <a:lnSpc>
                <a:spcPct val="80000"/>
              </a:lnSpc>
            </a:pPr>
            <a:r>
              <a:rPr lang="en-US"/>
              <a:t>Reasonable balance: </a:t>
            </a:r>
            <a:r>
              <a:rPr lang="en-US">
                <a:solidFill>
                  <a:srgbClr val="FF0000"/>
                </a:solidFill>
              </a:rPr>
              <a:t>act more wacky (exploratory) when agent has little idea of environment; more greedy(exploit) when the model is close to correct</a:t>
            </a:r>
            <a:endParaRPr lang="en-US">
              <a:solidFill>
                <a:srgbClr val="FF0000"/>
              </a:solidFill>
            </a:endParaRPr>
          </a:p>
          <a:p>
            <a:pPr>
              <a:lnSpc>
                <a:spcPct val="80000"/>
              </a:lnSpc>
            </a:pPr>
            <a:r>
              <a:rPr lang="en-US"/>
              <a:t>Example: n-armed bandits…</a:t>
            </a:r>
            <a:endParaRPr lang="en-US"/>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5811">
                                            <p:txEl>
                                              <p:charRg st="0" end="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5811">
                                            <p:txEl>
                                              <p:charRg st="95" end="17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5811">
                                            <p:txEl>
                                              <p:charRg st="174" end="3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5811">
                                            <p:txEl>
                                              <p:charRg st="313" end="33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17805"/>
            <a:ext cx="10030460" cy="627380"/>
          </a:xfrm>
          <a:prstGeom prst="rect">
            <a:avLst/>
          </a:prstGeom>
        </p:spPr>
        <p:txBody>
          <a:bodyPr vert="horz" wrap="square" lIns="0" tIns="12065" rIns="0" bIns="0" rtlCol="0">
            <a:spAutoFit/>
          </a:bodyPr>
          <a:lstStyle/>
          <a:p>
            <a:pPr marL="12700">
              <a:lnSpc>
                <a:spcPct val="100000"/>
              </a:lnSpc>
              <a:spcBef>
                <a:spcPts val="95"/>
              </a:spcBef>
            </a:pPr>
            <a:r>
              <a:rPr sz="4000" dirty="0"/>
              <a:t>The</a:t>
            </a:r>
            <a:r>
              <a:rPr sz="4000" spc="-45" dirty="0"/>
              <a:t> </a:t>
            </a:r>
            <a:r>
              <a:rPr sz="4000" spc="-25" dirty="0"/>
              <a:t>Exploration/Exploitation</a:t>
            </a:r>
            <a:r>
              <a:rPr sz="4000" spc="-85" dirty="0"/>
              <a:t> </a:t>
            </a:r>
            <a:r>
              <a:rPr sz="4000" spc="-10" dirty="0"/>
              <a:t>Dilemma</a:t>
            </a:r>
            <a:endParaRPr sz="4000"/>
          </a:p>
        </p:txBody>
      </p:sp>
      <p:sp>
        <p:nvSpPr>
          <p:cNvPr id="4" name="object 4"/>
          <p:cNvSpPr txBox="1"/>
          <p:nvPr/>
        </p:nvSpPr>
        <p:spPr>
          <a:xfrm>
            <a:off x="10021316" y="6431686"/>
            <a:ext cx="110489" cy="196850"/>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88888"/>
                </a:solidFill>
                <a:latin typeface="Arial MT"/>
                <a:cs typeface="Arial MT"/>
              </a:rPr>
              <a:t>3</a:t>
            </a:r>
            <a:endParaRPr sz="1200">
              <a:latin typeface="Arial MT"/>
              <a:cs typeface="Arial MT"/>
            </a:endParaRPr>
          </a:p>
        </p:txBody>
      </p:sp>
      <p:sp>
        <p:nvSpPr>
          <p:cNvPr id="5" name="object 5"/>
          <p:cNvSpPr txBox="1"/>
          <p:nvPr/>
        </p:nvSpPr>
        <p:spPr>
          <a:xfrm>
            <a:off x="1968500" y="1547875"/>
            <a:ext cx="8344534" cy="2385695"/>
          </a:xfrm>
          <a:prstGeom prst="rect">
            <a:avLst/>
          </a:prstGeom>
        </p:spPr>
        <p:txBody>
          <a:bodyPr vert="horz" wrap="square" lIns="0" tIns="74930" rIns="0" bIns="0" rtlCol="0">
            <a:spAutoFit/>
          </a:bodyPr>
          <a:lstStyle/>
          <a:p>
            <a:pPr marL="24765">
              <a:lnSpc>
                <a:spcPct val="100000"/>
              </a:lnSpc>
              <a:spcBef>
                <a:spcPts val="590"/>
              </a:spcBef>
            </a:pPr>
            <a:r>
              <a:rPr sz="2400" spc="-20" dirty="0">
                <a:latin typeface="Tahoma" panose="020B0604030504040204"/>
                <a:cs typeface="Tahoma" panose="020B0604030504040204"/>
              </a:rPr>
              <a:t>Online</a:t>
            </a:r>
            <a:r>
              <a:rPr sz="2400" spc="-70" dirty="0">
                <a:latin typeface="Tahoma" panose="020B0604030504040204"/>
                <a:cs typeface="Tahoma" panose="020B0604030504040204"/>
              </a:rPr>
              <a:t> </a:t>
            </a:r>
            <a:r>
              <a:rPr sz="2400" spc="-50" dirty="0">
                <a:latin typeface="Tahoma" panose="020B0604030504040204"/>
                <a:cs typeface="Tahoma" panose="020B0604030504040204"/>
              </a:rPr>
              <a:t>decision-</a:t>
            </a:r>
            <a:r>
              <a:rPr sz="2400" spc="-35" dirty="0">
                <a:latin typeface="Tahoma" panose="020B0604030504040204"/>
                <a:cs typeface="Tahoma" panose="020B0604030504040204"/>
              </a:rPr>
              <a:t>making</a:t>
            </a:r>
            <a:r>
              <a:rPr sz="2400" spc="-140" dirty="0">
                <a:latin typeface="Tahoma" panose="020B0604030504040204"/>
                <a:cs typeface="Tahoma" panose="020B0604030504040204"/>
              </a:rPr>
              <a:t> </a:t>
            </a:r>
            <a:r>
              <a:rPr sz="2400" spc="-50" dirty="0">
                <a:latin typeface="Tahoma" panose="020B0604030504040204"/>
                <a:cs typeface="Tahoma" panose="020B0604030504040204"/>
              </a:rPr>
              <a:t>involves</a:t>
            </a:r>
            <a:r>
              <a:rPr sz="2400" spc="-95" dirty="0">
                <a:latin typeface="Tahoma" panose="020B0604030504040204"/>
                <a:cs typeface="Tahoma" panose="020B0604030504040204"/>
              </a:rPr>
              <a:t> </a:t>
            </a:r>
            <a:r>
              <a:rPr sz="2400" dirty="0">
                <a:latin typeface="Tahoma" panose="020B0604030504040204"/>
                <a:cs typeface="Tahoma" panose="020B0604030504040204"/>
              </a:rPr>
              <a:t>a</a:t>
            </a:r>
            <a:r>
              <a:rPr sz="2400" spc="-135" dirty="0">
                <a:latin typeface="Tahoma" panose="020B0604030504040204"/>
                <a:cs typeface="Tahoma" panose="020B0604030504040204"/>
              </a:rPr>
              <a:t> </a:t>
            </a:r>
            <a:r>
              <a:rPr sz="2400" spc="-40" dirty="0">
                <a:latin typeface="Tahoma" panose="020B0604030504040204"/>
                <a:cs typeface="Tahoma" panose="020B0604030504040204"/>
              </a:rPr>
              <a:t>fundamental</a:t>
            </a:r>
            <a:r>
              <a:rPr sz="2400" spc="-130" dirty="0">
                <a:latin typeface="Tahoma" panose="020B0604030504040204"/>
                <a:cs typeface="Tahoma" panose="020B0604030504040204"/>
              </a:rPr>
              <a:t> </a:t>
            </a:r>
            <a:r>
              <a:rPr sz="2400" spc="-10" dirty="0">
                <a:latin typeface="Tahoma" panose="020B0604030504040204"/>
                <a:cs typeface="Tahoma" panose="020B0604030504040204"/>
              </a:rPr>
              <a:t>choice:</a:t>
            </a:r>
            <a:endParaRPr sz="2400">
              <a:latin typeface="Tahoma" panose="020B0604030504040204"/>
              <a:cs typeface="Tahoma" panose="020B0604030504040204"/>
            </a:endParaRPr>
          </a:p>
          <a:p>
            <a:pPr marL="367665" indent="-342900">
              <a:lnSpc>
                <a:spcPct val="100000"/>
              </a:lnSpc>
              <a:spcBef>
                <a:spcPts val="495"/>
              </a:spcBef>
              <a:buFont typeface="Arial MT"/>
              <a:buChar char="•"/>
              <a:tabLst>
                <a:tab pos="367665" algn="l"/>
              </a:tabLst>
            </a:pPr>
            <a:r>
              <a:rPr sz="2400" spc="-20" dirty="0">
                <a:solidFill>
                  <a:srgbClr val="3333B1"/>
                </a:solidFill>
                <a:latin typeface="Tahoma" panose="020B0604030504040204"/>
                <a:cs typeface="Tahoma" panose="020B0604030504040204"/>
              </a:rPr>
              <a:t>Exploitation</a:t>
            </a:r>
            <a:r>
              <a:rPr sz="2400" spc="-135" dirty="0">
                <a:solidFill>
                  <a:srgbClr val="3333B1"/>
                </a:solidFill>
                <a:latin typeface="Tahoma" panose="020B0604030504040204"/>
                <a:cs typeface="Tahoma" panose="020B0604030504040204"/>
              </a:rPr>
              <a:t> </a:t>
            </a:r>
            <a:r>
              <a:rPr sz="2400" spc="-10" dirty="0">
                <a:latin typeface="Tahoma" panose="020B0604030504040204"/>
                <a:cs typeface="Tahoma" panose="020B0604030504040204"/>
              </a:rPr>
              <a:t>Make</a:t>
            </a:r>
            <a:r>
              <a:rPr sz="2400" spc="-114" dirty="0">
                <a:latin typeface="Tahoma" panose="020B0604030504040204"/>
                <a:cs typeface="Tahoma" panose="020B0604030504040204"/>
              </a:rPr>
              <a:t> </a:t>
            </a:r>
            <a:r>
              <a:rPr sz="2400" dirty="0">
                <a:latin typeface="Tahoma" panose="020B0604030504040204"/>
                <a:cs typeface="Tahoma" panose="020B0604030504040204"/>
              </a:rPr>
              <a:t>the</a:t>
            </a:r>
            <a:r>
              <a:rPr sz="2400" spc="-160" dirty="0">
                <a:latin typeface="Tahoma" panose="020B0604030504040204"/>
                <a:cs typeface="Tahoma" panose="020B0604030504040204"/>
              </a:rPr>
              <a:t> </a:t>
            </a:r>
            <a:r>
              <a:rPr sz="2400" spc="-25" dirty="0">
                <a:latin typeface="Tahoma" panose="020B0604030504040204"/>
                <a:cs typeface="Tahoma" panose="020B0604030504040204"/>
              </a:rPr>
              <a:t>best</a:t>
            </a:r>
            <a:r>
              <a:rPr sz="2400" spc="-150" dirty="0">
                <a:latin typeface="Tahoma" panose="020B0604030504040204"/>
                <a:cs typeface="Tahoma" panose="020B0604030504040204"/>
              </a:rPr>
              <a:t> </a:t>
            </a:r>
            <a:r>
              <a:rPr sz="2400" spc="-40" dirty="0">
                <a:latin typeface="Tahoma" panose="020B0604030504040204"/>
                <a:cs typeface="Tahoma" panose="020B0604030504040204"/>
              </a:rPr>
              <a:t>decision</a:t>
            </a:r>
            <a:r>
              <a:rPr sz="2400" spc="-140" dirty="0">
                <a:latin typeface="Tahoma" panose="020B0604030504040204"/>
                <a:cs typeface="Tahoma" panose="020B0604030504040204"/>
              </a:rPr>
              <a:t> </a:t>
            </a:r>
            <a:r>
              <a:rPr sz="2400" spc="-40" dirty="0">
                <a:latin typeface="Tahoma" panose="020B0604030504040204"/>
                <a:cs typeface="Tahoma" panose="020B0604030504040204"/>
              </a:rPr>
              <a:t>given</a:t>
            </a:r>
            <a:r>
              <a:rPr sz="2400" spc="-150" dirty="0">
                <a:latin typeface="Tahoma" panose="020B0604030504040204"/>
                <a:cs typeface="Tahoma" panose="020B0604030504040204"/>
              </a:rPr>
              <a:t> </a:t>
            </a:r>
            <a:r>
              <a:rPr sz="2400" spc="-25" dirty="0">
                <a:latin typeface="Tahoma" panose="020B0604030504040204"/>
                <a:cs typeface="Tahoma" panose="020B0604030504040204"/>
              </a:rPr>
              <a:t>current</a:t>
            </a:r>
            <a:r>
              <a:rPr sz="2400" spc="-140" dirty="0">
                <a:latin typeface="Tahoma" panose="020B0604030504040204"/>
                <a:cs typeface="Tahoma" panose="020B0604030504040204"/>
              </a:rPr>
              <a:t> </a:t>
            </a:r>
            <a:r>
              <a:rPr sz="2400" spc="-10" dirty="0">
                <a:latin typeface="Tahoma" panose="020B0604030504040204"/>
                <a:cs typeface="Tahoma" panose="020B0604030504040204"/>
              </a:rPr>
              <a:t>information</a:t>
            </a:r>
            <a:endParaRPr sz="2400">
              <a:latin typeface="Tahoma" panose="020B0604030504040204"/>
              <a:cs typeface="Tahoma" panose="020B0604030504040204"/>
            </a:endParaRPr>
          </a:p>
          <a:p>
            <a:pPr marL="367665" indent="-342900">
              <a:lnSpc>
                <a:spcPct val="100000"/>
              </a:lnSpc>
              <a:spcBef>
                <a:spcPts val="480"/>
              </a:spcBef>
              <a:buFont typeface="Arial MT"/>
              <a:buChar char="•"/>
              <a:tabLst>
                <a:tab pos="367665" algn="l"/>
              </a:tabLst>
            </a:pPr>
            <a:r>
              <a:rPr sz="2400" spc="-35" dirty="0">
                <a:solidFill>
                  <a:srgbClr val="3333B1"/>
                </a:solidFill>
                <a:latin typeface="Tahoma" panose="020B0604030504040204"/>
                <a:cs typeface="Tahoma" panose="020B0604030504040204"/>
              </a:rPr>
              <a:t>Exploration</a:t>
            </a:r>
            <a:r>
              <a:rPr sz="2400" spc="-95" dirty="0">
                <a:solidFill>
                  <a:srgbClr val="3333B1"/>
                </a:solidFill>
                <a:latin typeface="Tahoma" panose="020B0604030504040204"/>
                <a:cs typeface="Tahoma" panose="020B0604030504040204"/>
              </a:rPr>
              <a:t> </a:t>
            </a:r>
            <a:r>
              <a:rPr sz="2400" spc="-30" dirty="0">
                <a:latin typeface="Tahoma" panose="020B0604030504040204"/>
                <a:cs typeface="Tahoma" panose="020B0604030504040204"/>
              </a:rPr>
              <a:t>Gather</a:t>
            </a:r>
            <a:r>
              <a:rPr sz="2400" spc="-135" dirty="0">
                <a:latin typeface="Tahoma" panose="020B0604030504040204"/>
                <a:cs typeface="Tahoma" panose="020B0604030504040204"/>
              </a:rPr>
              <a:t> </a:t>
            </a:r>
            <a:r>
              <a:rPr sz="2400" spc="-35" dirty="0">
                <a:latin typeface="Tahoma" panose="020B0604030504040204"/>
                <a:cs typeface="Tahoma" panose="020B0604030504040204"/>
              </a:rPr>
              <a:t>more</a:t>
            </a:r>
            <a:r>
              <a:rPr sz="2400" spc="-130" dirty="0">
                <a:latin typeface="Tahoma" panose="020B0604030504040204"/>
                <a:cs typeface="Tahoma" panose="020B0604030504040204"/>
              </a:rPr>
              <a:t> </a:t>
            </a:r>
            <a:r>
              <a:rPr sz="2400" spc="-10" dirty="0">
                <a:latin typeface="Tahoma" panose="020B0604030504040204"/>
                <a:cs typeface="Tahoma" panose="020B0604030504040204"/>
              </a:rPr>
              <a:t>information</a:t>
            </a:r>
            <a:endParaRPr sz="2400">
              <a:latin typeface="Tahoma" panose="020B0604030504040204"/>
              <a:cs typeface="Tahoma" panose="020B0604030504040204"/>
            </a:endParaRPr>
          </a:p>
          <a:p>
            <a:pPr marL="12700" marR="357505">
              <a:lnSpc>
                <a:spcPts val="4180"/>
              </a:lnSpc>
              <a:spcBef>
                <a:spcPts val="45"/>
              </a:spcBef>
            </a:pPr>
            <a:r>
              <a:rPr sz="2400" dirty="0">
                <a:latin typeface="Tahoma" panose="020B0604030504040204"/>
                <a:cs typeface="Tahoma" panose="020B0604030504040204"/>
              </a:rPr>
              <a:t>The</a:t>
            </a:r>
            <a:r>
              <a:rPr sz="2400" spc="-90" dirty="0">
                <a:latin typeface="Tahoma" panose="020B0604030504040204"/>
                <a:cs typeface="Tahoma" panose="020B0604030504040204"/>
              </a:rPr>
              <a:t> </a:t>
            </a:r>
            <a:r>
              <a:rPr sz="2400" spc="-20" dirty="0">
                <a:latin typeface="Tahoma" panose="020B0604030504040204"/>
                <a:cs typeface="Tahoma" panose="020B0604030504040204"/>
              </a:rPr>
              <a:t>best</a:t>
            </a:r>
            <a:r>
              <a:rPr sz="2400" spc="-105" dirty="0">
                <a:latin typeface="Tahoma" panose="020B0604030504040204"/>
                <a:cs typeface="Tahoma" panose="020B0604030504040204"/>
              </a:rPr>
              <a:t> </a:t>
            </a:r>
            <a:r>
              <a:rPr sz="2400" spc="-45" dirty="0">
                <a:latin typeface="Tahoma" panose="020B0604030504040204"/>
                <a:cs typeface="Tahoma" panose="020B0604030504040204"/>
              </a:rPr>
              <a:t>long-</a:t>
            </a:r>
            <a:r>
              <a:rPr sz="2400" spc="-25" dirty="0">
                <a:latin typeface="Tahoma" panose="020B0604030504040204"/>
                <a:cs typeface="Tahoma" panose="020B0604030504040204"/>
              </a:rPr>
              <a:t>term</a:t>
            </a:r>
            <a:r>
              <a:rPr sz="2400" spc="-150" dirty="0">
                <a:latin typeface="Tahoma" panose="020B0604030504040204"/>
                <a:cs typeface="Tahoma" panose="020B0604030504040204"/>
              </a:rPr>
              <a:t> </a:t>
            </a:r>
            <a:r>
              <a:rPr sz="2400" spc="-40" dirty="0">
                <a:latin typeface="Tahoma" panose="020B0604030504040204"/>
                <a:cs typeface="Tahoma" panose="020B0604030504040204"/>
              </a:rPr>
              <a:t>strategy</a:t>
            </a:r>
            <a:r>
              <a:rPr sz="2400" spc="-130" dirty="0">
                <a:latin typeface="Tahoma" panose="020B0604030504040204"/>
                <a:cs typeface="Tahoma" panose="020B0604030504040204"/>
              </a:rPr>
              <a:t> </a:t>
            </a:r>
            <a:r>
              <a:rPr sz="2400" spc="-60" dirty="0">
                <a:latin typeface="Tahoma" panose="020B0604030504040204"/>
                <a:cs typeface="Tahoma" panose="020B0604030504040204"/>
              </a:rPr>
              <a:t>may</a:t>
            </a:r>
            <a:r>
              <a:rPr sz="2400" spc="-145" dirty="0">
                <a:latin typeface="Tahoma" panose="020B0604030504040204"/>
                <a:cs typeface="Tahoma" panose="020B0604030504040204"/>
              </a:rPr>
              <a:t> </a:t>
            </a:r>
            <a:r>
              <a:rPr sz="2400" spc="-40" dirty="0">
                <a:latin typeface="Tahoma" panose="020B0604030504040204"/>
                <a:cs typeface="Tahoma" panose="020B0604030504040204"/>
              </a:rPr>
              <a:t>involve</a:t>
            </a:r>
            <a:r>
              <a:rPr sz="2400" spc="-130" dirty="0">
                <a:latin typeface="Tahoma" panose="020B0604030504040204"/>
                <a:cs typeface="Tahoma" panose="020B0604030504040204"/>
              </a:rPr>
              <a:t> </a:t>
            </a:r>
            <a:r>
              <a:rPr sz="2400" spc="-55" dirty="0">
                <a:latin typeface="Tahoma" panose="020B0604030504040204"/>
                <a:cs typeface="Tahoma" panose="020B0604030504040204"/>
              </a:rPr>
              <a:t>short-</a:t>
            </a:r>
            <a:r>
              <a:rPr sz="2400" spc="-25" dirty="0">
                <a:latin typeface="Tahoma" panose="020B0604030504040204"/>
                <a:cs typeface="Tahoma" panose="020B0604030504040204"/>
              </a:rPr>
              <a:t>term</a:t>
            </a:r>
            <a:r>
              <a:rPr sz="2400" spc="-150" dirty="0">
                <a:latin typeface="Tahoma" panose="020B0604030504040204"/>
                <a:cs typeface="Tahoma" panose="020B0604030504040204"/>
              </a:rPr>
              <a:t> </a:t>
            </a:r>
            <a:r>
              <a:rPr sz="2400" spc="-20" dirty="0">
                <a:latin typeface="Tahoma" panose="020B0604030504040204"/>
                <a:cs typeface="Tahoma" panose="020B0604030504040204"/>
              </a:rPr>
              <a:t>sacrifices </a:t>
            </a:r>
            <a:r>
              <a:rPr sz="2400" spc="-30" dirty="0">
                <a:latin typeface="Tahoma" panose="020B0604030504040204"/>
                <a:cs typeface="Tahoma" panose="020B0604030504040204"/>
              </a:rPr>
              <a:t>Gather</a:t>
            </a:r>
            <a:r>
              <a:rPr sz="2400" spc="-160" dirty="0">
                <a:latin typeface="Tahoma" panose="020B0604030504040204"/>
                <a:cs typeface="Tahoma" panose="020B0604030504040204"/>
              </a:rPr>
              <a:t> </a:t>
            </a:r>
            <a:r>
              <a:rPr sz="2400" spc="-55" dirty="0">
                <a:latin typeface="Tahoma" panose="020B0604030504040204"/>
                <a:cs typeface="Tahoma" panose="020B0604030504040204"/>
              </a:rPr>
              <a:t>enough</a:t>
            </a:r>
            <a:r>
              <a:rPr sz="2400" spc="-170" dirty="0">
                <a:latin typeface="Tahoma" panose="020B0604030504040204"/>
                <a:cs typeface="Tahoma" panose="020B0604030504040204"/>
              </a:rPr>
              <a:t> </a:t>
            </a:r>
            <a:r>
              <a:rPr sz="2400" spc="-35" dirty="0">
                <a:latin typeface="Tahoma" panose="020B0604030504040204"/>
                <a:cs typeface="Tahoma" panose="020B0604030504040204"/>
              </a:rPr>
              <a:t>information</a:t>
            </a:r>
            <a:r>
              <a:rPr sz="2400" spc="-130" dirty="0">
                <a:latin typeface="Tahoma" panose="020B0604030504040204"/>
                <a:cs typeface="Tahoma" panose="020B0604030504040204"/>
              </a:rPr>
              <a:t> </a:t>
            </a:r>
            <a:r>
              <a:rPr sz="2400" dirty="0">
                <a:latin typeface="Tahoma" panose="020B0604030504040204"/>
                <a:cs typeface="Tahoma" panose="020B0604030504040204"/>
              </a:rPr>
              <a:t>to</a:t>
            </a:r>
            <a:r>
              <a:rPr sz="2400" spc="-70" dirty="0">
                <a:latin typeface="Tahoma" panose="020B0604030504040204"/>
                <a:cs typeface="Tahoma" panose="020B0604030504040204"/>
              </a:rPr>
              <a:t> </a:t>
            </a:r>
            <a:r>
              <a:rPr sz="2400" spc="-65" dirty="0">
                <a:latin typeface="Tahoma" panose="020B0604030504040204"/>
                <a:cs typeface="Tahoma" panose="020B0604030504040204"/>
              </a:rPr>
              <a:t>make</a:t>
            </a:r>
            <a:r>
              <a:rPr sz="2400" spc="-145" dirty="0">
                <a:latin typeface="Tahoma" panose="020B0604030504040204"/>
                <a:cs typeface="Tahoma" panose="020B0604030504040204"/>
              </a:rPr>
              <a:t> </a:t>
            </a:r>
            <a:r>
              <a:rPr sz="2400" dirty="0">
                <a:latin typeface="Tahoma" panose="020B0604030504040204"/>
                <a:cs typeface="Tahoma" panose="020B0604030504040204"/>
              </a:rPr>
              <a:t>the</a:t>
            </a:r>
            <a:r>
              <a:rPr sz="2400" spc="-110" dirty="0">
                <a:latin typeface="Tahoma" panose="020B0604030504040204"/>
                <a:cs typeface="Tahoma" panose="020B0604030504040204"/>
              </a:rPr>
              <a:t> </a:t>
            </a:r>
            <a:r>
              <a:rPr sz="2400" spc="-25" dirty="0">
                <a:latin typeface="Tahoma" panose="020B0604030504040204"/>
                <a:cs typeface="Tahoma" panose="020B0604030504040204"/>
              </a:rPr>
              <a:t>best</a:t>
            </a:r>
            <a:r>
              <a:rPr sz="2400" spc="-110" dirty="0">
                <a:latin typeface="Tahoma" panose="020B0604030504040204"/>
                <a:cs typeface="Tahoma" panose="020B0604030504040204"/>
              </a:rPr>
              <a:t> </a:t>
            </a:r>
            <a:r>
              <a:rPr sz="2400" spc="-45" dirty="0">
                <a:latin typeface="Tahoma" panose="020B0604030504040204"/>
                <a:cs typeface="Tahoma" panose="020B0604030504040204"/>
              </a:rPr>
              <a:t>overall</a:t>
            </a:r>
            <a:r>
              <a:rPr sz="2400" spc="-155" dirty="0">
                <a:latin typeface="Tahoma" panose="020B0604030504040204"/>
                <a:cs typeface="Tahoma" panose="020B0604030504040204"/>
              </a:rPr>
              <a:t> </a:t>
            </a:r>
            <a:r>
              <a:rPr sz="2400" spc="-10" dirty="0">
                <a:latin typeface="Tahoma" panose="020B0604030504040204"/>
                <a:cs typeface="Tahoma" panose="020B0604030504040204"/>
              </a:rPr>
              <a:t>decisions</a:t>
            </a:r>
            <a:endParaRPr sz="2400">
              <a:latin typeface="Tahoma" panose="020B0604030504040204"/>
              <a:cs typeface="Tahoma" panose="020B0604030504040204"/>
            </a:endParaRPr>
          </a:p>
        </p:txBody>
      </p:sp>
      <p:sp>
        <p:nvSpPr>
          <p:cNvPr id="3" name="Slide Number Placeholder 2"/>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a:lstStyle/>
          <a:p>
            <a:r>
              <a:t>Examples</a:t>
            </a:r>
          </a:p>
        </p:txBody>
      </p:sp>
      <p:sp>
        <p:nvSpPr>
          <p:cNvPr id="3" name="object 3"/>
          <p:cNvSpPr txBox="1"/>
          <p:nvPr/>
        </p:nvSpPr>
        <p:spPr>
          <a:xfrm>
            <a:off x="256540" y="1635125"/>
            <a:ext cx="10760075" cy="5464810"/>
          </a:xfrm>
          <a:prstGeom prst="rect">
            <a:avLst/>
          </a:prstGeom>
        </p:spPr>
        <p:txBody>
          <a:bodyPr vert="horz" wrap="square" lIns="0" tIns="12700" rIns="0" bIns="0" rtlCol="0">
            <a:spAutoFit/>
          </a:bodyPr>
          <a:lstStyle/>
          <a:p>
            <a:pPr marL="12700">
              <a:lnSpc>
                <a:spcPct val="100000"/>
              </a:lnSpc>
              <a:spcBef>
                <a:spcPts val="100"/>
              </a:spcBef>
            </a:pPr>
            <a:r>
              <a:rPr sz="2400" spc="-40" dirty="0">
                <a:latin typeface="Tahoma" panose="020B0604030504040204"/>
                <a:cs typeface="Tahoma" panose="020B0604030504040204"/>
              </a:rPr>
              <a:t>Restaurant</a:t>
            </a:r>
            <a:r>
              <a:rPr sz="2400" spc="-100" dirty="0">
                <a:latin typeface="Tahoma" panose="020B0604030504040204"/>
                <a:cs typeface="Tahoma" panose="020B0604030504040204"/>
              </a:rPr>
              <a:t> </a:t>
            </a:r>
            <a:r>
              <a:rPr sz="2400" spc="-10" dirty="0">
                <a:latin typeface="Tahoma" panose="020B0604030504040204"/>
                <a:cs typeface="Tahoma" panose="020B0604030504040204"/>
              </a:rPr>
              <a:t>Selection</a:t>
            </a:r>
            <a:endParaRPr sz="2400">
              <a:latin typeface="Tahoma" panose="020B0604030504040204"/>
              <a:cs typeface="Tahoma" panose="020B0604030504040204"/>
            </a:endParaRPr>
          </a:p>
          <a:p>
            <a:pPr marL="38100">
              <a:lnSpc>
                <a:spcPct val="100000"/>
              </a:lnSpc>
              <a:spcBef>
                <a:spcPts val="35"/>
              </a:spcBef>
            </a:pPr>
            <a:r>
              <a:rPr sz="2400" spc="-20" dirty="0">
                <a:solidFill>
                  <a:srgbClr val="3333B1"/>
                </a:solidFill>
                <a:latin typeface="Tahoma" panose="020B0604030504040204"/>
                <a:cs typeface="Tahoma" panose="020B0604030504040204"/>
              </a:rPr>
              <a:t>Exploitation</a:t>
            </a:r>
            <a:r>
              <a:rPr sz="2400" spc="-60" dirty="0">
                <a:solidFill>
                  <a:srgbClr val="3333B1"/>
                </a:solidFill>
                <a:latin typeface="Tahoma" panose="020B0604030504040204"/>
                <a:cs typeface="Tahoma" panose="020B0604030504040204"/>
              </a:rPr>
              <a:t> </a:t>
            </a:r>
            <a:r>
              <a:rPr sz="2400" dirty="0">
                <a:latin typeface="Tahoma" panose="020B0604030504040204"/>
                <a:cs typeface="Tahoma" panose="020B0604030504040204"/>
              </a:rPr>
              <a:t>Go</a:t>
            </a:r>
            <a:r>
              <a:rPr sz="2400" spc="-90" dirty="0">
                <a:latin typeface="Tahoma" panose="020B0604030504040204"/>
                <a:cs typeface="Tahoma" panose="020B0604030504040204"/>
              </a:rPr>
              <a:t> </a:t>
            </a:r>
            <a:r>
              <a:rPr sz="2400" dirty="0">
                <a:latin typeface="Tahoma" panose="020B0604030504040204"/>
                <a:cs typeface="Tahoma" panose="020B0604030504040204"/>
              </a:rPr>
              <a:t>to</a:t>
            </a:r>
            <a:r>
              <a:rPr sz="2400" spc="-85" dirty="0">
                <a:latin typeface="Tahoma" panose="020B0604030504040204"/>
                <a:cs typeface="Tahoma" panose="020B0604030504040204"/>
              </a:rPr>
              <a:t> </a:t>
            </a:r>
            <a:r>
              <a:rPr sz="2400" spc="-50" dirty="0">
                <a:latin typeface="Tahoma" panose="020B0604030504040204"/>
                <a:cs typeface="Tahoma" panose="020B0604030504040204"/>
              </a:rPr>
              <a:t>your</a:t>
            </a:r>
            <a:r>
              <a:rPr sz="2400" spc="-130" dirty="0">
                <a:latin typeface="Tahoma" panose="020B0604030504040204"/>
                <a:cs typeface="Tahoma" panose="020B0604030504040204"/>
              </a:rPr>
              <a:t> </a:t>
            </a:r>
            <a:r>
              <a:rPr sz="2400" spc="-40" dirty="0">
                <a:latin typeface="Tahoma" panose="020B0604030504040204"/>
                <a:cs typeface="Tahoma" panose="020B0604030504040204"/>
              </a:rPr>
              <a:t>favourite</a:t>
            </a:r>
            <a:r>
              <a:rPr sz="2400" spc="-110" dirty="0">
                <a:latin typeface="Tahoma" panose="020B0604030504040204"/>
                <a:cs typeface="Tahoma" panose="020B0604030504040204"/>
              </a:rPr>
              <a:t> </a:t>
            </a:r>
            <a:r>
              <a:rPr sz="2400" spc="-10" dirty="0">
                <a:latin typeface="Tahoma" panose="020B0604030504040204"/>
                <a:cs typeface="Tahoma" panose="020B0604030504040204"/>
              </a:rPr>
              <a:t>restaurant</a:t>
            </a:r>
            <a:endParaRPr sz="2400">
              <a:latin typeface="Tahoma" panose="020B0604030504040204"/>
              <a:cs typeface="Tahoma" panose="020B0604030504040204"/>
            </a:endParaRPr>
          </a:p>
          <a:p>
            <a:pPr marL="38100">
              <a:lnSpc>
                <a:spcPct val="100000"/>
              </a:lnSpc>
              <a:spcBef>
                <a:spcPts val="290"/>
              </a:spcBef>
            </a:pPr>
            <a:r>
              <a:rPr sz="2400" spc="-35" dirty="0">
                <a:solidFill>
                  <a:srgbClr val="3333B1"/>
                </a:solidFill>
                <a:latin typeface="Tahoma" panose="020B0604030504040204"/>
                <a:cs typeface="Tahoma" panose="020B0604030504040204"/>
              </a:rPr>
              <a:t>Exploration</a:t>
            </a:r>
            <a:r>
              <a:rPr sz="2400" spc="-105" dirty="0">
                <a:solidFill>
                  <a:srgbClr val="3333B1"/>
                </a:solidFill>
                <a:latin typeface="Tahoma" panose="020B0604030504040204"/>
                <a:cs typeface="Tahoma" panose="020B0604030504040204"/>
              </a:rPr>
              <a:t> </a:t>
            </a:r>
            <a:r>
              <a:rPr sz="2400" spc="-70" dirty="0">
                <a:latin typeface="Tahoma" panose="020B0604030504040204"/>
                <a:cs typeface="Tahoma" panose="020B0604030504040204"/>
              </a:rPr>
              <a:t>Try</a:t>
            </a:r>
            <a:r>
              <a:rPr sz="2400" spc="-90" dirty="0">
                <a:latin typeface="Tahoma" panose="020B0604030504040204"/>
                <a:cs typeface="Tahoma" panose="020B0604030504040204"/>
              </a:rPr>
              <a:t> </a:t>
            </a:r>
            <a:r>
              <a:rPr sz="2400" dirty="0">
                <a:latin typeface="Tahoma" panose="020B0604030504040204"/>
                <a:cs typeface="Tahoma" panose="020B0604030504040204"/>
              </a:rPr>
              <a:t>a</a:t>
            </a:r>
            <a:r>
              <a:rPr sz="2400" spc="-160" dirty="0">
                <a:latin typeface="Tahoma" panose="020B0604030504040204"/>
                <a:cs typeface="Tahoma" panose="020B0604030504040204"/>
              </a:rPr>
              <a:t> </a:t>
            </a:r>
            <a:r>
              <a:rPr sz="2400" spc="-20" dirty="0">
                <a:latin typeface="Tahoma" panose="020B0604030504040204"/>
                <a:cs typeface="Tahoma" panose="020B0604030504040204"/>
              </a:rPr>
              <a:t>new</a:t>
            </a:r>
            <a:r>
              <a:rPr sz="2400" spc="-105" dirty="0">
                <a:latin typeface="Tahoma" panose="020B0604030504040204"/>
                <a:cs typeface="Tahoma" panose="020B0604030504040204"/>
              </a:rPr>
              <a:t> </a:t>
            </a:r>
            <a:r>
              <a:rPr sz="2400" spc="-10" dirty="0">
                <a:latin typeface="Tahoma" panose="020B0604030504040204"/>
                <a:cs typeface="Tahoma" panose="020B0604030504040204"/>
              </a:rPr>
              <a:t>restaurant</a:t>
            </a:r>
            <a:endParaRPr sz="2400" spc="-10" dirty="0">
              <a:latin typeface="Tahoma" panose="020B0604030504040204"/>
              <a:cs typeface="Tahoma" panose="020B0604030504040204"/>
            </a:endParaRPr>
          </a:p>
          <a:p>
            <a:pPr marL="38100">
              <a:lnSpc>
                <a:spcPct val="100000"/>
              </a:lnSpc>
              <a:spcBef>
                <a:spcPts val="290"/>
              </a:spcBef>
            </a:pPr>
            <a:endParaRPr sz="2400">
              <a:latin typeface="Tahoma" panose="020B0604030504040204"/>
              <a:cs typeface="Tahoma" panose="020B0604030504040204"/>
            </a:endParaRPr>
          </a:p>
          <a:p>
            <a:pPr marL="12700">
              <a:lnSpc>
                <a:spcPct val="100000"/>
              </a:lnSpc>
              <a:spcBef>
                <a:spcPts val="550"/>
              </a:spcBef>
            </a:pPr>
            <a:r>
              <a:rPr sz="2400" spc="-20" dirty="0">
                <a:latin typeface="Tahoma" panose="020B0604030504040204"/>
                <a:cs typeface="Tahoma" panose="020B0604030504040204"/>
              </a:rPr>
              <a:t>Online</a:t>
            </a:r>
            <a:r>
              <a:rPr sz="2400" spc="-170" dirty="0">
                <a:latin typeface="Tahoma" panose="020B0604030504040204"/>
                <a:cs typeface="Tahoma" panose="020B0604030504040204"/>
              </a:rPr>
              <a:t> </a:t>
            </a:r>
            <a:r>
              <a:rPr sz="2400" dirty="0">
                <a:latin typeface="Tahoma" panose="020B0604030504040204"/>
                <a:cs typeface="Tahoma" panose="020B0604030504040204"/>
              </a:rPr>
              <a:t>Banner</a:t>
            </a:r>
            <a:r>
              <a:rPr sz="2400" spc="-140" dirty="0">
                <a:latin typeface="Tahoma" panose="020B0604030504040204"/>
                <a:cs typeface="Tahoma" panose="020B0604030504040204"/>
              </a:rPr>
              <a:t> </a:t>
            </a:r>
            <a:r>
              <a:rPr sz="2400" spc="-10" dirty="0">
                <a:latin typeface="Tahoma" panose="020B0604030504040204"/>
                <a:cs typeface="Tahoma" panose="020B0604030504040204"/>
              </a:rPr>
              <a:t>Advertisements</a:t>
            </a:r>
            <a:endParaRPr sz="2400">
              <a:latin typeface="Tahoma" panose="020B0604030504040204"/>
              <a:cs typeface="Tahoma" panose="020B0604030504040204"/>
            </a:endParaRPr>
          </a:p>
          <a:p>
            <a:pPr marL="78105" marR="66675" indent="-40005">
              <a:lnSpc>
                <a:spcPts val="2960"/>
              </a:lnSpc>
              <a:spcBef>
                <a:spcPts val="70"/>
              </a:spcBef>
            </a:pPr>
            <a:r>
              <a:rPr sz="2400" spc="-20" dirty="0">
                <a:solidFill>
                  <a:srgbClr val="3333B1"/>
                </a:solidFill>
                <a:latin typeface="Tahoma" panose="020B0604030504040204"/>
                <a:cs typeface="Tahoma" panose="020B0604030504040204"/>
              </a:rPr>
              <a:t>Exploitation</a:t>
            </a:r>
            <a:r>
              <a:rPr sz="2400" spc="-80" dirty="0">
                <a:solidFill>
                  <a:srgbClr val="3333B1"/>
                </a:solidFill>
                <a:latin typeface="Tahoma" panose="020B0604030504040204"/>
                <a:cs typeface="Tahoma" panose="020B0604030504040204"/>
              </a:rPr>
              <a:t> </a:t>
            </a:r>
            <a:r>
              <a:rPr sz="2400" spc="-50" dirty="0">
                <a:latin typeface="Tahoma" panose="020B0604030504040204"/>
                <a:cs typeface="Tahoma" panose="020B0604030504040204"/>
              </a:rPr>
              <a:t>Show</a:t>
            </a:r>
            <a:r>
              <a:rPr sz="2400" spc="-140" dirty="0">
                <a:latin typeface="Tahoma" panose="020B0604030504040204"/>
                <a:cs typeface="Tahoma" panose="020B0604030504040204"/>
              </a:rPr>
              <a:t> </a:t>
            </a:r>
            <a:r>
              <a:rPr sz="2400" dirty="0">
                <a:latin typeface="Tahoma" panose="020B0604030504040204"/>
                <a:cs typeface="Tahoma" panose="020B0604030504040204"/>
              </a:rPr>
              <a:t>the</a:t>
            </a:r>
            <a:r>
              <a:rPr sz="2400" spc="-135" dirty="0">
                <a:latin typeface="Tahoma" panose="020B0604030504040204"/>
                <a:cs typeface="Tahoma" panose="020B0604030504040204"/>
              </a:rPr>
              <a:t> </a:t>
            </a:r>
            <a:r>
              <a:rPr sz="2400" spc="-20" dirty="0">
                <a:latin typeface="Tahoma" panose="020B0604030504040204"/>
                <a:cs typeface="Tahoma" panose="020B0604030504040204"/>
              </a:rPr>
              <a:t>most</a:t>
            </a:r>
            <a:r>
              <a:rPr sz="2400" spc="-145" dirty="0">
                <a:latin typeface="Tahoma" panose="020B0604030504040204"/>
                <a:cs typeface="Tahoma" panose="020B0604030504040204"/>
              </a:rPr>
              <a:t> </a:t>
            </a:r>
            <a:r>
              <a:rPr sz="2400" spc="-55" dirty="0">
                <a:latin typeface="Tahoma" panose="020B0604030504040204"/>
                <a:cs typeface="Tahoma" panose="020B0604030504040204"/>
              </a:rPr>
              <a:t>successful</a:t>
            </a:r>
            <a:r>
              <a:rPr sz="2400" spc="-130" dirty="0">
                <a:latin typeface="Tahoma" panose="020B0604030504040204"/>
                <a:cs typeface="Tahoma" panose="020B0604030504040204"/>
              </a:rPr>
              <a:t> </a:t>
            </a:r>
            <a:r>
              <a:rPr sz="2400" spc="-10" dirty="0">
                <a:latin typeface="Tahoma" panose="020B0604030504040204"/>
                <a:cs typeface="Tahoma" panose="020B0604030504040204"/>
              </a:rPr>
              <a:t>advert </a:t>
            </a:r>
            <a:r>
              <a:rPr sz="2400" spc="-35" dirty="0">
                <a:solidFill>
                  <a:srgbClr val="3333B1"/>
                </a:solidFill>
                <a:latin typeface="Tahoma" panose="020B0604030504040204"/>
                <a:cs typeface="Tahoma" panose="020B0604030504040204"/>
              </a:rPr>
              <a:t>Exploration</a:t>
            </a:r>
            <a:r>
              <a:rPr sz="2400" spc="-105" dirty="0">
                <a:solidFill>
                  <a:srgbClr val="3333B1"/>
                </a:solidFill>
                <a:latin typeface="Tahoma" panose="020B0604030504040204"/>
                <a:cs typeface="Tahoma" panose="020B0604030504040204"/>
              </a:rPr>
              <a:t> </a:t>
            </a:r>
            <a:r>
              <a:rPr sz="2400" spc="-50" dirty="0">
                <a:latin typeface="Tahoma" panose="020B0604030504040204"/>
                <a:cs typeface="Tahoma" panose="020B0604030504040204"/>
              </a:rPr>
              <a:t>Show</a:t>
            </a:r>
            <a:r>
              <a:rPr sz="2400" spc="-140" dirty="0">
                <a:latin typeface="Tahoma" panose="020B0604030504040204"/>
                <a:cs typeface="Tahoma" panose="020B0604030504040204"/>
              </a:rPr>
              <a:t> </a:t>
            </a:r>
            <a:r>
              <a:rPr sz="2400" dirty="0">
                <a:latin typeface="Tahoma" panose="020B0604030504040204"/>
                <a:cs typeface="Tahoma" panose="020B0604030504040204"/>
              </a:rPr>
              <a:t>a</a:t>
            </a:r>
            <a:r>
              <a:rPr sz="2400" spc="-140" dirty="0">
                <a:latin typeface="Tahoma" panose="020B0604030504040204"/>
                <a:cs typeface="Tahoma" panose="020B0604030504040204"/>
              </a:rPr>
              <a:t> </a:t>
            </a:r>
            <a:r>
              <a:rPr sz="2400" spc="-30" dirty="0">
                <a:latin typeface="Tahoma" panose="020B0604030504040204"/>
                <a:cs typeface="Tahoma" panose="020B0604030504040204"/>
              </a:rPr>
              <a:t>different</a:t>
            </a:r>
            <a:r>
              <a:rPr sz="2400" spc="-55" dirty="0">
                <a:latin typeface="Tahoma" panose="020B0604030504040204"/>
                <a:cs typeface="Tahoma" panose="020B0604030504040204"/>
              </a:rPr>
              <a:t> </a:t>
            </a:r>
            <a:r>
              <a:rPr sz="2400" spc="-10" dirty="0">
                <a:latin typeface="Tahoma" panose="020B0604030504040204"/>
                <a:cs typeface="Tahoma" panose="020B0604030504040204"/>
              </a:rPr>
              <a:t>advert</a:t>
            </a:r>
            <a:endParaRPr sz="2400" spc="-10" dirty="0">
              <a:latin typeface="Tahoma" panose="020B0604030504040204"/>
              <a:cs typeface="Tahoma" panose="020B0604030504040204"/>
            </a:endParaRPr>
          </a:p>
          <a:p>
            <a:pPr marL="78105" marR="66675" indent="-40005">
              <a:lnSpc>
                <a:spcPts val="2960"/>
              </a:lnSpc>
              <a:spcBef>
                <a:spcPts val="70"/>
              </a:spcBef>
            </a:pPr>
            <a:endParaRPr sz="2400">
              <a:latin typeface="Tahoma" panose="020B0604030504040204"/>
              <a:cs typeface="Tahoma" panose="020B0604030504040204"/>
            </a:endParaRPr>
          </a:p>
          <a:p>
            <a:pPr marL="12700">
              <a:lnSpc>
                <a:spcPct val="100000"/>
              </a:lnSpc>
              <a:spcBef>
                <a:spcPts val="445"/>
              </a:spcBef>
            </a:pPr>
            <a:r>
              <a:rPr sz="2400" dirty="0">
                <a:latin typeface="Tahoma" panose="020B0604030504040204"/>
                <a:cs typeface="Tahoma" panose="020B0604030504040204"/>
              </a:rPr>
              <a:t>Oil </a:t>
            </a:r>
            <a:r>
              <a:rPr sz="2400" spc="-10" dirty="0">
                <a:latin typeface="Tahoma" panose="020B0604030504040204"/>
                <a:cs typeface="Tahoma" panose="020B0604030504040204"/>
              </a:rPr>
              <a:t>Drilling</a:t>
            </a:r>
            <a:endParaRPr sz="2400">
              <a:latin typeface="Tahoma" panose="020B0604030504040204"/>
              <a:cs typeface="Tahoma" panose="020B0604030504040204"/>
            </a:endParaRPr>
          </a:p>
          <a:p>
            <a:pPr marL="78105" marR="227965" indent="-40005">
              <a:lnSpc>
                <a:spcPts val="2960"/>
              </a:lnSpc>
              <a:spcBef>
                <a:spcPts val="70"/>
              </a:spcBef>
            </a:pPr>
            <a:r>
              <a:rPr sz="2400" spc="-20" dirty="0">
                <a:solidFill>
                  <a:srgbClr val="3333B1"/>
                </a:solidFill>
                <a:latin typeface="Tahoma" panose="020B0604030504040204"/>
                <a:cs typeface="Tahoma" panose="020B0604030504040204"/>
              </a:rPr>
              <a:t>Exploitation</a:t>
            </a:r>
            <a:r>
              <a:rPr sz="2400" spc="-70" dirty="0">
                <a:solidFill>
                  <a:srgbClr val="3333B1"/>
                </a:solidFill>
                <a:latin typeface="Tahoma" panose="020B0604030504040204"/>
                <a:cs typeface="Tahoma" panose="020B0604030504040204"/>
              </a:rPr>
              <a:t> </a:t>
            </a:r>
            <a:r>
              <a:rPr sz="2400" dirty="0">
                <a:latin typeface="Tahoma" panose="020B0604030504040204"/>
                <a:cs typeface="Tahoma" panose="020B0604030504040204"/>
              </a:rPr>
              <a:t>Drill</a:t>
            </a:r>
            <a:r>
              <a:rPr sz="2400" spc="-55" dirty="0">
                <a:latin typeface="Tahoma" panose="020B0604030504040204"/>
                <a:cs typeface="Tahoma" panose="020B0604030504040204"/>
              </a:rPr>
              <a:t> </a:t>
            </a:r>
            <a:r>
              <a:rPr sz="2400" dirty="0">
                <a:latin typeface="Tahoma" panose="020B0604030504040204"/>
                <a:cs typeface="Tahoma" panose="020B0604030504040204"/>
              </a:rPr>
              <a:t>at</a:t>
            </a:r>
            <a:r>
              <a:rPr sz="2400" spc="-70" dirty="0">
                <a:latin typeface="Tahoma" panose="020B0604030504040204"/>
                <a:cs typeface="Tahoma" panose="020B0604030504040204"/>
              </a:rPr>
              <a:t> </a:t>
            </a:r>
            <a:r>
              <a:rPr sz="2400" spc="-10" dirty="0">
                <a:latin typeface="Tahoma" panose="020B0604030504040204"/>
                <a:cs typeface="Tahoma" panose="020B0604030504040204"/>
              </a:rPr>
              <a:t>the</a:t>
            </a:r>
            <a:r>
              <a:rPr sz="2400" spc="-130" dirty="0">
                <a:latin typeface="Tahoma" panose="020B0604030504040204"/>
                <a:cs typeface="Tahoma" panose="020B0604030504040204"/>
              </a:rPr>
              <a:t> </a:t>
            </a:r>
            <a:r>
              <a:rPr sz="2400" spc="-25" dirty="0">
                <a:latin typeface="Tahoma" panose="020B0604030504040204"/>
                <a:cs typeface="Tahoma" panose="020B0604030504040204"/>
              </a:rPr>
              <a:t>best</a:t>
            </a:r>
            <a:r>
              <a:rPr sz="2400" spc="-130" dirty="0">
                <a:latin typeface="Tahoma" panose="020B0604030504040204"/>
                <a:cs typeface="Tahoma" panose="020B0604030504040204"/>
              </a:rPr>
              <a:t> </a:t>
            </a:r>
            <a:r>
              <a:rPr sz="2400" spc="-50" dirty="0">
                <a:latin typeface="Tahoma" panose="020B0604030504040204"/>
                <a:cs typeface="Tahoma" panose="020B0604030504040204"/>
              </a:rPr>
              <a:t>known</a:t>
            </a:r>
            <a:r>
              <a:rPr sz="2400" spc="-130" dirty="0">
                <a:latin typeface="Tahoma" panose="020B0604030504040204"/>
                <a:cs typeface="Tahoma" panose="020B0604030504040204"/>
              </a:rPr>
              <a:t> </a:t>
            </a:r>
            <a:r>
              <a:rPr sz="2400" spc="-10" dirty="0">
                <a:latin typeface="Tahoma" panose="020B0604030504040204"/>
                <a:cs typeface="Tahoma" panose="020B0604030504040204"/>
              </a:rPr>
              <a:t>location </a:t>
            </a:r>
            <a:r>
              <a:rPr sz="2400" spc="-35" dirty="0">
                <a:solidFill>
                  <a:srgbClr val="3333B1"/>
                </a:solidFill>
                <a:latin typeface="Tahoma" panose="020B0604030504040204"/>
                <a:cs typeface="Tahoma" panose="020B0604030504040204"/>
              </a:rPr>
              <a:t>Exploration</a:t>
            </a:r>
            <a:r>
              <a:rPr sz="2400" spc="-95" dirty="0">
                <a:solidFill>
                  <a:srgbClr val="3333B1"/>
                </a:solidFill>
                <a:latin typeface="Tahoma" panose="020B0604030504040204"/>
                <a:cs typeface="Tahoma" panose="020B0604030504040204"/>
              </a:rPr>
              <a:t> </a:t>
            </a:r>
            <a:r>
              <a:rPr sz="2400" dirty="0">
                <a:latin typeface="Tahoma" panose="020B0604030504040204"/>
                <a:cs typeface="Tahoma" panose="020B0604030504040204"/>
              </a:rPr>
              <a:t>Drill</a:t>
            </a:r>
            <a:r>
              <a:rPr sz="2400" spc="-40" dirty="0">
                <a:latin typeface="Tahoma" panose="020B0604030504040204"/>
                <a:cs typeface="Tahoma" panose="020B0604030504040204"/>
              </a:rPr>
              <a:t> </a:t>
            </a:r>
            <a:r>
              <a:rPr sz="2400" dirty="0">
                <a:latin typeface="Tahoma" panose="020B0604030504040204"/>
                <a:cs typeface="Tahoma" panose="020B0604030504040204"/>
              </a:rPr>
              <a:t>at</a:t>
            </a:r>
            <a:r>
              <a:rPr sz="2400" spc="-90" dirty="0">
                <a:latin typeface="Tahoma" panose="020B0604030504040204"/>
                <a:cs typeface="Tahoma" panose="020B0604030504040204"/>
              </a:rPr>
              <a:t> </a:t>
            </a:r>
            <a:r>
              <a:rPr sz="2400" dirty="0">
                <a:latin typeface="Tahoma" panose="020B0604030504040204"/>
                <a:cs typeface="Tahoma" panose="020B0604030504040204"/>
              </a:rPr>
              <a:t>a</a:t>
            </a:r>
            <a:r>
              <a:rPr sz="2400" spc="-140" dirty="0">
                <a:latin typeface="Tahoma" panose="020B0604030504040204"/>
                <a:cs typeface="Tahoma" panose="020B0604030504040204"/>
              </a:rPr>
              <a:t> </a:t>
            </a:r>
            <a:r>
              <a:rPr sz="2400" spc="-10" dirty="0">
                <a:latin typeface="Tahoma" panose="020B0604030504040204"/>
                <a:cs typeface="Tahoma" panose="020B0604030504040204"/>
              </a:rPr>
              <a:t>new</a:t>
            </a:r>
            <a:r>
              <a:rPr sz="2400" spc="-70" dirty="0">
                <a:latin typeface="Tahoma" panose="020B0604030504040204"/>
                <a:cs typeface="Tahoma" panose="020B0604030504040204"/>
              </a:rPr>
              <a:t> </a:t>
            </a:r>
            <a:r>
              <a:rPr sz="2400" spc="-10" dirty="0">
                <a:latin typeface="Tahoma" panose="020B0604030504040204"/>
                <a:cs typeface="Tahoma" panose="020B0604030504040204"/>
              </a:rPr>
              <a:t>location</a:t>
            </a:r>
            <a:endParaRPr sz="2400" spc="-10" dirty="0">
              <a:latin typeface="Tahoma" panose="020B0604030504040204"/>
              <a:cs typeface="Tahoma" panose="020B0604030504040204"/>
            </a:endParaRPr>
          </a:p>
          <a:p>
            <a:pPr marL="78105" marR="227965" indent="-40005">
              <a:lnSpc>
                <a:spcPts val="2960"/>
              </a:lnSpc>
              <a:spcBef>
                <a:spcPts val="70"/>
              </a:spcBef>
            </a:pPr>
            <a:endParaRPr sz="2400">
              <a:latin typeface="Tahoma" panose="020B0604030504040204"/>
              <a:cs typeface="Tahoma" panose="020B0604030504040204"/>
            </a:endParaRPr>
          </a:p>
          <a:p>
            <a:pPr marL="12700">
              <a:lnSpc>
                <a:spcPct val="100000"/>
              </a:lnSpc>
              <a:spcBef>
                <a:spcPts val="445"/>
              </a:spcBef>
            </a:pPr>
            <a:r>
              <a:rPr sz="2400" spc="-35" dirty="0">
                <a:latin typeface="Tahoma" panose="020B0604030504040204"/>
                <a:cs typeface="Tahoma" panose="020B0604030504040204"/>
              </a:rPr>
              <a:t>Game</a:t>
            </a:r>
            <a:r>
              <a:rPr sz="2400" spc="-125" dirty="0">
                <a:latin typeface="Tahoma" panose="020B0604030504040204"/>
                <a:cs typeface="Tahoma" panose="020B0604030504040204"/>
              </a:rPr>
              <a:t> </a:t>
            </a:r>
            <a:r>
              <a:rPr sz="2400" spc="-10" dirty="0">
                <a:latin typeface="Tahoma" panose="020B0604030504040204"/>
                <a:cs typeface="Tahoma" panose="020B0604030504040204"/>
              </a:rPr>
              <a:t>Playing</a:t>
            </a:r>
            <a:endParaRPr sz="2400">
              <a:latin typeface="Tahoma" panose="020B0604030504040204"/>
              <a:cs typeface="Tahoma" panose="020B0604030504040204"/>
            </a:endParaRPr>
          </a:p>
          <a:p>
            <a:pPr marL="78105" marR="5080" indent="-40005">
              <a:lnSpc>
                <a:spcPts val="2960"/>
              </a:lnSpc>
              <a:spcBef>
                <a:spcPts val="70"/>
              </a:spcBef>
            </a:pPr>
            <a:r>
              <a:rPr sz="2400" spc="-20" dirty="0">
                <a:solidFill>
                  <a:srgbClr val="3333B1"/>
                </a:solidFill>
                <a:latin typeface="Tahoma" panose="020B0604030504040204"/>
                <a:cs typeface="Tahoma" panose="020B0604030504040204"/>
              </a:rPr>
              <a:t>Exploitation</a:t>
            </a:r>
            <a:r>
              <a:rPr sz="2400" spc="-135" dirty="0">
                <a:solidFill>
                  <a:srgbClr val="3333B1"/>
                </a:solidFill>
                <a:latin typeface="Tahoma" panose="020B0604030504040204"/>
                <a:cs typeface="Tahoma" panose="020B0604030504040204"/>
              </a:rPr>
              <a:t> </a:t>
            </a:r>
            <a:r>
              <a:rPr sz="2400" dirty="0">
                <a:latin typeface="Tahoma" panose="020B0604030504040204"/>
                <a:cs typeface="Tahoma" panose="020B0604030504040204"/>
              </a:rPr>
              <a:t>Play</a:t>
            </a:r>
            <a:r>
              <a:rPr sz="2400" spc="-40" dirty="0">
                <a:latin typeface="Tahoma" panose="020B0604030504040204"/>
                <a:cs typeface="Tahoma" panose="020B0604030504040204"/>
              </a:rPr>
              <a:t> </a:t>
            </a:r>
            <a:r>
              <a:rPr sz="2400" dirty="0">
                <a:latin typeface="Tahoma" panose="020B0604030504040204"/>
                <a:cs typeface="Tahoma" panose="020B0604030504040204"/>
              </a:rPr>
              <a:t>the</a:t>
            </a:r>
            <a:r>
              <a:rPr sz="2400" spc="-145" dirty="0">
                <a:latin typeface="Tahoma" panose="020B0604030504040204"/>
                <a:cs typeface="Tahoma" panose="020B0604030504040204"/>
              </a:rPr>
              <a:t> </a:t>
            </a:r>
            <a:r>
              <a:rPr sz="2400" spc="-65" dirty="0">
                <a:latin typeface="Tahoma" panose="020B0604030504040204"/>
                <a:cs typeface="Tahoma" panose="020B0604030504040204"/>
              </a:rPr>
              <a:t>move</a:t>
            </a:r>
            <a:r>
              <a:rPr sz="2400" spc="-155" dirty="0">
                <a:latin typeface="Tahoma" panose="020B0604030504040204"/>
                <a:cs typeface="Tahoma" panose="020B0604030504040204"/>
              </a:rPr>
              <a:t> </a:t>
            </a:r>
            <a:r>
              <a:rPr sz="2400" spc="-55" dirty="0">
                <a:latin typeface="Tahoma" panose="020B0604030504040204"/>
                <a:cs typeface="Tahoma" panose="020B0604030504040204"/>
              </a:rPr>
              <a:t>you</a:t>
            </a:r>
            <a:r>
              <a:rPr sz="2400" spc="-145" dirty="0">
                <a:latin typeface="Tahoma" panose="020B0604030504040204"/>
                <a:cs typeface="Tahoma" panose="020B0604030504040204"/>
              </a:rPr>
              <a:t> </a:t>
            </a:r>
            <a:r>
              <a:rPr sz="2400" spc="-45" dirty="0">
                <a:latin typeface="Tahoma" panose="020B0604030504040204"/>
                <a:cs typeface="Tahoma" panose="020B0604030504040204"/>
              </a:rPr>
              <a:t>believe</a:t>
            </a:r>
            <a:r>
              <a:rPr sz="2400" spc="-145" dirty="0">
                <a:latin typeface="Tahoma" panose="020B0604030504040204"/>
                <a:cs typeface="Tahoma" panose="020B0604030504040204"/>
              </a:rPr>
              <a:t> </a:t>
            </a:r>
            <a:r>
              <a:rPr sz="2400" dirty="0">
                <a:latin typeface="Tahoma" panose="020B0604030504040204"/>
                <a:cs typeface="Tahoma" panose="020B0604030504040204"/>
              </a:rPr>
              <a:t>is</a:t>
            </a:r>
            <a:r>
              <a:rPr sz="2400" spc="-105" dirty="0">
                <a:latin typeface="Tahoma" panose="020B0604030504040204"/>
                <a:cs typeface="Tahoma" panose="020B0604030504040204"/>
              </a:rPr>
              <a:t> </a:t>
            </a:r>
            <a:r>
              <a:rPr sz="2400" spc="-20" dirty="0">
                <a:latin typeface="Tahoma" panose="020B0604030504040204"/>
                <a:cs typeface="Tahoma" panose="020B0604030504040204"/>
              </a:rPr>
              <a:t>best </a:t>
            </a:r>
            <a:r>
              <a:rPr sz="2400" spc="-35" dirty="0">
                <a:solidFill>
                  <a:srgbClr val="3333B1"/>
                </a:solidFill>
                <a:latin typeface="Tahoma" panose="020B0604030504040204"/>
                <a:cs typeface="Tahoma" panose="020B0604030504040204"/>
              </a:rPr>
              <a:t>Exploration</a:t>
            </a:r>
            <a:r>
              <a:rPr sz="2400" spc="-125" dirty="0">
                <a:solidFill>
                  <a:srgbClr val="3333B1"/>
                </a:solidFill>
                <a:latin typeface="Tahoma" panose="020B0604030504040204"/>
                <a:cs typeface="Tahoma" panose="020B0604030504040204"/>
              </a:rPr>
              <a:t> </a:t>
            </a:r>
            <a:r>
              <a:rPr sz="2400" dirty="0">
                <a:latin typeface="Tahoma" panose="020B0604030504040204"/>
                <a:cs typeface="Tahoma" panose="020B0604030504040204"/>
              </a:rPr>
              <a:t>Play</a:t>
            </a:r>
            <a:r>
              <a:rPr sz="2400" spc="-75" dirty="0">
                <a:latin typeface="Tahoma" panose="020B0604030504040204"/>
                <a:cs typeface="Tahoma" panose="020B0604030504040204"/>
              </a:rPr>
              <a:t> </a:t>
            </a:r>
            <a:r>
              <a:rPr sz="2400" dirty="0">
                <a:latin typeface="Tahoma" panose="020B0604030504040204"/>
                <a:cs typeface="Tahoma" panose="020B0604030504040204"/>
              </a:rPr>
              <a:t>an</a:t>
            </a:r>
            <a:r>
              <a:rPr sz="2400" spc="-175" dirty="0">
                <a:latin typeface="Tahoma" panose="020B0604030504040204"/>
                <a:cs typeface="Tahoma" panose="020B0604030504040204"/>
              </a:rPr>
              <a:t> </a:t>
            </a:r>
            <a:r>
              <a:rPr sz="2400" spc="-40" dirty="0">
                <a:latin typeface="Tahoma" panose="020B0604030504040204"/>
                <a:cs typeface="Tahoma" panose="020B0604030504040204"/>
              </a:rPr>
              <a:t>experimental</a:t>
            </a:r>
            <a:r>
              <a:rPr sz="2400" spc="-60" dirty="0">
                <a:latin typeface="Tahoma" panose="020B0604030504040204"/>
                <a:cs typeface="Tahoma" panose="020B0604030504040204"/>
              </a:rPr>
              <a:t> </a:t>
            </a:r>
            <a:r>
              <a:rPr sz="2400" spc="-20" dirty="0">
                <a:latin typeface="Tahoma" panose="020B0604030504040204"/>
                <a:cs typeface="Tahoma" panose="020B0604030504040204"/>
              </a:rPr>
              <a:t>move</a:t>
            </a:r>
            <a:endParaRPr sz="2400">
              <a:latin typeface="Tahoma" panose="020B0604030504040204"/>
              <a:cs typeface="Tahoma" panose="020B0604030504040204"/>
            </a:endParaRPr>
          </a:p>
          <a:p>
            <a:pPr marL="3481070">
              <a:lnSpc>
                <a:spcPct val="100000"/>
              </a:lnSpc>
              <a:spcBef>
                <a:spcPts val="750"/>
              </a:spcBef>
            </a:pPr>
            <a:endParaRPr sz="1200">
              <a:latin typeface="Arial MT"/>
              <a:cs typeface="Arial MT"/>
            </a:endParaRPr>
          </a:p>
        </p:txBody>
      </p:sp>
      <p:sp>
        <p:nvSpPr>
          <p:cNvPr id="4" name="object 4"/>
          <p:cNvSpPr txBox="1"/>
          <p:nvPr/>
        </p:nvSpPr>
        <p:spPr>
          <a:xfrm>
            <a:off x="10021316" y="6431686"/>
            <a:ext cx="110489" cy="196850"/>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88888"/>
                </a:solidFill>
                <a:latin typeface="Arial MT"/>
                <a:cs typeface="Arial MT"/>
              </a:rPr>
              <a:t>4</a:t>
            </a:r>
            <a:endParaRPr sz="1200">
              <a:latin typeface="Arial MT"/>
              <a:cs typeface="Arial MT"/>
            </a:endParaRPr>
          </a:p>
        </p:txBody>
      </p:sp>
      <p:sp>
        <p:nvSpPr>
          <p:cNvPr id="5" name="Slide Number Placeholder 4"/>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p:txBody>
          <a:bodyPr vert="horz" wrap="square" lIns="91440" tIns="45720" rIns="91440" bIns="45720" anchor="ctr" anchorCtr="0"/>
          <a:p>
            <a:r>
              <a:rPr lang="en-US" dirty="0"/>
              <a:t>Outline</a:t>
            </a:r>
            <a:endParaRPr lang="en-US" dirty="0"/>
          </a:p>
        </p:txBody>
      </p:sp>
      <p:sp>
        <p:nvSpPr>
          <p:cNvPr id="30722" name="Rectangle 3"/>
          <p:cNvSpPr>
            <a:spLocks noGrp="1"/>
          </p:cNvSpPr>
          <p:nvPr>
            <p:ph idx="1"/>
          </p:nvPr>
        </p:nvSpPr>
        <p:spPr/>
        <p:txBody>
          <a:bodyPr vert="horz" wrap="square" lIns="91440" tIns="45720" rIns="91440" bIns="45720" anchor="t" anchorCtr="0"/>
          <a:p>
            <a:r>
              <a:rPr lang="en-US" dirty="0">
                <a:solidFill>
                  <a:schemeClr val="bg2"/>
                </a:solidFill>
              </a:rPr>
              <a:t>examples</a:t>
            </a:r>
            <a:endParaRPr lang="en-US" dirty="0">
              <a:solidFill>
                <a:schemeClr val="bg2"/>
              </a:solidFill>
            </a:endParaRPr>
          </a:p>
          <a:p>
            <a:pPr lvl="2"/>
            <a:endParaRPr lang="en-US" sz="1800" dirty="0">
              <a:solidFill>
                <a:schemeClr val="bg2"/>
              </a:solidFill>
            </a:endParaRPr>
          </a:p>
          <a:p>
            <a:r>
              <a:rPr lang="en-US" dirty="0"/>
              <a:t>defining an RL problem</a:t>
            </a:r>
            <a:endParaRPr lang="en-US" dirty="0"/>
          </a:p>
          <a:p>
            <a:pPr lvl="1"/>
            <a:r>
              <a:rPr lang="en-US" dirty="0"/>
              <a:t>Markov Decision Processes</a:t>
            </a:r>
            <a:endParaRPr lang="en-US" dirty="0"/>
          </a:p>
          <a:p>
            <a:pPr lvl="2"/>
            <a:endParaRPr lang="en-US" sz="1800" dirty="0"/>
          </a:p>
          <a:p>
            <a:r>
              <a:rPr lang="en-US" dirty="0"/>
              <a:t>solving an RL problem</a:t>
            </a:r>
            <a:endParaRPr lang="en-US" dirty="0"/>
          </a:p>
          <a:p>
            <a:pPr lvl="1"/>
            <a:r>
              <a:rPr lang="en-US" dirty="0"/>
              <a:t>Dynamic Programming</a:t>
            </a:r>
            <a:endParaRPr lang="en-US" dirty="0"/>
          </a:p>
          <a:p>
            <a:pPr lvl="1"/>
            <a:r>
              <a:rPr lang="en-US" dirty="0"/>
              <a:t>Monte Carlo methods</a:t>
            </a:r>
            <a:endParaRPr lang="en-US" dirty="0"/>
          </a:p>
          <a:p>
            <a:pPr lvl="1"/>
            <a:r>
              <a:rPr lang="en-US" dirty="0"/>
              <a:t>Temporal-Difference learning</a:t>
            </a:r>
            <a:endParaRPr lang="en-US" dirty="0"/>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RL Contributors </a:t>
            </a:r>
            <a:endParaRPr lang="en-US"/>
          </a:p>
        </p:txBody>
      </p:sp>
      <p:pic>
        <p:nvPicPr>
          <p:cNvPr id="4" name="Content Placeholder 3"/>
          <p:cNvPicPr>
            <a:picLocks noChangeAspect="1"/>
          </p:cNvPicPr>
          <p:nvPr>
            <p:ph idx="1"/>
          </p:nvPr>
        </p:nvPicPr>
        <p:blipFill>
          <a:blip r:embed="rId1"/>
          <a:stretch>
            <a:fillRect/>
          </a:stretch>
        </p:blipFill>
        <p:spPr>
          <a:xfrm>
            <a:off x="609600" y="1649095"/>
            <a:ext cx="5259705" cy="1483995"/>
          </a:xfrm>
          <a:prstGeom prst="rect">
            <a:avLst/>
          </a:prstGeom>
        </p:spPr>
      </p:pic>
      <p:pic>
        <p:nvPicPr>
          <p:cNvPr id="5" name="Picture 4"/>
          <p:cNvPicPr>
            <a:picLocks noChangeAspect="1"/>
          </p:cNvPicPr>
          <p:nvPr/>
        </p:nvPicPr>
        <p:blipFill>
          <a:blip r:embed="rId2"/>
          <a:stretch>
            <a:fillRect/>
          </a:stretch>
        </p:blipFill>
        <p:spPr>
          <a:xfrm>
            <a:off x="7640955" y="1478915"/>
            <a:ext cx="3648075" cy="4705350"/>
          </a:xfrm>
          <a:prstGeom prst="rect">
            <a:avLst/>
          </a:prstGeom>
        </p:spPr>
      </p:pic>
      <p:sp>
        <p:nvSpPr>
          <p:cNvPr id="3" name="Slide Number Placeholder 2"/>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p:txBody>
          <a:bodyPr vert="horz" wrap="square" lIns="91440" tIns="45720" rIns="91440" bIns="45720" anchor="ctr" anchorCtr="0"/>
          <a:p>
            <a:r>
              <a:rPr lang="sk-SK" altLang="x-none" dirty="0"/>
              <a:t>Robot in a room</a:t>
            </a:r>
            <a:endParaRPr lang="en-US" dirty="0"/>
          </a:p>
        </p:txBody>
      </p:sp>
      <p:graphicFrame>
        <p:nvGraphicFramePr>
          <p:cNvPr id="7171" name="Group 3"/>
          <p:cNvGraphicFramePr>
            <a:graphicFrameLocks noGrp="1"/>
          </p:cNvGraphicFramePr>
          <p:nvPr/>
        </p:nvGraphicFramePr>
        <p:xfrm>
          <a:off x="1992313" y="1412875"/>
          <a:ext cx="4103688" cy="2735263"/>
        </p:xfrm>
        <a:graphic>
          <a:graphicData uri="http://schemas.openxmlformats.org/drawingml/2006/table">
            <a:tbl>
              <a:tblPr/>
              <a:tblGrid>
                <a:gridCol w="1025525"/>
                <a:gridCol w="1026795"/>
                <a:gridCol w="1025525"/>
                <a:gridCol w="1025525"/>
              </a:tblGrid>
              <a:tr h="91122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0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0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0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rPr>
                        <a:t>+1</a:t>
                      </a:r>
                      <a:endParaRPr kumimoji="0" lang="en-US" sz="28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249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0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0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0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rPr>
                        <a:t>-1</a:t>
                      </a:r>
                      <a:endParaRPr kumimoji="0" lang="en-US" sz="28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12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rPr>
                        <a:t>START</a:t>
                      </a:r>
                      <a:endParaRPr kumimoji="0" lang="en-US" sz="16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0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0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0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5624" name="Group 25"/>
          <p:cNvGrpSpPr/>
          <p:nvPr/>
        </p:nvGrpSpPr>
        <p:grpSpPr>
          <a:xfrm>
            <a:off x="8915400" y="2438400"/>
            <a:ext cx="1008063" cy="792163"/>
            <a:chOff x="3878" y="1434"/>
            <a:chExt cx="635" cy="499"/>
          </a:xfrm>
        </p:grpSpPr>
        <p:sp>
          <p:nvSpPr>
            <p:cNvPr id="25625" name="Line 26"/>
            <p:cNvSpPr/>
            <p:nvPr/>
          </p:nvSpPr>
          <p:spPr>
            <a:xfrm flipV="1">
              <a:off x="4195" y="1434"/>
              <a:ext cx="0" cy="498"/>
            </a:xfrm>
            <a:prstGeom prst="line">
              <a:avLst/>
            </a:prstGeom>
            <a:ln w="152400" cap="flat" cmpd="sng">
              <a:solidFill>
                <a:schemeClr val="tx1"/>
              </a:solidFill>
              <a:prstDash val="solid"/>
              <a:round/>
              <a:headEnd type="none" w="med" len="med"/>
              <a:tailEnd type="triangle" w="med" len="med"/>
            </a:ln>
          </p:spPr>
        </p:sp>
        <p:sp>
          <p:nvSpPr>
            <p:cNvPr id="25626" name="Line 27"/>
            <p:cNvSpPr/>
            <p:nvPr/>
          </p:nvSpPr>
          <p:spPr>
            <a:xfrm>
              <a:off x="4195" y="1933"/>
              <a:ext cx="318" cy="0"/>
            </a:xfrm>
            <a:prstGeom prst="line">
              <a:avLst/>
            </a:prstGeom>
            <a:ln w="76200" cap="flat" cmpd="sng">
              <a:solidFill>
                <a:schemeClr val="tx1"/>
              </a:solidFill>
              <a:prstDash val="solid"/>
              <a:round/>
              <a:headEnd type="none" w="med" len="med"/>
              <a:tailEnd type="triangle" w="med" len="med"/>
            </a:ln>
          </p:spPr>
        </p:sp>
        <p:sp>
          <p:nvSpPr>
            <p:cNvPr id="25627" name="Line 28"/>
            <p:cNvSpPr/>
            <p:nvPr/>
          </p:nvSpPr>
          <p:spPr>
            <a:xfrm flipH="1">
              <a:off x="3878" y="1933"/>
              <a:ext cx="363" cy="0"/>
            </a:xfrm>
            <a:prstGeom prst="line">
              <a:avLst/>
            </a:prstGeom>
            <a:ln w="76200" cap="flat" cmpd="sng">
              <a:solidFill>
                <a:schemeClr val="tx1"/>
              </a:solidFill>
              <a:prstDash val="solid"/>
              <a:round/>
              <a:headEnd type="none" w="med" len="med"/>
              <a:tailEnd type="triangle" w="med" len="med"/>
            </a:ln>
          </p:spPr>
        </p:sp>
      </p:grpSp>
      <p:sp>
        <p:nvSpPr>
          <p:cNvPr id="25628" name="Text Box 29"/>
          <p:cNvSpPr txBox="1"/>
          <p:nvPr/>
        </p:nvSpPr>
        <p:spPr>
          <a:xfrm>
            <a:off x="6427788" y="1444625"/>
            <a:ext cx="3859212" cy="2306638"/>
          </a:xfrm>
          <a:prstGeom prst="rect">
            <a:avLst/>
          </a:prstGeom>
          <a:noFill/>
          <a:ln w="9525">
            <a:noFill/>
          </a:ln>
        </p:spPr>
        <p:txBody>
          <a:bodyPr anchor="t" anchorCtr="0">
            <a:spAutoFit/>
          </a:bodyPr>
          <a:p>
            <a:r>
              <a:rPr lang="en-US" dirty="0">
                <a:latin typeface="Trebuchet MS" panose="020B0603020202020204" pitchFamily="80" charset="0"/>
              </a:rPr>
              <a:t>actions: UP, DOWN, LEFT, RIGHT</a:t>
            </a:r>
            <a:endParaRPr lang="en-US" dirty="0">
              <a:latin typeface="Trebuchet MS" panose="020B0603020202020204" pitchFamily="80" charset="0"/>
            </a:endParaRPr>
          </a:p>
          <a:p>
            <a:endParaRPr lang="en-US" dirty="0">
              <a:latin typeface="Trebuchet MS" panose="020B0603020202020204" pitchFamily="80" charset="0"/>
            </a:endParaRPr>
          </a:p>
          <a:p>
            <a:endParaRPr lang="en-US" dirty="0">
              <a:latin typeface="Trebuchet MS" panose="020B0603020202020204" pitchFamily="80" charset="0"/>
            </a:endParaRPr>
          </a:p>
          <a:p>
            <a:r>
              <a:rPr lang="en-US" b="1" dirty="0">
                <a:latin typeface="Trebuchet MS" panose="020B0603020202020204" pitchFamily="80" charset="0"/>
              </a:rPr>
              <a:t>UP</a:t>
            </a:r>
            <a:endParaRPr lang="en-US" b="1" dirty="0">
              <a:latin typeface="Trebuchet MS" panose="020B0603020202020204" pitchFamily="80" charset="0"/>
            </a:endParaRPr>
          </a:p>
          <a:p>
            <a:endParaRPr lang="en-US" dirty="0">
              <a:latin typeface="Trebuchet MS" panose="020B0603020202020204" pitchFamily="80" charset="0"/>
            </a:endParaRPr>
          </a:p>
          <a:p>
            <a:r>
              <a:rPr lang="en-US" dirty="0">
                <a:latin typeface="Trebuchet MS" panose="020B0603020202020204" pitchFamily="80" charset="0"/>
              </a:rPr>
              <a:t>80% 	move UP</a:t>
            </a:r>
            <a:endParaRPr lang="en-US" dirty="0">
              <a:latin typeface="Trebuchet MS" panose="020B0603020202020204" pitchFamily="80" charset="0"/>
            </a:endParaRPr>
          </a:p>
          <a:p>
            <a:r>
              <a:rPr lang="en-US" dirty="0">
                <a:latin typeface="Trebuchet MS" panose="020B0603020202020204" pitchFamily="80" charset="0"/>
              </a:rPr>
              <a:t>10%	move LEFT</a:t>
            </a:r>
            <a:endParaRPr lang="en-US" dirty="0">
              <a:latin typeface="Trebuchet MS" panose="020B0603020202020204" pitchFamily="80" charset="0"/>
            </a:endParaRPr>
          </a:p>
          <a:p>
            <a:r>
              <a:rPr lang="en-US" dirty="0">
                <a:latin typeface="Trebuchet MS" panose="020B0603020202020204" pitchFamily="80" charset="0"/>
              </a:rPr>
              <a:t>10%	move RIGHT</a:t>
            </a:r>
            <a:endParaRPr lang="en-US" dirty="0">
              <a:latin typeface="Trebuchet MS" panose="020B0603020202020204" pitchFamily="80" charset="0"/>
            </a:endParaRPr>
          </a:p>
        </p:txBody>
      </p:sp>
      <p:sp>
        <p:nvSpPr>
          <p:cNvPr id="25629" name="Rectangle 30"/>
          <p:cNvSpPr>
            <a:spLocks noGrp="1"/>
          </p:cNvSpPr>
          <p:nvPr>
            <p:ph idx="1"/>
          </p:nvPr>
        </p:nvSpPr>
        <p:spPr>
          <a:xfrm>
            <a:off x="1981200" y="4437063"/>
            <a:ext cx="8229600" cy="2420937"/>
          </a:xfrm>
        </p:spPr>
        <p:txBody>
          <a:bodyPr vert="horz" wrap="square" lIns="91440" tIns="45720" rIns="91440" bIns="45720" anchor="t" anchorCtr="0"/>
          <a:p>
            <a:r>
              <a:rPr lang="en-US" dirty="0"/>
              <a:t>reward +1 at [4,3], -1 at [4,2]</a:t>
            </a:r>
            <a:endParaRPr lang="en-US" dirty="0"/>
          </a:p>
          <a:p>
            <a:r>
              <a:rPr lang="en-US" dirty="0"/>
              <a:t>reward -0.04 for each step</a:t>
            </a:r>
            <a:endParaRPr lang="en-US" dirty="0"/>
          </a:p>
          <a:p>
            <a:r>
              <a:rPr lang="en-US" dirty="0"/>
              <a:t>what’s the strategy to achieve max reward?</a:t>
            </a:r>
            <a:endParaRPr lang="en-US" dirty="0"/>
          </a:p>
          <a:p>
            <a:r>
              <a:rPr lang="en-US" dirty="0"/>
              <a:t>what if the actions were deterministic?</a:t>
            </a:r>
            <a:endParaRPr lang="en-US" dirty="0"/>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p:txBody>
          <a:bodyPr vert="horz" wrap="square" lIns="91440" tIns="45720" rIns="91440" bIns="45720" anchor="ctr" anchorCtr="0"/>
          <a:p>
            <a:r>
              <a:rPr lang="en-US" sz="4000" dirty="0"/>
              <a:t>Resource allocation in datacenters</a:t>
            </a:r>
            <a:endParaRPr lang="en-US" sz="4000" dirty="0"/>
          </a:p>
        </p:txBody>
      </p:sp>
      <p:sp>
        <p:nvSpPr>
          <p:cNvPr id="7171" name="Rectangle 3"/>
          <p:cNvSpPr>
            <a:spLocks noGrp="1"/>
          </p:cNvSpPr>
          <p:nvPr>
            <p:ph idx="1"/>
          </p:nvPr>
        </p:nvSpPr>
        <p:spPr/>
        <p:txBody>
          <a:bodyPr vert="horz" wrap="square" lIns="91440" tIns="45720" rIns="91440" bIns="45720" anchor="t" anchorCtr="0">
            <a:normAutofit fontScale="70000"/>
          </a:bodyPr>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sz="2800" b="0" i="0" u="none" strike="noStrike" kern="1200" cap="none" spc="0" normalizeH="0" baseline="0" noProof="1" dirty="0">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sz="2800" b="0" i="0" u="none" strike="noStrike" kern="1200" cap="none" spc="0" normalizeH="0" baseline="0" noProof="1" dirty="0">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sz="2800" b="0" i="0" u="none" strike="noStrike" kern="1200" cap="none" spc="0" normalizeH="0" baseline="0" noProof="1" dirty="0">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sz="2800" b="0" i="0" u="none" strike="noStrike" kern="1200" cap="none" spc="0" normalizeH="0" baseline="0" noProof="1" dirty="0">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sz="2800" b="0" i="0" u="none" strike="noStrike" kern="1200" cap="none" spc="0" normalizeH="0" baseline="0" noProof="1" dirty="0">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sz="2800" b="0" i="0" u="none" strike="noStrike" kern="1200" cap="none" spc="0" normalizeH="0" baseline="0" noProof="1" dirty="0">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sz="2800" b="0" i="0" u="none" strike="noStrike" kern="1200" cap="none" spc="0" normalizeH="0" baseline="0" noProof="1" dirty="0">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sz="2800" b="0" i="0" u="none" strike="noStrike" kern="1200" cap="none" spc="0" normalizeH="0" baseline="0" noProof="1" dirty="0">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sz="2800" b="0" i="0" u="none" strike="noStrike" kern="1200" cap="none" spc="0" normalizeH="0" baseline="0" noProof="1" dirty="0">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sz="2800" b="0" i="0" u="none" strike="noStrike" kern="1200" cap="none" spc="0" normalizeH="0" baseline="0" noProof="1" dirty="0">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sz="2800" b="0" i="0" u="none" strike="noStrike" kern="1200" cap="none" spc="0" normalizeH="0" baseline="0" noProof="1" dirty="0">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sz="2800" b="0" i="0" u="none" strike="noStrike" kern="1200" cap="none" spc="0" normalizeH="0" baseline="0" noProof="1" dirty="0">
                <a:solidFill>
                  <a:schemeClr val="tx1"/>
                </a:solidFill>
                <a:latin typeface="+mn-lt"/>
                <a:ea typeface="+mn-ea"/>
                <a:cs typeface="+mn-cs"/>
              </a:rPr>
              <a:t> Autonomic Resource Allocation</a:t>
            </a:r>
            <a:endParaRPr kumimoji="0" sz="2800" b="0" i="0" u="none" strike="noStrike" kern="1200" cap="none" spc="0" normalizeH="0" baseline="0" noProof="1" dirty="0">
              <a:solidFill>
                <a:schemeClr val="tx1"/>
              </a:solidFill>
              <a:latin typeface="+mn-lt"/>
              <a:ea typeface="+mn-ea"/>
              <a:cs typeface="+mn-cs"/>
            </a:endParaRPr>
          </a:p>
          <a:p>
            <a:pPr marL="685800" marR="0" lvl="1"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pPr>
            <a:endParaRPr kumimoji="0" sz="2400" b="0" i="0" u="none" strike="noStrike" kern="1200" cap="none" spc="0" normalizeH="0" baseline="0" noProof="1" dirty="0">
              <a:solidFill>
                <a:schemeClr val="tx1"/>
              </a:solidFill>
              <a:latin typeface="+mn-lt"/>
              <a:ea typeface="+mn-ea"/>
              <a:cs typeface="+mn-cs"/>
            </a:endParaRPr>
          </a:p>
        </p:txBody>
      </p:sp>
      <p:sp>
        <p:nvSpPr>
          <p:cNvPr id="29699" name="Rectangle 4"/>
          <p:cNvSpPr/>
          <p:nvPr/>
        </p:nvSpPr>
        <p:spPr>
          <a:xfrm>
            <a:off x="2438400" y="3200400"/>
            <a:ext cx="685800" cy="1143000"/>
          </a:xfrm>
          <a:prstGeom prst="rect">
            <a:avLst/>
          </a:prstGeom>
          <a:solidFill>
            <a:srgbClr val="FFCC00"/>
          </a:solidFill>
          <a:ln w="19050" cap="flat" cmpd="sng">
            <a:solidFill>
              <a:schemeClr val="tx1"/>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sp>
        <p:nvSpPr>
          <p:cNvPr id="29700" name="Rectangle 5"/>
          <p:cNvSpPr/>
          <p:nvPr/>
        </p:nvSpPr>
        <p:spPr>
          <a:xfrm>
            <a:off x="3276600" y="3200400"/>
            <a:ext cx="685800" cy="1143000"/>
          </a:xfrm>
          <a:prstGeom prst="rect">
            <a:avLst/>
          </a:prstGeom>
          <a:solidFill>
            <a:srgbClr val="FFCC00"/>
          </a:solidFill>
          <a:ln w="19050" cap="flat" cmpd="sng">
            <a:solidFill>
              <a:schemeClr val="tx1"/>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sp>
        <p:nvSpPr>
          <p:cNvPr id="29701" name="Rectangle 6"/>
          <p:cNvSpPr/>
          <p:nvPr/>
        </p:nvSpPr>
        <p:spPr>
          <a:xfrm>
            <a:off x="4114800" y="3200400"/>
            <a:ext cx="685800" cy="1143000"/>
          </a:xfrm>
          <a:prstGeom prst="rect">
            <a:avLst/>
          </a:prstGeom>
          <a:solidFill>
            <a:srgbClr val="008000"/>
          </a:solidFill>
          <a:ln w="19050" cap="flat" cmpd="sng">
            <a:solidFill>
              <a:schemeClr val="tx1"/>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sp>
        <p:nvSpPr>
          <p:cNvPr id="29702" name="Rectangle 7"/>
          <p:cNvSpPr/>
          <p:nvPr/>
        </p:nvSpPr>
        <p:spPr>
          <a:xfrm>
            <a:off x="4953000" y="3200400"/>
            <a:ext cx="685800" cy="1143000"/>
          </a:xfrm>
          <a:prstGeom prst="rect">
            <a:avLst/>
          </a:prstGeom>
          <a:solidFill>
            <a:srgbClr val="008000"/>
          </a:solidFill>
          <a:ln w="19050" cap="flat" cmpd="sng">
            <a:solidFill>
              <a:schemeClr val="tx1"/>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sp>
        <p:nvSpPr>
          <p:cNvPr id="29703" name="Rectangle 8"/>
          <p:cNvSpPr/>
          <p:nvPr/>
        </p:nvSpPr>
        <p:spPr>
          <a:xfrm>
            <a:off x="5791200" y="3200400"/>
            <a:ext cx="685800" cy="1143000"/>
          </a:xfrm>
          <a:prstGeom prst="rect">
            <a:avLst/>
          </a:prstGeom>
          <a:solidFill>
            <a:srgbClr val="008000"/>
          </a:solidFill>
          <a:ln w="19050" cap="flat" cmpd="sng">
            <a:solidFill>
              <a:schemeClr val="tx1"/>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sp>
        <p:nvSpPr>
          <p:cNvPr id="29704" name="Rectangle 9"/>
          <p:cNvSpPr/>
          <p:nvPr/>
        </p:nvSpPr>
        <p:spPr>
          <a:xfrm>
            <a:off x="6629400" y="3200400"/>
            <a:ext cx="685800" cy="1143000"/>
          </a:xfrm>
          <a:prstGeom prst="rect">
            <a:avLst/>
          </a:prstGeom>
          <a:solidFill>
            <a:srgbClr val="008000"/>
          </a:solidFill>
          <a:ln w="19050" cap="flat" cmpd="sng">
            <a:solidFill>
              <a:schemeClr val="tx1"/>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sp>
        <p:nvSpPr>
          <p:cNvPr id="29705" name="Rectangle 10"/>
          <p:cNvSpPr/>
          <p:nvPr/>
        </p:nvSpPr>
        <p:spPr>
          <a:xfrm>
            <a:off x="7467600" y="3200400"/>
            <a:ext cx="685800" cy="1143000"/>
          </a:xfrm>
          <a:prstGeom prst="rect">
            <a:avLst/>
          </a:prstGeom>
          <a:solidFill>
            <a:srgbClr val="0066FF"/>
          </a:solidFill>
          <a:ln w="19050" cap="flat" cmpd="sng">
            <a:solidFill>
              <a:schemeClr val="tx1"/>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sp>
        <p:nvSpPr>
          <p:cNvPr id="29706" name="Rectangle 11"/>
          <p:cNvSpPr/>
          <p:nvPr/>
        </p:nvSpPr>
        <p:spPr>
          <a:xfrm>
            <a:off x="8305800" y="3200400"/>
            <a:ext cx="685800" cy="1143000"/>
          </a:xfrm>
          <a:prstGeom prst="rect">
            <a:avLst/>
          </a:prstGeom>
          <a:solidFill>
            <a:srgbClr val="0066FF"/>
          </a:solidFill>
          <a:ln w="19050" cap="flat" cmpd="sng">
            <a:solidFill>
              <a:schemeClr val="tx1"/>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sp>
        <p:nvSpPr>
          <p:cNvPr id="29707" name="Rectangle 12"/>
          <p:cNvSpPr/>
          <p:nvPr/>
        </p:nvSpPr>
        <p:spPr>
          <a:xfrm>
            <a:off x="9144000" y="3200400"/>
            <a:ext cx="685800" cy="1143000"/>
          </a:xfrm>
          <a:prstGeom prst="rect">
            <a:avLst/>
          </a:prstGeom>
          <a:solidFill>
            <a:srgbClr val="0066FF"/>
          </a:solidFill>
          <a:ln w="19050" cap="flat" cmpd="sng">
            <a:solidFill>
              <a:schemeClr val="tx1"/>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sp>
        <p:nvSpPr>
          <p:cNvPr id="29708" name="Rectangle 13"/>
          <p:cNvSpPr/>
          <p:nvPr/>
        </p:nvSpPr>
        <p:spPr>
          <a:xfrm>
            <a:off x="4953000" y="2133600"/>
            <a:ext cx="2286000" cy="304800"/>
          </a:xfrm>
          <a:prstGeom prst="rect">
            <a:avLst/>
          </a:prstGeom>
          <a:noFill/>
          <a:ln w="19050" cap="flat" cmpd="sng">
            <a:solidFill>
              <a:schemeClr val="tx1"/>
            </a:solidFill>
            <a:prstDash val="solid"/>
            <a:miter/>
            <a:headEnd type="none" w="med" len="med"/>
            <a:tailEnd type="none" w="med" len="med"/>
          </a:ln>
        </p:spPr>
        <p:txBody>
          <a:bodyPr wrap="none" anchor="ctr" anchorCtr="0"/>
          <a:p>
            <a:pPr marL="342900" indent="-342900" algn="ctr"/>
            <a:r>
              <a:rPr lang="en-US" dirty="0">
                <a:latin typeface="Arial" panose="020B0604020202020204" pitchFamily="34" charset="0"/>
              </a:rPr>
              <a:t>loadbalancer</a:t>
            </a:r>
            <a:endParaRPr lang="en-US" dirty="0">
              <a:latin typeface="Arial" panose="020B0604020202020204" pitchFamily="34" charset="0"/>
            </a:endParaRPr>
          </a:p>
        </p:txBody>
      </p:sp>
      <p:sp>
        <p:nvSpPr>
          <p:cNvPr id="29709" name="AutoShape 14"/>
          <p:cNvSpPr/>
          <p:nvPr/>
        </p:nvSpPr>
        <p:spPr>
          <a:xfrm>
            <a:off x="5867400" y="1219200"/>
            <a:ext cx="457200" cy="838200"/>
          </a:xfrm>
          <a:prstGeom prst="downArrow">
            <a:avLst>
              <a:gd name="adj1" fmla="val 50000"/>
              <a:gd name="adj2" fmla="val 45824"/>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sp>
        <p:nvSpPr>
          <p:cNvPr id="29710" name="Line 15"/>
          <p:cNvSpPr/>
          <p:nvPr/>
        </p:nvSpPr>
        <p:spPr>
          <a:xfrm flipH="1">
            <a:off x="4419600" y="2438400"/>
            <a:ext cx="1676400" cy="609600"/>
          </a:xfrm>
          <a:prstGeom prst="line">
            <a:avLst/>
          </a:prstGeom>
          <a:ln w="28575" cap="flat" cmpd="sng">
            <a:solidFill>
              <a:schemeClr val="tx1"/>
            </a:solidFill>
            <a:prstDash val="solid"/>
            <a:round/>
            <a:headEnd type="none" w="med" len="med"/>
            <a:tailEnd type="triangle" w="med" len="med"/>
          </a:ln>
        </p:spPr>
      </p:sp>
      <p:sp>
        <p:nvSpPr>
          <p:cNvPr id="29711" name="Line 16"/>
          <p:cNvSpPr/>
          <p:nvPr/>
        </p:nvSpPr>
        <p:spPr>
          <a:xfrm flipH="1">
            <a:off x="6096000" y="2438400"/>
            <a:ext cx="0" cy="533400"/>
          </a:xfrm>
          <a:prstGeom prst="line">
            <a:avLst/>
          </a:prstGeom>
          <a:ln w="28575" cap="flat" cmpd="sng">
            <a:solidFill>
              <a:schemeClr val="tx1"/>
            </a:solidFill>
            <a:prstDash val="solid"/>
            <a:round/>
            <a:headEnd type="none" w="med" len="med"/>
            <a:tailEnd type="triangle" w="med" len="med"/>
          </a:ln>
        </p:spPr>
      </p:sp>
      <p:sp>
        <p:nvSpPr>
          <p:cNvPr id="29712" name="Line 17"/>
          <p:cNvSpPr/>
          <p:nvPr/>
        </p:nvSpPr>
        <p:spPr>
          <a:xfrm>
            <a:off x="6096000" y="2438400"/>
            <a:ext cx="2286000" cy="533400"/>
          </a:xfrm>
          <a:prstGeom prst="line">
            <a:avLst/>
          </a:prstGeom>
          <a:ln w="28575" cap="flat" cmpd="sng">
            <a:solidFill>
              <a:schemeClr val="tx1"/>
            </a:solidFill>
            <a:prstDash val="solid"/>
            <a:round/>
            <a:headEnd type="none" w="med" len="med"/>
            <a:tailEnd type="triangle" w="med" len="med"/>
          </a:ln>
        </p:spPr>
      </p:sp>
      <p:sp>
        <p:nvSpPr>
          <p:cNvPr id="29713" name="AutoShape 19"/>
          <p:cNvSpPr/>
          <p:nvPr/>
        </p:nvSpPr>
        <p:spPr>
          <a:xfrm rot="-5400000">
            <a:off x="3086100" y="3763963"/>
            <a:ext cx="228600" cy="1524000"/>
          </a:xfrm>
          <a:prstGeom prst="leftBrace">
            <a:avLst>
              <a:gd name="adj1" fmla="val 55524"/>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29714" name="Text Box 20"/>
          <p:cNvSpPr txBox="1"/>
          <p:nvPr/>
        </p:nvSpPr>
        <p:spPr>
          <a:xfrm>
            <a:off x="2514600" y="4648200"/>
            <a:ext cx="1477963" cy="368300"/>
          </a:xfrm>
          <a:prstGeom prst="rect">
            <a:avLst/>
          </a:prstGeom>
          <a:noFill/>
          <a:ln w="9525">
            <a:noFill/>
          </a:ln>
        </p:spPr>
        <p:txBody>
          <a:bodyPr wrap="none" anchor="t" anchorCtr="0">
            <a:spAutoFit/>
          </a:bodyPr>
          <a:p>
            <a:r>
              <a:rPr lang="en-US" dirty="0">
                <a:latin typeface="Arial" panose="020B0604020202020204" pitchFamily="34" charset="0"/>
              </a:rPr>
              <a:t>application A</a:t>
            </a:r>
            <a:endParaRPr lang="en-US" dirty="0">
              <a:latin typeface="Arial" panose="020B0604020202020204" pitchFamily="34" charset="0"/>
            </a:endParaRPr>
          </a:p>
        </p:txBody>
      </p:sp>
      <p:sp>
        <p:nvSpPr>
          <p:cNvPr id="29715" name="AutoShape 21"/>
          <p:cNvSpPr/>
          <p:nvPr/>
        </p:nvSpPr>
        <p:spPr>
          <a:xfrm rot="-5400000">
            <a:off x="5600700" y="2933700"/>
            <a:ext cx="228600" cy="3200400"/>
          </a:xfrm>
          <a:prstGeom prst="leftBrace">
            <a:avLst>
              <a:gd name="adj1" fmla="val 116601"/>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29716" name="Text Box 22"/>
          <p:cNvSpPr txBox="1"/>
          <p:nvPr/>
        </p:nvSpPr>
        <p:spPr>
          <a:xfrm>
            <a:off x="5053013" y="4656138"/>
            <a:ext cx="1490662" cy="368300"/>
          </a:xfrm>
          <a:prstGeom prst="rect">
            <a:avLst/>
          </a:prstGeom>
          <a:noFill/>
          <a:ln w="9525">
            <a:noFill/>
          </a:ln>
        </p:spPr>
        <p:txBody>
          <a:bodyPr wrap="none" anchor="t" anchorCtr="0">
            <a:spAutoFit/>
          </a:bodyPr>
          <a:p>
            <a:r>
              <a:rPr lang="en-US" dirty="0">
                <a:latin typeface="Arial" panose="020B0604020202020204" pitchFamily="34" charset="0"/>
              </a:rPr>
              <a:t>application B</a:t>
            </a:r>
            <a:endParaRPr lang="en-US" dirty="0">
              <a:latin typeface="Arial" panose="020B0604020202020204" pitchFamily="34" charset="0"/>
            </a:endParaRPr>
          </a:p>
        </p:txBody>
      </p:sp>
      <p:sp>
        <p:nvSpPr>
          <p:cNvPr id="29717" name="AutoShape 23"/>
          <p:cNvSpPr/>
          <p:nvPr/>
        </p:nvSpPr>
        <p:spPr>
          <a:xfrm rot="-5400000">
            <a:off x="8534400" y="3360738"/>
            <a:ext cx="228600" cy="2362200"/>
          </a:xfrm>
          <a:prstGeom prst="leftBrace">
            <a:avLst>
              <a:gd name="adj1" fmla="val 86063"/>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29718" name="Text Box 24"/>
          <p:cNvSpPr txBox="1"/>
          <p:nvPr/>
        </p:nvSpPr>
        <p:spPr>
          <a:xfrm>
            <a:off x="7948613" y="4664075"/>
            <a:ext cx="1503362" cy="368300"/>
          </a:xfrm>
          <a:prstGeom prst="rect">
            <a:avLst/>
          </a:prstGeom>
          <a:noFill/>
          <a:ln w="9525">
            <a:noFill/>
          </a:ln>
        </p:spPr>
        <p:txBody>
          <a:bodyPr wrap="none" anchor="t" anchorCtr="0">
            <a:spAutoFit/>
          </a:bodyPr>
          <a:p>
            <a:r>
              <a:rPr lang="en-US" dirty="0">
                <a:latin typeface="Arial" panose="020B0604020202020204" pitchFamily="34" charset="0"/>
              </a:rPr>
              <a:t>application C</a:t>
            </a:r>
            <a:endParaRPr lang="en-US" dirty="0">
              <a:latin typeface="Arial" panose="020B0604020202020204" pitchFamily="34" charset="0"/>
            </a:endParaRPr>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p:txBody>
          <a:bodyPr vert="horz" wrap="square" lIns="91440" tIns="45720" rIns="91440" bIns="45720" anchor="ctr" anchorCtr="0"/>
          <a:p>
            <a:r>
              <a:rPr lang="sk-SK" altLang="x-none" dirty="0"/>
              <a:t>Robot in a room</a:t>
            </a:r>
            <a:endParaRPr lang="en-US" dirty="0"/>
          </a:p>
        </p:txBody>
      </p:sp>
      <p:graphicFrame>
        <p:nvGraphicFramePr>
          <p:cNvPr id="22531" name="Group 3"/>
          <p:cNvGraphicFramePr>
            <a:graphicFrameLocks noGrp="1"/>
          </p:cNvGraphicFramePr>
          <p:nvPr/>
        </p:nvGraphicFramePr>
        <p:xfrm>
          <a:off x="1992313" y="1374775"/>
          <a:ext cx="4103688" cy="2735263"/>
        </p:xfrm>
        <a:graphic>
          <a:graphicData uri="http://schemas.openxmlformats.org/drawingml/2006/table">
            <a:tbl>
              <a:tblPr/>
              <a:tblGrid>
                <a:gridCol w="1025525"/>
                <a:gridCol w="1026795"/>
                <a:gridCol w="1025525"/>
                <a:gridCol w="1025525"/>
              </a:tblGrid>
              <a:tr h="91122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0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0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0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rPr>
                        <a:t>+1</a:t>
                      </a:r>
                      <a:endParaRPr kumimoji="0" lang="en-US" sz="28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249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0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0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0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rPr>
                        <a:t>-1</a:t>
                      </a:r>
                      <a:endParaRPr kumimoji="0" lang="en-US" sz="28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12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6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rPr>
                        <a:t>START</a:t>
                      </a:r>
                      <a:endParaRPr kumimoji="0" lang="en-US" sz="16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0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0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000" b="0" i="0" u="none" strike="noStrike" cap="none" normalizeH="0" baseline="0" smtClean="0">
                        <a:ln>
                          <a:noFill/>
                        </a:ln>
                        <a:solidFill>
                          <a:srgbClr val="0066FF"/>
                        </a:solidFill>
                        <a:effectLst/>
                        <a:latin typeface="Trebuchet MS" panose="020B0603020202020204" pitchFamily="80" charset="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2792" name="Group 25"/>
          <p:cNvGrpSpPr/>
          <p:nvPr/>
        </p:nvGrpSpPr>
        <p:grpSpPr>
          <a:xfrm>
            <a:off x="8915400" y="2438400"/>
            <a:ext cx="1008063" cy="792163"/>
            <a:chOff x="3878" y="1434"/>
            <a:chExt cx="635" cy="499"/>
          </a:xfrm>
        </p:grpSpPr>
        <p:sp>
          <p:nvSpPr>
            <p:cNvPr id="32793" name="Line 26"/>
            <p:cNvSpPr/>
            <p:nvPr/>
          </p:nvSpPr>
          <p:spPr>
            <a:xfrm flipV="1">
              <a:off x="4195" y="1434"/>
              <a:ext cx="0" cy="498"/>
            </a:xfrm>
            <a:prstGeom prst="line">
              <a:avLst/>
            </a:prstGeom>
            <a:ln w="152400" cap="flat" cmpd="sng">
              <a:solidFill>
                <a:schemeClr val="tx1"/>
              </a:solidFill>
              <a:prstDash val="solid"/>
              <a:round/>
              <a:headEnd type="none" w="med" len="med"/>
              <a:tailEnd type="triangle" w="med" len="med"/>
            </a:ln>
          </p:spPr>
        </p:sp>
        <p:sp>
          <p:nvSpPr>
            <p:cNvPr id="32794" name="Line 27"/>
            <p:cNvSpPr/>
            <p:nvPr/>
          </p:nvSpPr>
          <p:spPr>
            <a:xfrm>
              <a:off x="4195" y="1933"/>
              <a:ext cx="318" cy="0"/>
            </a:xfrm>
            <a:prstGeom prst="line">
              <a:avLst/>
            </a:prstGeom>
            <a:ln w="76200" cap="flat" cmpd="sng">
              <a:solidFill>
                <a:schemeClr val="tx1"/>
              </a:solidFill>
              <a:prstDash val="solid"/>
              <a:round/>
              <a:headEnd type="none" w="med" len="med"/>
              <a:tailEnd type="triangle" w="med" len="med"/>
            </a:ln>
          </p:spPr>
        </p:sp>
        <p:sp>
          <p:nvSpPr>
            <p:cNvPr id="32795" name="Line 28"/>
            <p:cNvSpPr/>
            <p:nvPr/>
          </p:nvSpPr>
          <p:spPr>
            <a:xfrm flipH="1">
              <a:off x="3878" y="1933"/>
              <a:ext cx="363" cy="0"/>
            </a:xfrm>
            <a:prstGeom prst="line">
              <a:avLst/>
            </a:prstGeom>
            <a:ln w="76200" cap="flat" cmpd="sng">
              <a:solidFill>
                <a:schemeClr val="tx1"/>
              </a:solidFill>
              <a:prstDash val="solid"/>
              <a:round/>
              <a:headEnd type="none" w="med" len="med"/>
              <a:tailEnd type="triangle" w="med" len="med"/>
            </a:ln>
          </p:spPr>
        </p:sp>
      </p:grpSp>
      <p:sp>
        <p:nvSpPr>
          <p:cNvPr id="32796" name="Text Box 29"/>
          <p:cNvSpPr txBox="1"/>
          <p:nvPr/>
        </p:nvSpPr>
        <p:spPr>
          <a:xfrm>
            <a:off x="6427788" y="1444625"/>
            <a:ext cx="3859212" cy="2860675"/>
          </a:xfrm>
          <a:prstGeom prst="rect">
            <a:avLst/>
          </a:prstGeom>
          <a:noFill/>
          <a:ln w="9525">
            <a:noFill/>
          </a:ln>
        </p:spPr>
        <p:txBody>
          <a:bodyPr anchor="t" anchorCtr="0">
            <a:spAutoFit/>
          </a:bodyPr>
          <a:p>
            <a:r>
              <a:rPr lang="en-US" dirty="0">
                <a:latin typeface="Trebuchet MS" panose="020B0603020202020204" pitchFamily="80" charset="0"/>
              </a:rPr>
              <a:t>actions: UP, DOWN, LEFT, RIGHT</a:t>
            </a:r>
            <a:endParaRPr lang="en-US" dirty="0">
              <a:latin typeface="Trebuchet MS" panose="020B0603020202020204" pitchFamily="80" charset="0"/>
            </a:endParaRPr>
          </a:p>
          <a:p>
            <a:endParaRPr lang="en-US" dirty="0">
              <a:latin typeface="Trebuchet MS" panose="020B0603020202020204" pitchFamily="80" charset="0"/>
            </a:endParaRPr>
          </a:p>
          <a:p>
            <a:r>
              <a:rPr lang="en-US" b="1" dirty="0">
                <a:latin typeface="Trebuchet MS" panose="020B0603020202020204" pitchFamily="80" charset="0"/>
              </a:rPr>
              <a:t>UP</a:t>
            </a:r>
            <a:endParaRPr lang="en-US" b="1" dirty="0">
              <a:latin typeface="Trebuchet MS" panose="020B0603020202020204" pitchFamily="80" charset="0"/>
            </a:endParaRPr>
          </a:p>
          <a:p>
            <a:endParaRPr lang="en-US" dirty="0">
              <a:latin typeface="Trebuchet MS" panose="020B0603020202020204" pitchFamily="80" charset="0"/>
            </a:endParaRPr>
          </a:p>
          <a:p>
            <a:r>
              <a:rPr lang="en-US" dirty="0">
                <a:latin typeface="Trebuchet MS" panose="020B0603020202020204" pitchFamily="80" charset="0"/>
              </a:rPr>
              <a:t>80% 	move UP</a:t>
            </a:r>
            <a:endParaRPr lang="en-US" dirty="0">
              <a:latin typeface="Trebuchet MS" panose="020B0603020202020204" pitchFamily="80" charset="0"/>
            </a:endParaRPr>
          </a:p>
          <a:p>
            <a:r>
              <a:rPr lang="en-US" dirty="0">
                <a:latin typeface="Trebuchet MS" panose="020B0603020202020204" pitchFamily="80" charset="0"/>
              </a:rPr>
              <a:t>10%	move LEFT</a:t>
            </a:r>
            <a:endParaRPr lang="en-US" dirty="0">
              <a:latin typeface="Trebuchet MS" panose="020B0603020202020204" pitchFamily="80" charset="0"/>
            </a:endParaRPr>
          </a:p>
          <a:p>
            <a:r>
              <a:rPr lang="en-US" dirty="0">
                <a:latin typeface="Trebuchet MS" panose="020B0603020202020204" pitchFamily="80" charset="0"/>
              </a:rPr>
              <a:t>10%	move RIGHT</a:t>
            </a:r>
            <a:endParaRPr lang="en-US" dirty="0">
              <a:latin typeface="Trebuchet MS" panose="020B0603020202020204" pitchFamily="80" charset="0"/>
            </a:endParaRPr>
          </a:p>
          <a:p>
            <a:endParaRPr lang="en-US" dirty="0">
              <a:latin typeface="Trebuchet MS" panose="020B0603020202020204" pitchFamily="80" charset="0"/>
            </a:endParaRPr>
          </a:p>
          <a:p>
            <a:r>
              <a:rPr lang="en-US" dirty="0">
                <a:solidFill>
                  <a:srgbClr val="0066FF"/>
                </a:solidFill>
                <a:latin typeface="Trebuchet MS" panose="020B0603020202020204" pitchFamily="80" charset="0"/>
              </a:rPr>
              <a:t>reward +1 at [4,3], -1 at [4,2]</a:t>
            </a:r>
            <a:endParaRPr lang="en-US" dirty="0">
              <a:solidFill>
                <a:srgbClr val="0066FF"/>
              </a:solidFill>
              <a:latin typeface="Trebuchet MS" panose="020B0603020202020204" pitchFamily="80" charset="0"/>
            </a:endParaRPr>
          </a:p>
          <a:p>
            <a:r>
              <a:rPr lang="en-US" dirty="0">
                <a:solidFill>
                  <a:srgbClr val="0066FF"/>
                </a:solidFill>
                <a:latin typeface="Trebuchet MS" panose="020B0603020202020204" pitchFamily="80" charset="0"/>
              </a:rPr>
              <a:t>reward -0.04 for each step</a:t>
            </a:r>
            <a:endParaRPr lang="en-US" dirty="0">
              <a:solidFill>
                <a:srgbClr val="0066FF"/>
              </a:solidFill>
              <a:latin typeface="Trebuchet MS" panose="020B0603020202020204" pitchFamily="80" charset="0"/>
            </a:endParaRPr>
          </a:p>
        </p:txBody>
      </p:sp>
      <p:sp>
        <p:nvSpPr>
          <p:cNvPr id="32797" name="Rectangle 30"/>
          <p:cNvSpPr>
            <a:spLocks noGrp="1"/>
          </p:cNvSpPr>
          <p:nvPr>
            <p:ph idx="1"/>
          </p:nvPr>
        </p:nvSpPr>
        <p:spPr>
          <a:xfrm>
            <a:off x="1981200" y="4437063"/>
            <a:ext cx="8229600" cy="2420937"/>
          </a:xfrm>
        </p:spPr>
        <p:txBody>
          <a:bodyPr vert="horz" wrap="square" lIns="91440" tIns="45720" rIns="91440" bIns="45720" anchor="t" anchorCtr="0"/>
          <a:p>
            <a:r>
              <a:rPr lang="en-US" dirty="0"/>
              <a:t>states</a:t>
            </a:r>
            <a:endParaRPr lang="en-US" dirty="0"/>
          </a:p>
          <a:p>
            <a:r>
              <a:rPr lang="en-US" dirty="0"/>
              <a:t>actions</a:t>
            </a:r>
            <a:endParaRPr lang="en-US" dirty="0"/>
          </a:p>
          <a:p>
            <a:r>
              <a:rPr lang="en-US" dirty="0"/>
              <a:t>rewards</a:t>
            </a:r>
            <a:endParaRPr lang="en-US" dirty="0"/>
          </a:p>
          <a:p>
            <a:r>
              <a:rPr lang="en-US" dirty="0"/>
              <a:t>what is the solution?</a:t>
            </a:r>
            <a:endParaRPr lang="en-US" dirty="0"/>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p:txBody>
          <a:bodyPr vert="horz" wrap="square" lIns="91440" tIns="45720" rIns="91440" bIns="45720" anchor="ctr" anchorCtr="0"/>
          <a:p>
            <a:r>
              <a:rPr lang="en-US" dirty="0"/>
              <a:t>Markov Decision Process (MDP)</a:t>
            </a:r>
            <a:endParaRPr lang="en-US" dirty="0"/>
          </a:p>
        </p:txBody>
      </p:sp>
      <p:sp>
        <p:nvSpPr>
          <p:cNvPr id="17411" name="Rectangle 3"/>
          <p:cNvSpPr>
            <a:spLocks noGrp="1"/>
          </p:cNvSpPr>
          <p:nvPr>
            <p:ph idx="1"/>
          </p:nvPr>
        </p:nvSpPr>
        <p:spPr/>
        <p:txBody>
          <a:bodyPr vert="horz" wrap="square" lIns="91440" tIns="45720" rIns="91440" bIns="45720" anchor="t" anchorCtr="0">
            <a:normAutofit/>
          </a:bodyPr>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sz="2800" b="0" i="0" u="none" strike="noStrike" kern="1200" cap="none" spc="0" normalizeH="0" baseline="0" noProof="1" dirty="0">
                <a:solidFill>
                  <a:schemeClr val="tx1"/>
                </a:solidFill>
                <a:latin typeface="+mn-lt"/>
                <a:ea typeface="+mn-ea"/>
                <a:cs typeface="+mn-cs"/>
              </a:rPr>
              <a:t>set of states S, set of actions A, initial state S</a:t>
            </a:r>
            <a:r>
              <a:rPr kumimoji="0" sz="2800" b="0" i="0" u="none" strike="noStrike" kern="1200" cap="none" spc="0" normalizeH="0" baseline="-25000" noProof="1" dirty="0">
                <a:solidFill>
                  <a:schemeClr val="tx1"/>
                </a:solidFill>
                <a:latin typeface="+mn-lt"/>
                <a:ea typeface="+mn-ea"/>
                <a:cs typeface="+mn-cs"/>
              </a:rPr>
              <a:t>0</a:t>
            </a:r>
            <a:endParaRPr kumimoji="0" sz="2800" b="0" i="0" u="none" strike="noStrike" kern="1200" cap="none" spc="0" normalizeH="0" baseline="-25000" noProof="1" dirty="0">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sz="2800" b="0" i="0" u="none" strike="noStrike" kern="1200" cap="none" spc="0" normalizeH="0" baseline="0" noProof="1" dirty="0">
                <a:solidFill>
                  <a:schemeClr val="tx1"/>
                </a:solidFill>
                <a:latin typeface="+mn-lt"/>
                <a:ea typeface="+mn-ea"/>
                <a:cs typeface="+mn-cs"/>
              </a:rPr>
              <a:t>transition model P(s,a,s’)</a:t>
            </a:r>
            <a:endParaRPr kumimoji="0" sz="2800" b="0" i="0" u="none" strike="noStrike" kern="1200" cap="none" spc="0" normalizeH="0" baseline="0" noProof="1" dirty="0">
              <a:solidFill>
                <a:schemeClr val="tx1"/>
              </a:solidFill>
              <a:latin typeface="+mn-lt"/>
              <a:ea typeface="+mn-ea"/>
              <a:cs typeface="+mn-cs"/>
            </a:endParaRPr>
          </a:p>
          <a:p>
            <a:pPr marL="685800" marR="0" lvl="1"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pPr>
            <a:r>
              <a:rPr kumimoji="0" sz="2400" b="0" i="0" u="none" strike="noStrike" kern="1200" cap="none" spc="0" normalizeH="0" baseline="0" noProof="1" dirty="0">
                <a:solidFill>
                  <a:schemeClr val="tx1"/>
                </a:solidFill>
                <a:latin typeface="+mn-lt"/>
                <a:ea typeface="+mn-ea"/>
                <a:cs typeface="+mn-cs"/>
              </a:rPr>
              <a:t>P( [1,1], up, [1,2] ) = 0.8</a:t>
            </a:r>
            <a:endParaRPr kumimoji="0" sz="2400" b="0" i="0" u="none" strike="noStrike" kern="1200" cap="none" spc="0" normalizeH="0" baseline="0" noProof="1" dirty="0">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sz="2800" b="0" i="0" u="none" strike="noStrike" kern="1200" cap="none" spc="0" normalizeH="0" baseline="0" noProof="1" dirty="0">
                <a:solidFill>
                  <a:schemeClr val="tx1"/>
                </a:solidFill>
                <a:latin typeface="+mn-lt"/>
                <a:ea typeface="+mn-ea"/>
                <a:cs typeface="+mn-cs"/>
              </a:rPr>
              <a:t>reward function r(s)</a:t>
            </a:r>
            <a:endParaRPr kumimoji="0" sz="2800" b="0" i="0" u="none" strike="noStrike" kern="1200" cap="none" spc="0" normalizeH="0" baseline="0" noProof="1" dirty="0">
              <a:solidFill>
                <a:schemeClr val="tx1"/>
              </a:solidFill>
              <a:latin typeface="+mn-lt"/>
              <a:ea typeface="+mn-ea"/>
              <a:cs typeface="+mn-cs"/>
            </a:endParaRPr>
          </a:p>
          <a:p>
            <a:pPr marL="685800" marR="0" lvl="1"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pPr>
            <a:r>
              <a:rPr kumimoji="0" sz="2400" b="0" i="0" u="none" strike="noStrike" kern="1200" cap="none" spc="0" normalizeH="0" baseline="0" noProof="1" dirty="0">
                <a:solidFill>
                  <a:schemeClr val="tx1"/>
                </a:solidFill>
                <a:latin typeface="+mn-lt"/>
                <a:ea typeface="+mn-ea"/>
                <a:cs typeface="+mn-cs"/>
              </a:rPr>
              <a:t>r( [4,3] ) = +1</a:t>
            </a:r>
            <a:endParaRPr kumimoji="0" sz="2400" b="0" i="0" u="none" strike="noStrike" kern="1200" cap="none" spc="0" normalizeH="0" baseline="0" noProof="1" dirty="0">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sz="2800" b="0" i="0" u="none" strike="noStrike" kern="1200" cap="none" spc="0" normalizeH="0" baseline="0" noProof="1" dirty="0">
                <a:solidFill>
                  <a:schemeClr val="tx1"/>
                </a:solidFill>
                <a:latin typeface="+mn-lt"/>
                <a:ea typeface="+mn-ea"/>
                <a:cs typeface="+mn-cs"/>
              </a:rPr>
              <a:t>goal: maximize cumulative reward in the long run</a:t>
            </a:r>
            <a:endParaRPr kumimoji="0" sz="2800" b="0" i="0" u="none" strike="noStrike" kern="1200" cap="none" spc="0" normalizeH="0" baseline="0" noProof="1" dirty="0">
              <a:solidFill>
                <a:schemeClr val="tx1"/>
              </a:solidFill>
              <a:latin typeface="+mn-lt"/>
              <a:ea typeface="+mn-ea"/>
              <a:cs typeface="+mn-cs"/>
            </a:endParaRPr>
          </a:p>
          <a:p>
            <a:pPr marL="1143000" marR="0" lvl="2"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pPr>
            <a:endParaRPr kumimoji="0" sz="1800" b="0" i="0" u="none" strike="noStrike" kern="1200" cap="none" spc="0" normalizeH="0" baseline="0" noProof="1" dirty="0">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sz="2800" b="0" i="0" u="none" strike="noStrike" kern="1200" cap="none" spc="0" normalizeH="0" baseline="0" noProof="1" dirty="0">
                <a:solidFill>
                  <a:schemeClr val="tx1"/>
                </a:solidFill>
                <a:latin typeface="+mn-lt"/>
                <a:ea typeface="+mn-ea"/>
                <a:cs typeface="+mn-cs"/>
              </a:rPr>
              <a:t>policy: mapping from S to A</a:t>
            </a:r>
            <a:endParaRPr kumimoji="0" sz="2800" b="0" i="0" u="none" strike="noStrike" kern="1200" cap="none" spc="0" normalizeH="0" baseline="0" noProof="1" dirty="0">
              <a:solidFill>
                <a:schemeClr val="tx1"/>
              </a:solidFill>
              <a:latin typeface="+mn-lt"/>
              <a:ea typeface="+mn-ea"/>
              <a:cs typeface="+mn-cs"/>
            </a:endParaRPr>
          </a:p>
          <a:p>
            <a:pPr marL="685800" marR="0" lvl="1"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pPr>
            <a:r>
              <a:rPr kumimoji="0" sz="2400" b="0" i="0" u="none" strike="noStrike" kern="1200" cap="none" spc="0" normalizeH="0" baseline="0" noProof="1" dirty="0">
                <a:solidFill>
                  <a:schemeClr val="tx1"/>
                </a:solidFill>
                <a:latin typeface="+mn-lt"/>
                <a:ea typeface="+mn-ea"/>
                <a:cs typeface="+mn-cs"/>
              </a:rPr>
              <a:t> </a:t>
            </a:r>
            <a:r>
              <a:rPr kumimoji="0" sz="2400" b="0" i="0" u="none" strike="noStrike" kern="1200" cap="none" spc="0" normalizeH="0" baseline="0" noProof="1" dirty="0">
                <a:solidFill>
                  <a:schemeClr val="tx1"/>
                </a:solidFill>
                <a:latin typeface="Symbol" panose="05050102010706020507" pitchFamily="18" charset="2"/>
                <a:ea typeface="+mn-ea"/>
                <a:cs typeface="+mn-cs"/>
                <a:sym typeface="Symbol" panose="05050102010706020507" pitchFamily="18" charset="2"/>
              </a:rPr>
              <a:t></a:t>
            </a:r>
            <a:r>
              <a:rPr kumimoji="0" sz="2400" b="0" i="0" u="none" strike="noStrike" kern="1200" cap="none" spc="0" normalizeH="0" baseline="0" noProof="1" dirty="0">
                <a:solidFill>
                  <a:schemeClr val="tx1"/>
                </a:solidFill>
                <a:latin typeface="+mn-lt"/>
                <a:ea typeface="+mn-ea"/>
                <a:cs typeface="+mn-cs"/>
              </a:rPr>
              <a:t>(s) or </a:t>
            </a:r>
            <a:r>
              <a:rPr kumimoji="0" sz="2400" b="0" i="0" u="none" strike="noStrike" kern="1200" cap="none" spc="0" normalizeH="0" baseline="0" noProof="1" dirty="0">
                <a:solidFill>
                  <a:schemeClr val="tx1"/>
                </a:solidFill>
                <a:latin typeface="Symbol" panose="05050102010706020507" pitchFamily="18" charset="2"/>
                <a:ea typeface="+mn-ea"/>
                <a:cs typeface="+mn-cs"/>
                <a:sym typeface="Symbol" panose="05050102010706020507" pitchFamily="18" charset="2"/>
              </a:rPr>
              <a:t></a:t>
            </a:r>
            <a:r>
              <a:rPr kumimoji="0" sz="2400" b="0" i="0" u="none" strike="noStrike" kern="1200" cap="none" spc="0" normalizeH="0" baseline="0" noProof="1" dirty="0">
                <a:solidFill>
                  <a:schemeClr val="tx1"/>
                </a:solidFill>
                <a:latin typeface="+mn-lt"/>
                <a:ea typeface="+mn-ea"/>
                <a:cs typeface="+mn-cs"/>
              </a:rPr>
              <a:t>(s,a) (deterministic vs. stochastic)</a:t>
            </a:r>
            <a:endParaRPr kumimoji="0" sz="2400" b="0" i="0" u="none" strike="noStrike" kern="1200" cap="none" spc="0" normalizeH="0" baseline="0" noProof="1" dirty="0">
              <a:solidFill>
                <a:schemeClr val="tx1"/>
              </a:solidFill>
              <a:latin typeface="+mn-lt"/>
              <a:ea typeface="+mn-ea"/>
              <a:cs typeface="+mn-cs"/>
            </a:endParaRPr>
          </a:p>
          <a:p>
            <a:pPr marL="1143000" marR="0" lvl="2"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pPr>
            <a:endParaRPr kumimoji="0" sz="1800" b="0" i="0" u="none" strike="noStrike" kern="1200" cap="none" spc="0" normalizeH="0" baseline="0" noProof="1" dirty="0">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sz="2400" b="0" i="0" u="none" strike="noStrike" kern="1200" cap="none" spc="0" normalizeH="0" baseline="0" noProof="1" dirty="0">
              <a:solidFill>
                <a:schemeClr val="tx1"/>
              </a:solidFill>
              <a:latin typeface="+mn-lt"/>
              <a:ea typeface="+mn-ea"/>
              <a:cs typeface="+mn-cs"/>
            </a:endParaRPr>
          </a:p>
        </p:txBody>
      </p:sp>
      <p:sp>
        <p:nvSpPr>
          <p:cNvPr id="49155" name="Rectangle 4"/>
          <p:cNvSpPr/>
          <p:nvPr/>
        </p:nvSpPr>
        <p:spPr>
          <a:xfrm>
            <a:off x="7951788" y="1828800"/>
            <a:ext cx="1295400" cy="3810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p>
            <a:pPr algn="ctr"/>
            <a:r>
              <a:rPr lang="en-US" dirty="0">
                <a:latin typeface="Trebuchet MS" panose="020B0603020202020204" pitchFamily="80" charset="0"/>
              </a:rPr>
              <a:t>environment</a:t>
            </a:r>
            <a:endParaRPr lang="en-US" dirty="0">
              <a:latin typeface="Trebuchet MS" panose="020B0603020202020204" pitchFamily="80" charset="0"/>
            </a:endParaRPr>
          </a:p>
        </p:txBody>
      </p:sp>
      <p:sp>
        <p:nvSpPr>
          <p:cNvPr id="49156" name="Rectangle 5"/>
          <p:cNvSpPr/>
          <p:nvPr/>
        </p:nvSpPr>
        <p:spPr>
          <a:xfrm>
            <a:off x="8256588" y="2590800"/>
            <a:ext cx="685800" cy="3810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p>
            <a:pPr algn="ctr"/>
            <a:r>
              <a:rPr lang="en-US" dirty="0">
                <a:latin typeface="Trebuchet MS" panose="020B0603020202020204" pitchFamily="80" charset="0"/>
              </a:rPr>
              <a:t>agent</a:t>
            </a:r>
            <a:endParaRPr lang="en-US" dirty="0">
              <a:latin typeface="Trebuchet MS" panose="020B0603020202020204" pitchFamily="80" charset="0"/>
            </a:endParaRPr>
          </a:p>
        </p:txBody>
      </p:sp>
      <p:cxnSp>
        <p:nvCxnSpPr>
          <p:cNvPr id="49157" name="AutoShape 6"/>
          <p:cNvCxnSpPr>
            <a:stCxn id="49156" idx="3"/>
            <a:endCxn id="49155" idx="3"/>
          </p:cNvCxnSpPr>
          <p:nvPr/>
        </p:nvCxnSpPr>
        <p:spPr>
          <a:xfrm flipV="1">
            <a:off x="8942388" y="2019300"/>
            <a:ext cx="304800" cy="762000"/>
          </a:xfrm>
          <a:prstGeom prst="curvedConnector3">
            <a:avLst>
              <a:gd name="adj1" fmla="val 205208"/>
            </a:avLst>
          </a:prstGeom>
          <a:ln w="38100" cap="flat" cmpd="sng">
            <a:solidFill>
              <a:schemeClr val="tx1"/>
            </a:solidFill>
            <a:prstDash val="solid"/>
            <a:round/>
            <a:headEnd type="none" w="med" len="med"/>
            <a:tailEnd type="triangle" w="med" len="lg"/>
          </a:ln>
        </p:spPr>
      </p:cxnSp>
      <p:cxnSp>
        <p:nvCxnSpPr>
          <p:cNvPr id="49158" name="AutoShape 7"/>
          <p:cNvCxnSpPr>
            <a:stCxn id="49155" idx="1"/>
            <a:endCxn id="49156" idx="1"/>
          </p:cNvCxnSpPr>
          <p:nvPr/>
        </p:nvCxnSpPr>
        <p:spPr>
          <a:xfrm rot="10800000" flipH="1" flipV="1">
            <a:off x="7951788" y="2019300"/>
            <a:ext cx="304800" cy="762000"/>
          </a:xfrm>
          <a:prstGeom prst="curvedConnector3">
            <a:avLst>
              <a:gd name="adj1" fmla="val -108856"/>
            </a:avLst>
          </a:prstGeom>
          <a:ln w="38100" cap="flat" cmpd="sng">
            <a:solidFill>
              <a:schemeClr val="tx1"/>
            </a:solidFill>
            <a:prstDash val="solid"/>
            <a:round/>
            <a:headEnd type="none" w="med" len="med"/>
            <a:tailEnd type="triangle" w="med" len="lg"/>
          </a:ln>
        </p:spPr>
      </p:cxnSp>
      <p:sp>
        <p:nvSpPr>
          <p:cNvPr id="49159" name="Text Box 9"/>
          <p:cNvSpPr txBox="1"/>
          <p:nvPr/>
        </p:nvSpPr>
        <p:spPr>
          <a:xfrm>
            <a:off x="9612313" y="2270125"/>
            <a:ext cx="819150" cy="368300"/>
          </a:xfrm>
          <a:prstGeom prst="rect">
            <a:avLst/>
          </a:prstGeom>
          <a:noFill/>
          <a:ln w="9525">
            <a:noFill/>
          </a:ln>
        </p:spPr>
        <p:txBody>
          <a:bodyPr wrap="none" anchor="t" anchorCtr="0">
            <a:spAutoFit/>
          </a:bodyPr>
          <a:p>
            <a:r>
              <a:rPr lang="en-US" dirty="0">
                <a:latin typeface="Trebuchet MS" panose="020B0603020202020204" pitchFamily="80" charset="0"/>
              </a:rPr>
              <a:t>action</a:t>
            </a:r>
            <a:endParaRPr lang="en-US" dirty="0">
              <a:latin typeface="Trebuchet MS" panose="020B0603020202020204" pitchFamily="80" charset="0"/>
            </a:endParaRPr>
          </a:p>
        </p:txBody>
      </p:sp>
      <p:sp>
        <p:nvSpPr>
          <p:cNvPr id="49160" name="Text Box 10"/>
          <p:cNvSpPr txBox="1"/>
          <p:nvPr/>
        </p:nvSpPr>
        <p:spPr>
          <a:xfrm>
            <a:off x="6542088" y="2209800"/>
            <a:ext cx="1190625" cy="644525"/>
          </a:xfrm>
          <a:prstGeom prst="rect">
            <a:avLst/>
          </a:prstGeom>
          <a:noFill/>
          <a:ln w="9525">
            <a:noFill/>
          </a:ln>
        </p:spPr>
        <p:txBody>
          <a:bodyPr wrap="none" anchor="t" anchorCtr="0">
            <a:spAutoFit/>
          </a:bodyPr>
          <a:p>
            <a:pPr algn="ctr"/>
            <a:r>
              <a:rPr lang="en-US" dirty="0">
                <a:latin typeface="Trebuchet MS" panose="020B0603020202020204" pitchFamily="80" charset="0"/>
              </a:rPr>
              <a:t>reward</a:t>
            </a:r>
            <a:endParaRPr lang="en-US" dirty="0">
              <a:latin typeface="Trebuchet MS" panose="020B0603020202020204" pitchFamily="80" charset="0"/>
            </a:endParaRPr>
          </a:p>
          <a:p>
            <a:pPr algn="ctr"/>
            <a:r>
              <a:rPr lang="en-US" dirty="0">
                <a:latin typeface="Trebuchet MS" panose="020B0603020202020204" pitchFamily="80" charset="0"/>
              </a:rPr>
              <a:t>new state</a:t>
            </a:r>
            <a:endParaRPr lang="en-US" dirty="0">
              <a:latin typeface="Trebuchet MS" panose="020B0603020202020204" pitchFamily="80" charset="0"/>
            </a:endParaRPr>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p:txBody>
          <a:bodyPr vert="horz" wrap="square" lIns="91440" tIns="45720" rIns="91440" bIns="45720" anchor="ctr" anchorCtr="0"/>
          <a:p>
            <a:r>
              <a:rPr lang="en-US" dirty="0"/>
              <a:t>Computing return from rewards</a:t>
            </a:r>
            <a:endParaRPr lang="en-US" dirty="0"/>
          </a:p>
        </p:txBody>
      </p:sp>
      <p:sp>
        <p:nvSpPr>
          <p:cNvPr id="51202" name="Rectangle 3"/>
          <p:cNvSpPr>
            <a:spLocks noGrp="1"/>
          </p:cNvSpPr>
          <p:nvPr>
            <p:ph idx="1"/>
          </p:nvPr>
        </p:nvSpPr>
        <p:spPr/>
        <p:txBody>
          <a:bodyPr vert="horz" wrap="square" lIns="91440" tIns="45720" rIns="91440" bIns="45720" anchor="t" anchorCtr="0"/>
          <a:p>
            <a:pPr>
              <a:lnSpc>
                <a:spcPct val="80000"/>
              </a:lnSpc>
            </a:pPr>
            <a:r>
              <a:rPr lang="en-US" dirty="0"/>
              <a:t>episodic (vs. continuing) tasks</a:t>
            </a:r>
            <a:endParaRPr lang="en-US" dirty="0"/>
          </a:p>
          <a:p>
            <a:pPr lvl="1">
              <a:lnSpc>
                <a:spcPct val="80000"/>
              </a:lnSpc>
            </a:pPr>
            <a:r>
              <a:rPr lang="en-US" dirty="0"/>
              <a:t>“game over” after N steps</a:t>
            </a:r>
            <a:endParaRPr lang="en-US" dirty="0"/>
          </a:p>
          <a:p>
            <a:pPr lvl="1">
              <a:lnSpc>
                <a:spcPct val="80000"/>
              </a:lnSpc>
            </a:pPr>
            <a:r>
              <a:rPr lang="en-US" dirty="0"/>
              <a:t>optimal policy depends on N; harder to analyze</a:t>
            </a:r>
            <a:endParaRPr lang="en-US" dirty="0"/>
          </a:p>
          <a:p>
            <a:pPr>
              <a:lnSpc>
                <a:spcPct val="80000"/>
              </a:lnSpc>
            </a:pPr>
            <a:endParaRPr lang="en-US" dirty="0"/>
          </a:p>
          <a:p>
            <a:pPr>
              <a:lnSpc>
                <a:spcPct val="80000"/>
              </a:lnSpc>
            </a:pPr>
            <a:r>
              <a:rPr lang="en-US" dirty="0"/>
              <a:t>additive rewards</a:t>
            </a:r>
            <a:endParaRPr lang="en-US" dirty="0"/>
          </a:p>
          <a:p>
            <a:pPr lvl="1">
              <a:lnSpc>
                <a:spcPct val="80000"/>
              </a:lnSpc>
            </a:pPr>
            <a:r>
              <a:rPr lang="en-US" dirty="0"/>
              <a:t>V(s</a:t>
            </a:r>
            <a:r>
              <a:rPr lang="en-US" baseline="-25000" dirty="0"/>
              <a:t>0</a:t>
            </a:r>
            <a:r>
              <a:rPr lang="en-US" dirty="0"/>
              <a:t>, s</a:t>
            </a:r>
            <a:r>
              <a:rPr lang="en-US" baseline="-25000" dirty="0"/>
              <a:t>1</a:t>
            </a:r>
            <a:r>
              <a:rPr lang="en-US" dirty="0"/>
              <a:t>, …) = r(s</a:t>
            </a:r>
            <a:r>
              <a:rPr lang="en-US" baseline="-25000" dirty="0"/>
              <a:t>0</a:t>
            </a:r>
            <a:r>
              <a:rPr lang="en-US" dirty="0"/>
              <a:t>) + r(s</a:t>
            </a:r>
            <a:r>
              <a:rPr lang="en-US" baseline="-25000" dirty="0"/>
              <a:t>1</a:t>
            </a:r>
            <a:r>
              <a:rPr lang="en-US" dirty="0"/>
              <a:t>) + r(s</a:t>
            </a:r>
            <a:r>
              <a:rPr lang="en-US" baseline="-25000" dirty="0"/>
              <a:t>2</a:t>
            </a:r>
            <a:r>
              <a:rPr lang="en-US" dirty="0"/>
              <a:t>) + …</a:t>
            </a:r>
            <a:endParaRPr lang="en-US" dirty="0"/>
          </a:p>
          <a:p>
            <a:pPr lvl="1">
              <a:lnSpc>
                <a:spcPct val="80000"/>
              </a:lnSpc>
            </a:pPr>
            <a:r>
              <a:rPr lang="en-US" dirty="0"/>
              <a:t>infinite value for continuing tasks</a:t>
            </a:r>
            <a:endParaRPr lang="en-US" dirty="0"/>
          </a:p>
          <a:p>
            <a:pPr>
              <a:lnSpc>
                <a:spcPct val="80000"/>
              </a:lnSpc>
            </a:pPr>
            <a:endParaRPr lang="en-US" dirty="0"/>
          </a:p>
          <a:p>
            <a:pPr>
              <a:lnSpc>
                <a:spcPct val="80000"/>
              </a:lnSpc>
            </a:pPr>
            <a:r>
              <a:rPr lang="en-US" dirty="0"/>
              <a:t>discounted rewards</a:t>
            </a:r>
            <a:endParaRPr lang="en-US" dirty="0"/>
          </a:p>
          <a:p>
            <a:pPr lvl="1">
              <a:lnSpc>
                <a:spcPct val="80000"/>
              </a:lnSpc>
            </a:pPr>
            <a:r>
              <a:rPr lang="en-US" dirty="0"/>
              <a:t>V(s</a:t>
            </a:r>
            <a:r>
              <a:rPr lang="en-US" baseline="-25000" dirty="0"/>
              <a:t>0</a:t>
            </a:r>
            <a:r>
              <a:rPr lang="en-US" dirty="0"/>
              <a:t>, s</a:t>
            </a:r>
            <a:r>
              <a:rPr lang="en-US" baseline="-25000" dirty="0"/>
              <a:t>1</a:t>
            </a:r>
            <a:r>
              <a:rPr lang="en-US" dirty="0"/>
              <a:t>, …) = r(s</a:t>
            </a:r>
            <a:r>
              <a:rPr lang="en-US" baseline="-25000" dirty="0"/>
              <a:t>0</a:t>
            </a:r>
            <a:r>
              <a:rPr lang="en-US" dirty="0"/>
              <a:t>) + </a:t>
            </a:r>
            <a:r>
              <a:rPr lang="el-GR" altLang="x-none" dirty="0"/>
              <a:t>γ</a:t>
            </a:r>
            <a:r>
              <a:rPr lang="en-US" dirty="0"/>
              <a:t>*r(s</a:t>
            </a:r>
            <a:r>
              <a:rPr lang="en-US" baseline="-25000" dirty="0"/>
              <a:t>1</a:t>
            </a:r>
            <a:r>
              <a:rPr lang="en-US" dirty="0"/>
              <a:t>) + </a:t>
            </a:r>
            <a:r>
              <a:rPr lang="el-GR" altLang="x-none" dirty="0"/>
              <a:t>γ</a:t>
            </a:r>
            <a:r>
              <a:rPr lang="en-US" baseline="30000" dirty="0"/>
              <a:t>2</a:t>
            </a:r>
            <a:r>
              <a:rPr lang="en-US" dirty="0"/>
              <a:t>*r(s</a:t>
            </a:r>
            <a:r>
              <a:rPr lang="en-US" baseline="-25000" dirty="0"/>
              <a:t>2</a:t>
            </a:r>
            <a:r>
              <a:rPr lang="en-US" dirty="0"/>
              <a:t>) + …</a:t>
            </a:r>
            <a:endParaRPr lang="en-US" dirty="0"/>
          </a:p>
          <a:p>
            <a:pPr lvl="1">
              <a:lnSpc>
                <a:spcPct val="80000"/>
              </a:lnSpc>
            </a:pPr>
            <a:r>
              <a:rPr lang="en-US" dirty="0"/>
              <a:t>value bounded if rewards bounded</a:t>
            </a:r>
            <a:endParaRPr lang="el-GR" altLang="x-none" dirty="0"/>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p:txBody>
          <a:bodyPr vert="horz" wrap="square" lIns="91440" tIns="45720" rIns="91440" bIns="45720" anchor="ctr" anchorCtr="0"/>
          <a:p>
            <a:r>
              <a:rPr lang="en-US" dirty="0"/>
              <a:t>Value functions</a:t>
            </a:r>
            <a:endParaRPr lang="en-US" dirty="0"/>
          </a:p>
        </p:txBody>
      </p:sp>
      <p:sp>
        <p:nvSpPr>
          <p:cNvPr id="53250" name="Rectangle 3"/>
          <p:cNvSpPr>
            <a:spLocks noGrp="1"/>
          </p:cNvSpPr>
          <p:nvPr>
            <p:ph idx="1"/>
          </p:nvPr>
        </p:nvSpPr>
        <p:spPr>
          <a:xfrm>
            <a:off x="744220" y="1219200"/>
            <a:ext cx="10843895" cy="5638800"/>
          </a:xfrm>
        </p:spPr>
        <p:txBody>
          <a:bodyPr vert="horz" wrap="square" lIns="91440" tIns="45720" rIns="91440" bIns="45720" anchor="t" anchorCtr="0"/>
          <a:p>
            <a:r>
              <a:rPr lang="en-US" dirty="0">
                <a:solidFill>
                  <a:srgbClr val="FF0000"/>
                </a:solidFill>
              </a:rPr>
              <a:t>state</a:t>
            </a:r>
            <a:r>
              <a:rPr lang="en-US" dirty="0"/>
              <a:t> value function: </a:t>
            </a:r>
            <a:r>
              <a:rPr lang="en-US" dirty="0">
                <a:solidFill>
                  <a:srgbClr val="FF0000"/>
                </a:solidFill>
              </a:rPr>
              <a:t>V</a:t>
            </a:r>
            <a:r>
              <a:rPr lang="en-US" baseline="30000" dirty="0">
                <a:solidFill>
                  <a:srgbClr val="FF0000"/>
                </a:solidFill>
                <a:latin typeface="Symbol" panose="05050102010706020507" pitchFamily="18" charset="2"/>
                <a:sym typeface="Symbol" panose="05050102010706020507" pitchFamily="18" charset="2"/>
              </a:rPr>
              <a:t></a:t>
            </a:r>
            <a:r>
              <a:rPr lang="en-US" dirty="0">
                <a:solidFill>
                  <a:srgbClr val="FF0000"/>
                </a:solidFill>
              </a:rPr>
              <a:t>(s)</a:t>
            </a:r>
            <a:endParaRPr lang="en-US" dirty="0">
              <a:solidFill>
                <a:srgbClr val="FF0000"/>
              </a:solidFill>
            </a:endParaRPr>
          </a:p>
          <a:p>
            <a:pPr lvl="1"/>
            <a:r>
              <a:rPr lang="en-US" dirty="0"/>
              <a:t>expected return when starting in </a:t>
            </a:r>
            <a:r>
              <a:rPr lang="en-US" i="1" dirty="0"/>
              <a:t>s</a:t>
            </a:r>
            <a:r>
              <a:rPr lang="en-US" dirty="0"/>
              <a:t> and following </a:t>
            </a:r>
            <a:r>
              <a:rPr lang="en-US" dirty="0">
                <a:latin typeface="Symbol" panose="05050102010706020507" pitchFamily="18" charset="2"/>
                <a:sym typeface="Symbol" panose="05050102010706020507" pitchFamily="18" charset="2"/>
              </a:rPr>
              <a:t></a:t>
            </a:r>
            <a:endParaRPr lang="en-US" dirty="0">
              <a:latin typeface="Symbol" panose="05050102010706020507" pitchFamily="18" charset="2"/>
              <a:sym typeface="Symbol" panose="05050102010706020507" pitchFamily="18" charset="2"/>
            </a:endParaRPr>
          </a:p>
          <a:p>
            <a:endParaRPr lang="en-US" dirty="0"/>
          </a:p>
          <a:p>
            <a:r>
              <a:rPr lang="en-US" dirty="0">
                <a:solidFill>
                  <a:srgbClr val="FF0000"/>
                </a:solidFill>
              </a:rPr>
              <a:t>state-action </a:t>
            </a:r>
            <a:r>
              <a:rPr lang="en-US" dirty="0"/>
              <a:t>value function: </a:t>
            </a:r>
            <a:r>
              <a:rPr lang="en-US" dirty="0">
                <a:solidFill>
                  <a:srgbClr val="FF0000"/>
                </a:solidFill>
              </a:rPr>
              <a:t>Q</a:t>
            </a:r>
            <a:r>
              <a:rPr lang="en-US" baseline="30000" dirty="0">
                <a:solidFill>
                  <a:srgbClr val="FF0000"/>
                </a:solidFill>
                <a:latin typeface="Symbol" panose="05050102010706020507" pitchFamily="18" charset="2"/>
                <a:sym typeface="Symbol" panose="05050102010706020507" pitchFamily="18" charset="2"/>
              </a:rPr>
              <a:t></a:t>
            </a:r>
            <a:r>
              <a:rPr lang="en-US" dirty="0">
                <a:solidFill>
                  <a:srgbClr val="FF0000"/>
                </a:solidFill>
              </a:rPr>
              <a:t>(s,a)</a:t>
            </a:r>
            <a:endParaRPr lang="en-US" dirty="0">
              <a:solidFill>
                <a:srgbClr val="FF0000"/>
              </a:solidFill>
            </a:endParaRPr>
          </a:p>
          <a:p>
            <a:pPr lvl="1"/>
            <a:r>
              <a:rPr lang="en-US" dirty="0"/>
              <a:t>expected return when starting in </a:t>
            </a:r>
            <a:r>
              <a:rPr lang="en-US" i="1" dirty="0"/>
              <a:t>s</a:t>
            </a:r>
            <a:r>
              <a:rPr lang="en-US" dirty="0"/>
              <a:t>, performing </a:t>
            </a:r>
            <a:r>
              <a:rPr lang="en-US" i="1" dirty="0"/>
              <a:t>a,</a:t>
            </a:r>
            <a:r>
              <a:rPr lang="en-US" dirty="0"/>
              <a:t> and following </a:t>
            </a:r>
            <a:r>
              <a:rPr lang="en-US" dirty="0">
                <a:latin typeface="Symbol" panose="05050102010706020507" pitchFamily="18" charset="2"/>
                <a:sym typeface="Symbol" panose="05050102010706020507" pitchFamily="18" charset="2"/>
              </a:rPr>
              <a:t></a:t>
            </a:r>
            <a:endParaRPr lang="en-US" dirty="0">
              <a:latin typeface="Symbol" panose="05050102010706020507" pitchFamily="18" charset="2"/>
              <a:sym typeface="Symbol" panose="05050102010706020507" pitchFamily="18" charset="2"/>
            </a:endParaRPr>
          </a:p>
          <a:p>
            <a:pPr lvl="1"/>
            <a:r>
              <a:rPr lang="en-US" dirty="0"/>
              <a:t>useful for finding the optimal policy</a:t>
            </a:r>
            <a:endParaRPr lang="en-US" dirty="0"/>
          </a:p>
          <a:p>
            <a:pPr lvl="1"/>
            <a:r>
              <a:rPr lang="en-US" dirty="0"/>
              <a:t>can estimate from experience</a:t>
            </a:r>
            <a:endParaRPr lang="en-US" dirty="0"/>
          </a:p>
          <a:p>
            <a:pPr lvl="1"/>
            <a:r>
              <a:rPr lang="en-US" dirty="0"/>
              <a:t>pick the best action using Q</a:t>
            </a:r>
            <a:r>
              <a:rPr lang="en-US" baseline="30000" dirty="0">
                <a:latin typeface="Symbol" panose="05050102010706020507" pitchFamily="18" charset="2"/>
                <a:sym typeface="Symbol" panose="05050102010706020507" pitchFamily="18" charset="2"/>
              </a:rPr>
              <a:t></a:t>
            </a:r>
            <a:r>
              <a:rPr lang="en-US" dirty="0"/>
              <a:t>(s,a)</a:t>
            </a:r>
            <a:endParaRPr lang="en-US" dirty="0"/>
          </a:p>
          <a:p>
            <a:pPr lvl="1"/>
            <a:endParaRPr lang="en-US" dirty="0"/>
          </a:p>
          <a:p>
            <a:r>
              <a:rPr lang="en-US" dirty="0"/>
              <a:t>Bellman equation</a:t>
            </a:r>
            <a:endParaRPr lang="en-US" dirty="0"/>
          </a:p>
        </p:txBody>
      </p:sp>
      <p:grpSp>
        <p:nvGrpSpPr>
          <p:cNvPr id="53251" name="Group 4"/>
          <p:cNvGrpSpPr/>
          <p:nvPr/>
        </p:nvGrpSpPr>
        <p:grpSpPr>
          <a:xfrm>
            <a:off x="9670415" y="1736090"/>
            <a:ext cx="2209800" cy="1371600"/>
            <a:chOff x="672" y="2496"/>
            <a:chExt cx="912" cy="576"/>
          </a:xfrm>
        </p:grpSpPr>
        <p:sp>
          <p:nvSpPr>
            <p:cNvPr id="53252" name="Line 5"/>
            <p:cNvSpPr/>
            <p:nvPr/>
          </p:nvSpPr>
          <p:spPr>
            <a:xfrm flipH="1">
              <a:off x="793" y="2544"/>
              <a:ext cx="311" cy="225"/>
            </a:xfrm>
            <a:prstGeom prst="line">
              <a:avLst/>
            </a:prstGeom>
            <a:ln w="28575" cap="flat" cmpd="sng">
              <a:solidFill>
                <a:schemeClr val="tx1"/>
              </a:solidFill>
              <a:prstDash val="solid"/>
              <a:round/>
              <a:headEnd type="none" w="med" len="med"/>
              <a:tailEnd type="none" w="med" len="med"/>
            </a:ln>
          </p:spPr>
        </p:sp>
        <p:sp>
          <p:nvSpPr>
            <p:cNvPr id="53253" name="Line 6"/>
            <p:cNvSpPr/>
            <p:nvPr/>
          </p:nvSpPr>
          <p:spPr>
            <a:xfrm flipH="1">
              <a:off x="1096" y="2544"/>
              <a:ext cx="8" cy="210"/>
            </a:xfrm>
            <a:prstGeom prst="line">
              <a:avLst/>
            </a:prstGeom>
            <a:ln w="28575" cap="flat" cmpd="sng">
              <a:solidFill>
                <a:schemeClr val="tx1"/>
              </a:solidFill>
              <a:prstDash val="solid"/>
              <a:round/>
              <a:headEnd type="none" w="med" len="med"/>
              <a:tailEnd type="none" w="med" len="med"/>
            </a:ln>
          </p:spPr>
        </p:sp>
        <p:sp>
          <p:nvSpPr>
            <p:cNvPr id="53254" name="Line 7"/>
            <p:cNvSpPr/>
            <p:nvPr/>
          </p:nvSpPr>
          <p:spPr>
            <a:xfrm>
              <a:off x="1104" y="2544"/>
              <a:ext cx="295" cy="210"/>
            </a:xfrm>
            <a:prstGeom prst="line">
              <a:avLst/>
            </a:prstGeom>
            <a:ln w="28575" cap="flat" cmpd="sng">
              <a:solidFill>
                <a:schemeClr val="tx1"/>
              </a:solidFill>
              <a:prstDash val="solid"/>
              <a:round/>
              <a:headEnd type="none" w="med" len="med"/>
              <a:tailEnd type="none" w="med" len="med"/>
            </a:ln>
          </p:spPr>
        </p:sp>
        <p:sp>
          <p:nvSpPr>
            <p:cNvPr id="53255" name="Line 8"/>
            <p:cNvSpPr/>
            <p:nvPr/>
          </p:nvSpPr>
          <p:spPr>
            <a:xfrm flipV="1">
              <a:off x="720" y="2736"/>
              <a:ext cx="96" cy="288"/>
            </a:xfrm>
            <a:prstGeom prst="line">
              <a:avLst/>
            </a:prstGeom>
            <a:ln w="28575" cap="flat" cmpd="sng">
              <a:solidFill>
                <a:schemeClr val="tx1"/>
              </a:solidFill>
              <a:prstDash val="solid"/>
              <a:round/>
              <a:headEnd type="none" w="med" len="med"/>
              <a:tailEnd type="none" w="med" len="med"/>
            </a:ln>
          </p:spPr>
        </p:sp>
        <p:sp>
          <p:nvSpPr>
            <p:cNvPr id="53256" name="Line 9"/>
            <p:cNvSpPr/>
            <p:nvPr/>
          </p:nvSpPr>
          <p:spPr>
            <a:xfrm flipH="1" flipV="1">
              <a:off x="816" y="2736"/>
              <a:ext cx="48" cy="288"/>
            </a:xfrm>
            <a:prstGeom prst="line">
              <a:avLst/>
            </a:prstGeom>
            <a:ln w="28575" cap="flat" cmpd="sng">
              <a:solidFill>
                <a:schemeClr val="tx1"/>
              </a:solidFill>
              <a:prstDash val="solid"/>
              <a:round/>
              <a:headEnd type="none" w="med" len="med"/>
              <a:tailEnd type="none" w="med" len="med"/>
            </a:ln>
          </p:spPr>
        </p:sp>
        <p:sp>
          <p:nvSpPr>
            <p:cNvPr id="53257" name="Line 10"/>
            <p:cNvSpPr/>
            <p:nvPr/>
          </p:nvSpPr>
          <p:spPr>
            <a:xfrm flipV="1">
              <a:off x="1056" y="2736"/>
              <a:ext cx="48" cy="288"/>
            </a:xfrm>
            <a:prstGeom prst="line">
              <a:avLst/>
            </a:prstGeom>
            <a:ln w="28575" cap="flat" cmpd="sng">
              <a:solidFill>
                <a:schemeClr val="tx1"/>
              </a:solidFill>
              <a:prstDash val="solid"/>
              <a:round/>
              <a:headEnd type="none" w="med" len="med"/>
              <a:tailEnd type="none" w="med" len="med"/>
            </a:ln>
          </p:spPr>
        </p:sp>
        <p:sp>
          <p:nvSpPr>
            <p:cNvPr id="53258" name="Line 11"/>
            <p:cNvSpPr/>
            <p:nvPr/>
          </p:nvSpPr>
          <p:spPr>
            <a:xfrm flipH="1" flipV="1">
              <a:off x="1104" y="2736"/>
              <a:ext cx="96" cy="288"/>
            </a:xfrm>
            <a:prstGeom prst="line">
              <a:avLst/>
            </a:prstGeom>
            <a:ln w="28575" cap="flat" cmpd="sng">
              <a:solidFill>
                <a:schemeClr val="tx1"/>
              </a:solidFill>
              <a:prstDash val="solid"/>
              <a:round/>
              <a:headEnd type="none" w="med" len="med"/>
              <a:tailEnd type="none" w="med" len="med"/>
            </a:ln>
          </p:spPr>
        </p:sp>
        <p:sp>
          <p:nvSpPr>
            <p:cNvPr id="53259" name="Line 12"/>
            <p:cNvSpPr/>
            <p:nvPr/>
          </p:nvSpPr>
          <p:spPr>
            <a:xfrm flipV="1">
              <a:off x="1392" y="2736"/>
              <a:ext cx="0" cy="288"/>
            </a:xfrm>
            <a:prstGeom prst="line">
              <a:avLst/>
            </a:prstGeom>
            <a:ln w="28575" cap="flat" cmpd="sng">
              <a:solidFill>
                <a:schemeClr val="tx1"/>
              </a:solidFill>
              <a:prstDash val="solid"/>
              <a:round/>
              <a:headEnd type="none" w="med" len="med"/>
              <a:tailEnd type="none" w="med" len="med"/>
            </a:ln>
          </p:spPr>
        </p:sp>
        <p:sp>
          <p:nvSpPr>
            <p:cNvPr id="53260" name="Line 13"/>
            <p:cNvSpPr/>
            <p:nvPr/>
          </p:nvSpPr>
          <p:spPr>
            <a:xfrm flipH="1" flipV="1">
              <a:off x="1392" y="2736"/>
              <a:ext cx="144" cy="288"/>
            </a:xfrm>
            <a:prstGeom prst="line">
              <a:avLst/>
            </a:prstGeom>
            <a:ln w="28575" cap="flat" cmpd="sng">
              <a:solidFill>
                <a:schemeClr val="tx1"/>
              </a:solidFill>
              <a:prstDash val="solid"/>
              <a:round/>
              <a:headEnd type="none" w="med" len="med"/>
              <a:tailEnd type="none" w="med" len="med"/>
            </a:ln>
          </p:spPr>
        </p:sp>
        <p:sp>
          <p:nvSpPr>
            <p:cNvPr id="53261" name="Oval 14"/>
            <p:cNvSpPr/>
            <p:nvPr/>
          </p:nvSpPr>
          <p:spPr>
            <a:xfrm>
              <a:off x="1056" y="249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53262" name="Oval 15"/>
            <p:cNvSpPr/>
            <p:nvPr/>
          </p:nvSpPr>
          <p:spPr>
            <a:xfrm>
              <a:off x="777" y="2721"/>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53263" name="Oval 16"/>
            <p:cNvSpPr/>
            <p:nvPr/>
          </p:nvSpPr>
          <p:spPr>
            <a:xfrm>
              <a:off x="1068" y="2721"/>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53264" name="Oval 17"/>
            <p:cNvSpPr/>
            <p:nvPr/>
          </p:nvSpPr>
          <p:spPr>
            <a:xfrm>
              <a:off x="1365" y="2721"/>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53265" name="Oval 18"/>
            <p:cNvSpPr/>
            <p:nvPr/>
          </p:nvSpPr>
          <p:spPr>
            <a:xfrm>
              <a:off x="672"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53266" name="Oval 19"/>
            <p:cNvSpPr/>
            <p:nvPr/>
          </p:nvSpPr>
          <p:spPr>
            <a:xfrm>
              <a:off x="816"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53267" name="Oval 20"/>
            <p:cNvSpPr/>
            <p:nvPr/>
          </p:nvSpPr>
          <p:spPr>
            <a:xfrm>
              <a:off x="1008"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53268" name="Oval 21"/>
            <p:cNvSpPr/>
            <p:nvPr/>
          </p:nvSpPr>
          <p:spPr>
            <a:xfrm>
              <a:off x="1152"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53269" name="Oval 22"/>
            <p:cNvSpPr/>
            <p:nvPr/>
          </p:nvSpPr>
          <p:spPr>
            <a:xfrm>
              <a:off x="1344"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53270" name="Oval 23"/>
            <p:cNvSpPr/>
            <p:nvPr/>
          </p:nvSpPr>
          <p:spPr>
            <a:xfrm>
              <a:off x="1488"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grpSp>
      <p:sp>
        <p:nvSpPr>
          <p:cNvPr id="53271" name="Text Box 25"/>
          <p:cNvSpPr txBox="1"/>
          <p:nvPr/>
        </p:nvSpPr>
        <p:spPr>
          <a:xfrm>
            <a:off x="10440670" y="1460818"/>
            <a:ext cx="276225" cy="368300"/>
          </a:xfrm>
          <a:prstGeom prst="rect">
            <a:avLst/>
          </a:prstGeom>
          <a:noFill/>
          <a:ln w="9525">
            <a:noFill/>
          </a:ln>
        </p:spPr>
        <p:txBody>
          <a:bodyPr wrap="none" anchor="t" anchorCtr="0">
            <a:spAutoFit/>
          </a:bodyPr>
          <a:p>
            <a:r>
              <a:rPr lang="en-US" dirty="0">
                <a:latin typeface="Trebuchet MS" panose="020B0603020202020204" pitchFamily="80" charset="0"/>
              </a:rPr>
              <a:t>s</a:t>
            </a:r>
            <a:endParaRPr lang="en-US" dirty="0">
              <a:latin typeface="Trebuchet MS" panose="020B0603020202020204" pitchFamily="80" charset="0"/>
            </a:endParaRPr>
          </a:p>
        </p:txBody>
      </p:sp>
      <p:sp>
        <p:nvSpPr>
          <p:cNvPr id="53272" name="Text Box 26"/>
          <p:cNvSpPr txBox="1"/>
          <p:nvPr/>
        </p:nvSpPr>
        <p:spPr>
          <a:xfrm>
            <a:off x="9892030" y="1866583"/>
            <a:ext cx="303213" cy="368300"/>
          </a:xfrm>
          <a:prstGeom prst="rect">
            <a:avLst/>
          </a:prstGeom>
          <a:noFill/>
          <a:ln w="9525">
            <a:noFill/>
          </a:ln>
        </p:spPr>
        <p:txBody>
          <a:bodyPr wrap="none" anchor="t" anchorCtr="0">
            <a:spAutoFit/>
          </a:bodyPr>
          <a:p>
            <a:r>
              <a:rPr lang="en-US" dirty="0">
                <a:latin typeface="Trebuchet MS" panose="020B0603020202020204" pitchFamily="80" charset="0"/>
              </a:rPr>
              <a:t>a</a:t>
            </a:r>
            <a:endParaRPr lang="en-US" dirty="0">
              <a:latin typeface="Trebuchet MS" panose="020B0603020202020204" pitchFamily="80" charset="0"/>
            </a:endParaRPr>
          </a:p>
        </p:txBody>
      </p:sp>
      <p:sp>
        <p:nvSpPr>
          <p:cNvPr id="53273" name="Text Box 27"/>
          <p:cNvSpPr txBox="1"/>
          <p:nvPr/>
        </p:nvSpPr>
        <p:spPr>
          <a:xfrm>
            <a:off x="9339580" y="2436495"/>
            <a:ext cx="585470" cy="1220470"/>
          </a:xfrm>
          <a:prstGeom prst="rect">
            <a:avLst/>
          </a:prstGeom>
          <a:noFill/>
          <a:ln w="9525">
            <a:noFill/>
          </a:ln>
        </p:spPr>
        <p:txBody>
          <a:bodyPr wrap="none" anchor="t" anchorCtr="0">
            <a:noAutofit/>
          </a:bodyPr>
          <a:p>
            <a:r>
              <a:rPr lang="en-US" dirty="0">
                <a:latin typeface="Trebuchet MS" panose="020B0603020202020204" pitchFamily="80" charset="0"/>
              </a:rPr>
              <a:t>s’</a:t>
            </a:r>
            <a:endParaRPr lang="en-US" dirty="0">
              <a:latin typeface="Trebuchet MS" panose="020B0603020202020204" pitchFamily="80" charset="0"/>
            </a:endParaRPr>
          </a:p>
        </p:txBody>
      </p:sp>
      <p:sp>
        <p:nvSpPr>
          <p:cNvPr id="53274" name="Text Box 28"/>
          <p:cNvSpPr txBox="1"/>
          <p:nvPr/>
        </p:nvSpPr>
        <p:spPr>
          <a:xfrm>
            <a:off x="11238548" y="1642110"/>
            <a:ext cx="271462" cy="368300"/>
          </a:xfrm>
          <a:prstGeom prst="rect">
            <a:avLst/>
          </a:prstGeom>
          <a:noFill/>
          <a:ln w="9525">
            <a:noFill/>
          </a:ln>
        </p:spPr>
        <p:txBody>
          <a:bodyPr wrap="none" anchor="t" anchorCtr="0">
            <a:spAutoFit/>
          </a:bodyPr>
          <a:p>
            <a:r>
              <a:rPr lang="en-US" dirty="0">
                <a:latin typeface="Trebuchet MS" panose="020B0603020202020204" pitchFamily="80" charset="0"/>
              </a:rPr>
              <a:t>r</a:t>
            </a:r>
            <a:endParaRPr lang="en-US" dirty="0">
              <a:latin typeface="Trebuchet MS" panose="020B0603020202020204" pitchFamily="80" charset="0"/>
            </a:endParaRPr>
          </a:p>
        </p:txBody>
      </p:sp>
      <p:pic>
        <p:nvPicPr>
          <p:cNvPr id="53275" name="Picture 30" descr="txp_fig"/>
          <p:cNvPicPr>
            <a:picLocks noChangeAspect="1"/>
          </p:cNvPicPr>
          <p:nvPr>
            <p:custDataLst>
              <p:tags r:id="rId1"/>
            </p:custDataLst>
          </p:nvPr>
        </p:nvPicPr>
        <p:blipFill>
          <a:blip r:embed="rId2"/>
          <a:stretch>
            <a:fillRect/>
          </a:stretch>
        </p:blipFill>
        <p:spPr>
          <a:xfrm>
            <a:off x="2292985" y="5963285"/>
            <a:ext cx="7569200" cy="584200"/>
          </a:xfrm>
          <a:prstGeom prst="rect">
            <a:avLst/>
          </a:prstGeom>
          <a:noFill/>
          <a:ln w="9525">
            <a:noFill/>
          </a:ln>
        </p:spPr>
      </p:pic>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Difference Q and V function</a:t>
            </a:r>
            <a:endParaRPr lang="en-US"/>
          </a:p>
        </p:txBody>
      </p:sp>
      <p:sp>
        <p:nvSpPr>
          <p:cNvPr id="3" name="Content Placeholder 2"/>
          <p:cNvSpPr>
            <a:spLocks noGrp="1"/>
          </p:cNvSpPr>
          <p:nvPr>
            <p:ph idx="1"/>
          </p:nvPr>
        </p:nvSpPr>
        <p:spPr/>
        <p:txBody>
          <a:bodyPr/>
          <a:p>
            <a:r>
              <a:rPr lang="en-US" altLang="en-US"/>
              <a:t>the "V" function (state value function) represents the </a:t>
            </a:r>
            <a:r>
              <a:rPr lang="en-US" altLang="en-US">
                <a:solidFill>
                  <a:srgbClr val="FF0000"/>
                </a:solidFill>
              </a:rPr>
              <a:t>expected long-term reward an agent can achieve</a:t>
            </a:r>
            <a:r>
              <a:rPr lang="en-US" altLang="en-US"/>
              <a:t> by being in a </a:t>
            </a:r>
            <a:r>
              <a:rPr lang="en-US" altLang="en-US">
                <a:solidFill>
                  <a:srgbClr val="FF0000"/>
                </a:solidFill>
              </a:rPr>
              <a:t>specific state</a:t>
            </a:r>
            <a:r>
              <a:rPr lang="en-US" altLang="en-US"/>
              <a:t>, </a:t>
            </a:r>
            <a:endParaRPr lang="en-US" altLang="en-US"/>
          </a:p>
          <a:p>
            <a:r>
              <a:rPr lang="en-US" altLang="en-US">
                <a:sym typeface="+mn-ea"/>
              </a:rPr>
              <a:t>whereas "V" only tells you </a:t>
            </a:r>
            <a:r>
              <a:rPr lang="en-US" altLang="en-US">
                <a:solidFill>
                  <a:srgbClr val="FF0000"/>
                </a:solidFill>
                <a:sym typeface="+mn-ea"/>
              </a:rPr>
              <a:t>how good a state(V) is overall.</a:t>
            </a:r>
            <a:endParaRPr lang="en-US" altLang="en-US">
              <a:solidFill>
                <a:srgbClr val="FF0000"/>
              </a:solidFill>
              <a:sym typeface="+mn-ea"/>
            </a:endParaRPr>
          </a:p>
          <a:p>
            <a:pPr marL="0" indent="0" algn="ctr">
              <a:buNone/>
            </a:pPr>
            <a:r>
              <a:rPr lang="en-US" altLang="en-US"/>
              <a:t>Vs</a:t>
            </a:r>
            <a:endParaRPr lang="en-US" altLang="en-US"/>
          </a:p>
          <a:p>
            <a:r>
              <a:rPr lang="en-US" altLang="en-US"/>
              <a:t>while the "Q" function (action value function) represents the </a:t>
            </a:r>
            <a:r>
              <a:rPr lang="en-US" altLang="en-US">
                <a:solidFill>
                  <a:srgbClr val="FF0000"/>
                </a:solidFill>
              </a:rPr>
              <a:t>expected long-term reward an agent can achieve by taking a specific action in a given state</a:t>
            </a:r>
            <a:r>
              <a:rPr lang="en-US" altLang="en-US"/>
              <a:t>, </a:t>
            </a:r>
            <a:endParaRPr lang="en-US" altLang="en-US"/>
          </a:p>
          <a:p>
            <a:r>
              <a:rPr lang="en-US" altLang="en-US"/>
              <a:t>essentially telling you </a:t>
            </a:r>
            <a:r>
              <a:rPr lang="en-US" altLang="en-US">
                <a:solidFill>
                  <a:srgbClr val="FF0000"/>
                </a:solidFill>
              </a:rPr>
              <a:t>how good an action (Q)</a:t>
            </a:r>
            <a:r>
              <a:rPr lang="en-US" altLang="en-US"/>
              <a:t> is in a particular state, </a:t>
            </a:r>
            <a:endParaRPr lang="en-US" altLang="en-US"/>
          </a:p>
          <a:p>
            <a:endParaRPr lang="en-US" altLang="en-US"/>
          </a:p>
          <a:p>
            <a:r>
              <a:rPr lang="en-US" altLang="en-US"/>
              <a:t> </a:t>
            </a:r>
            <a:endParaRPr lang="en-US" altLang="en-US"/>
          </a:p>
        </p:txBody>
      </p:sp>
      <p:sp>
        <p:nvSpPr>
          <p:cNvPr id="4" name="Slide Number Placeholder 3"/>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p:txBody>
          <a:bodyPr vert="horz" wrap="square" lIns="91440" tIns="45720" rIns="91440" bIns="45720" anchor="ctr" anchorCtr="0"/>
          <a:p>
            <a:r>
              <a:rPr lang="en-US" dirty="0"/>
              <a:t>Optimal value functions</a:t>
            </a:r>
            <a:endParaRPr lang="en-US" dirty="0"/>
          </a:p>
        </p:txBody>
      </p:sp>
      <p:sp>
        <p:nvSpPr>
          <p:cNvPr id="20483" name="Rectangle 3"/>
          <p:cNvSpPr>
            <a:spLocks noGrp="1"/>
          </p:cNvSpPr>
          <p:nvPr>
            <p:ph idx="1"/>
          </p:nvPr>
        </p:nvSpPr>
        <p:spPr/>
        <p:txBody>
          <a:bodyPr vert="horz" wrap="square" lIns="91440" tIns="45720" rIns="91440" bIns="45720" anchor="t" anchorCtr="0">
            <a:normAutofit/>
          </a:bodyPr>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sz="2800" b="0" i="0" u="none" strike="noStrike" kern="1200" cap="none" spc="0" normalizeH="0" baseline="0" noProof="1" dirty="0">
                <a:solidFill>
                  <a:schemeClr val="tx1"/>
                </a:solidFill>
                <a:latin typeface="+mn-lt"/>
                <a:ea typeface="+mn-ea"/>
                <a:cs typeface="+mn-cs"/>
              </a:rPr>
              <a:t>there’s a set of </a:t>
            </a:r>
            <a:r>
              <a:rPr kumimoji="0" sz="2800" b="0" i="1" u="none" strike="noStrike" kern="1200" cap="none" spc="0" normalizeH="0" baseline="0" noProof="1" dirty="0">
                <a:solidFill>
                  <a:schemeClr val="tx1"/>
                </a:solidFill>
                <a:latin typeface="+mn-lt"/>
                <a:ea typeface="+mn-ea"/>
                <a:cs typeface="+mn-cs"/>
              </a:rPr>
              <a:t>optimal</a:t>
            </a:r>
            <a:r>
              <a:rPr kumimoji="0" sz="2800" b="0" i="0" u="none" strike="noStrike" kern="1200" cap="none" spc="0" normalizeH="0" baseline="0" noProof="1" dirty="0">
                <a:solidFill>
                  <a:schemeClr val="tx1"/>
                </a:solidFill>
                <a:latin typeface="+mn-lt"/>
                <a:ea typeface="+mn-ea"/>
                <a:cs typeface="+mn-cs"/>
              </a:rPr>
              <a:t> policies</a:t>
            </a:r>
            <a:endParaRPr kumimoji="0" sz="2800" b="0" i="0" u="none" strike="noStrike" kern="1200" cap="none" spc="0" normalizeH="0" baseline="0" noProof="1" dirty="0">
              <a:solidFill>
                <a:schemeClr val="tx1"/>
              </a:solidFill>
              <a:latin typeface="+mn-lt"/>
              <a:ea typeface="+mn-ea"/>
              <a:cs typeface="+mn-cs"/>
            </a:endParaRPr>
          </a:p>
          <a:p>
            <a:pPr marL="685800" marR="0" lvl="1"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pPr>
            <a:r>
              <a:rPr kumimoji="0" sz="2400" b="0" i="0" u="none" strike="noStrike" kern="1200" cap="none" spc="0" normalizeH="0" baseline="0" noProof="1" dirty="0">
                <a:solidFill>
                  <a:schemeClr val="tx1"/>
                </a:solidFill>
                <a:latin typeface="+mn-lt"/>
                <a:ea typeface="+mn-ea"/>
                <a:cs typeface="+mn-cs"/>
              </a:rPr>
              <a:t>V</a:t>
            </a:r>
            <a:r>
              <a:rPr kumimoji="0" sz="2400" b="0" i="0" u="none" strike="noStrike" kern="1200" cap="none" spc="0" normalizeH="0" baseline="30000" noProof="1" dirty="0">
                <a:solidFill>
                  <a:schemeClr val="tx1"/>
                </a:solidFill>
                <a:latin typeface="Symbol" panose="05050102010706020507" pitchFamily="18" charset="2"/>
                <a:ea typeface="+mn-ea"/>
                <a:cs typeface="+mn-cs"/>
                <a:sym typeface="Symbol" panose="05050102010706020507" pitchFamily="18" charset="2"/>
              </a:rPr>
              <a:t></a:t>
            </a:r>
            <a:r>
              <a:rPr kumimoji="0" sz="2400" b="0" i="0" u="none" strike="noStrike" kern="1200" cap="none" spc="0" normalizeH="0" baseline="0" noProof="1" dirty="0">
                <a:solidFill>
                  <a:schemeClr val="tx1"/>
                </a:solidFill>
                <a:latin typeface="+mn-lt"/>
                <a:ea typeface="+mn-ea"/>
                <a:cs typeface="+mn-cs"/>
              </a:rPr>
              <a:t> defines partial ordering on policies</a:t>
            </a:r>
            <a:endParaRPr kumimoji="0" sz="2400" b="0" i="0" u="none" strike="noStrike" kern="1200" cap="none" spc="0" normalizeH="0" baseline="0" noProof="1" dirty="0">
              <a:solidFill>
                <a:schemeClr val="tx1"/>
              </a:solidFill>
              <a:latin typeface="+mn-lt"/>
              <a:ea typeface="+mn-ea"/>
              <a:cs typeface="+mn-cs"/>
            </a:endParaRPr>
          </a:p>
          <a:p>
            <a:pPr marL="457200" marR="0" lvl="1" indent="0" algn="l" defTabSz="914400" rtl="0" eaLnBrk="1" fontAlgn="auto" latinLnBrk="0" hangingPunct="1">
              <a:lnSpc>
                <a:spcPct val="90000"/>
              </a:lnSpc>
              <a:spcBef>
                <a:spcPts val="500"/>
              </a:spcBef>
              <a:spcAft>
                <a:spcPct val="0"/>
              </a:spcAft>
              <a:buClrTx/>
              <a:buSzTx/>
              <a:buFont typeface="Arial" panose="020B0604020202020204" pitchFamily="34" charset="0"/>
              <a:buNone/>
            </a:pPr>
            <a:endParaRPr kumimoji="0" sz="2400" b="0" i="0" u="none" strike="noStrike" kern="1200" cap="none" spc="0" normalizeH="0" baseline="0" noProof="1" dirty="0">
              <a:solidFill>
                <a:schemeClr val="tx1"/>
              </a:solidFill>
              <a:latin typeface="+mn-lt"/>
              <a:ea typeface="+mn-ea"/>
              <a:cs typeface="+mn-cs"/>
            </a:endParaRPr>
          </a:p>
          <a:p>
            <a:pPr marL="685800" marR="0" lvl="1"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pPr>
            <a:endParaRPr kumimoji="0" sz="2400" b="0" i="0" u="none" strike="noStrike" kern="1200" cap="none" spc="0" normalizeH="0" baseline="0" noProof="1" dirty="0">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sz="2800" b="0" i="0" u="none" strike="noStrike" kern="1200" cap="none" spc="0" normalizeH="0" baseline="0" noProof="1" dirty="0">
                <a:solidFill>
                  <a:schemeClr val="tx1"/>
                </a:solidFill>
                <a:latin typeface="+mn-lt"/>
                <a:ea typeface="+mn-ea"/>
                <a:cs typeface="+mn-cs"/>
              </a:rPr>
              <a:t>Bellman optimality equation</a:t>
            </a:r>
            <a:endParaRPr kumimoji="0" sz="2800" b="0" i="0" u="none" strike="noStrike" kern="1200" cap="none" spc="0" normalizeH="0" baseline="0" noProof="1" dirty="0">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sz="2400" b="0" i="0" u="none" strike="noStrike" kern="1200" cap="none" spc="0" normalizeH="0" baseline="0" noProof="1" dirty="0">
              <a:solidFill>
                <a:schemeClr val="tx1"/>
              </a:solidFill>
              <a:latin typeface="+mn-lt"/>
              <a:ea typeface="+mn-ea"/>
              <a:cs typeface="+mn-cs"/>
            </a:endParaRPr>
          </a:p>
          <a:p>
            <a:pPr marL="685800" marR="0" lvl="1"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pPr>
            <a:endParaRPr kumimoji="0" sz="2400" b="0" i="0" u="none" strike="noStrike" kern="1200" cap="none" spc="0" normalizeH="0" baseline="0" noProof="1" dirty="0">
              <a:solidFill>
                <a:schemeClr val="tx1"/>
              </a:solidFill>
              <a:latin typeface="+mn-lt"/>
              <a:ea typeface="+mn-ea"/>
              <a:cs typeface="+mn-cs"/>
            </a:endParaRPr>
          </a:p>
          <a:p>
            <a:pPr marL="685800" marR="0" lvl="1"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pPr>
            <a:endParaRPr kumimoji="0" sz="2400" b="0" i="0" u="none" strike="noStrike" kern="1200" cap="none" spc="0" normalizeH="0" baseline="0" noProof="1" dirty="0">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sz="2800" b="0" i="0" u="none" strike="noStrike" kern="1200" cap="none" spc="0" normalizeH="0" baseline="0" noProof="1" dirty="0">
                <a:solidFill>
                  <a:schemeClr val="tx1"/>
                </a:solidFill>
                <a:latin typeface="+mn-lt"/>
                <a:ea typeface="+mn-ea"/>
                <a:cs typeface="+mn-cs"/>
              </a:rPr>
              <a:t>having Q*(s,a) makes it even simpler</a:t>
            </a:r>
            <a:endParaRPr kumimoji="0" sz="2800" b="0" i="0" u="none" strike="noStrike" kern="1200" cap="none" spc="0" normalizeH="0" baseline="0" noProof="1" dirty="0">
              <a:solidFill>
                <a:schemeClr val="tx1"/>
              </a:solidFill>
              <a:latin typeface="+mn-lt"/>
              <a:ea typeface="+mn-ea"/>
              <a:cs typeface="+mn-cs"/>
            </a:endParaRPr>
          </a:p>
        </p:txBody>
      </p:sp>
      <p:pic>
        <p:nvPicPr>
          <p:cNvPr id="55299" name="Picture 9" descr="txp_fig"/>
          <p:cNvPicPr>
            <a:picLocks noChangeAspect="1"/>
          </p:cNvPicPr>
          <p:nvPr>
            <p:custDataLst>
              <p:tags r:id="rId1"/>
            </p:custDataLst>
          </p:nvPr>
        </p:nvPicPr>
        <p:blipFill>
          <a:blip r:embed="rId2"/>
          <a:stretch>
            <a:fillRect/>
          </a:stretch>
        </p:blipFill>
        <p:spPr>
          <a:xfrm>
            <a:off x="2675255" y="2595880"/>
            <a:ext cx="2374900" cy="355600"/>
          </a:xfrm>
          <a:prstGeom prst="rect">
            <a:avLst/>
          </a:prstGeom>
          <a:noFill/>
          <a:ln w="9525">
            <a:noFill/>
          </a:ln>
        </p:spPr>
      </p:pic>
      <p:grpSp>
        <p:nvGrpSpPr>
          <p:cNvPr id="55300" name="Group 37"/>
          <p:cNvGrpSpPr/>
          <p:nvPr/>
        </p:nvGrpSpPr>
        <p:grpSpPr>
          <a:xfrm>
            <a:off x="7564438" y="3733800"/>
            <a:ext cx="2493962" cy="1801813"/>
            <a:chOff x="3565" y="2745"/>
            <a:chExt cx="1571" cy="1135"/>
          </a:xfrm>
        </p:grpSpPr>
        <p:grpSp>
          <p:nvGrpSpPr>
            <p:cNvPr id="55301" name="Group 13"/>
            <p:cNvGrpSpPr/>
            <p:nvPr/>
          </p:nvGrpSpPr>
          <p:grpSpPr>
            <a:xfrm>
              <a:off x="3744" y="2880"/>
              <a:ext cx="1392" cy="864"/>
              <a:chOff x="672" y="2496"/>
              <a:chExt cx="912" cy="576"/>
            </a:xfrm>
          </p:grpSpPr>
          <p:sp>
            <p:nvSpPr>
              <p:cNvPr id="55302" name="Line 14"/>
              <p:cNvSpPr/>
              <p:nvPr/>
            </p:nvSpPr>
            <p:spPr>
              <a:xfrm flipH="1">
                <a:off x="793" y="2544"/>
                <a:ext cx="311" cy="225"/>
              </a:xfrm>
              <a:prstGeom prst="line">
                <a:avLst/>
              </a:prstGeom>
              <a:ln w="28575" cap="flat" cmpd="sng">
                <a:solidFill>
                  <a:schemeClr val="tx1"/>
                </a:solidFill>
                <a:prstDash val="solid"/>
                <a:round/>
                <a:headEnd type="none" w="med" len="med"/>
                <a:tailEnd type="none" w="med" len="med"/>
              </a:ln>
            </p:spPr>
          </p:sp>
          <p:sp>
            <p:nvSpPr>
              <p:cNvPr id="55303" name="Line 15"/>
              <p:cNvSpPr/>
              <p:nvPr/>
            </p:nvSpPr>
            <p:spPr>
              <a:xfrm flipH="1">
                <a:off x="1096" y="2544"/>
                <a:ext cx="8" cy="210"/>
              </a:xfrm>
              <a:prstGeom prst="line">
                <a:avLst/>
              </a:prstGeom>
              <a:ln w="28575" cap="flat" cmpd="sng">
                <a:solidFill>
                  <a:schemeClr val="tx1"/>
                </a:solidFill>
                <a:prstDash val="solid"/>
                <a:round/>
                <a:headEnd type="none" w="med" len="med"/>
                <a:tailEnd type="none" w="med" len="med"/>
              </a:ln>
            </p:spPr>
          </p:sp>
          <p:sp>
            <p:nvSpPr>
              <p:cNvPr id="55304" name="Line 16"/>
              <p:cNvSpPr/>
              <p:nvPr/>
            </p:nvSpPr>
            <p:spPr>
              <a:xfrm>
                <a:off x="1104" y="2544"/>
                <a:ext cx="295" cy="210"/>
              </a:xfrm>
              <a:prstGeom prst="line">
                <a:avLst/>
              </a:prstGeom>
              <a:ln w="28575" cap="flat" cmpd="sng">
                <a:solidFill>
                  <a:schemeClr val="tx1"/>
                </a:solidFill>
                <a:prstDash val="solid"/>
                <a:round/>
                <a:headEnd type="none" w="med" len="med"/>
                <a:tailEnd type="none" w="med" len="med"/>
              </a:ln>
            </p:spPr>
          </p:sp>
          <p:sp>
            <p:nvSpPr>
              <p:cNvPr id="55305" name="Line 17"/>
              <p:cNvSpPr/>
              <p:nvPr/>
            </p:nvSpPr>
            <p:spPr>
              <a:xfrm flipV="1">
                <a:off x="720" y="2736"/>
                <a:ext cx="96" cy="288"/>
              </a:xfrm>
              <a:prstGeom prst="line">
                <a:avLst/>
              </a:prstGeom>
              <a:ln w="28575" cap="flat" cmpd="sng">
                <a:solidFill>
                  <a:schemeClr val="tx1"/>
                </a:solidFill>
                <a:prstDash val="solid"/>
                <a:round/>
                <a:headEnd type="none" w="med" len="med"/>
                <a:tailEnd type="none" w="med" len="med"/>
              </a:ln>
            </p:spPr>
          </p:sp>
          <p:sp>
            <p:nvSpPr>
              <p:cNvPr id="55306" name="Line 18"/>
              <p:cNvSpPr/>
              <p:nvPr/>
            </p:nvSpPr>
            <p:spPr>
              <a:xfrm flipH="1" flipV="1">
                <a:off x="816" y="2736"/>
                <a:ext cx="48" cy="288"/>
              </a:xfrm>
              <a:prstGeom prst="line">
                <a:avLst/>
              </a:prstGeom>
              <a:ln w="28575" cap="flat" cmpd="sng">
                <a:solidFill>
                  <a:schemeClr val="tx1"/>
                </a:solidFill>
                <a:prstDash val="solid"/>
                <a:round/>
                <a:headEnd type="none" w="med" len="med"/>
                <a:tailEnd type="none" w="med" len="med"/>
              </a:ln>
            </p:spPr>
          </p:sp>
          <p:sp>
            <p:nvSpPr>
              <p:cNvPr id="55307" name="Line 19"/>
              <p:cNvSpPr/>
              <p:nvPr/>
            </p:nvSpPr>
            <p:spPr>
              <a:xfrm flipV="1">
                <a:off x="1056" y="2736"/>
                <a:ext cx="48" cy="288"/>
              </a:xfrm>
              <a:prstGeom prst="line">
                <a:avLst/>
              </a:prstGeom>
              <a:ln w="28575" cap="flat" cmpd="sng">
                <a:solidFill>
                  <a:schemeClr val="tx1"/>
                </a:solidFill>
                <a:prstDash val="solid"/>
                <a:round/>
                <a:headEnd type="none" w="med" len="med"/>
                <a:tailEnd type="none" w="med" len="med"/>
              </a:ln>
            </p:spPr>
          </p:sp>
          <p:sp>
            <p:nvSpPr>
              <p:cNvPr id="55308" name="Line 20"/>
              <p:cNvSpPr/>
              <p:nvPr/>
            </p:nvSpPr>
            <p:spPr>
              <a:xfrm flipH="1" flipV="1">
                <a:off x="1104" y="2736"/>
                <a:ext cx="96" cy="288"/>
              </a:xfrm>
              <a:prstGeom prst="line">
                <a:avLst/>
              </a:prstGeom>
              <a:ln w="28575" cap="flat" cmpd="sng">
                <a:solidFill>
                  <a:schemeClr val="tx1"/>
                </a:solidFill>
                <a:prstDash val="solid"/>
                <a:round/>
                <a:headEnd type="none" w="med" len="med"/>
                <a:tailEnd type="none" w="med" len="med"/>
              </a:ln>
            </p:spPr>
          </p:sp>
          <p:sp>
            <p:nvSpPr>
              <p:cNvPr id="55309" name="Line 21"/>
              <p:cNvSpPr/>
              <p:nvPr/>
            </p:nvSpPr>
            <p:spPr>
              <a:xfrm flipV="1">
                <a:off x="1392" y="2736"/>
                <a:ext cx="0" cy="288"/>
              </a:xfrm>
              <a:prstGeom prst="line">
                <a:avLst/>
              </a:prstGeom>
              <a:ln w="28575" cap="flat" cmpd="sng">
                <a:solidFill>
                  <a:schemeClr val="tx1"/>
                </a:solidFill>
                <a:prstDash val="solid"/>
                <a:round/>
                <a:headEnd type="none" w="med" len="med"/>
                <a:tailEnd type="none" w="med" len="med"/>
              </a:ln>
            </p:spPr>
          </p:sp>
          <p:sp>
            <p:nvSpPr>
              <p:cNvPr id="55310" name="Line 22"/>
              <p:cNvSpPr/>
              <p:nvPr/>
            </p:nvSpPr>
            <p:spPr>
              <a:xfrm flipH="1" flipV="1">
                <a:off x="1392" y="2736"/>
                <a:ext cx="144" cy="288"/>
              </a:xfrm>
              <a:prstGeom prst="line">
                <a:avLst/>
              </a:prstGeom>
              <a:ln w="28575" cap="flat" cmpd="sng">
                <a:solidFill>
                  <a:schemeClr val="tx1"/>
                </a:solidFill>
                <a:prstDash val="solid"/>
                <a:round/>
                <a:headEnd type="none" w="med" len="med"/>
                <a:tailEnd type="none" w="med" len="med"/>
              </a:ln>
            </p:spPr>
          </p:sp>
          <p:sp>
            <p:nvSpPr>
              <p:cNvPr id="55311" name="Oval 23"/>
              <p:cNvSpPr/>
              <p:nvPr/>
            </p:nvSpPr>
            <p:spPr>
              <a:xfrm>
                <a:off x="1056" y="249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55312" name="Oval 24"/>
              <p:cNvSpPr/>
              <p:nvPr/>
            </p:nvSpPr>
            <p:spPr>
              <a:xfrm>
                <a:off x="777" y="2721"/>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55313" name="Oval 25"/>
              <p:cNvSpPr/>
              <p:nvPr/>
            </p:nvSpPr>
            <p:spPr>
              <a:xfrm>
                <a:off x="1068" y="2721"/>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55314" name="Oval 26"/>
              <p:cNvSpPr/>
              <p:nvPr/>
            </p:nvSpPr>
            <p:spPr>
              <a:xfrm>
                <a:off x="1365" y="2721"/>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55315" name="Oval 27"/>
              <p:cNvSpPr/>
              <p:nvPr/>
            </p:nvSpPr>
            <p:spPr>
              <a:xfrm>
                <a:off x="672"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55316" name="Oval 28"/>
              <p:cNvSpPr/>
              <p:nvPr/>
            </p:nvSpPr>
            <p:spPr>
              <a:xfrm>
                <a:off x="816"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55317" name="Oval 29"/>
              <p:cNvSpPr/>
              <p:nvPr/>
            </p:nvSpPr>
            <p:spPr>
              <a:xfrm>
                <a:off x="1008"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55318" name="Oval 30"/>
              <p:cNvSpPr/>
              <p:nvPr/>
            </p:nvSpPr>
            <p:spPr>
              <a:xfrm>
                <a:off x="1152"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55319" name="Oval 31"/>
              <p:cNvSpPr/>
              <p:nvPr/>
            </p:nvSpPr>
            <p:spPr>
              <a:xfrm>
                <a:off x="1344"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55320" name="Oval 32"/>
              <p:cNvSpPr/>
              <p:nvPr/>
            </p:nvSpPr>
            <p:spPr>
              <a:xfrm>
                <a:off x="1488"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grpSp>
        <p:sp>
          <p:nvSpPr>
            <p:cNvPr id="55321" name="Text Box 33"/>
            <p:cNvSpPr txBox="1"/>
            <p:nvPr/>
          </p:nvSpPr>
          <p:spPr>
            <a:xfrm>
              <a:off x="4176" y="2745"/>
              <a:ext cx="174" cy="232"/>
            </a:xfrm>
            <a:prstGeom prst="rect">
              <a:avLst/>
            </a:prstGeom>
            <a:noFill/>
            <a:ln w="9525">
              <a:noFill/>
            </a:ln>
          </p:spPr>
          <p:txBody>
            <a:bodyPr wrap="none" anchor="t" anchorCtr="0">
              <a:spAutoFit/>
            </a:bodyPr>
            <a:p>
              <a:r>
                <a:rPr lang="en-US" dirty="0">
                  <a:latin typeface="Trebuchet MS" panose="020B0603020202020204" pitchFamily="80" charset="0"/>
                </a:rPr>
                <a:t>s</a:t>
              </a:r>
              <a:endParaRPr lang="en-US" dirty="0">
                <a:latin typeface="Trebuchet MS" panose="020B0603020202020204" pitchFamily="80" charset="0"/>
              </a:endParaRPr>
            </a:p>
          </p:txBody>
        </p:sp>
        <p:sp>
          <p:nvSpPr>
            <p:cNvPr id="55322" name="Text Box 34"/>
            <p:cNvSpPr txBox="1"/>
            <p:nvPr/>
          </p:nvSpPr>
          <p:spPr>
            <a:xfrm>
              <a:off x="3762" y="3033"/>
              <a:ext cx="191" cy="232"/>
            </a:xfrm>
            <a:prstGeom prst="rect">
              <a:avLst/>
            </a:prstGeom>
            <a:noFill/>
            <a:ln w="9525">
              <a:noFill/>
            </a:ln>
          </p:spPr>
          <p:txBody>
            <a:bodyPr wrap="none" anchor="t" anchorCtr="0">
              <a:spAutoFit/>
            </a:bodyPr>
            <a:p>
              <a:r>
                <a:rPr lang="en-US" dirty="0">
                  <a:latin typeface="Trebuchet MS" panose="020B0603020202020204" pitchFamily="80" charset="0"/>
                </a:rPr>
                <a:t>a</a:t>
              </a:r>
              <a:endParaRPr lang="en-US" dirty="0">
                <a:latin typeface="Trebuchet MS" panose="020B0603020202020204" pitchFamily="80" charset="0"/>
              </a:endParaRPr>
            </a:p>
          </p:txBody>
        </p:sp>
        <p:sp>
          <p:nvSpPr>
            <p:cNvPr id="55323" name="Text Box 35"/>
            <p:cNvSpPr txBox="1"/>
            <p:nvPr/>
          </p:nvSpPr>
          <p:spPr>
            <a:xfrm>
              <a:off x="3565" y="3648"/>
              <a:ext cx="226" cy="232"/>
            </a:xfrm>
            <a:prstGeom prst="rect">
              <a:avLst/>
            </a:prstGeom>
            <a:noFill/>
            <a:ln w="9525">
              <a:noFill/>
            </a:ln>
          </p:spPr>
          <p:txBody>
            <a:bodyPr wrap="none" anchor="t" anchorCtr="0">
              <a:spAutoFit/>
            </a:bodyPr>
            <a:p>
              <a:r>
                <a:rPr lang="en-US" dirty="0">
                  <a:latin typeface="Trebuchet MS" panose="020B0603020202020204" pitchFamily="80" charset="0"/>
                </a:rPr>
                <a:t>s’</a:t>
              </a:r>
              <a:endParaRPr lang="en-US" dirty="0">
                <a:latin typeface="Trebuchet MS" panose="020B0603020202020204" pitchFamily="80" charset="0"/>
              </a:endParaRPr>
            </a:p>
          </p:txBody>
        </p:sp>
        <p:sp>
          <p:nvSpPr>
            <p:cNvPr id="55324" name="Text Box 36"/>
            <p:cNvSpPr txBox="1"/>
            <p:nvPr/>
          </p:nvSpPr>
          <p:spPr>
            <a:xfrm>
              <a:off x="3661" y="3312"/>
              <a:ext cx="171" cy="232"/>
            </a:xfrm>
            <a:prstGeom prst="rect">
              <a:avLst/>
            </a:prstGeom>
            <a:noFill/>
            <a:ln w="9525">
              <a:noFill/>
            </a:ln>
          </p:spPr>
          <p:txBody>
            <a:bodyPr wrap="none" anchor="t" anchorCtr="0">
              <a:spAutoFit/>
            </a:bodyPr>
            <a:p>
              <a:r>
                <a:rPr lang="en-US" dirty="0">
                  <a:latin typeface="Trebuchet MS" panose="020B0603020202020204" pitchFamily="80" charset="0"/>
                </a:rPr>
                <a:t>r</a:t>
              </a:r>
              <a:endParaRPr lang="en-US" dirty="0">
                <a:latin typeface="Trebuchet MS" panose="020B0603020202020204" pitchFamily="80" charset="0"/>
              </a:endParaRPr>
            </a:p>
          </p:txBody>
        </p:sp>
      </p:grpSp>
      <p:pic>
        <p:nvPicPr>
          <p:cNvPr id="55325" name="Picture 40" descr="txp_fig"/>
          <p:cNvPicPr>
            <a:picLocks noChangeAspect="1"/>
          </p:cNvPicPr>
          <p:nvPr>
            <p:custDataLst>
              <p:tags r:id="rId3"/>
            </p:custDataLst>
          </p:nvPr>
        </p:nvPicPr>
        <p:blipFill>
          <a:blip r:embed="rId4"/>
          <a:stretch>
            <a:fillRect/>
          </a:stretch>
        </p:blipFill>
        <p:spPr>
          <a:xfrm>
            <a:off x="1156970" y="3899535"/>
            <a:ext cx="4356100" cy="584200"/>
          </a:xfrm>
          <a:prstGeom prst="rect">
            <a:avLst/>
          </a:prstGeom>
          <a:noFill/>
          <a:ln w="9525">
            <a:noFill/>
          </a:ln>
        </p:spPr>
      </p:pic>
      <p:pic>
        <p:nvPicPr>
          <p:cNvPr id="55326" name="Picture 41" descr="txp_fig"/>
          <p:cNvPicPr>
            <a:picLocks noChangeAspect="1"/>
          </p:cNvPicPr>
          <p:nvPr>
            <p:custDataLst>
              <p:tags r:id="rId5"/>
            </p:custDataLst>
          </p:nvPr>
        </p:nvPicPr>
        <p:blipFill>
          <a:blip r:embed="rId6"/>
          <a:stretch>
            <a:fillRect/>
          </a:stretch>
        </p:blipFill>
        <p:spPr>
          <a:xfrm>
            <a:off x="2262505" y="5535930"/>
            <a:ext cx="2997200" cy="355600"/>
          </a:xfrm>
          <a:prstGeom prst="rect">
            <a:avLst/>
          </a:prstGeom>
          <a:noFill/>
          <a:ln w="9525">
            <a:noFill/>
          </a:ln>
        </p:spPr>
      </p:pic>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p:txBody>
          <a:bodyPr vert="horz" wrap="square" lIns="91440" tIns="45720" rIns="91440" bIns="45720" anchor="ctr" anchorCtr="0"/>
          <a:p>
            <a:r>
              <a:rPr lang="en-US" dirty="0"/>
              <a:t>Outline</a:t>
            </a:r>
            <a:endParaRPr lang="en-US" dirty="0"/>
          </a:p>
        </p:txBody>
      </p:sp>
      <p:sp>
        <p:nvSpPr>
          <p:cNvPr id="57346" name="Rectangle 3"/>
          <p:cNvSpPr>
            <a:spLocks noGrp="1"/>
          </p:cNvSpPr>
          <p:nvPr>
            <p:ph idx="1"/>
          </p:nvPr>
        </p:nvSpPr>
        <p:spPr/>
        <p:txBody>
          <a:bodyPr vert="horz" wrap="square" lIns="91440" tIns="45720" rIns="91440" bIns="45720" anchor="t" anchorCtr="0"/>
          <a:p>
            <a:r>
              <a:rPr lang="en-US" dirty="0">
                <a:solidFill>
                  <a:schemeClr val="bg2"/>
                </a:solidFill>
              </a:rPr>
              <a:t>examples</a:t>
            </a:r>
            <a:endParaRPr lang="en-US" dirty="0">
              <a:solidFill>
                <a:schemeClr val="bg2"/>
              </a:solidFill>
            </a:endParaRPr>
          </a:p>
          <a:p>
            <a:pPr lvl="2"/>
            <a:endParaRPr lang="en-US" sz="1800" dirty="0">
              <a:solidFill>
                <a:schemeClr val="bg2"/>
              </a:solidFill>
            </a:endParaRPr>
          </a:p>
          <a:p>
            <a:r>
              <a:rPr lang="en-US" dirty="0">
                <a:solidFill>
                  <a:schemeClr val="bg2"/>
                </a:solidFill>
              </a:rPr>
              <a:t>defining an RL problem</a:t>
            </a:r>
            <a:endParaRPr lang="en-US" dirty="0">
              <a:solidFill>
                <a:schemeClr val="bg2"/>
              </a:solidFill>
            </a:endParaRPr>
          </a:p>
          <a:p>
            <a:pPr lvl="1"/>
            <a:r>
              <a:rPr lang="en-US" dirty="0">
                <a:solidFill>
                  <a:schemeClr val="bg2"/>
                </a:solidFill>
              </a:rPr>
              <a:t>Markov Decision Processes</a:t>
            </a:r>
            <a:endParaRPr lang="en-US" dirty="0">
              <a:solidFill>
                <a:schemeClr val="bg2"/>
              </a:solidFill>
            </a:endParaRPr>
          </a:p>
          <a:p>
            <a:pPr lvl="2"/>
            <a:endParaRPr lang="en-US" sz="1800" dirty="0">
              <a:solidFill>
                <a:schemeClr val="bg2"/>
              </a:solidFill>
            </a:endParaRPr>
          </a:p>
          <a:p>
            <a:r>
              <a:rPr lang="en-US" dirty="0"/>
              <a:t>solving an RL problem</a:t>
            </a:r>
            <a:endParaRPr lang="en-US" dirty="0"/>
          </a:p>
          <a:p>
            <a:pPr marL="0" lvl="1"/>
            <a:r>
              <a:rPr lang="en-US" dirty="0"/>
              <a:t>Dynamic Programming:</a:t>
            </a:r>
            <a:r>
              <a:rPr lang="en-US" dirty="0">
                <a:sym typeface="+mn-ea"/>
              </a:rPr>
              <a:t>learn from value of successors</a:t>
            </a:r>
            <a:endParaRPr lang="en-US" dirty="0"/>
          </a:p>
          <a:p>
            <a:pPr lvl="1"/>
            <a:r>
              <a:rPr lang="en-US" dirty="0"/>
              <a:t>Monte Carlo methods: </a:t>
            </a:r>
            <a:r>
              <a:rPr lang="en-US" dirty="0">
                <a:sym typeface="+mn-ea"/>
              </a:rPr>
              <a:t>learn directly from experience</a:t>
            </a:r>
            <a:endParaRPr lang="en-US" dirty="0">
              <a:sym typeface="+mn-ea"/>
            </a:endParaRPr>
          </a:p>
          <a:p>
            <a:pPr lvl="1"/>
            <a:r>
              <a:rPr lang="en-US" dirty="0"/>
              <a:t>Temporal-Difference learning:</a:t>
            </a:r>
            <a:r>
              <a:rPr lang="en-US" dirty="0">
                <a:sym typeface="+mn-ea"/>
              </a:rPr>
              <a:t>update after every step, based on the successor</a:t>
            </a:r>
            <a:endParaRPr lang="en-US" dirty="0"/>
          </a:p>
          <a:p>
            <a:pPr lvl="1"/>
            <a:endParaRPr lang="en-US" dirty="0"/>
          </a:p>
          <a:p>
            <a:pPr lvl="2"/>
            <a:endParaRPr lang="en-US" sz="1800" dirty="0"/>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p:txBody>
          <a:bodyPr vert="horz" wrap="square" lIns="91440" tIns="45720" rIns="91440" bIns="45720" anchor="ctr" anchorCtr="0"/>
          <a:p>
            <a:r>
              <a:rPr lang="en-US" dirty="0"/>
              <a:t>Dynamic programming</a:t>
            </a:r>
            <a:endParaRPr lang="en-US" dirty="0"/>
          </a:p>
        </p:txBody>
      </p:sp>
      <p:sp>
        <p:nvSpPr>
          <p:cNvPr id="59394" name="Rectangle 3"/>
          <p:cNvSpPr>
            <a:spLocks noGrp="1"/>
          </p:cNvSpPr>
          <p:nvPr>
            <p:ph idx="1"/>
          </p:nvPr>
        </p:nvSpPr>
        <p:spPr/>
        <p:txBody>
          <a:bodyPr vert="horz" wrap="square" lIns="91440" tIns="45720" rIns="91440" bIns="45720" anchor="t" anchorCtr="0"/>
          <a:p>
            <a:r>
              <a:rPr lang="en-US" dirty="0"/>
              <a:t>main idea</a:t>
            </a:r>
            <a:endParaRPr lang="en-US" dirty="0"/>
          </a:p>
          <a:p>
            <a:pPr lvl="1"/>
            <a:r>
              <a:rPr lang="en-US" dirty="0"/>
              <a:t>use value functions to structure the search for good policies</a:t>
            </a:r>
            <a:endParaRPr lang="en-US" dirty="0"/>
          </a:p>
          <a:p>
            <a:pPr lvl="1"/>
            <a:r>
              <a:rPr lang="en-US" dirty="0"/>
              <a:t>need a perfect </a:t>
            </a:r>
            <a:r>
              <a:rPr lang="en-US" dirty="0">
                <a:solidFill>
                  <a:srgbClr val="FF0000"/>
                </a:solidFill>
              </a:rPr>
              <a:t>model of the environment</a:t>
            </a:r>
            <a:endParaRPr lang="en-US" dirty="0">
              <a:solidFill>
                <a:srgbClr val="FF0000"/>
              </a:solidFill>
            </a:endParaRPr>
          </a:p>
          <a:p>
            <a:pPr lvl="1"/>
            <a:endParaRPr lang="en-US" dirty="0"/>
          </a:p>
          <a:p>
            <a:r>
              <a:rPr lang="en-US" dirty="0"/>
              <a:t>two main components</a:t>
            </a:r>
            <a:endParaRPr lang="en-US" dirty="0"/>
          </a:p>
          <a:p>
            <a:pPr lvl="1"/>
            <a:r>
              <a:rPr lang="en-US" dirty="0"/>
              <a:t>policy evaluation: compute V</a:t>
            </a:r>
            <a:r>
              <a:rPr lang="en-US" baseline="30000" dirty="0">
                <a:latin typeface="Symbol" panose="05050102010706020507" pitchFamily="18" charset="2"/>
                <a:sym typeface="Symbol" panose="05050102010706020507" pitchFamily="18" charset="2"/>
              </a:rPr>
              <a:t></a:t>
            </a:r>
            <a:r>
              <a:rPr lang="en-US" dirty="0"/>
              <a:t> from </a:t>
            </a:r>
            <a:r>
              <a:rPr lang="en-US" dirty="0">
                <a:latin typeface="Symbol" panose="05050102010706020507" pitchFamily="18" charset="2"/>
                <a:sym typeface="Symbol" panose="05050102010706020507" pitchFamily="18" charset="2"/>
              </a:rPr>
              <a:t></a:t>
            </a:r>
            <a:endParaRPr lang="en-US" dirty="0">
              <a:latin typeface="Symbol" panose="05050102010706020507" pitchFamily="18" charset="2"/>
              <a:sym typeface="Symbol" panose="05050102010706020507" pitchFamily="18" charset="2"/>
            </a:endParaRPr>
          </a:p>
          <a:p>
            <a:pPr lvl="1"/>
            <a:r>
              <a:rPr lang="en-US" dirty="0"/>
              <a:t>policy improvement: improve </a:t>
            </a:r>
            <a:r>
              <a:rPr lang="en-US" dirty="0">
                <a:latin typeface="Symbol" panose="05050102010706020507" pitchFamily="18" charset="2"/>
                <a:sym typeface="Symbol" panose="05050102010706020507" pitchFamily="18" charset="2"/>
              </a:rPr>
              <a:t></a:t>
            </a:r>
            <a:r>
              <a:rPr lang="en-US" dirty="0"/>
              <a:t> based on V</a:t>
            </a:r>
            <a:r>
              <a:rPr lang="en-US" baseline="30000" dirty="0">
                <a:latin typeface="Symbol" panose="05050102010706020507" pitchFamily="18" charset="2"/>
                <a:sym typeface="Symbol" panose="05050102010706020507" pitchFamily="18" charset="2"/>
              </a:rPr>
              <a:t></a:t>
            </a:r>
            <a:endParaRPr lang="en-US" dirty="0">
              <a:latin typeface="Symbol" panose="05050102010706020507" pitchFamily="18" charset="2"/>
              <a:sym typeface="Symbol" panose="05050102010706020507" pitchFamily="18" charset="2"/>
            </a:endParaRPr>
          </a:p>
          <a:p>
            <a:pPr marL="457200" lvl="1" indent="0">
              <a:buNone/>
            </a:pPr>
            <a:r>
              <a:rPr lang="en-US" dirty="0"/>
              <a:t>- start with an arbitrary policy</a:t>
            </a:r>
            <a:endParaRPr lang="en-US" dirty="0"/>
          </a:p>
          <a:p>
            <a:pPr lvl="1"/>
            <a:r>
              <a:rPr lang="en-US" dirty="0"/>
              <a:t>repeat evaluation/improvement until convergence</a:t>
            </a:r>
            <a:endParaRPr lang="en-US" dirty="0"/>
          </a:p>
        </p:txBody>
      </p:sp>
      <p:sp>
        <p:nvSpPr>
          <p:cNvPr id="59395" name="AutoShape 4"/>
          <p:cNvSpPr/>
          <p:nvPr/>
        </p:nvSpPr>
        <p:spPr>
          <a:xfrm>
            <a:off x="699135" y="4124325"/>
            <a:ext cx="228600" cy="533400"/>
          </a:xfrm>
          <a:prstGeom prst="curvedRightArrow">
            <a:avLst>
              <a:gd name="adj1" fmla="val 46666"/>
              <a:gd name="adj2" fmla="val 93333"/>
              <a:gd name="adj3" fmla="val 33328"/>
            </a:avLst>
          </a:prstGeom>
          <a:solidFill>
            <a:srgbClr val="FF6600"/>
          </a:solidFill>
          <a:ln w="9525" cap="flat" cmpd="sng">
            <a:solidFill>
              <a:schemeClr val="tx1"/>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sp>
        <p:nvSpPr>
          <p:cNvPr id="59396" name="AutoShape 5"/>
          <p:cNvSpPr/>
          <p:nvPr/>
        </p:nvSpPr>
        <p:spPr>
          <a:xfrm rot="10800000">
            <a:off x="8488045" y="3942080"/>
            <a:ext cx="228600" cy="533400"/>
          </a:xfrm>
          <a:prstGeom prst="curvedRightArrow">
            <a:avLst>
              <a:gd name="adj1" fmla="val 46666"/>
              <a:gd name="adj2" fmla="val 93333"/>
              <a:gd name="adj3" fmla="val 33328"/>
            </a:avLst>
          </a:prstGeom>
          <a:solidFill>
            <a:srgbClr val="FF6600"/>
          </a:solidFill>
          <a:ln w="9525" cap="flat" cmpd="sng">
            <a:solidFill>
              <a:schemeClr val="tx1"/>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itle 371713"/>
          <p:cNvSpPr>
            <a:spLocks noGrp="1"/>
          </p:cNvSpPr>
          <p:nvPr>
            <p:ph type="title"/>
          </p:nvPr>
        </p:nvSpPr>
        <p:spPr>
          <a:xfrm>
            <a:off x="838200" y="144145"/>
            <a:ext cx="10515600" cy="669290"/>
          </a:xfrm>
        </p:spPr>
        <p:txBody>
          <a:bodyPr vert="horz" lIns="91440" tIns="45720" rIns="91440" bIns="45720" anchor="b" anchorCtr="0"/>
          <a:p>
            <a:pPr algn="ctr"/>
            <a:r>
              <a:rPr lang="en-US"/>
              <a:t>Reinforcement Learning</a:t>
            </a:r>
            <a:endParaRPr lang="en-US"/>
          </a:p>
        </p:txBody>
      </p:sp>
      <p:sp>
        <p:nvSpPr>
          <p:cNvPr id="371715" name="Content Placeholder 371714" descr="Rectangle: Click to edit Master text styles&#13;&#10;Second level&#13;&#10;Third level&#13;&#10;Fourth level&#13;&#10;Fifth level"/>
          <p:cNvSpPr>
            <a:spLocks noGrp="1"/>
          </p:cNvSpPr>
          <p:nvPr>
            <p:ph idx="1"/>
          </p:nvPr>
        </p:nvSpPr>
        <p:spPr>
          <a:xfrm>
            <a:off x="499745" y="1524000"/>
            <a:ext cx="11184890" cy="4919345"/>
          </a:xfrm>
        </p:spPr>
        <p:txBody>
          <a:bodyPr vert="horz" lIns="91440" tIns="45720" rIns="91440" bIns="45720" anchor="t" anchorCtr="0"/>
          <a:p>
            <a:r>
              <a:rPr lang="en-US" sz="2400"/>
              <a:t>Supervised (inductive) learning is the simplest and most studied type of learning</a:t>
            </a:r>
            <a:endParaRPr lang="en-US" sz="2400"/>
          </a:p>
          <a:p>
            <a:pPr marL="0" indent="0">
              <a:buNone/>
            </a:pPr>
            <a:r>
              <a:rPr lang="en-US" sz="2400"/>
              <a:t>How can an agent learn behaviors when it </a:t>
            </a:r>
            <a:r>
              <a:rPr lang="en-US" sz="2400">
                <a:solidFill>
                  <a:srgbClr val="FF0000"/>
                </a:solidFill>
              </a:rPr>
              <a:t>doesn’t have a teacher</a:t>
            </a:r>
            <a:r>
              <a:rPr lang="en-US" sz="2400"/>
              <a:t> to tell it how to perform?</a:t>
            </a:r>
            <a:endParaRPr lang="en-US" sz="2400"/>
          </a:p>
          <a:p>
            <a:pPr lvl="1"/>
            <a:r>
              <a:rPr lang="en-US" sz="2400"/>
              <a:t>The agent has </a:t>
            </a:r>
            <a:r>
              <a:rPr lang="en-US" sz="2400">
                <a:solidFill>
                  <a:srgbClr val="FF0000"/>
                </a:solidFill>
              </a:rPr>
              <a:t>a task </a:t>
            </a:r>
            <a:r>
              <a:rPr lang="en-US" sz="2400"/>
              <a:t>to perform</a:t>
            </a:r>
            <a:endParaRPr lang="en-US" sz="2400"/>
          </a:p>
          <a:p>
            <a:pPr lvl="1"/>
            <a:r>
              <a:rPr lang="en-US" sz="2400"/>
              <a:t>It takes </a:t>
            </a:r>
            <a:r>
              <a:rPr lang="en-US" sz="2400">
                <a:solidFill>
                  <a:srgbClr val="FF0000"/>
                </a:solidFill>
              </a:rPr>
              <a:t>some actions</a:t>
            </a:r>
            <a:r>
              <a:rPr lang="en-US" sz="2400"/>
              <a:t> in the world</a:t>
            </a:r>
            <a:endParaRPr lang="en-US" sz="2400"/>
          </a:p>
          <a:p>
            <a:pPr lvl="1"/>
            <a:r>
              <a:rPr lang="en-US" sz="2400"/>
              <a:t>At some later point, it gets </a:t>
            </a:r>
            <a:r>
              <a:rPr lang="en-US" sz="2400">
                <a:solidFill>
                  <a:srgbClr val="FF0000"/>
                </a:solidFill>
              </a:rPr>
              <a:t>feedback</a:t>
            </a:r>
            <a:r>
              <a:rPr lang="en-US" sz="2400"/>
              <a:t> telling it how well it did on performing the task</a:t>
            </a:r>
            <a:endParaRPr lang="en-US" sz="2400"/>
          </a:p>
          <a:p>
            <a:pPr lvl="1"/>
            <a:r>
              <a:rPr lang="en-US" sz="2400"/>
              <a:t>The agent performs the </a:t>
            </a:r>
            <a:r>
              <a:rPr lang="en-US" sz="2400">
                <a:solidFill>
                  <a:srgbClr val="FF0000"/>
                </a:solidFill>
              </a:rPr>
              <a:t>same task over and over again</a:t>
            </a:r>
            <a:endParaRPr lang="en-US" sz="2400">
              <a:solidFill>
                <a:srgbClr val="FF0000"/>
              </a:solidFill>
            </a:endParaRPr>
          </a:p>
          <a:p>
            <a:pPr marL="457200" lvl="1" indent="0">
              <a:buNone/>
            </a:pPr>
            <a:r>
              <a:rPr lang="en-US" sz="2400"/>
              <a:t>This problem is called </a:t>
            </a:r>
            <a:r>
              <a:rPr lang="en-US" sz="2400" b="1"/>
              <a:t>reinforcement learning:</a:t>
            </a:r>
            <a:endParaRPr lang="en-US" sz="2400" b="1"/>
          </a:p>
          <a:p>
            <a:pPr lvl="1"/>
            <a:r>
              <a:rPr lang="en-US" sz="2400"/>
              <a:t>The agent gets </a:t>
            </a:r>
            <a:r>
              <a:rPr lang="en-US" sz="2400" i="1">
                <a:solidFill>
                  <a:srgbClr val="FF0000"/>
                </a:solidFill>
              </a:rPr>
              <a:t>positive reinforcement</a:t>
            </a:r>
            <a:r>
              <a:rPr lang="en-US" sz="2400">
                <a:solidFill>
                  <a:srgbClr val="FF0000"/>
                </a:solidFill>
              </a:rPr>
              <a:t> </a:t>
            </a:r>
            <a:r>
              <a:rPr lang="en-US" sz="2400"/>
              <a:t>for tasks done well</a:t>
            </a:r>
            <a:endParaRPr lang="en-US" sz="2400"/>
          </a:p>
          <a:p>
            <a:pPr lvl="1"/>
            <a:r>
              <a:rPr lang="en-US" sz="2400"/>
              <a:t>The agent gets </a:t>
            </a:r>
            <a:r>
              <a:rPr lang="en-US" sz="2400" i="1">
                <a:solidFill>
                  <a:srgbClr val="FF0000"/>
                </a:solidFill>
              </a:rPr>
              <a:t>negative reinforcement</a:t>
            </a:r>
            <a:r>
              <a:rPr lang="en-US" sz="2400"/>
              <a:t> for tasks done poorly</a:t>
            </a:r>
            <a:endParaRPr lang="en-US" sz="2400"/>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1715">
                                            <p:txEl>
                                              <p:charRg st="0" end="8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71715">
                                            <p:txEl>
                                              <p:charRg st="173" end="20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71715">
                                            <p:txEl>
                                              <p:charRg st="205" end="24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71715">
                                            <p:txEl>
                                              <p:charRg st="240" end="32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71715">
                                            <p:txEl>
                                              <p:charRg st="328" end="38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1715">
                                            <p:txEl>
                                              <p:charRg st="381" end="42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71715">
                                            <p:txEl>
                                              <p:charRg st="486" end="54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p:txBody>
          <a:bodyPr vert="horz" wrap="square" lIns="91440" tIns="45720" rIns="91440" bIns="45720" anchor="ctr" anchorCtr="0"/>
          <a:p>
            <a:r>
              <a:rPr lang="en-US" dirty="0"/>
              <a:t>Using Dynamic Programming</a:t>
            </a:r>
            <a:endParaRPr lang="en-US" dirty="0"/>
          </a:p>
        </p:txBody>
      </p:sp>
      <p:sp>
        <p:nvSpPr>
          <p:cNvPr id="65538" name="Rectangle 3"/>
          <p:cNvSpPr>
            <a:spLocks noGrp="1"/>
          </p:cNvSpPr>
          <p:nvPr>
            <p:ph idx="1"/>
          </p:nvPr>
        </p:nvSpPr>
        <p:spPr/>
        <p:txBody>
          <a:bodyPr vert="horz" wrap="square" lIns="91440" tIns="45720" rIns="91440" bIns="45720" anchor="t" anchorCtr="0"/>
          <a:p>
            <a:r>
              <a:rPr lang="en-US" dirty="0"/>
              <a:t>need </a:t>
            </a:r>
            <a:r>
              <a:rPr lang="en-US" dirty="0">
                <a:solidFill>
                  <a:srgbClr val="FF0000"/>
                </a:solidFill>
              </a:rPr>
              <a:t>complete model of the environment and rewards</a:t>
            </a:r>
            <a:endParaRPr lang="en-US" dirty="0">
              <a:solidFill>
                <a:srgbClr val="FF0000"/>
              </a:solidFill>
            </a:endParaRPr>
          </a:p>
          <a:p>
            <a:pPr lvl="1"/>
            <a:r>
              <a:rPr lang="en-US" dirty="0"/>
              <a:t>robot in a room</a:t>
            </a:r>
            <a:endParaRPr lang="en-US" dirty="0"/>
          </a:p>
          <a:p>
            <a:pPr lvl="2"/>
            <a:r>
              <a:rPr lang="en-US" sz="1800" dirty="0"/>
              <a:t>state space, action space, transition model</a:t>
            </a:r>
            <a:endParaRPr lang="en-US" sz="1800" dirty="0"/>
          </a:p>
          <a:p>
            <a:pPr lvl="1"/>
            <a:endParaRPr lang="en-US" dirty="0"/>
          </a:p>
        </p:txBody>
      </p:sp>
      <p:sp>
        <p:nvSpPr>
          <p:cNvPr id="8" name="Text Box 7"/>
          <p:cNvSpPr txBox="1"/>
          <p:nvPr/>
        </p:nvSpPr>
        <p:spPr>
          <a:xfrm>
            <a:off x="4556760" y="4671060"/>
            <a:ext cx="4064000" cy="368300"/>
          </a:xfrm>
          <a:prstGeom prst="rect">
            <a:avLst/>
          </a:prstGeom>
          <a:noFill/>
        </p:spPr>
        <p:txBody>
          <a:bodyPr wrap="square" rtlCol="0">
            <a:spAutoFit/>
          </a:bodyPr>
          <a:p>
            <a:endParaRPr lang="en-US"/>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p:txBody>
          <a:bodyPr vert="horz" wrap="square" lIns="91440" tIns="45720" rIns="91440" bIns="45720" anchor="ctr" anchorCtr="0"/>
          <a:p>
            <a:r>
              <a:rPr lang="en-US" dirty="0"/>
              <a:t>Policy evaluation/improvement</a:t>
            </a:r>
            <a:endParaRPr lang="en-US" baseline="30000" dirty="0">
              <a:latin typeface="Symbol" panose="05050102010706020507" pitchFamily="18" charset="2"/>
              <a:sym typeface="Symbol" panose="05050102010706020507" pitchFamily="18" charset="2"/>
            </a:endParaRPr>
          </a:p>
        </p:txBody>
      </p:sp>
      <p:sp>
        <p:nvSpPr>
          <p:cNvPr id="61442" name="Rectangle 3"/>
          <p:cNvSpPr>
            <a:spLocks noGrp="1"/>
          </p:cNvSpPr>
          <p:nvPr>
            <p:ph idx="1"/>
          </p:nvPr>
        </p:nvSpPr>
        <p:spPr>
          <a:xfrm>
            <a:off x="683895" y="1009650"/>
            <a:ext cx="10897870" cy="5848350"/>
          </a:xfrm>
        </p:spPr>
        <p:txBody>
          <a:bodyPr vert="horz" wrap="square" lIns="91440" tIns="45720" rIns="91440" bIns="45720" anchor="t" anchorCtr="0"/>
          <a:p>
            <a:r>
              <a:rPr lang="en-US" dirty="0"/>
              <a:t>policy evaluation: </a:t>
            </a:r>
            <a:r>
              <a:rPr lang="en-US" dirty="0">
                <a:latin typeface="Symbol" panose="05050102010706020507" pitchFamily="18" charset="2"/>
                <a:sym typeface="Symbol" panose="05050102010706020507" pitchFamily="18" charset="2"/>
              </a:rPr>
              <a:t></a:t>
            </a:r>
            <a:r>
              <a:rPr lang="en-US" dirty="0"/>
              <a:t> -&gt; V</a:t>
            </a:r>
            <a:r>
              <a:rPr lang="en-US" baseline="30000" dirty="0">
                <a:latin typeface="Symbol" panose="05050102010706020507" pitchFamily="18" charset="2"/>
                <a:sym typeface="Symbol" panose="05050102010706020507" pitchFamily="18" charset="2"/>
              </a:rPr>
              <a:t></a:t>
            </a:r>
            <a:endParaRPr lang="en-US" dirty="0"/>
          </a:p>
          <a:p>
            <a:pPr lvl="1"/>
            <a:r>
              <a:rPr lang="en-US" dirty="0"/>
              <a:t>Bellman eqn’s define a system of n eqn’s</a:t>
            </a:r>
            <a:endParaRPr lang="en-US" dirty="0"/>
          </a:p>
          <a:p>
            <a:pPr marL="457200" lvl="1" indent="0">
              <a:buNone/>
            </a:pPr>
            <a:endParaRPr lang="en-US" dirty="0"/>
          </a:p>
          <a:p>
            <a:pPr marL="457200" lvl="1" indent="0">
              <a:buNone/>
            </a:pPr>
            <a:endParaRPr lang="en-US" dirty="0"/>
          </a:p>
          <a:p>
            <a:pPr marL="457200" lvl="1" indent="0">
              <a:buNone/>
            </a:pPr>
            <a:endParaRPr lang="en-US" dirty="0"/>
          </a:p>
          <a:p>
            <a:pPr lvl="1"/>
            <a:r>
              <a:rPr lang="en-US" dirty="0"/>
              <a:t>start with an arbitrary value function V</a:t>
            </a:r>
            <a:r>
              <a:rPr lang="en-US" baseline="-25000" dirty="0"/>
              <a:t>0</a:t>
            </a:r>
            <a:r>
              <a:rPr lang="en-US" dirty="0"/>
              <a:t>, iterate until V</a:t>
            </a:r>
            <a:r>
              <a:rPr lang="en-US" baseline="-25000" dirty="0"/>
              <a:t>k</a:t>
            </a:r>
            <a:r>
              <a:rPr lang="en-US" dirty="0"/>
              <a:t> converges</a:t>
            </a:r>
            <a:endParaRPr lang="en-US" dirty="0"/>
          </a:p>
          <a:p>
            <a:pPr lvl="2"/>
            <a:r>
              <a:rPr lang="en-US" dirty="0"/>
              <a:t>policy improvement: V</a:t>
            </a:r>
            <a:r>
              <a:rPr lang="en-US" baseline="30000" dirty="0">
                <a:latin typeface="Symbol" panose="05050102010706020507" pitchFamily="18" charset="2"/>
                <a:sym typeface="Symbol" panose="05050102010706020507" pitchFamily="18" charset="2"/>
              </a:rPr>
              <a:t></a:t>
            </a:r>
            <a:r>
              <a:rPr lang="en-US" dirty="0"/>
              <a:t> -&gt; </a:t>
            </a:r>
            <a:r>
              <a:rPr lang="en-US" dirty="0">
                <a:latin typeface="Symbol" panose="05050102010706020507" pitchFamily="18" charset="2"/>
                <a:sym typeface="Symbol" panose="05050102010706020507" pitchFamily="18" charset="2"/>
              </a:rPr>
              <a:t></a:t>
            </a:r>
            <a:r>
              <a:rPr lang="en-US" dirty="0"/>
              <a:t>’ </a:t>
            </a:r>
            <a:endParaRPr lang="en-US" dirty="0"/>
          </a:p>
          <a:p>
            <a:pPr lvl="1"/>
            <a:endParaRPr lang="en-US" dirty="0"/>
          </a:p>
          <a:p>
            <a:pPr lvl="2"/>
            <a:r>
              <a:rPr lang="en-US" dirty="0">
                <a:latin typeface="Symbol" panose="05050102010706020507" pitchFamily="18" charset="2"/>
                <a:sym typeface="Symbol" panose="05050102010706020507" pitchFamily="18" charset="2"/>
              </a:rPr>
              <a:t></a:t>
            </a:r>
            <a:r>
              <a:rPr lang="en-US" dirty="0"/>
              <a:t>’ either strictly better than </a:t>
            </a:r>
            <a:r>
              <a:rPr lang="en-US" dirty="0">
                <a:latin typeface="Symbol" panose="05050102010706020507" pitchFamily="18" charset="2"/>
                <a:sym typeface="Symbol" panose="05050102010706020507" pitchFamily="18" charset="2"/>
              </a:rPr>
              <a:t></a:t>
            </a:r>
            <a:r>
              <a:rPr lang="en-US" dirty="0"/>
              <a:t>, or </a:t>
            </a:r>
            <a:r>
              <a:rPr lang="en-US" dirty="0">
                <a:latin typeface="Symbol" panose="05050102010706020507" pitchFamily="18" charset="2"/>
                <a:sym typeface="Symbol" panose="05050102010706020507" pitchFamily="18" charset="2"/>
              </a:rPr>
              <a:t></a:t>
            </a:r>
            <a:r>
              <a:rPr lang="en-US" dirty="0"/>
              <a:t>’ l (if </a:t>
            </a:r>
            <a:r>
              <a:rPr lang="en-US" dirty="0">
                <a:latin typeface="Symbol" panose="05050102010706020507" pitchFamily="18" charset="2"/>
                <a:sym typeface="Symbol" panose="05050102010706020507" pitchFamily="18" charset="2"/>
              </a:rPr>
              <a:t></a:t>
            </a:r>
            <a:r>
              <a:rPr lang="en-US" dirty="0"/>
              <a:t> = </a:t>
            </a:r>
            <a:r>
              <a:rPr lang="en-US" dirty="0">
                <a:latin typeface="Symbol" panose="05050102010706020507" pitchFamily="18" charset="2"/>
                <a:sym typeface="Symbol" panose="05050102010706020507" pitchFamily="18" charset="2"/>
              </a:rPr>
              <a:t></a:t>
            </a:r>
            <a:r>
              <a:rPr lang="en-US" dirty="0"/>
              <a:t>’)</a:t>
            </a:r>
            <a:endParaRPr lang="en-US" dirty="0"/>
          </a:p>
          <a:p>
            <a:endParaRPr lang="en-US" baseline="30000" dirty="0">
              <a:latin typeface="Symbol" panose="05050102010706020507" pitchFamily="18" charset="2"/>
              <a:sym typeface="Symbol" panose="05050102010706020507" pitchFamily="18" charset="2"/>
            </a:endParaRPr>
          </a:p>
        </p:txBody>
      </p:sp>
      <p:grpSp>
        <p:nvGrpSpPr>
          <p:cNvPr id="61443" name="Group 6"/>
          <p:cNvGrpSpPr/>
          <p:nvPr/>
        </p:nvGrpSpPr>
        <p:grpSpPr>
          <a:xfrm>
            <a:off x="8735060" y="1219200"/>
            <a:ext cx="2209800" cy="1371600"/>
            <a:chOff x="672" y="2496"/>
            <a:chExt cx="912" cy="576"/>
          </a:xfrm>
        </p:grpSpPr>
        <p:sp>
          <p:nvSpPr>
            <p:cNvPr id="61444" name="Line 7"/>
            <p:cNvSpPr/>
            <p:nvPr/>
          </p:nvSpPr>
          <p:spPr>
            <a:xfrm flipH="1">
              <a:off x="793" y="2544"/>
              <a:ext cx="311" cy="225"/>
            </a:xfrm>
            <a:prstGeom prst="line">
              <a:avLst/>
            </a:prstGeom>
            <a:ln w="28575" cap="flat" cmpd="sng">
              <a:solidFill>
                <a:schemeClr val="tx1"/>
              </a:solidFill>
              <a:prstDash val="solid"/>
              <a:round/>
              <a:headEnd type="none" w="med" len="med"/>
              <a:tailEnd type="none" w="med" len="med"/>
            </a:ln>
          </p:spPr>
        </p:sp>
        <p:sp>
          <p:nvSpPr>
            <p:cNvPr id="61445" name="Line 8"/>
            <p:cNvSpPr/>
            <p:nvPr/>
          </p:nvSpPr>
          <p:spPr>
            <a:xfrm flipH="1">
              <a:off x="1096" y="2544"/>
              <a:ext cx="8" cy="210"/>
            </a:xfrm>
            <a:prstGeom prst="line">
              <a:avLst/>
            </a:prstGeom>
            <a:ln w="28575" cap="flat" cmpd="sng">
              <a:solidFill>
                <a:schemeClr val="tx1"/>
              </a:solidFill>
              <a:prstDash val="solid"/>
              <a:round/>
              <a:headEnd type="none" w="med" len="med"/>
              <a:tailEnd type="none" w="med" len="med"/>
            </a:ln>
          </p:spPr>
        </p:sp>
        <p:sp>
          <p:nvSpPr>
            <p:cNvPr id="61446" name="Line 9"/>
            <p:cNvSpPr/>
            <p:nvPr/>
          </p:nvSpPr>
          <p:spPr>
            <a:xfrm>
              <a:off x="1104" y="2544"/>
              <a:ext cx="295" cy="210"/>
            </a:xfrm>
            <a:prstGeom prst="line">
              <a:avLst/>
            </a:prstGeom>
            <a:ln w="28575" cap="flat" cmpd="sng">
              <a:solidFill>
                <a:schemeClr val="tx1"/>
              </a:solidFill>
              <a:prstDash val="solid"/>
              <a:round/>
              <a:headEnd type="none" w="med" len="med"/>
              <a:tailEnd type="none" w="med" len="med"/>
            </a:ln>
          </p:spPr>
        </p:sp>
        <p:sp>
          <p:nvSpPr>
            <p:cNvPr id="61447" name="Line 10"/>
            <p:cNvSpPr/>
            <p:nvPr/>
          </p:nvSpPr>
          <p:spPr>
            <a:xfrm flipV="1">
              <a:off x="720" y="2736"/>
              <a:ext cx="96" cy="288"/>
            </a:xfrm>
            <a:prstGeom prst="line">
              <a:avLst/>
            </a:prstGeom>
            <a:ln w="28575" cap="flat" cmpd="sng">
              <a:solidFill>
                <a:schemeClr val="tx1"/>
              </a:solidFill>
              <a:prstDash val="solid"/>
              <a:round/>
              <a:headEnd type="none" w="med" len="med"/>
              <a:tailEnd type="none" w="med" len="med"/>
            </a:ln>
          </p:spPr>
        </p:sp>
        <p:sp>
          <p:nvSpPr>
            <p:cNvPr id="61448" name="Line 11"/>
            <p:cNvSpPr/>
            <p:nvPr/>
          </p:nvSpPr>
          <p:spPr>
            <a:xfrm flipH="1" flipV="1">
              <a:off x="816" y="2736"/>
              <a:ext cx="48" cy="288"/>
            </a:xfrm>
            <a:prstGeom prst="line">
              <a:avLst/>
            </a:prstGeom>
            <a:ln w="28575" cap="flat" cmpd="sng">
              <a:solidFill>
                <a:schemeClr val="tx1"/>
              </a:solidFill>
              <a:prstDash val="solid"/>
              <a:round/>
              <a:headEnd type="none" w="med" len="med"/>
              <a:tailEnd type="none" w="med" len="med"/>
            </a:ln>
          </p:spPr>
        </p:sp>
        <p:sp>
          <p:nvSpPr>
            <p:cNvPr id="61449" name="Line 12"/>
            <p:cNvSpPr/>
            <p:nvPr/>
          </p:nvSpPr>
          <p:spPr>
            <a:xfrm flipV="1">
              <a:off x="1056" y="2736"/>
              <a:ext cx="48" cy="288"/>
            </a:xfrm>
            <a:prstGeom prst="line">
              <a:avLst/>
            </a:prstGeom>
            <a:ln w="28575" cap="flat" cmpd="sng">
              <a:solidFill>
                <a:schemeClr val="tx1"/>
              </a:solidFill>
              <a:prstDash val="solid"/>
              <a:round/>
              <a:headEnd type="none" w="med" len="med"/>
              <a:tailEnd type="none" w="med" len="med"/>
            </a:ln>
          </p:spPr>
        </p:sp>
        <p:sp>
          <p:nvSpPr>
            <p:cNvPr id="61450" name="Line 13"/>
            <p:cNvSpPr/>
            <p:nvPr/>
          </p:nvSpPr>
          <p:spPr>
            <a:xfrm flipH="1" flipV="1">
              <a:off x="1104" y="2736"/>
              <a:ext cx="96" cy="288"/>
            </a:xfrm>
            <a:prstGeom prst="line">
              <a:avLst/>
            </a:prstGeom>
            <a:ln w="28575" cap="flat" cmpd="sng">
              <a:solidFill>
                <a:schemeClr val="tx1"/>
              </a:solidFill>
              <a:prstDash val="solid"/>
              <a:round/>
              <a:headEnd type="none" w="med" len="med"/>
              <a:tailEnd type="none" w="med" len="med"/>
            </a:ln>
          </p:spPr>
        </p:sp>
        <p:sp>
          <p:nvSpPr>
            <p:cNvPr id="61451" name="Line 14"/>
            <p:cNvSpPr/>
            <p:nvPr/>
          </p:nvSpPr>
          <p:spPr>
            <a:xfrm flipV="1">
              <a:off x="1392" y="2736"/>
              <a:ext cx="0" cy="288"/>
            </a:xfrm>
            <a:prstGeom prst="line">
              <a:avLst/>
            </a:prstGeom>
            <a:ln w="28575" cap="flat" cmpd="sng">
              <a:solidFill>
                <a:schemeClr val="tx1"/>
              </a:solidFill>
              <a:prstDash val="solid"/>
              <a:round/>
              <a:headEnd type="none" w="med" len="med"/>
              <a:tailEnd type="none" w="med" len="med"/>
            </a:ln>
          </p:spPr>
        </p:sp>
        <p:sp>
          <p:nvSpPr>
            <p:cNvPr id="61452" name="Line 15"/>
            <p:cNvSpPr/>
            <p:nvPr/>
          </p:nvSpPr>
          <p:spPr>
            <a:xfrm flipH="1" flipV="1">
              <a:off x="1392" y="2736"/>
              <a:ext cx="144" cy="288"/>
            </a:xfrm>
            <a:prstGeom prst="line">
              <a:avLst/>
            </a:prstGeom>
            <a:ln w="28575" cap="flat" cmpd="sng">
              <a:solidFill>
                <a:schemeClr val="tx1"/>
              </a:solidFill>
              <a:prstDash val="solid"/>
              <a:round/>
              <a:headEnd type="none" w="med" len="med"/>
              <a:tailEnd type="none" w="med" len="med"/>
            </a:ln>
          </p:spPr>
        </p:sp>
        <p:sp>
          <p:nvSpPr>
            <p:cNvPr id="61453" name="Oval 16"/>
            <p:cNvSpPr/>
            <p:nvPr/>
          </p:nvSpPr>
          <p:spPr>
            <a:xfrm>
              <a:off x="1056" y="249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1454" name="Oval 17"/>
            <p:cNvSpPr/>
            <p:nvPr/>
          </p:nvSpPr>
          <p:spPr>
            <a:xfrm>
              <a:off x="777" y="2721"/>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1455" name="Oval 18"/>
            <p:cNvSpPr/>
            <p:nvPr/>
          </p:nvSpPr>
          <p:spPr>
            <a:xfrm>
              <a:off x="1068" y="2721"/>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1456" name="Oval 19"/>
            <p:cNvSpPr/>
            <p:nvPr/>
          </p:nvSpPr>
          <p:spPr>
            <a:xfrm>
              <a:off x="1365" y="2721"/>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1457" name="Oval 20"/>
            <p:cNvSpPr/>
            <p:nvPr/>
          </p:nvSpPr>
          <p:spPr>
            <a:xfrm>
              <a:off x="672"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1458" name="Oval 21"/>
            <p:cNvSpPr/>
            <p:nvPr/>
          </p:nvSpPr>
          <p:spPr>
            <a:xfrm>
              <a:off x="816"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1459" name="Oval 22"/>
            <p:cNvSpPr/>
            <p:nvPr/>
          </p:nvSpPr>
          <p:spPr>
            <a:xfrm>
              <a:off x="1008"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1460" name="Oval 23"/>
            <p:cNvSpPr/>
            <p:nvPr/>
          </p:nvSpPr>
          <p:spPr>
            <a:xfrm>
              <a:off x="1152"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1461" name="Oval 24"/>
            <p:cNvSpPr/>
            <p:nvPr/>
          </p:nvSpPr>
          <p:spPr>
            <a:xfrm>
              <a:off x="1344"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1462" name="Oval 25"/>
            <p:cNvSpPr/>
            <p:nvPr/>
          </p:nvSpPr>
          <p:spPr>
            <a:xfrm>
              <a:off x="1488"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grpSp>
      <p:pic>
        <p:nvPicPr>
          <p:cNvPr id="61463" name="Picture 26" descr="txp_fig"/>
          <p:cNvPicPr>
            <a:picLocks noChangeAspect="1"/>
          </p:cNvPicPr>
          <p:nvPr>
            <p:custDataLst>
              <p:tags r:id="rId1"/>
            </p:custDataLst>
          </p:nvPr>
        </p:nvPicPr>
        <p:blipFill>
          <a:blip r:embed="rId2"/>
          <a:stretch>
            <a:fillRect/>
          </a:stretch>
        </p:blipFill>
        <p:spPr>
          <a:xfrm>
            <a:off x="2778125" y="6303645"/>
            <a:ext cx="2971800" cy="368300"/>
          </a:xfrm>
          <a:prstGeom prst="rect">
            <a:avLst/>
          </a:prstGeom>
          <a:noFill/>
          <a:ln w="9525">
            <a:noFill/>
          </a:ln>
        </p:spPr>
      </p:pic>
      <p:pic>
        <p:nvPicPr>
          <p:cNvPr id="61464" name="Picture 29" descr="txp_fig"/>
          <p:cNvPicPr>
            <a:picLocks noChangeAspect="1"/>
          </p:cNvPicPr>
          <p:nvPr>
            <p:custDataLst>
              <p:tags r:id="rId3"/>
            </p:custDataLst>
          </p:nvPr>
        </p:nvPicPr>
        <p:blipFill>
          <a:blip r:embed="rId4"/>
          <a:stretch>
            <a:fillRect/>
          </a:stretch>
        </p:blipFill>
        <p:spPr>
          <a:xfrm>
            <a:off x="1666875" y="2006600"/>
            <a:ext cx="5194300" cy="584200"/>
          </a:xfrm>
          <a:prstGeom prst="rect">
            <a:avLst/>
          </a:prstGeom>
          <a:noFill/>
          <a:ln w="9525">
            <a:noFill/>
          </a:ln>
        </p:spPr>
      </p:pic>
      <p:pic>
        <p:nvPicPr>
          <p:cNvPr id="61465" name="Picture 30" descr="txp_fig"/>
          <p:cNvPicPr>
            <a:picLocks noChangeAspect="1"/>
          </p:cNvPicPr>
          <p:nvPr>
            <p:custDataLst>
              <p:tags r:id="rId5"/>
            </p:custDataLst>
          </p:nvPr>
        </p:nvPicPr>
        <p:blipFill>
          <a:blip r:embed="rId6"/>
          <a:stretch>
            <a:fillRect/>
          </a:stretch>
        </p:blipFill>
        <p:spPr>
          <a:xfrm>
            <a:off x="5161915" y="4921250"/>
            <a:ext cx="4038600" cy="584200"/>
          </a:xfrm>
          <a:prstGeom prst="rect">
            <a:avLst/>
          </a:prstGeom>
          <a:noFill/>
          <a:ln w="9525">
            <a:noFill/>
          </a:ln>
        </p:spPr>
      </p:pic>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pic>
        <p:nvPicPr>
          <p:cNvPr id="3" name="Picture 26" descr="txp_fig"/>
          <p:cNvPicPr>
            <a:picLocks noChangeAspect="1"/>
          </p:cNvPicPr>
          <p:nvPr>
            <p:custDataLst>
              <p:tags r:id="rId7"/>
            </p:custDataLst>
          </p:nvPr>
        </p:nvPicPr>
        <p:blipFill>
          <a:blip r:embed="rId2"/>
          <a:stretch>
            <a:fillRect/>
          </a:stretch>
        </p:blipFill>
        <p:spPr>
          <a:xfrm>
            <a:off x="1666875" y="2906395"/>
            <a:ext cx="2971800" cy="36830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p:txBody>
          <a:bodyPr vert="horz" wrap="square" lIns="91440" tIns="45720" rIns="91440" bIns="45720" anchor="ctr" anchorCtr="0"/>
          <a:p>
            <a:r>
              <a:rPr lang="en-US" dirty="0"/>
              <a:t>Policy/Value iteration</a:t>
            </a:r>
            <a:endParaRPr lang="en-US" dirty="0"/>
          </a:p>
        </p:txBody>
      </p:sp>
      <p:sp>
        <p:nvSpPr>
          <p:cNvPr id="63490" name="Rectangle 3"/>
          <p:cNvSpPr>
            <a:spLocks noGrp="1"/>
          </p:cNvSpPr>
          <p:nvPr>
            <p:ph idx="1"/>
          </p:nvPr>
        </p:nvSpPr>
        <p:spPr/>
        <p:txBody>
          <a:bodyPr vert="horz" wrap="square" lIns="91440" tIns="45720" rIns="91440" bIns="45720" anchor="t" anchorCtr="0"/>
          <a:p>
            <a:pPr>
              <a:lnSpc>
                <a:spcPct val="80000"/>
              </a:lnSpc>
            </a:pPr>
            <a:r>
              <a:rPr lang="en-US" dirty="0"/>
              <a:t>Policy iteration</a:t>
            </a:r>
            <a:endParaRPr lang="en-US" dirty="0"/>
          </a:p>
          <a:p>
            <a:pPr lvl="1">
              <a:lnSpc>
                <a:spcPct val="80000"/>
              </a:lnSpc>
            </a:pPr>
            <a:endParaRPr lang="en-US" dirty="0"/>
          </a:p>
          <a:p>
            <a:pPr lvl="1">
              <a:lnSpc>
                <a:spcPct val="80000"/>
              </a:lnSpc>
            </a:pPr>
            <a:endParaRPr lang="en-US" dirty="0"/>
          </a:p>
          <a:p>
            <a:pPr lvl="1">
              <a:lnSpc>
                <a:spcPct val="80000"/>
              </a:lnSpc>
            </a:pPr>
            <a:r>
              <a:rPr lang="en-US" dirty="0"/>
              <a:t>two nested iterations; too slow</a:t>
            </a:r>
            <a:endParaRPr lang="en-US" dirty="0"/>
          </a:p>
          <a:p>
            <a:pPr lvl="1">
              <a:lnSpc>
                <a:spcPct val="80000"/>
              </a:lnSpc>
            </a:pPr>
            <a:r>
              <a:rPr lang="en-US" dirty="0"/>
              <a:t>don’t need to converge to V</a:t>
            </a:r>
            <a:r>
              <a:rPr lang="en-US" baseline="30000" dirty="0">
                <a:latin typeface="Symbol" panose="05050102010706020507" pitchFamily="18" charset="2"/>
                <a:sym typeface="Symbol" panose="05050102010706020507" pitchFamily="18" charset="2"/>
              </a:rPr>
              <a:t></a:t>
            </a:r>
            <a:r>
              <a:rPr lang="en-US" baseline="15000" dirty="0">
                <a:sym typeface="Symbol" panose="05050102010706020507" pitchFamily="18" charset="2"/>
              </a:rPr>
              <a:t>k</a:t>
            </a:r>
            <a:endParaRPr lang="en-US" dirty="0">
              <a:latin typeface="Symbol" panose="05050102010706020507" pitchFamily="18" charset="2"/>
              <a:sym typeface="Symbol" panose="05050102010706020507" pitchFamily="18" charset="2"/>
            </a:endParaRPr>
          </a:p>
          <a:p>
            <a:pPr lvl="2">
              <a:lnSpc>
                <a:spcPct val="80000"/>
              </a:lnSpc>
            </a:pPr>
            <a:r>
              <a:rPr lang="en-US" sz="1800" dirty="0"/>
              <a:t>just move towards it</a:t>
            </a:r>
            <a:endParaRPr lang="en-US" sz="1800" dirty="0"/>
          </a:p>
          <a:p>
            <a:pPr lvl="2">
              <a:lnSpc>
                <a:spcPct val="80000"/>
              </a:lnSpc>
            </a:pPr>
            <a:endParaRPr lang="en-US" sz="1800" dirty="0"/>
          </a:p>
          <a:p>
            <a:pPr>
              <a:lnSpc>
                <a:spcPct val="80000"/>
              </a:lnSpc>
            </a:pPr>
            <a:r>
              <a:rPr lang="en-US" dirty="0"/>
              <a:t>Value iteration</a:t>
            </a:r>
            <a:endParaRPr lang="en-US" dirty="0"/>
          </a:p>
          <a:p>
            <a:pPr lvl="1">
              <a:lnSpc>
                <a:spcPct val="80000"/>
              </a:lnSpc>
            </a:pPr>
            <a:endParaRPr lang="en-US" dirty="0"/>
          </a:p>
          <a:p>
            <a:pPr lvl="1">
              <a:lnSpc>
                <a:spcPct val="80000"/>
              </a:lnSpc>
            </a:pPr>
            <a:endParaRPr lang="en-US" dirty="0"/>
          </a:p>
          <a:p>
            <a:pPr lvl="1">
              <a:lnSpc>
                <a:spcPct val="80000"/>
              </a:lnSpc>
            </a:pPr>
            <a:r>
              <a:rPr lang="en-US" dirty="0"/>
              <a:t>use Bellman optimality equation as an update</a:t>
            </a:r>
            <a:endParaRPr lang="en-US" dirty="0"/>
          </a:p>
          <a:p>
            <a:pPr lvl="1">
              <a:lnSpc>
                <a:spcPct val="80000"/>
              </a:lnSpc>
            </a:pPr>
            <a:r>
              <a:rPr lang="en-US" dirty="0"/>
              <a:t>converges to V*</a:t>
            </a:r>
            <a:endParaRPr lang="en-US" dirty="0"/>
          </a:p>
          <a:p>
            <a:pPr lvl="1">
              <a:lnSpc>
                <a:spcPct val="80000"/>
              </a:lnSpc>
            </a:pPr>
            <a:endParaRPr lang="en-US" dirty="0"/>
          </a:p>
        </p:txBody>
      </p:sp>
      <p:pic>
        <p:nvPicPr>
          <p:cNvPr id="63491" name="Picture 6" descr="txp_fig"/>
          <p:cNvPicPr>
            <a:picLocks noChangeAspect="1"/>
          </p:cNvPicPr>
          <p:nvPr>
            <p:custDataLst>
              <p:tags r:id="rId1"/>
            </p:custDataLst>
          </p:nvPr>
        </p:nvPicPr>
        <p:blipFill>
          <a:blip r:embed="rId2"/>
          <a:stretch>
            <a:fillRect/>
          </a:stretch>
        </p:blipFill>
        <p:spPr>
          <a:xfrm>
            <a:off x="1506855" y="1833880"/>
            <a:ext cx="7112000" cy="461010"/>
          </a:xfrm>
          <a:prstGeom prst="rect">
            <a:avLst/>
          </a:prstGeom>
          <a:noFill/>
          <a:ln w="9525">
            <a:noFill/>
          </a:ln>
        </p:spPr>
      </p:pic>
      <p:pic>
        <p:nvPicPr>
          <p:cNvPr id="63492" name="Picture 9" descr="txp_fig"/>
          <p:cNvPicPr>
            <a:picLocks noChangeAspect="1"/>
          </p:cNvPicPr>
          <p:nvPr>
            <p:custDataLst>
              <p:tags r:id="rId3"/>
            </p:custDataLst>
          </p:nvPr>
        </p:nvPicPr>
        <p:blipFill>
          <a:blip r:embed="rId4"/>
          <a:stretch>
            <a:fillRect/>
          </a:stretch>
        </p:blipFill>
        <p:spPr>
          <a:xfrm>
            <a:off x="1227455" y="4476750"/>
            <a:ext cx="4584700" cy="584200"/>
          </a:xfrm>
          <a:prstGeom prst="rect">
            <a:avLst/>
          </a:prstGeom>
          <a:noFill/>
          <a:ln w="9525">
            <a:noFill/>
          </a:ln>
        </p:spPr>
      </p:pic>
      <p:grpSp>
        <p:nvGrpSpPr>
          <p:cNvPr id="63493" name="Group 10"/>
          <p:cNvGrpSpPr/>
          <p:nvPr/>
        </p:nvGrpSpPr>
        <p:grpSpPr>
          <a:xfrm>
            <a:off x="8153400" y="2819400"/>
            <a:ext cx="2209800" cy="1371600"/>
            <a:chOff x="672" y="2496"/>
            <a:chExt cx="912" cy="576"/>
          </a:xfrm>
        </p:grpSpPr>
        <p:sp>
          <p:nvSpPr>
            <p:cNvPr id="63494" name="Line 11"/>
            <p:cNvSpPr/>
            <p:nvPr/>
          </p:nvSpPr>
          <p:spPr>
            <a:xfrm flipH="1">
              <a:off x="793" y="2544"/>
              <a:ext cx="311" cy="225"/>
            </a:xfrm>
            <a:prstGeom prst="line">
              <a:avLst/>
            </a:prstGeom>
            <a:ln w="28575" cap="flat" cmpd="sng">
              <a:solidFill>
                <a:schemeClr val="tx1"/>
              </a:solidFill>
              <a:prstDash val="solid"/>
              <a:round/>
              <a:headEnd type="none" w="med" len="med"/>
              <a:tailEnd type="none" w="med" len="med"/>
            </a:ln>
          </p:spPr>
        </p:sp>
        <p:sp>
          <p:nvSpPr>
            <p:cNvPr id="63495" name="Line 12"/>
            <p:cNvSpPr/>
            <p:nvPr/>
          </p:nvSpPr>
          <p:spPr>
            <a:xfrm flipH="1">
              <a:off x="1096" y="2544"/>
              <a:ext cx="8" cy="210"/>
            </a:xfrm>
            <a:prstGeom prst="line">
              <a:avLst/>
            </a:prstGeom>
            <a:ln w="28575" cap="flat" cmpd="sng">
              <a:solidFill>
                <a:schemeClr val="tx1"/>
              </a:solidFill>
              <a:prstDash val="solid"/>
              <a:round/>
              <a:headEnd type="none" w="med" len="med"/>
              <a:tailEnd type="none" w="med" len="med"/>
            </a:ln>
          </p:spPr>
        </p:sp>
        <p:sp>
          <p:nvSpPr>
            <p:cNvPr id="63496" name="Line 13"/>
            <p:cNvSpPr/>
            <p:nvPr/>
          </p:nvSpPr>
          <p:spPr>
            <a:xfrm>
              <a:off x="1104" y="2544"/>
              <a:ext cx="295" cy="210"/>
            </a:xfrm>
            <a:prstGeom prst="line">
              <a:avLst/>
            </a:prstGeom>
            <a:ln w="28575" cap="flat" cmpd="sng">
              <a:solidFill>
                <a:schemeClr val="tx1"/>
              </a:solidFill>
              <a:prstDash val="solid"/>
              <a:round/>
              <a:headEnd type="none" w="med" len="med"/>
              <a:tailEnd type="none" w="med" len="med"/>
            </a:ln>
          </p:spPr>
        </p:sp>
        <p:sp>
          <p:nvSpPr>
            <p:cNvPr id="63497" name="Line 14"/>
            <p:cNvSpPr/>
            <p:nvPr/>
          </p:nvSpPr>
          <p:spPr>
            <a:xfrm flipV="1">
              <a:off x="720" y="2736"/>
              <a:ext cx="96" cy="288"/>
            </a:xfrm>
            <a:prstGeom prst="line">
              <a:avLst/>
            </a:prstGeom>
            <a:ln w="28575" cap="flat" cmpd="sng">
              <a:solidFill>
                <a:schemeClr val="tx1"/>
              </a:solidFill>
              <a:prstDash val="solid"/>
              <a:round/>
              <a:headEnd type="none" w="med" len="med"/>
              <a:tailEnd type="none" w="med" len="med"/>
            </a:ln>
          </p:spPr>
        </p:sp>
        <p:sp>
          <p:nvSpPr>
            <p:cNvPr id="63498" name="Line 15"/>
            <p:cNvSpPr/>
            <p:nvPr/>
          </p:nvSpPr>
          <p:spPr>
            <a:xfrm flipH="1" flipV="1">
              <a:off x="816" y="2736"/>
              <a:ext cx="48" cy="288"/>
            </a:xfrm>
            <a:prstGeom prst="line">
              <a:avLst/>
            </a:prstGeom>
            <a:ln w="28575" cap="flat" cmpd="sng">
              <a:solidFill>
                <a:schemeClr val="tx1"/>
              </a:solidFill>
              <a:prstDash val="solid"/>
              <a:round/>
              <a:headEnd type="none" w="med" len="med"/>
              <a:tailEnd type="none" w="med" len="med"/>
            </a:ln>
          </p:spPr>
        </p:sp>
        <p:sp>
          <p:nvSpPr>
            <p:cNvPr id="63499" name="Line 16"/>
            <p:cNvSpPr/>
            <p:nvPr/>
          </p:nvSpPr>
          <p:spPr>
            <a:xfrm flipV="1">
              <a:off x="1056" y="2736"/>
              <a:ext cx="48" cy="288"/>
            </a:xfrm>
            <a:prstGeom prst="line">
              <a:avLst/>
            </a:prstGeom>
            <a:ln w="28575" cap="flat" cmpd="sng">
              <a:solidFill>
                <a:schemeClr val="tx1"/>
              </a:solidFill>
              <a:prstDash val="solid"/>
              <a:round/>
              <a:headEnd type="none" w="med" len="med"/>
              <a:tailEnd type="none" w="med" len="med"/>
            </a:ln>
          </p:spPr>
        </p:sp>
        <p:sp>
          <p:nvSpPr>
            <p:cNvPr id="63500" name="Line 17"/>
            <p:cNvSpPr/>
            <p:nvPr/>
          </p:nvSpPr>
          <p:spPr>
            <a:xfrm flipH="1" flipV="1">
              <a:off x="1104" y="2736"/>
              <a:ext cx="96" cy="288"/>
            </a:xfrm>
            <a:prstGeom prst="line">
              <a:avLst/>
            </a:prstGeom>
            <a:ln w="28575" cap="flat" cmpd="sng">
              <a:solidFill>
                <a:schemeClr val="tx1"/>
              </a:solidFill>
              <a:prstDash val="solid"/>
              <a:round/>
              <a:headEnd type="none" w="med" len="med"/>
              <a:tailEnd type="none" w="med" len="med"/>
            </a:ln>
          </p:spPr>
        </p:sp>
        <p:sp>
          <p:nvSpPr>
            <p:cNvPr id="63501" name="Line 18"/>
            <p:cNvSpPr/>
            <p:nvPr/>
          </p:nvSpPr>
          <p:spPr>
            <a:xfrm flipV="1">
              <a:off x="1392" y="2736"/>
              <a:ext cx="0" cy="288"/>
            </a:xfrm>
            <a:prstGeom prst="line">
              <a:avLst/>
            </a:prstGeom>
            <a:ln w="28575" cap="flat" cmpd="sng">
              <a:solidFill>
                <a:schemeClr val="tx1"/>
              </a:solidFill>
              <a:prstDash val="solid"/>
              <a:round/>
              <a:headEnd type="none" w="med" len="med"/>
              <a:tailEnd type="none" w="med" len="med"/>
            </a:ln>
          </p:spPr>
        </p:sp>
        <p:sp>
          <p:nvSpPr>
            <p:cNvPr id="63502" name="Line 19"/>
            <p:cNvSpPr/>
            <p:nvPr/>
          </p:nvSpPr>
          <p:spPr>
            <a:xfrm flipH="1" flipV="1">
              <a:off x="1392" y="2736"/>
              <a:ext cx="144" cy="288"/>
            </a:xfrm>
            <a:prstGeom prst="line">
              <a:avLst/>
            </a:prstGeom>
            <a:ln w="28575" cap="flat" cmpd="sng">
              <a:solidFill>
                <a:schemeClr val="tx1"/>
              </a:solidFill>
              <a:prstDash val="solid"/>
              <a:round/>
              <a:headEnd type="none" w="med" len="med"/>
              <a:tailEnd type="none" w="med" len="med"/>
            </a:ln>
          </p:spPr>
        </p:sp>
        <p:sp>
          <p:nvSpPr>
            <p:cNvPr id="63503" name="Oval 20"/>
            <p:cNvSpPr/>
            <p:nvPr/>
          </p:nvSpPr>
          <p:spPr>
            <a:xfrm>
              <a:off x="1056" y="249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3504" name="Oval 21"/>
            <p:cNvSpPr/>
            <p:nvPr/>
          </p:nvSpPr>
          <p:spPr>
            <a:xfrm>
              <a:off x="777" y="2721"/>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3505" name="Oval 22"/>
            <p:cNvSpPr/>
            <p:nvPr/>
          </p:nvSpPr>
          <p:spPr>
            <a:xfrm>
              <a:off x="1068" y="2721"/>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3506" name="Oval 23"/>
            <p:cNvSpPr/>
            <p:nvPr/>
          </p:nvSpPr>
          <p:spPr>
            <a:xfrm>
              <a:off x="1365" y="2721"/>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3507" name="Oval 24"/>
            <p:cNvSpPr/>
            <p:nvPr/>
          </p:nvSpPr>
          <p:spPr>
            <a:xfrm>
              <a:off x="672"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3508" name="Oval 25"/>
            <p:cNvSpPr/>
            <p:nvPr/>
          </p:nvSpPr>
          <p:spPr>
            <a:xfrm>
              <a:off x="816"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3509" name="Oval 26"/>
            <p:cNvSpPr/>
            <p:nvPr/>
          </p:nvSpPr>
          <p:spPr>
            <a:xfrm>
              <a:off x="1008"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3510" name="Oval 27"/>
            <p:cNvSpPr/>
            <p:nvPr/>
          </p:nvSpPr>
          <p:spPr>
            <a:xfrm>
              <a:off x="1152"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3511" name="Oval 28"/>
            <p:cNvSpPr/>
            <p:nvPr/>
          </p:nvSpPr>
          <p:spPr>
            <a:xfrm>
              <a:off x="1344"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3512" name="Oval 29"/>
            <p:cNvSpPr/>
            <p:nvPr/>
          </p:nvSpPr>
          <p:spPr>
            <a:xfrm>
              <a:off x="1488"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gr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mc:AlternateContent xmlns:mc="http://schemas.openxmlformats.org/markup-compatibility/2006" xmlns:p14="http://schemas.microsoft.com/office/powerpoint/2010/main">
        <mc:Choice Requires="p14">
          <p:contentPart r:id="rId5" p14:bwMode="auto">
            <p14:nvContentPartPr>
              <p14:cNvPr id="3" name="Ink 2"/>
              <p14:cNvContentPartPr/>
              <p14:nvPr/>
            </p14:nvContentPartPr>
            <p14:xfrm>
              <a:off x="3777615" y="1847850"/>
              <a:ext cx="518160" cy="491490"/>
            </p14:xfrm>
          </p:contentPart>
        </mc:Choice>
        <mc:Fallback xmlns="">
          <p:pic>
            <p:nvPicPr>
              <p:cNvPr id="3" name="Ink 2"/>
            </p:nvPicPr>
            <p:blipFill>
              <a:blip r:embed="rId6"/>
            </p:blipFill>
            <p:spPr>
              <a:xfrm>
                <a:off x="3777615" y="1847850"/>
                <a:ext cx="518160" cy="4914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Ink 3"/>
              <p14:cNvContentPartPr/>
              <p14:nvPr/>
            </p14:nvContentPartPr>
            <p14:xfrm>
              <a:off x="1455420" y="1838960"/>
              <a:ext cx="544830" cy="482600"/>
            </p14:xfrm>
          </p:contentPart>
        </mc:Choice>
        <mc:Fallback xmlns="">
          <p:pic>
            <p:nvPicPr>
              <p:cNvPr id="4" name="Ink 3"/>
            </p:nvPicPr>
            <p:blipFill>
              <a:blip r:embed="rId8"/>
            </p:blipFill>
            <p:spPr>
              <a:xfrm>
                <a:off x="1455420" y="1838960"/>
                <a:ext cx="544830" cy="482600"/>
              </a:xfrm>
              <a:prstGeom prst="rect"/>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p:txBody>
          <a:bodyPr vert="horz" wrap="square" lIns="91440" tIns="45720" rIns="91440" bIns="45720" anchor="ctr" anchorCtr="0"/>
          <a:p>
            <a:r>
              <a:rPr lang="en-US" dirty="0"/>
              <a:t>Monte Carlo methods</a:t>
            </a:r>
            <a:endParaRPr lang="en-US" dirty="0"/>
          </a:p>
        </p:txBody>
      </p:sp>
      <p:sp>
        <p:nvSpPr>
          <p:cNvPr id="69634" name="Rectangle 3"/>
          <p:cNvSpPr>
            <a:spLocks noGrp="1"/>
          </p:cNvSpPr>
          <p:nvPr>
            <p:ph idx="1"/>
          </p:nvPr>
        </p:nvSpPr>
        <p:spPr/>
        <p:txBody>
          <a:bodyPr vert="horz" wrap="square" lIns="91440" tIns="45720" rIns="91440" bIns="45720" anchor="t" anchorCtr="0"/>
          <a:p>
            <a:r>
              <a:rPr lang="en-US" dirty="0">
                <a:solidFill>
                  <a:srgbClr val="FF0000"/>
                </a:solidFill>
              </a:rPr>
              <a:t>don’t need full knowledge of environment</a:t>
            </a:r>
            <a:endParaRPr lang="en-US" dirty="0">
              <a:solidFill>
                <a:srgbClr val="FF0000"/>
              </a:solidFill>
            </a:endParaRPr>
          </a:p>
          <a:p>
            <a:pPr lvl="1"/>
            <a:r>
              <a:rPr lang="en-US" dirty="0"/>
              <a:t>just experience, or</a:t>
            </a:r>
            <a:endParaRPr lang="en-US" dirty="0"/>
          </a:p>
          <a:p>
            <a:pPr lvl="1"/>
            <a:r>
              <a:rPr lang="en-US" dirty="0"/>
              <a:t>simulated experience</a:t>
            </a:r>
            <a:endParaRPr lang="en-US" dirty="0"/>
          </a:p>
          <a:p>
            <a:pPr lvl="1"/>
            <a:endParaRPr lang="en-US" dirty="0"/>
          </a:p>
          <a:p>
            <a:r>
              <a:rPr lang="en-US" dirty="0"/>
              <a:t>but similar to DP</a:t>
            </a:r>
            <a:endParaRPr lang="en-US" dirty="0"/>
          </a:p>
          <a:p>
            <a:pPr lvl="1"/>
            <a:r>
              <a:rPr lang="en-US" dirty="0"/>
              <a:t>policy evaluation, policy improvement</a:t>
            </a:r>
            <a:endParaRPr lang="en-US" dirty="0"/>
          </a:p>
          <a:p>
            <a:pPr lvl="1"/>
            <a:endParaRPr lang="en-US" dirty="0"/>
          </a:p>
          <a:p>
            <a:r>
              <a:rPr lang="en-US" dirty="0">
                <a:solidFill>
                  <a:srgbClr val="FF0000"/>
                </a:solidFill>
              </a:rPr>
              <a:t>averaging sample returns</a:t>
            </a:r>
            <a:endParaRPr lang="en-US" dirty="0">
              <a:solidFill>
                <a:srgbClr val="FF0000"/>
              </a:solidFill>
            </a:endParaRPr>
          </a:p>
          <a:p>
            <a:pPr lvl="1"/>
            <a:r>
              <a:rPr lang="en-US" dirty="0">
                <a:solidFill>
                  <a:srgbClr val="FF0000"/>
                </a:solidFill>
              </a:rPr>
              <a:t>defined only for episodic tasks</a:t>
            </a:r>
            <a:endParaRPr lang="en-US" dirty="0">
              <a:solidFill>
                <a:srgbClr val="FF0000"/>
              </a:solidFill>
            </a:endParaRPr>
          </a:p>
          <a:p>
            <a:pPr lvl="1"/>
            <a:endParaRPr lang="en-US" dirty="0"/>
          </a:p>
          <a:p>
            <a:endParaRPr lang="en-US" dirty="0"/>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Line 18"/>
          <p:cNvSpPr/>
          <p:nvPr/>
        </p:nvSpPr>
        <p:spPr>
          <a:xfrm>
            <a:off x="2397125" y="4006850"/>
            <a:ext cx="5867400" cy="0"/>
          </a:xfrm>
          <a:prstGeom prst="line">
            <a:avLst/>
          </a:prstGeom>
          <a:ln w="28575" cap="flat" cmpd="sng">
            <a:solidFill>
              <a:schemeClr val="tx1"/>
            </a:solidFill>
            <a:prstDash val="solid"/>
            <a:round/>
            <a:headEnd type="none" w="med" len="med"/>
            <a:tailEnd type="none" w="med" len="med"/>
          </a:ln>
        </p:spPr>
      </p:sp>
      <p:sp>
        <p:nvSpPr>
          <p:cNvPr id="71682" name="Rectangle 2"/>
          <p:cNvSpPr>
            <a:spLocks noGrp="1"/>
          </p:cNvSpPr>
          <p:nvPr>
            <p:ph type="title"/>
          </p:nvPr>
        </p:nvSpPr>
        <p:spPr/>
        <p:txBody>
          <a:bodyPr vert="horz" wrap="square" lIns="91440" tIns="45720" rIns="91440" bIns="45720" anchor="ctr" anchorCtr="0"/>
          <a:p>
            <a:r>
              <a:rPr lang="en-US" dirty="0"/>
              <a:t>Monte Carlo policy evaluation</a:t>
            </a:r>
            <a:endParaRPr lang="en-US" dirty="0"/>
          </a:p>
        </p:txBody>
      </p:sp>
      <p:sp>
        <p:nvSpPr>
          <p:cNvPr id="71683" name="Rectangle 3"/>
          <p:cNvSpPr>
            <a:spLocks noGrp="1"/>
          </p:cNvSpPr>
          <p:nvPr>
            <p:ph idx="1"/>
          </p:nvPr>
        </p:nvSpPr>
        <p:spPr/>
        <p:txBody>
          <a:bodyPr vert="horz" wrap="square" lIns="91440" tIns="45720" rIns="91440" bIns="45720" anchor="t" anchorCtr="0"/>
          <a:p>
            <a:r>
              <a:rPr lang="en-US" dirty="0"/>
              <a:t>want to estimate V</a:t>
            </a:r>
            <a:r>
              <a:rPr lang="en-US" baseline="30000" dirty="0">
                <a:latin typeface="Symbol" panose="05050102010706020507" pitchFamily="18" charset="2"/>
                <a:sym typeface="Symbol" panose="05050102010706020507" pitchFamily="18" charset="2"/>
              </a:rPr>
              <a:t></a:t>
            </a:r>
            <a:r>
              <a:rPr lang="en-US" dirty="0"/>
              <a:t>(s)</a:t>
            </a:r>
            <a:endParaRPr lang="en-US" dirty="0"/>
          </a:p>
          <a:p>
            <a:pPr lvl="1">
              <a:buNone/>
            </a:pPr>
            <a:r>
              <a:rPr lang="en-US" dirty="0"/>
              <a:t>= expected return starting from s and following </a:t>
            </a:r>
            <a:r>
              <a:rPr lang="en-US" dirty="0">
                <a:latin typeface="Symbol" panose="05050102010706020507" pitchFamily="18" charset="2"/>
                <a:sym typeface="Symbol" panose="05050102010706020507" pitchFamily="18" charset="2"/>
              </a:rPr>
              <a:t></a:t>
            </a:r>
            <a:endParaRPr lang="en-US" dirty="0"/>
          </a:p>
          <a:p>
            <a:pPr lvl="1"/>
            <a:r>
              <a:rPr lang="en-US" dirty="0">
                <a:sym typeface="Symbol" panose="05050102010706020507" pitchFamily="18" charset="2"/>
              </a:rPr>
              <a:t>estimate as </a:t>
            </a:r>
            <a:r>
              <a:rPr lang="en-US" dirty="0">
                <a:solidFill>
                  <a:srgbClr val="FF0000"/>
                </a:solidFill>
                <a:sym typeface="Symbol" panose="05050102010706020507" pitchFamily="18" charset="2"/>
              </a:rPr>
              <a:t>average of observed returns</a:t>
            </a:r>
            <a:r>
              <a:rPr lang="en-US" dirty="0">
                <a:sym typeface="Symbol" panose="05050102010706020507" pitchFamily="18" charset="2"/>
              </a:rPr>
              <a:t> in state s</a:t>
            </a:r>
            <a:endParaRPr lang="en-US" dirty="0">
              <a:sym typeface="Symbol" panose="05050102010706020507" pitchFamily="18" charset="2"/>
            </a:endParaRPr>
          </a:p>
          <a:p>
            <a:pPr lvl="1"/>
            <a:endParaRPr lang="en-US" dirty="0">
              <a:sym typeface="Symbol" panose="05050102010706020507" pitchFamily="18" charset="2"/>
            </a:endParaRPr>
          </a:p>
          <a:p>
            <a:pPr marL="0" lvl="1"/>
            <a:r>
              <a:rPr lang="en-US" dirty="0">
                <a:sym typeface="Symbol" panose="05050102010706020507" pitchFamily="18" charset="2"/>
              </a:rPr>
              <a:t>first-visit MC:</a:t>
            </a:r>
            <a:r>
              <a:rPr lang="en-US" sz="2800" dirty="0">
                <a:sym typeface="Symbol" panose="05050102010706020507" pitchFamily="18" charset="2"/>
              </a:rPr>
              <a:t>average returns following the first visit to state s</a:t>
            </a:r>
            <a:endParaRPr lang="en-US" sz="2800" dirty="0">
              <a:sym typeface="Symbol" panose="05050102010706020507" pitchFamily="18" charset="2"/>
            </a:endParaRPr>
          </a:p>
          <a:p>
            <a:endParaRPr lang="en-US" dirty="0">
              <a:sym typeface="Symbol" panose="05050102010706020507" pitchFamily="18" charset="2"/>
            </a:endParaRPr>
          </a:p>
          <a:p>
            <a:endParaRPr lang="en-US" dirty="0">
              <a:sym typeface="Symbol" panose="05050102010706020507" pitchFamily="18" charset="2"/>
            </a:endParaRPr>
          </a:p>
          <a:p>
            <a:pPr lvl="1"/>
            <a:endParaRPr lang="en-US" dirty="0">
              <a:sym typeface="Symbol" panose="05050102010706020507" pitchFamily="18" charset="2"/>
            </a:endParaRPr>
          </a:p>
        </p:txBody>
      </p:sp>
      <p:sp>
        <p:nvSpPr>
          <p:cNvPr id="71684" name="Oval 5"/>
          <p:cNvSpPr/>
          <p:nvPr/>
        </p:nvSpPr>
        <p:spPr>
          <a:xfrm>
            <a:off x="2320925" y="3930650"/>
            <a:ext cx="152400" cy="152400"/>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685" name="Oval 6"/>
          <p:cNvSpPr/>
          <p:nvPr/>
        </p:nvSpPr>
        <p:spPr>
          <a:xfrm>
            <a:off x="2709863" y="3951288"/>
            <a:ext cx="109537" cy="109537"/>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686" name="Oval 7"/>
          <p:cNvSpPr/>
          <p:nvPr/>
        </p:nvSpPr>
        <p:spPr>
          <a:xfrm>
            <a:off x="3055938" y="3930650"/>
            <a:ext cx="152400" cy="152400"/>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687" name="Oval 8"/>
          <p:cNvSpPr/>
          <p:nvPr/>
        </p:nvSpPr>
        <p:spPr>
          <a:xfrm>
            <a:off x="3792538" y="3930650"/>
            <a:ext cx="152400" cy="152400"/>
          </a:xfrm>
          <a:prstGeom prst="ellipse">
            <a:avLst/>
          </a:prstGeom>
          <a:solidFill>
            <a:srgbClr val="800000"/>
          </a:solidFill>
          <a:ln w="9525" cap="flat" cmpd="sng">
            <a:solidFill>
              <a:srgbClr val="8000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688" name="Oval 9"/>
          <p:cNvSpPr/>
          <p:nvPr/>
        </p:nvSpPr>
        <p:spPr>
          <a:xfrm>
            <a:off x="3444875" y="3952875"/>
            <a:ext cx="109538" cy="109538"/>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689" name="Oval 10"/>
          <p:cNvSpPr/>
          <p:nvPr/>
        </p:nvSpPr>
        <p:spPr>
          <a:xfrm>
            <a:off x="4527550" y="3930650"/>
            <a:ext cx="152400" cy="152400"/>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690" name="Oval 11"/>
          <p:cNvSpPr/>
          <p:nvPr/>
        </p:nvSpPr>
        <p:spPr>
          <a:xfrm>
            <a:off x="4181475" y="3952875"/>
            <a:ext cx="109538" cy="109538"/>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691" name="Oval 12"/>
          <p:cNvSpPr/>
          <p:nvPr/>
        </p:nvSpPr>
        <p:spPr>
          <a:xfrm>
            <a:off x="5264150" y="3930650"/>
            <a:ext cx="152400" cy="152400"/>
          </a:xfrm>
          <a:prstGeom prst="ellipse">
            <a:avLst/>
          </a:prstGeom>
          <a:solidFill>
            <a:srgbClr val="800000"/>
          </a:solidFill>
          <a:ln w="9525" cap="flat" cmpd="sng">
            <a:solidFill>
              <a:srgbClr val="8000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692" name="Oval 13"/>
          <p:cNvSpPr/>
          <p:nvPr/>
        </p:nvSpPr>
        <p:spPr>
          <a:xfrm>
            <a:off x="4916488" y="3952875"/>
            <a:ext cx="109537" cy="109538"/>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693" name="Oval 14"/>
          <p:cNvSpPr/>
          <p:nvPr/>
        </p:nvSpPr>
        <p:spPr>
          <a:xfrm>
            <a:off x="5999163" y="3930650"/>
            <a:ext cx="152400" cy="152400"/>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694" name="Oval 15"/>
          <p:cNvSpPr/>
          <p:nvPr/>
        </p:nvSpPr>
        <p:spPr>
          <a:xfrm>
            <a:off x="5653088" y="3952875"/>
            <a:ext cx="109537" cy="109538"/>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695" name="Oval 16"/>
          <p:cNvSpPr/>
          <p:nvPr/>
        </p:nvSpPr>
        <p:spPr>
          <a:xfrm>
            <a:off x="6735763" y="3930650"/>
            <a:ext cx="152400" cy="152400"/>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696" name="Oval 17"/>
          <p:cNvSpPr/>
          <p:nvPr/>
        </p:nvSpPr>
        <p:spPr>
          <a:xfrm>
            <a:off x="6388100" y="3952875"/>
            <a:ext cx="109538" cy="109538"/>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697" name="Text Box 20"/>
          <p:cNvSpPr txBox="1"/>
          <p:nvPr/>
        </p:nvSpPr>
        <p:spPr>
          <a:xfrm>
            <a:off x="1981200" y="3822700"/>
            <a:ext cx="354013" cy="368300"/>
          </a:xfrm>
          <a:prstGeom prst="rect">
            <a:avLst/>
          </a:prstGeom>
          <a:noFill/>
          <a:ln w="9525">
            <a:noFill/>
          </a:ln>
        </p:spPr>
        <p:txBody>
          <a:bodyPr wrap="none" anchor="t" anchorCtr="0">
            <a:spAutoFit/>
          </a:bodyPr>
          <a:p>
            <a:r>
              <a:rPr lang="en-US" dirty="0">
                <a:latin typeface="Trebuchet MS" panose="020B0603020202020204" pitchFamily="80" charset="0"/>
              </a:rPr>
              <a:t>s</a:t>
            </a:r>
            <a:r>
              <a:rPr lang="en-US" baseline="-25000" dirty="0">
                <a:latin typeface="Trebuchet MS" panose="020B0603020202020204" pitchFamily="80" charset="0"/>
              </a:rPr>
              <a:t>0</a:t>
            </a:r>
            <a:endParaRPr lang="en-US" baseline="-25000" dirty="0">
              <a:latin typeface="Trebuchet MS" panose="020B0603020202020204" pitchFamily="80" charset="0"/>
            </a:endParaRPr>
          </a:p>
        </p:txBody>
      </p:sp>
      <p:sp>
        <p:nvSpPr>
          <p:cNvPr id="71698" name="Text Box 21"/>
          <p:cNvSpPr txBox="1"/>
          <p:nvPr/>
        </p:nvSpPr>
        <p:spPr>
          <a:xfrm>
            <a:off x="3749675" y="3594100"/>
            <a:ext cx="276225" cy="368300"/>
          </a:xfrm>
          <a:prstGeom prst="rect">
            <a:avLst/>
          </a:prstGeom>
          <a:noFill/>
          <a:ln w="9525">
            <a:noFill/>
          </a:ln>
        </p:spPr>
        <p:txBody>
          <a:bodyPr wrap="none" anchor="t" anchorCtr="0">
            <a:spAutoFit/>
          </a:bodyPr>
          <a:p>
            <a:r>
              <a:rPr lang="en-US" dirty="0">
                <a:latin typeface="Trebuchet MS" panose="020B0603020202020204" pitchFamily="80" charset="0"/>
              </a:rPr>
              <a:t>s</a:t>
            </a:r>
            <a:endParaRPr lang="en-US" baseline="-25000" dirty="0">
              <a:latin typeface="Trebuchet MS" panose="020B0603020202020204" pitchFamily="80" charset="0"/>
            </a:endParaRPr>
          </a:p>
        </p:txBody>
      </p:sp>
      <p:sp>
        <p:nvSpPr>
          <p:cNvPr id="71699" name="Text Box 22"/>
          <p:cNvSpPr txBox="1"/>
          <p:nvPr/>
        </p:nvSpPr>
        <p:spPr>
          <a:xfrm>
            <a:off x="5216525" y="3594100"/>
            <a:ext cx="276225" cy="368300"/>
          </a:xfrm>
          <a:prstGeom prst="rect">
            <a:avLst/>
          </a:prstGeom>
          <a:noFill/>
          <a:ln w="9525">
            <a:noFill/>
          </a:ln>
        </p:spPr>
        <p:txBody>
          <a:bodyPr wrap="none" anchor="t" anchorCtr="0">
            <a:spAutoFit/>
          </a:bodyPr>
          <a:p>
            <a:r>
              <a:rPr lang="en-US" dirty="0">
                <a:latin typeface="Trebuchet MS" panose="020B0603020202020204" pitchFamily="80" charset="0"/>
              </a:rPr>
              <a:t>s</a:t>
            </a:r>
            <a:endParaRPr lang="en-US" baseline="-25000" dirty="0">
              <a:latin typeface="Trebuchet MS" panose="020B0603020202020204" pitchFamily="80" charset="0"/>
            </a:endParaRPr>
          </a:p>
        </p:txBody>
      </p:sp>
      <p:sp>
        <p:nvSpPr>
          <p:cNvPr id="71700" name="Oval 23"/>
          <p:cNvSpPr/>
          <p:nvPr/>
        </p:nvSpPr>
        <p:spPr>
          <a:xfrm>
            <a:off x="7470775" y="3930650"/>
            <a:ext cx="152400" cy="152400"/>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01" name="Oval 24"/>
          <p:cNvSpPr/>
          <p:nvPr/>
        </p:nvSpPr>
        <p:spPr>
          <a:xfrm>
            <a:off x="7124700" y="3952875"/>
            <a:ext cx="109538" cy="109538"/>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02" name="Oval 26"/>
          <p:cNvSpPr/>
          <p:nvPr/>
        </p:nvSpPr>
        <p:spPr>
          <a:xfrm>
            <a:off x="7859713" y="3952875"/>
            <a:ext cx="109537" cy="109538"/>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03" name="Text Box 27"/>
          <p:cNvSpPr txBox="1"/>
          <p:nvPr/>
        </p:nvSpPr>
        <p:spPr>
          <a:xfrm>
            <a:off x="4133850" y="4006850"/>
            <a:ext cx="422275" cy="368300"/>
          </a:xfrm>
          <a:prstGeom prst="rect">
            <a:avLst/>
          </a:prstGeom>
          <a:noFill/>
          <a:ln w="9525">
            <a:noFill/>
          </a:ln>
        </p:spPr>
        <p:txBody>
          <a:bodyPr wrap="none" anchor="t" anchorCtr="0">
            <a:spAutoFit/>
          </a:bodyPr>
          <a:p>
            <a:r>
              <a:rPr lang="en-US" dirty="0">
                <a:latin typeface="Trebuchet MS" panose="020B0603020202020204" pitchFamily="80" charset="0"/>
              </a:rPr>
              <a:t>+1</a:t>
            </a:r>
            <a:endParaRPr lang="en-US" baseline="-25000" dirty="0">
              <a:latin typeface="Trebuchet MS" panose="020B0603020202020204" pitchFamily="80" charset="0"/>
            </a:endParaRPr>
          </a:p>
        </p:txBody>
      </p:sp>
      <p:sp>
        <p:nvSpPr>
          <p:cNvPr id="71704" name="Text Box 28"/>
          <p:cNvSpPr txBox="1"/>
          <p:nvPr/>
        </p:nvSpPr>
        <p:spPr>
          <a:xfrm>
            <a:off x="4870450" y="4006850"/>
            <a:ext cx="387350" cy="368300"/>
          </a:xfrm>
          <a:prstGeom prst="rect">
            <a:avLst/>
          </a:prstGeom>
          <a:noFill/>
          <a:ln w="9525">
            <a:noFill/>
          </a:ln>
        </p:spPr>
        <p:txBody>
          <a:bodyPr wrap="none" anchor="t" anchorCtr="0">
            <a:spAutoFit/>
          </a:bodyPr>
          <a:p>
            <a:r>
              <a:rPr lang="en-US" dirty="0">
                <a:latin typeface="Trebuchet MS" panose="020B0603020202020204" pitchFamily="80" charset="0"/>
              </a:rPr>
              <a:t>-2</a:t>
            </a:r>
            <a:endParaRPr lang="en-US" baseline="-25000" dirty="0">
              <a:latin typeface="Trebuchet MS" panose="020B0603020202020204" pitchFamily="80" charset="0"/>
            </a:endParaRPr>
          </a:p>
        </p:txBody>
      </p:sp>
      <p:sp>
        <p:nvSpPr>
          <p:cNvPr id="71705" name="Text Box 29"/>
          <p:cNvSpPr txBox="1"/>
          <p:nvPr/>
        </p:nvSpPr>
        <p:spPr>
          <a:xfrm>
            <a:off x="5608638" y="4006850"/>
            <a:ext cx="303212" cy="368300"/>
          </a:xfrm>
          <a:prstGeom prst="rect">
            <a:avLst/>
          </a:prstGeom>
          <a:noFill/>
          <a:ln w="9525">
            <a:noFill/>
          </a:ln>
        </p:spPr>
        <p:txBody>
          <a:bodyPr wrap="none" anchor="t" anchorCtr="0">
            <a:spAutoFit/>
          </a:bodyPr>
          <a:p>
            <a:r>
              <a:rPr lang="en-US" dirty="0">
                <a:latin typeface="Trebuchet MS" panose="020B0603020202020204" pitchFamily="80" charset="0"/>
              </a:rPr>
              <a:t>0</a:t>
            </a:r>
            <a:endParaRPr lang="en-US" baseline="-25000" dirty="0">
              <a:latin typeface="Trebuchet MS" panose="020B0603020202020204" pitchFamily="80" charset="0"/>
            </a:endParaRPr>
          </a:p>
        </p:txBody>
      </p:sp>
      <p:sp>
        <p:nvSpPr>
          <p:cNvPr id="71706" name="Text Box 30"/>
          <p:cNvSpPr txBox="1"/>
          <p:nvPr/>
        </p:nvSpPr>
        <p:spPr>
          <a:xfrm>
            <a:off x="6346825" y="4006850"/>
            <a:ext cx="422275" cy="368300"/>
          </a:xfrm>
          <a:prstGeom prst="rect">
            <a:avLst/>
          </a:prstGeom>
          <a:noFill/>
          <a:ln w="9525">
            <a:noFill/>
          </a:ln>
        </p:spPr>
        <p:txBody>
          <a:bodyPr wrap="none" anchor="t" anchorCtr="0">
            <a:spAutoFit/>
          </a:bodyPr>
          <a:p>
            <a:r>
              <a:rPr lang="en-US" dirty="0">
                <a:latin typeface="Trebuchet MS" panose="020B0603020202020204" pitchFamily="80" charset="0"/>
              </a:rPr>
              <a:t>+1</a:t>
            </a:r>
            <a:endParaRPr lang="en-US" baseline="-25000" dirty="0">
              <a:latin typeface="Trebuchet MS" panose="020B0603020202020204" pitchFamily="80" charset="0"/>
            </a:endParaRPr>
          </a:p>
        </p:txBody>
      </p:sp>
      <p:sp>
        <p:nvSpPr>
          <p:cNvPr id="71707" name="Text Box 31"/>
          <p:cNvSpPr txBox="1"/>
          <p:nvPr/>
        </p:nvSpPr>
        <p:spPr>
          <a:xfrm>
            <a:off x="7085013" y="4006850"/>
            <a:ext cx="387350" cy="368300"/>
          </a:xfrm>
          <a:prstGeom prst="rect">
            <a:avLst/>
          </a:prstGeom>
          <a:noFill/>
          <a:ln w="9525">
            <a:noFill/>
          </a:ln>
        </p:spPr>
        <p:txBody>
          <a:bodyPr wrap="none" anchor="t" anchorCtr="0">
            <a:spAutoFit/>
          </a:bodyPr>
          <a:p>
            <a:r>
              <a:rPr lang="en-US" dirty="0">
                <a:latin typeface="Trebuchet MS" panose="020B0603020202020204" pitchFamily="80" charset="0"/>
              </a:rPr>
              <a:t>-3</a:t>
            </a:r>
            <a:endParaRPr lang="en-US" baseline="-25000" dirty="0">
              <a:latin typeface="Trebuchet MS" panose="020B0603020202020204" pitchFamily="80" charset="0"/>
            </a:endParaRPr>
          </a:p>
        </p:txBody>
      </p:sp>
      <p:sp>
        <p:nvSpPr>
          <p:cNvPr id="71708" name="Text Box 32"/>
          <p:cNvSpPr txBox="1"/>
          <p:nvPr/>
        </p:nvSpPr>
        <p:spPr>
          <a:xfrm>
            <a:off x="7823200" y="4006850"/>
            <a:ext cx="422275" cy="368300"/>
          </a:xfrm>
          <a:prstGeom prst="rect">
            <a:avLst/>
          </a:prstGeom>
          <a:noFill/>
          <a:ln w="9525">
            <a:noFill/>
          </a:ln>
        </p:spPr>
        <p:txBody>
          <a:bodyPr wrap="none" anchor="t" anchorCtr="0">
            <a:spAutoFit/>
          </a:bodyPr>
          <a:p>
            <a:r>
              <a:rPr lang="en-US" dirty="0">
                <a:latin typeface="Trebuchet MS" panose="020B0603020202020204" pitchFamily="80" charset="0"/>
              </a:rPr>
              <a:t>+5</a:t>
            </a:r>
            <a:endParaRPr lang="en-US" baseline="-25000" dirty="0">
              <a:latin typeface="Trebuchet MS" panose="020B0603020202020204" pitchFamily="80" charset="0"/>
            </a:endParaRPr>
          </a:p>
        </p:txBody>
      </p:sp>
      <p:sp>
        <p:nvSpPr>
          <p:cNvPr id="71709" name="Text Box 33"/>
          <p:cNvSpPr txBox="1"/>
          <p:nvPr/>
        </p:nvSpPr>
        <p:spPr>
          <a:xfrm>
            <a:off x="8782050" y="3854450"/>
            <a:ext cx="1152525" cy="368300"/>
          </a:xfrm>
          <a:prstGeom prst="rect">
            <a:avLst/>
          </a:prstGeom>
          <a:noFill/>
          <a:ln w="9525">
            <a:noFill/>
          </a:ln>
        </p:spPr>
        <p:txBody>
          <a:bodyPr wrap="none" anchor="t" anchorCtr="0">
            <a:spAutoFit/>
          </a:bodyPr>
          <a:p>
            <a:r>
              <a:rPr lang="en-US" dirty="0">
                <a:latin typeface="Trebuchet MS" panose="020B0603020202020204" pitchFamily="80" charset="0"/>
              </a:rPr>
              <a:t>R</a:t>
            </a:r>
            <a:r>
              <a:rPr lang="en-US" baseline="-25000" dirty="0">
                <a:latin typeface="Trebuchet MS" panose="020B0603020202020204" pitchFamily="80" charset="0"/>
              </a:rPr>
              <a:t>1</a:t>
            </a:r>
            <a:r>
              <a:rPr lang="en-US" dirty="0">
                <a:latin typeface="Trebuchet MS" panose="020B0603020202020204" pitchFamily="80" charset="0"/>
              </a:rPr>
              <a:t>(s) = +2</a:t>
            </a:r>
            <a:endParaRPr lang="en-US" baseline="-25000" dirty="0">
              <a:latin typeface="Trebuchet MS" panose="020B0603020202020204" pitchFamily="80" charset="0"/>
            </a:endParaRPr>
          </a:p>
        </p:txBody>
      </p:sp>
      <p:sp>
        <p:nvSpPr>
          <p:cNvPr id="71710" name="Rectangle 141"/>
          <p:cNvSpPr/>
          <p:nvPr/>
        </p:nvSpPr>
        <p:spPr>
          <a:xfrm>
            <a:off x="8210550" y="3924300"/>
            <a:ext cx="152400" cy="152400"/>
          </a:xfrm>
          <a:prstGeom prst="rect">
            <a:avLst/>
          </a:prstGeom>
          <a:solidFill>
            <a:srgbClr val="808080"/>
          </a:solidFill>
          <a:ln w="9525" cap="flat" cmpd="sng">
            <a:solidFill>
              <a:srgbClr val="808080"/>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grpSp>
        <p:nvGrpSpPr>
          <p:cNvPr id="2" name="Group 147"/>
          <p:cNvGrpSpPr/>
          <p:nvPr/>
        </p:nvGrpSpPr>
        <p:grpSpPr>
          <a:xfrm>
            <a:off x="1981200" y="4324350"/>
            <a:ext cx="8026400" cy="2274888"/>
            <a:chOff x="288" y="2724"/>
            <a:chExt cx="5056" cy="1433"/>
          </a:xfrm>
        </p:grpSpPr>
        <p:sp>
          <p:nvSpPr>
            <p:cNvPr id="71712" name="Line 34"/>
            <p:cNvSpPr/>
            <p:nvPr/>
          </p:nvSpPr>
          <p:spPr>
            <a:xfrm>
              <a:off x="550" y="2840"/>
              <a:ext cx="3696" cy="0"/>
            </a:xfrm>
            <a:prstGeom prst="line">
              <a:avLst/>
            </a:prstGeom>
            <a:ln w="28575" cap="flat" cmpd="sng">
              <a:solidFill>
                <a:schemeClr val="tx1"/>
              </a:solidFill>
              <a:prstDash val="solid"/>
              <a:round/>
              <a:headEnd type="none" w="med" len="med"/>
              <a:tailEnd type="none" w="med" len="med"/>
            </a:ln>
          </p:spPr>
        </p:sp>
        <p:sp>
          <p:nvSpPr>
            <p:cNvPr id="71713" name="Oval 35"/>
            <p:cNvSpPr/>
            <p:nvPr/>
          </p:nvSpPr>
          <p:spPr>
            <a:xfrm>
              <a:off x="502" y="2792"/>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14" name="Oval 36"/>
            <p:cNvSpPr/>
            <p:nvPr/>
          </p:nvSpPr>
          <p:spPr>
            <a:xfrm>
              <a:off x="747" y="2805"/>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15" name="Oval 37"/>
            <p:cNvSpPr/>
            <p:nvPr/>
          </p:nvSpPr>
          <p:spPr>
            <a:xfrm>
              <a:off x="965" y="2792"/>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16" name="Oval 38"/>
            <p:cNvSpPr/>
            <p:nvPr/>
          </p:nvSpPr>
          <p:spPr>
            <a:xfrm>
              <a:off x="1429" y="2792"/>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17" name="Oval 39"/>
            <p:cNvSpPr/>
            <p:nvPr/>
          </p:nvSpPr>
          <p:spPr>
            <a:xfrm>
              <a:off x="1210" y="2806"/>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18" name="Oval 40"/>
            <p:cNvSpPr/>
            <p:nvPr/>
          </p:nvSpPr>
          <p:spPr>
            <a:xfrm>
              <a:off x="1892" y="2792"/>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19" name="Oval 41"/>
            <p:cNvSpPr/>
            <p:nvPr/>
          </p:nvSpPr>
          <p:spPr>
            <a:xfrm>
              <a:off x="1674" y="2806"/>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20" name="Oval 42"/>
            <p:cNvSpPr/>
            <p:nvPr/>
          </p:nvSpPr>
          <p:spPr>
            <a:xfrm>
              <a:off x="2356" y="2792"/>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21" name="Oval 43"/>
            <p:cNvSpPr/>
            <p:nvPr/>
          </p:nvSpPr>
          <p:spPr>
            <a:xfrm>
              <a:off x="2137" y="2806"/>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22" name="Oval 44"/>
            <p:cNvSpPr/>
            <p:nvPr/>
          </p:nvSpPr>
          <p:spPr>
            <a:xfrm>
              <a:off x="2819" y="2792"/>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23" name="Oval 45"/>
            <p:cNvSpPr/>
            <p:nvPr/>
          </p:nvSpPr>
          <p:spPr>
            <a:xfrm>
              <a:off x="2601" y="2806"/>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24" name="Oval 46"/>
            <p:cNvSpPr/>
            <p:nvPr/>
          </p:nvSpPr>
          <p:spPr>
            <a:xfrm>
              <a:off x="3283" y="2792"/>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25" name="Oval 47"/>
            <p:cNvSpPr/>
            <p:nvPr/>
          </p:nvSpPr>
          <p:spPr>
            <a:xfrm>
              <a:off x="3064" y="2806"/>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26" name="Text Box 48"/>
            <p:cNvSpPr txBox="1"/>
            <p:nvPr/>
          </p:nvSpPr>
          <p:spPr>
            <a:xfrm>
              <a:off x="288" y="2724"/>
              <a:ext cx="223" cy="232"/>
            </a:xfrm>
            <a:prstGeom prst="rect">
              <a:avLst/>
            </a:prstGeom>
            <a:noFill/>
            <a:ln w="9525">
              <a:noFill/>
            </a:ln>
          </p:spPr>
          <p:txBody>
            <a:bodyPr wrap="none" anchor="t" anchorCtr="0">
              <a:spAutoFit/>
            </a:bodyPr>
            <a:p>
              <a:r>
                <a:rPr lang="en-US" dirty="0">
                  <a:latin typeface="Trebuchet MS" panose="020B0603020202020204" pitchFamily="80" charset="0"/>
                </a:rPr>
                <a:t>s</a:t>
              </a:r>
              <a:r>
                <a:rPr lang="en-US" baseline="-25000" dirty="0">
                  <a:latin typeface="Trebuchet MS" panose="020B0603020202020204" pitchFamily="80" charset="0"/>
                </a:rPr>
                <a:t>0</a:t>
              </a:r>
              <a:endParaRPr lang="en-US" baseline="-25000" dirty="0">
                <a:latin typeface="Trebuchet MS" panose="020B0603020202020204" pitchFamily="80" charset="0"/>
              </a:endParaRPr>
            </a:p>
          </p:txBody>
        </p:sp>
        <p:sp>
          <p:nvSpPr>
            <p:cNvPr id="71727" name="Oval 51"/>
            <p:cNvSpPr/>
            <p:nvPr/>
          </p:nvSpPr>
          <p:spPr>
            <a:xfrm>
              <a:off x="3746" y="2792"/>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28" name="Oval 52"/>
            <p:cNvSpPr/>
            <p:nvPr/>
          </p:nvSpPr>
          <p:spPr>
            <a:xfrm>
              <a:off x="3528" y="2806"/>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29" name="Oval 54"/>
            <p:cNvSpPr/>
            <p:nvPr/>
          </p:nvSpPr>
          <p:spPr>
            <a:xfrm>
              <a:off x="3991" y="2806"/>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30" name="Line 61"/>
            <p:cNvSpPr/>
            <p:nvPr/>
          </p:nvSpPr>
          <p:spPr>
            <a:xfrm>
              <a:off x="550" y="3052"/>
              <a:ext cx="3696" cy="0"/>
            </a:xfrm>
            <a:prstGeom prst="line">
              <a:avLst/>
            </a:prstGeom>
            <a:ln w="28575" cap="flat" cmpd="sng">
              <a:solidFill>
                <a:schemeClr val="tx1"/>
              </a:solidFill>
              <a:prstDash val="solid"/>
              <a:round/>
              <a:headEnd type="none" w="med" len="med"/>
              <a:tailEnd type="none" w="med" len="med"/>
            </a:ln>
          </p:spPr>
        </p:sp>
        <p:sp>
          <p:nvSpPr>
            <p:cNvPr id="71731" name="Oval 62"/>
            <p:cNvSpPr/>
            <p:nvPr/>
          </p:nvSpPr>
          <p:spPr>
            <a:xfrm>
              <a:off x="502" y="3004"/>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32" name="Oval 63"/>
            <p:cNvSpPr/>
            <p:nvPr/>
          </p:nvSpPr>
          <p:spPr>
            <a:xfrm>
              <a:off x="747" y="3017"/>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33" name="Oval 64"/>
            <p:cNvSpPr/>
            <p:nvPr/>
          </p:nvSpPr>
          <p:spPr>
            <a:xfrm>
              <a:off x="965" y="3004"/>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34" name="Oval 65"/>
            <p:cNvSpPr/>
            <p:nvPr/>
          </p:nvSpPr>
          <p:spPr>
            <a:xfrm>
              <a:off x="1429" y="3004"/>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35" name="Oval 66"/>
            <p:cNvSpPr/>
            <p:nvPr/>
          </p:nvSpPr>
          <p:spPr>
            <a:xfrm>
              <a:off x="1210" y="3018"/>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36" name="Oval 67"/>
            <p:cNvSpPr/>
            <p:nvPr/>
          </p:nvSpPr>
          <p:spPr>
            <a:xfrm>
              <a:off x="1892" y="3004"/>
              <a:ext cx="96" cy="96"/>
            </a:xfrm>
            <a:prstGeom prst="ellipse">
              <a:avLst/>
            </a:prstGeom>
            <a:solidFill>
              <a:srgbClr val="800000"/>
            </a:solidFill>
            <a:ln w="9525" cap="flat" cmpd="sng">
              <a:solidFill>
                <a:srgbClr val="8000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37" name="Oval 68"/>
            <p:cNvSpPr/>
            <p:nvPr/>
          </p:nvSpPr>
          <p:spPr>
            <a:xfrm>
              <a:off x="1674" y="3018"/>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38" name="Oval 69"/>
            <p:cNvSpPr/>
            <p:nvPr/>
          </p:nvSpPr>
          <p:spPr>
            <a:xfrm>
              <a:off x="2356" y="3004"/>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39" name="Oval 70"/>
            <p:cNvSpPr/>
            <p:nvPr/>
          </p:nvSpPr>
          <p:spPr>
            <a:xfrm>
              <a:off x="2137" y="3018"/>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40" name="Oval 71"/>
            <p:cNvSpPr/>
            <p:nvPr/>
          </p:nvSpPr>
          <p:spPr>
            <a:xfrm>
              <a:off x="2819" y="3004"/>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41" name="Oval 72"/>
            <p:cNvSpPr/>
            <p:nvPr/>
          </p:nvSpPr>
          <p:spPr>
            <a:xfrm>
              <a:off x="2601" y="3018"/>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42" name="Oval 73"/>
            <p:cNvSpPr/>
            <p:nvPr/>
          </p:nvSpPr>
          <p:spPr>
            <a:xfrm>
              <a:off x="3283" y="3004"/>
              <a:ext cx="96" cy="96"/>
            </a:xfrm>
            <a:prstGeom prst="ellipse">
              <a:avLst/>
            </a:prstGeom>
            <a:solidFill>
              <a:srgbClr val="800000"/>
            </a:solidFill>
            <a:ln w="9525" cap="flat" cmpd="sng">
              <a:solidFill>
                <a:srgbClr val="8000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43" name="Oval 74"/>
            <p:cNvSpPr/>
            <p:nvPr/>
          </p:nvSpPr>
          <p:spPr>
            <a:xfrm>
              <a:off x="3064" y="3018"/>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44" name="Text Box 75"/>
            <p:cNvSpPr txBox="1"/>
            <p:nvPr/>
          </p:nvSpPr>
          <p:spPr>
            <a:xfrm>
              <a:off x="288" y="2936"/>
              <a:ext cx="223" cy="232"/>
            </a:xfrm>
            <a:prstGeom prst="rect">
              <a:avLst/>
            </a:prstGeom>
            <a:noFill/>
            <a:ln w="9525">
              <a:noFill/>
            </a:ln>
          </p:spPr>
          <p:txBody>
            <a:bodyPr wrap="none" anchor="t" anchorCtr="0">
              <a:spAutoFit/>
            </a:bodyPr>
            <a:p>
              <a:r>
                <a:rPr lang="en-US" dirty="0">
                  <a:latin typeface="Trebuchet MS" panose="020B0603020202020204" pitchFamily="80" charset="0"/>
                </a:rPr>
                <a:t>s</a:t>
              </a:r>
              <a:r>
                <a:rPr lang="en-US" baseline="-25000" dirty="0">
                  <a:latin typeface="Trebuchet MS" panose="020B0603020202020204" pitchFamily="80" charset="0"/>
                </a:rPr>
                <a:t>0</a:t>
              </a:r>
              <a:endParaRPr lang="en-US" baseline="-25000" dirty="0">
                <a:latin typeface="Trebuchet MS" panose="020B0603020202020204" pitchFamily="80" charset="0"/>
              </a:endParaRPr>
            </a:p>
          </p:txBody>
        </p:sp>
        <p:sp>
          <p:nvSpPr>
            <p:cNvPr id="71745" name="Oval 76"/>
            <p:cNvSpPr/>
            <p:nvPr/>
          </p:nvSpPr>
          <p:spPr>
            <a:xfrm>
              <a:off x="3746" y="3004"/>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46" name="Oval 77"/>
            <p:cNvSpPr/>
            <p:nvPr/>
          </p:nvSpPr>
          <p:spPr>
            <a:xfrm>
              <a:off x="3528" y="3018"/>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47" name="Oval 79"/>
            <p:cNvSpPr/>
            <p:nvPr/>
          </p:nvSpPr>
          <p:spPr>
            <a:xfrm>
              <a:off x="3991" y="3018"/>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48" name="Line 80"/>
            <p:cNvSpPr/>
            <p:nvPr/>
          </p:nvSpPr>
          <p:spPr>
            <a:xfrm>
              <a:off x="550" y="3264"/>
              <a:ext cx="3696" cy="0"/>
            </a:xfrm>
            <a:prstGeom prst="line">
              <a:avLst/>
            </a:prstGeom>
            <a:ln w="28575" cap="flat" cmpd="sng">
              <a:solidFill>
                <a:schemeClr val="tx1"/>
              </a:solidFill>
              <a:prstDash val="solid"/>
              <a:round/>
              <a:headEnd type="none" w="med" len="med"/>
              <a:tailEnd type="none" w="med" len="med"/>
            </a:ln>
          </p:spPr>
        </p:sp>
        <p:sp>
          <p:nvSpPr>
            <p:cNvPr id="71749" name="Oval 81"/>
            <p:cNvSpPr/>
            <p:nvPr/>
          </p:nvSpPr>
          <p:spPr>
            <a:xfrm>
              <a:off x="502" y="321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50" name="Oval 82"/>
            <p:cNvSpPr/>
            <p:nvPr/>
          </p:nvSpPr>
          <p:spPr>
            <a:xfrm>
              <a:off x="747" y="3229"/>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51" name="Oval 83"/>
            <p:cNvSpPr/>
            <p:nvPr/>
          </p:nvSpPr>
          <p:spPr>
            <a:xfrm>
              <a:off x="965" y="3216"/>
              <a:ext cx="96" cy="96"/>
            </a:xfrm>
            <a:prstGeom prst="ellipse">
              <a:avLst/>
            </a:prstGeom>
            <a:solidFill>
              <a:srgbClr val="800000"/>
            </a:solidFill>
            <a:ln w="9525" cap="flat" cmpd="sng">
              <a:solidFill>
                <a:srgbClr val="8000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52" name="Oval 84"/>
            <p:cNvSpPr/>
            <p:nvPr/>
          </p:nvSpPr>
          <p:spPr>
            <a:xfrm>
              <a:off x="1429" y="321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53" name="Oval 85"/>
            <p:cNvSpPr/>
            <p:nvPr/>
          </p:nvSpPr>
          <p:spPr>
            <a:xfrm>
              <a:off x="1210" y="3230"/>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54" name="Oval 86"/>
            <p:cNvSpPr/>
            <p:nvPr/>
          </p:nvSpPr>
          <p:spPr>
            <a:xfrm>
              <a:off x="1892" y="321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55" name="Oval 87"/>
            <p:cNvSpPr/>
            <p:nvPr/>
          </p:nvSpPr>
          <p:spPr>
            <a:xfrm>
              <a:off x="1674" y="3230"/>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56" name="Oval 88"/>
            <p:cNvSpPr/>
            <p:nvPr/>
          </p:nvSpPr>
          <p:spPr>
            <a:xfrm>
              <a:off x="2356" y="321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57" name="Oval 89"/>
            <p:cNvSpPr/>
            <p:nvPr/>
          </p:nvSpPr>
          <p:spPr>
            <a:xfrm>
              <a:off x="2137" y="3230"/>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58" name="Oval 90"/>
            <p:cNvSpPr/>
            <p:nvPr/>
          </p:nvSpPr>
          <p:spPr>
            <a:xfrm>
              <a:off x="2819" y="321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59" name="Oval 91"/>
            <p:cNvSpPr/>
            <p:nvPr/>
          </p:nvSpPr>
          <p:spPr>
            <a:xfrm>
              <a:off x="2601" y="3230"/>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60" name="Oval 92"/>
            <p:cNvSpPr/>
            <p:nvPr/>
          </p:nvSpPr>
          <p:spPr>
            <a:xfrm>
              <a:off x="3283" y="321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61" name="Oval 93"/>
            <p:cNvSpPr/>
            <p:nvPr/>
          </p:nvSpPr>
          <p:spPr>
            <a:xfrm>
              <a:off x="3064" y="3230"/>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62" name="Text Box 94"/>
            <p:cNvSpPr txBox="1"/>
            <p:nvPr/>
          </p:nvSpPr>
          <p:spPr>
            <a:xfrm>
              <a:off x="288" y="3148"/>
              <a:ext cx="223" cy="232"/>
            </a:xfrm>
            <a:prstGeom prst="rect">
              <a:avLst/>
            </a:prstGeom>
            <a:noFill/>
            <a:ln w="9525">
              <a:noFill/>
            </a:ln>
          </p:spPr>
          <p:txBody>
            <a:bodyPr wrap="none" anchor="t" anchorCtr="0">
              <a:spAutoFit/>
            </a:bodyPr>
            <a:p>
              <a:r>
                <a:rPr lang="en-US" dirty="0">
                  <a:latin typeface="Trebuchet MS" panose="020B0603020202020204" pitchFamily="80" charset="0"/>
                </a:rPr>
                <a:t>s</a:t>
              </a:r>
              <a:r>
                <a:rPr lang="en-US" baseline="-25000" dirty="0">
                  <a:latin typeface="Trebuchet MS" panose="020B0603020202020204" pitchFamily="80" charset="0"/>
                </a:rPr>
                <a:t>0</a:t>
              </a:r>
              <a:endParaRPr lang="en-US" baseline="-25000" dirty="0">
                <a:latin typeface="Trebuchet MS" panose="020B0603020202020204" pitchFamily="80" charset="0"/>
              </a:endParaRPr>
            </a:p>
          </p:txBody>
        </p:sp>
        <p:sp>
          <p:nvSpPr>
            <p:cNvPr id="71763" name="Oval 95"/>
            <p:cNvSpPr/>
            <p:nvPr/>
          </p:nvSpPr>
          <p:spPr>
            <a:xfrm>
              <a:off x="3746" y="321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64" name="Oval 96"/>
            <p:cNvSpPr/>
            <p:nvPr/>
          </p:nvSpPr>
          <p:spPr>
            <a:xfrm>
              <a:off x="3528" y="3230"/>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65" name="Oval 98"/>
            <p:cNvSpPr/>
            <p:nvPr/>
          </p:nvSpPr>
          <p:spPr>
            <a:xfrm>
              <a:off x="3991" y="3230"/>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66" name="Line 99"/>
            <p:cNvSpPr/>
            <p:nvPr/>
          </p:nvSpPr>
          <p:spPr>
            <a:xfrm>
              <a:off x="550" y="3476"/>
              <a:ext cx="3696" cy="0"/>
            </a:xfrm>
            <a:prstGeom prst="line">
              <a:avLst/>
            </a:prstGeom>
            <a:ln w="28575" cap="flat" cmpd="sng">
              <a:solidFill>
                <a:schemeClr val="tx1"/>
              </a:solidFill>
              <a:prstDash val="solid"/>
              <a:round/>
              <a:headEnd type="none" w="med" len="med"/>
              <a:tailEnd type="none" w="med" len="med"/>
            </a:ln>
          </p:spPr>
        </p:sp>
        <p:sp>
          <p:nvSpPr>
            <p:cNvPr id="71767" name="Oval 100"/>
            <p:cNvSpPr/>
            <p:nvPr/>
          </p:nvSpPr>
          <p:spPr>
            <a:xfrm>
              <a:off x="502" y="3428"/>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68" name="Oval 101"/>
            <p:cNvSpPr/>
            <p:nvPr/>
          </p:nvSpPr>
          <p:spPr>
            <a:xfrm>
              <a:off x="747" y="3441"/>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69" name="Oval 102"/>
            <p:cNvSpPr/>
            <p:nvPr/>
          </p:nvSpPr>
          <p:spPr>
            <a:xfrm>
              <a:off x="965" y="3428"/>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70" name="Oval 103"/>
            <p:cNvSpPr/>
            <p:nvPr/>
          </p:nvSpPr>
          <p:spPr>
            <a:xfrm>
              <a:off x="1429" y="3428"/>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71" name="Oval 104"/>
            <p:cNvSpPr/>
            <p:nvPr/>
          </p:nvSpPr>
          <p:spPr>
            <a:xfrm>
              <a:off x="1210" y="3442"/>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72" name="Oval 105"/>
            <p:cNvSpPr/>
            <p:nvPr/>
          </p:nvSpPr>
          <p:spPr>
            <a:xfrm>
              <a:off x="1892" y="3428"/>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73" name="Oval 106"/>
            <p:cNvSpPr/>
            <p:nvPr/>
          </p:nvSpPr>
          <p:spPr>
            <a:xfrm>
              <a:off x="1674" y="3442"/>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74" name="Oval 107"/>
            <p:cNvSpPr/>
            <p:nvPr/>
          </p:nvSpPr>
          <p:spPr>
            <a:xfrm>
              <a:off x="2356" y="3428"/>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75" name="Oval 108"/>
            <p:cNvSpPr/>
            <p:nvPr/>
          </p:nvSpPr>
          <p:spPr>
            <a:xfrm>
              <a:off x="2137" y="3442"/>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76" name="Oval 109"/>
            <p:cNvSpPr/>
            <p:nvPr/>
          </p:nvSpPr>
          <p:spPr>
            <a:xfrm>
              <a:off x="2819" y="3428"/>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77" name="Oval 110"/>
            <p:cNvSpPr/>
            <p:nvPr/>
          </p:nvSpPr>
          <p:spPr>
            <a:xfrm>
              <a:off x="2601" y="3442"/>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78" name="Oval 111"/>
            <p:cNvSpPr/>
            <p:nvPr/>
          </p:nvSpPr>
          <p:spPr>
            <a:xfrm>
              <a:off x="3283" y="3428"/>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79" name="Oval 112"/>
            <p:cNvSpPr/>
            <p:nvPr/>
          </p:nvSpPr>
          <p:spPr>
            <a:xfrm>
              <a:off x="3064" y="3442"/>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80" name="Text Box 113"/>
            <p:cNvSpPr txBox="1"/>
            <p:nvPr/>
          </p:nvSpPr>
          <p:spPr>
            <a:xfrm>
              <a:off x="288" y="3360"/>
              <a:ext cx="223" cy="232"/>
            </a:xfrm>
            <a:prstGeom prst="rect">
              <a:avLst/>
            </a:prstGeom>
            <a:noFill/>
            <a:ln w="9525">
              <a:noFill/>
            </a:ln>
          </p:spPr>
          <p:txBody>
            <a:bodyPr wrap="none" anchor="t" anchorCtr="0">
              <a:spAutoFit/>
            </a:bodyPr>
            <a:p>
              <a:r>
                <a:rPr lang="en-US" dirty="0">
                  <a:latin typeface="Trebuchet MS" panose="020B0603020202020204" pitchFamily="80" charset="0"/>
                </a:rPr>
                <a:t>s</a:t>
              </a:r>
              <a:r>
                <a:rPr lang="en-US" baseline="-25000" dirty="0">
                  <a:latin typeface="Trebuchet MS" panose="020B0603020202020204" pitchFamily="80" charset="0"/>
                </a:rPr>
                <a:t>0</a:t>
              </a:r>
              <a:endParaRPr lang="en-US" baseline="-25000" dirty="0">
                <a:latin typeface="Trebuchet MS" panose="020B0603020202020204" pitchFamily="80" charset="0"/>
              </a:endParaRPr>
            </a:p>
          </p:txBody>
        </p:sp>
        <p:sp>
          <p:nvSpPr>
            <p:cNvPr id="71781" name="Oval 114"/>
            <p:cNvSpPr/>
            <p:nvPr/>
          </p:nvSpPr>
          <p:spPr>
            <a:xfrm>
              <a:off x="3746" y="3428"/>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82" name="Oval 115"/>
            <p:cNvSpPr/>
            <p:nvPr/>
          </p:nvSpPr>
          <p:spPr>
            <a:xfrm>
              <a:off x="3528" y="3442"/>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83" name="Oval 117"/>
            <p:cNvSpPr/>
            <p:nvPr/>
          </p:nvSpPr>
          <p:spPr>
            <a:xfrm>
              <a:off x="3991" y="3442"/>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84" name="Line 118"/>
            <p:cNvSpPr/>
            <p:nvPr/>
          </p:nvSpPr>
          <p:spPr>
            <a:xfrm>
              <a:off x="550" y="3688"/>
              <a:ext cx="3696" cy="0"/>
            </a:xfrm>
            <a:prstGeom prst="line">
              <a:avLst/>
            </a:prstGeom>
            <a:ln w="28575" cap="flat" cmpd="sng">
              <a:solidFill>
                <a:schemeClr val="tx1"/>
              </a:solidFill>
              <a:prstDash val="solid"/>
              <a:round/>
              <a:headEnd type="none" w="med" len="med"/>
              <a:tailEnd type="none" w="med" len="med"/>
            </a:ln>
          </p:spPr>
        </p:sp>
        <p:sp>
          <p:nvSpPr>
            <p:cNvPr id="71785" name="Oval 119"/>
            <p:cNvSpPr/>
            <p:nvPr/>
          </p:nvSpPr>
          <p:spPr>
            <a:xfrm>
              <a:off x="502" y="3640"/>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86" name="Oval 120"/>
            <p:cNvSpPr/>
            <p:nvPr/>
          </p:nvSpPr>
          <p:spPr>
            <a:xfrm>
              <a:off x="747" y="3653"/>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87" name="Oval 121"/>
            <p:cNvSpPr/>
            <p:nvPr/>
          </p:nvSpPr>
          <p:spPr>
            <a:xfrm>
              <a:off x="965" y="3640"/>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88" name="Oval 122"/>
            <p:cNvSpPr/>
            <p:nvPr/>
          </p:nvSpPr>
          <p:spPr>
            <a:xfrm>
              <a:off x="1429" y="3640"/>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89" name="Oval 123"/>
            <p:cNvSpPr/>
            <p:nvPr/>
          </p:nvSpPr>
          <p:spPr>
            <a:xfrm>
              <a:off x="1210" y="3654"/>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90" name="Oval 124"/>
            <p:cNvSpPr/>
            <p:nvPr/>
          </p:nvSpPr>
          <p:spPr>
            <a:xfrm>
              <a:off x="1892" y="3640"/>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91" name="Oval 125"/>
            <p:cNvSpPr/>
            <p:nvPr/>
          </p:nvSpPr>
          <p:spPr>
            <a:xfrm>
              <a:off x="1674" y="3654"/>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92" name="Oval 126"/>
            <p:cNvSpPr/>
            <p:nvPr/>
          </p:nvSpPr>
          <p:spPr>
            <a:xfrm>
              <a:off x="2356" y="3640"/>
              <a:ext cx="96" cy="96"/>
            </a:xfrm>
            <a:prstGeom prst="ellipse">
              <a:avLst/>
            </a:prstGeom>
            <a:solidFill>
              <a:srgbClr val="800000"/>
            </a:solidFill>
            <a:ln w="9525" cap="flat" cmpd="sng">
              <a:solidFill>
                <a:srgbClr val="8000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93" name="Oval 127"/>
            <p:cNvSpPr/>
            <p:nvPr/>
          </p:nvSpPr>
          <p:spPr>
            <a:xfrm>
              <a:off x="2137" y="3654"/>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94" name="Oval 128"/>
            <p:cNvSpPr/>
            <p:nvPr/>
          </p:nvSpPr>
          <p:spPr>
            <a:xfrm>
              <a:off x="2819" y="3640"/>
              <a:ext cx="96" cy="96"/>
            </a:xfrm>
            <a:prstGeom prst="ellipse">
              <a:avLst/>
            </a:prstGeom>
            <a:solidFill>
              <a:srgbClr val="800000"/>
            </a:solidFill>
            <a:ln w="9525" cap="flat" cmpd="sng">
              <a:solidFill>
                <a:srgbClr val="8000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95" name="Oval 129"/>
            <p:cNvSpPr/>
            <p:nvPr/>
          </p:nvSpPr>
          <p:spPr>
            <a:xfrm>
              <a:off x="2601" y="3654"/>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96" name="Oval 130"/>
            <p:cNvSpPr/>
            <p:nvPr/>
          </p:nvSpPr>
          <p:spPr>
            <a:xfrm>
              <a:off x="3283" y="3640"/>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97" name="Oval 131"/>
            <p:cNvSpPr/>
            <p:nvPr/>
          </p:nvSpPr>
          <p:spPr>
            <a:xfrm>
              <a:off x="3064" y="3654"/>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798" name="Text Box 132"/>
            <p:cNvSpPr txBox="1"/>
            <p:nvPr/>
          </p:nvSpPr>
          <p:spPr>
            <a:xfrm>
              <a:off x="288" y="3572"/>
              <a:ext cx="223" cy="232"/>
            </a:xfrm>
            <a:prstGeom prst="rect">
              <a:avLst/>
            </a:prstGeom>
            <a:noFill/>
            <a:ln w="9525">
              <a:noFill/>
            </a:ln>
          </p:spPr>
          <p:txBody>
            <a:bodyPr wrap="none" anchor="t" anchorCtr="0">
              <a:spAutoFit/>
            </a:bodyPr>
            <a:p>
              <a:r>
                <a:rPr lang="en-US" dirty="0">
                  <a:latin typeface="Trebuchet MS" panose="020B0603020202020204" pitchFamily="80" charset="0"/>
                </a:rPr>
                <a:t>s</a:t>
              </a:r>
              <a:r>
                <a:rPr lang="en-US" baseline="-25000" dirty="0">
                  <a:latin typeface="Trebuchet MS" panose="020B0603020202020204" pitchFamily="80" charset="0"/>
                </a:rPr>
                <a:t>0</a:t>
              </a:r>
              <a:endParaRPr lang="en-US" baseline="-25000" dirty="0">
                <a:latin typeface="Trebuchet MS" panose="020B0603020202020204" pitchFamily="80" charset="0"/>
              </a:endParaRPr>
            </a:p>
          </p:txBody>
        </p:sp>
        <p:sp>
          <p:nvSpPr>
            <p:cNvPr id="71799" name="Oval 133"/>
            <p:cNvSpPr/>
            <p:nvPr/>
          </p:nvSpPr>
          <p:spPr>
            <a:xfrm>
              <a:off x="3746" y="3640"/>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800" name="Oval 134"/>
            <p:cNvSpPr/>
            <p:nvPr/>
          </p:nvSpPr>
          <p:spPr>
            <a:xfrm>
              <a:off x="3528" y="3654"/>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801" name="Oval 136"/>
            <p:cNvSpPr/>
            <p:nvPr/>
          </p:nvSpPr>
          <p:spPr>
            <a:xfrm>
              <a:off x="3991" y="3654"/>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1802" name="Text Box 137"/>
            <p:cNvSpPr txBox="1"/>
            <p:nvPr/>
          </p:nvSpPr>
          <p:spPr>
            <a:xfrm>
              <a:off x="4572" y="2936"/>
              <a:ext cx="726" cy="232"/>
            </a:xfrm>
            <a:prstGeom prst="rect">
              <a:avLst/>
            </a:prstGeom>
            <a:noFill/>
            <a:ln w="9525">
              <a:noFill/>
            </a:ln>
          </p:spPr>
          <p:txBody>
            <a:bodyPr wrap="none" anchor="t" anchorCtr="0">
              <a:spAutoFit/>
            </a:bodyPr>
            <a:p>
              <a:r>
                <a:rPr lang="en-US" dirty="0">
                  <a:latin typeface="Trebuchet MS" panose="020B0603020202020204" pitchFamily="80" charset="0"/>
                </a:rPr>
                <a:t>R</a:t>
              </a:r>
              <a:r>
                <a:rPr lang="en-US" baseline="-25000" dirty="0">
                  <a:latin typeface="Trebuchet MS" panose="020B0603020202020204" pitchFamily="80" charset="0"/>
                </a:rPr>
                <a:t>2</a:t>
              </a:r>
              <a:r>
                <a:rPr lang="en-US" dirty="0">
                  <a:latin typeface="Trebuchet MS" panose="020B0603020202020204" pitchFamily="80" charset="0"/>
                </a:rPr>
                <a:t>(s) = +1</a:t>
              </a:r>
              <a:endParaRPr lang="en-US" baseline="-25000" dirty="0">
                <a:latin typeface="Trebuchet MS" panose="020B0603020202020204" pitchFamily="80" charset="0"/>
              </a:endParaRPr>
            </a:p>
          </p:txBody>
        </p:sp>
        <p:sp>
          <p:nvSpPr>
            <p:cNvPr id="71803" name="Text Box 138"/>
            <p:cNvSpPr txBox="1"/>
            <p:nvPr/>
          </p:nvSpPr>
          <p:spPr>
            <a:xfrm>
              <a:off x="4572" y="3148"/>
              <a:ext cx="703" cy="232"/>
            </a:xfrm>
            <a:prstGeom prst="rect">
              <a:avLst/>
            </a:prstGeom>
            <a:noFill/>
            <a:ln w="9525">
              <a:noFill/>
            </a:ln>
          </p:spPr>
          <p:txBody>
            <a:bodyPr wrap="none" anchor="t" anchorCtr="0">
              <a:spAutoFit/>
            </a:bodyPr>
            <a:p>
              <a:r>
                <a:rPr lang="en-US" dirty="0">
                  <a:latin typeface="Trebuchet MS" panose="020B0603020202020204" pitchFamily="80" charset="0"/>
                </a:rPr>
                <a:t>R</a:t>
              </a:r>
              <a:r>
                <a:rPr lang="en-US" baseline="-25000" dirty="0">
                  <a:latin typeface="Trebuchet MS" panose="020B0603020202020204" pitchFamily="80" charset="0"/>
                </a:rPr>
                <a:t>3</a:t>
              </a:r>
              <a:r>
                <a:rPr lang="en-US" dirty="0">
                  <a:latin typeface="Trebuchet MS" panose="020B0603020202020204" pitchFamily="80" charset="0"/>
                </a:rPr>
                <a:t>(s) = -5</a:t>
              </a:r>
              <a:endParaRPr lang="en-US" baseline="-25000" dirty="0">
                <a:latin typeface="Trebuchet MS" panose="020B0603020202020204" pitchFamily="80" charset="0"/>
              </a:endParaRPr>
            </a:p>
          </p:txBody>
        </p:sp>
        <p:sp>
          <p:nvSpPr>
            <p:cNvPr id="71804" name="Text Box 139"/>
            <p:cNvSpPr txBox="1"/>
            <p:nvPr/>
          </p:nvSpPr>
          <p:spPr>
            <a:xfrm>
              <a:off x="4572" y="3580"/>
              <a:ext cx="726" cy="232"/>
            </a:xfrm>
            <a:prstGeom prst="rect">
              <a:avLst/>
            </a:prstGeom>
            <a:noFill/>
            <a:ln w="9525">
              <a:noFill/>
            </a:ln>
          </p:spPr>
          <p:txBody>
            <a:bodyPr wrap="none" anchor="t" anchorCtr="0">
              <a:spAutoFit/>
            </a:bodyPr>
            <a:p>
              <a:r>
                <a:rPr lang="en-US" dirty="0">
                  <a:latin typeface="Trebuchet MS" panose="020B0603020202020204" pitchFamily="80" charset="0"/>
                </a:rPr>
                <a:t>R</a:t>
              </a:r>
              <a:r>
                <a:rPr lang="en-US" baseline="-25000" dirty="0">
                  <a:latin typeface="Trebuchet MS" panose="020B0603020202020204" pitchFamily="80" charset="0"/>
                </a:rPr>
                <a:t>4</a:t>
              </a:r>
              <a:r>
                <a:rPr lang="en-US" dirty="0">
                  <a:latin typeface="Trebuchet MS" panose="020B0603020202020204" pitchFamily="80" charset="0"/>
                </a:rPr>
                <a:t>(s) = +4</a:t>
              </a:r>
              <a:endParaRPr lang="en-US" baseline="-25000" dirty="0">
                <a:latin typeface="Trebuchet MS" panose="020B0603020202020204" pitchFamily="80" charset="0"/>
              </a:endParaRPr>
            </a:p>
          </p:txBody>
        </p:sp>
        <p:sp>
          <p:nvSpPr>
            <p:cNvPr id="71805" name="Text Box 140"/>
            <p:cNvSpPr txBox="1"/>
            <p:nvPr/>
          </p:nvSpPr>
          <p:spPr>
            <a:xfrm>
              <a:off x="3168" y="3906"/>
              <a:ext cx="2176" cy="251"/>
            </a:xfrm>
            <a:prstGeom prst="rect">
              <a:avLst/>
            </a:prstGeom>
            <a:noFill/>
            <a:ln w="9525">
              <a:noFill/>
            </a:ln>
          </p:spPr>
          <p:txBody>
            <a:bodyPr wrap="none" anchor="t" anchorCtr="0">
              <a:spAutoFit/>
            </a:bodyPr>
            <a:p>
              <a:r>
                <a:rPr lang="en-US" sz="2000" dirty="0">
                  <a:latin typeface="Trebuchet MS" panose="020B0603020202020204" pitchFamily="80" charset="0"/>
                </a:rPr>
                <a:t>V</a:t>
              </a:r>
              <a:r>
                <a:rPr lang="en-US" sz="2000" baseline="30000" dirty="0">
                  <a:latin typeface="Symbol" panose="05050102010706020507" pitchFamily="18" charset="2"/>
                  <a:sym typeface="Symbol" panose="05050102010706020507" pitchFamily="18" charset="2"/>
                </a:rPr>
                <a:t></a:t>
              </a:r>
              <a:r>
                <a:rPr lang="en-US" sz="2000" dirty="0">
                  <a:latin typeface="Trebuchet MS" panose="020B0603020202020204" pitchFamily="80" charset="0"/>
                </a:rPr>
                <a:t>(s) ≈ (2 + 1 – 5 + 4)/4 = 0.5</a:t>
              </a:r>
              <a:endParaRPr lang="en-US" sz="2000" baseline="-25000" dirty="0">
                <a:latin typeface="Trebuchet MS" panose="020B0603020202020204" pitchFamily="80" charset="0"/>
              </a:endParaRPr>
            </a:p>
          </p:txBody>
        </p:sp>
        <p:sp>
          <p:nvSpPr>
            <p:cNvPr id="71806" name="Rectangle 142"/>
            <p:cNvSpPr/>
            <p:nvPr/>
          </p:nvSpPr>
          <p:spPr>
            <a:xfrm>
              <a:off x="4212" y="2790"/>
              <a:ext cx="96" cy="96"/>
            </a:xfrm>
            <a:prstGeom prst="rect">
              <a:avLst/>
            </a:prstGeom>
            <a:solidFill>
              <a:srgbClr val="808080"/>
            </a:solidFill>
            <a:ln w="9525" cap="flat" cmpd="sng">
              <a:solidFill>
                <a:srgbClr val="808080"/>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sp>
          <p:nvSpPr>
            <p:cNvPr id="71807" name="Rectangle 143"/>
            <p:cNvSpPr/>
            <p:nvPr/>
          </p:nvSpPr>
          <p:spPr>
            <a:xfrm>
              <a:off x="4212" y="3006"/>
              <a:ext cx="96" cy="96"/>
            </a:xfrm>
            <a:prstGeom prst="rect">
              <a:avLst/>
            </a:prstGeom>
            <a:solidFill>
              <a:srgbClr val="808080"/>
            </a:solidFill>
            <a:ln w="9525" cap="flat" cmpd="sng">
              <a:solidFill>
                <a:srgbClr val="808080"/>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sp>
          <p:nvSpPr>
            <p:cNvPr id="71808" name="Rectangle 144"/>
            <p:cNvSpPr/>
            <p:nvPr/>
          </p:nvSpPr>
          <p:spPr>
            <a:xfrm>
              <a:off x="4212" y="3216"/>
              <a:ext cx="96" cy="96"/>
            </a:xfrm>
            <a:prstGeom prst="rect">
              <a:avLst/>
            </a:prstGeom>
            <a:solidFill>
              <a:srgbClr val="808080"/>
            </a:solidFill>
            <a:ln w="9525" cap="flat" cmpd="sng">
              <a:solidFill>
                <a:srgbClr val="808080"/>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sp>
          <p:nvSpPr>
            <p:cNvPr id="71809" name="Rectangle 145"/>
            <p:cNvSpPr/>
            <p:nvPr/>
          </p:nvSpPr>
          <p:spPr>
            <a:xfrm>
              <a:off x="4212" y="3432"/>
              <a:ext cx="96" cy="96"/>
            </a:xfrm>
            <a:prstGeom prst="rect">
              <a:avLst/>
            </a:prstGeom>
            <a:solidFill>
              <a:srgbClr val="808080"/>
            </a:solidFill>
            <a:ln w="9525" cap="flat" cmpd="sng">
              <a:solidFill>
                <a:srgbClr val="808080"/>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sp>
          <p:nvSpPr>
            <p:cNvPr id="71810" name="Rectangle 146"/>
            <p:cNvSpPr/>
            <p:nvPr/>
          </p:nvSpPr>
          <p:spPr>
            <a:xfrm>
              <a:off x="4212" y="3636"/>
              <a:ext cx="96" cy="96"/>
            </a:xfrm>
            <a:prstGeom prst="rect">
              <a:avLst/>
            </a:prstGeom>
            <a:solidFill>
              <a:srgbClr val="808080"/>
            </a:solidFill>
            <a:ln w="9525" cap="flat" cmpd="sng">
              <a:solidFill>
                <a:srgbClr val="808080"/>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grpSp>
      <p:sp>
        <p:nvSpPr>
          <p:cNvPr id="3" name="Slide Number Placeholder 2"/>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p:nvPr>
        </p:nvSpPr>
        <p:spPr/>
        <p:txBody>
          <a:bodyPr/>
          <a:p>
            <a:r>
              <a:rPr lang="en-US"/>
              <a:t>Monte Carlo control (V,Q)</a:t>
            </a:r>
            <a:endParaRPr lang="en-US"/>
          </a:p>
        </p:txBody>
      </p:sp>
      <p:sp>
        <p:nvSpPr>
          <p:cNvPr id="29699" name="Rectangle 3"/>
          <p:cNvSpPr>
            <a:spLocks noGrp="1"/>
          </p:cNvSpPr>
          <p:nvPr>
            <p:ph idx="1"/>
          </p:nvPr>
        </p:nvSpPr>
        <p:spPr/>
        <p:txBody>
          <a:bodyPr/>
          <a:p>
            <a:r>
              <a:t>V not enough for policy improvement</a:t>
            </a:r>
          </a:p>
          <a:p>
            <a:pPr lvl="1"/>
            <a:r>
              <a:t>need exact model of environment</a:t>
            </a:r>
          </a:p>
          <a:p>
            <a:pPr lvl="1"/>
          </a:p>
          <a:p>
            <a:r>
              <a:t>estimate Q(s,a)</a:t>
            </a:r>
          </a:p>
          <a:p>
            <a:pPr lvl="1"/>
          </a:p>
          <a:p>
            <a:pPr lvl="1"/>
          </a:p>
          <a:p>
            <a:r>
              <a:t>MC control</a:t>
            </a:r>
          </a:p>
          <a:p>
            <a:pPr lvl="1"/>
            <a:r>
              <a:t>update after each episode</a:t>
            </a:r>
          </a:p>
          <a:p>
            <a:pPr lvl="1"/>
          </a:p>
          <a:p/>
        </p:txBody>
      </p:sp>
      <p:grpSp>
        <p:nvGrpSpPr>
          <p:cNvPr id="73731" name="Group 23"/>
          <p:cNvGrpSpPr/>
          <p:nvPr/>
        </p:nvGrpSpPr>
        <p:grpSpPr>
          <a:xfrm>
            <a:off x="7772400" y="1600200"/>
            <a:ext cx="2209800" cy="1371600"/>
            <a:chOff x="672" y="2496"/>
            <a:chExt cx="912" cy="576"/>
          </a:xfrm>
        </p:grpSpPr>
        <p:sp>
          <p:nvSpPr>
            <p:cNvPr id="73732" name="Line 13"/>
            <p:cNvSpPr/>
            <p:nvPr/>
          </p:nvSpPr>
          <p:spPr>
            <a:xfrm flipH="1">
              <a:off x="793" y="2544"/>
              <a:ext cx="311" cy="225"/>
            </a:xfrm>
            <a:prstGeom prst="line">
              <a:avLst/>
            </a:prstGeom>
            <a:ln w="28575" cap="flat" cmpd="sng">
              <a:solidFill>
                <a:schemeClr val="tx1"/>
              </a:solidFill>
              <a:prstDash val="solid"/>
              <a:round/>
              <a:headEnd type="none" w="med" len="med"/>
              <a:tailEnd type="none" w="med" len="med"/>
            </a:ln>
          </p:spPr>
        </p:sp>
        <p:sp>
          <p:nvSpPr>
            <p:cNvPr id="73733" name="Line 14"/>
            <p:cNvSpPr/>
            <p:nvPr/>
          </p:nvSpPr>
          <p:spPr>
            <a:xfrm flipH="1">
              <a:off x="1096" y="2544"/>
              <a:ext cx="8" cy="210"/>
            </a:xfrm>
            <a:prstGeom prst="line">
              <a:avLst/>
            </a:prstGeom>
            <a:ln w="28575" cap="flat" cmpd="sng">
              <a:solidFill>
                <a:schemeClr val="tx1"/>
              </a:solidFill>
              <a:prstDash val="solid"/>
              <a:round/>
              <a:headEnd type="none" w="med" len="med"/>
              <a:tailEnd type="none" w="med" len="med"/>
            </a:ln>
          </p:spPr>
        </p:sp>
        <p:sp>
          <p:nvSpPr>
            <p:cNvPr id="73734" name="Line 15"/>
            <p:cNvSpPr/>
            <p:nvPr/>
          </p:nvSpPr>
          <p:spPr>
            <a:xfrm>
              <a:off x="1104" y="2544"/>
              <a:ext cx="295" cy="210"/>
            </a:xfrm>
            <a:prstGeom prst="line">
              <a:avLst/>
            </a:prstGeom>
            <a:ln w="28575" cap="flat" cmpd="sng">
              <a:solidFill>
                <a:schemeClr val="tx1"/>
              </a:solidFill>
              <a:prstDash val="solid"/>
              <a:round/>
              <a:headEnd type="none" w="med" len="med"/>
              <a:tailEnd type="none" w="med" len="med"/>
            </a:ln>
          </p:spPr>
        </p:sp>
        <p:sp>
          <p:nvSpPr>
            <p:cNvPr id="73735" name="Line 17"/>
            <p:cNvSpPr/>
            <p:nvPr/>
          </p:nvSpPr>
          <p:spPr>
            <a:xfrm flipV="1">
              <a:off x="720" y="2736"/>
              <a:ext cx="96" cy="288"/>
            </a:xfrm>
            <a:prstGeom prst="line">
              <a:avLst/>
            </a:prstGeom>
            <a:ln w="28575" cap="flat" cmpd="sng">
              <a:solidFill>
                <a:schemeClr val="tx1"/>
              </a:solidFill>
              <a:prstDash val="solid"/>
              <a:round/>
              <a:headEnd type="none" w="med" len="med"/>
              <a:tailEnd type="none" w="med" len="med"/>
            </a:ln>
          </p:spPr>
        </p:sp>
        <p:sp>
          <p:nvSpPr>
            <p:cNvPr id="73736" name="Line 18"/>
            <p:cNvSpPr/>
            <p:nvPr/>
          </p:nvSpPr>
          <p:spPr>
            <a:xfrm flipH="1" flipV="1">
              <a:off x="816" y="2736"/>
              <a:ext cx="48" cy="288"/>
            </a:xfrm>
            <a:prstGeom prst="line">
              <a:avLst/>
            </a:prstGeom>
            <a:ln w="28575" cap="flat" cmpd="sng">
              <a:solidFill>
                <a:schemeClr val="tx1"/>
              </a:solidFill>
              <a:prstDash val="solid"/>
              <a:round/>
              <a:headEnd type="none" w="med" len="med"/>
              <a:tailEnd type="none" w="med" len="med"/>
            </a:ln>
          </p:spPr>
        </p:sp>
        <p:sp>
          <p:nvSpPr>
            <p:cNvPr id="73737" name="Line 19"/>
            <p:cNvSpPr/>
            <p:nvPr/>
          </p:nvSpPr>
          <p:spPr>
            <a:xfrm flipV="1">
              <a:off x="1056" y="2736"/>
              <a:ext cx="48" cy="288"/>
            </a:xfrm>
            <a:prstGeom prst="line">
              <a:avLst/>
            </a:prstGeom>
            <a:ln w="28575" cap="flat" cmpd="sng">
              <a:solidFill>
                <a:schemeClr val="tx1"/>
              </a:solidFill>
              <a:prstDash val="solid"/>
              <a:round/>
              <a:headEnd type="none" w="med" len="med"/>
              <a:tailEnd type="none" w="med" len="med"/>
            </a:ln>
          </p:spPr>
        </p:sp>
        <p:sp>
          <p:nvSpPr>
            <p:cNvPr id="73738" name="Line 20"/>
            <p:cNvSpPr/>
            <p:nvPr/>
          </p:nvSpPr>
          <p:spPr>
            <a:xfrm flipH="1" flipV="1">
              <a:off x="1104" y="2736"/>
              <a:ext cx="96" cy="288"/>
            </a:xfrm>
            <a:prstGeom prst="line">
              <a:avLst/>
            </a:prstGeom>
            <a:ln w="28575" cap="flat" cmpd="sng">
              <a:solidFill>
                <a:schemeClr val="tx1"/>
              </a:solidFill>
              <a:prstDash val="solid"/>
              <a:round/>
              <a:headEnd type="none" w="med" len="med"/>
              <a:tailEnd type="none" w="med" len="med"/>
            </a:ln>
          </p:spPr>
        </p:sp>
        <p:sp>
          <p:nvSpPr>
            <p:cNvPr id="73739" name="Line 21"/>
            <p:cNvSpPr/>
            <p:nvPr/>
          </p:nvSpPr>
          <p:spPr>
            <a:xfrm flipV="1">
              <a:off x="1392" y="2736"/>
              <a:ext cx="0" cy="288"/>
            </a:xfrm>
            <a:prstGeom prst="line">
              <a:avLst/>
            </a:prstGeom>
            <a:ln w="28575" cap="flat" cmpd="sng">
              <a:solidFill>
                <a:schemeClr val="tx1"/>
              </a:solidFill>
              <a:prstDash val="solid"/>
              <a:round/>
              <a:headEnd type="none" w="med" len="med"/>
              <a:tailEnd type="none" w="med" len="med"/>
            </a:ln>
          </p:spPr>
        </p:sp>
        <p:sp>
          <p:nvSpPr>
            <p:cNvPr id="73740" name="Line 22"/>
            <p:cNvSpPr/>
            <p:nvPr/>
          </p:nvSpPr>
          <p:spPr>
            <a:xfrm flipH="1" flipV="1">
              <a:off x="1392" y="2736"/>
              <a:ext cx="144" cy="288"/>
            </a:xfrm>
            <a:prstGeom prst="line">
              <a:avLst/>
            </a:prstGeom>
            <a:ln w="28575" cap="flat" cmpd="sng">
              <a:solidFill>
                <a:schemeClr val="tx1"/>
              </a:solidFill>
              <a:prstDash val="solid"/>
              <a:round/>
              <a:headEnd type="none" w="med" len="med"/>
              <a:tailEnd type="none" w="med" len="med"/>
            </a:ln>
          </p:spPr>
        </p:sp>
        <p:sp>
          <p:nvSpPr>
            <p:cNvPr id="73741" name="Oval 4"/>
            <p:cNvSpPr/>
            <p:nvPr/>
          </p:nvSpPr>
          <p:spPr>
            <a:xfrm>
              <a:off x="1056" y="249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3742" name="Oval 5"/>
            <p:cNvSpPr/>
            <p:nvPr/>
          </p:nvSpPr>
          <p:spPr>
            <a:xfrm>
              <a:off x="777" y="2721"/>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3743" name="Oval 6"/>
            <p:cNvSpPr/>
            <p:nvPr/>
          </p:nvSpPr>
          <p:spPr>
            <a:xfrm>
              <a:off x="1068" y="2721"/>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3744" name="Oval 7"/>
            <p:cNvSpPr/>
            <p:nvPr/>
          </p:nvSpPr>
          <p:spPr>
            <a:xfrm>
              <a:off x="1365" y="2721"/>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3745" name="Oval 8"/>
            <p:cNvSpPr/>
            <p:nvPr/>
          </p:nvSpPr>
          <p:spPr>
            <a:xfrm>
              <a:off x="672"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3746" name="Oval 9"/>
            <p:cNvSpPr/>
            <p:nvPr/>
          </p:nvSpPr>
          <p:spPr>
            <a:xfrm>
              <a:off x="816"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3747" name="Oval 10"/>
            <p:cNvSpPr/>
            <p:nvPr/>
          </p:nvSpPr>
          <p:spPr>
            <a:xfrm>
              <a:off x="1008"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3748" name="Oval 11"/>
            <p:cNvSpPr/>
            <p:nvPr/>
          </p:nvSpPr>
          <p:spPr>
            <a:xfrm>
              <a:off x="1152"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3749" name="Oval 12"/>
            <p:cNvSpPr/>
            <p:nvPr/>
          </p:nvSpPr>
          <p:spPr>
            <a:xfrm>
              <a:off x="1344"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73750" name="Oval 16"/>
            <p:cNvSpPr/>
            <p:nvPr/>
          </p:nvSpPr>
          <p:spPr>
            <a:xfrm>
              <a:off x="1488" y="297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grpSp>
      <p:pic>
        <p:nvPicPr>
          <p:cNvPr id="73751" name="Picture 28" descr="txp_fig"/>
          <p:cNvPicPr>
            <a:picLocks noChangeAspect="1"/>
          </p:cNvPicPr>
          <p:nvPr>
            <p:custDataLst>
              <p:tags r:id="rId1"/>
            </p:custDataLst>
          </p:nvPr>
        </p:nvPicPr>
        <p:blipFill>
          <a:blip r:embed="rId2"/>
          <a:stretch>
            <a:fillRect/>
          </a:stretch>
        </p:blipFill>
        <p:spPr>
          <a:xfrm>
            <a:off x="2597150" y="2324100"/>
            <a:ext cx="2971800" cy="368300"/>
          </a:xfrm>
          <a:prstGeom prst="rect">
            <a:avLst/>
          </a:prstGeom>
          <a:noFill/>
          <a:ln w="9525">
            <a:noFill/>
          </a:ln>
        </p:spPr>
      </p:pic>
      <p:pic>
        <p:nvPicPr>
          <p:cNvPr id="73752" name="Picture 36" descr="txp_fig"/>
          <p:cNvPicPr>
            <a:picLocks noChangeAspect="1"/>
          </p:cNvPicPr>
          <p:nvPr>
            <p:custDataLst>
              <p:tags r:id="rId3"/>
            </p:custDataLst>
          </p:nvPr>
        </p:nvPicPr>
        <p:blipFill>
          <a:blip r:embed="rId4"/>
          <a:stretch>
            <a:fillRect/>
          </a:stretch>
        </p:blipFill>
        <p:spPr>
          <a:xfrm>
            <a:off x="2806700" y="3797300"/>
            <a:ext cx="5803900" cy="317500"/>
          </a:xfrm>
          <a:prstGeom prst="rect">
            <a:avLst/>
          </a:prstGeom>
          <a:noFill/>
          <a:ln w="9525">
            <a:noFill/>
          </a:ln>
        </p:spPr>
      </p:pic>
      <p:pic>
        <p:nvPicPr>
          <p:cNvPr id="73753" name="Picture 39" descr="txp_fig"/>
          <p:cNvPicPr>
            <a:picLocks noChangeAspect="1"/>
          </p:cNvPicPr>
          <p:nvPr>
            <p:custDataLst>
              <p:tags r:id="rId5"/>
            </p:custDataLst>
          </p:nvPr>
        </p:nvPicPr>
        <p:blipFill>
          <a:blip r:embed="rId6"/>
          <a:stretch>
            <a:fillRect/>
          </a:stretch>
        </p:blipFill>
        <p:spPr>
          <a:xfrm>
            <a:off x="2806700" y="5661660"/>
            <a:ext cx="3416300" cy="266700"/>
          </a:xfrm>
          <a:prstGeom prst="rect">
            <a:avLst/>
          </a:prstGeom>
          <a:noFill/>
          <a:ln w="9525">
            <a:noFill/>
          </a:ln>
        </p:spPr>
      </p:pic>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title"/>
          </p:nvPr>
        </p:nvSpPr>
        <p:spPr/>
        <p:txBody>
          <a:bodyPr vert="horz" wrap="square" lIns="91440" tIns="45720" rIns="91440" bIns="45720" anchor="ctr" anchorCtr="0"/>
          <a:p>
            <a:r>
              <a:rPr lang="en-US" dirty="0"/>
              <a:t>Maintaining exploration(soft policies)</a:t>
            </a:r>
            <a:endParaRPr lang="en-US" dirty="0"/>
          </a:p>
        </p:txBody>
      </p:sp>
      <p:sp>
        <p:nvSpPr>
          <p:cNvPr id="30723" name="Rectangle 3"/>
          <p:cNvSpPr>
            <a:spLocks noGrp="1"/>
          </p:cNvSpPr>
          <p:nvPr>
            <p:ph idx="1"/>
          </p:nvPr>
        </p:nvSpPr>
        <p:spPr>
          <a:xfrm>
            <a:off x="659130" y="1254760"/>
            <a:ext cx="11111865" cy="4922520"/>
          </a:xfrm>
        </p:spPr>
        <p:txBody>
          <a:bodyPr vert="horz" wrap="square" lIns="91440" tIns="45720" rIns="91440" bIns="45720" anchor="t" anchorCtr="0">
            <a:normAutofit/>
          </a:bodyPr>
          <a:p>
            <a:pPr marL="457200" marR="0" indent="-4572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sz="2800" b="0" i="0" u="none" strike="noStrike" kern="1200" cap="none" spc="0" normalizeH="0" baseline="0" noProof="1" dirty="0">
                <a:solidFill>
                  <a:srgbClr val="FF0000"/>
                </a:solidFill>
                <a:latin typeface="+mn-lt"/>
                <a:ea typeface="+mn-ea"/>
                <a:cs typeface="+mn-cs"/>
              </a:rPr>
              <a:t>deterministic/greedy policy won’t explore all actions</a:t>
            </a:r>
            <a:endParaRPr kumimoji="0" sz="2800" b="0" i="0" u="none" strike="noStrike" kern="1200" cap="none" spc="0" normalizeH="0" baseline="0" noProof="1" dirty="0">
              <a:solidFill>
                <a:schemeClr val="tx1"/>
              </a:solidFill>
              <a:latin typeface="+mn-lt"/>
              <a:ea typeface="+mn-ea"/>
              <a:cs typeface="+mn-cs"/>
            </a:endParaRPr>
          </a:p>
          <a:p>
            <a:pPr marL="838200" marR="0" lvl="1" indent="-381000" algn="l" defTabSz="914400" rtl="0" eaLnBrk="1" fontAlgn="auto" latinLnBrk="0" hangingPunct="1">
              <a:lnSpc>
                <a:spcPct val="90000"/>
              </a:lnSpc>
              <a:spcBef>
                <a:spcPts val="500"/>
              </a:spcBef>
              <a:spcAft>
                <a:spcPct val="0"/>
              </a:spcAft>
              <a:buClrTx/>
              <a:buSzTx/>
              <a:buFont typeface="Arial" panose="020B0604020202020204" pitchFamily="34" charset="0"/>
              <a:buChar char="•"/>
            </a:pPr>
            <a:r>
              <a:rPr kumimoji="0" sz="2400" b="0" i="0" u="none" strike="noStrike" kern="1200" cap="none" spc="0" normalizeH="0" baseline="0" noProof="1" dirty="0">
                <a:solidFill>
                  <a:schemeClr val="tx1"/>
                </a:solidFill>
                <a:latin typeface="+mn-lt"/>
                <a:ea typeface="+mn-ea"/>
                <a:cs typeface="+mn-cs"/>
              </a:rPr>
              <a:t>don’t know anything about the environment at the beginning</a:t>
            </a:r>
            <a:endParaRPr kumimoji="0" sz="2400" b="0" i="0" u="none" strike="noStrike" kern="1200" cap="none" spc="0" normalizeH="0" baseline="0" noProof="1" dirty="0">
              <a:solidFill>
                <a:schemeClr val="tx1"/>
              </a:solidFill>
              <a:latin typeface="+mn-lt"/>
              <a:ea typeface="+mn-ea"/>
              <a:cs typeface="+mn-cs"/>
            </a:endParaRPr>
          </a:p>
          <a:p>
            <a:pPr marL="838200" marR="0" lvl="1" indent="-381000" algn="l" defTabSz="914400" rtl="0" eaLnBrk="1" fontAlgn="auto" latinLnBrk="0" hangingPunct="1">
              <a:lnSpc>
                <a:spcPct val="90000"/>
              </a:lnSpc>
              <a:spcBef>
                <a:spcPts val="500"/>
              </a:spcBef>
              <a:spcAft>
                <a:spcPct val="0"/>
              </a:spcAft>
              <a:buClrTx/>
              <a:buSzTx/>
              <a:buFont typeface="Arial" panose="020B0604020202020204" pitchFamily="34" charset="0"/>
              <a:buChar char="•"/>
            </a:pPr>
            <a:r>
              <a:rPr kumimoji="0" sz="2400" b="0" i="0" u="none" strike="noStrike" kern="1200" cap="none" spc="0" normalizeH="0" baseline="0" noProof="1" dirty="0">
                <a:solidFill>
                  <a:schemeClr val="tx1"/>
                </a:solidFill>
                <a:latin typeface="+mn-lt"/>
                <a:ea typeface="+mn-ea"/>
                <a:cs typeface="+mn-cs"/>
              </a:rPr>
              <a:t>need to try all actions to find the optimal one</a:t>
            </a:r>
            <a:endParaRPr kumimoji="0" sz="2400" b="0" i="0" u="none" strike="noStrike" kern="1200" cap="none" spc="0" normalizeH="0" baseline="0" noProof="1" dirty="0">
              <a:solidFill>
                <a:schemeClr val="tx1"/>
              </a:solidFill>
              <a:latin typeface="+mn-lt"/>
              <a:ea typeface="+mn-ea"/>
              <a:cs typeface="+mn-cs"/>
            </a:endParaRPr>
          </a:p>
          <a:p>
            <a:pPr marL="838200" marR="0" lvl="1" indent="-381000" algn="l" defTabSz="914400" rtl="0" eaLnBrk="1" fontAlgn="auto" latinLnBrk="0" hangingPunct="1">
              <a:lnSpc>
                <a:spcPct val="90000"/>
              </a:lnSpc>
              <a:spcBef>
                <a:spcPts val="500"/>
              </a:spcBef>
              <a:spcAft>
                <a:spcPct val="0"/>
              </a:spcAft>
              <a:buClrTx/>
              <a:buSzTx/>
              <a:buFont typeface="Arial" panose="020B0604020202020204" pitchFamily="34" charset="0"/>
              <a:buChar char="•"/>
            </a:pPr>
            <a:endParaRPr kumimoji="0" sz="2400" b="0" i="0" u="none" strike="noStrike" kern="1200" cap="none" spc="0" normalizeH="0" baseline="0" noProof="1" dirty="0">
              <a:solidFill>
                <a:schemeClr val="tx1"/>
              </a:solidFill>
              <a:latin typeface="+mn-lt"/>
              <a:ea typeface="+mn-ea"/>
              <a:cs typeface="+mn-cs"/>
            </a:endParaRPr>
          </a:p>
          <a:p>
            <a:pPr marL="457200" marR="0" indent="-4572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sz="2800" b="0" i="0" u="none" strike="noStrike" kern="1200" cap="none" spc="0" normalizeH="0" baseline="0" noProof="1" dirty="0">
                <a:solidFill>
                  <a:schemeClr val="tx1"/>
                </a:solidFill>
                <a:latin typeface="+mn-lt"/>
                <a:ea typeface="+mn-ea"/>
                <a:cs typeface="+mn-cs"/>
              </a:rPr>
              <a:t>maintain exploration</a:t>
            </a:r>
            <a:endParaRPr kumimoji="0" sz="2800" b="0" i="0" u="none" strike="noStrike" kern="1200" cap="none" spc="0" normalizeH="0" baseline="0" noProof="1" dirty="0">
              <a:solidFill>
                <a:schemeClr val="tx1"/>
              </a:solidFill>
              <a:latin typeface="+mn-lt"/>
              <a:ea typeface="+mn-ea"/>
              <a:cs typeface="+mn-cs"/>
            </a:endParaRPr>
          </a:p>
          <a:p>
            <a:pPr marL="838200" marR="0" lvl="1" indent="-381000" algn="l" defTabSz="914400" rtl="0" eaLnBrk="1" fontAlgn="auto" latinLnBrk="0" hangingPunct="1">
              <a:lnSpc>
                <a:spcPct val="90000"/>
              </a:lnSpc>
              <a:spcBef>
                <a:spcPts val="500"/>
              </a:spcBef>
              <a:spcAft>
                <a:spcPct val="0"/>
              </a:spcAft>
              <a:buClrTx/>
              <a:buSzTx/>
              <a:buFont typeface="Arial" panose="020B0604020202020204" pitchFamily="34" charset="0"/>
              <a:buChar char="•"/>
            </a:pPr>
            <a:r>
              <a:rPr kumimoji="0" sz="2400" b="0" i="0" u="none" strike="noStrike" kern="1200" cap="none" spc="0" normalizeH="0" baseline="0" noProof="1" dirty="0">
                <a:solidFill>
                  <a:schemeClr val="tx1"/>
                </a:solidFill>
                <a:latin typeface="+mn-lt"/>
                <a:ea typeface="+mn-ea"/>
                <a:cs typeface="+mn-cs"/>
              </a:rPr>
              <a:t>use </a:t>
            </a:r>
            <a:r>
              <a:rPr kumimoji="0" sz="2400" b="0" i="1" u="none" strike="noStrike" kern="1200" cap="none" spc="0" normalizeH="0" baseline="0" noProof="1" dirty="0">
                <a:solidFill>
                  <a:srgbClr val="FF0000"/>
                </a:solidFill>
                <a:latin typeface="+mn-lt"/>
                <a:ea typeface="+mn-ea"/>
                <a:cs typeface="+mn-cs"/>
              </a:rPr>
              <a:t>soft</a:t>
            </a:r>
            <a:r>
              <a:rPr kumimoji="0" sz="2400" b="0" i="0" u="none" strike="noStrike" kern="1200" cap="none" spc="0" normalizeH="0" baseline="0" noProof="1" dirty="0">
                <a:solidFill>
                  <a:srgbClr val="FF0000"/>
                </a:solidFill>
                <a:latin typeface="+mn-lt"/>
                <a:ea typeface="+mn-ea"/>
                <a:cs typeface="+mn-cs"/>
              </a:rPr>
              <a:t> policies</a:t>
            </a:r>
            <a:r>
              <a:rPr kumimoji="0" sz="2400" b="0" i="0" u="none" strike="noStrike" kern="1200" cap="none" spc="0" normalizeH="0" baseline="0" noProof="1" dirty="0">
                <a:solidFill>
                  <a:schemeClr val="tx1"/>
                </a:solidFill>
                <a:latin typeface="+mn-lt"/>
                <a:ea typeface="+mn-ea"/>
                <a:cs typeface="+mn-cs"/>
              </a:rPr>
              <a:t> instead: </a:t>
            </a:r>
            <a:r>
              <a:rPr kumimoji="0" sz="2400" b="0" i="0" u="none" strike="noStrike" kern="1200" cap="none" spc="0" normalizeH="0" baseline="0" noProof="1" dirty="0">
                <a:solidFill>
                  <a:schemeClr val="tx1"/>
                </a:solidFill>
                <a:latin typeface="Symbol" panose="05050102010706020507" pitchFamily="18" charset="2"/>
                <a:ea typeface="+mn-ea"/>
                <a:cs typeface="+mn-cs"/>
                <a:sym typeface="Symbol" panose="05050102010706020507" pitchFamily="18" charset="2"/>
              </a:rPr>
              <a:t></a:t>
            </a:r>
            <a:r>
              <a:rPr kumimoji="0" sz="2400" b="0" i="0" u="none" strike="noStrike" kern="1200" cap="none" spc="0" normalizeH="0" baseline="0" noProof="1" dirty="0">
                <a:solidFill>
                  <a:schemeClr val="tx1"/>
                </a:solidFill>
                <a:latin typeface="+mn-lt"/>
                <a:ea typeface="+mn-ea"/>
                <a:cs typeface="+mn-cs"/>
                <a:sym typeface="Symbol" panose="05050102010706020507" pitchFamily="18" charset="2"/>
              </a:rPr>
              <a:t>(s,a)&gt;0 (for all s,a)</a:t>
            </a:r>
            <a:endParaRPr kumimoji="0" sz="2400" b="0" i="0" u="none" strike="noStrike" kern="1200" cap="none" spc="0" normalizeH="0" baseline="0" noProof="1" dirty="0">
              <a:solidFill>
                <a:schemeClr val="tx1"/>
              </a:solidFill>
              <a:latin typeface="+mn-lt"/>
              <a:ea typeface="+mn-ea"/>
              <a:cs typeface="+mn-cs"/>
              <a:sym typeface="Symbol" panose="05050102010706020507" pitchFamily="18" charset="2"/>
            </a:endParaRPr>
          </a:p>
          <a:p>
            <a:pPr marL="1257300" marR="0" lvl="2" indent="-342900" algn="l" defTabSz="914400" rtl="0" eaLnBrk="1" fontAlgn="auto" latinLnBrk="0" hangingPunct="1">
              <a:lnSpc>
                <a:spcPct val="90000"/>
              </a:lnSpc>
              <a:spcBef>
                <a:spcPts val="500"/>
              </a:spcBef>
              <a:spcAft>
                <a:spcPct val="0"/>
              </a:spcAft>
              <a:buClrTx/>
              <a:buSzTx/>
              <a:buFont typeface="Arial" panose="020B0604020202020204" pitchFamily="34" charset="0"/>
              <a:buChar char="•"/>
            </a:pPr>
            <a:endParaRPr kumimoji="0" sz="1800" b="0" i="0" u="none" strike="noStrike" kern="1200" cap="none" spc="0" normalizeH="0" baseline="0" noProof="1" dirty="0">
              <a:solidFill>
                <a:schemeClr val="tx1"/>
              </a:solidFill>
              <a:latin typeface="+mn-lt"/>
              <a:ea typeface="+mn-ea"/>
              <a:cs typeface="+mn-cs"/>
              <a:sym typeface="Symbol" panose="05050102010706020507" pitchFamily="18" charset="2"/>
            </a:endParaRPr>
          </a:p>
          <a:p>
            <a:pPr marL="457200" marR="0" indent="-4572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l-GR" altLang="x-none" sz="2800" b="0" i="0" u="none" strike="noStrike" kern="1200" cap="none" spc="0" normalizeH="0" baseline="0" noProof="1" dirty="0">
                <a:solidFill>
                  <a:schemeClr val="tx1"/>
                </a:solidFill>
                <a:latin typeface="+mn-lt"/>
                <a:ea typeface="+mn-ea"/>
                <a:cs typeface="+mn-cs"/>
              </a:rPr>
              <a:t>ε</a:t>
            </a:r>
            <a:r>
              <a:rPr kumimoji="0" sz="2800" b="0" i="0" u="none" strike="noStrike" kern="1200" cap="none" spc="0" normalizeH="0" baseline="0" noProof="1" dirty="0">
                <a:solidFill>
                  <a:schemeClr val="tx1"/>
                </a:solidFill>
                <a:latin typeface="+mn-lt"/>
                <a:ea typeface="+mn-ea"/>
                <a:cs typeface="+mn-cs"/>
              </a:rPr>
              <a:t>-greedy policy</a:t>
            </a:r>
            <a:endParaRPr kumimoji="0" sz="2800" b="0" i="0" u="none" strike="noStrike" kern="1200" cap="none" spc="0" normalizeH="0" baseline="0" noProof="1" dirty="0">
              <a:solidFill>
                <a:schemeClr val="tx1"/>
              </a:solidFill>
              <a:latin typeface="+mn-lt"/>
              <a:ea typeface="+mn-ea"/>
              <a:cs typeface="+mn-cs"/>
            </a:endParaRPr>
          </a:p>
          <a:p>
            <a:pPr marL="838200" marR="0" lvl="1" indent="-381000" algn="l" defTabSz="914400" rtl="0" eaLnBrk="1" fontAlgn="auto" latinLnBrk="0" hangingPunct="1">
              <a:lnSpc>
                <a:spcPct val="90000"/>
              </a:lnSpc>
              <a:spcBef>
                <a:spcPts val="500"/>
              </a:spcBef>
              <a:spcAft>
                <a:spcPct val="0"/>
              </a:spcAft>
              <a:buClrTx/>
              <a:buSzTx/>
              <a:buFont typeface="Arial" panose="020B0604020202020204" pitchFamily="34" charset="0"/>
              <a:buChar char="•"/>
            </a:pPr>
            <a:r>
              <a:rPr kumimoji="0" sz="2400" b="0" i="0" u="none" strike="noStrike" kern="1200" cap="none" spc="0" normalizeH="0" baseline="0" noProof="1" dirty="0">
                <a:solidFill>
                  <a:schemeClr val="tx1"/>
                </a:solidFill>
                <a:latin typeface="+mn-lt"/>
                <a:ea typeface="+mn-ea"/>
                <a:cs typeface="+mn-cs"/>
              </a:rPr>
              <a:t>with probability </a:t>
            </a:r>
            <a:r>
              <a:rPr kumimoji="0" sz="2400" b="0" i="0" u="none" strike="noStrike" kern="1200" cap="none" spc="0" normalizeH="0" baseline="0" noProof="1" dirty="0">
                <a:solidFill>
                  <a:srgbClr val="FF0000"/>
                </a:solidFill>
                <a:latin typeface="+mn-lt"/>
                <a:ea typeface="+mn-ea"/>
                <a:cs typeface="+mn-cs"/>
              </a:rPr>
              <a:t>1-</a:t>
            </a:r>
            <a:r>
              <a:rPr kumimoji="0" lang="el-GR" altLang="x-none" sz="2400" b="0" i="0" u="none" strike="noStrike" kern="1200" cap="none" spc="0" normalizeH="0" baseline="0" noProof="1" dirty="0">
                <a:solidFill>
                  <a:srgbClr val="FF0000"/>
                </a:solidFill>
                <a:latin typeface="+mn-lt"/>
                <a:ea typeface="+mn-ea"/>
                <a:cs typeface="+mn-cs"/>
              </a:rPr>
              <a:t>ε</a:t>
            </a:r>
            <a:r>
              <a:rPr kumimoji="0" sz="2400" b="0" i="0" u="none" strike="noStrike" kern="1200" cap="none" spc="0" normalizeH="0" baseline="0" noProof="1" dirty="0">
                <a:solidFill>
                  <a:srgbClr val="FF0000"/>
                </a:solidFill>
                <a:latin typeface="+mn-lt"/>
                <a:ea typeface="+mn-ea"/>
                <a:cs typeface="+mn-cs"/>
              </a:rPr>
              <a:t> perform the optimal/greedy action</a:t>
            </a:r>
            <a:r>
              <a:rPr kumimoji="0" lang="en-US" sz="2400" b="0" i="0" u="none" strike="noStrike" kern="1200" cap="none" spc="0" normalizeH="0" baseline="0" noProof="1" dirty="0">
                <a:solidFill>
                  <a:srgbClr val="FF0000"/>
                </a:solidFill>
                <a:latin typeface="+mn-lt"/>
                <a:ea typeface="+mn-ea"/>
                <a:cs typeface="+mn-cs"/>
              </a:rPr>
              <a:t>(Exploit)</a:t>
            </a:r>
            <a:endParaRPr kumimoji="0" lang="el-GR" altLang="x-none" sz="2400" b="0" i="0" u="none" strike="noStrike" kern="1200" cap="none" spc="0" normalizeH="0" baseline="0" noProof="1" dirty="0">
              <a:solidFill>
                <a:schemeClr val="tx1"/>
              </a:solidFill>
              <a:latin typeface="+mn-lt"/>
              <a:ea typeface="+mn-ea"/>
              <a:cs typeface="+mn-cs"/>
            </a:endParaRPr>
          </a:p>
          <a:p>
            <a:pPr marL="838200" marR="0" lvl="1" indent="-381000" algn="l" defTabSz="914400" rtl="0" eaLnBrk="1" fontAlgn="auto" latinLnBrk="0" hangingPunct="1">
              <a:lnSpc>
                <a:spcPct val="90000"/>
              </a:lnSpc>
              <a:spcBef>
                <a:spcPts val="500"/>
              </a:spcBef>
              <a:spcAft>
                <a:spcPct val="0"/>
              </a:spcAft>
              <a:buClrTx/>
              <a:buSzTx/>
              <a:buFont typeface="Arial" panose="020B0604020202020204" pitchFamily="34" charset="0"/>
              <a:buChar char="•"/>
            </a:pPr>
            <a:r>
              <a:rPr kumimoji="0" sz="2400" b="0" i="0" u="none" strike="noStrike" kern="1200" cap="none" spc="0" normalizeH="0" baseline="0" noProof="1" dirty="0">
                <a:solidFill>
                  <a:schemeClr val="tx1"/>
                </a:solidFill>
                <a:latin typeface="+mn-lt"/>
                <a:ea typeface="+mn-ea"/>
                <a:cs typeface="+mn-cs"/>
              </a:rPr>
              <a:t>with probability</a:t>
            </a:r>
            <a:r>
              <a:rPr kumimoji="0" sz="2400" b="0" i="0" u="none" strike="noStrike" kern="1200" cap="none" spc="0" normalizeH="0" baseline="0" noProof="1" dirty="0">
                <a:solidFill>
                  <a:srgbClr val="FF0000"/>
                </a:solidFill>
                <a:latin typeface="+mn-lt"/>
                <a:ea typeface="+mn-ea"/>
                <a:cs typeface="+mn-cs"/>
              </a:rPr>
              <a:t> </a:t>
            </a:r>
            <a:r>
              <a:rPr kumimoji="0" lang="el-GR" altLang="x-none" sz="2400" b="0" i="0" u="none" strike="noStrike" kern="1200" cap="none" spc="0" normalizeH="0" baseline="0" noProof="1" dirty="0">
                <a:solidFill>
                  <a:srgbClr val="FF0000"/>
                </a:solidFill>
                <a:latin typeface="+mn-lt"/>
                <a:ea typeface="+mn-ea"/>
                <a:cs typeface="+mn-cs"/>
              </a:rPr>
              <a:t>ε</a:t>
            </a:r>
            <a:r>
              <a:rPr kumimoji="0" sz="2400" b="0" i="0" u="none" strike="noStrike" kern="1200" cap="none" spc="0" normalizeH="0" baseline="0" noProof="1" dirty="0">
                <a:solidFill>
                  <a:schemeClr val="tx1"/>
                </a:solidFill>
                <a:latin typeface="+mn-lt"/>
                <a:ea typeface="+mn-ea"/>
                <a:cs typeface="+mn-cs"/>
              </a:rPr>
              <a:t> perform a random action</a:t>
            </a:r>
            <a:r>
              <a:rPr kumimoji="0" lang="en-US" sz="2400" b="0" i="0" u="none" strike="noStrike" kern="1200" cap="none" spc="0" normalizeH="0" baseline="0" noProof="1" dirty="0">
                <a:solidFill>
                  <a:schemeClr val="tx1"/>
                </a:solidFill>
                <a:latin typeface="+mn-lt"/>
                <a:ea typeface="+mn-ea"/>
                <a:cs typeface="+mn-cs"/>
              </a:rPr>
              <a:t> </a:t>
            </a:r>
            <a:r>
              <a:rPr kumimoji="0" lang="en-US" sz="2400" b="0" i="0" u="none" strike="noStrike" kern="1200" cap="none" spc="0" normalizeH="0" baseline="0" noProof="1" dirty="0">
                <a:solidFill>
                  <a:srgbClr val="FF0000"/>
                </a:solidFill>
                <a:latin typeface="+mn-lt"/>
                <a:ea typeface="+mn-ea"/>
                <a:cs typeface="+mn-cs"/>
              </a:rPr>
              <a:t>(Explore) </a:t>
            </a:r>
            <a:r>
              <a:rPr lang="el-GR" altLang="x-none" dirty="0">
                <a:sym typeface="+mn-ea"/>
              </a:rPr>
              <a:t>ε -&gt; </a:t>
            </a:r>
            <a:r>
              <a:rPr dirty="0">
                <a:sym typeface="+mn-ea"/>
              </a:rPr>
              <a:t>0</a:t>
            </a:r>
            <a:endParaRPr kumimoji="0" sz="2400" b="0" i="0" u="none" strike="noStrike" kern="1200" cap="none" spc="0" normalizeH="0" baseline="0" noProof="1" dirty="0">
              <a:solidFill>
                <a:srgbClr val="FF0000"/>
              </a:solidFill>
              <a:latin typeface="+mn-lt"/>
              <a:ea typeface="+mn-ea"/>
              <a:cs typeface="+mn-cs"/>
            </a:endParaRPr>
          </a:p>
          <a:p>
            <a:pPr marL="1257300" marR="0" lvl="2" indent="-342900" algn="l" defTabSz="914400" rtl="0" eaLnBrk="1" fontAlgn="auto" latinLnBrk="0" hangingPunct="1">
              <a:lnSpc>
                <a:spcPct val="90000"/>
              </a:lnSpc>
              <a:spcBef>
                <a:spcPts val="500"/>
              </a:spcBef>
              <a:spcAft>
                <a:spcPct val="0"/>
              </a:spcAft>
              <a:buClrTx/>
              <a:buSzTx/>
              <a:buFont typeface="Arial" panose="020B0604020202020204" pitchFamily="34" charset="0"/>
              <a:buChar char="•"/>
            </a:pPr>
            <a:endParaRPr kumimoji="0" sz="1800" b="0" i="0" u="none" strike="noStrike" kern="1200" cap="none" spc="0" normalizeH="0" baseline="0" noProof="1" dirty="0">
              <a:solidFill>
                <a:schemeClr val="tx1"/>
              </a:solidFill>
              <a:latin typeface="+mn-lt"/>
              <a:ea typeface="+mn-ea"/>
              <a:cs typeface="+mn-cs"/>
            </a:endParaRPr>
          </a:p>
          <a:p>
            <a:pPr marL="838200" marR="0" lvl="1" indent="-381000" algn="l" defTabSz="914400" rtl="0" eaLnBrk="1" fontAlgn="auto" latinLnBrk="0" hangingPunct="1">
              <a:lnSpc>
                <a:spcPct val="90000"/>
              </a:lnSpc>
              <a:spcBef>
                <a:spcPts val="500"/>
              </a:spcBef>
              <a:spcAft>
                <a:spcPct val="0"/>
              </a:spcAft>
              <a:buClrTx/>
              <a:buSzTx/>
              <a:buFont typeface="Arial" panose="020B0604020202020204" pitchFamily="34" charset="0"/>
              <a:buChar char="•"/>
            </a:pPr>
            <a:endParaRPr kumimoji="0" sz="2400" b="0" i="0" u="none" strike="noStrike" kern="1200" cap="none" spc="0" normalizeH="0" baseline="0" noProof="1" dirty="0">
              <a:solidFill>
                <a:schemeClr val="tx1"/>
              </a:solidFill>
              <a:latin typeface="+mn-lt"/>
              <a:ea typeface="+mn-ea"/>
              <a:cs typeface="+mn-cs"/>
            </a:endParaRPr>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title"/>
          </p:nvPr>
        </p:nvSpPr>
        <p:spPr/>
        <p:txBody>
          <a:bodyPr vert="horz" wrap="square" lIns="91440" tIns="45720" rIns="91440" bIns="45720" anchor="ctr" anchorCtr="0"/>
          <a:p>
            <a:r>
              <a:rPr lang="en-US" dirty="0"/>
              <a:t>Summary of Monte Carlo</a:t>
            </a:r>
            <a:endParaRPr lang="en-US" dirty="0"/>
          </a:p>
        </p:txBody>
      </p:sp>
      <p:sp>
        <p:nvSpPr>
          <p:cNvPr id="79874" name="Rectangle 3"/>
          <p:cNvSpPr>
            <a:spLocks noGrp="1"/>
          </p:cNvSpPr>
          <p:nvPr>
            <p:ph idx="1"/>
          </p:nvPr>
        </p:nvSpPr>
        <p:spPr/>
        <p:txBody>
          <a:bodyPr vert="horz" wrap="square" lIns="91440" tIns="45720" rIns="91440" bIns="45720" anchor="t" anchorCtr="0"/>
          <a:p>
            <a:pPr>
              <a:lnSpc>
                <a:spcPct val="80000"/>
              </a:lnSpc>
            </a:pPr>
            <a:r>
              <a:rPr lang="en-US" dirty="0"/>
              <a:t>don’t need model of environment (model free: Only utility of actions)</a:t>
            </a:r>
            <a:endParaRPr lang="en-US" dirty="0"/>
          </a:p>
          <a:p>
            <a:pPr lvl="1">
              <a:lnSpc>
                <a:spcPct val="80000"/>
              </a:lnSpc>
            </a:pPr>
            <a:r>
              <a:rPr lang="en-US" dirty="0"/>
              <a:t>averaging of sample returns</a:t>
            </a:r>
            <a:endParaRPr lang="en-US" dirty="0"/>
          </a:p>
          <a:p>
            <a:pPr lvl="1">
              <a:lnSpc>
                <a:spcPct val="80000"/>
              </a:lnSpc>
            </a:pPr>
            <a:r>
              <a:rPr lang="en-US" dirty="0"/>
              <a:t>only for episodic tasks</a:t>
            </a:r>
            <a:endParaRPr lang="en-US" dirty="0"/>
          </a:p>
          <a:p>
            <a:pPr lvl="1">
              <a:lnSpc>
                <a:spcPct val="80000"/>
              </a:lnSpc>
            </a:pPr>
            <a:endParaRPr lang="en-US" dirty="0"/>
          </a:p>
          <a:p>
            <a:pPr>
              <a:lnSpc>
                <a:spcPct val="80000"/>
              </a:lnSpc>
            </a:pPr>
            <a:r>
              <a:rPr lang="en-US" dirty="0"/>
              <a:t>learn from sample episodes or simulated experience</a:t>
            </a:r>
            <a:endParaRPr lang="en-US" dirty="0"/>
          </a:p>
          <a:p>
            <a:pPr lvl="1">
              <a:lnSpc>
                <a:spcPct val="80000"/>
              </a:lnSpc>
            </a:pPr>
            <a:endParaRPr lang="en-US" dirty="0"/>
          </a:p>
          <a:p>
            <a:pPr>
              <a:lnSpc>
                <a:spcPct val="80000"/>
              </a:lnSpc>
            </a:pPr>
            <a:r>
              <a:rPr lang="en-US" dirty="0"/>
              <a:t>can concentrate on “important” states</a:t>
            </a:r>
            <a:endParaRPr lang="en-US" dirty="0"/>
          </a:p>
          <a:p>
            <a:pPr lvl="1">
              <a:lnSpc>
                <a:spcPct val="80000"/>
              </a:lnSpc>
            </a:pPr>
            <a:r>
              <a:rPr lang="en-US" dirty="0"/>
              <a:t>don’t need a full sweep </a:t>
            </a:r>
            <a:endParaRPr lang="en-US" dirty="0"/>
          </a:p>
          <a:p>
            <a:pPr lvl="1">
              <a:lnSpc>
                <a:spcPct val="80000"/>
              </a:lnSpc>
            </a:pPr>
            <a:endParaRPr lang="en-US" dirty="0"/>
          </a:p>
          <a:p>
            <a:pPr>
              <a:lnSpc>
                <a:spcPct val="80000"/>
              </a:lnSpc>
            </a:pPr>
            <a:r>
              <a:rPr lang="en-US" dirty="0"/>
              <a:t>need to maintain exploration</a:t>
            </a:r>
            <a:endParaRPr lang="en-US" dirty="0"/>
          </a:p>
          <a:p>
            <a:pPr lvl="1">
              <a:lnSpc>
                <a:spcPct val="80000"/>
              </a:lnSpc>
            </a:pPr>
            <a:r>
              <a:rPr lang="en-US" dirty="0"/>
              <a:t>use soft policies</a:t>
            </a:r>
            <a:endParaRPr lang="en-US" dirty="0"/>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p:cNvSpPr>
          <p:nvPr>
            <p:ph type="title"/>
          </p:nvPr>
        </p:nvSpPr>
        <p:spPr/>
        <p:txBody>
          <a:bodyPr vert="horz" wrap="square" lIns="91440" tIns="45720" rIns="91440" bIns="45720" anchor="ctr" anchorCtr="0"/>
          <a:p>
            <a:r>
              <a:rPr lang="en-US" dirty="0"/>
              <a:t>Outline</a:t>
            </a:r>
            <a:endParaRPr lang="en-US" dirty="0"/>
          </a:p>
        </p:txBody>
      </p:sp>
      <p:sp>
        <p:nvSpPr>
          <p:cNvPr id="33795" name="Rectangle 3"/>
          <p:cNvSpPr>
            <a:spLocks noGrp="1"/>
          </p:cNvSpPr>
          <p:nvPr>
            <p:ph idx="1"/>
          </p:nvPr>
        </p:nvSpPr>
        <p:spPr/>
        <p:txBody>
          <a:bodyPr vert="horz" wrap="square" lIns="91440" tIns="45720" rIns="91440" bIns="45720" anchor="t" anchorCtr="0">
            <a:normAutofit fontScale="60000"/>
          </a:bodyPr>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sz="2800" b="0" i="0" u="none" strike="noStrike" kern="1200" cap="none" spc="0" normalizeH="0" baseline="0" noProof="1" dirty="0">
                <a:solidFill>
                  <a:schemeClr val="bg2"/>
                </a:solidFill>
                <a:latin typeface="+mn-lt"/>
                <a:ea typeface="+mn-ea"/>
                <a:cs typeface="+mn-cs"/>
              </a:rPr>
              <a:t>examples</a:t>
            </a:r>
            <a:endParaRPr kumimoji="0" sz="2800" b="0" i="0" u="none" strike="noStrike" kern="1200" cap="none" spc="0" normalizeH="0" baseline="0" noProof="1" dirty="0">
              <a:solidFill>
                <a:schemeClr val="bg2"/>
              </a:solidFill>
              <a:latin typeface="+mn-lt"/>
              <a:ea typeface="+mn-ea"/>
              <a:cs typeface="+mn-cs"/>
            </a:endParaRPr>
          </a:p>
          <a:p>
            <a:pPr marL="1143000" marR="0" lvl="2"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pPr>
            <a:endParaRPr kumimoji="0" sz="1800" b="0" i="0" u="none" strike="noStrike" kern="1200" cap="none" spc="0" normalizeH="0" baseline="0" noProof="1" dirty="0">
              <a:solidFill>
                <a:schemeClr val="bg2"/>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sz="2800" b="0" i="0" u="none" strike="noStrike" kern="1200" cap="none" spc="0" normalizeH="0" baseline="0" noProof="1" dirty="0">
                <a:solidFill>
                  <a:schemeClr val="bg2"/>
                </a:solidFill>
                <a:latin typeface="+mn-lt"/>
                <a:ea typeface="+mn-ea"/>
                <a:cs typeface="+mn-cs"/>
              </a:rPr>
              <a:t>defining an RL problem</a:t>
            </a:r>
            <a:endParaRPr kumimoji="0" sz="2800" b="0" i="0" u="none" strike="noStrike" kern="1200" cap="none" spc="0" normalizeH="0" baseline="0" noProof="1" dirty="0">
              <a:solidFill>
                <a:schemeClr val="bg2"/>
              </a:solidFill>
              <a:latin typeface="+mn-lt"/>
              <a:ea typeface="+mn-ea"/>
              <a:cs typeface="+mn-cs"/>
            </a:endParaRPr>
          </a:p>
          <a:p>
            <a:pPr marL="685800" marR="0" lvl="1"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pPr>
            <a:r>
              <a:rPr kumimoji="0" sz="2400" b="0" i="0" u="none" strike="noStrike" kern="1200" cap="none" spc="0" normalizeH="0" baseline="0" noProof="1" dirty="0">
                <a:solidFill>
                  <a:schemeClr val="bg2"/>
                </a:solidFill>
                <a:latin typeface="+mn-lt"/>
                <a:ea typeface="+mn-ea"/>
                <a:cs typeface="+mn-cs"/>
              </a:rPr>
              <a:t>Markov Decision Processes</a:t>
            </a:r>
            <a:endParaRPr kumimoji="0" sz="2400" b="0" i="0" u="none" strike="noStrike" kern="1200" cap="none" spc="0" normalizeH="0" baseline="0" noProof="1" dirty="0">
              <a:solidFill>
                <a:schemeClr val="bg2"/>
              </a:solidFill>
              <a:latin typeface="+mn-lt"/>
              <a:ea typeface="+mn-ea"/>
              <a:cs typeface="+mn-cs"/>
            </a:endParaRPr>
          </a:p>
          <a:p>
            <a:pPr marL="1143000" marR="0" lvl="2"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pPr>
            <a:endParaRPr kumimoji="0" sz="1800" b="0" i="0" u="none" strike="noStrike" kern="1200" cap="none" spc="0" normalizeH="0" baseline="0" noProof="1" dirty="0">
              <a:solidFill>
                <a:schemeClr val="bg2"/>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sz="2800" b="0" i="0" u="none" strike="noStrike" kern="1200" cap="none" spc="0" normalizeH="0" baseline="0" noProof="1" dirty="0">
                <a:solidFill>
                  <a:schemeClr val="bg2"/>
                </a:solidFill>
                <a:latin typeface="+mn-lt"/>
                <a:ea typeface="+mn-ea"/>
                <a:cs typeface="+mn-cs"/>
              </a:rPr>
              <a:t>solving an RL problem</a:t>
            </a:r>
            <a:endParaRPr kumimoji="0" sz="2800" b="0" i="0" u="none" strike="noStrike" kern="1200" cap="none" spc="0" normalizeH="0" baseline="0" noProof="1" dirty="0">
              <a:solidFill>
                <a:schemeClr val="bg2"/>
              </a:solidFill>
              <a:latin typeface="+mn-lt"/>
              <a:ea typeface="+mn-ea"/>
              <a:cs typeface="+mn-cs"/>
            </a:endParaRPr>
          </a:p>
          <a:p>
            <a:pPr marL="685800" marR="0" lvl="1"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pPr>
            <a:r>
              <a:rPr kumimoji="0" sz="2400" b="0" i="0" u="none" strike="noStrike" kern="1200" cap="none" spc="0" normalizeH="0" baseline="0" noProof="1" dirty="0">
                <a:solidFill>
                  <a:schemeClr val="bg2"/>
                </a:solidFill>
                <a:latin typeface="+mn-lt"/>
                <a:ea typeface="+mn-ea"/>
                <a:cs typeface="+mn-cs"/>
              </a:rPr>
              <a:t>Dynamic Programming</a:t>
            </a:r>
            <a:endParaRPr kumimoji="0" sz="2400" b="0" i="0" u="none" strike="noStrike" kern="1200" cap="none" spc="0" normalizeH="0" baseline="0" noProof="1" dirty="0">
              <a:solidFill>
                <a:schemeClr val="bg2"/>
              </a:solidFill>
              <a:latin typeface="+mn-lt"/>
              <a:ea typeface="+mn-ea"/>
              <a:cs typeface="+mn-cs"/>
            </a:endParaRPr>
          </a:p>
          <a:p>
            <a:pPr marL="685800" marR="0" lvl="1"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pPr>
            <a:r>
              <a:rPr kumimoji="0" sz="2400" b="0" i="0" u="none" strike="noStrike" kern="1200" cap="none" spc="0" normalizeH="0" baseline="0" noProof="1" dirty="0">
                <a:solidFill>
                  <a:schemeClr val="bg2"/>
                </a:solidFill>
                <a:latin typeface="+mn-lt"/>
                <a:ea typeface="+mn-ea"/>
                <a:cs typeface="+mn-cs"/>
              </a:rPr>
              <a:t>Monte Carlo methods</a:t>
            </a:r>
            <a:endParaRPr kumimoji="0" sz="2400" b="0" i="0" u="none" strike="noStrike" kern="1200" cap="none" spc="0" normalizeH="0" baseline="0" noProof="1" dirty="0">
              <a:solidFill>
                <a:schemeClr val="bg2"/>
              </a:solidFill>
              <a:latin typeface="+mn-lt"/>
              <a:ea typeface="+mn-ea"/>
              <a:cs typeface="+mn-cs"/>
            </a:endParaRPr>
          </a:p>
          <a:p>
            <a:pPr marL="685800" marR="0" lvl="1"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pPr>
            <a:r>
              <a:rPr kumimoji="0" sz="2400" b="0" i="0" u="none" strike="noStrike" kern="1200" cap="none" spc="0" normalizeH="0" baseline="0" noProof="1" dirty="0">
                <a:solidFill>
                  <a:schemeClr val="tx1"/>
                </a:solidFill>
                <a:latin typeface="+mn-lt"/>
                <a:ea typeface="+mn-ea"/>
                <a:cs typeface="+mn-cs"/>
              </a:rPr>
              <a:t>Temporal-Difference learning</a:t>
            </a:r>
            <a:endParaRPr kumimoji="0" sz="2400" b="0" i="0" u="none" strike="noStrike" kern="1200" cap="none" spc="0" normalizeH="0" baseline="0" noProof="1" dirty="0">
              <a:solidFill>
                <a:schemeClr val="tx1"/>
              </a:solidFill>
              <a:latin typeface="+mn-lt"/>
              <a:ea typeface="+mn-ea"/>
              <a:cs typeface="+mn-cs"/>
            </a:endParaRPr>
          </a:p>
          <a:p>
            <a:pPr marL="1143000" marR="0" lvl="2"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pPr>
            <a:endParaRPr kumimoji="0" sz="1800" b="0" i="0" u="none" strike="noStrike" kern="1200" cap="none" spc="0" normalizeH="0" baseline="0" noProof="1" dirty="0">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sz="2800" b="0" i="0" u="none" strike="noStrike" kern="1200" cap="none" spc="0" normalizeH="0" baseline="0" noProof="1" dirty="0">
                <a:solidFill>
                  <a:schemeClr val="tx1"/>
                </a:solidFill>
                <a:latin typeface="+mn-lt"/>
                <a:ea typeface="+mn-ea"/>
                <a:cs typeface="+mn-cs"/>
              </a:rPr>
              <a:t>miscellaneous</a:t>
            </a:r>
            <a:endParaRPr kumimoji="0" sz="2800" b="0" i="0" u="none" strike="noStrike" kern="1200" cap="none" spc="0" normalizeH="0" baseline="0" noProof="1" dirty="0">
              <a:solidFill>
                <a:schemeClr val="tx1"/>
              </a:solidFill>
              <a:latin typeface="+mn-lt"/>
              <a:ea typeface="+mn-ea"/>
              <a:cs typeface="+mn-cs"/>
            </a:endParaRPr>
          </a:p>
          <a:p>
            <a:pPr marL="685800" marR="0" lvl="1"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pPr>
            <a:r>
              <a:rPr kumimoji="0" sz="2400" b="0" i="0" u="none" strike="noStrike" kern="1200" cap="none" spc="0" normalizeH="0" baseline="0" noProof="1" dirty="0">
                <a:solidFill>
                  <a:schemeClr val="tx1"/>
                </a:solidFill>
                <a:latin typeface="+mn-lt"/>
                <a:ea typeface="+mn-ea"/>
                <a:cs typeface="+mn-cs"/>
              </a:rPr>
              <a:t>state representation</a:t>
            </a:r>
            <a:endParaRPr kumimoji="0" sz="2400" b="0" i="0" u="none" strike="noStrike" kern="1200" cap="none" spc="0" normalizeH="0" baseline="0" noProof="1" dirty="0">
              <a:solidFill>
                <a:schemeClr val="tx1"/>
              </a:solidFill>
              <a:latin typeface="+mn-lt"/>
              <a:ea typeface="+mn-ea"/>
              <a:cs typeface="+mn-cs"/>
            </a:endParaRPr>
          </a:p>
          <a:p>
            <a:pPr marL="685800" marR="0" lvl="1"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pPr>
            <a:r>
              <a:rPr kumimoji="0" sz="2400" b="0" i="0" u="none" strike="noStrike" kern="1200" cap="none" spc="0" normalizeH="0" baseline="0" noProof="1" dirty="0">
                <a:solidFill>
                  <a:schemeClr val="tx1"/>
                </a:solidFill>
                <a:latin typeface="+mn-lt"/>
                <a:ea typeface="+mn-ea"/>
                <a:cs typeface="+mn-cs"/>
              </a:rPr>
              <a:t>function approximation</a:t>
            </a:r>
            <a:endParaRPr kumimoji="0" sz="2400" b="0" i="0" u="none" strike="noStrike" kern="1200" cap="none" spc="0" normalizeH="0" baseline="0" noProof="1" dirty="0">
              <a:solidFill>
                <a:schemeClr val="tx1"/>
              </a:solidFill>
              <a:latin typeface="+mn-lt"/>
              <a:ea typeface="+mn-ea"/>
              <a:cs typeface="+mn-cs"/>
            </a:endParaRPr>
          </a:p>
          <a:p>
            <a:pPr marL="685800" marR="0" lvl="1"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pPr>
            <a:r>
              <a:rPr kumimoji="0" sz="2400" b="0" i="0" u="none" strike="noStrike" kern="1200" cap="none" spc="0" normalizeH="0" baseline="0" noProof="1" dirty="0">
                <a:solidFill>
                  <a:schemeClr val="tx1"/>
                </a:solidFill>
                <a:latin typeface="+mn-lt"/>
                <a:ea typeface="+mn-ea"/>
                <a:cs typeface="+mn-cs"/>
              </a:rPr>
              <a:t>rewards</a:t>
            </a:r>
            <a:endParaRPr kumimoji="0" sz="2400" b="0" i="0" u="none" strike="noStrike" kern="1200" cap="none" spc="0" normalizeH="0" baseline="0" noProof="1" dirty="0">
              <a:solidFill>
                <a:schemeClr val="tx1"/>
              </a:solidFill>
              <a:latin typeface="+mn-lt"/>
              <a:ea typeface="+mn-ea"/>
              <a:cs typeface="+mn-cs"/>
            </a:endParaRPr>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a:spLocks noGrp="1"/>
          </p:cNvSpPr>
          <p:nvPr>
            <p:ph type="title"/>
          </p:nvPr>
        </p:nvSpPr>
        <p:spPr/>
        <p:txBody>
          <a:bodyPr vert="horz" wrap="square" lIns="91440" tIns="45720" rIns="91440" bIns="45720" anchor="ctr" anchorCtr="0"/>
          <a:p>
            <a:r>
              <a:rPr lang="en-US" dirty="0"/>
              <a:t>Temporal Difference Learning</a:t>
            </a:r>
            <a:endParaRPr lang="en-US" dirty="0"/>
          </a:p>
        </p:txBody>
      </p:sp>
      <p:sp>
        <p:nvSpPr>
          <p:cNvPr id="83970" name="Rectangle 3"/>
          <p:cNvSpPr>
            <a:spLocks noGrp="1"/>
          </p:cNvSpPr>
          <p:nvPr>
            <p:ph idx="1"/>
          </p:nvPr>
        </p:nvSpPr>
        <p:spPr/>
        <p:txBody>
          <a:bodyPr vert="horz" wrap="square" lIns="91440" tIns="45720" rIns="91440" bIns="45720" anchor="t" anchorCtr="0"/>
          <a:p>
            <a:pPr>
              <a:lnSpc>
                <a:spcPct val="80000"/>
              </a:lnSpc>
            </a:pPr>
            <a:r>
              <a:rPr lang="en-US" dirty="0"/>
              <a:t>combines ideas from MC and DP</a:t>
            </a:r>
            <a:endParaRPr lang="en-US" dirty="0"/>
          </a:p>
          <a:p>
            <a:pPr lvl="1">
              <a:lnSpc>
                <a:spcPct val="80000"/>
              </a:lnSpc>
            </a:pPr>
            <a:r>
              <a:rPr lang="en-US" dirty="0"/>
              <a:t>like MC: learn directly from experience (don’t need a model)</a:t>
            </a:r>
            <a:endParaRPr lang="en-US" dirty="0"/>
          </a:p>
          <a:p>
            <a:pPr lvl="1">
              <a:lnSpc>
                <a:spcPct val="80000"/>
              </a:lnSpc>
            </a:pPr>
            <a:r>
              <a:rPr lang="en-US" dirty="0"/>
              <a:t>like DP: learn from values of successors</a:t>
            </a:r>
            <a:endParaRPr lang="en-US" dirty="0"/>
          </a:p>
          <a:p>
            <a:pPr lvl="1">
              <a:lnSpc>
                <a:spcPct val="80000"/>
              </a:lnSpc>
            </a:pPr>
            <a:r>
              <a:rPr lang="en-US" dirty="0"/>
              <a:t>works for continuous tasks, usually faster than MC</a:t>
            </a:r>
            <a:endParaRPr lang="en-US" dirty="0"/>
          </a:p>
          <a:p>
            <a:pPr lvl="1">
              <a:lnSpc>
                <a:spcPct val="80000"/>
              </a:lnSpc>
            </a:pPr>
            <a:endParaRPr lang="en-US" dirty="0"/>
          </a:p>
          <a:p>
            <a:pPr>
              <a:lnSpc>
                <a:spcPct val="80000"/>
              </a:lnSpc>
            </a:pPr>
            <a:r>
              <a:rPr lang="en-US" dirty="0"/>
              <a:t>constant-alpha MC:</a:t>
            </a:r>
            <a:endParaRPr lang="en-US" dirty="0"/>
          </a:p>
          <a:p>
            <a:pPr lvl="1">
              <a:lnSpc>
                <a:spcPct val="80000"/>
              </a:lnSpc>
            </a:pPr>
            <a:r>
              <a:rPr lang="en-US" dirty="0"/>
              <a:t>have to wait until the end of episode to update</a:t>
            </a:r>
            <a:endParaRPr lang="en-US" dirty="0"/>
          </a:p>
          <a:p>
            <a:pPr>
              <a:lnSpc>
                <a:spcPct val="80000"/>
              </a:lnSpc>
            </a:pPr>
            <a:endParaRPr lang="en-US" dirty="0"/>
          </a:p>
          <a:p>
            <a:pPr>
              <a:lnSpc>
                <a:spcPct val="80000"/>
              </a:lnSpc>
            </a:pPr>
            <a:endParaRPr lang="en-US" dirty="0"/>
          </a:p>
          <a:p>
            <a:pPr>
              <a:lnSpc>
                <a:spcPct val="80000"/>
              </a:lnSpc>
            </a:pPr>
            <a:r>
              <a:rPr lang="en-US" dirty="0"/>
              <a:t>simplest TD</a:t>
            </a:r>
            <a:endParaRPr lang="en-US" dirty="0"/>
          </a:p>
          <a:p>
            <a:pPr lvl="1">
              <a:lnSpc>
                <a:spcPct val="80000"/>
              </a:lnSpc>
            </a:pPr>
            <a:r>
              <a:rPr lang="en-US" dirty="0"/>
              <a:t>update after every step, based on the successor</a:t>
            </a:r>
            <a:endParaRPr lang="en-US" dirty="0"/>
          </a:p>
        </p:txBody>
      </p:sp>
      <p:pic>
        <p:nvPicPr>
          <p:cNvPr id="83971" name="Picture 8" descr="txp_fig"/>
          <p:cNvPicPr>
            <a:picLocks noChangeAspect="1"/>
          </p:cNvPicPr>
          <p:nvPr>
            <p:custDataLst>
              <p:tags r:id="rId1"/>
            </p:custDataLst>
          </p:nvPr>
        </p:nvPicPr>
        <p:blipFill>
          <a:blip r:embed="rId2"/>
          <a:stretch>
            <a:fillRect/>
          </a:stretch>
        </p:blipFill>
        <p:spPr>
          <a:xfrm>
            <a:off x="5272405" y="3377565"/>
            <a:ext cx="3771900" cy="266700"/>
          </a:xfrm>
          <a:prstGeom prst="rect">
            <a:avLst/>
          </a:prstGeom>
          <a:noFill/>
          <a:ln w="9525">
            <a:noFill/>
          </a:ln>
        </p:spPr>
      </p:pic>
      <p:pic>
        <p:nvPicPr>
          <p:cNvPr id="83972" name="Picture 6" descr="txp_fig"/>
          <p:cNvPicPr>
            <a:picLocks noChangeAspect="1"/>
          </p:cNvPicPr>
          <p:nvPr>
            <p:custDataLst>
              <p:tags r:id="rId3"/>
            </p:custDataLst>
          </p:nvPr>
        </p:nvPicPr>
        <p:blipFill>
          <a:blip r:embed="rId4"/>
          <a:stretch>
            <a:fillRect/>
          </a:stretch>
        </p:blipFill>
        <p:spPr>
          <a:xfrm>
            <a:off x="2832100" y="5319395"/>
            <a:ext cx="5549900" cy="393700"/>
          </a:xfrm>
          <a:prstGeom prst="rect">
            <a:avLst/>
          </a:prstGeom>
          <a:noFill/>
          <a:ln w="9525">
            <a:noFill/>
          </a:ln>
        </p:spPr>
      </p:pic>
      <p:grpSp>
        <p:nvGrpSpPr>
          <p:cNvPr id="83973" name="Group 36"/>
          <p:cNvGrpSpPr/>
          <p:nvPr/>
        </p:nvGrpSpPr>
        <p:grpSpPr>
          <a:xfrm>
            <a:off x="6765925" y="5944235"/>
            <a:ext cx="3098800" cy="155575"/>
            <a:chOff x="3665" y="2736"/>
            <a:chExt cx="1952" cy="98"/>
          </a:xfrm>
        </p:grpSpPr>
        <p:sp>
          <p:nvSpPr>
            <p:cNvPr id="83974" name="Line 18"/>
            <p:cNvSpPr/>
            <p:nvPr/>
          </p:nvSpPr>
          <p:spPr>
            <a:xfrm>
              <a:off x="3696" y="2784"/>
              <a:ext cx="1859" cy="0"/>
            </a:xfrm>
            <a:prstGeom prst="line">
              <a:avLst/>
            </a:prstGeom>
            <a:ln w="28575" cap="flat" cmpd="sng">
              <a:solidFill>
                <a:schemeClr val="tx1"/>
              </a:solidFill>
              <a:prstDash val="solid"/>
              <a:round/>
              <a:headEnd type="none" w="med" len="med"/>
              <a:tailEnd type="none" w="med" len="med"/>
            </a:ln>
          </p:spPr>
        </p:sp>
        <p:sp>
          <p:nvSpPr>
            <p:cNvPr id="83975" name="Oval 26"/>
            <p:cNvSpPr/>
            <p:nvPr/>
          </p:nvSpPr>
          <p:spPr>
            <a:xfrm>
              <a:off x="3665" y="273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83976" name="Oval 28"/>
            <p:cNvSpPr/>
            <p:nvPr/>
          </p:nvSpPr>
          <p:spPr>
            <a:xfrm>
              <a:off x="4128" y="273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83977" name="Oval 29"/>
            <p:cNvSpPr/>
            <p:nvPr/>
          </p:nvSpPr>
          <p:spPr>
            <a:xfrm>
              <a:off x="3910" y="2750"/>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83978" name="Oval 30"/>
            <p:cNvSpPr/>
            <p:nvPr/>
          </p:nvSpPr>
          <p:spPr>
            <a:xfrm>
              <a:off x="4592" y="273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83979" name="Oval 31"/>
            <p:cNvSpPr/>
            <p:nvPr/>
          </p:nvSpPr>
          <p:spPr>
            <a:xfrm>
              <a:off x="4373" y="2750"/>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83980" name="Oval 32"/>
            <p:cNvSpPr/>
            <p:nvPr/>
          </p:nvSpPr>
          <p:spPr>
            <a:xfrm>
              <a:off x="5055" y="2736"/>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83981" name="Oval 33"/>
            <p:cNvSpPr/>
            <p:nvPr/>
          </p:nvSpPr>
          <p:spPr>
            <a:xfrm>
              <a:off x="4837" y="2750"/>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83982" name="Oval 34"/>
            <p:cNvSpPr/>
            <p:nvPr/>
          </p:nvSpPr>
          <p:spPr>
            <a:xfrm>
              <a:off x="5300" y="2750"/>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83983" name="Rectangle 35"/>
            <p:cNvSpPr/>
            <p:nvPr/>
          </p:nvSpPr>
          <p:spPr>
            <a:xfrm>
              <a:off x="5521" y="2738"/>
              <a:ext cx="96" cy="96"/>
            </a:xfrm>
            <a:prstGeom prst="rect">
              <a:avLst/>
            </a:prstGeom>
            <a:solidFill>
              <a:srgbClr val="808080"/>
            </a:solidFill>
            <a:ln w="9525" cap="flat" cmpd="sng">
              <a:solidFill>
                <a:srgbClr val="808080"/>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grpSp>
      <p:grpSp>
        <p:nvGrpSpPr>
          <p:cNvPr id="83984" name="Group 48"/>
          <p:cNvGrpSpPr/>
          <p:nvPr/>
        </p:nvGrpSpPr>
        <p:grpSpPr>
          <a:xfrm>
            <a:off x="7326948" y="4051935"/>
            <a:ext cx="887412" cy="152400"/>
            <a:chOff x="3761" y="2832"/>
            <a:chExt cx="559" cy="96"/>
          </a:xfrm>
        </p:grpSpPr>
        <p:sp>
          <p:nvSpPr>
            <p:cNvPr id="83985" name="Line 38"/>
            <p:cNvSpPr/>
            <p:nvPr/>
          </p:nvSpPr>
          <p:spPr>
            <a:xfrm>
              <a:off x="3792" y="2880"/>
              <a:ext cx="480" cy="0"/>
            </a:xfrm>
            <a:prstGeom prst="line">
              <a:avLst/>
            </a:prstGeom>
            <a:ln w="28575" cap="flat" cmpd="sng">
              <a:solidFill>
                <a:schemeClr val="tx1"/>
              </a:solidFill>
              <a:prstDash val="solid"/>
              <a:round/>
              <a:headEnd type="none" w="med" len="med"/>
              <a:tailEnd type="none" w="med" len="med"/>
            </a:ln>
          </p:spPr>
        </p:sp>
        <p:sp>
          <p:nvSpPr>
            <p:cNvPr id="83986" name="Oval 39"/>
            <p:cNvSpPr/>
            <p:nvPr/>
          </p:nvSpPr>
          <p:spPr>
            <a:xfrm>
              <a:off x="3761" y="2832"/>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83987" name="Oval 40"/>
            <p:cNvSpPr/>
            <p:nvPr/>
          </p:nvSpPr>
          <p:spPr>
            <a:xfrm>
              <a:off x="4224" y="2832"/>
              <a:ext cx="96" cy="96"/>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83988" name="Oval 41"/>
            <p:cNvSpPr/>
            <p:nvPr/>
          </p:nvSpPr>
          <p:spPr>
            <a:xfrm>
              <a:off x="4006" y="2846"/>
              <a:ext cx="69" cy="69"/>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grpSp>
      <p:grpSp>
        <p:nvGrpSpPr>
          <p:cNvPr id="83989" name="Group 51"/>
          <p:cNvGrpSpPr/>
          <p:nvPr/>
        </p:nvGrpSpPr>
        <p:grpSpPr>
          <a:xfrm>
            <a:off x="7444105" y="4366260"/>
            <a:ext cx="2320925" cy="1447800"/>
            <a:chOff x="2304" y="2736"/>
            <a:chExt cx="1462" cy="912"/>
          </a:xfrm>
        </p:grpSpPr>
        <p:sp>
          <p:nvSpPr>
            <p:cNvPr id="83990" name="Text Box 15"/>
            <p:cNvSpPr txBox="1"/>
            <p:nvPr/>
          </p:nvSpPr>
          <p:spPr>
            <a:xfrm>
              <a:off x="3198" y="2836"/>
              <a:ext cx="568" cy="251"/>
            </a:xfrm>
            <a:prstGeom prst="rect">
              <a:avLst/>
            </a:prstGeom>
            <a:noFill/>
            <a:ln w="9525">
              <a:noFill/>
            </a:ln>
          </p:spPr>
          <p:txBody>
            <a:bodyPr wrap="none" anchor="t" anchorCtr="0">
              <a:spAutoFit/>
            </a:bodyPr>
            <a:p>
              <a:r>
                <a:rPr lang="en-US" sz="2000" b="1" dirty="0">
                  <a:solidFill>
                    <a:srgbClr val="FF0000"/>
                  </a:solidFill>
                  <a:latin typeface="Trebuchet MS" panose="020B0603020202020204" pitchFamily="80" charset="0"/>
                </a:rPr>
                <a:t>target</a:t>
              </a:r>
              <a:endParaRPr lang="en-US" sz="2000" b="1" dirty="0">
                <a:solidFill>
                  <a:srgbClr val="FF0000"/>
                </a:solidFill>
                <a:latin typeface="Trebuchet MS" panose="020B0603020202020204" pitchFamily="80" charset="0"/>
              </a:endParaRPr>
            </a:p>
          </p:txBody>
        </p:sp>
        <p:sp>
          <p:nvSpPr>
            <p:cNvPr id="83991" name="Line 16"/>
            <p:cNvSpPr/>
            <p:nvPr/>
          </p:nvSpPr>
          <p:spPr>
            <a:xfrm flipH="1" flipV="1">
              <a:off x="2592" y="2784"/>
              <a:ext cx="624" cy="192"/>
            </a:xfrm>
            <a:prstGeom prst="line">
              <a:avLst/>
            </a:prstGeom>
            <a:ln w="38100" cap="flat" cmpd="sng">
              <a:solidFill>
                <a:srgbClr val="FF0000"/>
              </a:solidFill>
              <a:prstDash val="solid"/>
              <a:round/>
              <a:headEnd type="none" w="med" len="med"/>
              <a:tailEnd type="triangle" w="med" len="med"/>
            </a:ln>
          </p:spPr>
        </p:sp>
        <p:sp>
          <p:nvSpPr>
            <p:cNvPr id="83992" name="Line 17"/>
            <p:cNvSpPr/>
            <p:nvPr/>
          </p:nvSpPr>
          <p:spPr>
            <a:xfrm flipH="1">
              <a:off x="3072" y="3072"/>
              <a:ext cx="240" cy="432"/>
            </a:xfrm>
            <a:prstGeom prst="line">
              <a:avLst/>
            </a:prstGeom>
            <a:ln w="38100" cap="flat" cmpd="sng">
              <a:solidFill>
                <a:srgbClr val="FF0000"/>
              </a:solidFill>
              <a:prstDash val="solid"/>
              <a:round/>
              <a:headEnd type="none" w="med" len="med"/>
              <a:tailEnd type="triangle" w="med" len="med"/>
            </a:ln>
          </p:spPr>
        </p:sp>
        <p:sp>
          <p:nvSpPr>
            <p:cNvPr id="83993" name="AutoShape 49"/>
            <p:cNvSpPr/>
            <p:nvPr/>
          </p:nvSpPr>
          <p:spPr>
            <a:xfrm rot="-5400000">
              <a:off x="2400" y="2640"/>
              <a:ext cx="48" cy="240"/>
            </a:xfrm>
            <a:prstGeom prst="leftBracket">
              <a:avLst>
                <a:gd name="adj" fmla="val 0"/>
              </a:avLst>
            </a:prstGeom>
            <a:noFill/>
            <a:ln w="34925" cap="flat" cmpd="sng">
              <a:solidFill>
                <a:srgbClr val="FF00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83994" name="AutoShape 50"/>
            <p:cNvSpPr/>
            <p:nvPr/>
          </p:nvSpPr>
          <p:spPr>
            <a:xfrm rot="5400000" flipV="1">
              <a:off x="2952" y="2952"/>
              <a:ext cx="48" cy="1344"/>
            </a:xfrm>
            <a:prstGeom prst="leftBracket">
              <a:avLst>
                <a:gd name="adj" fmla="val 0"/>
              </a:avLst>
            </a:prstGeom>
            <a:noFill/>
            <a:ln w="34925" cap="flat" cmpd="sng">
              <a:solidFill>
                <a:srgbClr val="FF0000"/>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gr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3"/>
          <p:cNvSpPr>
            <a:spLocks noGrp="1"/>
          </p:cNvSpPr>
          <p:nvPr>
            <p:ph idx="1"/>
          </p:nvPr>
        </p:nvSpPr>
        <p:spPr>
          <a:xfrm>
            <a:off x="838200" y="1021080"/>
            <a:ext cx="10515600" cy="5156200"/>
          </a:xfrm>
        </p:spPr>
        <p:txBody>
          <a:bodyPr vert="horz" wrap="square" lIns="91440" tIns="45720" rIns="91440" bIns="45720" anchor="t" anchorCtr="0"/>
          <a:p>
            <a:pPr lvl="1">
              <a:buFont typeface="Arial" panose="020B0604020202020204" pitchFamily="34" charset="0"/>
              <a:buChar char="•"/>
            </a:pPr>
            <a:r>
              <a:rPr lang="en-US" sz="2800">
                <a:sym typeface="+mn-ea"/>
              </a:rPr>
              <a:t>The </a:t>
            </a:r>
            <a:r>
              <a:rPr lang="en-US" sz="2800">
                <a:solidFill>
                  <a:srgbClr val="FF0000"/>
                </a:solidFill>
                <a:sym typeface="+mn-ea"/>
              </a:rPr>
              <a:t>goal</a:t>
            </a:r>
            <a:r>
              <a:rPr lang="en-US" sz="2800">
                <a:sym typeface="+mn-ea"/>
              </a:rPr>
              <a:t> is to get the agent to act in the world so as to </a:t>
            </a:r>
            <a:r>
              <a:rPr lang="en-US" sz="2800">
                <a:solidFill>
                  <a:srgbClr val="FF0000"/>
                </a:solidFill>
                <a:sym typeface="+mn-ea"/>
              </a:rPr>
              <a:t>maximize its rewards</a:t>
            </a:r>
            <a:endParaRPr lang="en-US" sz="2800">
              <a:solidFill>
                <a:srgbClr val="FF0000"/>
              </a:solidFill>
            </a:endParaRPr>
          </a:p>
          <a:p>
            <a:pPr marL="457200" lvl="1" indent="0">
              <a:buNone/>
            </a:pPr>
            <a:endParaRPr lang="en-US" dirty="0"/>
          </a:p>
          <a:p>
            <a:pPr marL="457200" lvl="1" indent="0">
              <a:buNone/>
            </a:pPr>
            <a:r>
              <a:rPr lang="en-US" dirty="0"/>
              <a:t>Reinforcement learning</a:t>
            </a:r>
            <a:endParaRPr lang="en-US" dirty="0"/>
          </a:p>
          <a:p>
            <a:pPr lvl="1"/>
            <a:r>
              <a:rPr lang="en-US" dirty="0"/>
              <a:t>more general than supervised/unsupervised learning</a:t>
            </a:r>
            <a:endParaRPr lang="en-US" dirty="0"/>
          </a:p>
          <a:p>
            <a:pPr lvl="1"/>
            <a:r>
              <a:rPr lang="en-US" dirty="0"/>
              <a:t>learn from interaction environment to achieve a goal</a:t>
            </a:r>
            <a:endParaRPr lang="en-US" dirty="0"/>
          </a:p>
        </p:txBody>
      </p:sp>
      <p:sp>
        <p:nvSpPr>
          <p:cNvPr id="21507" name="Rectangle 4"/>
          <p:cNvSpPr/>
          <p:nvPr/>
        </p:nvSpPr>
        <p:spPr>
          <a:xfrm>
            <a:off x="5638800" y="5105400"/>
            <a:ext cx="1295400" cy="381000"/>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nchorCtr="0"/>
          <a:p>
            <a:pPr algn="ctr"/>
            <a:r>
              <a:rPr lang="en-US" dirty="0">
                <a:latin typeface="Trebuchet MS" panose="020B0603020202020204" pitchFamily="80" charset="0"/>
              </a:rPr>
              <a:t>environment</a:t>
            </a:r>
            <a:endParaRPr lang="en-US" dirty="0">
              <a:latin typeface="Trebuchet MS" panose="020B0603020202020204" pitchFamily="80" charset="0"/>
            </a:endParaRPr>
          </a:p>
        </p:txBody>
      </p:sp>
      <p:sp>
        <p:nvSpPr>
          <p:cNvPr id="21508" name="Rectangle 5"/>
          <p:cNvSpPr/>
          <p:nvPr/>
        </p:nvSpPr>
        <p:spPr>
          <a:xfrm>
            <a:off x="5943600" y="5867400"/>
            <a:ext cx="685800" cy="381000"/>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nchorCtr="0"/>
          <a:p>
            <a:pPr algn="ctr"/>
            <a:r>
              <a:rPr lang="en-US" dirty="0">
                <a:latin typeface="Trebuchet MS" panose="020B0603020202020204" pitchFamily="80" charset="0"/>
              </a:rPr>
              <a:t>agent</a:t>
            </a:r>
            <a:endParaRPr lang="en-US" dirty="0">
              <a:latin typeface="Trebuchet MS" panose="020B0603020202020204" pitchFamily="80" charset="0"/>
            </a:endParaRPr>
          </a:p>
        </p:txBody>
      </p:sp>
      <p:cxnSp>
        <p:nvCxnSpPr>
          <p:cNvPr id="21509" name="AutoShape 6"/>
          <p:cNvCxnSpPr>
            <a:stCxn id="21508" idx="3"/>
            <a:endCxn id="21507" idx="3"/>
          </p:cNvCxnSpPr>
          <p:nvPr/>
        </p:nvCxnSpPr>
        <p:spPr>
          <a:xfrm flipV="1">
            <a:off x="6629400" y="5295900"/>
            <a:ext cx="304800" cy="762000"/>
          </a:xfrm>
          <a:prstGeom prst="curvedConnector3">
            <a:avLst>
              <a:gd name="adj1" fmla="val 205208"/>
            </a:avLst>
          </a:prstGeom>
          <a:ln w="38100" cap="flat" cmpd="sng">
            <a:solidFill>
              <a:schemeClr val="tx1"/>
            </a:solidFill>
            <a:prstDash val="solid"/>
            <a:round/>
            <a:headEnd type="none" w="med" len="med"/>
            <a:tailEnd type="triangle" w="med" len="lg"/>
          </a:ln>
        </p:spPr>
      </p:cxnSp>
      <p:cxnSp>
        <p:nvCxnSpPr>
          <p:cNvPr id="21510" name="AutoShape 7"/>
          <p:cNvCxnSpPr>
            <a:stCxn id="21507" idx="1"/>
            <a:endCxn id="21508" idx="1"/>
          </p:cNvCxnSpPr>
          <p:nvPr/>
        </p:nvCxnSpPr>
        <p:spPr>
          <a:xfrm rot="10800000" flipH="1" flipV="1">
            <a:off x="5638800" y="5295900"/>
            <a:ext cx="304800" cy="762000"/>
          </a:xfrm>
          <a:prstGeom prst="curvedConnector3">
            <a:avLst>
              <a:gd name="adj1" fmla="val -108856"/>
            </a:avLst>
          </a:prstGeom>
          <a:ln w="38100" cap="flat" cmpd="sng">
            <a:solidFill>
              <a:schemeClr val="tx1"/>
            </a:solidFill>
            <a:prstDash val="solid"/>
            <a:round/>
            <a:headEnd type="none" w="med" len="med"/>
            <a:tailEnd type="triangle" w="med" len="lg"/>
          </a:ln>
        </p:spPr>
      </p:cxnSp>
      <p:sp>
        <p:nvSpPr>
          <p:cNvPr id="21511" name="Text Box 8"/>
          <p:cNvSpPr txBox="1"/>
          <p:nvPr/>
        </p:nvSpPr>
        <p:spPr>
          <a:xfrm>
            <a:off x="7299325" y="5546725"/>
            <a:ext cx="819150" cy="368300"/>
          </a:xfrm>
          <a:prstGeom prst="rect">
            <a:avLst/>
          </a:prstGeom>
          <a:noFill/>
          <a:ln w="9525">
            <a:noFill/>
          </a:ln>
        </p:spPr>
        <p:txBody>
          <a:bodyPr wrap="none" anchor="t" anchorCtr="0">
            <a:spAutoFit/>
          </a:bodyPr>
          <a:p>
            <a:r>
              <a:rPr lang="en-US" dirty="0">
                <a:latin typeface="Trebuchet MS" panose="020B0603020202020204" pitchFamily="80" charset="0"/>
              </a:rPr>
              <a:t>action</a:t>
            </a:r>
            <a:endParaRPr lang="en-US" dirty="0">
              <a:latin typeface="Trebuchet MS" panose="020B0603020202020204" pitchFamily="80" charset="0"/>
            </a:endParaRPr>
          </a:p>
        </p:txBody>
      </p:sp>
      <p:sp>
        <p:nvSpPr>
          <p:cNvPr id="21512" name="Text Box 9"/>
          <p:cNvSpPr txBox="1"/>
          <p:nvPr/>
        </p:nvSpPr>
        <p:spPr>
          <a:xfrm>
            <a:off x="4229100" y="5486400"/>
            <a:ext cx="1190625" cy="644525"/>
          </a:xfrm>
          <a:prstGeom prst="rect">
            <a:avLst/>
          </a:prstGeom>
          <a:noFill/>
          <a:ln w="9525">
            <a:noFill/>
          </a:ln>
        </p:spPr>
        <p:txBody>
          <a:bodyPr wrap="none" anchor="t" anchorCtr="0">
            <a:spAutoFit/>
          </a:bodyPr>
          <a:p>
            <a:pPr algn="ctr"/>
            <a:r>
              <a:rPr lang="en-US" dirty="0">
                <a:latin typeface="Trebuchet MS" panose="020B0603020202020204" pitchFamily="80" charset="0"/>
              </a:rPr>
              <a:t>reward</a:t>
            </a:r>
            <a:endParaRPr lang="en-US" dirty="0">
              <a:latin typeface="Trebuchet MS" panose="020B0603020202020204" pitchFamily="80" charset="0"/>
            </a:endParaRPr>
          </a:p>
          <a:p>
            <a:pPr algn="ctr"/>
            <a:r>
              <a:rPr lang="en-US" dirty="0">
                <a:latin typeface="Trebuchet MS" panose="020B0603020202020204" pitchFamily="80" charset="0"/>
              </a:rPr>
              <a:t>new state</a:t>
            </a:r>
            <a:endParaRPr lang="en-US" dirty="0">
              <a:latin typeface="Trebuchet MS" panose="020B0603020202020204" pitchFamily="80" charset="0"/>
            </a:endParaRPr>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title"/>
          </p:nvPr>
        </p:nvSpPr>
        <p:spPr/>
        <p:txBody>
          <a:bodyPr vert="horz" wrap="square" lIns="91440" tIns="45720" rIns="91440" bIns="45720" anchor="ctr" anchorCtr="0"/>
          <a:p>
            <a:r>
              <a:rPr lang="en-US" dirty="0"/>
              <a:t>MC vs. TD</a:t>
            </a:r>
            <a:endParaRPr lang="en-US" dirty="0"/>
          </a:p>
        </p:txBody>
      </p:sp>
      <p:sp>
        <p:nvSpPr>
          <p:cNvPr id="86018" name="Rectangle 3"/>
          <p:cNvSpPr>
            <a:spLocks noGrp="1"/>
          </p:cNvSpPr>
          <p:nvPr>
            <p:ph idx="1"/>
          </p:nvPr>
        </p:nvSpPr>
        <p:spPr/>
        <p:txBody>
          <a:bodyPr vert="horz" wrap="square" lIns="91440" tIns="45720" rIns="91440" bIns="45720" anchor="t" anchorCtr="0"/>
          <a:p>
            <a:pPr>
              <a:lnSpc>
                <a:spcPct val="80000"/>
              </a:lnSpc>
            </a:pPr>
            <a:r>
              <a:rPr lang="en-US" dirty="0"/>
              <a:t>observed the following 8 episodes:</a:t>
            </a:r>
            <a:endParaRPr lang="en-US" dirty="0"/>
          </a:p>
          <a:p>
            <a:pPr lvl="1">
              <a:lnSpc>
                <a:spcPct val="80000"/>
              </a:lnSpc>
              <a:buNone/>
            </a:pPr>
            <a:r>
              <a:rPr lang="en-US" dirty="0"/>
              <a:t>A – 0, B – 0	B – 1		B – 1		B - 1</a:t>
            </a:r>
            <a:endParaRPr lang="en-US" dirty="0"/>
          </a:p>
          <a:p>
            <a:pPr lvl="1">
              <a:lnSpc>
                <a:spcPct val="80000"/>
              </a:lnSpc>
              <a:buNone/>
            </a:pPr>
            <a:r>
              <a:rPr lang="en-US" dirty="0"/>
              <a:t>B – 1		B – 1		B – 1		B – 0</a:t>
            </a:r>
            <a:endParaRPr lang="en-US" dirty="0"/>
          </a:p>
          <a:p>
            <a:pPr lvl="1">
              <a:lnSpc>
                <a:spcPct val="80000"/>
              </a:lnSpc>
              <a:buNone/>
            </a:pPr>
            <a:endParaRPr lang="en-US" dirty="0"/>
          </a:p>
          <a:p>
            <a:pPr>
              <a:lnSpc>
                <a:spcPct val="80000"/>
              </a:lnSpc>
            </a:pPr>
            <a:r>
              <a:rPr lang="en-US" dirty="0"/>
              <a:t>MC and TD agree on V(B) = 3/4</a:t>
            </a:r>
            <a:endParaRPr lang="en-US" dirty="0"/>
          </a:p>
          <a:p>
            <a:pPr lvl="1">
              <a:lnSpc>
                <a:spcPct val="80000"/>
              </a:lnSpc>
            </a:pPr>
            <a:endParaRPr lang="en-US" dirty="0"/>
          </a:p>
          <a:p>
            <a:pPr>
              <a:lnSpc>
                <a:spcPct val="80000"/>
              </a:lnSpc>
            </a:pPr>
            <a:r>
              <a:rPr lang="en-US" dirty="0"/>
              <a:t>MC: V(A) = 0</a:t>
            </a:r>
            <a:endParaRPr lang="en-US" dirty="0"/>
          </a:p>
          <a:p>
            <a:pPr lvl="1">
              <a:lnSpc>
                <a:spcPct val="80000"/>
              </a:lnSpc>
            </a:pPr>
            <a:r>
              <a:rPr lang="en-US" dirty="0"/>
              <a:t>converges to values that minimize the error on training data</a:t>
            </a:r>
            <a:endParaRPr lang="en-US" dirty="0"/>
          </a:p>
          <a:p>
            <a:pPr lvl="1">
              <a:lnSpc>
                <a:spcPct val="80000"/>
              </a:lnSpc>
            </a:pPr>
            <a:endParaRPr lang="en-US" dirty="0"/>
          </a:p>
          <a:p>
            <a:pPr>
              <a:lnSpc>
                <a:spcPct val="80000"/>
              </a:lnSpc>
            </a:pPr>
            <a:r>
              <a:rPr lang="en-US" dirty="0"/>
              <a:t>TD: V(A) = 3/4</a:t>
            </a:r>
            <a:endParaRPr lang="en-US" dirty="0"/>
          </a:p>
          <a:p>
            <a:pPr lvl="1">
              <a:lnSpc>
                <a:spcPct val="80000"/>
              </a:lnSpc>
            </a:pPr>
            <a:r>
              <a:rPr lang="en-US" dirty="0"/>
              <a:t>converges to ML estimate of the Markov process</a:t>
            </a:r>
            <a:endParaRPr lang="en-US" dirty="0"/>
          </a:p>
        </p:txBody>
      </p:sp>
      <p:grpSp>
        <p:nvGrpSpPr>
          <p:cNvPr id="86019" name="Group 14"/>
          <p:cNvGrpSpPr/>
          <p:nvPr/>
        </p:nvGrpSpPr>
        <p:grpSpPr>
          <a:xfrm>
            <a:off x="8891905" y="2480945"/>
            <a:ext cx="2819400" cy="1895475"/>
            <a:chOff x="2256" y="2812"/>
            <a:chExt cx="1776" cy="1194"/>
          </a:xfrm>
        </p:grpSpPr>
        <p:sp>
          <p:nvSpPr>
            <p:cNvPr id="86020" name="Oval 4"/>
            <p:cNvSpPr/>
            <p:nvPr/>
          </p:nvSpPr>
          <p:spPr>
            <a:xfrm>
              <a:off x="2256" y="3312"/>
              <a:ext cx="240" cy="240"/>
            </a:xfrm>
            <a:prstGeom prst="ellipse">
              <a:avLst/>
            </a:prstGeom>
            <a:noFill/>
            <a:ln w="19050" cap="flat" cmpd="sng">
              <a:solidFill>
                <a:schemeClr val="tx1"/>
              </a:solidFill>
              <a:prstDash val="solid"/>
              <a:round/>
              <a:headEnd type="none" w="med" len="med"/>
              <a:tailEnd type="none" w="med" len="med"/>
            </a:ln>
          </p:spPr>
          <p:txBody>
            <a:bodyPr wrap="none" anchor="ctr" anchorCtr="0"/>
            <a:p>
              <a:pPr algn="ctr"/>
              <a:r>
                <a:rPr lang="en-US" sz="2000" dirty="0">
                  <a:latin typeface="Trebuchet MS" panose="020B0603020202020204" pitchFamily="80" charset="0"/>
                </a:rPr>
                <a:t>A</a:t>
              </a:r>
              <a:endParaRPr lang="en-US" sz="2000" dirty="0">
                <a:latin typeface="Trebuchet MS" panose="020B0603020202020204" pitchFamily="80" charset="0"/>
              </a:endParaRPr>
            </a:p>
          </p:txBody>
        </p:sp>
        <p:sp>
          <p:nvSpPr>
            <p:cNvPr id="86021" name="Oval 5"/>
            <p:cNvSpPr/>
            <p:nvPr/>
          </p:nvSpPr>
          <p:spPr>
            <a:xfrm>
              <a:off x="3168" y="3312"/>
              <a:ext cx="240" cy="240"/>
            </a:xfrm>
            <a:prstGeom prst="ellipse">
              <a:avLst/>
            </a:prstGeom>
            <a:noFill/>
            <a:ln w="19050" cap="flat" cmpd="sng">
              <a:solidFill>
                <a:schemeClr val="tx1"/>
              </a:solidFill>
              <a:prstDash val="solid"/>
              <a:round/>
              <a:headEnd type="none" w="med" len="med"/>
              <a:tailEnd type="none" w="med" len="med"/>
            </a:ln>
          </p:spPr>
          <p:txBody>
            <a:bodyPr wrap="none" anchor="ctr" anchorCtr="0"/>
            <a:p>
              <a:pPr algn="ctr"/>
              <a:r>
                <a:rPr lang="en-US" sz="2000" dirty="0">
                  <a:latin typeface="Trebuchet MS" panose="020B0603020202020204" pitchFamily="80" charset="0"/>
                </a:rPr>
                <a:t>B</a:t>
              </a:r>
              <a:endParaRPr lang="en-US" sz="2000" dirty="0">
                <a:latin typeface="Trebuchet MS" panose="020B0603020202020204" pitchFamily="80" charset="0"/>
              </a:endParaRPr>
            </a:p>
          </p:txBody>
        </p:sp>
        <p:sp>
          <p:nvSpPr>
            <p:cNvPr id="86022" name="Rectangle 6"/>
            <p:cNvSpPr/>
            <p:nvPr/>
          </p:nvSpPr>
          <p:spPr>
            <a:xfrm>
              <a:off x="3840" y="2976"/>
              <a:ext cx="192" cy="192"/>
            </a:xfrm>
            <a:prstGeom prst="rect">
              <a:avLst/>
            </a:prstGeom>
            <a:solidFill>
              <a:schemeClr val="bg2"/>
            </a:solidFill>
            <a:ln w="9525">
              <a:noFill/>
            </a:ln>
          </p:spPr>
          <p:txBody>
            <a:bodyPr wrap="none" anchor="ctr" anchorCtr="0"/>
            <a:p>
              <a:endParaRPr lang="en-US" dirty="0">
                <a:latin typeface="Arial" panose="020B0604020202020204" pitchFamily="34" charset="0"/>
              </a:endParaRPr>
            </a:p>
          </p:txBody>
        </p:sp>
        <p:sp>
          <p:nvSpPr>
            <p:cNvPr id="86023" name="Rectangle 7"/>
            <p:cNvSpPr/>
            <p:nvPr/>
          </p:nvSpPr>
          <p:spPr>
            <a:xfrm>
              <a:off x="3840" y="3648"/>
              <a:ext cx="192" cy="192"/>
            </a:xfrm>
            <a:prstGeom prst="rect">
              <a:avLst/>
            </a:prstGeom>
            <a:solidFill>
              <a:schemeClr val="bg2"/>
            </a:solidFill>
            <a:ln w="9525">
              <a:noFill/>
            </a:ln>
          </p:spPr>
          <p:txBody>
            <a:bodyPr wrap="none" anchor="ctr" anchorCtr="0"/>
            <a:p>
              <a:endParaRPr lang="en-US" dirty="0">
                <a:latin typeface="Arial" panose="020B0604020202020204" pitchFamily="34" charset="0"/>
              </a:endParaRPr>
            </a:p>
          </p:txBody>
        </p:sp>
        <p:cxnSp>
          <p:nvCxnSpPr>
            <p:cNvPr id="86024" name="AutoShape 8"/>
            <p:cNvCxnSpPr>
              <a:stCxn id="86020" idx="6"/>
              <a:endCxn id="86021" idx="2"/>
            </p:cNvCxnSpPr>
            <p:nvPr/>
          </p:nvCxnSpPr>
          <p:spPr>
            <a:xfrm>
              <a:off x="2502" y="3432"/>
              <a:ext cx="660" cy="0"/>
            </a:xfrm>
            <a:prstGeom prst="straightConnector1">
              <a:avLst/>
            </a:prstGeom>
            <a:ln w="25400" cap="flat" cmpd="sng">
              <a:solidFill>
                <a:schemeClr val="tx1"/>
              </a:solidFill>
              <a:prstDash val="solid"/>
              <a:round/>
              <a:headEnd type="none" w="med" len="med"/>
              <a:tailEnd type="triangle" w="med" len="lg"/>
            </a:ln>
          </p:spPr>
        </p:cxnSp>
        <p:cxnSp>
          <p:nvCxnSpPr>
            <p:cNvPr id="86025" name="AutoShape 9"/>
            <p:cNvCxnSpPr>
              <a:stCxn id="86021" idx="7"/>
              <a:endCxn id="86022" idx="1"/>
            </p:cNvCxnSpPr>
            <p:nvPr/>
          </p:nvCxnSpPr>
          <p:spPr>
            <a:xfrm flipV="1">
              <a:off x="3373" y="3072"/>
              <a:ext cx="467" cy="269"/>
            </a:xfrm>
            <a:prstGeom prst="straightConnector1">
              <a:avLst/>
            </a:prstGeom>
            <a:ln w="25400" cap="flat" cmpd="sng">
              <a:solidFill>
                <a:schemeClr val="tx1"/>
              </a:solidFill>
              <a:prstDash val="solid"/>
              <a:round/>
              <a:headEnd type="none" w="med" len="med"/>
              <a:tailEnd type="triangle" w="med" len="lg"/>
            </a:ln>
          </p:spPr>
        </p:cxnSp>
        <p:cxnSp>
          <p:nvCxnSpPr>
            <p:cNvPr id="86026" name="AutoShape 10"/>
            <p:cNvCxnSpPr>
              <a:stCxn id="86021" idx="5"/>
              <a:endCxn id="86023" idx="1"/>
            </p:cNvCxnSpPr>
            <p:nvPr/>
          </p:nvCxnSpPr>
          <p:spPr>
            <a:xfrm>
              <a:off x="3373" y="3523"/>
              <a:ext cx="467" cy="221"/>
            </a:xfrm>
            <a:prstGeom prst="straightConnector1">
              <a:avLst/>
            </a:prstGeom>
            <a:ln w="25400" cap="flat" cmpd="sng">
              <a:solidFill>
                <a:schemeClr val="tx1"/>
              </a:solidFill>
              <a:prstDash val="solid"/>
              <a:round/>
              <a:headEnd type="none" w="med" len="med"/>
              <a:tailEnd type="triangle" w="med" len="lg"/>
            </a:ln>
          </p:spPr>
        </p:cxnSp>
        <p:sp>
          <p:nvSpPr>
            <p:cNvPr id="86027" name="Text Box 11"/>
            <p:cNvSpPr txBox="1"/>
            <p:nvPr/>
          </p:nvSpPr>
          <p:spPr>
            <a:xfrm>
              <a:off x="2612" y="3225"/>
              <a:ext cx="428" cy="406"/>
            </a:xfrm>
            <a:prstGeom prst="rect">
              <a:avLst/>
            </a:prstGeom>
            <a:noFill/>
            <a:ln w="9525">
              <a:noFill/>
            </a:ln>
          </p:spPr>
          <p:txBody>
            <a:bodyPr wrap="none" anchor="t" anchorCtr="0">
              <a:spAutoFit/>
            </a:bodyPr>
            <a:p>
              <a:r>
                <a:rPr lang="en-US" dirty="0">
                  <a:latin typeface="Trebuchet MS" panose="020B0603020202020204" pitchFamily="80" charset="0"/>
                </a:rPr>
                <a:t>r = 0</a:t>
              </a:r>
              <a:endParaRPr lang="en-US" dirty="0">
                <a:latin typeface="Trebuchet MS" panose="020B0603020202020204" pitchFamily="80" charset="0"/>
              </a:endParaRPr>
            </a:p>
            <a:p>
              <a:r>
                <a:rPr lang="en-US" dirty="0">
                  <a:latin typeface="Trebuchet MS" panose="020B0603020202020204" pitchFamily="80" charset="0"/>
                </a:rPr>
                <a:t>100%</a:t>
              </a:r>
              <a:endParaRPr lang="en-US" dirty="0">
                <a:latin typeface="Trebuchet MS" panose="020B0603020202020204" pitchFamily="80" charset="0"/>
              </a:endParaRPr>
            </a:p>
          </p:txBody>
        </p:sp>
        <p:sp>
          <p:nvSpPr>
            <p:cNvPr id="86028" name="Text Box 12"/>
            <p:cNvSpPr txBox="1"/>
            <p:nvPr/>
          </p:nvSpPr>
          <p:spPr>
            <a:xfrm>
              <a:off x="3265" y="2812"/>
              <a:ext cx="409" cy="406"/>
            </a:xfrm>
            <a:prstGeom prst="rect">
              <a:avLst/>
            </a:prstGeom>
            <a:noFill/>
            <a:ln w="9525">
              <a:noFill/>
            </a:ln>
          </p:spPr>
          <p:txBody>
            <a:bodyPr wrap="none" anchor="t" anchorCtr="0">
              <a:spAutoFit/>
            </a:bodyPr>
            <a:p>
              <a:pPr algn="ctr"/>
              <a:r>
                <a:rPr lang="en-US" dirty="0">
                  <a:latin typeface="Trebuchet MS" panose="020B0603020202020204" pitchFamily="80" charset="0"/>
                </a:rPr>
                <a:t>r = 1</a:t>
              </a:r>
              <a:endParaRPr lang="en-US" dirty="0">
                <a:latin typeface="Trebuchet MS" panose="020B0603020202020204" pitchFamily="80" charset="0"/>
              </a:endParaRPr>
            </a:p>
            <a:p>
              <a:pPr algn="ctr"/>
              <a:r>
                <a:rPr lang="en-US" dirty="0">
                  <a:latin typeface="Trebuchet MS" panose="020B0603020202020204" pitchFamily="80" charset="0"/>
                </a:rPr>
                <a:t>75%</a:t>
              </a:r>
              <a:endParaRPr lang="en-US" dirty="0">
                <a:latin typeface="Trebuchet MS" panose="020B0603020202020204" pitchFamily="80" charset="0"/>
              </a:endParaRPr>
            </a:p>
          </p:txBody>
        </p:sp>
        <p:sp>
          <p:nvSpPr>
            <p:cNvPr id="86029" name="Text Box 13"/>
            <p:cNvSpPr txBox="1"/>
            <p:nvPr/>
          </p:nvSpPr>
          <p:spPr>
            <a:xfrm>
              <a:off x="3265" y="3600"/>
              <a:ext cx="409" cy="406"/>
            </a:xfrm>
            <a:prstGeom prst="rect">
              <a:avLst/>
            </a:prstGeom>
            <a:noFill/>
            <a:ln w="9525">
              <a:noFill/>
            </a:ln>
          </p:spPr>
          <p:txBody>
            <a:bodyPr wrap="none" anchor="t" anchorCtr="0">
              <a:spAutoFit/>
            </a:bodyPr>
            <a:p>
              <a:pPr algn="ctr"/>
              <a:r>
                <a:rPr lang="en-US" dirty="0">
                  <a:latin typeface="Trebuchet MS" panose="020B0603020202020204" pitchFamily="80" charset="0"/>
                </a:rPr>
                <a:t>r = 0</a:t>
              </a:r>
              <a:endParaRPr lang="en-US" dirty="0">
                <a:latin typeface="Trebuchet MS" panose="020B0603020202020204" pitchFamily="80" charset="0"/>
              </a:endParaRPr>
            </a:p>
            <a:p>
              <a:pPr algn="ctr"/>
              <a:r>
                <a:rPr lang="en-US" dirty="0">
                  <a:latin typeface="Trebuchet MS" panose="020B0603020202020204" pitchFamily="80" charset="0"/>
                </a:rPr>
                <a:t>25%</a:t>
              </a:r>
              <a:endParaRPr lang="en-US" dirty="0">
                <a:latin typeface="Trebuchet MS" panose="020B0603020202020204" pitchFamily="80" charset="0"/>
              </a:endParaRPr>
            </a:p>
          </p:txBody>
        </p:sp>
      </p:gr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2"/>
          <p:cNvSpPr>
            <a:spLocks noGrp="1"/>
          </p:cNvSpPr>
          <p:nvPr>
            <p:ph type="title"/>
          </p:nvPr>
        </p:nvSpPr>
        <p:spPr/>
        <p:txBody>
          <a:bodyPr vert="horz" wrap="square" lIns="91440" tIns="45720" rIns="91440" bIns="45720" anchor="ctr" anchorCtr="0"/>
          <a:p>
            <a:r>
              <a:rPr lang="en-US" dirty="0"/>
              <a:t>Sarsa</a:t>
            </a:r>
            <a:endParaRPr lang="en-US" dirty="0"/>
          </a:p>
        </p:txBody>
      </p:sp>
      <p:sp>
        <p:nvSpPr>
          <p:cNvPr id="88066" name="Rectangle 3"/>
          <p:cNvSpPr>
            <a:spLocks noGrp="1"/>
          </p:cNvSpPr>
          <p:nvPr>
            <p:ph idx="1"/>
          </p:nvPr>
        </p:nvSpPr>
        <p:spPr/>
        <p:txBody>
          <a:bodyPr vert="horz" wrap="square" lIns="91440" tIns="45720" rIns="91440" bIns="45720" anchor="t" anchorCtr="0"/>
          <a:p>
            <a:pPr>
              <a:lnSpc>
                <a:spcPct val="80000"/>
              </a:lnSpc>
            </a:pPr>
            <a:r>
              <a:rPr lang="en-US" dirty="0"/>
              <a:t>again, need Q(s,a), not just V(s)</a:t>
            </a: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r>
              <a:rPr lang="en-US" dirty="0"/>
              <a:t>control</a:t>
            </a:r>
            <a:endParaRPr lang="en-US" dirty="0"/>
          </a:p>
          <a:p>
            <a:pPr lvl="1">
              <a:lnSpc>
                <a:spcPct val="80000"/>
              </a:lnSpc>
            </a:pPr>
            <a:r>
              <a:rPr lang="en-US" dirty="0"/>
              <a:t>start with a random policy</a:t>
            </a:r>
            <a:endParaRPr lang="en-US" dirty="0"/>
          </a:p>
          <a:p>
            <a:pPr lvl="1">
              <a:lnSpc>
                <a:spcPct val="80000"/>
              </a:lnSpc>
            </a:pPr>
            <a:r>
              <a:rPr lang="en-US" dirty="0"/>
              <a:t>update Q and </a:t>
            </a:r>
            <a:r>
              <a:rPr lang="en-US" dirty="0">
                <a:latin typeface="Symbol" panose="05050102010706020507" pitchFamily="18" charset="2"/>
                <a:sym typeface="Symbol" panose="05050102010706020507" pitchFamily="18" charset="2"/>
              </a:rPr>
              <a:t></a:t>
            </a:r>
            <a:r>
              <a:rPr lang="en-US" dirty="0"/>
              <a:t> after each step </a:t>
            </a:r>
            <a:endParaRPr lang="en-US" dirty="0"/>
          </a:p>
          <a:p>
            <a:pPr lvl="1">
              <a:lnSpc>
                <a:spcPct val="80000"/>
              </a:lnSpc>
            </a:pPr>
            <a:r>
              <a:rPr lang="en-US" dirty="0"/>
              <a:t>again, need </a:t>
            </a:r>
            <a:r>
              <a:rPr lang="en-US" dirty="0">
                <a:latin typeface="Symbol" panose="05050102010706020507" pitchFamily="18" charset="2"/>
                <a:sym typeface="Symbol" panose="05050102010706020507" pitchFamily="18" charset="2"/>
              </a:rPr>
              <a:t></a:t>
            </a:r>
            <a:r>
              <a:rPr lang="en-US" dirty="0"/>
              <a:t>-soft policies</a:t>
            </a:r>
            <a:endParaRPr lang="en-US" dirty="0"/>
          </a:p>
          <a:p>
            <a:pPr lvl="1">
              <a:lnSpc>
                <a:spcPct val="80000"/>
              </a:lnSpc>
            </a:pPr>
            <a:endParaRPr lang="en-US" dirty="0"/>
          </a:p>
        </p:txBody>
      </p:sp>
      <p:grpSp>
        <p:nvGrpSpPr>
          <p:cNvPr id="88067" name="Group 27"/>
          <p:cNvGrpSpPr/>
          <p:nvPr/>
        </p:nvGrpSpPr>
        <p:grpSpPr>
          <a:xfrm>
            <a:off x="1905000" y="3103880"/>
            <a:ext cx="8153400" cy="588963"/>
            <a:chOff x="672" y="1296"/>
            <a:chExt cx="3984" cy="288"/>
          </a:xfrm>
        </p:grpSpPr>
        <p:sp>
          <p:nvSpPr>
            <p:cNvPr id="88068" name="Line 5"/>
            <p:cNvSpPr/>
            <p:nvPr/>
          </p:nvSpPr>
          <p:spPr>
            <a:xfrm>
              <a:off x="765" y="1441"/>
              <a:ext cx="3891" cy="0"/>
            </a:xfrm>
            <a:prstGeom prst="line">
              <a:avLst/>
            </a:prstGeom>
            <a:ln w="28575" cap="flat" cmpd="sng">
              <a:solidFill>
                <a:schemeClr val="tx1"/>
              </a:solidFill>
              <a:prstDash val="solid"/>
              <a:round/>
              <a:headEnd type="none" w="med" len="med"/>
              <a:tailEnd type="none" w="med" len="med"/>
            </a:ln>
          </p:spPr>
        </p:sp>
        <p:sp>
          <p:nvSpPr>
            <p:cNvPr id="88069" name="Oval 6"/>
            <p:cNvSpPr/>
            <p:nvPr/>
          </p:nvSpPr>
          <p:spPr>
            <a:xfrm>
              <a:off x="672" y="1296"/>
              <a:ext cx="289" cy="288"/>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pPr algn="ctr"/>
              <a:r>
                <a:rPr lang="en-US" sz="2400" dirty="0">
                  <a:latin typeface="Arial" panose="020B0604020202020204" pitchFamily="34" charset="0"/>
                </a:rPr>
                <a:t>s</a:t>
              </a:r>
              <a:r>
                <a:rPr lang="en-US" sz="2400" baseline="-25000" dirty="0">
                  <a:latin typeface="Arial" panose="020B0604020202020204" pitchFamily="34" charset="0"/>
                </a:rPr>
                <a:t>t</a:t>
              </a:r>
              <a:endParaRPr lang="en-US" sz="2400" baseline="-25000" dirty="0">
                <a:latin typeface="Arial" panose="020B0604020202020204" pitchFamily="34" charset="0"/>
              </a:endParaRPr>
            </a:p>
          </p:txBody>
        </p:sp>
        <p:sp>
          <p:nvSpPr>
            <p:cNvPr id="88070" name="Oval 7"/>
            <p:cNvSpPr/>
            <p:nvPr/>
          </p:nvSpPr>
          <p:spPr>
            <a:xfrm>
              <a:off x="2063" y="1296"/>
              <a:ext cx="288" cy="288"/>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pPr algn="ctr"/>
              <a:r>
                <a:rPr lang="en-US" sz="2400" dirty="0">
                  <a:latin typeface="Arial" panose="020B0604020202020204" pitchFamily="34" charset="0"/>
                </a:rPr>
                <a:t>s</a:t>
              </a:r>
              <a:r>
                <a:rPr lang="en-US" sz="2400" baseline="-25000" dirty="0">
                  <a:latin typeface="Arial" panose="020B0604020202020204" pitchFamily="34" charset="0"/>
                </a:rPr>
                <a:t>t+1</a:t>
              </a:r>
              <a:endParaRPr lang="en-US" sz="2400" baseline="-25000" dirty="0">
                <a:latin typeface="Arial" panose="020B0604020202020204" pitchFamily="34" charset="0"/>
              </a:endParaRPr>
            </a:p>
          </p:txBody>
        </p:sp>
        <p:sp>
          <p:nvSpPr>
            <p:cNvPr id="88071" name="Oval 8"/>
            <p:cNvSpPr/>
            <p:nvPr/>
          </p:nvSpPr>
          <p:spPr>
            <a:xfrm>
              <a:off x="1408" y="1338"/>
              <a:ext cx="207" cy="208"/>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pPr algn="ctr"/>
              <a:r>
                <a:rPr lang="en-US" dirty="0">
                  <a:latin typeface="Arial" panose="020B0604020202020204" pitchFamily="34" charset="0"/>
                </a:rPr>
                <a:t>a</a:t>
              </a:r>
              <a:r>
                <a:rPr lang="en-US" baseline="-25000" dirty="0">
                  <a:latin typeface="Arial" panose="020B0604020202020204" pitchFamily="34" charset="0"/>
                </a:rPr>
                <a:t>t</a:t>
              </a:r>
              <a:endParaRPr lang="en-US" dirty="0">
                <a:latin typeface="Arial" panose="020B0604020202020204" pitchFamily="34" charset="0"/>
              </a:endParaRPr>
            </a:p>
          </p:txBody>
        </p:sp>
        <p:sp>
          <p:nvSpPr>
            <p:cNvPr id="88072" name="Oval 9"/>
            <p:cNvSpPr/>
            <p:nvPr/>
          </p:nvSpPr>
          <p:spPr>
            <a:xfrm>
              <a:off x="3457" y="1296"/>
              <a:ext cx="288" cy="288"/>
            </a:xfrm>
            <a:prstGeom prst="ellipse">
              <a:avLst/>
            </a:prstGeom>
            <a:solidFill>
              <a:srgbClr val="FF6600"/>
            </a:solidFill>
            <a:ln w="9525" cap="flat" cmpd="sng">
              <a:solidFill>
                <a:srgbClr val="FF6600"/>
              </a:solidFill>
              <a:prstDash val="solid"/>
              <a:round/>
              <a:headEnd type="none" w="med" len="med"/>
              <a:tailEnd type="none" w="med" len="med"/>
            </a:ln>
          </p:spPr>
          <p:txBody>
            <a:bodyPr wrap="none" anchor="ctr" anchorCtr="0"/>
            <a:p>
              <a:pPr algn="ctr"/>
              <a:r>
                <a:rPr lang="en-US" sz="2400" dirty="0">
                  <a:latin typeface="Arial" panose="020B0604020202020204" pitchFamily="34" charset="0"/>
                </a:rPr>
                <a:t>s</a:t>
              </a:r>
              <a:r>
                <a:rPr lang="en-US" sz="2400" baseline="-25000" dirty="0">
                  <a:latin typeface="Arial" panose="020B0604020202020204" pitchFamily="34" charset="0"/>
                </a:rPr>
                <a:t>t+2</a:t>
              </a:r>
              <a:endParaRPr lang="en-US" sz="2400" dirty="0">
                <a:latin typeface="Arial" panose="020B0604020202020204" pitchFamily="34" charset="0"/>
              </a:endParaRPr>
            </a:p>
          </p:txBody>
        </p:sp>
        <p:sp>
          <p:nvSpPr>
            <p:cNvPr id="88073" name="Oval 10"/>
            <p:cNvSpPr/>
            <p:nvPr/>
          </p:nvSpPr>
          <p:spPr>
            <a:xfrm>
              <a:off x="2799" y="1338"/>
              <a:ext cx="207" cy="208"/>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pPr algn="ctr"/>
              <a:r>
                <a:rPr lang="en-US" dirty="0">
                  <a:latin typeface="Arial" panose="020B0604020202020204" pitchFamily="34" charset="0"/>
                </a:rPr>
                <a:t>a</a:t>
              </a:r>
              <a:r>
                <a:rPr lang="en-US" baseline="-25000" dirty="0">
                  <a:latin typeface="Arial" panose="020B0604020202020204" pitchFamily="34" charset="0"/>
                </a:rPr>
                <a:t>t+1</a:t>
              </a:r>
              <a:endParaRPr lang="en-US" dirty="0">
                <a:latin typeface="Arial" panose="020B0604020202020204" pitchFamily="34" charset="0"/>
              </a:endParaRPr>
            </a:p>
          </p:txBody>
        </p:sp>
        <p:sp>
          <p:nvSpPr>
            <p:cNvPr id="88074" name="Oval 12"/>
            <p:cNvSpPr/>
            <p:nvPr/>
          </p:nvSpPr>
          <p:spPr>
            <a:xfrm>
              <a:off x="4193" y="1338"/>
              <a:ext cx="207" cy="208"/>
            </a:xfrm>
            <a:prstGeom prst="ellipse">
              <a:avLst/>
            </a:prstGeom>
            <a:solidFill>
              <a:srgbClr val="3366FF"/>
            </a:solidFill>
            <a:ln w="9525" cap="flat" cmpd="sng">
              <a:solidFill>
                <a:srgbClr val="3366FF"/>
              </a:solidFill>
              <a:prstDash val="solid"/>
              <a:round/>
              <a:headEnd type="none" w="med" len="med"/>
              <a:tailEnd type="none" w="med" len="med"/>
            </a:ln>
          </p:spPr>
          <p:txBody>
            <a:bodyPr wrap="none" anchor="ctr" anchorCtr="0"/>
            <a:p>
              <a:pPr algn="ctr"/>
              <a:r>
                <a:rPr lang="en-US" dirty="0">
                  <a:latin typeface="Arial" panose="020B0604020202020204" pitchFamily="34" charset="0"/>
                </a:rPr>
                <a:t>a</a:t>
              </a:r>
              <a:r>
                <a:rPr lang="en-US" baseline="-25000" dirty="0">
                  <a:latin typeface="Arial" panose="020B0604020202020204" pitchFamily="34" charset="0"/>
                </a:rPr>
                <a:t>t+2</a:t>
              </a:r>
              <a:endParaRPr lang="en-US" dirty="0">
                <a:latin typeface="Arial" panose="020B0604020202020204" pitchFamily="34" charset="0"/>
              </a:endParaRPr>
            </a:p>
          </p:txBody>
        </p:sp>
      </p:grpSp>
      <p:sp>
        <p:nvSpPr>
          <p:cNvPr id="88075" name="Text Box 25"/>
          <p:cNvSpPr txBox="1"/>
          <p:nvPr/>
        </p:nvSpPr>
        <p:spPr>
          <a:xfrm>
            <a:off x="4168140" y="2597150"/>
            <a:ext cx="629285" cy="76200"/>
          </a:xfrm>
          <a:prstGeom prst="rect">
            <a:avLst/>
          </a:prstGeom>
          <a:noFill/>
          <a:ln w="9525">
            <a:noFill/>
          </a:ln>
        </p:spPr>
        <p:txBody>
          <a:bodyPr wrap="none" anchor="t" anchorCtr="0">
            <a:noAutofit/>
          </a:bodyPr>
          <a:p>
            <a:pPr algn="ctr"/>
            <a:r>
              <a:rPr lang="en-US" sz="2400" dirty="0">
                <a:latin typeface="Trebuchet MS" panose="020B0603020202020204" pitchFamily="80" charset="0"/>
              </a:rPr>
              <a:t>r</a:t>
            </a:r>
            <a:r>
              <a:rPr lang="en-US" sz="2400" baseline="-25000" dirty="0">
                <a:latin typeface="Trebuchet MS" panose="020B0603020202020204" pitchFamily="80" charset="0"/>
              </a:rPr>
              <a:t>t</a:t>
            </a:r>
            <a:endParaRPr lang="en-US" sz="2400" baseline="-25000" dirty="0">
              <a:latin typeface="Trebuchet MS" panose="020B0603020202020204" pitchFamily="80" charset="0"/>
            </a:endParaRPr>
          </a:p>
        </p:txBody>
      </p:sp>
      <p:sp>
        <p:nvSpPr>
          <p:cNvPr id="88076" name="Text Box 28"/>
          <p:cNvSpPr txBox="1"/>
          <p:nvPr/>
        </p:nvSpPr>
        <p:spPr>
          <a:xfrm>
            <a:off x="6931978" y="2597150"/>
            <a:ext cx="587375" cy="460375"/>
          </a:xfrm>
          <a:prstGeom prst="rect">
            <a:avLst/>
          </a:prstGeom>
          <a:noFill/>
          <a:ln w="9525">
            <a:noFill/>
          </a:ln>
        </p:spPr>
        <p:txBody>
          <a:bodyPr wrap="none" anchor="t" anchorCtr="0">
            <a:spAutoFit/>
          </a:bodyPr>
          <a:p>
            <a:pPr algn="ctr"/>
            <a:r>
              <a:rPr lang="en-US" sz="2400" dirty="0">
                <a:latin typeface="Trebuchet MS" panose="020B0603020202020204" pitchFamily="80" charset="0"/>
              </a:rPr>
              <a:t>r</a:t>
            </a:r>
            <a:r>
              <a:rPr lang="en-US" sz="2400" baseline="-25000" dirty="0">
                <a:latin typeface="Trebuchet MS" panose="020B0603020202020204" pitchFamily="80" charset="0"/>
              </a:rPr>
              <a:t>t+1</a:t>
            </a:r>
            <a:endParaRPr lang="en-US" sz="2400" baseline="-25000" dirty="0">
              <a:latin typeface="Trebuchet MS" panose="020B0603020202020204" pitchFamily="80" charset="0"/>
            </a:endParaRPr>
          </a:p>
        </p:txBody>
      </p:sp>
      <p:pic>
        <p:nvPicPr>
          <p:cNvPr id="88077" name="Picture 30" descr="txp_fig"/>
          <p:cNvPicPr>
            <a:picLocks noChangeAspect="1"/>
          </p:cNvPicPr>
          <p:nvPr>
            <p:custDataLst>
              <p:tags r:id="rId1"/>
            </p:custDataLst>
          </p:nvPr>
        </p:nvPicPr>
        <p:blipFill>
          <a:blip r:embed="rId2"/>
          <a:stretch>
            <a:fillRect/>
          </a:stretch>
        </p:blipFill>
        <p:spPr>
          <a:xfrm>
            <a:off x="2673350" y="4128135"/>
            <a:ext cx="6807200" cy="393700"/>
          </a:xfrm>
          <a:prstGeom prst="rect">
            <a:avLst/>
          </a:prstGeom>
          <a:noFill/>
          <a:ln w="9525">
            <a:noFill/>
          </a:ln>
        </p:spPr>
      </p:pic>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idx="1"/>
          </p:nvPr>
        </p:nvPicPr>
        <p:blipFill>
          <a:blip r:embed="rId1"/>
          <a:stretch>
            <a:fillRect/>
          </a:stretch>
        </p:blipFill>
        <p:spPr>
          <a:xfrm>
            <a:off x="1482725" y="1718310"/>
            <a:ext cx="8479790" cy="3597275"/>
          </a:xfrm>
          <a:prstGeom prst="rect">
            <a:avLst/>
          </a:prstGeom>
        </p:spPr>
      </p:pic>
      <p:sp>
        <p:nvSpPr>
          <p:cNvPr id="4" name="Slide Number Placeholder 3"/>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09800" y="1066800"/>
            <a:ext cx="7772400" cy="1905"/>
          </a:xfrm>
          <a:custGeom>
            <a:avLst/>
            <a:gdLst/>
            <a:ahLst/>
            <a:cxnLst/>
            <a:rect l="l" t="t" r="r" b="b"/>
            <a:pathLst>
              <a:path w="7772400" h="1905">
                <a:moveTo>
                  <a:pt x="0" y="0"/>
                </a:moveTo>
                <a:lnTo>
                  <a:pt x="7772400" y="1587"/>
                </a:lnTo>
              </a:path>
            </a:pathLst>
          </a:custGeom>
          <a:ln w="38100">
            <a:solidFill>
              <a:srgbClr val="0433FF"/>
            </a:solidFill>
          </a:ln>
        </p:spPr>
        <p:txBody>
          <a:bodyPr wrap="square" lIns="0" tIns="0" rIns="0" bIns="0" rtlCol="0"/>
          <a:lstStyle/>
          <a:p/>
        </p:txBody>
      </p:sp>
      <p:grpSp>
        <p:nvGrpSpPr>
          <p:cNvPr id="3" name="object 3"/>
          <p:cNvGrpSpPr/>
          <p:nvPr/>
        </p:nvGrpSpPr>
        <p:grpSpPr>
          <a:xfrm>
            <a:off x="6405699" y="1449575"/>
            <a:ext cx="551180" cy="100330"/>
            <a:chOff x="4881699" y="1449575"/>
            <a:chExt cx="551180" cy="100330"/>
          </a:xfrm>
        </p:grpSpPr>
        <p:sp>
          <p:nvSpPr>
            <p:cNvPr id="4" name="object 4"/>
            <p:cNvSpPr/>
            <p:nvPr/>
          </p:nvSpPr>
          <p:spPr>
            <a:xfrm>
              <a:off x="4881699" y="1499634"/>
              <a:ext cx="429259" cy="0"/>
            </a:xfrm>
            <a:custGeom>
              <a:avLst/>
              <a:gdLst/>
              <a:ahLst/>
              <a:cxnLst/>
              <a:rect l="l" t="t" r="r" b="b"/>
              <a:pathLst>
                <a:path w="429260">
                  <a:moveTo>
                    <a:pt x="0" y="0"/>
                  </a:moveTo>
                  <a:lnTo>
                    <a:pt x="429256" y="0"/>
                  </a:lnTo>
                </a:path>
              </a:pathLst>
            </a:custGeom>
            <a:ln w="14303">
              <a:solidFill>
                <a:srgbClr val="FF2600"/>
              </a:solidFill>
            </a:ln>
          </p:spPr>
          <p:txBody>
            <a:bodyPr wrap="square" lIns="0" tIns="0" rIns="0" bIns="0" rtlCol="0"/>
            <a:lstStyle/>
            <a:p/>
          </p:txBody>
        </p:sp>
        <p:pic>
          <p:nvPicPr>
            <p:cNvPr id="5" name="object 5"/>
            <p:cNvPicPr/>
            <p:nvPr/>
          </p:nvPicPr>
          <p:blipFill>
            <a:blip r:embed="rId1" cstate="print"/>
            <a:stretch>
              <a:fillRect/>
            </a:stretch>
          </p:blipFill>
          <p:spPr>
            <a:xfrm>
              <a:off x="5303806" y="1449575"/>
              <a:ext cx="128627" cy="100118"/>
            </a:xfrm>
            <a:prstGeom prst="rect">
              <a:avLst/>
            </a:prstGeom>
          </p:spPr>
        </p:pic>
      </p:grpSp>
      <p:sp>
        <p:nvSpPr>
          <p:cNvPr id="6" name="object 6"/>
          <p:cNvSpPr/>
          <p:nvPr/>
        </p:nvSpPr>
        <p:spPr>
          <a:xfrm>
            <a:off x="3764508" y="3802172"/>
            <a:ext cx="0" cy="645795"/>
          </a:xfrm>
          <a:custGeom>
            <a:avLst/>
            <a:gdLst/>
            <a:ahLst/>
            <a:cxnLst/>
            <a:rect l="l" t="t" r="r" b="b"/>
            <a:pathLst>
              <a:path h="645795">
                <a:moveTo>
                  <a:pt x="0" y="0"/>
                </a:moveTo>
                <a:lnTo>
                  <a:pt x="0" y="645551"/>
                </a:lnTo>
              </a:path>
            </a:pathLst>
          </a:custGeom>
          <a:ln w="14291">
            <a:solidFill>
              <a:srgbClr val="008F00"/>
            </a:solidFill>
          </a:ln>
        </p:spPr>
        <p:txBody>
          <a:bodyPr wrap="square" lIns="0" tIns="0" rIns="0" bIns="0" rtlCol="0"/>
          <a:lstStyle/>
          <a:p/>
        </p:txBody>
      </p:sp>
      <p:sp>
        <p:nvSpPr>
          <p:cNvPr id="7" name="object 7"/>
          <p:cNvSpPr/>
          <p:nvPr/>
        </p:nvSpPr>
        <p:spPr>
          <a:xfrm>
            <a:off x="3764508" y="2671745"/>
            <a:ext cx="0" cy="615950"/>
          </a:xfrm>
          <a:custGeom>
            <a:avLst/>
            <a:gdLst/>
            <a:ahLst/>
            <a:cxnLst/>
            <a:rect l="l" t="t" r="r" b="b"/>
            <a:pathLst>
              <a:path h="615950">
                <a:moveTo>
                  <a:pt x="0" y="0"/>
                </a:moveTo>
                <a:lnTo>
                  <a:pt x="0" y="615511"/>
                </a:lnTo>
              </a:path>
            </a:pathLst>
          </a:custGeom>
          <a:ln w="14291">
            <a:solidFill>
              <a:srgbClr val="008F00"/>
            </a:solidFill>
          </a:ln>
        </p:spPr>
        <p:txBody>
          <a:bodyPr wrap="square" lIns="0" tIns="0" rIns="0" bIns="0" rtlCol="0"/>
          <a:lstStyle/>
          <a:p/>
        </p:txBody>
      </p:sp>
      <p:pic>
        <p:nvPicPr>
          <p:cNvPr id="8" name="object 8"/>
          <p:cNvPicPr/>
          <p:nvPr/>
        </p:nvPicPr>
        <p:blipFill>
          <a:blip r:embed="rId2" cstate="print"/>
          <a:stretch>
            <a:fillRect/>
          </a:stretch>
        </p:blipFill>
        <p:spPr>
          <a:xfrm>
            <a:off x="3714487" y="4440577"/>
            <a:ext cx="100042" cy="128721"/>
          </a:xfrm>
          <a:prstGeom prst="rect">
            <a:avLst/>
          </a:prstGeom>
        </p:spPr>
      </p:pic>
      <p:sp>
        <p:nvSpPr>
          <p:cNvPr id="9" name="object 9"/>
          <p:cNvSpPr txBox="1"/>
          <p:nvPr/>
        </p:nvSpPr>
        <p:spPr>
          <a:xfrm>
            <a:off x="5004263" y="1308142"/>
            <a:ext cx="1331595" cy="358140"/>
          </a:xfrm>
          <a:prstGeom prst="rect">
            <a:avLst/>
          </a:prstGeom>
        </p:spPr>
        <p:txBody>
          <a:bodyPr vert="horz" wrap="square" lIns="0" tIns="15875" rIns="0" bIns="0" rtlCol="0">
            <a:spAutoFit/>
          </a:bodyPr>
          <a:lstStyle/>
          <a:p>
            <a:pPr marL="12700">
              <a:lnSpc>
                <a:spcPct val="100000"/>
              </a:lnSpc>
              <a:spcBef>
                <a:spcPts val="125"/>
              </a:spcBef>
              <a:tabLst>
                <a:tab pos="629285" algn="l"/>
                <a:tab pos="841375" algn="l"/>
              </a:tabLst>
            </a:pPr>
            <a:r>
              <a:rPr sz="1100" u="heavy" dirty="0">
                <a:solidFill>
                  <a:srgbClr val="FF2600"/>
                </a:solidFill>
                <a:uFill>
                  <a:solidFill>
                    <a:srgbClr val="FF2600"/>
                  </a:solidFill>
                </a:uFill>
                <a:latin typeface="Arial" panose="020B0604020202020204"/>
                <a:cs typeface="Arial" panose="020B0604020202020204"/>
              </a:rPr>
              <a:t>	</a:t>
            </a:r>
            <a:r>
              <a:rPr sz="1100" u="none" dirty="0">
                <a:solidFill>
                  <a:srgbClr val="FF2600"/>
                </a:solidFill>
                <a:latin typeface="Arial" panose="020B0604020202020204"/>
                <a:cs typeface="Arial" panose="020B0604020202020204"/>
              </a:rPr>
              <a:t>	</a:t>
            </a:r>
            <a:r>
              <a:rPr sz="1100" u="none" spc="-10" dirty="0">
                <a:solidFill>
                  <a:srgbClr val="FF2600"/>
                </a:solidFill>
                <a:latin typeface="Arial" panose="020B0604020202020204"/>
                <a:cs typeface="Arial" panose="020B0604020202020204"/>
              </a:rPr>
              <a:t>width</a:t>
            </a:r>
            <a:endParaRPr sz="1100">
              <a:latin typeface="Arial" panose="020B0604020202020204"/>
              <a:cs typeface="Arial" panose="020B0604020202020204"/>
            </a:endParaRPr>
          </a:p>
          <a:p>
            <a:pPr marL="698500">
              <a:lnSpc>
                <a:spcPct val="100000"/>
              </a:lnSpc>
              <a:spcBef>
                <a:spcPts val="30"/>
              </a:spcBef>
            </a:pPr>
            <a:r>
              <a:rPr sz="1100" dirty="0">
                <a:solidFill>
                  <a:srgbClr val="FF2600"/>
                </a:solidFill>
                <a:latin typeface="Arial" panose="020B0604020202020204"/>
                <a:cs typeface="Arial" panose="020B0604020202020204"/>
              </a:rPr>
              <a:t>of</a:t>
            </a:r>
            <a:r>
              <a:rPr sz="1100" spc="25" dirty="0">
                <a:solidFill>
                  <a:srgbClr val="FF2600"/>
                </a:solidFill>
                <a:latin typeface="Arial" panose="020B0604020202020204"/>
                <a:cs typeface="Arial" panose="020B0604020202020204"/>
              </a:rPr>
              <a:t> </a:t>
            </a:r>
            <a:r>
              <a:rPr sz="1100" spc="-10" dirty="0">
                <a:solidFill>
                  <a:srgbClr val="FF2600"/>
                </a:solidFill>
                <a:latin typeface="Arial" panose="020B0604020202020204"/>
                <a:cs typeface="Arial" panose="020B0604020202020204"/>
              </a:rPr>
              <a:t>backup</a:t>
            </a:r>
            <a:endParaRPr sz="1100">
              <a:latin typeface="Arial" panose="020B0604020202020204"/>
              <a:cs typeface="Arial" panose="020B0604020202020204"/>
            </a:endParaRPr>
          </a:p>
        </p:txBody>
      </p:sp>
      <p:sp>
        <p:nvSpPr>
          <p:cNvPr id="10" name="object 10"/>
          <p:cNvSpPr txBox="1"/>
          <p:nvPr/>
        </p:nvSpPr>
        <p:spPr>
          <a:xfrm>
            <a:off x="3434801" y="3267405"/>
            <a:ext cx="645160" cy="529590"/>
          </a:xfrm>
          <a:prstGeom prst="rect">
            <a:avLst/>
          </a:prstGeom>
        </p:spPr>
        <p:txBody>
          <a:bodyPr vert="horz" wrap="square" lIns="0" tIns="12065" rIns="0" bIns="0" rtlCol="0">
            <a:spAutoFit/>
          </a:bodyPr>
          <a:lstStyle/>
          <a:p>
            <a:pPr marL="95885" marR="88265" algn="ctr">
              <a:lnSpc>
                <a:spcPct val="102000"/>
              </a:lnSpc>
              <a:spcBef>
                <a:spcPts val="95"/>
              </a:spcBef>
            </a:pPr>
            <a:r>
              <a:rPr sz="1100" spc="-10" dirty="0">
                <a:solidFill>
                  <a:srgbClr val="008F00"/>
                </a:solidFill>
                <a:latin typeface="Arial" panose="020B0604020202020204"/>
                <a:cs typeface="Arial" panose="020B0604020202020204"/>
              </a:rPr>
              <a:t>height (depth)</a:t>
            </a:r>
            <a:endParaRPr sz="1100">
              <a:latin typeface="Arial" panose="020B0604020202020204"/>
              <a:cs typeface="Arial" panose="020B0604020202020204"/>
            </a:endParaRPr>
          </a:p>
          <a:p>
            <a:pPr algn="ctr">
              <a:lnSpc>
                <a:spcPct val="100000"/>
              </a:lnSpc>
              <a:spcBef>
                <a:spcPts val="30"/>
              </a:spcBef>
            </a:pPr>
            <a:r>
              <a:rPr sz="1100" dirty="0">
                <a:solidFill>
                  <a:srgbClr val="008F00"/>
                </a:solidFill>
                <a:latin typeface="Arial" panose="020B0604020202020204"/>
                <a:cs typeface="Arial" panose="020B0604020202020204"/>
              </a:rPr>
              <a:t>of</a:t>
            </a:r>
            <a:r>
              <a:rPr sz="1100" spc="25" dirty="0">
                <a:solidFill>
                  <a:srgbClr val="008F00"/>
                </a:solidFill>
                <a:latin typeface="Arial" panose="020B0604020202020204"/>
                <a:cs typeface="Arial" panose="020B0604020202020204"/>
              </a:rPr>
              <a:t> </a:t>
            </a:r>
            <a:r>
              <a:rPr sz="1100" spc="-10" dirty="0">
                <a:solidFill>
                  <a:srgbClr val="008F00"/>
                </a:solidFill>
                <a:latin typeface="Arial" panose="020B0604020202020204"/>
                <a:cs typeface="Arial" panose="020B0604020202020204"/>
              </a:rPr>
              <a:t>backup</a:t>
            </a:r>
            <a:endParaRPr sz="1100">
              <a:latin typeface="Arial" panose="020B0604020202020204"/>
              <a:cs typeface="Arial" panose="020B0604020202020204"/>
            </a:endParaRPr>
          </a:p>
        </p:txBody>
      </p:sp>
      <p:grpSp>
        <p:nvGrpSpPr>
          <p:cNvPr id="11" name="object 11"/>
          <p:cNvGrpSpPr/>
          <p:nvPr/>
        </p:nvGrpSpPr>
        <p:grpSpPr>
          <a:xfrm>
            <a:off x="3217504" y="870761"/>
            <a:ext cx="4659630" cy="4618355"/>
            <a:chOff x="1693504" y="870761"/>
            <a:chExt cx="4659630" cy="4618355"/>
          </a:xfrm>
        </p:grpSpPr>
        <p:pic>
          <p:nvPicPr>
            <p:cNvPr id="12" name="object 12"/>
            <p:cNvPicPr/>
            <p:nvPr/>
          </p:nvPicPr>
          <p:blipFill>
            <a:blip r:embed="rId3" cstate="print"/>
            <a:stretch>
              <a:fillRect/>
            </a:stretch>
          </p:blipFill>
          <p:spPr>
            <a:xfrm>
              <a:off x="2594213" y="1727061"/>
              <a:ext cx="3758563" cy="3761746"/>
            </a:xfrm>
            <a:prstGeom prst="rect">
              <a:avLst/>
            </a:prstGeom>
          </p:spPr>
        </p:pic>
        <p:pic>
          <p:nvPicPr>
            <p:cNvPr id="13" name="object 13"/>
            <p:cNvPicPr/>
            <p:nvPr/>
          </p:nvPicPr>
          <p:blipFill>
            <a:blip r:embed="rId4" cstate="print"/>
            <a:stretch>
              <a:fillRect/>
            </a:stretch>
          </p:blipFill>
          <p:spPr>
            <a:xfrm>
              <a:off x="1693504" y="870761"/>
              <a:ext cx="1799184" cy="1800708"/>
            </a:xfrm>
            <a:prstGeom prst="rect">
              <a:avLst/>
            </a:prstGeom>
          </p:spPr>
        </p:pic>
        <p:pic>
          <p:nvPicPr>
            <p:cNvPr id="14" name="object 14"/>
            <p:cNvPicPr/>
            <p:nvPr/>
          </p:nvPicPr>
          <p:blipFill>
            <a:blip r:embed="rId5" cstate="print"/>
            <a:stretch>
              <a:fillRect/>
            </a:stretch>
          </p:blipFill>
          <p:spPr>
            <a:xfrm>
              <a:off x="2792450" y="1575955"/>
              <a:ext cx="147056" cy="147169"/>
            </a:xfrm>
            <a:prstGeom prst="rect">
              <a:avLst/>
            </a:prstGeom>
          </p:spPr>
        </p:pic>
        <p:pic>
          <p:nvPicPr>
            <p:cNvPr id="15" name="object 15"/>
            <p:cNvPicPr/>
            <p:nvPr/>
          </p:nvPicPr>
          <p:blipFill>
            <a:blip r:embed="rId6" cstate="print"/>
            <a:stretch>
              <a:fillRect/>
            </a:stretch>
          </p:blipFill>
          <p:spPr>
            <a:xfrm>
              <a:off x="2794286" y="2145807"/>
              <a:ext cx="147056" cy="147169"/>
            </a:xfrm>
            <a:prstGeom prst="rect">
              <a:avLst/>
            </a:prstGeom>
          </p:spPr>
        </p:pic>
        <p:sp>
          <p:nvSpPr>
            <p:cNvPr id="16" name="object 16"/>
            <p:cNvSpPr/>
            <p:nvPr/>
          </p:nvSpPr>
          <p:spPr>
            <a:xfrm>
              <a:off x="2866215" y="1723126"/>
              <a:ext cx="1905" cy="422909"/>
            </a:xfrm>
            <a:custGeom>
              <a:avLst/>
              <a:gdLst/>
              <a:ahLst/>
              <a:cxnLst/>
              <a:rect l="l" t="t" r="r" b="b"/>
              <a:pathLst>
                <a:path w="1905" h="422910">
                  <a:moveTo>
                    <a:pt x="0" y="0"/>
                  </a:moveTo>
                  <a:lnTo>
                    <a:pt x="1361" y="422677"/>
                  </a:lnTo>
                </a:path>
              </a:pathLst>
            </a:custGeom>
            <a:ln w="14291">
              <a:solidFill>
                <a:srgbClr val="000000"/>
              </a:solidFill>
            </a:ln>
          </p:spPr>
          <p:txBody>
            <a:bodyPr wrap="square" lIns="0" tIns="0" rIns="0" bIns="0" rtlCol="0"/>
            <a:lstStyle/>
            <a:p/>
          </p:txBody>
        </p:sp>
        <p:pic>
          <p:nvPicPr>
            <p:cNvPr id="17" name="object 17"/>
            <p:cNvPicPr/>
            <p:nvPr/>
          </p:nvPicPr>
          <p:blipFill>
            <a:blip r:embed="rId7" cstate="print"/>
            <a:stretch>
              <a:fillRect/>
            </a:stretch>
          </p:blipFill>
          <p:spPr>
            <a:xfrm>
              <a:off x="2821519" y="1885108"/>
              <a:ext cx="90729" cy="90794"/>
            </a:xfrm>
            <a:prstGeom prst="rect">
              <a:avLst/>
            </a:prstGeom>
          </p:spPr>
        </p:pic>
      </p:grpSp>
      <p:sp>
        <p:nvSpPr>
          <p:cNvPr id="18" name="object 18"/>
          <p:cNvSpPr txBox="1"/>
          <p:nvPr/>
        </p:nvSpPr>
        <p:spPr>
          <a:xfrm>
            <a:off x="3419457" y="1571335"/>
            <a:ext cx="851535" cy="700405"/>
          </a:xfrm>
          <a:prstGeom prst="rect">
            <a:avLst/>
          </a:prstGeom>
        </p:spPr>
        <p:txBody>
          <a:bodyPr vert="horz" wrap="square" lIns="0" tIns="6350" rIns="0" bIns="0" rtlCol="0">
            <a:spAutoFit/>
          </a:bodyPr>
          <a:lstStyle/>
          <a:p>
            <a:pPr marL="26035" marR="5080" indent="-13335" algn="r">
              <a:lnSpc>
                <a:spcPct val="104000"/>
              </a:lnSpc>
              <a:spcBef>
                <a:spcPts val="50"/>
              </a:spcBef>
            </a:pPr>
            <a:r>
              <a:rPr sz="1450" spc="-30" dirty="0">
                <a:latin typeface="Arial" panose="020B0604020202020204"/>
                <a:cs typeface="Arial" panose="020B0604020202020204"/>
              </a:rPr>
              <a:t>Temporal- </a:t>
            </a:r>
            <a:r>
              <a:rPr sz="1450" spc="-10" dirty="0">
                <a:latin typeface="Arial" panose="020B0604020202020204"/>
                <a:cs typeface="Arial" panose="020B0604020202020204"/>
              </a:rPr>
              <a:t>difference learning</a:t>
            </a:r>
            <a:endParaRPr sz="1450">
              <a:latin typeface="Arial" panose="020B0604020202020204"/>
              <a:cs typeface="Arial" panose="020B0604020202020204"/>
            </a:endParaRPr>
          </a:p>
        </p:txBody>
      </p:sp>
      <p:grpSp>
        <p:nvGrpSpPr>
          <p:cNvPr id="19" name="object 19"/>
          <p:cNvGrpSpPr/>
          <p:nvPr/>
        </p:nvGrpSpPr>
        <p:grpSpPr>
          <a:xfrm>
            <a:off x="6976710" y="842154"/>
            <a:ext cx="1799589" cy="1800860"/>
            <a:chOff x="5452710" y="842154"/>
            <a:chExt cx="1799589" cy="1800860"/>
          </a:xfrm>
        </p:grpSpPr>
        <p:pic>
          <p:nvPicPr>
            <p:cNvPr id="20" name="object 20"/>
            <p:cNvPicPr/>
            <p:nvPr/>
          </p:nvPicPr>
          <p:blipFill>
            <a:blip r:embed="rId4" cstate="print"/>
            <a:stretch>
              <a:fillRect/>
            </a:stretch>
          </p:blipFill>
          <p:spPr>
            <a:xfrm>
              <a:off x="5452710" y="842154"/>
              <a:ext cx="1799184" cy="1800708"/>
            </a:xfrm>
            <a:prstGeom prst="rect">
              <a:avLst/>
            </a:prstGeom>
          </p:spPr>
        </p:pic>
        <p:sp>
          <p:nvSpPr>
            <p:cNvPr id="21" name="object 21"/>
            <p:cNvSpPr/>
            <p:nvPr/>
          </p:nvSpPr>
          <p:spPr>
            <a:xfrm>
              <a:off x="6070019" y="1542542"/>
              <a:ext cx="133350" cy="133350"/>
            </a:xfrm>
            <a:custGeom>
              <a:avLst/>
              <a:gdLst/>
              <a:ahLst/>
              <a:cxnLst/>
              <a:rect l="l" t="t" r="r" b="b"/>
              <a:pathLst>
                <a:path w="133350" h="133350">
                  <a:moveTo>
                    <a:pt x="66380" y="0"/>
                  </a:moveTo>
                  <a:lnTo>
                    <a:pt x="41401" y="4864"/>
                  </a:lnTo>
                  <a:lnTo>
                    <a:pt x="19442" y="19459"/>
                  </a:lnTo>
                  <a:lnTo>
                    <a:pt x="4860" y="41436"/>
                  </a:lnTo>
                  <a:lnTo>
                    <a:pt x="0" y="66437"/>
                  </a:lnTo>
                  <a:lnTo>
                    <a:pt x="4860" y="91437"/>
                  </a:lnTo>
                  <a:lnTo>
                    <a:pt x="19442" y="113415"/>
                  </a:lnTo>
                  <a:lnTo>
                    <a:pt x="41401" y="128008"/>
                  </a:lnTo>
                  <a:lnTo>
                    <a:pt x="66380" y="132873"/>
                  </a:lnTo>
                  <a:lnTo>
                    <a:pt x="91359" y="128008"/>
                  </a:lnTo>
                  <a:lnTo>
                    <a:pt x="113318" y="113415"/>
                  </a:lnTo>
                  <a:lnTo>
                    <a:pt x="127899" y="91437"/>
                  </a:lnTo>
                  <a:lnTo>
                    <a:pt x="132759" y="66437"/>
                  </a:lnTo>
                  <a:lnTo>
                    <a:pt x="127899" y="41436"/>
                  </a:lnTo>
                  <a:lnTo>
                    <a:pt x="113318" y="19459"/>
                  </a:lnTo>
                  <a:lnTo>
                    <a:pt x="91359" y="4864"/>
                  </a:lnTo>
                  <a:lnTo>
                    <a:pt x="66380" y="0"/>
                  </a:lnTo>
                  <a:close/>
                </a:path>
              </a:pathLst>
            </a:custGeom>
            <a:solidFill>
              <a:srgbClr val="FFFFFF"/>
            </a:solidFill>
          </p:spPr>
          <p:txBody>
            <a:bodyPr wrap="square" lIns="0" tIns="0" rIns="0" bIns="0" rtlCol="0"/>
            <a:lstStyle/>
            <a:p/>
          </p:txBody>
        </p:sp>
        <p:sp>
          <p:nvSpPr>
            <p:cNvPr id="22" name="object 22"/>
            <p:cNvSpPr/>
            <p:nvPr/>
          </p:nvSpPr>
          <p:spPr>
            <a:xfrm>
              <a:off x="6070021" y="1542544"/>
              <a:ext cx="133350" cy="133350"/>
            </a:xfrm>
            <a:custGeom>
              <a:avLst/>
              <a:gdLst/>
              <a:ahLst/>
              <a:cxnLst/>
              <a:rect l="l" t="t" r="r" b="b"/>
              <a:pathLst>
                <a:path w="133350" h="133350">
                  <a:moveTo>
                    <a:pt x="113317" y="19459"/>
                  </a:moveTo>
                  <a:lnTo>
                    <a:pt x="127899" y="41436"/>
                  </a:lnTo>
                  <a:lnTo>
                    <a:pt x="132759" y="66436"/>
                  </a:lnTo>
                  <a:lnTo>
                    <a:pt x="127899" y="91436"/>
                  </a:lnTo>
                  <a:lnTo>
                    <a:pt x="113317" y="113414"/>
                  </a:lnTo>
                  <a:lnTo>
                    <a:pt x="91358" y="128008"/>
                  </a:lnTo>
                  <a:lnTo>
                    <a:pt x="66380" y="132873"/>
                  </a:lnTo>
                  <a:lnTo>
                    <a:pt x="41401" y="128008"/>
                  </a:lnTo>
                  <a:lnTo>
                    <a:pt x="19441" y="113414"/>
                  </a:lnTo>
                  <a:lnTo>
                    <a:pt x="4860" y="91436"/>
                  </a:lnTo>
                  <a:lnTo>
                    <a:pt x="0" y="66436"/>
                  </a:lnTo>
                  <a:lnTo>
                    <a:pt x="4860" y="41436"/>
                  </a:lnTo>
                  <a:lnTo>
                    <a:pt x="19441" y="19459"/>
                  </a:lnTo>
                  <a:lnTo>
                    <a:pt x="41401" y="4864"/>
                  </a:lnTo>
                  <a:lnTo>
                    <a:pt x="66380" y="0"/>
                  </a:lnTo>
                  <a:lnTo>
                    <a:pt x="91358" y="4864"/>
                  </a:lnTo>
                  <a:lnTo>
                    <a:pt x="113317" y="19459"/>
                  </a:lnTo>
                </a:path>
              </a:pathLst>
            </a:custGeom>
            <a:ln w="14297">
              <a:solidFill>
                <a:srgbClr val="000000"/>
              </a:solidFill>
            </a:ln>
          </p:spPr>
          <p:txBody>
            <a:bodyPr wrap="square" lIns="0" tIns="0" rIns="0" bIns="0" rtlCol="0"/>
            <a:lstStyle/>
            <a:p/>
          </p:txBody>
        </p:sp>
        <p:sp>
          <p:nvSpPr>
            <p:cNvPr id="23" name="object 23"/>
            <p:cNvSpPr/>
            <p:nvPr/>
          </p:nvSpPr>
          <p:spPr>
            <a:xfrm>
              <a:off x="5675363" y="2103572"/>
              <a:ext cx="133350" cy="133350"/>
            </a:xfrm>
            <a:custGeom>
              <a:avLst/>
              <a:gdLst/>
              <a:ahLst/>
              <a:cxnLst/>
              <a:rect l="l" t="t" r="r" b="b"/>
              <a:pathLst>
                <a:path w="133350" h="133350">
                  <a:moveTo>
                    <a:pt x="66380" y="0"/>
                  </a:moveTo>
                  <a:lnTo>
                    <a:pt x="41401" y="4864"/>
                  </a:lnTo>
                  <a:lnTo>
                    <a:pt x="19442" y="19459"/>
                  </a:lnTo>
                  <a:lnTo>
                    <a:pt x="4860" y="41436"/>
                  </a:lnTo>
                  <a:lnTo>
                    <a:pt x="0" y="66436"/>
                  </a:lnTo>
                  <a:lnTo>
                    <a:pt x="4860" y="91436"/>
                  </a:lnTo>
                  <a:lnTo>
                    <a:pt x="19442" y="113414"/>
                  </a:lnTo>
                  <a:lnTo>
                    <a:pt x="41401" y="128008"/>
                  </a:lnTo>
                  <a:lnTo>
                    <a:pt x="66380" y="132872"/>
                  </a:lnTo>
                  <a:lnTo>
                    <a:pt x="91359" y="128008"/>
                  </a:lnTo>
                  <a:lnTo>
                    <a:pt x="113318" y="113414"/>
                  </a:lnTo>
                  <a:lnTo>
                    <a:pt x="127900" y="91436"/>
                  </a:lnTo>
                  <a:lnTo>
                    <a:pt x="132760" y="66436"/>
                  </a:lnTo>
                  <a:lnTo>
                    <a:pt x="127900" y="41436"/>
                  </a:lnTo>
                  <a:lnTo>
                    <a:pt x="113318" y="19459"/>
                  </a:lnTo>
                  <a:lnTo>
                    <a:pt x="91359" y="4864"/>
                  </a:lnTo>
                  <a:lnTo>
                    <a:pt x="66380" y="0"/>
                  </a:lnTo>
                  <a:close/>
                </a:path>
              </a:pathLst>
            </a:custGeom>
            <a:solidFill>
              <a:srgbClr val="FFFFFF"/>
            </a:solidFill>
          </p:spPr>
          <p:txBody>
            <a:bodyPr wrap="square" lIns="0" tIns="0" rIns="0" bIns="0" rtlCol="0"/>
            <a:lstStyle/>
            <a:p/>
          </p:txBody>
        </p:sp>
        <p:sp>
          <p:nvSpPr>
            <p:cNvPr id="24" name="object 24"/>
            <p:cNvSpPr/>
            <p:nvPr/>
          </p:nvSpPr>
          <p:spPr>
            <a:xfrm>
              <a:off x="5675365" y="1662159"/>
              <a:ext cx="410209" cy="574675"/>
            </a:xfrm>
            <a:custGeom>
              <a:avLst/>
              <a:gdLst/>
              <a:ahLst/>
              <a:cxnLst/>
              <a:rect l="l" t="t" r="r" b="b"/>
              <a:pathLst>
                <a:path w="410210" h="574675">
                  <a:moveTo>
                    <a:pt x="113317" y="460874"/>
                  </a:moveTo>
                  <a:lnTo>
                    <a:pt x="127899" y="482851"/>
                  </a:lnTo>
                  <a:lnTo>
                    <a:pt x="132760" y="507851"/>
                  </a:lnTo>
                  <a:lnTo>
                    <a:pt x="127899" y="532851"/>
                  </a:lnTo>
                  <a:lnTo>
                    <a:pt x="113317" y="554829"/>
                  </a:lnTo>
                  <a:lnTo>
                    <a:pt x="91358" y="569422"/>
                  </a:lnTo>
                  <a:lnTo>
                    <a:pt x="66380" y="574287"/>
                  </a:lnTo>
                  <a:lnTo>
                    <a:pt x="41401" y="569422"/>
                  </a:lnTo>
                  <a:lnTo>
                    <a:pt x="19441" y="554829"/>
                  </a:lnTo>
                  <a:lnTo>
                    <a:pt x="4860" y="532851"/>
                  </a:lnTo>
                  <a:lnTo>
                    <a:pt x="0" y="507851"/>
                  </a:lnTo>
                  <a:lnTo>
                    <a:pt x="4860" y="482851"/>
                  </a:lnTo>
                  <a:lnTo>
                    <a:pt x="19441" y="460874"/>
                  </a:lnTo>
                  <a:lnTo>
                    <a:pt x="41401" y="446279"/>
                  </a:lnTo>
                  <a:lnTo>
                    <a:pt x="66380" y="441414"/>
                  </a:lnTo>
                  <a:lnTo>
                    <a:pt x="91358" y="446279"/>
                  </a:lnTo>
                  <a:lnTo>
                    <a:pt x="113317" y="460874"/>
                  </a:lnTo>
                </a:path>
                <a:path w="410210" h="574675">
                  <a:moveTo>
                    <a:pt x="410214" y="0"/>
                  </a:moveTo>
                  <a:lnTo>
                    <a:pt x="244681" y="173206"/>
                  </a:lnTo>
                </a:path>
              </a:pathLst>
            </a:custGeom>
            <a:ln w="14297">
              <a:solidFill>
                <a:srgbClr val="000000"/>
              </a:solidFill>
            </a:ln>
          </p:spPr>
          <p:txBody>
            <a:bodyPr wrap="square" lIns="0" tIns="0" rIns="0" bIns="0" rtlCol="0"/>
            <a:lstStyle/>
            <a:p/>
          </p:txBody>
        </p:sp>
        <p:sp>
          <p:nvSpPr>
            <p:cNvPr id="25" name="object 25"/>
            <p:cNvSpPr/>
            <p:nvPr/>
          </p:nvSpPr>
          <p:spPr>
            <a:xfrm>
              <a:off x="5850475" y="1829925"/>
              <a:ext cx="76835" cy="76835"/>
            </a:xfrm>
            <a:custGeom>
              <a:avLst/>
              <a:gdLst/>
              <a:ahLst/>
              <a:cxnLst/>
              <a:rect l="l" t="t" r="r" b="b"/>
              <a:pathLst>
                <a:path w="76835" h="76835">
                  <a:moveTo>
                    <a:pt x="38215" y="0"/>
                  </a:moveTo>
                  <a:lnTo>
                    <a:pt x="23835" y="2800"/>
                  </a:lnTo>
                  <a:lnTo>
                    <a:pt x="11192" y="11202"/>
                  </a:lnTo>
                  <a:lnTo>
                    <a:pt x="2798" y="23854"/>
                  </a:lnTo>
                  <a:lnTo>
                    <a:pt x="0" y="38247"/>
                  </a:lnTo>
                  <a:lnTo>
                    <a:pt x="2798" y="52640"/>
                  </a:lnTo>
                  <a:lnTo>
                    <a:pt x="11192" y="65292"/>
                  </a:lnTo>
                  <a:lnTo>
                    <a:pt x="23835" y="73695"/>
                  </a:lnTo>
                  <a:lnTo>
                    <a:pt x="38215" y="76496"/>
                  </a:lnTo>
                  <a:lnTo>
                    <a:pt x="52596" y="73695"/>
                  </a:lnTo>
                  <a:lnTo>
                    <a:pt x="65237" y="65292"/>
                  </a:lnTo>
                  <a:lnTo>
                    <a:pt x="73632" y="52640"/>
                  </a:lnTo>
                  <a:lnTo>
                    <a:pt x="76430" y="38247"/>
                  </a:lnTo>
                  <a:lnTo>
                    <a:pt x="73632" y="23854"/>
                  </a:lnTo>
                  <a:lnTo>
                    <a:pt x="65237" y="11202"/>
                  </a:lnTo>
                  <a:lnTo>
                    <a:pt x="52596" y="2800"/>
                  </a:lnTo>
                  <a:lnTo>
                    <a:pt x="38215" y="0"/>
                  </a:lnTo>
                  <a:close/>
                </a:path>
              </a:pathLst>
            </a:custGeom>
            <a:solidFill>
              <a:srgbClr val="000000"/>
            </a:solidFill>
          </p:spPr>
          <p:txBody>
            <a:bodyPr wrap="square" lIns="0" tIns="0" rIns="0" bIns="0" rtlCol="0"/>
            <a:lstStyle/>
            <a:p/>
          </p:txBody>
        </p:sp>
        <p:sp>
          <p:nvSpPr>
            <p:cNvPr id="26" name="object 26"/>
            <p:cNvSpPr/>
            <p:nvPr/>
          </p:nvSpPr>
          <p:spPr>
            <a:xfrm>
              <a:off x="5850477" y="1829927"/>
              <a:ext cx="76835" cy="76835"/>
            </a:xfrm>
            <a:custGeom>
              <a:avLst/>
              <a:gdLst/>
              <a:ahLst/>
              <a:cxnLst/>
              <a:rect l="l" t="t" r="r" b="b"/>
              <a:pathLst>
                <a:path w="76835" h="76835">
                  <a:moveTo>
                    <a:pt x="65237" y="11202"/>
                  </a:moveTo>
                  <a:lnTo>
                    <a:pt x="73632" y="23854"/>
                  </a:lnTo>
                  <a:lnTo>
                    <a:pt x="76431" y="38247"/>
                  </a:lnTo>
                  <a:lnTo>
                    <a:pt x="73632" y="52640"/>
                  </a:lnTo>
                  <a:lnTo>
                    <a:pt x="65237" y="65293"/>
                  </a:lnTo>
                  <a:lnTo>
                    <a:pt x="52595" y="73695"/>
                  </a:lnTo>
                  <a:lnTo>
                    <a:pt x="38215" y="76495"/>
                  </a:lnTo>
                  <a:lnTo>
                    <a:pt x="23835" y="73695"/>
                  </a:lnTo>
                  <a:lnTo>
                    <a:pt x="11193" y="65293"/>
                  </a:lnTo>
                  <a:lnTo>
                    <a:pt x="2798" y="52640"/>
                  </a:lnTo>
                  <a:lnTo>
                    <a:pt x="0" y="38247"/>
                  </a:lnTo>
                  <a:lnTo>
                    <a:pt x="2798" y="23854"/>
                  </a:lnTo>
                  <a:lnTo>
                    <a:pt x="11193" y="11202"/>
                  </a:lnTo>
                  <a:lnTo>
                    <a:pt x="23835" y="2800"/>
                  </a:lnTo>
                  <a:lnTo>
                    <a:pt x="38215" y="0"/>
                  </a:lnTo>
                  <a:lnTo>
                    <a:pt x="52595" y="2800"/>
                  </a:lnTo>
                  <a:lnTo>
                    <a:pt x="65237" y="11202"/>
                  </a:lnTo>
                </a:path>
              </a:pathLst>
            </a:custGeom>
            <a:ln w="14297">
              <a:solidFill>
                <a:srgbClr val="000000"/>
              </a:solidFill>
            </a:ln>
          </p:spPr>
          <p:txBody>
            <a:bodyPr wrap="square" lIns="0" tIns="0" rIns="0" bIns="0" rtlCol="0"/>
            <a:lstStyle/>
            <a:p/>
          </p:txBody>
        </p:sp>
        <p:sp>
          <p:nvSpPr>
            <p:cNvPr id="27" name="object 27"/>
            <p:cNvSpPr/>
            <p:nvPr/>
          </p:nvSpPr>
          <p:spPr>
            <a:xfrm>
              <a:off x="5988353" y="2103572"/>
              <a:ext cx="133350" cy="133350"/>
            </a:xfrm>
            <a:custGeom>
              <a:avLst/>
              <a:gdLst/>
              <a:ahLst/>
              <a:cxnLst/>
              <a:rect l="l" t="t" r="r" b="b"/>
              <a:pathLst>
                <a:path w="133350" h="133350">
                  <a:moveTo>
                    <a:pt x="66380" y="0"/>
                  </a:moveTo>
                  <a:lnTo>
                    <a:pt x="41401" y="4864"/>
                  </a:lnTo>
                  <a:lnTo>
                    <a:pt x="19442" y="19459"/>
                  </a:lnTo>
                  <a:lnTo>
                    <a:pt x="4860" y="41436"/>
                  </a:lnTo>
                  <a:lnTo>
                    <a:pt x="0" y="66436"/>
                  </a:lnTo>
                  <a:lnTo>
                    <a:pt x="4860" y="91436"/>
                  </a:lnTo>
                  <a:lnTo>
                    <a:pt x="19442" y="113414"/>
                  </a:lnTo>
                  <a:lnTo>
                    <a:pt x="41401" y="128008"/>
                  </a:lnTo>
                  <a:lnTo>
                    <a:pt x="66380" y="132872"/>
                  </a:lnTo>
                  <a:lnTo>
                    <a:pt x="91358" y="128008"/>
                  </a:lnTo>
                  <a:lnTo>
                    <a:pt x="113317" y="113414"/>
                  </a:lnTo>
                  <a:lnTo>
                    <a:pt x="127899" y="91436"/>
                  </a:lnTo>
                  <a:lnTo>
                    <a:pt x="132760" y="66436"/>
                  </a:lnTo>
                  <a:lnTo>
                    <a:pt x="127899" y="41436"/>
                  </a:lnTo>
                  <a:lnTo>
                    <a:pt x="113317" y="19459"/>
                  </a:lnTo>
                  <a:lnTo>
                    <a:pt x="91358" y="4864"/>
                  </a:lnTo>
                  <a:lnTo>
                    <a:pt x="66380" y="0"/>
                  </a:lnTo>
                  <a:close/>
                </a:path>
              </a:pathLst>
            </a:custGeom>
            <a:solidFill>
              <a:srgbClr val="FFFFFF"/>
            </a:solidFill>
          </p:spPr>
          <p:txBody>
            <a:bodyPr wrap="square" lIns="0" tIns="0" rIns="0" bIns="0" rtlCol="0"/>
            <a:lstStyle/>
            <a:p/>
          </p:txBody>
        </p:sp>
        <p:sp>
          <p:nvSpPr>
            <p:cNvPr id="28" name="object 28"/>
            <p:cNvSpPr/>
            <p:nvPr/>
          </p:nvSpPr>
          <p:spPr>
            <a:xfrm>
              <a:off x="5773959" y="1907953"/>
              <a:ext cx="347345" cy="328930"/>
            </a:xfrm>
            <a:custGeom>
              <a:avLst/>
              <a:gdLst/>
              <a:ahLst/>
              <a:cxnLst/>
              <a:rect l="l" t="t" r="r" b="b"/>
              <a:pathLst>
                <a:path w="347345" h="328930">
                  <a:moveTo>
                    <a:pt x="327712" y="215080"/>
                  </a:moveTo>
                  <a:lnTo>
                    <a:pt x="342294" y="237057"/>
                  </a:lnTo>
                  <a:lnTo>
                    <a:pt x="347155" y="262057"/>
                  </a:lnTo>
                  <a:lnTo>
                    <a:pt x="342294" y="287057"/>
                  </a:lnTo>
                  <a:lnTo>
                    <a:pt x="327712" y="309035"/>
                  </a:lnTo>
                  <a:lnTo>
                    <a:pt x="305753" y="323629"/>
                  </a:lnTo>
                  <a:lnTo>
                    <a:pt x="280775" y="328493"/>
                  </a:lnTo>
                  <a:lnTo>
                    <a:pt x="255796" y="323629"/>
                  </a:lnTo>
                  <a:lnTo>
                    <a:pt x="233837" y="309035"/>
                  </a:lnTo>
                  <a:lnTo>
                    <a:pt x="219255" y="287057"/>
                  </a:lnTo>
                  <a:lnTo>
                    <a:pt x="214395" y="262057"/>
                  </a:lnTo>
                  <a:lnTo>
                    <a:pt x="219255" y="237057"/>
                  </a:lnTo>
                  <a:lnTo>
                    <a:pt x="233837" y="215080"/>
                  </a:lnTo>
                  <a:lnTo>
                    <a:pt x="255796" y="200485"/>
                  </a:lnTo>
                  <a:lnTo>
                    <a:pt x="280775" y="195620"/>
                  </a:lnTo>
                  <a:lnTo>
                    <a:pt x="305753" y="200485"/>
                  </a:lnTo>
                  <a:lnTo>
                    <a:pt x="327712" y="215080"/>
                  </a:lnTo>
                </a:path>
                <a:path w="347345" h="328930">
                  <a:moveTo>
                    <a:pt x="94858" y="1044"/>
                  </a:moveTo>
                  <a:lnTo>
                    <a:pt x="0" y="195888"/>
                  </a:lnTo>
                </a:path>
                <a:path w="347345" h="328930">
                  <a:moveTo>
                    <a:pt x="136615" y="0"/>
                  </a:moveTo>
                  <a:lnTo>
                    <a:pt x="245305" y="197578"/>
                  </a:lnTo>
                </a:path>
              </a:pathLst>
            </a:custGeom>
            <a:ln w="14297">
              <a:solidFill>
                <a:srgbClr val="000000"/>
              </a:solidFill>
            </a:ln>
          </p:spPr>
          <p:txBody>
            <a:bodyPr wrap="square" lIns="0" tIns="0" rIns="0" bIns="0" rtlCol="0"/>
            <a:lstStyle/>
            <a:p/>
          </p:txBody>
        </p:sp>
        <p:sp>
          <p:nvSpPr>
            <p:cNvPr id="29" name="object 29"/>
            <p:cNvSpPr/>
            <p:nvPr/>
          </p:nvSpPr>
          <p:spPr>
            <a:xfrm>
              <a:off x="6189843" y="2103572"/>
              <a:ext cx="133350" cy="133350"/>
            </a:xfrm>
            <a:custGeom>
              <a:avLst/>
              <a:gdLst/>
              <a:ahLst/>
              <a:cxnLst/>
              <a:rect l="l" t="t" r="r" b="b"/>
              <a:pathLst>
                <a:path w="133350" h="133350">
                  <a:moveTo>
                    <a:pt x="66380" y="0"/>
                  </a:moveTo>
                  <a:lnTo>
                    <a:pt x="41401" y="4864"/>
                  </a:lnTo>
                  <a:lnTo>
                    <a:pt x="19441" y="19459"/>
                  </a:lnTo>
                  <a:lnTo>
                    <a:pt x="4860" y="41436"/>
                  </a:lnTo>
                  <a:lnTo>
                    <a:pt x="0" y="66436"/>
                  </a:lnTo>
                  <a:lnTo>
                    <a:pt x="4860" y="91436"/>
                  </a:lnTo>
                  <a:lnTo>
                    <a:pt x="19441" y="113414"/>
                  </a:lnTo>
                  <a:lnTo>
                    <a:pt x="41401" y="128008"/>
                  </a:lnTo>
                  <a:lnTo>
                    <a:pt x="66380" y="132872"/>
                  </a:lnTo>
                  <a:lnTo>
                    <a:pt x="91359" y="128008"/>
                  </a:lnTo>
                  <a:lnTo>
                    <a:pt x="113317" y="113414"/>
                  </a:lnTo>
                  <a:lnTo>
                    <a:pt x="127899" y="91436"/>
                  </a:lnTo>
                  <a:lnTo>
                    <a:pt x="132760" y="66436"/>
                  </a:lnTo>
                  <a:lnTo>
                    <a:pt x="127899" y="41436"/>
                  </a:lnTo>
                  <a:lnTo>
                    <a:pt x="113317" y="19459"/>
                  </a:lnTo>
                  <a:lnTo>
                    <a:pt x="91359" y="4864"/>
                  </a:lnTo>
                  <a:lnTo>
                    <a:pt x="66380" y="0"/>
                  </a:lnTo>
                  <a:close/>
                </a:path>
              </a:pathLst>
            </a:custGeom>
            <a:solidFill>
              <a:srgbClr val="FFFFFF"/>
            </a:solidFill>
          </p:spPr>
          <p:txBody>
            <a:bodyPr wrap="square" lIns="0" tIns="0" rIns="0" bIns="0" rtlCol="0"/>
            <a:lstStyle/>
            <a:p/>
          </p:txBody>
        </p:sp>
        <p:sp>
          <p:nvSpPr>
            <p:cNvPr id="30" name="object 30"/>
            <p:cNvSpPr/>
            <p:nvPr/>
          </p:nvSpPr>
          <p:spPr>
            <a:xfrm>
              <a:off x="6189156" y="1660238"/>
              <a:ext cx="181610" cy="576580"/>
            </a:xfrm>
            <a:custGeom>
              <a:avLst/>
              <a:gdLst/>
              <a:ahLst/>
              <a:cxnLst/>
              <a:rect l="l" t="t" r="r" b="b"/>
              <a:pathLst>
                <a:path w="181610" h="576580">
                  <a:moveTo>
                    <a:pt x="114005" y="462795"/>
                  </a:moveTo>
                  <a:lnTo>
                    <a:pt x="128588" y="484772"/>
                  </a:lnTo>
                  <a:lnTo>
                    <a:pt x="133449" y="509772"/>
                  </a:lnTo>
                  <a:lnTo>
                    <a:pt x="128588" y="534772"/>
                  </a:lnTo>
                  <a:lnTo>
                    <a:pt x="114005" y="556750"/>
                  </a:lnTo>
                  <a:lnTo>
                    <a:pt x="92047" y="571343"/>
                  </a:lnTo>
                  <a:lnTo>
                    <a:pt x="67068" y="576208"/>
                  </a:lnTo>
                  <a:lnTo>
                    <a:pt x="42089" y="571343"/>
                  </a:lnTo>
                  <a:lnTo>
                    <a:pt x="20130" y="556750"/>
                  </a:lnTo>
                  <a:lnTo>
                    <a:pt x="5548" y="534772"/>
                  </a:lnTo>
                  <a:lnTo>
                    <a:pt x="688" y="509772"/>
                  </a:lnTo>
                  <a:lnTo>
                    <a:pt x="5548" y="484772"/>
                  </a:lnTo>
                  <a:lnTo>
                    <a:pt x="20130" y="462795"/>
                  </a:lnTo>
                  <a:lnTo>
                    <a:pt x="42089" y="448200"/>
                  </a:lnTo>
                  <a:lnTo>
                    <a:pt x="67068" y="443335"/>
                  </a:lnTo>
                  <a:lnTo>
                    <a:pt x="92047" y="448200"/>
                  </a:lnTo>
                  <a:lnTo>
                    <a:pt x="114005" y="462795"/>
                  </a:lnTo>
                </a:path>
                <a:path w="181610" h="576580">
                  <a:moveTo>
                    <a:pt x="0" y="0"/>
                  </a:moveTo>
                  <a:lnTo>
                    <a:pt x="181468" y="176312"/>
                  </a:lnTo>
                </a:path>
              </a:pathLst>
            </a:custGeom>
            <a:ln w="14297">
              <a:solidFill>
                <a:srgbClr val="000000"/>
              </a:solidFill>
            </a:ln>
          </p:spPr>
          <p:txBody>
            <a:bodyPr wrap="square" lIns="0" tIns="0" rIns="0" bIns="0" rtlCol="0"/>
            <a:lstStyle/>
            <a:p/>
          </p:txBody>
        </p:sp>
        <p:sp>
          <p:nvSpPr>
            <p:cNvPr id="31" name="object 31"/>
            <p:cNvSpPr/>
            <p:nvPr/>
          </p:nvSpPr>
          <p:spPr>
            <a:xfrm>
              <a:off x="6364955" y="1829925"/>
              <a:ext cx="76835" cy="76835"/>
            </a:xfrm>
            <a:custGeom>
              <a:avLst/>
              <a:gdLst/>
              <a:ahLst/>
              <a:cxnLst/>
              <a:rect l="l" t="t" r="r" b="b"/>
              <a:pathLst>
                <a:path w="76835" h="76835">
                  <a:moveTo>
                    <a:pt x="38215" y="0"/>
                  </a:moveTo>
                  <a:lnTo>
                    <a:pt x="23835" y="2800"/>
                  </a:lnTo>
                  <a:lnTo>
                    <a:pt x="11193" y="11202"/>
                  </a:lnTo>
                  <a:lnTo>
                    <a:pt x="2798" y="23854"/>
                  </a:lnTo>
                  <a:lnTo>
                    <a:pt x="0" y="38247"/>
                  </a:lnTo>
                  <a:lnTo>
                    <a:pt x="2798" y="52640"/>
                  </a:lnTo>
                  <a:lnTo>
                    <a:pt x="11193" y="65292"/>
                  </a:lnTo>
                  <a:lnTo>
                    <a:pt x="23835" y="73695"/>
                  </a:lnTo>
                  <a:lnTo>
                    <a:pt x="38215" y="76496"/>
                  </a:lnTo>
                  <a:lnTo>
                    <a:pt x="52596" y="73695"/>
                  </a:lnTo>
                  <a:lnTo>
                    <a:pt x="65238" y="65292"/>
                  </a:lnTo>
                  <a:lnTo>
                    <a:pt x="73633" y="52640"/>
                  </a:lnTo>
                  <a:lnTo>
                    <a:pt x="76431" y="38247"/>
                  </a:lnTo>
                  <a:lnTo>
                    <a:pt x="73633" y="23854"/>
                  </a:lnTo>
                  <a:lnTo>
                    <a:pt x="65238" y="11202"/>
                  </a:lnTo>
                  <a:lnTo>
                    <a:pt x="52596" y="2800"/>
                  </a:lnTo>
                  <a:lnTo>
                    <a:pt x="38215" y="0"/>
                  </a:lnTo>
                  <a:close/>
                </a:path>
              </a:pathLst>
            </a:custGeom>
            <a:solidFill>
              <a:srgbClr val="000000"/>
            </a:solidFill>
          </p:spPr>
          <p:txBody>
            <a:bodyPr wrap="square" lIns="0" tIns="0" rIns="0" bIns="0" rtlCol="0"/>
            <a:lstStyle/>
            <a:p/>
          </p:txBody>
        </p:sp>
        <p:sp>
          <p:nvSpPr>
            <p:cNvPr id="32" name="object 32"/>
            <p:cNvSpPr/>
            <p:nvPr/>
          </p:nvSpPr>
          <p:spPr>
            <a:xfrm>
              <a:off x="6364957" y="1829927"/>
              <a:ext cx="76835" cy="76835"/>
            </a:xfrm>
            <a:custGeom>
              <a:avLst/>
              <a:gdLst/>
              <a:ahLst/>
              <a:cxnLst/>
              <a:rect l="l" t="t" r="r" b="b"/>
              <a:pathLst>
                <a:path w="76835" h="76835">
                  <a:moveTo>
                    <a:pt x="65237" y="11202"/>
                  </a:moveTo>
                  <a:lnTo>
                    <a:pt x="73632" y="23854"/>
                  </a:lnTo>
                  <a:lnTo>
                    <a:pt x="76431" y="38247"/>
                  </a:lnTo>
                  <a:lnTo>
                    <a:pt x="73632" y="52640"/>
                  </a:lnTo>
                  <a:lnTo>
                    <a:pt x="65237" y="65293"/>
                  </a:lnTo>
                  <a:lnTo>
                    <a:pt x="52595" y="73695"/>
                  </a:lnTo>
                  <a:lnTo>
                    <a:pt x="38215" y="76495"/>
                  </a:lnTo>
                  <a:lnTo>
                    <a:pt x="23835" y="73695"/>
                  </a:lnTo>
                  <a:lnTo>
                    <a:pt x="11193" y="65293"/>
                  </a:lnTo>
                  <a:lnTo>
                    <a:pt x="2798" y="52640"/>
                  </a:lnTo>
                  <a:lnTo>
                    <a:pt x="0" y="38247"/>
                  </a:lnTo>
                  <a:lnTo>
                    <a:pt x="2798" y="23854"/>
                  </a:lnTo>
                  <a:lnTo>
                    <a:pt x="11193" y="11202"/>
                  </a:lnTo>
                  <a:lnTo>
                    <a:pt x="23835" y="2800"/>
                  </a:lnTo>
                  <a:lnTo>
                    <a:pt x="38215" y="0"/>
                  </a:lnTo>
                  <a:lnTo>
                    <a:pt x="52595" y="2800"/>
                  </a:lnTo>
                  <a:lnTo>
                    <a:pt x="65237" y="11202"/>
                  </a:lnTo>
                </a:path>
              </a:pathLst>
            </a:custGeom>
            <a:ln w="14297">
              <a:solidFill>
                <a:srgbClr val="000000"/>
              </a:solidFill>
            </a:ln>
          </p:spPr>
          <p:txBody>
            <a:bodyPr wrap="square" lIns="0" tIns="0" rIns="0" bIns="0" rtlCol="0"/>
            <a:lstStyle/>
            <a:p/>
          </p:txBody>
        </p:sp>
        <p:sp>
          <p:nvSpPr>
            <p:cNvPr id="33" name="object 33"/>
            <p:cNvSpPr/>
            <p:nvPr/>
          </p:nvSpPr>
          <p:spPr>
            <a:xfrm>
              <a:off x="6502834" y="2103572"/>
              <a:ext cx="133350" cy="133350"/>
            </a:xfrm>
            <a:custGeom>
              <a:avLst/>
              <a:gdLst/>
              <a:ahLst/>
              <a:cxnLst/>
              <a:rect l="l" t="t" r="r" b="b"/>
              <a:pathLst>
                <a:path w="133350" h="133350">
                  <a:moveTo>
                    <a:pt x="66379" y="0"/>
                  </a:moveTo>
                  <a:lnTo>
                    <a:pt x="41401" y="4864"/>
                  </a:lnTo>
                  <a:lnTo>
                    <a:pt x="19441" y="19459"/>
                  </a:lnTo>
                  <a:lnTo>
                    <a:pt x="4860" y="41436"/>
                  </a:lnTo>
                  <a:lnTo>
                    <a:pt x="0" y="66436"/>
                  </a:lnTo>
                  <a:lnTo>
                    <a:pt x="4860" y="91436"/>
                  </a:lnTo>
                  <a:lnTo>
                    <a:pt x="19441" y="113414"/>
                  </a:lnTo>
                  <a:lnTo>
                    <a:pt x="41401" y="128008"/>
                  </a:lnTo>
                  <a:lnTo>
                    <a:pt x="66379" y="132872"/>
                  </a:lnTo>
                  <a:lnTo>
                    <a:pt x="91358" y="128008"/>
                  </a:lnTo>
                  <a:lnTo>
                    <a:pt x="113317" y="113414"/>
                  </a:lnTo>
                  <a:lnTo>
                    <a:pt x="127899" y="91436"/>
                  </a:lnTo>
                  <a:lnTo>
                    <a:pt x="132759" y="66436"/>
                  </a:lnTo>
                  <a:lnTo>
                    <a:pt x="127899" y="41436"/>
                  </a:lnTo>
                  <a:lnTo>
                    <a:pt x="113317" y="19459"/>
                  </a:lnTo>
                  <a:lnTo>
                    <a:pt x="91358" y="4864"/>
                  </a:lnTo>
                  <a:lnTo>
                    <a:pt x="66379" y="0"/>
                  </a:lnTo>
                  <a:close/>
                </a:path>
              </a:pathLst>
            </a:custGeom>
            <a:solidFill>
              <a:srgbClr val="FFFFFF"/>
            </a:solidFill>
          </p:spPr>
          <p:txBody>
            <a:bodyPr wrap="square" lIns="0" tIns="0" rIns="0" bIns="0" rtlCol="0"/>
            <a:lstStyle/>
            <a:p/>
          </p:txBody>
        </p:sp>
        <p:sp>
          <p:nvSpPr>
            <p:cNvPr id="34" name="object 34"/>
            <p:cNvSpPr/>
            <p:nvPr/>
          </p:nvSpPr>
          <p:spPr>
            <a:xfrm>
              <a:off x="6288440" y="1907953"/>
              <a:ext cx="347345" cy="328930"/>
            </a:xfrm>
            <a:custGeom>
              <a:avLst/>
              <a:gdLst/>
              <a:ahLst/>
              <a:cxnLst/>
              <a:rect l="l" t="t" r="r" b="b"/>
              <a:pathLst>
                <a:path w="347345" h="328930">
                  <a:moveTo>
                    <a:pt x="327712" y="215080"/>
                  </a:moveTo>
                  <a:lnTo>
                    <a:pt x="342294" y="237057"/>
                  </a:lnTo>
                  <a:lnTo>
                    <a:pt x="347155" y="262057"/>
                  </a:lnTo>
                  <a:lnTo>
                    <a:pt x="342294" y="287057"/>
                  </a:lnTo>
                  <a:lnTo>
                    <a:pt x="327712" y="309035"/>
                  </a:lnTo>
                  <a:lnTo>
                    <a:pt x="305753" y="323629"/>
                  </a:lnTo>
                  <a:lnTo>
                    <a:pt x="280775" y="328493"/>
                  </a:lnTo>
                  <a:lnTo>
                    <a:pt x="255796" y="323629"/>
                  </a:lnTo>
                  <a:lnTo>
                    <a:pt x="233837" y="309035"/>
                  </a:lnTo>
                  <a:lnTo>
                    <a:pt x="219255" y="287057"/>
                  </a:lnTo>
                  <a:lnTo>
                    <a:pt x="214395" y="262057"/>
                  </a:lnTo>
                  <a:lnTo>
                    <a:pt x="219255" y="237057"/>
                  </a:lnTo>
                  <a:lnTo>
                    <a:pt x="233837" y="215080"/>
                  </a:lnTo>
                  <a:lnTo>
                    <a:pt x="255796" y="200485"/>
                  </a:lnTo>
                  <a:lnTo>
                    <a:pt x="280775" y="195620"/>
                  </a:lnTo>
                  <a:lnTo>
                    <a:pt x="305753" y="200485"/>
                  </a:lnTo>
                  <a:lnTo>
                    <a:pt x="327712" y="215080"/>
                  </a:lnTo>
                </a:path>
                <a:path w="347345" h="328930">
                  <a:moveTo>
                    <a:pt x="94858" y="1044"/>
                  </a:moveTo>
                  <a:lnTo>
                    <a:pt x="0" y="195888"/>
                  </a:lnTo>
                </a:path>
                <a:path w="347345" h="328930">
                  <a:moveTo>
                    <a:pt x="136615" y="0"/>
                  </a:moveTo>
                  <a:lnTo>
                    <a:pt x="245305" y="197578"/>
                  </a:lnTo>
                </a:path>
              </a:pathLst>
            </a:custGeom>
            <a:ln w="14297">
              <a:solidFill>
                <a:srgbClr val="000000"/>
              </a:solidFill>
            </a:ln>
          </p:spPr>
          <p:txBody>
            <a:bodyPr wrap="square" lIns="0" tIns="0" rIns="0" bIns="0" rtlCol="0"/>
            <a:lstStyle/>
            <a:p/>
          </p:txBody>
        </p:sp>
      </p:grpSp>
      <p:sp>
        <p:nvSpPr>
          <p:cNvPr id="35" name="object 35"/>
          <p:cNvSpPr txBox="1"/>
          <p:nvPr/>
        </p:nvSpPr>
        <p:spPr>
          <a:xfrm>
            <a:off x="8083802" y="1493805"/>
            <a:ext cx="1120140" cy="469265"/>
          </a:xfrm>
          <a:prstGeom prst="rect">
            <a:avLst/>
          </a:prstGeom>
        </p:spPr>
        <p:txBody>
          <a:bodyPr vert="horz" wrap="square" lIns="0" tIns="6350" rIns="0" bIns="0" rtlCol="0">
            <a:spAutoFit/>
          </a:bodyPr>
          <a:lstStyle/>
          <a:p>
            <a:pPr marL="12700" marR="5080">
              <a:lnSpc>
                <a:spcPct val="104000"/>
              </a:lnSpc>
              <a:spcBef>
                <a:spcPts val="50"/>
              </a:spcBef>
            </a:pPr>
            <a:r>
              <a:rPr sz="1450" spc="-10" dirty="0">
                <a:latin typeface="Arial" panose="020B0604020202020204"/>
                <a:cs typeface="Arial" panose="020B0604020202020204"/>
              </a:rPr>
              <a:t>Dynamic programming</a:t>
            </a:r>
            <a:endParaRPr sz="1450">
              <a:latin typeface="Arial" panose="020B0604020202020204"/>
              <a:cs typeface="Arial" panose="020B0604020202020204"/>
            </a:endParaRPr>
          </a:p>
        </p:txBody>
      </p:sp>
      <p:pic>
        <p:nvPicPr>
          <p:cNvPr id="36" name="object 36"/>
          <p:cNvPicPr/>
          <p:nvPr/>
        </p:nvPicPr>
        <p:blipFill>
          <a:blip r:embed="rId4" cstate="print"/>
          <a:stretch>
            <a:fillRect/>
          </a:stretch>
        </p:blipFill>
        <p:spPr>
          <a:xfrm>
            <a:off x="3210359" y="4589598"/>
            <a:ext cx="1799184" cy="1800707"/>
          </a:xfrm>
          <a:prstGeom prst="rect">
            <a:avLst/>
          </a:prstGeom>
        </p:spPr>
      </p:pic>
      <p:sp>
        <p:nvSpPr>
          <p:cNvPr id="37" name="object 37"/>
          <p:cNvSpPr txBox="1"/>
          <p:nvPr/>
        </p:nvSpPr>
        <p:spPr>
          <a:xfrm>
            <a:off x="3579011" y="5103324"/>
            <a:ext cx="542290" cy="469265"/>
          </a:xfrm>
          <a:prstGeom prst="rect">
            <a:avLst/>
          </a:prstGeom>
        </p:spPr>
        <p:txBody>
          <a:bodyPr vert="horz" wrap="square" lIns="0" tIns="6350" rIns="0" bIns="0" rtlCol="0">
            <a:spAutoFit/>
          </a:bodyPr>
          <a:lstStyle/>
          <a:p>
            <a:pPr marL="85090" marR="5080" indent="-72390">
              <a:lnSpc>
                <a:spcPct val="104000"/>
              </a:lnSpc>
              <a:spcBef>
                <a:spcPts val="50"/>
              </a:spcBef>
            </a:pPr>
            <a:r>
              <a:rPr sz="1450" spc="-10" dirty="0">
                <a:latin typeface="Arial" panose="020B0604020202020204"/>
                <a:cs typeface="Arial" panose="020B0604020202020204"/>
              </a:rPr>
              <a:t>Monte Carlo</a:t>
            </a:r>
            <a:endParaRPr sz="1450">
              <a:latin typeface="Arial" panose="020B0604020202020204"/>
              <a:cs typeface="Arial" panose="020B0604020202020204"/>
            </a:endParaRPr>
          </a:p>
        </p:txBody>
      </p:sp>
      <p:grpSp>
        <p:nvGrpSpPr>
          <p:cNvPr id="38" name="object 38"/>
          <p:cNvGrpSpPr/>
          <p:nvPr/>
        </p:nvGrpSpPr>
        <p:grpSpPr>
          <a:xfrm>
            <a:off x="4275706" y="4824857"/>
            <a:ext cx="149225" cy="977900"/>
            <a:chOff x="2751706" y="4824857"/>
            <a:chExt cx="149225" cy="977900"/>
          </a:xfrm>
        </p:grpSpPr>
        <p:pic>
          <p:nvPicPr>
            <p:cNvPr id="39" name="object 39"/>
            <p:cNvPicPr/>
            <p:nvPr/>
          </p:nvPicPr>
          <p:blipFill>
            <a:blip r:embed="rId8" cstate="print"/>
            <a:stretch>
              <a:fillRect/>
            </a:stretch>
          </p:blipFill>
          <p:spPr>
            <a:xfrm>
              <a:off x="2751706" y="4824857"/>
              <a:ext cx="147056" cy="147170"/>
            </a:xfrm>
            <a:prstGeom prst="rect">
              <a:avLst/>
            </a:prstGeom>
          </p:spPr>
        </p:pic>
        <p:pic>
          <p:nvPicPr>
            <p:cNvPr id="40" name="object 40"/>
            <p:cNvPicPr/>
            <p:nvPr/>
          </p:nvPicPr>
          <p:blipFill>
            <a:blip r:embed="rId5" cstate="print"/>
            <a:stretch>
              <a:fillRect/>
            </a:stretch>
          </p:blipFill>
          <p:spPr>
            <a:xfrm>
              <a:off x="2753542" y="5394710"/>
              <a:ext cx="147056" cy="147170"/>
            </a:xfrm>
            <a:prstGeom prst="rect">
              <a:avLst/>
            </a:prstGeom>
          </p:spPr>
        </p:pic>
        <p:sp>
          <p:nvSpPr>
            <p:cNvPr id="41" name="object 41"/>
            <p:cNvSpPr/>
            <p:nvPr/>
          </p:nvSpPr>
          <p:spPr>
            <a:xfrm>
              <a:off x="2825471" y="4972029"/>
              <a:ext cx="1905" cy="422909"/>
            </a:xfrm>
            <a:custGeom>
              <a:avLst/>
              <a:gdLst/>
              <a:ahLst/>
              <a:cxnLst/>
              <a:rect l="l" t="t" r="r" b="b"/>
              <a:pathLst>
                <a:path w="1905" h="422910">
                  <a:moveTo>
                    <a:pt x="0" y="0"/>
                  </a:moveTo>
                  <a:lnTo>
                    <a:pt x="1361" y="422678"/>
                  </a:lnTo>
                </a:path>
              </a:pathLst>
            </a:custGeom>
            <a:ln w="14291">
              <a:solidFill>
                <a:srgbClr val="000000"/>
              </a:solidFill>
            </a:ln>
          </p:spPr>
          <p:txBody>
            <a:bodyPr wrap="square" lIns="0" tIns="0" rIns="0" bIns="0" rtlCol="0"/>
            <a:lstStyle/>
            <a:p/>
          </p:txBody>
        </p:sp>
        <p:pic>
          <p:nvPicPr>
            <p:cNvPr id="42" name="object 42"/>
            <p:cNvPicPr/>
            <p:nvPr/>
          </p:nvPicPr>
          <p:blipFill>
            <a:blip r:embed="rId7" cstate="print"/>
            <a:stretch>
              <a:fillRect/>
            </a:stretch>
          </p:blipFill>
          <p:spPr>
            <a:xfrm>
              <a:off x="2780775" y="5134011"/>
              <a:ext cx="90728" cy="90792"/>
            </a:xfrm>
            <a:prstGeom prst="rect">
              <a:avLst/>
            </a:prstGeom>
          </p:spPr>
        </p:pic>
        <p:pic>
          <p:nvPicPr>
            <p:cNvPr id="43" name="object 43"/>
            <p:cNvPicPr/>
            <p:nvPr/>
          </p:nvPicPr>
          <p:blipFill>
            <a:blip r:embed="rId9" cstate="print"/>
            <a:stretch>
              <a:fillRect/>
            </a:stretch>
          </p:blipFill>
          <p:spPr>
            <a:xfrm>
              <a:off x="2780775" y="5534735"/>
              <a:ext cx="90728" cy="267842"/>
            </a:xfrm>
            <a:prstGeom prst="rect">
              <a:avLst/>
            </a:prstGeom>
          </p:spPr>
        </p:pic>
      </p:grpSp>
      <p:sp>
        <p:nvSpPr>
          <p:cNvPr id="44" name="object 44"/>
          <p:cNvSpPr txBox="1"/>
          <p:nvPr/>
        </p:nvSpPr>
        <p:spPr>
          <a:xfrm>
            <a:off x="4282370" y="5837912"/>
            <a:ext cx="299720" cy="250825"/>
          </a:xfrm>
          <a:prstGeom prst="rect">
            <a:avLst/>
          </a:prstGeom>
        </p:spPr>
        <p:txBody>
          <a:bodyPr vert="vert" wrap="square" lIns="0" tIns="0" rIns="0" bIns="0" rtlCol="0">
            <a:spAutoFit/>
          </a:bodyPr>
          <a:lstStyle/>
          <a:p>
            <a:pPr marL="12700">
              <a:lnSpc>
                <a:spcPts val="2340"/>
              </a:lnSpc>
            </a:pPr>
            <a:r>
              <a:rPr sz="2350" spc="-25" dirty="0">
                <a:latin typeface="Times New Roman" panose="02020603050405020304"/>
                <a:cs typeface="Times New Roman" panose="02020603050405020304"/>
              </a:rPr>
              <a:t>...</a:t>
            </a:r>
            <a:endParaRPr sz="2350">
              <a:latin typeface="Times New Roman" panose="02020603050405020304"/>
              <a:cs typeface="Times New Roman" panose="02020603050405020304"/>
            </a:endParaRPr>
          </a:p>
        </p:txBody>
      </p:sp>
      <p:grpSp>
        <p:nvGrpSpPr>
          <p:cNvPr id="45" name="object 45"/>
          <p:cNvGrpSpPr/>
          <p:nvPr/>
        </p:nvGrpSpPr>
        <p:grpSpPr>
          <a:xfrm>
            <a:off x="4289074" y="4589598"/>
            <a:ext cx="4486910" cy="1981835"/>
            <a:chOff x="2765074" y="4589598"/>
            <a:chExt cx="4486910" cy="1981835"/>
          </a:xfrm>
        </p:grpSpPr>
        <p:pic>
          <p:nvPicPr>
            <p:cNvPr id="46" name="object 46"/>
            <p:cNvPicPr/>
            <p:nvPr/>
          </p:nvPicPr>
          <p:blipFill>
            <a:blip r:embed="rId10" cstate="print"/>
            <a:stretch>
              <a:fillRect/>
            </a:stretch>
          </p:blipFill>
          <p:spPr>
            <a:xfrm>
              <a:off x="2765074" y="6162335"/>
              <a:ext cx="123992" cy="409083"/>
            </a:xfrm>
            <a:prstGeom prst="rect">
              <a:avLst/>
            </a:prstGeom>
          </p:spPr>
        </p:pic>
        <p:pic>
          <p:nvPicPr>
            <p:cNvPr id="47" name="object 47"/>
            <p:cNvPicPr/>
            <p:nvPr/>
          </p:nvPicPr>
          <p:blipFill>
            <a:blip r:embed="rId4" cstate="print"/>
            <a:stretch>
              <a:fillRect/>
            </a:stretch>
          </p:blipFill>
          <p:spPr>
            <a:xfrm>
              <a:off x="5452710" y="4589598"/>
              <a:ext cx="1799184" cy="1800707"/>
            </a:xfrm>
            <a:prstGeom prst="rect">
              <a:avLst/>
            </a:prstGeom>
          </p:spPr>
        </p:pic>
      </p:grpSp>
      <p:sp>
        <p:nvSpPr>
          <p:cNvPr id="48" name="object 48"/>
          <p:cNvSpPr txBox="1"/>
          <p:nvPr/>
        </p:nvSpPr>
        <p:spPr>
          <a:xfrm>
            <a:off x="8132036" y="4910231"/>
            <a:ext cx="934719" cy="469265"/>
          </a:xfrm>
          <a:prstGeom prst="rect">
            <a:avLst/>
          </a:prstGeom>
        </p:spPr>
        <p:txBody>
          <a:bodyPr vert="horz" wrap="square" lIns="0" tIns="6350" rIns="0" bIns="0" rtlCol="0">
            <a:spAutoFit/>
          </a:bodyPr>
          <a:lstStyle/>
          <a:p>
            <a:pPr marL="12700" marR="5080">
              <a:lnSpc>
                <a:spcPct val="104000"/>
              </a:lnSpc>
              <a:spcBef>
                <a:spcPts val="50"/>
              </a:spcBef>
            </a:pPr>
            <a:r>
              <a:rPr sz="1450" spc="-10" dirty="0">
                <a:latin typeface="Arial" panose="020B0604020202020204"/>
                <a:cs typeface="Arial" panose="020B0604020202020204"/>
              </a:rPr>
              <a:t>Exhaustive search</a:t>
            </a:r>
            <a:endParaRPr sz="1450">
              <a:latin typeface="Arial" panose="020B0604020202020204"/>
              <a:cs typeface="Arial" panose="020B0604020202020204"/>
            </a:endParaRPr>
          </a:p>
        </p:txBody>
      </p:sp>
      <p:grpSp>
        <p:nvGrpSpPr>
          <p:cNvPr id="49" name="object 49"/>
          <p:cNvGrpSpPr/>
          <p:nvPr/>
        </p:nvGrpSpPr>
        <p:grpSpPr>
          <a:xfrm>
            <a:off x="8102698" y="5484129"/>
            <a:ext cx="124460" cy="124460"/>
            <a:chOff x="6578698" y="5484129"/>
            <a:chExt cx="124460" cy="124460"/>
          </a:xfrm>
        </p:grpSpPr>
        <p:sp>
          <p:nvSpPr>
            <p:cNvPr id="50" name="object 50"/>
            <p:cNvSpPr/>
            <p:nvPr/>
          </p:nvSpPr>
          <p:spPr>
            <a:xfrm>
              <a:off x="6585845" y="5491275"/>
              <a:ext cx="109855" cy="109855"/>
            </a:xfrm>
            <a:custGeom>
              <a:avLst/>
              <a:gdLst/>
              <a:ahLst/>
              <a:cxnLst/>
              <a:rect l="l" t="t" r="r" b="b"/>
              <a:pathLst>
                <a:path w="109854" h="109854">
                  <a:moveTo>
                    <a:pt x="0" y="0"/>
                  </a:moveTo>
                  <a:lnTo>
                    <a:pt x="109696" y="0"/>
                  </a:lnTo>
                  <a:lnTo>
                    <a:pt x="109696" y="109788"/>
                  </a:lnTo>
                  <a:lnTo>
                    <a:pt x="0" y="109788"/>
                  </a:lnTo>
                  <a:lnTo>
                    <a:pt x="0" y="0"/>
                  </a:lnTo>
                  <a:close/>
                </a:path>
              </a:pathLst>
            </a:custGeom>
            <a:solidFill>
              <a:srgbClr val="A9A9A9"/>
            </a:solidFill>
          </p:spPr>
          <p:txBody>
            <a:bodyPr wrap="square" lIns="0" tIns="0" rIns="0" bIns="0" rtlCol="0"/>
            <a:lstStyle/>
            <a:p/>
          </p:txBody>
        </p:sp>
        <p:sp>
          <p:nvSpPr>
            <p:cNvPr id="51" name="object 51"/>
            <p:cNvSpPr/>
            <p:nvPr/>
          </p:nvSpPr>
          <p:spPr>
            <a:xfrm>
              <a:off x="6585847" y="5491278"/>
              <a:ext cx="109855" cy="109855"/>
            </a:xfrm>
            <a:custGeom>
              <a:avLst/>
              <a:gdLst/>
              <a:ahLst/>
              <a:cxnLst/>
              <a:rect l="l" t="t" r="r" b="b"/>
              <a:pathLst>
                <a:path w="109854" h="109854">
                  <a:moveTo>
                    <a:pt x="0" y="0"/>
                  </a:moveTo>
                  <a:lnTo>
                    <a:pt x="109695" y="0"/>
                  </a:lnTo>
                  <a:lnTo>
                    <a:pt x="109695" y="109788"/>
                  </a:lnTo>
                  <a:lnTo>
                    <a:pt x="0" y="109788"/>
                  </a:lnTo>
                  <a:lnTo>
                    <a:pt x="0" y="0"/>
                  </a:lnTo>
                  <a:close/>
                </a:path>
              </a:pathLst>
            </a:custGeom>
            <a:ln w="14297">
              <a:solidFill>
                <a:srgbClr val="000000"/>
              </a:solidFill>
            </a:ln>
          </p:spPr>
          <p:txBody>
            <a:bodyPr wrap="square" lIns="0" tIns="0" rIns="0" bIns="0" rtlCol="0"/>
            <a:lstStyle/>
            <a:p/>
          </p:txBody>
        </p:sp>
      </p:grpSp>
      <p:grpSp>
        <p:nvGrpSpPr>
          <p:cNvPr id="52" name="object 52"/>
          <p:cNvGrpSpPr/>
          <p:nvPr/>
        </p:nvGrpSpPr>
        <p:grpSpPr>
          <a:xfrm>
            <a:off x="7473471" y="5484129"/>
            <a:ext cx="124460" cy="124460"/>
            <a:chOff x="5949471" y="5484129"/>
            <a:chExt cx="124460" cy="124460"/>
          </a:xfrm>
        </p:grpSpPr>
        <p:sp>
          <p:nvSpPr>
            <p:cNvPr id="53" name="object 53"/>
            <p:cNvSpPr/>
            <p:nvPr/>
          </p:nvSpPr>
          <p:spPr>
            <a:xfrm>
              <a:off x="5956618" y="5491275"/>
              <a:ext cx="109855" cy="109855"/>
            </a:xfrm>
            <a:custGeom>
              <a:avLst/>
              <a:gdLst/>
              <a:ahLst/>
              <a:cxnLst/>
              <a:rect l="l" t="t" r="r" b="b"/>
              <a:pathLst>
                <a:path w="109854" h="109854">
                  <a:moveTo>
                    <a:pt x="0" y="0"/>
                  </a:moveTo>
                  <a:lnTo>
                    <a:pt x="109696" y="0"/>
                  </a:lnTo>
                  <a:lnTo>
                    <a:pt x="109696" y="109788"/>
                  </a:lnTo>
                  <a:lnTo>
                    <a:pt x="0" y="109788"/>
                  </a:lnTo>
                  <a:lnTo>
                    <a:pt x="0" y="0"/>
                  </a:lnTo>
                  <a:close/>
                </a:path>
              </a:pathLst>
            </a:custGeom>
            <a:solidFill>
              <a:srgbClr val="A9A9A9"/>
            </a:solidFill>
          </p:spPr>
          <p:txBody>
            <a:bodyPr wrap="square" lIns="0" tIns="0" rIns="0" bIns="0" rtlCol="0"/>
            <a:lstStyle/>
            <a:p/>
          </p:txBody>
        </p:sp>
        <p:sp>
          <p:nvSpPr>
            <p:cNvPr id="54" name="object 54"/>
            <p:cNvSpPr/>
            <p:nvPr/>
          </p:nvSpPr>
          <p:spPr>
            <a:xfrm>
              <a:off x="5956620" y="5491278"/>
              <a:ext cx="109855" cy="109855"/>
            </a:xfrm>
            <a:custGeom>
              <a:avLst/>
              <a:gdLst/>
              <a:ahLst/>
              <a:cxnLst/>
              <a:rect l="l" t="t" r="r" b="b"/>
              <a:pathLst>
                <a:path w="109854" h="109854">
                  <a:moveTo>
                    <a:pt x="0" y="0"/>
                  </a:moveTo>
                  <a:lnTo>
                    <a:pt x="109695" y="0"/>
                  </a:lnTo>
                  <a:lnTo>
                    <a:pt x="109695" y="109788"/>
                  </a:lnTo>
                  <a:lnTo>
                    <a:pt x="0" y="109788"/>
                  </a:lnTo>
                  <a:lnTo>
                    <a:pt x="0" y="0"/>
                  </a:lnTo>
                  <a:close/>
                </a:path>
              </a:pathLst>
            </a:custGeom>
            <a:ln w="14297">
              <a:solidFill>
                <a:srgbClr val="000000"/>
              </a:solidFill>
            </a:ln>
          </p:spPr>
          <p:txBody>
            <a:bodyPr wrap="square" lIns="0" tIns="0" rIns="0" bIns="0" rtlCol="0"/>
            <a:lstStyle/>
            <a:p/>
          </p:txBody>
        </p:sp>
      </p:grpSp>
      <p:grpSp>
        <p:nvGrpSpPr>
          <p:cNvPr id="55" name="object 55"/>
          <p:cNvGrpSpPr/>
          <p:nvPr/>
        </p:nvGrpSpPr>
        <p:grpSpPr>
          <a:xfrm>
            <a:off x="7162219" y="5484129"/>
            <a:ext cx="124460" cy="124460"/>
            <a:chOff x="5638219" y="5484129"/>
            <a:chExt cx="124460" cy="124460"/>
          </a:xfrm>
        </p:grpSpPr>
        <p:sp>
          <p:nvSpPr>
            <p:cNvPr id="56" name="object 56"/>
            <p:cNvSpPr/>
            <p:nvPr/>
          </p:nvSpPr>
          <p:spPr>
            <a:xfrm>
              <a:off x="5645367" y="5491275"/>
              <a:ext cx="109855" cy="109855"/>
            </a:xfrm>
            <a:custGeom>
              <a:avLst/>
              <a:gdLst/>
              <a:ahLst/>
              <a:cxnLst/>
              <a:rect l="l" t="t" r="r" b="b"/>
              <a:pathLst>
                <a:path w="109854" h="109854">
                  <a:moveTo>
                    <a:pt x="0" y="0"/>
                  </a:moveTo>
                  <a:lnTo>
                    <a:pt x="109694" y="0"/>
                  </a:lnTo>
                  <a:lnTo>
                    <a:pt x="109694" y="109788"/>
                  </a:lnTo>
                  <a:lnTo>
                    <a:pt x="0" y="109788"/>
                  </a:lnTo>
                  <a:lnTo>
                    <a:pt x="0" y="0"/>
                  </a:lnTo>
                  <a:close/>
                </a:path>
              </a:pathLst>
            </a:custGeom>
            <a:solidFill>
              <a:srgbClr val="A9A9A9"/>
            </a:solidFill>
          </p:spPr>
          <p:txBody>
            <a:bodyPr wrap="square" lIns="0" tIns="0" rIns="0" bIns="0" rtlCol="0"/>
            <a:lstStyle/>
            <a:p/>
          </p:txBody>
        </p:sp>
        <p:sp>
          <p:nvSpPr>
            <p:cNvPr id="57" name="object 57"/>
            <p:cNvSpPr/>
            <p:nvPr/>
          </p:nvSpPr>
          <p:spPr>
            <a:xfrm>
              <a:off x="5645368" y="5491278"/>
              <a:ext cx="109855" cy="109855"/>
            </a:xfrm>
            <a:custGeom>
              <a:avLst/>
              <a:gdLst/>
              <a:ahLst/>
              <a:cxnLst/>
              <a:rect l="l" t="t" r="r" b="b"/>
              <a:pathLst>
                <a:path w="109854" h="109854">
                  <a:moveTo>
                    <a:pt x="0" y="0"/>
                  </a:moveTo>
                  <a:lnTo>
                    <a:pt x="109695" y="0"/>
                  </a:lnTo>
                  <a:lnTo>
                    <a:pt x="109695" y="109788"/>
                  </a:lnTo>
                  <a:lnTo>
                    <a:pt x="0" y="109788"/>
                  </a:lnTo>
                  <a:lnTo>
                    <a:pt x="0" y="0"/>
                  </a:lnTo>
                  <a:close/>
                </a:path>
              </a:pathLst>
            </a:custGeom>
            <a:ln w="14297">
              <a:solidFill>
                <a:srgbClr val="000000"/>
              </a:solidFill>
            </a:ln>
          </p:spPr>
          <p:txBody>
            <a:bodyPr wrap="square" lIns="0" tIns="0" rIns="0" bIns="0" rtlCol="0"/>
            <a:lstStyle/>
            <a:p/>
          </p:txBody>
        </p:sp>
      </p:grpSp>
      <p:grpSp>
        <p:nvGrpSpPr>
          <p:cNvPr id="58" name="object 58"/>
          <p:cNvGrpSpPr/>
          <p:nvPr/>
        </p:nvGrpSpPr>
        <p:grpSpPr>
          <a:xfrm>
            <a:off x="2224986" y="1052719"/>
            <a:ext cx="7743190" cy="5127625"/>
            <a:chOff x="700986" y="1052719"/>
            <a:chExt cx="7743190" cy="5127625"/>
          </a:xfrm>
        </p:grpSpPr>
        <p:sp>
          <p:nvSpPr>
            <p:cNvPr id="59" name="object 59"/>
            <p:cNvSpPr/>
            <p:nvPr/>
          </p:nvSpPr>
          <p:spPr>
            <a:xfrm>
              <a:off x="6101035" y="4870276"/>
              <a:ext cx="133350" cy="133350"/>
            </a:xfrm>
            <a:custGeom>
              <a:avLst/>
              <a:gdLst/>
              <a:ahLst/>
              <a:cxnLst/>
              <a:rect l="l" t="t" r="r" b="b"/>
              <a:pathLst>
                <a:path w="133350" h="133350">
                  <a:moveTo>
                    <a:pt x="66380" y="0"/>
                  </a:moveTo>
                  <a:lnTo>
                    <a:pt x="41401" y="4864"/>
                  </a:lnTo>
                  <a:lnTo>
                    <a:pt x="19442" y="19458"/>
                  </a:lnTo>
                  <a:lnTo>
                    <a:pt x="4860" y="41436"/>
                  </a:lnTo>
                  <a:lnTo>
                    <a:pt x="0" y="66436"/>
                  </a:lnTo>
                  <a:lnTo>
                    <a:pt x="4860" y="91436"/>
                  </a:lnTo>
                  <a:lnTo>
                    <a:pt x="19442" y="113413"/>
                  </a:lnTo>
                  <a:lnTo>
                    <a:pt x="41401" y="128007"/>
                  </a:lnTo>
                  <a:lnTo>
                    <a:pt x="66380" y="132871"/>
                  </a:lnTo>
                  <a:lnTo>
                    <a:pt x="91359" y="128007"/>
                  </a:lnTo>
                  <a:lnTo>
                    <a:pt x="113318" y="113413"/>
                  </a:lnTo>
                  <a:lnTo>
                    <a:pt x="127899" y="91436"/>
                  </a:lnTo>
                  <a:lnTo>
                    <a:pt x="132759" y="66436"/>
                  </a:lnTo>
                  <a:lnTo>
                    <a:pt x="127899" y="41436"/>
                  </a:lnTo>
                  <a:lnTo>
                    <a:pt x="113318" y="19458"/>
                  </a:lnTo>
                  <a:lnTo>
                    <a:pt x="91359" y="4864"/>
                  </a:lnTo>
                  <a:lnTo>
                    <a:pt x="66380" y="0"/>
                  </a:lnTo>
                  <a:close/>
                </a:path>
              </a:pathLst>
            </a:custGeom>
            <a:solidFill>
              <a:srgbClr val="FFFFFF"/>
            </a:solidFill>
          </p:spPr>
          <p:txBody>
            <a:bodyPr wrap="square" lIns="0" tIns="0" rIns="0" bIns="0" rtlCol="0"/>
            <a:lstStyle/>
            <a:p/>
          </p:txBody>
        </p:sp>
        <p:sp>
          <p:nvSpPr>
            <p:cNvPr id="60" name="object 60"/>
            <p:cNvSpPr/>
            <p:nvPr/>
          </p:nvSpPr>
          <p:spPr>
            <a:xfrm>
              <a:off x="5951063" y="4870278"/>
              <a:ext cx="283210" cy="293370"/>
            </a:xfrm>
            <a:custGeom>
              <a:avLst/>
              <a:gdLst/>
              <a:ahLst/>
              <a:cxnLst/>
              <a:rect l="l" t="t" r="r" b="b"/>
              <a:pathLst>
                <a:path w="283210" h="293370">
                  <a:moveTo>
                    <a:pt x="263291" y="19458"/>
                  </a:moveTo>
                  <a:lnTo>
                    <a:pt x="277872" y="41436"/>
                  </a:lnTo>
                  <a:lnTo>
                    <a:pt x="282733" y="66436"/>
                  </a:lnTo>
                  <a:lnTo>
                    <a:pt x="277872" y="91436"/>
                  </a:lnTo>
                  <a:lnTo>
                    <a:pt x="263291" y="113413"/>
                  </a:lnTo>
                  <a:lnTo>
                    <a:pt x="241332" y="128007"/>
                  </a:lnTo>
                  <a:lnTo>
                    <a:pt x="216353" y="132871"/>
                  </a:lnTo>
                  <a:lnTo>
                    <a:pt x="191374" y="128007"/>
                  </a:lnTo>
                  <a:lnTo>
                    <a:pt x="169415" y="113413"/>
                  </a:lnTo>
                  <a:lnTo>
                    <a:pt x="154834" y="91436"/>
                  </a:lnTo>
                  <a:lnTo>
                    <a:pt x="149973" y="66436"/>
                  </a:lnTo>
                  <a:lnTo>
                    <a:pt x="154834" y="41436"/>
                  </a:lnTo>
                  <a:lnTo>
                    <a:pt x="169415" y="19458"/>
                  </a:lnTo>
                  <a:lnTo>
                    <a:pt x="191374" y="4864"/>
                  </a:lnTo>
                  <a:lnTo>
                    <a:pt x="216353" y="0"/>
                  </a:lnTo>
                  <a:lnTo>
                    <a:pt x="241332" y="4864"/>
                  </a:lnTo>
                  <a:lnTo>
                    <a:pt x="263291" y="19458"/>
                  </a:lnTo>
                </a:path>
                <a:path w="283210" h="293370">
                  <a:moveTo>
                    <a:pt x="165531" y="119615"/>
                  </a:moveTo>
                  <a:lnTo>
                    <a:pt x="0" y="292821"/>
                  </a:lnTo>
                </a:path>
              </a:pathLst>
            </a:custGeom>
            <a:ln w="14297">
              <a:solidFill>
                <a:srgbClr val="000000"/>
              </a:solidFill>
            </a:ln>
          </p:spPr>
          <p:txBody>
            <a:bodyPr wrap="square" lIns="0" tIns="0" rIns="0" bIns="0" rtlCol="0"/>
            <a:lstStyle/>
            <a:p/>
          </p:txBody>
        </p:sp>
        <p:sp>
          <p:nvSpPr>
            <p:cNvPr id="61" name="object 61"/>
            <p:cNvSpPr/>
            <p:nvPr/>
          </p:nvSpPr>
          <p:spPr>
            <a:xfrm>
              <a:off x="5881491" y="5157659"/>
              <a:ext cx="76835" cy="76835"/>
            </a:xfrm>
            <a:custGeom>
              <a:avLst/>
              <a:gdLst/>
              <a:ahLst/>
              <a:cxnLst/>
              <a:rect l="l" t="t" r="r" b="b"/>
              <a:pathLst>
                <a:path w="76835" h="76835">
                  <a:moveTo>
                    <a:pt x="38215" y="0"/>
                  </a:moveTo>
                  <a:lnTo>
                    <a:pt x="23835" y="2800"/>
                  </a:lnTo>
                  <a:lnTo>
                    <a:pt x="11192" y="11202"/>
                  </a:lnTo>
                  <a:lnTo>
                    <a:pt x="2798" y="23854"/>
                  </a:lnTo>
                  <a:lnTo>
                    <a:pt x="0" y="38247"/>
                  </a:lnTo>
                  <a:lnTo>
                    <a:pt x="2798" y="52640"/>
                  </a:lnTo>
                  <a:lnTo>
                    <a:pt x="11192" y="65292"/>
                  </a:lnTo>
                  <a:lnTo>
                    <a:pt x="23835" y="73695"/>
                  </a:lnTo>
                  <a:lnTo>
                    <a:pt x="38215" y="76496"/>
                  </a:lnTo>
                  <a:lnTo>
                    <a:pt x="52596" y="73695"/>
                  </a:lnTo>
                  <a:lnTo>
                    <a:pt x="65237" y="65292"/>
                  </a:lnTo>
                  <a:lnTo>
                    <a:pt x="73632" y="52640"/>
                  </a:lnTo>
                  <a:lnTo>
                    <a:pt x="76430" y="38247"/>
                  </a:lnTo>
                  <a:lnTo>
                    <a:pt x="73632" y="23854"/>
                  </a:lnTo>
                  <a:lnTo>
                    <a:pt x="65237" y="11202"/>
                  </a:lnTo>
                  <a:lnTo>
                    <a:pt x="52596" y="2800"/>
                  </a:lnTo>
                  <a:lnTo>
                    <a:pt x="38215" y="0"/>
                  </a:lnTo>
                  <a:close/>
                </a:path>
              </a:pathLst>
            </a:custGeom>
            <a:solidFill>
              <a:srgbClr val="000000"/>
            </a:solidFill>
          </p:spPr>
          <p:txBody>
            <a:bodyPr wrap="square" lIns="0" tIns="0" rIns="0" bIns="0" rtlCol="0"/>
            <a:lstStyle/>
            <a:p/>
          </p:txBody>
        </p:sp>
        <p:sp>
          <p:nvSpPr>
            <p:cNvPr id="62" name="object 62"/>
            <p:cNvSpPr/>
            <p:nvPr/>
          </p:nvSpPr>
          <p:spPr>
            <a:xfrm>
              <a:off x="5881492" y="4987971"/>
              <a:ext cx="520700" cy="246379"/>
            </a:xfrm>
            <a:custGeom>
              <a:avLst/>
              <a:gdLst/>
              <a:ahLst/>
              <a:cxnLst/>
              <a:rect l="l" t="t" r="r" b="b"/>
              <a:pathLst>
                <a:path w="520700" h="246379">
                  <a:moveTo>
                    <a:pt x="65237" y="180892"/>
                  </a:moveTo>
                  <a:lnTo>
                    <a:pt x="73632" y="193545"/>
                  </a:lnTo>
                  <a:lnTo>
                    <a:pt x="76431" y="207938"/>
                  </a:lnTo>
                  <a:lnTo>
                    <a:pt x="73632" y="222330"/>
                  </a:lnTo>
                  <a:lnTo>
                    <a:pt x="65237" y="234983"/>
                  </a:lnTo>
                  <a:lnTo>
                    <a:pt x="52595" y="243385"/>
                  </a:lnTo>
                  <a:lnTo>
                    <a:pt x="38215" y="246185"/>
                  </a:lnTo>
                  <a:lnTo>
                    <a:pt x="23835" y="243385"/>
                  </a:lnTo>
                  <a:lnTo>
                    <a:pt x="11193" y="234983"/>
                  </a:lnTo>
                  <a:lnTo>
                    <a:pt x="2798" y="222330"/>
                  </a:lnTo>
                  <a:lnTo>
                    <a:pt x="0" y="207938"/>
                  </a:lnTo>
                  <a:lnTo>
                    <a:pt x="2798" y="193545"/>
                  </a:lnTo>
                  <a:lnTo>
                    <a:pt x="11193" y="180892"/>
                  </a:lnTo>
                  <a:lnTo>
                    <a:pt x="23835" y="172490"/>
                  </a:lnTo>
                  <a:lnTo>
                    <a:pt x="38215" y="169690"/>
                  </a:lnTo>
                  <a:lnTo>
                    <a:pt x="52595" y="172490"/>
                  </a:lnTo>
                  <a:lnTo>
                    <a:pt x="65237" y="180892"/>
                  </a:lnTo>
                </a:path>
                <a:path w="520700" h="246379">
                  <a:moveTo>
                    <a:pt x="338679" y="0"/>
                  </a:moveTo>
                  <a:lnTo>
                    <a:pt x="520147" y="176314"/>
                  </a:lnTo>
                </a:path>
              </a:pathLst>
            </a:custGeom>
            <a:ln w="14297">
              <a:solidFill>
                <a:srgbClr val="000000"/>
              </a:solidFill>
            </a:ln>
          </p:spPr>
          <p:txBody>
            <a:bodyPr wrap="square" lIns="0" tIns="0" rIns="0" bIns="0" rtlCol="0"/>
            <a:lstStyle/>
            <a:p/>
          </p:txBody>
        </p:sp>
        <p:sp>
          <p:nvSpPr>
            <p:cNvPr id="63" name="object 63"/>
            <p:cNvSpPr/>
            <p:nvPr/>
          </p:nvSpPr>
          <p:spPr>
            <a:xfrm>
              <a:off x="6395971" y="5157659"/>
              <a:ext cx="76835" cy="76835"/>
            </a:xfrm>
            <a:custGeom>
              <a:avLst/>
              <a:gdLst/>
              <a:ahLst/>
              <a:cxnLst/>
              <a:rect l="l" t="t" r="r" b="b"/>
              <a:pathLst>
                <a:path w="76835" h="76835">
                  <a:moveTo>
                    <a:pt x="38215" y="0"/>
                  </a:moveTo>
                  <a:lnTo>
                    <a:pt x="23835" y="2800"/>
                  </a:lnTo>
                  <a:lnTo>
                    <a:pt x="11193" y="11202"/>
                  </a:lnTo>
                  <a:lnTo>
                    <a:pt x="2798" y="23854"/>
                  </a:lnTo>
                  <a:lnTo>
                    <a:pt x="0" y="38247"/>
                  </a:lnTo>
                  <a:lnTo>
                    <a:pt x="2798" y="52640"/>
                  </a:lnTo>
                  <a:lnTo>
                    <a:pt x="11193" y="65292"/>
                  </a:lnTo>
                  <a:lnTo>
                    <a:pt x="23835" y="73695"/>
                  </a:lnTo>
                  <a:lnTo>
                    <a:pt x="38215" y="76496"/>
                  </a:lnTo>
                  <a:lnTo>
                    <a:pt x="52596" y="73695"/>
                  </a:lnTo>
                  <a:lnTo>
                    <a:pt x="65238" y="65292"/>
                  </a:lnTo>
                  <a:lnTo>
                    <a:pt x="73633" y="52640"/>
                  </a:lnTo>
                  <a:lnTo>
                    <a:pt x="76431" y="38247"/>
                  </a:lnTo>
                  <a:lnTo>
                    <a:pt x="73633" y="23854"/>
                  </a:lnTo>
                  <a:lnTo>
                    <a:pt x="65238" y="11202"/>
                  </a:lnTo>
                  <a:lnTo>
                    <a:pt x="52596" y="2800"/>
                  </a:lnTo>
                  <a:lnTo>
                    <a:pt x="38215" y="0"/>
                  </a:lnTo>
                  <a:close/>
                </a:path>
              </a:pathLst>
            </a:custGeom>
            <a:solidFill>
              <a:srgbClr val="000000"/>
            </a:solidFill>
          </p:spPr>
          <p:txBody>
            <a:bodyPr wrap="square" lIns="0" tIns="0" rIns="0" bIns="0" rtlCol="0"/>
            <a:lstStyle/>
            <a:p/>
          </p:txBody>
        </p:sp>
        <p:sp>
          <p:nvSpPr>
            <p:cNvPr id="64" name="object 64"/>
            <p:cNvSpPr/>
            <p:nvPr/>
          </p:nvSpPr>
          <p:spPr>
            <a:xfrm>
              <a:off x="6395973" y="5157661"/>
              <a:ext cx="76835" cy="76835"/>
            </a:xfrm>
            <a:custGeom>
              <a:avLst/>
              <a:gdLst/>
              <a:ahLst/>
              <a:cxnLst/>
              <a:rect l="l" t="t" r="r" b="b"/>
              <a:pathLst>
                <a:path w="76835" h="76835">
                  <a:moveTo>
                    <a:pt x="65237" y="11202"/>
                  </a:moveTo>
                  <a:lnTo>
                    <a:pt x="73632" y="23855"/>
                  </a:lnTo>
                  <a:lnTo>
                    <a:pt x="76431" y="38247"/>
                  </a:lnTo>
                  <a:lnTo>
                    <a:pt x="73632" y="52640"/>
                  </a:lnTo>
                  <a:lnTo>
                    <a:pt x="65237" y="65293"/>
                  </a:lnTo>
                  <a:lnTo>
                    <a:pt x="52595" y="73695"/>
                  </a:lnTo>
                  <a:lnTo>
                    <a:pt x="38215" y="76495"/>
                  </a:lnTo>
                  <a:lnTo>
                    <a:pt x="23835" y="73695"/>
                  </a:lnTo>
                  <a:lnTo>
                    <a:pt x="11193" y="65293"/>
                  </a:lnTo>
                  <a:lnTo>
                    <a:pt x="2798" y="52640"/>
                  </a:lnTo>
                  <a:lnTo>
                    <a:pt x="0" y="38247"/>
                  </a:lnTo>
                  <a:lnTo>
                    <a:pt x="2798" y="23855"/>
                  </a:lnTo>
                  <a:lnTo>
                    <a:pt x="11193" y="11202"/>
                  </a:lnTo>
                  <a:lnTo>
                    <a:pt x="23835" y="2800"/>
                  </a:lnTo>
                  <a:lnTo>
                    <a:pt x="38215" y="0"/>
                  </a:lnTo>
                  <a:lnTo>
                    <a:pt x="52595" y="2800"/>
                  </a:lnTo>
                  <a:lnTo>
                    <a:pt x="65237" y="11202"/>
                  </a:lnTo>
                </a:path>
              </a:pathLst>
            </a:custGeom>
            <a:ln w="14297">
              <a:solidFill>
                <a:srgbClr val="000000"/>
              </a:solidFill>
            </a:ln>
          </p:spPr>
          <p:txBody>
            <a:bodyPr wrap="square" lIns="0" tIns="0" rIns="0" bIns="0" rtlCol="0"/>
            <a:lstStyle/>
            <a:p/>
          </p:txBody>
        </p:sp>
        <p:sp>
          <p:nvSpPr>
            <p:cNvPr id="65" name="object 65"/>
            <p:cNvSpPr/>
            <p:nvPr/>
          </p:nvSpPr>
          <p:spPr>
            <a:xfrm>
              <a:off x="5738412" y="5234377"/>
              <a:ext cx="866775" cy="251460"/>
            </a:xfrm>
            <a:custGeom>
              <a:avLst/>
              <a:gdLst/>
              <a:ahLst/>
              <a:cxnLst/>
              <a:rect l="l" t="t" r="r" b="b"/>
              <a:pathLst>
                <a:path w="866775" h="251460">
                  <a:moveTo>
                    <a:pt x="718833" y="640"/>
                  </a:moveTo>
                  <a:lnTo>
                    <a:pt x="866286" y="250741"/>
                  </a:lnTo>
                </a:path>
                <a:path w="866775" h="251460">
                  <a:moveTo>
                    <a:pt x="192801" y="5453"/>
                  </a:moveTo>
                  <a:lnTo>
                    <a:pt x="256862" y="249983"/>
                  </a:lnTo>
                </a:path>
                <a:path w="866775" h="251460">
                  <a:moveTo>
                    <a:pt x="157189" y="0"/>
                  </a:moveTo>
                  <a:lnTo>
                    <a:pt x="0" y="250841"/>
                  </a:lnTo>
                </a:path>
              </a:pathLst>
            </a:custGeom>
            <a:ln w="14297">
              <a:solidFill>
                <a:srgbClr val="000000"/>
              </a:solidFill>
              <a:prstDash val="dot"/>
            </a:ln>
          </p:spPr>
          <p:txBody>
            <a:bodyPr wrap="square" lIns="0" tIns="0" rIns="0" bIns="0" rtlCol="0"/>
            <a:lstStyle/>
            <a:p/>
          </p:txBody>
        </p:sp>
        <p:sp>
          <p:nvSpPr>
            <p:cNvPr id="66" name="object 66"/>
            <p:cNvSpPr/>
            <p:nvPr/>
          </p:nvSpPr>
          <p:spPr>
            <a:xfrm>
              <a:off x="6231027" y="5390555"/>
              <a:ext cx="133350" cy="133350"/>
            </a:xfrm>
            <a:custGeom>
              <a:avLst/>
              <a:gdLst/>
              <a:ahLst/>
              <a:cxnLst/>
              <a:rect l="l" t="t" r="r" b="b"/>
              <a:pathLst>
                <a:path w="133350" h="133350">
                  <a:moveTo>
                    <a:pt x="66380" y="0"/>
                  </a:moveTo>
                  <a:lnTo>
                    <a:pt x="41402" y="4864"/>
                  </a:lnTo>
                  <a:lnTo>
                    <a:pt x="19443" y="19458"/>
                  </a:lnTo>
                  <a:lnTo>
                    <a:pt x="4860" y="41436"/>
                  </a:lnTo>
                  <a:lnTo>
                    <a:pt x="0" y="66435"/>
                  </a:lnTo>
                  <a:lnTo>
                    <a:pt x="4860" y="91435"/>
                  </a:lnTo>
                  <a:lnTo>
                    <a:pt x="19443" y="113413"/>
                  </a:lnTo>
                  <a:lnTo>
                    <a:pt x="41402" y="128007"/>
                  </a:lnTo>
                  <a:lnTo>
                    <a:pt x="66380" y="132872"/>
                  </a:lnTo>
                  <a:lnTo>
                    <a:pt x="91359" y="128007"/>
                  </a:lnTo>
                  <a:lnTo>
                    <a:pt x="113319" y="113413"/>
                  </a:lnTo>
                  <a:lnTo>
                    <a:pt x="127900" y="91435"/>
                  </a:lnTo>
                  <a:lnTo>
                    <a:pt x="132760" y="66435"/>
                  </a:lnTo>
                  <a:lnTo>
                    <a:pt x="127900" y="41436"/>
                  </a:lnTo>
                  <a:lnTo>
                    <a:pt x="113319" y="19458"/>
                  </a:lnTo>
                  <a:lnTo>
                    <a:pt x="91359" y="4864"/>
                  </a:lnTo>
                  <a:lnTo>
                    <a:pt x="66380" y="0"/>
                  </a:lnTo>
                  <a:close/>
                </a:path>
              </a:pathLst>
            </a:custGeom>
            <a:solidFill>
              <a:srgbClr val="FFFFFF"/>
            </a:solidFill>
          </p:spPr>
          <p:txBody>
            <a:bodyPr wrap="square" lIns="0" tIns="0" rIns="0" bIns="0" rtlCol="0"/>
            <a:lstStyle/>
            <a:p/>
          </p:txBody>
        </p:sp>
        <p:sp>
          <p:nvSpPr>
            <p:cNvPr id="67" name="object 67"/>
            <p:cNvSpPr/>
            <p:nvPr/>
          </p:nvSpPr>
          <p:spPr>
            <a:xfrm>
              <a:off x="6119933" y="5390558"/>
              <a:ext cx="244475" cy="332740"/>
            </a:xfrm>
            <a:custGeom>
              <a:avLst/>
              <a:gdLst/>
              <a:ahLst/>
              <a:cxnLst/>
              <a:rect l="l" t="t" r="r" b="b"/>
              <a:pathLst>
                <a:path w="244475" h="332739">
                  <a:moveTo>
                    <a:pt x="224414" y="19458"/>
                  </a:moveTo>
                  <a:lnTo>
                    <a:pt x="238996" y="41436"/>
                  </a:lnTo>
                  <a:lnTo>
                    <a:pt x="243856" y="66436"/>
                  </a:lnTo>
                  <a:lnTo>
                    <a:pt x="238996" y="91436"/>
                  </a:lnTo>
                  <a:lnTo>
                    <a:pt x="224414" y="113413"/>
                  </a:lnTo>
                  <a:lnTo>
                    <a:pt x="202455" y="128007"/>
                  </a:lnTo>
                  <a:lnTo>
                    <a:pt x="177476" y="132871"/>
                  </a:lnTo>
                  <a:lnTo>
                    <a:pt x="152497" y="128007"/>
                  </a:lnTo>
                  <a:lnTo>
                    <a:pt x="130539" y="113413"/>
                  </a:lnTo>
                  <a:lnTo>
                    <a:pt x="115957" y="91436"/>
                  </a:lnTo>
                  <a:lnTo>
                    <a:pt x="111096" y="66436"/>
                  </a:lnTo>
                  <a:lnTo>
                    <a:pt x="115957" y="41436"/>
                  </a:lnTo>
                  <a:lnTo>
                    <a:pt x="130539" y="19458"/>
                  </a:lnTo>
                  <a:lnTo>
                    <a:pt x="152497" y="4864"/>
                  </a:lnTo>
                  <a:lnTo>
                    <a:pt x="177476" y="0"/>
                  </a:lnTo>
                  <a:lnTo>
                    <a:pt x="202455" y="4864"/>
                  </a:lnTo>
                  <a:lnTo>
                    <a:pt x="224414" y="19458"/>
                  </a:lnTo>
                </a:path>
                <a:path w="244475" h="332739">
                  <a:moveTo>
                    <a:pt x="136651" y="127652"/>
                  </a:moveTo>
                  <a:lnTo>
                    <a:pt x="0" y="332560"/>
                  </a:lnTo>
                </a:path>
              </a:pathLst>
            </a:custGeom>
            <a:ln w="14297">
              <a:solidFill>
                <a:srgbClr val="000000"/>
              </a:solidFill>
            </a:ln>
          </p:spPr>
          <p:txBody>
            <a:bodyPr wrap="square" lIns="0" tIns="0" rIns="0" bIns="0" rtlCol="0"/>
            <a:lstStyle/>
            <a:p/>
          </p:txBody>
        </p:sp>
        <p:sp>
          <p:nvSpPr>
            <p:cNvPr id="68" name="object 68"/>
            <p:cNvSpPr/>
            <p:nvPr/>
          </p:nvSpPr>
          <p:spPr>
            <a:xfrm>
              <a:off x="6056529" y="5722635"/>
              <a:ext cx="76835" cy="76835"/>
            </a:xfrm>
            <a:custGeom>
              <a:avLst/>
              <a:gdLst/>
              <a:ahLst/>
              <a:cxnLst/>
              <a:rect l="l" t="t" r="r" b="b"/>
              <a:pathLst>
                <a:path w="76835" h="76835">
                  <a:moveTo>
                    <a:pt x="38216" y="0"/>
                  </a:moveTo>
                  <a:lnTo>
                    <a:pt x="23835" y="2800"/>
                  </a:lnTo>
                  <a:lnTo>
                    <a:pt x="11192" y="11202"/>
                  </a:lnTo>
                  <a:lnTo>
                    <a:pt x="2798" y="23855"/>
                  </a:lnTo>
                  <a:lnTo>
                    <a:pt x="0" y="38248"/>
                  </a:lnTo>
                  <a:lnTo>
                    <a:pt x="2798" y="52641"/>
                  </a:lnTo>
                  <a:lnTo>
                    <a:pt x="11192" y="65293"/>
                  </a:lnTo>
                  <a:lnTo>
                    <a:pt x="23835" y="73695"/>
                  </a:lnTo>
                  <a:lnTo>
                    <a:pt x="38216" y="76496"/>
                  </a:lnTo>
                  <a:lnTo>
                    <a:pt x="52597" y="73695"/>
                  </a:lnTo>
                  <a:lnTo>
                    <a:pt x="65238" y="65293"/>
                  </a:lnTo>
                  <a:lnTo>
                    <a:pt x="73633" y="52641"/>
                  </a:lnTo>
                  <a:lnTo>
                    <a:pt x="76431" y="38248"/>
                  </a:lnTo>
                  <a:lnTo>
                    <a:pt x="73633" y="23855"/>
                  </a:lnTo>
                  <a:lnTo>
                    <a:pt x="65238" y="11202"/>
                  </a:lnTo>
                  <a:lnTo>
                    <a:pt x="52597" y="2800"/>
                  </a:lnTo>
                  <a:lnTo>
                    <a:pt x="38216" y="0"/>
                  </a:lnTo>
                  <a:close/>
                </a:path>
              </a:pathLst>
            </a:custGeom>
            <a:solidFill>
              <a:srgbClr val="000000"/>
            </a:solidFill>
          </p:spPr>
          <p:txBody>
            <a:bodyPr wrap="square" lIns="0" tIns="0" rIns="0" bIns="0" rtlCol="0"/>
            <a:lstStyle/>
            <a:p/>
          </p:txBody>
        </p:sp>
        <p:sp>
          <p:nvSpPr>
            <p:cNvPr id="69" name="object 69"/>
            <p:cNvSpPr/>
            <p:nvPr/>
          </p:nvSpPr>
          <p:spPr>
            <a:xfrm>
              <a:off x="6056530" y="5236126"/>
              <a:ext cx="356870" cy="563245"/>
            </a:xfrm>
            <a:custGeom>
              <a:avLst/>
              <a:gdLst/>
              <a:ahLst/>
              <a:cxnLst/>
              <a:rect l="l" t="t" r="r" b="b"/>
              <a:pathLst>
                <a:path w="356870" h="563245">
                  <a:moveTo>
                    <a:pt x="65239" y="497713"/>
                  </a:moveTo>
                  <a:lnTo>
                    <a:pt x="73634" y="510366"/>
                  </a:lnTo>
                  <a:lnTo>
                    <a:pt x="76432" y="524760"/>
                  </a:lnTo>
                  <a:lnTo>
                    <a:pt x="73634" y="539152"/>
                  </a:lnTo>
                  <a:lnTo>
                    <a:pt x="65239" y="551805"/>
                  </a:lnTo>
                  <a:lnTo>
                    <a:pt x="52597" y="560207"/>
                  </a:lnTo>
                  <a:lnTo>
                    <a:pt x="38216" y="563008"/>
                  </a:lnTo>
                  <a:lnTo>
                    <a:pt x="23835" y="560207"/>
                  </a:lnTo>
                  <a:lnTo>
                    <a:pt x="11193" y="551805"/>
                  </a:lnTo>
                  <a:lnTo>
                    <a:pt x="2798" y="539152"/>
                  </a:lnTo>
                  <a:lnTo>
                    <a:pt x="0" y="524760"/>
                  </a:lnTo>
                  <a:lnTo>
                    <a:pt x="2798" y="510366"/>
                  </a:lnTo>
                  <a:lnTo>
                    <a:pt x="11193" y="497713"/>
                  </a:lnTo>
                  <a:lnTo>
                    <a:pt x="23835" y="489311"/>
                  </a:lnTo>
                  <a:lnTo>
                    <a:pt x="38216" y="486510"/>
                  </a:lnTo>
                  <a:lnTo>
                    <a:pt x="52597" y="489311"/>
                  </a:lnTo>
                  <a:lnTo>
                    <a:pt x="65239" y="497713"/>
                  </a:lnTo>
                </a:path>
                <a:path w="356870" h="563245">
                  <a:moveTo>
                    <a:pt x="356588" y="0"/>
                  </a:moveTo>
                  <a:lnTo>
                    <a:pt x="275030" y="155680"/>
                  </a:lnTo>
                </a:path>
              </a:pathLst>
            </a:custGeom>
            <a:ln w="14297">
              <a:solidFill>
                <a:srgbClr val="000000"/>
              </a:solidFill>
            </a:ln>
          </p:spPr>
          <p:txBody>
            <a:bodyPr wrap="square" lIns="0" tIns="0" rIns="0" bIns="0" rtlCol="0"/>
            <a:lstStyle/>
            <a:p/>
          </p:txBody>
        </p:sp>
        <p:sp>
          <p:nvSpPr>
            <p:cNvPr id="70" name="object 70"/>
            <p:cNvSpPr/>
            <p:nvPr/>
          </p:nvSpPr>
          <p:spPr>
            <a:xfrm>
              <a:off x="6135258" y="6063404"/>
              <a:ext cx="109855" cy="109855"/>
            </a:xfrm>
            <a:custGeom>
              <a:avLst/>
              <a:gdLst/>
              <a:ahLst/>
              <a:cxnLst/>
              <a:rect l="l" t="t" r="r" b="b"/>
              <a:pathLst>
                <a:path w="109854" h="109854">
                  <a:moveTo>
                    <a:pt x="0" y="0"/>
                  </a:moveTo>
                  <a:lnTo>
                    <a:pt x="109694" y="0"/>
                  </a:lnTo>
                  <a:lnTo>
                    <a:pt x="109694" y="109788"/>
                  </a:lnTo>
                  <a:lnTo>
                    <a:pt x="0" y="109788"/>
                  </a:lnTo>
                  <a:lnTo>
                    <a:pt x="0" y="0"/>
                  </a:lnTo>
                  <a:close/>
                </a:path>
              </a:pathLst>
            </a:custGeom>
            <a:solidFill>
              <a:srgbClr val="A9A9A9"/>
            </a:solidFill>
          </p:spPr>
          <p:txBody>
            <a:bodyPr wrap="square" lIns="0" tIns="0" rIns="0" bIns="0" rtlCol="0"/>
            <a:lstStyle/>
            <a:p/>
          </p:txBody>
        </p:sp>
        <p:sp>
          <p:nvSpPr>
            <p:cNvPr id="71" name="object 71"/>
            <p:cNvSpPr/>
            <p:nvPr/>
          </p:nvSpPr>
          <p:spPr>
            <a:xfrm>
              <a:off x="6135259" y="6063407"/>
              <a:ext cx="109855" cy="109855"/>
            </a:xfrm>
            <a:custGeom>
              <a:avLst/>
              <a:gdLst/>
              <a:ahLst/>
              <a:cxnLst/>
              <a:rect l="l" t="t" r="r" b="b"/>
              <a:pathLst>
                <a:path w="109854" h="109854">
                  <a:moveTo>
                    <a:pt x="0" y="0"/>
                  </a:moveTo>
                  <a:lnTo>
                    <a:pt x="109695" y="0"/>
                  </a:lnTo>
                  <a:lnTo>
                    <a:pt x="109695" y="109788"/>
                  </a:lnTo>
                  <a:lnTo>
                    <a:pt x="0" y="109788"/>
                  </a:lnTo>
                  <a:lnTo>
                    <a:pt x="0" y="0"/>
                  </a:lnTo>
                  <a:close/>
                </a:path>
              </a:pathLst>
            </a:custGeom>
            <a:ln w="14297">
              <a:solidFill>
                <a:srgbClr val="000000"/>
              </a:solidFill>
            </a:ln>
          </p:spPr>
          <p:txBody>
            <a:bodyPr wrap="square" lIns="0" tIns="0" rIns="0" bIns="0" rtlCol="0"/>
            <a:lstStyle/>
            <a:p/>
          </p:txBody>
        </p:sp>
        <p:sp>
          <p:nvSpPr>
            <p:cNvPr id="72" name="object 72"/>
            <p:cNvSpPr/>
            <p:nvPr/>
          </p:nvSpPr>
          <p:spPr>
            <a:xfrm>
              <a:off x="6106451" y="5804755"/>
              <a:ext cx="67310" cy="252095"/>
            </a:xfrm>
            <a:custGeom>
              <a:avLst/>
              <a:gdLst/>
              <a:ahLst/>
              <a:cxnLst/>
              <a:rect l="l" t="t" r="r" b="b"/>
              <a:pathLst>
                <a:path w="67310" h="252095">
                  <a:moveTo>
                    <a:pt x="0" y="0"/>
                  </a:moveTo>
                  <a:lnTo>
                    <a:pt x="67166" y="251741"/>
                  </a:lnTo>
                </a:path>
              </a:pathLst>
            </a:custGeom>
            <a:ln w="14291">
              <a:solidFill>
                <a:srgbClr val="000000"/>
              </a:solidFill>
              <a:prstDash val="dot"/>
            </a:ln>
          </p:spPr>
          <p:txBody>
            <a:bodyPr wrap="square" lIns="0" tIns="0" rIns="0" bIns="0" rtlCol="0"/>
            <a:lstStyle/>
            <a:p/>
          </p:txBody>
        </p:sp>
        <p:sp>
          <p:nvSpPr>
            <p:cNvPr id="73" name="object 73"/>
            <p:cNvSpPr/>
            <p:nvPr/>
          </p:nvSpPr>
          <p:spPr>
            <a:xfrm>
              <a:off x="5824005" y="6063404"/>
              <a:ext cx="109855" cy="109855"/>
            </a:xfrm>
            <a:custGeom>
              <a:avLst/>
              <a:gdLst/>
              <a:ahLst/>
              <a:cxnLst/>
              <a:rect l="l" t="t" r="r" b="b"/>
              <a:pathLst>
                <a:path w="109854" h="109854">
                  <a:moveTo>
                    <a:pt x="0" y="0"/>
                  </a:moveTo>
                  <a:lnTo>
                    <a:pt x="109696" y="0"/>
                  </a:lnTo>
                  <a:lnTo>
                    <a:pt x="109696" y="109788"/>
                  </a:lnTo>
                  <a:lnTo>
                    <a:pt x="0" y="109788"/>
                  </a:lnTo>
                  <a:lnTo>
                    <a:pt x="0" y="0"/>
                  </a:lnTo>
                  <a:close/>
                </a:path>
              </a:pathLst>
            </a:custGeom>
            <a:solidFill>
              <a:srgbClr val="A9A9A9"/>
            </a:solidFill>
          </p:spPr>
          <p:txBody>
            <a:bodyPr wrap="square" lIns="0" tIns="0" rIns="0" bIns="0" rtlCol="0"/>
            <a:lstStyle/>
            <a:p/>
          </p:txBody>
        </p:sp>
        <p:sp>
          <p:nvSpPr>
            <p:cNvPr id="74" name="object 74"/>
            <p:cNvSpPr/>
            <p:nvPr/>
          </p:nvSpPr>
          <p:spPr>
            <a:xfrm>
              <a:off x="5824007" y="6063407"/>
              <a:ext cx="109855" cy="109855"/>
            </a:xfrm>
            <a:custGeom>
              <a:avLst/>
              <a:gdLst/>
              <a:ahLst/>
              <a:cxnLst/>
              <a:rect l="l" t="t" r="r" b="b"/>
              <a:pathLst>
                <a:path w="109854" h="109854">
                  <a:moveTo>
                    <a:pt x="0" y="0"/>
                  </a:moveTo>
                  <a:lnTo>
                    <a:pt x="109695" y="0"/>
                  </a:lnTo>
                  <a:lnTo>
                    <a:pt x="109695" y="109788"/>
                  </a:lnTo>
                  <a:lnTo>
                    <a:pt x="0" y="109788"/>
                  </a:lnTo>
                  <a:lnTo>
                    <a:pt x="0" y="0"/>
                  </a:lnTo>
                  <a:close/>
                </a:path>
              </a:pathLst>
            </a:custGeom>
            <a:ln w="14297">
              <a:solidFill>
                <a:srgbClr val="000000"/>
              </a:solidFill>
            </a:ln>
          </p:spPr>
          <p:txBody>
            <a:bodyPr wrap="square" lIns="0" tIns="0" rIns="0" bIns="0" rtlCol="0"/>
            <a:lstStyle/>
            <a:p/>
          </p:txBody>
        </p:sp>
        <p:sp>
          <p:nvSpPr>
            <p:cNvPr id="75" name="object 75"/>
            <p:cNvSpPr/>
            <p:nvPr/>
          </p:nvSpPr>
          <p:spPr>
            <a:xfrm>
              <a:off x="5915709" y="5799745"/>
              <a:ext cx="155575" cy="257810"/>
            </a:xfrm>
            <a:custGeom>
              <a:avLst/>
              <a:gdLst/>
              <a:ahLst/>
              <a:cxnLst/>
              <a:rect l="l" t="t" r="r" b="b"/>
              <a:pathLst>
                <a:path w="155575" h="257810">
                  <a:moveTo>
                    <a:pt x="155565" y="0"/>
                  </a:moveTo>
                  <a:lnTo>
                    <a:pt x="0" y="257542"/>
                  </a:lnTo>
                </a:path>
              </a:pathLst>
            </a:custGeom>
            <a:ln w="14294">
              <a:solidFill>
                <a:srgbClr val="000000"/>
              </a:solidFill>
              <a:prstDash val="dot"/>
            </a:ln>
          </p:spPr>
          <p:txBody>
            <a:bodyPr wrap="square" lIns="0" tIns="0" rIns="0" bIns="0" rtlCol="0"/>
            <a:lstStyle/>
            <a:p/>
          </p:txBody>
        </p:sp>
        <p:pic>
          <p:nvPicPr>
            <p:cNvPr id="76" name="object 76"/>
            <p:cNvPicPr/>
            <p:nvPr/>
          </p:nvPicPr>
          <p:blipFill>
            <a:blip r:embed="rId11" cstate="print"/>
            <a:stretch>
              <a:fillRect/>
            </a:stretch>
          </p:blipFill>
          <p:spPr>
            <a:xfrm>
              <a:off x="6336767" y="5506850"/>
              <a:ext cx="253931" cy="299433"/>
            </a:xfrm>
            <a:prstGeom prst="rect">
              <a:avLst/>
            </a:prstGeom>
          </p:spPr>
        </p:pic>
        <p:sp>
          <p:nvSpPr>
            <p:cNvPr id="77" name="object 77"/>
            <p:cNvSpPr/>
            <p:nvPr/>
          </p:nvSpPr>
          <p:spPr>
            <a:xfrm>
              <a:off x="6725179" y="6063404"/>
              <a:ext cx="109855" cy="109855"/>
            </a:xfrm>
            <a:custGeom>
              <a:avLst/>
              <a:gdLst/>
              <a:ahLst/>
              <a:cxnLst/>
              <a:rect l="l" t="t" r="r" b="b"/>
              <a:pathLst>
                <a:path w="109854" h="109854">
                  <a:moveTo>
                    <a:pt x="0" y="0"/>
                  </a:moveTo>
                  <a:lnTo>
                    <a:pt x="109694" y="0"/>
                  </a:lnTo>
                  <a:lnTo>
                    <a:pt x="109694" y="109788"/>
                  </a:lnTo>
                  <a:lnTo>
                    <a:pt x="0" y="109788"/>
                  </a:lnTo>
                  <a:lnTo>
                    <a:pt x="0" y="0"/>
                  </a:lnTo>
                  <a:close/>
                </a:path>
              </a:pathLst>
            </a:custGeom>
            <a:solidFill>
              <a:srgbClr val="A9A9A9"/>
            </a:solidFill>
          </p:spPr>
          <p:txBody>
            <a:bodyPr wrap="square" lIns="0" tIns="0" rIns="0" bIns="0" rtlCol="0"/>
            <a:lstStyle/>
            <a:p/>
          </p:txBody>
        </p:sp>
        <p:sp>
          <p:nvSpPr>
            <p:cNvPr id="78" name="object 78"/>
            <p:cNvSpPr/>
            <p:nvPr/>
          </p:nvSpPr>
          <p:spPr>
            <a:xfrm>
              <a:off x="6725180" y="6063407"/>
              <a:ext cx="109855" cy="109855"/>
            </a:xfrm>
            <a:custGeom>
              <a:avLst/>
              <a:gdLst/>
              <a:ahLst/>
              <a:cxnLst/>
              <a:rect l="l" t="t" r="r" b="b"/>
              <a:pathLst>
                <a:path w="109854" h="109854">
                  <a:moveTo>
                    <a:pt x="0" y="0"/>
                  </a:moveTo>
                  <a:lnTo>
                    <a:pt x="109695" y="0"/>
                  </a:lnTo>
                  <a:lnTo>
                    <a:pt x="109695" y="109788"/>
                  </a:lnTo>
                  <a:lnTo>
                    <a:pt x="0" y="109788"/>
                  </a:lnTo>
                  <a:lnTo>
                    <a:pt x="0" y="0"/>
                  </a:lnTo>
                  <a:close/>
                </a:path>
              </a:pathLst>
            </a:custGeom>
            <a:ln w="14297">
              <a:solidFill>
                <a:srgbClr val="000000"/>
              </a:solidFill>
            </a:ln>
          </p:spPr>
          <p:txBody>
            <a:bodyPr wrap="square" lIns="0" tIns="0" rIns="0" bIns="0" rtlCol="0"/>
            <a:lstStyle/>
            <a:p/>
          </p:txBody>
        </p:sp>
        <p:sp>
          <p:nvSpPr>
            <p:cNvPr id="79" name="object 79"/>
            <p:cNvSpPr/>
            <p:nvPr/>
          </p:nvSpPr>
          <p:spPr>
            <a:xfrm>
              <a:off x="6570250" y="5798832"/>
              <a:ext cx="170180" cy="259079"/>
            </a:xfrm>
            <a:custGeom>
              <a:avLst/>
              <a:gdLst/>
              <a:ahLst/>
              <a:cxnLst/>
              <a:rect l="l" t="t" r="r" b="b"/>
              <a:pathLst>
                <a:path w="170179" h="259079">
                  <a:moveTo>
                    <a:pt x="0" y="0"/>
                  </a:moveTo>
                  <a:lnTo>
                    <a:pt x="169808" y="258597"/>
                  </a:lnTo>
                </a:path>
              </a:pathLst>
            </a:custGeom>
            <a:ln w="14294">
              <a:solidFill>
                <a:srgbClr val="000000"/>
              </a:solidFill>
              <a:prstDash val="dot"/>
            </a:ln>
          </p:spPr>
          <p:txBody>
            <a:bodyPr wrap="square" lIns="0" tIns="0" rIns="0" bIns="0" rtlCol="0"/>
            <a:lstStyle/>
            <a:p/>
          </p:txBody>
        </p:sp>
        <p:sp>
          <p:nvSpPr>
            <p:cNvPr id="80" name="object 80"/>
            <p:cNvSpPr/>
            <p:nvPr/>
          </p:nvSpPr>
          <p:spPr>
            <a:xfrm>
              <a:off x="6379338" y="6063404"/>
              <a:ext cx="109855" cy="109855"/>
            </a:xfrm>
            <a:custGeom>
              <a:avLst/>
              <a:gdLst/>
              <a:ahLst/>
              <a:cxnLst/>
              <a:rect l="l" t="t" r="r" b="b"/>
              <a:pathLst>
                <a:path w="109854" h="109854">
                  <a:moveTo>
                    <a:pt x="0" y="0"/>
                  </a:moveTo>
                  <a:lnTo>
                    <a:pt x="109696" y="0"/>
                  </a:lnTo>
                  <a:lnTo>
                    <a:pt x="109696" y="109788"/>
                  </a:lnTo>
                  <a:lnTo>
                    <a:pt x="0" y="109788"/>
                  </a:lnTo>
                  <a:lnTo>
                    <a:pt x="0" y="0"/>
                  </a:lnTo>
                  <a:close/>
                </a:path>
              </a:pathLst>
            </a:custGeom>
            <a:solidFill>
              <a:srgbClr val="A9A9A9"/>
            </a:solidFill>
          </p:spPr>
          <p:txBody>
            <a:bodyPr wrap="square" lIns="0" tIns="0" rIns="0" bIns="0" rtlCol="0"/>
            <a:lstStyle/>
            <a:p/>
          </p:txBody>
        </p:sp>
        <p:sp>
          <p:nvSpPr>
            <p:cNvPr id="81" name="object 81"/>
            <p:cNvSpPr/>
            <p:nvPr/>
          </p:nvSpPr>
          <p:spPr>
            <a:xfrm>
              <a:off x="6379340" y="6063407"/>
              <a:ext cx="109855" cy="109855"/>
            </a:xfrm>
            <a:custGeom>
              <a:avLst/>
              <a:gdLst/>
              <a:ahLst/>
              <a:cxnLst/>
              <a:rect l="l" t="t" r="r" b="b"/>
              <a:pathLst>
                <a:path w="109854" h="109854">
                  <a:moveTo>
                    <a:pt x="0" y="0"/>
                  </a:moveTo>
                  <a:lnTo>
                    <a:pt x="109695" y="0"/>
                  </a:lnTo>
                  <a:lnTo>
                    <a:pt x="109695" y="109788"/>
                  </a:lnTo>
                  <a:lnTo>
                    <a:pt x="0" y="109788"/>
                  </a:lnTo>
                  <a:lnTo>
                    <a:pt x="0" y="0"/>
                  </a:lnTo>
                  <a:close/>
                </a:path>
              </a:pathLst>
            </a:custGeom>
            <a:ln w="14297">
              <a:solidFill>
                <a:srgbClr val="000000"/>
              </a:solidFill>
            </a:ln>
          </p:spPr>
          <p:txBody>
            <a:bodyPr wrap="square" lIns="0" tIns="0" rIns="0" bIns="0" rtlCol="0"/>
            <a:lstStyle/>
            <a:p/>
          </p:txBody>
        </p:sp>
        <p:sp>
          <p:nvSpPr>
            <p:cNvPr id="82" name="object 82"/>
            <p:cNvSpPr/>
            <p:nvPr/>
          </p:nvSpPr>
          <p:spPr>
            <a:xfrm>
              <a:off x="6453382" y="5804243"/>
              <a:ext cx="78740" cy="252729"/>
            </a:xfrm>
            <a:custGeom>
              <a:avLst/>
              <a:gdLst/>
              <a:ahLst/>
              <a:cxnLst/>
              <a:rect l="l" t="t" r="r" b="b"/>
              <a:pathLst>
                <a:path w="78740" h="252729">
                  <a:moveTo>
                    <a:pt x="78469" y="0"/>
                  </a:moveTo>
                  <a:lnTo>
                    <a:pt x="0" y="252334"/>
                  </a:lnTo>
                </a:path>
              </a:pathLst>
            </a:custGeom>
            <a:ln w="14292">
              <a:solidFill>
                <a:srgbClr val="000000"/>
              </a:solidFill>
              <a:prstDash val="dot"/>
            </a:ln>
          </p:spPr>
          <p:txBody>
            <a:bodyPr wrap="square" lIns="0" tIns="0" rIns="0" bIns="0" rtlCol="0"/>
            <a:lstStyle/>
            <a:p/>
          </p:txBody>
        </p:sp>
        <p:sp>
          <p:nvSpPr>
            <p:cNvPr id="83" name="object 83"/>
            <p:cNvSpPr/>
            <p:nvPr/>
          </p:nvSpPr>
          <p:spPr>
            <a:xfrm>
              <a:off x="700986" y="1071769"/>
              <a:ext cx="7743190" cy="635"/>
            </a:xfrm>
            <a:custGeom>
              <a:avLst/>
              <a:gdLst/>
              <a:ahLst/>
              <a:cxnLst/>
              <a:rect l="l" t="t" r="r" b="b"/>
              <a:pathLst>
                <a:path w="7743190" h="634">
                  <a:moveTo>
                    <a:pt x="0" y="0"/>
                  </a:moveTo>
                  <a:lnTo>
                    <a:pt x="7742626" y="17"/>
                  </a:lnTo>
                </a:path>
              </a:pathLst>
            </a:custGeom>
            <a:ln w="38100">
              <a:solidFill>
                <a:srgbClr val="0433FF"/>
              </a:solidFill>
            </a:ln>
          </p:spPr>
          <p:txBody>
            <a:bodyPr wrap="square" lIns="0" tIns="0" rIns="0" bIns="0" rtlCol="0"/>
            <a:lstStyle/>
            <a:p/>
          </p:txBody>
        </p:sp>
      </p:grpSp>
      <p:sp>
        <p:nvSpPr>
          <p:cNvPr id="84" name="object 84"/>
          <p:cNvSpPr txBox="1"/>
          <p:nvPr/>
        </p:nvSpPr>
        <p:spPr>
          <a:xfrm>
            <a:off x="9664700" y="6667500"/>
            <a:ext cx="114300" cy="227965"/>
          </a:xfrm>
          <a:prstGeom prst="rect">
            <a:avLst/>
          </a:prstGeom>
        </p:spPr>
        <p:txBody>
          <a:bodyPr vert="horz" wrap="square" lIns="0" tIns="12700" rIns="0" bIns="0" rtlCol="0">
            <a:spAutoFit/>
          </a:bodyPr>
          <a:lstStyle/>
          <a:p>
            <a:pPr marL="12700">
              <a:lnSpc>
                <a:spcPct val="100000"/>
              </a:lnSpc>
              <a:spcBef>
                <a:spcPts val="100"/>
              </a:spcBef>
            </a:pPr>
            <a:r>
              <a:rPr sz="1400" spc="-50" dirty="0">
                <a:latin typeface="Times New Roman" panose="02020603050405020304"/>
                <a:cs typeface="Times New Roman" panose="02020603050405020304"/>
              </a:rPr>
              <a:t>3</a:t>
            </a:r>
            <a:endParaRPr sz="1400">
              <a:latin typeface="Times New Roman" panose="02020603050405020304"/>
              <a:cs typeface="Times New Roman" panose="02020603050405020304"/>
            </a:endParaRPr>
          </a:p>
        </p:txBody>
      </p:sp>
      <p:sp>
        <p:nvSpPr>
          <p:cNvPr id="85" name="object 85"/>
          <p:cNvSpPr txBox="1">
            <a:spLocks noGrp="1"/>
          </p:cNvSpPr>
          <p:nvPr>
            <p:ph type="title"/>
          </p:nvPr>
        </p:nvSpPr>
        <p:spPr>
          <a:xfrm>
            <a:off x="838200" y="274955"/>
            <a:ext cx="10515600" cy="594995"/>
          </a:xfrm>
          <a:prstGeom prst="rect">
            <a:avLst/>
          </a:prstGeom>
        </p:spPr>
        <p:txBody>
          <a:bodyPr vert="horz" wrap="square" lIns="0" tIns="241300" rIns="0" bIns="0" rtlCol="0">
            <a:noAutofit/>
          </a:bodyPr>
          <a:lstStyle/>
          <a:p>
            <a:pPr marL="3073400">
              <a:lnSpc>
                <a:spcPct val="100000"/>
              </a:lnSpc>
              <a:spcBef>
                <a:spcPts val="100"/>
              </a:spcBef>
            </a:pPr>
            <a:r>
              <a:rPr spc="-20" dirty="0"/>
              <a:t>Unified</a:t>
            </a:r>
            <a:r>
              <a:rPr spc="-125" dirty="0"/>
              <a:t> </a:t>
            </a:r>
            <a:r>
              <a:rPr spc="-20" dirty="0"/>
              <a:t>View</a:t>
            </a:r>
            <a:endParaRPr spc="-20" dirty="0"/>
          </a:p>
        </p:txBody>
      </p:sp>
      <p:sp>
        <p:nvSpPr>
          <p:cNvPr id="86" name="object 86"/>
          <p:cNvSpPr txBox="1"/>
          <p:nvPr/>
        </p:nvSpPr>
        <p:spPr>
          <a:xfrm>
            <a:off x="4191000" y="3238500"/>
            <a:ext cx="1423035" cy="628015"/>
          </a:xfrm>
          <a:prstGeom prst="rect">
            <a:avLst/>
          </a:prstGeom>
        </p:spPr>
        <p:txBody>
          <a:bodyPr vert="horz" wrap="square" lIns="0" tIns="12700" rIns="0" bIns="0" rtlCol="0">
            <a:spAutoFit/>
          </a:bodyPr>
          <a:lstStyle/>
          <a:p>
            <a:pPr marL="12700" marR="5080">
              <a:lnSpc>
                <a:spcPct val="100000"/>
              </a:lnSpc>
              <a:spcBef>
                <a:spcPts val="100"/>
              </a:spcBef>
            </a:pPr>
            <a:r>
              <a:rPr sz="2000" spc="-10" dirty="0">
                <a:latin typeface="Times New Roman" panose="02020603050405020304"/>
                <a:cs typeface="Times New Roman" panose="02020603050405020304"/>
              </a:rPr>
              <a:t>Multi-</a:t>
            </a:r>
            <a:r>
              <a:rPr sz="2000" spc="-20" dirty="0">
                <a:latin typeface="Times New Roman" panose="02020603050405020304"/>
                <a:cs typeface="Times New Roman" panose="02020603050405020304"/>
              </a:rPr>
              <a:t>step </a:t>
            </a:r>
            <a:r>
              <a:rPr sz="2000" spc="-10" dirty="0">
                <a:latin typeface="Times New Roman" panose="02020603050405020304"/>
                <a:cs typeface="Times New Roman" panose="02020603050405020304"/>
              </a:rPr>
              <a:t>bootstrapping</a:t>
            </a:r>
            <a:endParaRPr sz="2000">
              <a:latin typeface="Times New Roman" panose="02020603050405020304"/>
              <a:cs typeface="Times New Roman" panose="02020603050405020304"/>
            </a:endParaRPr>
          </a:p>
        </p:txBody>
      </p:sp>
      <p:sp>
        <p:nvSpPr>
          <p:cNvPr id="87" name="Slide Number Placeholder 86"/>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5" y="847090"/>
            <a:ext cx="10212070" cy="850900"/>
          </a:xfrm>
          <a:prstGeom prst="rect">
            <a:avLst/>
          </a:prstGeom>
        </p:spPr>
        <p:txBody>
          <a:bodyPr vert="horz" wrap="square" lIns="0" tIns="30480" rIns="0" bIns="0" rtlCol="0">
            <a:spAutoFit/>
          </a:bodyPr>
          <a:lstStyle/>
          <a:p>
            <a:pPr marL="12700" marR="5080">
              <a:lnSpc>
                <a:spcPts val="3200"/>
              </a:lnSpc>
              <a:spcBef>
                <a:spcPts val="240"/>
              </a:spcBef>
            </a:pPr>
            <a:r>
              <a:rPr sz="2700" b="0" dirty="0">
                <a:solidFill>
                  <a:schemeClr val="tx1"/>
                </a:solidFill>
                <a:latin typeface="Times New Roman" panose="02020603050405020304"/>
                <a:cs typeface="Times New Roman" panose="02020603050405020304"/>
              </a:rPr>
              <a:t>The</a:t>
            </a:r>
            <a:r>
              <a:rPr sz="2700" b="0" spc="-60" dirty="0">
                <a:solidFill>
                  <a:schemeClr val="tx1"/>
                </a:solidFill>
                <a:latin typeface="Times New Roman" panose="02020603050405020304"/>
                <a:cs typeface="Times New Roman" panose="02020603050405020304"/>
              </a:rPr>
              <a:t> </a:t>
            </a:r>
            <a:r>
              <a:rPr sz="2700" b="0" dirty="0">
                <a:solidFill>
                  <a:schemeClr val="tx1"/>
                </a:solidFill>
                <a:latin typeface="Times New Roman" panose="02020603050405020304"/>
                <a:cs typeface="Times New Roman" panose="02020603050405020304"/>
              </a:rPr>
              <a:t>forward</a:t>
            </a:r>
            <a:r>
              <a:rPr sz="2700" b="0" spc="-55" dirty="0">
                <a:solidFill>
                  <a:schemeClr val="tx1"/>
                </a:solidFill>
                <a:latin typeface="Times New Roman" panose="02020603050405020304"/>
                <a:cs typeface="Times New Roman" panose="02020603050405020304"/>
              </a:rPr>
              <a:t> </a:t>
            </a:r>
            <a:r>
              <a:rPr sz="2700" b="0" dirty="0">
                <a:solidFill>
                  <a:schemeClr val="tx1"/>
                </a:solidFill>
                <a:latin typeface="Times New Roman" panose="02020603050405020304"/>
                <a:cs typeface="Times New Roman" panose="02020603050405020304"/>
              </a:rPr>
              <a:t>view</a:t>
            </a:r>
            <a:r>
              <a:rPr sz="2700" b="0" spc="-60" dirty="0">
                <a:solidFill>
                  <a:schemeClr val="tx1"/>
                </a:solidFill>
                <a:latin typeface="Times New Roman" panose="02020603050405020304"/>
                <a:cs typeface="Times New Roman" panose="02020603050405020304"/>
              </a:rPr>
              <a:t> </a:t>
            </a:r>
            <a:r>
              <a:rPr sz="2700" b="0" dirty="0">
                <a:solidFill>
                  <a:schemeClr val="tx1"/>
                </a:solidFill>
                <a:latin typeface="Times New Roman" panose="02020603050405020304"/>
                <a:cs typeface="Times New Roman" panose="02020603050405020304"/>
              </a:rPr>
              <a:t>looks</a:t>
            </a:r>
            <a:r>
              <a:rPr sz="2700" b="0" spc="-55" dirty="0">
                <a:solidFill>
                  <a:schemeClr val="tx1"/>
                </a:solidFill>
                <a:latin typeface="Times New Roman" panose="02020603050405020304"/>
                <a:cs typeface="Times New Roman" panose="02020603050405020304"/>
              </a:rPr>
              <a:t> </a:t>
            </a:r>
            <a:r>
              <a:rPr sz="2700" b="0" dirty="0">
                <a:solidFill>
                  <a:schemeClr val="tx1"/>
                </a:solidFill>
                <a:latin typeface="Times New Roman" panose="02020603050405020304"/>
                <a:cs typeface="Times New Roman" panose="02020603050405020304"/>
              </a:rPr>
              <a:t>forward</a:t>
            </a:r>
            <a:r>
              <a:rPr sz="2700" b="0" spc="-50" dirty="0">
                <a:solidFill>
                  <a:schemeClr val="tx1"/>
                </a:solidFill>
                <a:latin typeface="Times New Roman" panose="02020603050405020304"/>
                <a:cs typeface="Times New Roman" panose="02020603050405020304"/>
              </a:rPr>
              <a:t> </a:t>
            </a:r>
            <a:r>
              <a:rPr sz="2700" b="0" dirty="0">
                <a:solidFill>
                  <a:schemeClr val="tx1"/>
                </a:solidFill>
                <a:latin typeface="Times New Roman" panose="02020603050405020304"/>
                <a:cs typeface="Times New Roman" panose="02020603050405020304"/>
              </a:rPr>
              <a:t>from</a:t>
            </a:r>
            <a:r>
              <a:rPr sz="2700" b="0" spc="-60" dirty="0">
                <a:solidFill>
                  <a:schemeClr val="tx1"/>
                </a:solidFill>
                <a:latin typeface="Times New Roman" panose="02020603050405020304"/>
                <a:cs typeface="Times New Roman" panose="02020603050405020304"/>
              </a:rPr>
              <a:t> </a:t>
            </a:r>
            <a:r>
              <a:rPr sz="2700" b="0" dirty="0">
                <a:solidFill>
                  <a:schemeClr val="tx1"/>
                </a:solidFill>
                <a:latin typeface="Times New Roman" panose="02020603050405020304"/>
                <a:cs typeface="Times New Roman" panose="02020603050405020304"/>
              </a:rPr>
              <a:t>the</a:t>
            </a:r>
            <a:r>
              <a:rPr sz="2700" b="0" spc="-55" dirty="0">
                <a:solidFill>
                  <a:schemeClr val="tx1"/>
                </a:solidFill>
                <a:latin typeface="Times New Roman" panose="02020603050405020304"/>
                <a:cs typeface="Times New Roman" panose="02020603050405020304"/>
              </a:rPr>
              <a:t> </a:t>
            </a:r>
            <a:r>
              <a:rPr sz="2700" b="0" dirty="0">
                <a:solidFill>
                  <a:schemeClr val="tx1"/>
                </a:solidFill>
                <a:latin typeface="Times New Roman" panose="02020603050405020304"/>
                <a:cs typeface="Times New Roman" panose="02020603050405020304"/>
              </a:rPr>
              <a:t>state</a:t>
            </a:r>
            <a:r>
              <a:rPr sz="2700" b="0" spc="-60" dirty="0">
                <a:solidFill>
                  <a:schemeClr val="tx1"/>
                </a:solidFill>
                <a:latin typeface="Times New Roman" panose="02020603050405020304"/>
                <a:cs typeface="Times New Roman" panose="02020603050405020304"/>
              </a:rPr>
              <a:t> </a:t>
            </a:r>
            <a:r>
              <a:rPr sz="2700" b="0" dirty="0">
                <a:solidFill>
                  <a:schemeClr val="tx1"/>
                </a:solidFill>
                <a:latin typeface="Times New Roman" panose="02020603050405020304"/>
                <a:cs typeface="Times New Roman" panose="02020603050405020304"/>
              </a:rPr>
              <a:t>being</a:t>
            </a:r>
            <a:r>
              <a:rPr sz="2700" b="0" spc="-50" dirty="0">
                <a:solidFill>
                  <a:schemeClr val="tx1"/>
                </a:solidFill>
                <a:latin typeface="Times New Roman" panose="02020603050405020304"/>
                <a:cs typeface="Times New Roman" panose="02020603050405020304"/>
              </a:rPr>
              <a:t> </a:t>
            </a:r>
            <a:r>
              <a:rPr sz="2700" b="0" spc="-10" dirty="0">
                <a:solidFill>
                  <a:schemeClr val="tx1"/>
                </a:solidFill>
                <a:latin typeface="Times New Roman" panose="02020603050405020304"/>
                <a:cs typeface="Times New Roman" panose="02020603050405020304"/>
              </a:rPr>
              <a:t>updated </a:t>
            </a:r>
            <a:r>
              <a:rPr sz="2700" b="0" dirty="0">
                <a:solidFill>
                  <a:schemeClr val="tx1"/>
                </a:solidFill>
                <a:latin typeface="Times New Roman" panose="02020603050405020304"/>
                <a:cs typeface="Times New Roman" panose="02020603050405020304"/>
              </a:rPr>
              <a:t>to</a:t>
            </a:r>
            <a:r>
              <a:rPr sz="2700" b="0" spc="-35" dirty="0">
                <a:solidFill>
                  <a:schemeClr val="tx1"/>
                </a:solidFill>
                <a:latin typeface="Times New Roman" panose="02020603050405020304"/>
                <a:cs typeface="Times New Roman" panose="02020603050405020304"/>
              </a:rPr>
              <a:t> </a:t>
            </a:r>
            <a:r>
              <a:rPr sz="2700" b="0" dirty="0">
                <a:solidFill>
                  <a:schemeClr val="tx1"/>
                </a:solidFill>
                <a:latin typeface="Times New Roman" panose="02020603050405020304"/>
                <a:cs typeface="Times New Roman" panose="02020603050405020304"/>
              </a:rPr>
              <a:t>future</a:t>
            </a:r>
            <a:r>
              <a:rPr sz="2700" b="0" spc="-40" dirty="0">
                <a:solidFill>
                  <a:schemeClr val="tx1"/>
                </a:solidFill>
                <a:latin typeface="Times New Roman" panose="02020603050405020304"/>
                <a:cs typeface="Times New Roman" panose="02020603050405020304"/>
              </a:rPr>
              <a:t> </a:t>
            </a:r>
            <a:r>
              <a:rPr sz="2700" b="0" dirty="0">
                <a:solidFill>
                  <a:schemeClr val="tx1"/>
                </a:solidFill>
                <a:latin typeface="Times New Roman" panose="02020603050405020304"/>
                <a:cs typeface="Times New Roman" panose="02020603050405020304"/>
              </a:rPr>
              <a:t>states</a:t>
            </a:r>
            <a:r>
              <a:rPr sz="2700" b="0" spc="-35" dirty="0">
                <a:solidFill>
                  <a:schemeClr val="tx1"/>
                </a:solidFill>
                <a:latin typeface="Times New Roman" panose="02020603050405020304"/>
                <a:cs typeface="Times New Roman" panose="02020603050405020304"/>
              </a:rPr>
              <a:t> </a:t>
            </a:r>
            <a:r>
              <a:rPr sz="2700" b="0" dirty="0">
                <a:solidFill>
                  <a:schemeClr val="tx1"/>
                </a:solidFill>
                <a:latin typeface="Times New Roman" panose="02020603050405020304"/>
                <a:cs typeface="Times New Roman" panose="02020603050405020304"/>
              </a:rPr>
              <a:t>and</a:t>
            </a:r>
            <a:r>
              <a:rPr sz="2700" b="0" spc="-35" dirty="0">
                <a:solidFill>
                  <a:schemeClr val="tx1"/>
                </a:solidFill>
                <a:latin typeface="Times New Roman" panose="02020603050405020304"/>
                <a:cs typeface="Times New Roman" panose="02020603050405020304"/>
              </a:rPr>
              <a:t> </a:t>
            </a:r>
            <a:r>
              <a:rPr sz="2700" b="0" spc="-10" dirty="0">
                <a:solidFill>
                  <a:schemeClr val="tx1"/>
                </a:solidFill>
                <a:latin typeface="Times New Roman" panose="02020603050405020304"/>
                <a:cs typeface="Times New Roman" panose="02020603050405020304"/>
              </a:rPr>
              <a:t>rewards</a:t>
            </a:r>
            <a:endParaRPr sz="2700" b="0" spc="-10" dirty="0">
              <a:solidFill>
                <a:schemeClr val="tx1"/>
              </a:solidFill>
              <a:latin typeface="Times New Roman" panose="02020603050405020304"/>
              <a:cs typeface="Times New Roman" panose="02020603050405020304"/>
            </a:endParaRPr>
          </a:p>
        </p:txBody>
      </p:sp>
      <p:grpSp>
        <p:nvGrpSpPr>
          <p:cNvPr id="20" name="object 20"/>
          <p:cNvGrpSpPr/>
          <p:nvPr/>
        </p:nvGrpSpPr>
        <p:grpSpPr>
          <a:xfrm>
            <a:off x="9835812" y="2844633"/>
            <a:ext cx="233679" cy="224790"/>
            <a:chOff x="8311812" y="2844633"/>
            <a:chExt cx="233679" cy="224790"/>
          </a:xfrm>
        </p:grpSpPr>
        <p:sp>
          <p:nvSpPr>
            <p:cNvPr id="21" name="object 21"/>
            <p:cNvSpPr/>
            <p:nvPr/>
          </p:nvSpPr>
          <p:spPr>
            <a:xfrm>
              <a:off x="8315575" y="2848393"/>
              <a:ext cx="226060" cy="217804"/>
            </a:xfrm>
            <a:custGeom>
              <a:avLst/>
              <a:gdLst/>
              <a:ahLst/>
              <a:cxnLst/>
              <a:rect l="l" t="t" r="r" b="b"/>
              <a:pathLst>
                <a:path w="226059" h="217805">
                  <a:moveTo>
                    <a:pt x="225592" y="0"/>
                  </a:moveTo>
                  <a:lnTo>
                    <a:pt x="0" y="0"/>
                  </a:lnTo>
                  <a:lnTo>
                    <a:pt x="0" y="217236"/>
                  </a:lnTo>
                  <a:lnTo>
                    <a:pt x="225592" y="217236"/>
                  </a:lnTo>
                  <a:lnTo>
                    <a:pt x="225592" y="0"/>
                  </a:lnTo>
                  <a:close/>
                </a:path>
              </a:pathLst>
            </a:custGeom>
            <a:solidFill>
              <a:srgbClr val="949699"/>
            </a:solidFill>
          </p:spPr>
          <p:txBody>
            <a:bodyPr wrap="square" lIns="0" tIns="0" rIns="0" bIns="0" rtlCol="0"/>
            <a:lstStyle/>
            <a:p/>
          </p:txBody>
        </p:sp>
        <p:sp>
          <p:nvSpPr>
            <p:cNvPr id="22" name="object 22"/>
            <p:cNvSpPr/>
            <p:nvPr/>
          </p:nvSpPr>
          <p:spPr>
            <a:xfrm>
              <a:off x="8315572" y="2848393"/>
              <a:ext cx="226060" cy="217804"/>
            </a:xfrm>
            <a:custGeom>
              <a:avLst/>
              <a:gdLst/>
              <a:ahLst/>
              <a:cxnLst/>
              <a:rect l="l" t="t" r="r" b="b"/>
              <a:pathLst>
                <a:path w="226059" h="217805">
                  <a:moveTo>
                    <a:pt x="0" y="217236"/>
                  </a:moveTo>
                  <a:lnTo>
                    <a:pt x="225592" y="217236"/>
                  </a:lnTo>
                  <a:lnTo>
                    <a:pt x="225592" y="0"/>
                  </a:lnTo>
                  <a:lnTo>
                    <a:pt x="0" y="0"/>
                  </a:lnTo>
                  <a:lnTo>
                    <a:pt x="0" y="217236"/>
                  </a:lnTo>
                  <a:close/>
                </a:path>
              </a:pathLst>
            </a:custGeom>
            <a:ln w="7519">
              <a:solidFill>
                <a:srgbClr val="001722"/>
              </a:solidFill>
            </a:ln>
          </p:spPr>
          <p:txBody>
            <a:bodyPr wrap="square" lIns="0" tIns="0" rIns="0" bIns="0" rtlCol="0"/>
            <a:lstStyle/>
            <a:p/>
          </p:txBody>
        </p:sp>
      </p:grpSp>
      <p:sp>
        <p:nvSpPr>
          <p:cNvPr id="33" name="object 33"/>
          <p:cNvSpPr txBox="1"/>
          <p:nvPr/>
        </p:nvSpPr>
        <p:spPr>
          <a:xfrm>
            <a:off x="9635670" y="2792563"/>
            <a:ext cx="66675" cy="161925"/>
          </a:xfrm>
          <a:prstGeom prst="rect">
            <a:avLst/>
          </a:prstGeom>
        </p:spPr>
        <p:txBody>
          <a:bodyPr vert="horz" wrap="square" lIns="0" tIns="0" rIns="0" bIns="0" rtlCol="0">
            <a:spAutoFit/>
          </a:bodyPr>
          <a:lstStyle/>
          <a:p>
            <a:pPr>
              <a:lnSpc>
                <a:spcPts val="1265"/>
              </a:lnSpc>
            </a:pPr>
            <a:r>
              <a:rPr sz="1300" i="1" spc="-50" dirty="0">
                <a:solidFill>
                  <a:srgbClr val="001722"/>
                </a:solidFill>
                <a:latin typeface="Times New Roman" panose="02020603050405020304"/>
                <a:cs typeface="Times New Roman" panose="02020603050405020304"/>
              </a:rPr>
              <a:t>r</a:t>
            </a:r>
            <a:endParaRPr sz="1300">
              <a:latin typeface="Times New Roman" panose="02020603050405020304"/>
              <a:cs typeface="Times New Roman" panose="02020603050405020304"/>
            </a:endParaRPr>
          </a:p>
        </p:txBody>
      </p:sp>
      <p:sp>
        <p:nvSpPr>
          <p:cNvPr id="34" name="object 34"/>
          <p:cNvSpPr txBox="1"/>
          <p:nvPr/>
        </p:nvSpPr>
        <p:spPr>
          <a:xfrm>
            <a:off x="9692286" y="2870409"/>
            <a:ext cx="78740" cy="135255"/>
          </a:xfrm>
          <a:prstGeom prst="rect">
            <a:avLst/>
          </a:prstGeom>
        </p:spPr>
        <p:txBody>
          <a:bodyPr vert="horz" wrap="square" lIns="0" tIns="0" rIns="0" bIns="0" rtlCol="0">
            <a:spAutoFit/>
          </a:bodyPr>
          <a:lstStyle/>
          <a:p>
            <a:pPr>
              <a:lnSpc>
                <a:spcPts val="1055"/>
              </a:lnSpc>
            </a:pPr>
            <a:r>
              <a:rPr sz="1100" i="1" spc="-50" dirty="0">
                <a:solidFill>
                  <a:srgbClr val="001722"/>
                </a:solidFill>
                <a:latin typeface="Times New Roman" panose="02020603050405020304"/>
                <a:cs typeface="Times New Roman" panose="02020603050405020304"/>
              </a:rPr>
              <a:t>T</a:t>
            </a:r>
            <a:endParaRPr sz="1100">
              <a:latin typeface="Times New Roman" panose="02020603050405020304"/>
              <a:cs typeface="Times New Roman" panose="02020603050405020304"/>
            </a:endParaRPr>
          </a:p>
        </p:txBody>
      </p:sp>
      <p:sp>
        <p:nvSpPr>
          <p:cNvPr id="36" name="object 36"/>
          <p:cNvSpPr/>
          <p:nvPr/>
        </p:nvSpPr>
        <p:spPr>
          <a:xfrm>
            <a:off x="2269159" y="2678937"/>
            <a:ext cx="7541895" cy="2051685"/>
          </a:xfrm>
          <a:custGeom>
            <a:avLst/>
            <a:gdLst/>
            <a:ahLst/>
            <a:cxnLst/>
            <a:rect l="l" t="t" r="r" b="b"/>
            <a:pathLst>
              <a:path w="7541895" h="2051685">
                <a:moveTo>
                  <a:pt x="448487" y="1819732"/>
                </a:moveTo>
                <a:lnTo>
                  <a:pt x="437692" y="1774863"/>
                </a:lnTo>
                <a:lnTo>
                  <a:pt x="416115" y="1732673"/>
                </a:lnTo>
                <a:lnTo>
                  <a:pt x="383755" y="1694903"/>
                </a:lnTo>
                <a:lnTo>
                  <a:pt x="348373" y="1668132"/>
                </a:lnTo>
                <a:lnTo>
                  <a:pt x="309130" y="1649018"/>
                </a:lnTo>
                <a:lnTo>
                  <a:pt x="267322" y="1637550"/>
                </a:lnTo>
                <a:lnTo>
                  <a:pt x="224243" y="1633715"/>
                </a:lnTo>
                <a:lnTo>
                  <a:pt x="181152" y="1637550"/>
                </a:lnTo>
                <a:lnTo>
                  <a:pt x="139344" y="1649018"/>
                </a:lnTo>
                <a:lnTo>
                  <a:pt x="100114" y="1668132"/>
                </a:lnTo>
                <a:lnTo>
                  <a:pt x="64719" y="1694903"/>
                </a:lnTo>
                <a:lnTo>
                  <a:pt x="32359" y="1732673"/>
                </a:lnTo>
                <a:lnTo>
                  <a:pt x="10782" y="1774863"/>
                </a:lnTo>
                <a:lnTo>
                  <a:pt x="0" y="1819732"/>
                </a:lnTo>
                <a:lnTo>
                  <a:pt x="0" y="1865477"/>
                </a:lnTo>
                <a:lnTo>
                  <a:pt x="10782" y="1910334"/>
                </a:lnTo>
                <a:lnTo>
                  <a:pt x="32359" y="1952536"/>
                </a:lnTo>
                <a:lnTo>
                  <a:pt x="64719" y="1990305"/>
                </a:lnTo>
                <a:lnTo>
                  <a:pt x="100114" y="2017064"/>
                </a:lnTo>
                <a:lnTo>
                  <a:pt x="139344" y="2036191"/>
                </a:lnTo>
                <a:lnTo>
                  <a:pt x="181152" y="2047659"/>
                </a:lnTo>
                <a:lnTo>
                  <a:pt x="224243" y="2051481"/>
                </a:lnTo>
                <a:lnTo>
                  <a:pt x="267322" y="2047659"/>
                </a:lnTo>
                <a:lnTo>
                  <a:pt x="309130" y="2036191"/>
                </a:lnTo>
                <a:lnTo>
                  <a:pt x="348373" y="2017064"/>
                </a:lnTo>
                <a:lnTo>
                  <a:pt x="383755" y="1990305"/>
                </a:lnTo>
                <a:lnTo>
                  <a:pt x="416115" y="1952536"/>
                </a:lnTo>
                <a:lnTo>
                  <a:pt x="437692" y="1910334"/>
                </a:lnTo>
                <a:lnTo>
                  <a:pt x="448487" y="1865477"/>
                </a:lnTo>
                <a:lnTo>
                  <a:pt x="448487" y="1819732"/>
                </a:lnTo>
                <a:close/>
              </a:path>
              <a:path w="7541895" h="2051685">
                <a:moveTo>
                  <a:pt x="7541857" y="21805"/>
                </a:moveTo>
                <a:lnTo>
                  <a:pt x="7395032" y="21805"/>
                </a:lnTo>
                <a:lnTo>
                  <a:pt x="7382548" y="9817"/>
                </a:lnTo>
                <a:lnTo>
                  <a:pt x="7347674" y="0"/>
                </a:lnTo>
                <a:lnTo>
                  <a:pt x="7312800" y="9817"/>
                </a:lnTo>
                <a:lnTo>
                  <a:pt x="7300303" y="21805"/>
                </a:lnTo>
                <a:lnTo>
                  <a:pt x="7192340" y="21805"/>
                </a:lnTo>
                <a:lnTo>
                  <a:pt x="7192340" y="61239"/>
                </a:lnTo>
                <a:lnTo>
                  <a:pt x="7125487" y="61239"/>
                </a:lnTo>
                <a:lnTo>
                  <a:pt x="7125487" y="307276"/>
                </a:lnTo>
                <a:lnTo>
                  <a:pt x="7475004" y="307276"/>
                </a:lnTo>
                <a:lnTo>
                  <a:pt x="7475004" y="267843"/>
                </a:lnTo>
                <a:lnTo>
                  <a:pt x="7541857" y="267843"/>
                </a:lnTo>
                <a:lnTo>
                  <a:pt x="7541857" y="21805"/>
                </a:lnTo>
                <a:close/>
              </a:path>
            </a:pathLst>
          </a:custGeom>
          <a:solidFill>
            <a:srgbClr val="FFFFFF"/>
          </a:solidFill>
        </p:spPr>
        <p:txBody>
          <a:bodyPr wrap="square" lIns="0" tIns="0" rIns="0" bIns="0" rtlCol="0"/>
          <a:lstStyle/>
          <a:p/>
        </p:txBody>
      </p:sp>
      <p:sp>
        <p:nvSpPr>
          <p:cNvPr id="51" name="Text Box 50"/>
          <p:cNvSpPr txBox="1"/>
          <p:nvPr/>
        </p:nvSpPr>
        <p:spPr>
          <a:xfrm>
            <a:off x="2655570" y="0"/>
            <a:ext cx="5144770" cy="712470"/>
          </a:xfrm>
          <a:prstGeom prst="rect">
            <a:avLst/>
          </a:prstGeom>
          <a:noFill/>
        </p:spPr>
        <p:txBody>
          <a:bodyPr wrap="square" rtlCol="0">
            <a:noAutofit/>
          </a:bodyPr>
          <a:p>
            <a:r>
              <a:rPr lang="en-US" sz="4000">
                <a:solidFill>
                  <a:schemeClr val="bg1"/>
                </a:solidFill>
                <a:latin typeface="+mj-lt"/>
                <a:cs typeface="+mj-lt"/>
              </a:rPr>
              <a:t>Forward View</a:t>
            </a:r>
            <a:endParaRPr lang="en-US" sz="4000">
              <a:solidFill>
                <a:schemeClr val="bg1"/>
              </a:solidFill>
              <a:latin typeface="+mj-lt"/>
              <a:cs typeface="+mj-lt"/>
            </a:endParaRPr>
          </a:p>
        </p:txBody>
      </p:sp>
      <p:pic>
        <p:nvPicPr>
          <p:cNvPr id="53" name="Picture 52"/>
          <p:cNvPicPr>
            <a:picLocks noChangeAspect="1"/>
          </p:cNvPicPr>
          <p:nvPr/>
        </p:nvPicPr>
        <p:blipFill>
          <a:blip r:embed="rId1"/>
          <a:stretch>
            <a:fillRect/>
          </a:stretch>
        </p:blipFill>
        <p:spPr>
          <a:xfrm>
            <a:off x="953135" y="2377440"/>
            <a:ext cx="8545195" cy="3663315"/>
          </a:xfrm>
          <a:prstGeom prst="rect">
            <a:avLst/>
          </a:prstGeom>
        </p:spPr>
      </p:pic>
      <p:sp>
        <p:nvSpPr>
          <p:cNvPr id="3" name="Slide Number Placeholder 2"/>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1465" y="1036955"/>
            <a:ext cx="10991215" cy="904875"/>
          </a:xfrm>
          <a:prstGeom prst="rect">
            <a:avLst/>
          </a:prstGeom>
        </p:spPr>
        <p:txBody>
          <a:bodyPr vert="horz" wrap="square" lIns="0" tIns="12700" rIns="0" bIns="0" rtlCol="0">
            <a:spAutoFit/>
          </a:bodyPr>
          <a:lstStyle/>
          <a:p>
            <a:pPr marL="12700">
              <a:lnSpc>
                <a:spcPct val="100000"/>
              </a:lnSpc>
              <a:spcBef>
                <a:spcPts val="100"/>
              </a:spcBef>
            </a:pPr>
            <a:r>
              <a:rPr sz="2900" dirty="0">
                <a:solidFill>
                  <a:srgbClr val="4353FF"/>
                </a:solidFill>
                <a:latin typeface="Arial" panose="020B0604020202020204" pitchFamily="34" charset="0"/>
                <a:cs typeface="Arial" panose="020B0604020202020204" pitchFamily="34" charset="0"/>
              </a:rPr>
              <a:t>The</a:t>
            </a:r>
            <a:r>
              <a:rPr sz="2900" spc="-65" dirty="0">
                <a:solidFill>
                  <a:srgbClr val="4353FF"/>
                </a:solidFill>
                <a:latin typeface="Arial" panose="020B0604020202020204" pitchFamily="34" charset="0"/>
                <a:cs typeface="Arial" panose="020B0604020202020204" pitchFamily="34" charset="0"/>
              </a:rPr>
              <a:t> </a:t>
            </a:r>
            <a:r>
              <a:rPr sz="2900" dirty="0">
                <a:solidFill>
                  <a:srgbClr val="4353FF"/>
                </a:solidFill>
                <a:latin typeface="Arial" panose="020B0604020202020204" pitchFamily="34" charset="0"/>
                <a:cs typeface="Arial" panose="020B0604020202020204" pitchFamily="34" charset="0"/>
              </a:rPr>
              <a:t>backward</a:t>
            </a:r>
            <a:r>
              <a:rPr sz="2900" spc="-55" dirty="0">
                <a:solidFill>
                  <a:srgbClr val="4353FF"/>
                </a:solidFill>
                <a:latin typeface="Arial" panose="020B0604020202020204" pitchFamily="34" charset="0"/>
                <a:cs typeface="Arial" panose="020B0604020202020204" pitchFamily="34" charset="0"/>
              </a:rPr>
              <a:t> </a:t>
            </a:r>
            <a:r>
              <a:rPr sz="2900" dirty="0">
                <a:solidFill>
                  <a:srgbClr val="4353FF"/>
                </a:solidFill>
                <a:latin typeface="Arial" panose="020B0604020202020204" pitchFamily="34" charset="0"/>
                <a:cs typeface="Arial" panose="020B0604020202020204" pitchFamily="34" charset="0"/>
              </a:rPr>
              <a:t>view</a:t>
            </a:r>
            <a:r>
              <a:rPr sz="2900" spc="-60" dirty="0">
                <a:solidFill>
                  <a:srgbClr val="4353FF"/>
                </a:solidFill>
                <a:latin typeface="Arial" panose="020B0604020202020204" pitchFamily="34" charset="0"/>
                <a:cs typeface="Arial" panose="020B0604020202020204" pitchFamily="34" charset="0"/>
              </a:rPr>
              <a:t> </a:t>
            </a:r>
            <a:r>
              <a:rPr sz="2900" dirty="0">
                <a:solidFill>
                  <a:srgbClr val="4353FF"/>
                </a:solidFill>
                <a:latin typeface="Arial" panose="020B0604020202020204" pitchFamily="34" charset="0"/>
                <a:cs typeface="Arial" panose="020B0604020202020204" pitchFamily="34" charset="0"/>
              </a:rPr>
              <a:t>looks</a:t>
            </a:r>
            <a:r>
              <a:rPr sz="2900" spc="-55" dirty="0">
                <a:solidFill>
                  <a:srgbClr val="4353FF"/>
                </a:solidFill>
                <a:latin typeface="Arial" panose="020B0604020202020204" pitchFamily="34" charset="0"/>
                <a:cs typeface="Arial" panose="020B0604020202020204" pitchFamily="34" charset="0"/>
              </a:rPr>
              <a:t> </a:t>
            </a:r>
            <a:r>
              <a:rPr sz="2900" spc="-20" dirty="0">
                <a:solidFill>
                  <a:srgbClr val="4353FF"/>
                </a:solidFill>
                <a:latin typeface="Arial" panose="020B0604020202020204" pitchFamily="34" charset="0"/>
                <a:cs typeface="Arial" panose="020B0604020202020204" pitchFamily="34" charset="0"/>
              </a:rPr>
              <a:t>back</a:t>
            </a:r>
            <a:r>
              <a:rPr lang="en-US" sz="2900" spc="-20" dirty="0">
                <a:solidFill>
                  <a:srgbClr val="4353FF"/>
                </a:solidFill>
                <a:latin typeface="Arial" panose="020B0604020202020204" pitchFamily="34" charset="0"/>
                <a:cs typeface="Arial" panose="020B0604020202020204" pitchFamily="34" charset="0"/>
              </a:rPr>
              <a:t> </a:t>
            </a:r>
            <a:r>
              <a:rPr sz="2900" dirty="0">
                <a:solidFill>
                  <a:srgbClr val="4353FF"/>
                </a:solidFill>
                <a:latin typeface="Arial" panose="020B0604020202020204" pitchFamily="34" charset="0"/>
                <a:cs typeface="Arial" panose="020B0604020202020204" pitchFamily="34" charset="0"/>
              </a:rPr>
              <a:t>to</a:t>
            </a:r>
            <a:r>
              <a:rPr sz="2900" spc="-35" dirty="0">
                <a:solidFill>
                  <a:srgbClr val="4353FF"/>
                </a:solidFill>
                <a:latin typeface="Arial" panose="020B0604020202020204" pitchFamily="34" charset="0"/>
                <a:cs typeface="Arial" panose="020B0604020202020204" pitchFamily="34" charset="0"/>
              </a:rPr>
              <a:t> </a:t>
            </a:r>
            <a:r>
              <a:rPr sz="2900" dirty="0">
                <a:solidFill>
                  <a:srgbClr val="4353FF"/>
                </a:solidFill>
                <a:latin typeface="Arial" panose="020B0604020202020204" pitchFamily="34" charset="0"/>
                <a:cs typeface="Arial" panose="020B0604020202020204" pitchFamily="34" charset="0"/>
              </a:rPr>
              <a:t>the</a:t>
            </a:r>
            <a:r>
              <a:rPr sz="2900" spc="-35" dirty="0">
                <a:solidFill>
                  <a:srgbClr val="4353FF"/>
                </a:solidFill>
                <a:latin typeface="Arial" panose="020B0604020202020204" pitchFamily="34" charset="0"/>
                <a:cs typeface="Arial" panose="020B0604020202020204" pitchFamily="34" charset="0"/>
              </a:rPr>
              <a:t> </a:t>
            </a:r>
            <a:r>
              <a:rPr sz="2900" dirty="0">
                <a:solidFill>
                  <a:srgbClr val="4353FF"/>
                </a:solidFill>
                <a:latin typeface="Arial" panose="020B0604020202020204" pitchFamily="34" charset="0"/>
                <a:cs typeface="Arial" panose="020B0604020202020204" pitchFamily="34" charset="0"/>
              </a:rPr>
              <a:t>recently</a:t>
            </a:r>
            <a:r>
              <a:rPr sz="2900" spc="-30" dirty="0">
                <a:solidFill>
                  <a:srgbClr val="4353FF"/>
                </a:solidFill>
                <a:latin typeface="Arial" panose="020B0604020202020204" pitchFamily="34" charset="0"/>
                <a:cs typeface="Arial" panose="020B0604020202020204" pitchFamily="34" charset="0"/>
              </a:rPr>
              <a:t> </a:t>
            </a:r>
            <a:r>
              <a:rPr sz="2900" dirty="0">
                <a:solidFill>
                  <a:srgbClr val="4353FF"/>
                </a:solidFill>
                <a:latin typeface="Arial" panose="020B0604020202020204" pitchFamily="34" charset="0"/>
                <a:cs typeface="Arial" panose="020B0604020202020204" pitchFamily="34" charset="0"/>
              </a:rPr>
              <a:t>visited</a:t>
            </a:r>
            <a:r>
              <a:rPr sz="2900" spc="-30" dirty="0">
                <a:solidFill>
                  <a:srgbClr val="4353FF"/>
                </a:solidFill>
                <a:latin typeface="Arial" panose="020B0604020202020204" pitchFamily="34" charset="0"/>
                <a:cs typeface="Arial" panose="020B0604020202020204" pitchFamily="34" charset="0"/>
              </a:rPr>
              <a:t> </a:t>
            </a:r>
            <a:r>
              <a:rPr sz="2900" dirty="0">
                <a:solidFill>
                  <a:srgbClr val="4353FF"/>
                </a:solidFill>
                <a:latin typeface="Arial" panose="020B0604020202020204" pitchFamily="34" charset="0"/>
                <a:cs typeface="Arial" panose="020B0604020202020204" pitchFamily="34" charset="0"/>
              </a:rPr>
              <a:t>states</a:t>
            </a:r>
            <a:r>
              <a:rPr sz="2900" spc="-30" dirty="0">
                <a:solidFill>
                  <a:srgbClr val="4353FF"/>
                </a:solidFill>
                <a:latin typeface="Arial" panose="020B0604020202020204" pitchFamily="34" charset="0"/>
                <a:cs typeface="Arial" panose="020B0604020202020204" pitchFamily="34" charset="0"/>
              </a:rPr>
              <a:t> </a:t>
            </a:r>
            <a:r>
              <a:rPr sz="2900" dirty="0">
                <a:solidFill>
                  <a:srgbClr val="4353FF"/>
                </a:solidFill>
                <a:latin typeface="Arial" panose="020B0604020202020204" pitchFamily="34" charset="0"/>
                <a:cs typeface="Arial" panose="020B0604020202020204" pitchFamily="34" charset="0"/>
              </a:rPr>
              <a:t>(marked</a:t>
            </a:r>
            <a:r>
              <a:rPr sz="2900" spc="-35" dirty="0">
                <a:solidFill>
                  <a:srgbClr val="4353FF"/>
                </a:solidFill>
                <a:latin typeface="Arial" panose="020B0604020202020204" pitchFamily="34" charset="0"/>
                <a:cs typeface="Arial" panose="020B0604020202020204" pitchFamily="34" charset="0"/>
              </a:rPr>
              <a:t> </a:t>
            </a:r>
            <a:r>
              <a:rPr sz="2900" dirty="0">
                <a:solidFill>
                  <a:srgbClr val="4353FF"/>
                </a:solidFill>
                <a:latin typeface="Arial" panose="020B0604020202020204" pitchFamily="34" charset="0"/>
                <a:cs typeface="Arial" panose="020B0604020202020204" pitchFamily="34" charset="0"/>
              </a:rPr>
              <a:t>by</a:t>
            </a:r>
            <a:r>
              <a:rPr sz="2900" spc="-30" dirty="0">
                <a:solidFill>
                  <a:srgbClr val="4353FF"/>
                </a:solidFill>
                <a:latin typeface="Arial" panose="020B0604020202020204" pitchFamily="34" charset="0"/>
                <a:cs typeface="Arial" panose="020B0604020202020204" pitchFamily="34" charset="0"/>
              </a:rPr>
              <a:t> </a:t>
            </a:r>
            <a:r>
              <a:rPr sz="2900" dirty="0">
                <a:solidFill>
                  <a:srgbClr val="4353FF"/>
                </a:solidFill>
                <a:latin typeface="Arial" panose="020B0604020202020204" pitchFamily="34" charset="0"/>
                <a:cs typeface="Arial" panose="020B0604020202020204" pitchFamily="34" charset="0"/>
              </a:rPr>
              <a:t>eligibility</a:t>
            </a:r>
            <a:r>
              <a:rPr sz="2900" spc="-30" dirty="0">
                <a:solidFill>
                  <a:srgbClr val="4353FF"/>
                </a:solidFill>
                <a:latin typeface="Arial" panose="020B0604020202020204" pitchFamily="34" charset="0"/>
                <a:cs typeface="Arial" panose="020B0604020202020204" pitchFamily="34" charset="0"/>
              </a:rPr>
              <a:t> </a:t>
            </a:r>
            <a:r>
              <a:rPr sz="2900" spc="-10" dirty="0">
                <a:solidFill>
                  <a:srgbClr val="4353FF"/>
                </a:solidFill>
                <a:latin typeface="Arial" panose="020B0604020202020204" pitchFamily="34" charset="0"/>
                <a:cs typeface="Arial" panose="020B0604020202020204" pitchFamily="34" charset="0"/>
              </a:rPr>
              <a:t>traces)</a:t>
            </a:r>
            <a:endParaRPr sz="2900">
              <a:latin typeface="Arial" panose="020B0604020202020204" pitchFamily="34" charset="0"/>
              <a:cs typeface="Arial" panose="020B0604020202020204" pitchFamily="34" charset="0"/>
            </a:endParaRPr>
          </a:p>
        </p:txBody>
      </p:sp>
      <p:sp>
        <p:nvSpPr>
          <p:cNvPr id="76" name="Text Box 75"/>
          <p:cNvSpPr txBox="1"/>
          <p:nvPr/>
        </p:nvSpPr>
        <p:spPr>
          <a:xfrm>
            <a:off x="1617345" y="150495"/>
            <a:ext cx="5777230" cy="645160"/>
          </a:xfrm>
          <a:prstGeom prst="rect">
            <a:avLst/>
          </a:prstGeom>
          <a:noFill/>
        </p:spPr>
        <p:txBody>
          <a:bodyPr wrap="square" rtlCol="0">
            <a:spAutoFit/>
          </a:bodyPr>
          <a:p>
            <a:r>
              <a:rPr lang="en-US" sz="3600">
                <a:solidFill>
                  <a:schemeClr val="bg1"/>
                </a:solidFill>
                <a:latin typeface="+mj-lt"/>
                <a:cs typeface="+mj-lt"/>
              </a:rPr>
              <a:t>Backward View</a:t>
            </a:r>
            <a:endParaRPr lang="en-US" sz="3600">
              <a:solidFill>
                <a:schemeClr val="bg1"/>
              </a:solidFill>
              <a:latin typeface="+mj-lt"/>
              <a:cs typeface="+mj-lt"/>
            </a:endParaRPr>
          </a:p>
        </p:txBody>
      </p:sp>
      <p:pic>
        <p:nvPicPr>
          <p:cNvPr id="77" name="Picture 76"/>
          <p:cNvPicPr>
            <a:picLocks noChangeAspect="1"/>
          </p:cNvPicPr>
          <p:nvPr/>
        </p:nvPicPr>
        <p:blipFill>
          <a:blip r:embed="rId1"/>
          <a:stretch>
            <a:fillRect/>
          </a:stretch>
        </p:blipFill>
        <p:spPr>
          <a:xfrm>
            <a:off x="675005" y="2183130"/>
            <a:ext cx="9140190" cy="4583430"/>
          </a:xfrm>
          <a:prstGeom prst="rect">
            <a:avLst/>
          </a:prstGeom>
        </p:spPr>
      </p:pic>
      <p:sp>
        <p:nvSpPr>
          <p:cNvPr id="3" name="Slide Number Placeholder 2"/>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744345" y="1971675"/>
            <a:ext cx="8345170" cy="3228975"/>
          </a:xfrm>
          <a:prstGeom prst="rect">
            <a:avLst/>
          </a:prstGeom>
        </p:spPr>
      </p:pic>
      <p:sp>
        <p:nvSpPr>
          <p:cNvPr id="3" name="Slide Number Placeholder 2"/>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78765" y="1324610"/>
            <a:ext cx="6449695" cy="1383665"/>
          </a:xfrm>
          <a:prstGeom prst="rect">
            <a:avLst/>
          </a:prstGeom>
        </p:spPr>
      </p:pic>
      <p:pic>
        <p:nvPicPr>
          <p:cNvPr id="3" name="Picture 2"/>
          <p:cNvPicPr>
            <a:picLocks noChangeAspect="1"/>
          </p:cNvPicPr>
          <p:nvPr/>
        </p:nvPicPr>
        <p:blipFill>
          <a:blip r:embed="rId2"/>
          <a:stretch>
            <a:fillRect/>
          </a:stretch>
        </p:blipFill>
        <p:spPr>
          <a:xfrm>
            <a:off x="432435" y="3049905"/>
            <a:ext cx="9058910" cy="3162300"/>
          </a:xfrm>
          <a:prstGeom prst="rect">
            <a:avLst/>
          </a:prstGeom>
        </p:spPr>
      </p:pic>
      <p:sp>
        <p:nvSpPr>
          <p:cNvPr id="4" name="Text Box 3"/>
          <p:cNvSpPr txBox="1"/>
          <p:nvPr/>
        </p:nvSpPr>
        <p:spPr>
          <a:xfrm>
            <a:off x="1601470" y="135255"/>
            <a:ext cx="7261225" cy="645160"/>
          </a:xfrm>
          <a:prstGeom prst="rect">
            <a:avLst/>
          </a:prstGeom>
          <a:noFill/>
        </p:spPr>
        <p:txBody>
          <a:bodyPr wrap="square" rtlCol="0">
            <a:spAutoFit/>
          </a:bodyPr>
          <a:p>
            <a:pPr algn="ctr"/>
            <a:r>
              <a:rPr lang="en-US" sz="3600">
                <a:solidFill>
                  <a:schemeClr val="bg1"/>
                </a:solidFill>
                <a:latin typeface="+mj-lt"/>
                <a:cs typeface="+mj-lt"/>
              </a:rPr>
              <a:t>Eligibility Traces</a:t>
            </a:r>
            <a:endParaRPr lang="en-US" sz="3600">
              <a:solidFill>
                <a:schemeClr val="bg1"/>
              </a:solidFill>
              <a:latin typeface="+mj-lt"/>
              <a:cs typeface="+mj-lt"/>
            </a:endParaRPr>
          </a:p>
        </p:txBody>
      </p:sp>
      <p:sp>
        <p:nvSpPr>
          <p:cNvPr id="5" name="Slide Number Placeholder 4"/>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6391" y="1135761"/>
            <a:ext cx="4551045" cy="1537970"/>
          </a:xfrm>
          <a:prstGeom prst="rect">
            <a:avLst/>
          </a:prstGeom>
        </p:spPr>
        <p:txBody>
          <a:bodyPr vert="horz" wrap="square" lIns="0" tIns="289560" rIns="0" bIns="0" rtlCol="0">
            <a:spAutoFit/>
          </a:bodyPr>
          <a:lstStyle/>
          <a:p>
            <a:pPr marL="12700">
              <a:lnSpc>
                <a:spcPct val="100000"/>
              </a:lnSpc>
              <a:spcBef>
                <a:spcPts val="2280"/>
              </a:spcBef>
            </a:pPr>
            <a:r>
              <a:rPr sz="4800" spc="-204" dirty="0">
                <a:solidFill>
                  <a:srgbClr val="0364C0"/>
                </a:solidFill>
                <a:latin typeface="Trebuchet MS" panose="020B0603020202020204"/>
                <a:cs typeface="Trebuchet MS" panose="020B0603020202020204"/>
              </a:rPr>
              <a:t>Multi-</a:t>
            </a:r>
            <a:r>
              <a:rPr sz="4800" dirty="0">
                <a:solidFill>
                  <a:srgbClr val="0364C0"/>
                </a:solidFill>
                <a:latin typeface="Trebuchet MS" panose="020B0603020202020204"/>
                <a:cs typeface="Trebuchet MS" panose="020B0603020202020204"/>
              </a:rPr>
              <a:t>Arm</a:t>
            </a:r>
            <a:r>
              <a:rPr sz="4800" spc="-35" dirty="0">
                <a:solidFill>
                  <a:srgbClr val="0364C0"/>
                </a:solidFill>
                <a:latin typeface="Trebuchet MS" panose="020B0603020202020204"/>
                <a:cs typeface="Trebuchet MS" panose="020B0603020202020204"/>
              </a:rPr>
              <a:t> </a:t>
            </a:r>
            <a:r>
              <a:rPr sz="4800" spc="-210" dirty="0">
                <a:solidFill>
                  <a:srgbClr val="0364C0"/>
                </a:solidFill>
                <a:latin typeface="Trebuchet MS" panose="020B0603020202020204"/>
                <a:cs typeface="Trebuchet MS" panose="020B0603020202020204"/>
              </a:rPr>
              <a:t>Bandits</a:t>
            </a:r>
            <a:endParaRPr sz="4800">
              <a:latin typeface="Trebuchet MS" panose="020B0603020202020204"/>
              <a:cs typeface="Trebuchet MS" panose="020B0603020202020204"/>
            </a:endParaRPr>
          </a:p>
          <a:p>
            <a:pPr marL="231775" algn="ctr">
              <a:lnSpc>
                <a:spcPct val="100000"/>
              </a:lnSpc>
              <a:spcBef>
                <a:spcPts val="1095"/>
              </a:spcBef>
            </a:pPr>
            <a:endParaRPr sz="2400">
              <a:latin typeface="Trebuchet MS" panose="020B0603020202020204"/>
              <a:cs typeface="Trebuchet MS" panose="020B0603020202020204"/>
            </a:endParaRPr>
          </a:p>
        </p:txBody>
      </p:sp>
      <p:sp>
        <p:nvSpPr>
          <p:cNvPr id="3" name="object 3"/>
          <p:cNvSpPr txBox="1"/>
          <p:nvPr/>
        </p:nvSpPr>
        <p:spPr>
          <a:xfrm>
            <a:off x="2610408" y="4693361"/>
            <a:ext cx="3260725" cy="1259205"/>
          </a:xfrm>
          <a:prstGeom prst="rect">
            <a:avLst/>
          </a:prstGeom>
        </p:spPr>
        <p:txBody>
          <a:bodyPr vert="horz" wrap="square" lIns="0" tIns="33019" rIns="0" bIns="0" rtlCol="0">
            <a:spAutoFit/>
          </a:bodyPr>
          <a:lstStyle/>
          <a:p>
            <a:pPr marL="12065" marR="5080" indent="12065" algn="ctr">
              <a:lnSpc>
                <a:spcPct val="95000"/>
              </a:lnSpc>
              <a:spcBef>
                <a:spcPts val="260"/>
              </a:spcBef>
            </a:pPr>
            <a:r>
              <a:rPr sz="2800" spc="-90" dirty="0">
                <a:solidFill>
                  <a:srgbClr val="0364C0"/>
                </a:solidFill>
                <a:latin typeface="Trebuchet MS" panose="020B0603020202020204"/>
                <a:cs typeface="Trebuchet MS" panose="020B0603020202020204"/>
              </a:rPr>
              <a:t>The</a:t>
            </a:r>
            <a:r>
              <a:rPr sz="2800" spc="-110" dirty="0">
                <a:solidFill>
                  <a:srgbClr val="0364C0"/>
                </a:solidFill>
                <a:latin typeface="Trebuchet MS" panose="020B0603020202020204"/>
                <a:cs typeface="Trebuchet MS" panose="020B0603020202020204"/>
              </a:rPr>
              <a:t> </a:t>
            </a:r>
            <a:r>
              <a:rPr sz="2800" spc="-40" dirty="0">
                <a:solidFill>
                  <a:srgbClr val="0364C0"/>
                </a:solidFill>
                <a:latin typeface="Trebuchet MS" panose="020B0603020202020204"/>
                <a:cs typeface="Trebuchet MS" panose="020B0603020202020204"/>
              </a:rPr>
              <a:t>simplest </a:t>
            </a:r>
            <a:r>
              <a:rPr sz="2800" spc="-170" dirty="0">
                <a:solidFill>
                  <a:srgbClr val="0364C0"/>
                </a:solidFill>
                <a:latin typeface="Trebuchet MS" panose="020B0603020202020204"/>
                <a:cs typeface="Trebuchet MS" panose="020B0603020202020204"/>
              </a:rPr>
              <a:t>reinforcement</a:t>
            </a:r>
            <a:r>
              <a:rPr sz="2800" spc="-140" dirty="0">
                <a:solidFill>
                  <a:srgbClr val="0364C0"/>
                </a:solidFill>
                <a:latin typeface="Trebuchet MS" panose="020B0603020202020204"/>
                <a:cs typeface="Trebuchet MS" panose="020B0603020202020204"/>
              </a:rPr>
              <a:t> </a:t>
            </a:r>
            <a:r>
              <a:rPr sz="2800" spc="-155" dirty="0">
                <a:solidFill>
                  <a:srgbClr val="0364C0"/>
                </a:solidFill>
                <a:latin typeface="Trebuchet MS" panose="020B0603020202020204"/>
                <a:cs typeface="Trebuchet MS" panose="020B0603020202020204"/>
              </a:rPr>
              <a:t>learning </a:t>
            </a:r>
            <a:r>
              <a:rPr sz="2800" spc="-10" dirty="0">
                <a:solidFill>
                  <a:srgbClr val="0364C0"/>
                </a:solidFill>
                <a:latin typeface="Trebuchet MS" panose="020B0603020202020204"/>
                <a:cs typeface="Trebuchet MS" panose="020B0603020202020204"/>
              </a:rPr>
              <a:t>problem</a:t>
            </a:r>
            <a:endParaRPr sz="2800">
              <a:latin typeface="Trebuchet MS" panose="020B0603020202020204"/>
              <a:cs typeface="Trebuchet MS" panose="020B0603020202020204"/>
            </a:endParaRPr>
          </a:p>
        </p:txBody>
      </p:sp>
      <p:pic>
        <p:nvPicPr>
          <p:cNvPr id="4" name="object 4"/>
          <p:cNvPicPr/>
          <p:nvPr/>
        </p:nvPicPr>
        <p:blipFill>
          <a:blip r:embed="rId1" cstate="print"/>
          <a:stretch>
            <a:fillRect/>
          </a:stretch>
        </p:blipFill>
        <p:spPr>
          <a:xfrm>
            <a:off x="7327391" y="850391"/>
            <a:ext cx="3340100" cy="5080000"/>
          </a:xfrm>
          <a:prstGeom prst="rect">
            <a:avLst/>
          </a:prstGeom>
        </p:spPr>
      </p:pic>
      <p:sp>
        <p:nvSpPr>
          <p:cNvPr id="5" name="Slide Number Placeholder 4"/>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9634" name="object 2"/>
          <p:cNvPicPr>
            <a:picLocks noChangeAspect="1"/>
          </p:cNvPicPr>
          <p:nvPr/>
        </p:nvPicPr>
        <p:blipFill>
          <a:blip r:embed="rId1"/>
          <a:stretch>
            <a:fillRect/>
          </a:stretch>
        </p:blipFill>
        <p:spPr>
          <a:xfrm>
            <a:off x="4011613" y="738188"/>
            <a:ext cx="4306887" cy="3567112"/>
          </a:xfrm>
          <a:prstGeom prst="rect">
            <a:avLst/>
          </a:prstGeom>
          <a:noFill/>
          <a:ln w="9525">
            <a:noFill/>
          </a:ln>
        </p:spPr>
      </p:pic>
      <p:sp>
        <p:nvSpPr>
          <p:cNvPr id="3" name="object 3"/>
          <p:cNvSpPr txBox="1"/>
          <p:nvPr/>
        </p:nvSpPr>
        <p:spPr>
          <a:xfrm>
            <a:off x="2392363" y="4648200"/>
            <a:ext cx="7543800" cy="360680"/>
          </a:xfrm>
          <a:prstGeom prst="rect">
            <a:avLst/>
          </a:prstGeom>
        </p:spPr>
        <p:txBody>
          <a:bodyPr lIns="0" tIns="22661" rIns="0" bIns="0">
            <a:spAutoFit/>
          </a:bodyPr>
          <a:lstStyle/>
          <a:p>
            <a:pPr marL="25400" marR="0" defTabSz="449580">
              <a:spcBef>
                <a:spcPts val="180"/>
              </a:spcBef>
              <a:buClrTx/>
              <a:buSzTx/>
              <a:buFontTx/>
              <a:buNone/>
              <a:defRPr/>
            </a:pPr>
            <a:r>
              <a:rPr kumimoji="0" sz="2200" kern="1200" cap="none" spc="129" normalizeH="0" baseline="0" noProof="0" dirty="0">
                <a:solidFill>
                  <a:schemeClr val="tx1"/>
                </a:solidFill>
                <a:latin typeface="Tahoma" panose="020B0604030504040204"/>
                <a:ea typeface="WenQuanYi Zen Hei Sharp"/>
                <a:cs typeface="Tahoma" panose="020B0604030504040204"/>
              </a:rPr>
              <a:t>A</a:t>
            </a:r>
            <a:r>
              <a:rPr kumimoji="0" sz="2200" kern="1200" cap="none" spc="30" normalizeH="0" baseline="0" noProof="0" dirty="0">
                <a:solidFill>
                  <a:schemeClr val="tx1"/>
                </a:solidFill>
                <a:latin typeface="Tahoma" panose="020B0604030504040204"/>
                <a:ea typeface="WenQuanYi Zen Hei Sharp"/>
                <a:cs typeface="Tahoma" panose="020B0604030504040204"/>
              </a:rPr>
              <a:t> </a:t>
            </a:r>
            <a:r>
              <a:rPr kumimoji="0" sz="2200" kern="1200" cap="none" spc="-79" normalizeH="0" baseline="0" noProof="0" dirty="0">
                <a:solidFill>
                  <a:schemeClr val="tx1"/>
                </a:solidFill>
                <a:latin typeface="Tahoma" panose="020B0604030504040204"/>
                <a:ea typeface="WenQuanYi Zen Hei Sharp"/>
                <a:cs typeface="Tahoma" panose="020B0604030504040204"/>
              </a:rPr>
              <a:t>(single)</a:t>
            </a:r>
            <a:r>
              <a:rPr kumimoji="0" sz="2200" kern="1200" cap="none" spc="50" normalizeH="0" baseline="0" noProof="0" dirty="0">
                <a:solidFill>
                  <a:schemeClr val="tx1"/>
                </a:solidFill>
                <a:latin typeface="Tahoma" panose="020B0604030504040204"/>
                <a:ea typeface="WenQuanYi Zen Hei Sharp"/>
                <a:cs typeface="Tahoma" panose="020B0604030504040204"/>
              </a:rPr>
              <a:t> </a:t>
            </a:r>
            <a:r>
              <a:rPr kumimoji="0" sz="2200" kern="1200" cap="none" spc="-109" normalizeH="0" baseline="0" noProof="0" dirty="0">
                <a:solidFill>
                  <a:schemeClr val="tx1"/>
                </a:solidFill>
                <a:latin typeface="Tahoma" panose="020B0604030504040204"/>
                <a:ea typeface="WenQuanYi Zen Hei Sharp"/>
                <a:cs typeface="Tahoma" panose="020B0604030504040204"/>
              </a:rPr>
              <a:t>agent</a:t>
            </a:r>
            <a:r>
              <a:rPr kumimoji="0" sz="2200" kern="1200" cap="none" spc="40" normalizeH="0" baseline="0" noProof="0" dirty="0">
                <a:solidFill>
                  <a:schemeClr val="tx1"/>
                </a:solidFill>
                <a:latin typeface="Tahoma" panose="020B0604030504040204"/>
                <a:ea typeface="WenQuanYi Zen Hei Sharp"/>
                <a:cs typeface="Tahoma" panose="020B0604030504040204"/>
              </a:rPr>
              <a:t> </a:t>
            </a:r>
            <a:r>
              <a:rPr kumimoji="0" sz="2200" kern="1200" cap="none" spc="-79" normalizeH="0" baseline="0" noProof="0" dirty="0">
                <a:solidFill>
                  <a:schemeClr val="tx1"/>
                </a:solidFill>
                <a:latin typeface="Tahoma" panose="020B0604030504040204"/>
                <a:ea typeface="WenQuanYi Zen Hei Sharp"/>
                <a:cs typeface="Tahoma" panose="020B0604030504040204"/>
              </a:rPr>
              <a:t>facing</a:t>
            </a:r>
            <a:r>
              <a:rPr kumimoji="0" sz="2200" kern="1200" cap="none" spc="40" normalizeH="0" baseline="0" noProof="0" dirty="0">
                <a:solidFill>
                  <a:schemeClr val="tx1"/>
                </a:solidFill>
                <a:latin typeface="Tahoma" panose="020B0604030504040204"/>
                <a:ea typeface="WenQuanYi Zen Hei Sharp"/>
                <a:cs typeface="Tahoma" panose="020B0604030504040204"/>
              </a:rPr>
              <a:t> </a:t>
            </a:r>
            <a:r>
              <a:rPr kumimoji="0" sz="2200" kern="1200" cap="none" spc="-50" normalizeH="0" baseline="0" noProof="0" dirty="0">
                <a:solidFill>
                  <a:schemeClr val="tx1"/>
                </a:solidFill>
                <a:latin typeface="Tahoma" panose="020B0604030504040204"/>
                <a:ea typeface="WenQuanYi Zen Hei Sharp"/>
                <a:cs typeface="Tahoma" panose="020B0604030504040204"/>
              </a:rPr>
              <a:t>(multiple)</a:t>
            </a:r>
            <a:r>
              <a:rPr kumimoji="0" sz="2200" kern="1200" cap="none" spc="50" normalizeH="0" baseline="0" noProof="0" dirty="0">
                <a:solidFill>
                  <a:schemeClr val="tx1"/>
                </a:solidFill>
                <a:latin typeface="Tahoma" panose="020B0604030504040204"/>
                <a:ea typeface="WenQuanYi Zen Hei Sharp"/>
                <a:cs typeface="Tahoma" panose="020B0604030504040204"/>
              </a:rPr>
              <a:t> </a:t>
            </a:r>
            <a:r>
              <a:rPr kumimoji="0" sz="2200" kern="1200" cap="none" spc="-129" normalizeH="0" baseline="0" noProof="0" dirty="0">
                <a:solidFill>
                  <a:schemeClr val="tx1"/>
                </a:solidFill>
                <a:latin typeface="Tahoma" panose="020B0604030504040204"/>
                <a:ea typeface="WenQuanYi Zen Hei Sharp"/>
                <a:cs typeface="Tahoma" panose="020B0604030504040204"/>
              </a:rPr>
              <a:t>arms</a:t>
            </a:r>
            <a:r>
              <a:rPr kumimoji="0" sz="2200" kern="1200" cap="none" spc="40" normalizeH="0" baseline="0" noProof="0" dirty="0">
                <a:solidFill>
                  <a:schemeClr val="tx1"/>
                </a:solidFill>
                <a:latin typeface="Tahoma" panose="020B0604030504040204"/>
                <a:ea typeface="WenQuanYi Zen Hei Sharp"/>
                <a:cs typeface="Tahoma" panose="020B0604030504040204"/>
              </a:rPr>
              <a:t> </a:t>
            </a:r>
            <a:r>
              <a:rPr kumimoji="0" sz="2200" kern="1200" cap="none" spc="-50" normalizeH="0" baseline="0" noProof="0" dirty="0">
                <a:solidFill>
                  <a:schemeClr val="tx1"/>
                </a:solidFill>
                <a:latin typeface="Tahoma" panose="020B0604030504040204"/>
                <a:ea typeface="WenQuanYi Zen Hei Sharp"/>
                <a:cs typeface="Tahoma" panose="020B0604030504040204"/>
              </a:rPr>
              <a:t>in</a:t>
            </a:r>
            <a:r>
              <a:rPr kumimoji="0" sz="2200" kern="1200" cap="none" spc="40" normalizeH="0" baseline="0" noProof="0" dirty="0">
                <a:solidFill>
                  <a:schemeClr val="tx1"/>
                </a:solidFill>
                <a:latin typeface="Tahoma" panose="020B0604030504040204"/>
                <a:ea typeface="WenQuanYi Zen Hei Sharp"/>
                <a:cs typeface="Tahoma" panose="020B0604030504040204"/>
              </a:rPr>
              <a:t> </a:t>
            </a:r>
            <a:r>
              <a:rPr kumimoji="0" sz="2200" kern="1200" cap="none" spc="-109" normalizeH="0" baseline="0" noProof="0" dirty="0">
                <a:solidFill>
                  <a:schemeClr val="tx1"/>
                </a:solidFill>
                <a:latin typeface="Tahoma" panose="020B0604030504040204"/>
                <a:ea typeface="WenQuanYi Zen Hei Sharp"/>
                <a:cs typeface="Tahoma" panose="020B0604030504040204"/>
              </a:rPr>
              <a:t>a</a:t>
            </a:r>
            <a:r>
              <a:rPr kumimoji="0" sz="2200" kern="1200" cap="none" spc="50" normalizeH="0" baseline="0" noProof="0" dirty="0">
                <a:solidFill>
                  <a:schemeClr val="tx1"/>
                </a:solidFill>
                <a:latin typeface="Tahoma" panose="020B0604030504040204"/>
                <a:ea typeface="WenQuanYi Zen Hei Sharp"/>
                <a:cs typeface="Tahoma" panose="020B0604030504040204"/>
              </a:rPr>
              <a:t> </a:t>
            </a:r>
            <a:r>
              <a:rPr kumimoji="0" sz="2200" kern="1200" cap="none" spc="-20" normalizeH="0" baseline="0" noProof="0" dirty="0">
                <a:solidFill>
                  <a:schemeClr val="tx1"/>
                </a:solidFill>
                <a:latin typeface="Tahoma" panose="020B0604030504040204"/>
                <a:ea typeface="WenQuanYi Zen Hei Sharp"/>
                <a:cs typeface="Tahoma" panose="020B0604030504040204"/>
              </a:rPr>
              <a:t>Multi-Armed</a:t>
            </a:r>
            <a:r>
              <a:rPr kumimoji="0" sz="2200" kern="1200" cap="none" spc="40" normalizeH="0" baseline="0" noProof="0" dirty="0">
                <a:solidFill>
                  <a:schemeClr val="tx1"/>
                </a:solidFill>
                <a:latin typeface="Tahoma" panose="020B0604030504040204"/>
                <a:ea typeface="WenQuanYi Zen Hei Sharp"/>
                <a:cs typeface="Tahoma" panose="020B0604030504040204"/>
              </a:rPr>
              <a:t> </a:t>
            </a:r>
            <a:r>
              <a:rPr kumimoji="0" sz="2200" kern="1200" cap="none" spc="-30" normalizeH="0" baseline="0" noProof="0" dirty="0">
                <a:solidFill>
                  <a:schemeClr val="tx1"/>
                </a:solidFill>
                <a:latin typeface="Tahoma" panose="020B0604030504040204"/>
                <a:ea typeface="WenQuanYi Zen Hei Sharp"/>
                <a:cs typeface="Tahoma" panose="020B0604030504040204"/>
              </a:rPr>
              <a:t>Bandit.</a:t>
            </a:r>
            <a:endParaRPr kumimoji="0" sz="2200" kern="1200" cap="none" spc="0" normalizeH="0" baseline="0" noProof="0">
              <a:solidFill>
                <a:schemeClr val="tx1"/>
              </a:solidFill>
              <a:latin typeface="Tahoma" panose="020B0604030504040204"/>
              <a:ea typeface="WenQuanYi Zen Hei Sharp"/>
              <a:cs typeface="Tahoma" panose="020B0604030504040204"/>
            </a:endParaRPr>
          </a:p>
        </p:txBody>
      </p:sp>
      <p:sp>
        <p:nvSpPr>
          <p:cNvPr id="4" name="object 4"/>
          <p:cNvSpPr txBox="1"/>
          <p:nvPr/>
        </p:nvSpPr>
        <p:spPr>
          <a:xfrm>
            <a:off x="1616075" y="95250"/>
            <a:ext cx="76200" cy="377190"/>
          </a:xfrm>
          <a:prstGeom prst="rect">
            <a:avLst/>
          </a:prstGeom>
        </p:spPr>
        <p:txBody>
          <a:bodyPr lIns="0" tIns="39027" rIns="0" bIns="0">
            <a:spAutoFit/>
          </a:bodyPr>
          <a:lstStyle/>
          <a:p>
            <a:pPr marR="0" defTabSz="449580">
              <a:spcBef>
                <a:spcPts val="305"/>
              </a:spcBef>
              <a:buClrTx/>
              <a:buSzTx/>
              <a:buFontTx/>
              <a:buNone/>
              <a:defRPr/>
            </a:pPr>
            <a:r>
              <a:rPr kumimoji="0" sz="2200" kern="1200" cap="none" spc="-5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p:txBody>
      </p:sp>
      <p:pic>
        <p:nvPicPr>
          <p:cNvPr id="69637" name="object 5"/>
          <p:cNvPicPr>
            <a:picLocks noChangeAspect="1"/>
          </p:cNvPicPr>
          <p:nvPr/>
        </p:nvPicPr>
        <p:blipFill>
          <a:blip r:embed="rId2"/>
          <a:stretch>
            <a:fillRect/>
          </a:stretch>
        </p:blipFill>
        <p:spPr>
          <a:xfrm>
            <a:off x="1524000" y="0"/>
            <a:ext cx="9139238" cy="504825"/>
          </a:xfrm>
          <a:prstGeom prst="rect">
            <a:avLst/>
          </a:prstGeom>
          <a:noFill/>
          <a:ln w="9525">
            <a:noFill/>
          </a:ln>
        </p:spPr>
      </p:pic>
      <p:sp>
        <p:nvSpPr>
          <p:cNvPr id="6" name="object 6"/>
          <p:cNvSpPr txBox="1"/>
          <p:nvPr/>
        </p:nvSpPr>
        <p:spPr>
          <a:xfrm>
            <a:off x="1590675" y="0"/>
            <a:ext cx="4254500" cy="464185"/>
          </a:xfrm>
          <a:prstGeom prst="rect">
            <a:avLst/>
          </a:prstGeom>
        </p:spPr>
        <p:txBody>
          <a:bodyPr lIns="0" tIns="33992" rIns="0" bIns="0">
            <a:spAutoFit/>
          </a:bodyPr>
          <a:lstStyle/>
          <a:p>
            <a:pPr marL="25400" marR="0" defTabSz="449580">
              <a:spcBef>
                <a:spcPts val="270"/>
              </a:spcBef>
              <a:buClrTx/>
              <a:buSzTx/>
              <a:buFontTx/>
              <a:buNone/>
              <a:defRPr/>
            </a:pPr>
            <a:r>
              <a:rPr kumimoji="0" sz="2800" b="1" kern="1200" cap="none" spc="40" normalizeH="0" baseline="0" noProof="0" dirty="0">
                <a:solidFill>
                  <a:srgbClr val="FFFFFF"/>
                </a:solidFill>
                <a:latin typeface="Arial" panose="020B0604020202020204"/>
                <a:ea typeface="WenQuanYi Zen Hei Sharp"/>
                <a:cs typeface="Arial" panose="020B0604020202020204"/>
              </a:rPr>
              <a:t>Make</a:t>
            </a:r>
            <a:r>
              <a:rPr kumimoji="0" sz="2800" b="1" kern="1200" cap="none" spc="226" normalizeH="0" baseline="0" noProof="0" dirty="0">
                <a:solidFill>
                  <a:srgbClr val="FFFFFF"/>
                </a:solidFill>
                <a:latin typeface="Arial" panose="020B0604020202020204"/>
                <a:ea typeface="WenQuanYi Zen Hei Sharp"/>
                <a:cs typeface="Arial" panose="020B0604020202020204"/>
              </a:rPr>
              <a:t> </a:t>
            </a:r>
            <a:r>
              <a:rPr kumimoji="0" sz="2800" b="1" kern="1200" cap="none" spc="-99" normalizeH="0" baseline="0" noProof="0" dirty="0">
                <a:solidFill>
                  <a:srgbClr val="FFFFFF"/>
                </a:solidFill>
                <a:latin typeface="Arial" panose="020B0604020202020204"/>
                <a:ea typeface="WenQuanYi Zen Hei Sharp"/>
                <a:cs typeface="Arial" panose="020B0604020202020204"/>
              </a:rPr>
              <a:t>money</a:t>
            </a:r>
            <a:r>
              <a:rPr kumimoji="0" sz="2800" b="1" kern="1200" cap="none" spc="238" normalizeH="0" baseline="0" noProof="0" dirty="0">
                <a:solidFill>
                  <a:srgbClr val="FFFFFF"/>
                </a:solidFill>
                <a:latin typeface="Arial" panose="020B0604020202020204"/>
                <a:ea typeface="WenQuanYi Zen Hei Sharp"/>
                <a:cs typeface="Arial" panose="020B0604020202020204"/>
              </a:rPr>
              <a:t> </a:t>
            </a:r>
            <a:r>
              <a:rPr kumimoji="0" sz="2800" b="1" kern="1200" cap="none" spc="-79" normalizeH="0" baseline="0" noProof="0" dirty="0">
                <a:solidFill>
                  <a:srgbClr val="FFFFFF"/>
                </a:solidFill>
                <a:latin typeface="Arial" panose="020B0604020202020204"/>
                <a:ea typeface="WenQuanYi Zen Hei Sharp"/>
                <a:cs typeface="Arial" panose="020B0604020202020204"/>
              </a:rPr>
              <a:t>in</a:t>
            </a:r>
            <a:r>
              <a:rPr kumimoji="0" sz="2800" b="1" kern="1200" cap="none" spc="238" normalizeH="0" baseline="0" noProof="0" dirty="0">
                <a:solidFill>
                  <a:srgbClr val="FFFFFF"/>
                </a:solidFill>
                <a:latin typeface="Arial" panose="020B0604020202020204"/>
                <a:ea typeface="WenQuanYi Zen Hei Sharp"/>
                <a:cs typeface="Arial" panose="020B0604020202020204"/>
              </a:rPr>
              <a:t> </a:t>
            </a:r>
            <a:r>
              <a:rPr kumimoji="0" sz="2800" b="1" kern="1200" cap="none" spc="-59" normalizeH="0" baseline="0" noProof="0" dirty="0">
                <a:solidFill>
                  <a:srgbClr val="FFFFFF"/>
                </a:solidFill>
                <a:latin typeface="Arial" panose="020B0604020202020204"/>
                <a:ea typeface="WenQuanYi Zen Hei Sharp"/>
                <a:cs typeface="Arial" panose="020B0604020202020204"/>
              </a:rPr>
              <a:t>a</a:t>
            </a:r>
            <a:r>
              <a:rPr kumimoji="0" sz="2800" b="1" kern="1200" cap="none" spc="226" normalizeH="0" baseline="0" noProof="0" dirty="0">
                <a:solidFill>
                  <a:srgbClr val="FFFFFF"/>
                </a:solidFill>
                <a:latin typeface="Arial" panose="020B0604020202020204"/>
                <a:ea typeface="WenQuanYi Zen Hei Sharp"/>
                <a:cs typeface="Arial" panose="020B0604020202020204"/>
              </a:rPr>
              <a:t> </a:t>
            </a:r>
            <a:r>
              <a:rPr kumimoji="0" sz="2800" b="1" kern="1200" cap="none" spc="-159" normalizeH="0" baseline="0" noProof="0" dirty="0">
                <a:solidFill>
                  <a:srgbClr val="FFFFFF"/>
                </a:solidFill>
                <a:latin typeface="Arial" panose="020B0604020202020204"/>
                <a:ea typeface="WenQuanYi Zen Hei Sharp"/>
                <a:cs typeface="Arial" panose="020B0604020202020204"/>
              </a:rPr>
              <a:t>casino?</a:t>
            </a:r>
            <a:endParaRPr kumimoji="0" sz="2800" kern="1200" cap="none" spc="0" normalizeH="0" baseline="0" noProof="0">
              <a:latin typeface="Arial" panose="020B0604020202020204"/>
              <a:ea typeface="WenQuanYi Zen Hei Sharp"/>
              <a:cs typeface="Arial" panose="020B0604020202020204"/>
            </a:endParaRPr>
          </a:p>
        </p:txBody>
      </p:sp>
      <p:sp>
        <p:nvSpPr>
          <p:cNvPr id="8" name="object 8"/>
          <p:cNvSpPr txBox="1"/>
          <p:nvPr/>
        </p:nvSpPr>
        <p:spPr>
          <a:xfrm>
            <a:off x="8351838" y="6483350"/>
            <a:ext cx="1927225" cy="231775"/>
          </a:xfrm>
          <a:prstGeom prst="rect">
            <a:avLst/>
          </a:prstGeom>
        </p:spPr>
        <p:txBody>
          <a:bodyPr lIns="0" tIns="47840" rIns="0" bIns="0">
            <a:spAutoFit/>
          </a:bodyPr>
          <a:lstStyle/>
          <a:p>
            <a:pPr marL="25400" marR="0" defTabSz="449580">
              <a:spcBef>
                <a:spcPts val="375"/>
              </a:spcBef>
              <a:buClrTx/>
              <a:buSzTx/>
              <a:buFontTx/>
              <a:buNone/>
              <a:defRPr/>
            </a:pPr>
            <a:r>
              <a:rPr kumimoji="0" sz="1200" kern="1200" cap="none" spc="-30" normalizeH="0" baseline="0" noProof="0" dirty="0">
                <a:solidFill>
                  <a:srgbClr val="FFFFFF"/>
                </a:solidFill>
                <a:latin typeface="Tahoma" panose="020B0604030504040204"/>
                <a:ea typeface="WenQuanYi Zen Hei Sharp"/>
                <a:cs typeface="Tahoma" panose="020B0604030504040204"/>
              </a:rPr>
              <a:t>23</a:t>
            </a:r>
            <a:r>
              <a:rPr kumimoji="0" sz="1200" kern="1200" cap="none" spc="20" normalizeH="0" baseline="0" noProof="0" dirty="0">
                <a:solidFill>
                  <a:srgbClr val="FFFFFF"/>
                </a:solidFill>
                <a:latin typeface="Tahoma" panose="020B0604030504040204"/>
                <a:ea typeface="WenQuanYi Zen Hei Sharp"/>
                <a:cs typeface="Tahoma" panose="020B0604030504040204"/>
              </a:rPr>
              <a:t> </a:t>
            </a:r>
            <a:r>
              <a:rPr kumimoji="0" sz="1200" kern="1200" cap="none" spc="-10" normalizeH="0" baseline="0" noProof="0" dirty="0">
                <a:solidFill>
                  <a:srgbClr val="FFFFFF"/>
                </a:solidFill>
                <a:latin typeface="Tahoma" panose="020B0604030504040204"/>
                <a:ea typeface="WenQuanYi Zen Hei Sharp"/>
                <a:cs typeface="Tahoma" panose="020B0604030504040204"/>
              </a:rPr>
              <a:t>September,</a:t>
            </a:r>
            <a:r>
              <a:rPr kumimoji="0" sz="1200" kern="1200" cap="none" spc="20" normalizeH="0" baseline="0" noProof="0" dirty="0">
                <a:solidFill>
                  <a:srgbClr val="FFFFFF"/>
                </a:solidFill>
                <a:latin typeface="Tahoma" panose="020B0604030504040204"/>
                <a:ea typeface="WenQuanYi Zen Hei Sharp"/>
                <a:cs typeface="Tahoma" panose="020B0604030504040204"/>
              </a:rPr>
              <a:t> </a:t>
            </a:r>
            <a:r>
              <a:rPr kumimoji="0" sz="1200" kern="1200" cap="none" spc="-30" normalizeH="0" baseline="0" noProof="0" dirty="0">
                <a:solidFill>
                  <a:srgbClr val="FFFFFF"/>
                </a:solidFill>
                <a:latin typeface="Tahoma" panose="020B0604030504040204"/>
                <a:ea typeface="WenQuanYi Zen Hei Sharp"/>
                <a:cs typeface="Tahoma" panose="020B0604030504040204"/>
              </a:rPr>
              <a:t>2019</a:t>
            </a:r>
            <a:r>
              <a:rPr kumimoji="0" sz="1200" kern="1200" cap="none" spc="20" normalizeH="0" baseline="0" noProof="0" dirty="0">
                <a:solidFill>
                  <a:srgbClr val="FFFFFF"/>
                </a:solidFill>
                <a:latin typeface="Tahoma" panose="020B0604030504040204"/>
                <a:ea typeface="WenQuanYi Zen Hei Sharp"/>
                <a:cs typeface="Tahoma" panose="020B0604030504040204"/>
              </a:rPr>
              <a:t> </a:t>
            </a:r>
            <a:r>
              <a:rPr kumimoji="0" sz="1200" kern="1200" cap="none" spc="-20" normalizeH="0" baseline="0" noProof="0" dirty="0">
                <a:solidFill>
                  <a:srgbClr val="FFFFFF"/>
                </a:solidFill>
                <a:latin typeface="Tahoma" panose="020B0604030504040204"/>
                <a:ea typeface="WenQuanYi Zen Hei Sharp"/>
                <a:cs typeface="Tahoma" panose="020B0604030504040204"/>
              </a:rPr>
              <a:t>-</a:t>
            </a:r>
            <a:r>
              <a:rPr kumimoji="0" sz="1200" kern="1200" cap="none" spc="30" normalizeH="0" baseline="0" noProof="0" dirty="0">
                <a:solidFill>
                  <a:srgbClr val="FFFFFF"/>
                </a:solidFill>
                <a:latin typeface="Tahoma" panose="020B0604030504040204"/>
                <a:ea typeface="WenQuanYi Zen Hei Sharp"/>
                <a:cs typeface="Tahoma" panose="020B0604030504040204"/>
              </a:rPr>
              <a:t> </a:t>
            </a:r>
            <a:r>
              <a:rPr kumimoji="0" sz="1200" kern="1200" cap="none" spc="69" normalizeH="0" baseline="0" noProof="0" dirty="0">
                <a:solidFill>
                  <a:srgbClr val="FFFFFF"/>
                </a:solidFill>
                <a:latin typeface="Tahoma" panose="020B0604030504040204"/>
                <a:ea typeface="WenQuanYi Zen Hei Sharp"/>
                <a:cs typeface="Tahoma" panose="020B0604030504040204"/>
              </a:rPr>
              <a:t>5/</a:t>
            </a:r>
            <a:r>
              <a:rPr kumimoji="0" sz="1200" kern="1200" cap="none" spc="20" normalizeH="0" baseline="0" noProof="0" dirty="0">
                <a:solidFill>
                  <a:srgbClr val="FFFFFF"/>
                </a:solidFill>
                <a:latin typeface="Tahoma" panose="020B0604030504040204"/>
                <a:ea typeface="WenQuanYi Zen Hei Sharp"/>
                <a:cs typeface="Tahoma" panose="020B0604030504040204"/>
              </a:rPr>
              <a:t> </a:t>
            </a:r>
            <a:r>
              <a:rPr kumimoji="0" sz="1200" kern="1200" cap="none" spc="-30" normalizeH="0" baseline="0" noProof="0" dirty="0">
                <a:solidFill>
                  <a:srgbClr val="FFFFFF"/>
                </a:solidFill>
                <a:latin typeface="Tahoma" panose="020B0604030504040204"/>
                <a:ea typeface="WenQuanYi Zen Hei Sharp"/>
                <a:cs typeface="Tahoma" panose="020B0604030504040204"/>
              </a:rPr>
              <a:t>92</a:t>
            </a:r>
            <a:endParaRPr kumimoji="0" sz="1200" kern="1200" cap="none" spc="0" normalizeH="0" baseline="0" noProof="0">
              <a:latin typeface="Tahoma" panose="020B0604030504040204"/>
              <a:ea typeface="WenQuanYi Zen Hei Sharp"/>
              <a:cs typeface="Tahoma" panose="020B0604030504040204"/>
            </a:endParaRPr>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itle 372737"/>
          <p:cNvSpPr>
            <a:spLocks noGrp="1"/>
          </p:cNvSpPr>
          <p:nvPr>
            <p:ph type="title"/>
          </p:nvPr>
        </p:nvSpPr>
        <p:spPr>
          <a:xfrm>
            <a:off x="614045" y="0"/>
            <a:ext cx="10515600" cy="729615"/>
          </a:xfrm>
        </p:spPr>
        <p:txBody>
          <a:bodyPr vert="horz" lIns="91440" tIns="45720" rIns="91440" bIns="45720" anchor="b" anchorCtr="0"/>
          <a:p>
            <a:pPr algn="ctr"/>
            <a:r>
              <a:rPr lang="en-US"/>
              <a:t>Formalization</a:t>
            </a:r>
            <a:endParaRPr lang="en-US"/>
          </a:p>
        </p:txBody>
      </p:sp>
      <p:sp>
        <p:nvSpPr>
          <p:cNvPr id="8194" name="Text Placeholder 372738" descr="Rectangle: Click to edit Master text styles&#13;&#10;Second level&#13;&#10;Third level&#13;&#10;Fourth level&#13;&#10;Fifth level"/>
          <p:cNvSpPr>
            <a:spLocks noGrp="1"/>
          </p:cNvSpPr>
          <p:nvPr>
            <p:ph idx="1"/>
          </p:nvPr>
        </p:nvSpPr>
        <p:spPr>
          <a:xfrm>
            <a:off x="838200" y="1273810"/>
            <a:ext cx="10515600" cy="4903470"/>
          </a:xfrm>
        </p:spPr>
        <p:txBody>
          <a:bodyPr vert="horz" lIns="91440" tIns="45720" rIns="91440" bIns="45720" anchor="t" anchorCtr="0"/>
          <a:p>
            <a:r>
              <a:rPr lang="en-US"/>
              <a:t>Given:</a:t>
            </a:r>
            <a:endParaRPr lang="en-US"/>
          </a:p>
          <a:p>
            <a:pPr lvl="1"/>
            <a:r>
              <a:rPr lang="en-US"/>
              <a:t> a state space S</a:t>
            </a:r>
            <a:endParaRPr lang="en-US"/>
          </a:p>
          <a:p>
            <a:pPr lvl="1"/>
            <a:r>
              <a:rPr lang="en-US"/>
              <a:t>a set of actions a</a:t>
            </a:r>
            <a:r>
              <a:rPr lang="en-US" baseline="-25000"/>
              <a:t>1</a:t>
            </a:r>
            <a:r>
              <a:rPr lang="en-US"/>
              <a:t>, …, </a:t>
            </a:r>
            <a:r>
              <a:rPr lang="en-US" err="1"/>
              <a:t>a</a:t>
            </a:r>
            <a:r>
              <a:rPr lang="en-US" baseline="-25000" err="1"/>
              <a:t>k</a:t>
            </a:r>
            <a:endParaRPr lang="en-US" baseline="-25000"/>
          </a:p>
          <a:p>
            <a:pPr lvl="1"/>
            <a:r>
              <a:rPr lang="en-US"/>
              <a:t>reward value at the end of each trial (may be positive or negative)</a:t>
            </a:r>
            <a:endParaRPr lang="en-US"/>
          </a:p>
          <a:p>
            <a:r>
              <a:rPr lang="en-US"/>
              <a:t>Output:</a:t>
            </a:r>
            <a:endParaRPr lang="en-US"/>
          </a:p>
          <a:p>
            <a:pPr lvl="1"/>
            <a:r>
              <a:rPr lang="en-US"/>
              <a:t>a mapping from states to actions</a:t>
            </a:r>
            <a:endParaRPr lang="en-US"/>
          </a:p>
        </p:txBody>
      </p:sp>
      <p:sp>
        <p:nvSpPr>
          <p:cNvPr id="372741" name="Rectangles 372740"/>
          <p:cNvSpPr/>
          <p:nvPr/>
        </p:nvSpPr>
        <p:spPr>
          <a:xfrm>
            <a:off x="7460933" y="5208588"/>
            <a:ext cx="3892550" cy="922337"/>
          </a:xfrm>
          <a:prstGeom prst="rect">
            <a:avLst/>
          </a:prstGeom>
          <a:solidFill>
            <a:schemeClr val="bg2"/>
          </a:solidFill>
          <a:ln w="9525" cap="flat" cmpd="sng">
            <a:solidFill>
              <a:schemeClr val="tx1"/>
            </a:solidFill>
            <a:prstDash val="solid"/>
            <a:miter/>
            <a:headEnd type="none" w="med" len="med"/>
            <a:tailEnd type="none" w="med" len="med"/>
          </a:ln>
        </p:spPr>
        <p:txBody>
          <a:bodyPr wrap="none" anchor="ctr" anchorCtr="0">
            <a:spAutoFit/>
          </a:bodyPr>
          <a:p>
            <a:pPr algn="ctr"/>
            <a:r>
              <a:rPr lang="en-US">
                <a:latin typeface="Tahoma" panose="020B0604030504040204" pitchFamily="34" charset="0"/>
              </a:rPr>
              <a:t>example: </a:t>
            </a:r>
            <a:r>
              <a:rPr lang="en-US" err="1">
                <a:latin typeface="Tahoma" panose="020B0604030504040204" pitchFamily="34" charset="0"/>
              </a:rPr>
              <a:t>Alvinn</a:t>
            </a:r>
            <a:r>
              <a:rPr lang="en-US">
                <a:latin typeface="Tahoma" panose="020B0604030504040204" pitchFamily="34" charset="0"/>
              </a:rPr>
              <a:t> (driving agent)</a:t>
            </a:r>
            <a:endParaRPr lang="en-US">
              <a:latin typeface="Tahoma" panose="020B0604030504040204" pitchFamily="34" charset="0"/>
            </a:endParaRPr>
          </a:p>
          <a:p>
            <a:pPr algn="ctr"/>
            <a:r>
              <a:rPr lang="en-US">
                <a:latin typeface="Tahoma" panose="020B0604030504040204" pitchFamily="34" charset="0"/>
              </a:rPr>
              <a:t>state: configuration of the car</a:t>
            </a:r>
            <a:endParaRPr lang="en-US">
              <a:latin typeface="Tahoma" panose="020B0604030504040204" pitchFamily="34" charset="0"/>
            </a:endParaRPr>
          </a:p>
          <a:p>
            <a:pPr algn="ctr"/>
            <a:r>
              <a:rPr lang="en-US">
                <a:latin typeface="Tahoma" panose="020B0604030504040204" pitchFamily="34" charset="0"/>
              </a:rPr>
              <a:t>learn a steering action for each state</a:t>
            </a:r>
            <a:endParaRPr lang="en-US">
              <a:latin typeface="Tahoma" panose="020B0604030504040204" pitchFamily="34" charset="0"/>
            </a:endParaRPr>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2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41"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0658" name="object 2"/>
          <p:cNvPicPr>
            <a:picLocks noChangeAspect="1"/>
          </p:cNvPicPr>
          <p:nvPr/>
        </p:nvPicPr>
        <p:blipFill>
          <a:blip r:embed="rId1"/>
          <a:stretch>
            <a:fillRect/>
          </a:stretch>
        </p:blipFill>
        <p:spPr>
          <a:xfrm>
            <a:off x="4011613" y="738188"/>
            <a:ext cx="4306887" cy="3567112"/>
          </a:xfrm>
          <a:prstGeom prst="rect">
            <a:avLst/>
          </a:prstGeom>
          <a:noFill/>
          <a:ln w="9525">
            <a:noFill/>
          </a:ln>
        </p:spPr>
      </p:pic>
      <p:sp>
        <p:nvSpPr>
          <p:cNvPr id="3" name="object 3"/>
          <p:cNvSpPr txBox="1"/>
          <p:nvPr/>
        </p:nvSpPr>
        <p:spPr>
          <a:xfrm>
            <a:off x="2392363" y="4483100"/>
            <a:ext cx="7543800" cy="2004060"/>
          </a:xfrm>
          <a:prstGeom prst="rect">
            <a:avLst/>
          </a:prstGeom>
        </p:spPr>
        <p:txBody>
          <a:bodyPr lIns="0" tIns="187584" rIns="0" bIns="0">
            <a:spAutoFit/>
          </a:bodyPr>
          <a:lstStyle/>
          <a:p>
            <a:pPr marR="0" algn="ctr" defTabSz="449580">
              <a:spcBef>
                <a:spcPts val="1475"/>
              </a:spcBef>
              <a:buClrTx/>
              <a:buSzTx/>
              <a:buFontTx/>
              <a:buNone/>
              <a:defRPr/>
            </a:pPr>
            <a:r>
              <a:rPr kumimoji="0" sz="2200" b="1" kern="1200" cap="none" spc="129" normalizeH="0" baseline="0" noProof="0" dirty="0">
                <a:solidFill>
                  <a:schemeClr val="tx1"/>
                </a:solidFill>
                <a:latin typeface="Tahoma" panose="020B0604030504040204"/>
                <a:ea typeface="WenQuanYi Zen Hei Sharp"/>
                <a:cs typeface="Tahoma" panose="020B0604030504040204"/>
              </a:rPr>
              <a:t>A</a:t>
            </a:r>
            <a:r>
              <a:rPr kumimoji="0" sz="2200" b="1" kern="1200" cap="none" spc="30" normalizeH="0" baseline="0" noProof="0" dirty="0">
                <a:solidFill>
                  <a:schemeClr val="tx1"/>
                </a:solidFill>
                <a:latin typeface="Tahoma" panose="020B0604030504040204"/>
                <a:ea typeface="WenQuanYi Zen Hei Sharp"/>
                <a:cs typeface="Tahoma" panose="020B0604030504040204"/>
              </a:rPr>
              <a:t> </a:t>
            </a:r>
            <a:r>
              <a:rPr kumimoji="0" sz="2200" b="1" kern="1200" cap="none" spc="-79" normalizeH="0" baseline="0" noProof="0" dirty="0">
                <a:solidFill>
                  <a:schemeClr val="tx1"/>
                </a:solidFill>
                <a:latin typeface="Tahoma" panose="020B0604030504040204"/>
                <a:ea typeface="WenQuanYi Zen Hei Sharp"/>
                <a:cs typeface="Tahoma" panose="020B0604030504040204"/>
              </a:rPr>
              <a:t>(single)</a:t>
            </a:r>
            <a:r>
              <a:rPr kumimoji="0" sz="2200" b="1" kern="1200" cap="none" spc="50" normalizeH="0" baseline="0" noProof="0" dirty="0">
                <a:solidFill>
                  <a:schemeClr val="tx1"/>
                </a:solidFill>
                <a:latin typeface="Tahoma" panose="020B0604030504040204"/>
                <a:ea typeface="WenQuanYi Zen Hei Sharp"/>
                <a:cs typeface="Tahoma" panose="020B0604030504040204"/>
              </a:rPr>
              <a:t> </a:t>
            </a:r>
            <a:r>
              <a:rPr kumimoji="0" sz="2200" b="1" kern="1200" cap="none" spc="-109" normalizeH="0" baseline="0" noProof="0" dirty="0">
                <a:solidFill>
                  <a:schemeClr val="tx1"/>
                </a:solidFill>
                <a:latin typeface="Tahoma" panose="020B0604030504040204"/>
                <a:ea typeface="WenQuanYi Zen Hei Sharp"/>
                <a:cs typeface="Tahoma" panose="020B0604030504040204"/>
              </a:rPr>
              <a:t>agent</a:t>
            </a:r>
            <a:r>
              <a:rPr kumimoji="0" sz="2200" b="1" kern="1200" cap="none" spc="40" normalizeH="0" baseline="0" noProof="0" dirty="0">
                <a:solidFill>
                  <a:schemeClr val="tx1"/>
                </a:solidFill>
                <a:latin typeface="Tahoma" panose="020B0604030504040204"/>
                <a:ea typeface="WenQuanYi Zen Hei Sharp"/>
                <a:cs typeface="Tahoma" panose="020B0604030504040204"/>
              </a:rPr>
              <a:t> </a:t>
            </a:r>
            <a:r>
              <a:rPr kumimoji="0" sz="2200" b="1" kern="1200" cap="none" spc="-79" normalizeH="0" baseline="0" noProof="0" dirty="0">
                <a:solidFill>
                  <a:schemeClr val="tx1"/>
                </a:solidFill>
                <a:latin typeface="Tahoma" panose="020B0604030504040204"/>
                <a:ea typeface="WenQuanYi Zen Hei Sharp"/>
                <a:cs typeface="Tahoma" panose="020B0604030504040204"/>
              </a:rPr>
              <a:t>facing</a:t>
            </a:r>
            <a:r>
              <a:rPr kumimoji="0" sz="2200" b="1" kern="1200" cap="none" spc="40" normalizeH="0" baseline="0" noProof="0" dirty="0">
                <a:solidFill>
                  <a:schemeClr val="tx1"/>
                </a:solidFill>
                <a:latin typeface="Tahoma" panose="020B0604030504040204"/>
                <a:ea typeface="WenQuanYi Zen Hei Sharp"/>
                <a:cs typeface="Tahoma" panose="020B0604030504040204"/>
              </a:rPr>
              <a:t> </a:t>
            </a:r>
            <a:r>
              <a:rPr kumimoji="0" sz="2200" b="1" kern="1200" cap="none" spc="-50" normalizeH="0" baseline="0" noProof="0" dirty="0">
                <a:solidFill>
                  <a:schemeClr val="tx1"/>
                </a:solidFill>
                <a:latin typeface="Tahoma" panose="020B0604030504040204"/>
                <a:ea typeface="WenQuanYi Zen Hei Sharp"/>
                <a:cs typeface="Tahoma" panose="020B0604030504040204"/>
              </a:rPr>
              <a:t>(multiple)</a:t>
            </a:r>
            <a:r>
              <a:rPr kumimoji="0" sz="2200" b="1" kern="1200" cap="none" spc="50" normalizeH="0" baseline="0" noProof="0" dirty="0">
                <a:solidFill>
                  <a:schemeClr val="tx1"/>
                </a:solidFill>
                <a:latin typeface="Tahoma" panose="020B0604030504040204"/>
                <a:ea typeface="WenQuanYi Zen Hei Sharp"/>
                <a:cs typeface="Tahoma" panose="020B0604030504040204"/>
              </a:rPr>
              <a:t> </a:t>
            </a:r>
            <a:r>
              <a:rPr kumimoji="0" sz="2200" b="1" kern="1200" cap="none" spc="-129" normalizeH="0" baseline="0" noProof="0" dirty="0">
                <a:solidFill>
                  <a:schemeClr val="tx1"/>
                </a:solidFill>
                <a:latin typeface="Tahoma" panose="020B0604030504040204"/>
                <a:ea typeface="WenQuanYi Zen Hei Sharp"/>
                <a:cs typeface="Tahoma" panose="020B0604030504040204"/>
              </a:rPr>
              <a:t>arms</a:t>
            </a:r>
            <a:r>
              <a:rPr kumimoji="0" sz="2200" b="1" kern="1200" cap="none" spc="40" normalizeH="0" baseline="0" noProof="0" dirty="0">
                <a:solidFill>
                  <a:schemeClr val="tx1"/>
                </a:solidFill>
                <a:latin typeface="Tahoma" panose="020B0604030504040204"/>
                <a:ea typeface="WenQuanYi Zen Hei Sharp"/>
                <a:cs typeface="Tahoma" panose="020B0604030504040204"/>
              </a:rPr>
              <a:t> </a:t>
            </a:r>
            <a:r>
              <a:rPr kumimoji="0" sz="2200" b="1" kern="1200" cap="none" spc="-50" normalizeH="0" baseline="0" noProof="0" dirty="0">
                <a:solidFill>
                  <a:schemeClr val="tx1"/>
                </a:solidFill>
                <a:latin typeface="Tahoma" panose="020B0604030504040204"/>
                <a:ea typeface="WenQuanYi Zen Hei Sharp"/>
                <a:cs typeface="Tahoma" panose="020B0604030504040204"/>
              </a:rPr>
              <a:t>in</a:t>
            </a:r>
            <a:r>
              <a:rPr kumimoji="0" sz="2200" b="1" kern="1200" cap="none" spc="40" normalizeH="0" baseline="0" noProof="0" dirty="0">
                <a:solidFill>
                  <a:schemeClr val="tx1"/>
                </a:solidFill>
                <a:latin typeface="Tahoma" panose="020B0604030504040204"/>
                <a:ea typeface="WenQuanYi Zen Hei Sharp"/>
                <a:cs typeface="Tahoma" panose="020B0604030504040204"/>
              </a:rPr>
              <a:t> </a:t>
            </a:r>
            <a:r>
              <a:rPr kumimoji="0" sz="2200" b="1" kern="1200" cap="none" spc="-109" normalizeH="0" baseline="0" noProof="0" dirty="0">
                <a:solidFill>
                  <a:schemeClr val="tx1"/>
                </a:solidFill>
                <a:latin typeface="Tahoma" panose="020B0604030504040204"/>
                <a:ea typeface="WenQuanYi Zen Hei Sharp"/>
                <a:cs typeface="Tahoma" panose="020B0604030504040204"/>
              </a:rPr>
              <a:t>a</a:t>
            </a:r>
            <a:r>
              <a:rPr kumimoji="0" sz="2200" b="1" kern="1200" cap="none" spc="50" normalizeH="0" baseline="0" noProof="0" dirty="0">
                <a:solidFill>
                  <a:schemeClr val="tx1"/>
                </a:solidFill>
                <a:latin typeface="Tahoma" panose="020B0604030504040204"/>
                <a:ea typeface="WenQuanYi Zen Hei Sharp"/>
                <a:cs typeface="Tahoma" panose="020B0604030504040204"/>
              </a:rPr>
              <a:t> </a:t>
            </a:r>
            <a:r>
              <a:rPr kumimoji="0" sz="2200" b="1" kern="1200" cap="none" spc="-20" normalizeH="0" baseline="0" noProof="0" dirty="0">
                <a:solidFill>
                  <a:schemeClr val="tx1"/>
                </a:solidFill>
                <a:latin typeface="Tahoma" panose="020B0604030504040204"/>
                <a:ea typeface="WenQuanYi Zen Hei Sharp"/>
                <a:cs typeface="Tahoma" panose="020B0604030504040204"/>
              </a:rPr>
              <a:t>Multi-Armed</a:t>
            </a:r>
            <a:r>
              <a:rPr kumimoji="0" sz="2200" b="1" kern="1200" cap="none" spc="30" normalizeH="0" baseline="0" noProof="0" dirty="0">
                <a:solidFill>
                  <a:schemeClr val="tx1"/>
                </a:solidFill>
                <a:latin typeface="Tahoma" panose="020B0604030504040204"/>
                <a:ea typeface="WenQuanYi Zen Hei Sharp"/>
                <a:cs typeface="Tahoma" panose="020B0604030504040204"/>
              </a:rPr>
              <a:t> </a:t>
            </a:r>
            <a:r>
              <a:rPr kumimoji="0" sz="2200" b="1" kern="1200" cap="none" spc="-30" normalizeH="0" baseline="0" noProof="0" dirty="0">
                <a:solidFill>
                  <a:schemeClr val="tx1"/>
                </a:solidFill>
                <a:latin typeface="Tahoma" panose="020B0604030504040204"/>
                <a:ea typeface="WenQuanYi Zen Hei Sharp"/>
                <a:cs typeface="Tahoma" panose="020B0604030504040204"/>
              </a:rPr>
              <a:t>Bandit.</a:t>
            </a:r>
            <a:endParaRPr kumimoji="0" sz="2200" b="1" kern="1200" cap="none" spc="0" normalizeH="0" baseline="0" noProof="0">
              <a:solidFill>
                <a:schemeClr val="tx1"/>
              </a:solidFill>
              <a:latin typeface="Tahoma" panose="020B0604030504040204"/>
              <a:ea typeface="WenQuanYi Zen Hei Sharp"/>
              <a:cs typeface="Tahoma" panose="020B0604030504040204"/>
            </a:endParaRPr>
          </a:p>
          <a:p>
            <a:pPr marR="0" defTabSz="449580">
              <a:spcBef>
                <a:spcPts val="10"/>
              </a:spcBef>
              <a:buClrTx/>
              <a:buSzTx/>
              <a:buFontTx/>
              <a:buNone/>
              <a:defRPr/>
            </a:pPr>
            <a:endParaRPr kumimoji="0" sz="2500" b="1" kern="1200" cap="none" spc="0" normalizeH="0" baseline="0" noProof="0">
              <a:solidFill>
                <a:schemeClr val="tx1"/>
              </a:solidFill>
              <a:latin typeface="Tahoma" panose="020B0604030504040204"/>
              <a:ea typeface="WenQuanYi Zen Hei Sharp"/>
              <a:cs typeface="Tahoma" panose="020B0604030504040204"/>
            </a:endParaRPr>
          </a:p>
          <a:p>
            <a:pPr marL="1270" marR="0" algn="ctr" defTabSz="449580">
              <a:buClrTx/>
              <a:buSzTx/>
              <a:buFontTx/>
              <a:buNone/>
              <a:defRPr/>
            </a:pPr>
            <a:r>
              <a:rPr kumimoji="0" sz="4900" b="1" kern="1200" cap="none" spc="-10" normalizeH="0" baseline="0" noProof="0" dirty="0">
                <a:solidFill>
                  <a:schemeClr val="tx1"/>
                </a:solidFill>
                <a:latin typeface="Trebuchet MS" panose="020B0603020202020204"/>
                <a:ea typeface="WenQuanYi Zen Hei Sharp"/>
                <a:cs typeface="Trebuchet MS" panose="020B0603020202020204"/>
              </a:rPr>
              <a:t>NO!</a:t>
            </a:r>
            <a:endParaRPr kumimoji="0" sz="4900" b="1" kern="1200" cap="none" spc="0" normalizeH="0" baseline="0" noProof="0">
              <a:solidFill>
                <a:schemeClr val="tx1"/>
              </a:solidFill>
              <a:latin typeface="Trebuchet MS" panose="020B0603020202020204"/>
              <a:ea typeface="WenQuanYi Zen Hei Sharp"/>
              <a:cs typeface="Trebuchet MS" panose="020B0603020202020204"/>
            </a:endParaRPr>
          </a:p>
        </p:txBody>
      </p:sp>
      <p:sp>
        <p:nvSpPr>
          <p:cNvPr id="4" name="object 4"/>
          <p:cNvSpPr txBox="1"/>
          <p:nvPr/>
        </p:nvSpPr>
        <p:spPr>
          <a:xfrm>
            <a:off x="1616075" y="95250"/>
            <a:ext cx="76200" cy="377190"/>
          </a:xfrm>
          <a:prstGeom prst="rect">
            <a:avLst/>
          </a:prstGeom>
        </p:spPr>
        <p:txBody>
          <a:bodyPr lIns="0" tIns="39027" rIns="0" bIns="0">
            <a:spAutoFit/>
          </a:bodyPr>
          <a:lstStyle/>
          <a:p>
            <a:pPr marR="0" defTabSz="449580">
              <a:spcBef>
                <a:spcPts val="305"/>
              </a:spcBef>
              <a:buClrTx/>
              <a:buSzTx/>
              <a:buFontTx/>
              <a:buNone/>
              <a:defRPr/>
            </a:pPr>
            <a:r>
              <a:rPr kumimoji="0" sz="2200" kern="1200" cap="none" spc="-5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p:txBody>
      </p:sp>
      <p:pic>
        <p:nvPicPr>
          <p:cNvPr id="70661" name="object 5"/>
          <p:cNvPicPr>
            <a:picLocks noChangeAspect="1"/>
          </p:cNvPicPr>
          <p:nvPr/>
        </p:nvPicPr>
        <p:blipFill>
          <a:blip r:embed="rId2"/>
          <a:stretch>
            <a:fillRect/>
          </a:stretch>
        </p:blipFill>
        <p:spPr>
          <a:xfrm>
            <a:off x="1524000" y="0"/>
            <a:ext cx="9139238" cy="504825"/>
          </a:xfrm>
          <a:prstGeom prst="rect">
            <a:avLst/>
          </a:prstGeom>
          <a:noFill/>
          <a:ln w="9525">
            <a:noFill/>
          </a:ln>
        </p:spPr>
      </p:pic>
      <p:sp>
        <p:nvSpPr>
          <p:cNvPr id="6" name="object 6"/>
          <p:cNvSpPr txBox="1"/>
          <p:nvPr/>
        </p:nvSpPr>
        <p:spPr>
          <a:xfrm>
            <a:off x="1590675" y="0"/>
            <a:ext cx="4254500" cy="464185"/>
          </a:xfrm>
          <a:prstGeom prst="rect">
            <a:avLst/>
          </a:prstGeom>
        </p:spPr>
        <p:txBody>
          <a:bodyPr lIns="0" tIns="33992" rIns="0" bIns="0">
            <a:spAutoFit/>
          </a:bodyPr>
          <a:lstStyle/>
          <a:p>
            <a:pPr marL="25400" marR="0" defTabSz="449580">
              <a:spcBef>
                <a:spcPts val="270"/>
              </a:spcBef>
              <a:buClrTx/>
              <a:buSzTx/>
              <a:buFontTx/>
              <a:buNone/>
              <a:defRPr/>
            </a:pPr>
            <a:r>
              <a:rPr kumimoji="0" sz="2800" b="1" kern="1200" cap="none" spc="40" normalizeH="0" baseline="0" noProof="0" dirty="0">
                <a:solidFill>
                  <a:srgbClr val="FFFFFF"/>
                </a:solidFill>
                <a:latin typeface="Arial" panose="020B0604020202020204"/>
                <a:ea typeface="WenQuanYi Zen Hei Sharp"/>
                <a:cs typeface="Arial" panose="020B0604020202020204"/>
              </a:rPr>
              <a:t>Make</a:t>
            </a:r>
            <a:r>
              <a:rPr kumimoji="0" sz="2800" b="1" kern="1200" cap="none" spc="226" normalizeH="0" baseline="0" noProof="0" dirty="0">
                <a:solidFill>
                  <a:srgbClr val="FFFFFF"/>
                </a:solidFill>
                <a:latin typeface="Arial" panose="020B0604020202020204"/>
                <a:ea typeface="WenQuanYi Zen Hei Sharp"/>
                <a:cs typeface="Arial" panose="020B0604020202020204"/>
              </a:rPr>
              <a:t> </a:t>
            </a:r>
            <a:r>
              <a:rPr kumimoji="0" sz="2800" b="1" kern="1200" cap="none" spc="-99" normalizeH="0" baseline="0" noProof="0" dirty="0">
                <a:solidFill>
                  <a:srgbClr val="FFFFFF"/>
                </a:solidFill>
                <a:latin typeface="Arial" panose="020B0604020202020204"/>
                <a:ea typeface="WenQuanYi Zen Hei Sharp"/>
                <a:cs typeface="Arial" panose="020B0604020202020204"/>
              </a:rPr>
              <a:t>money</a:t>
            </a:r>
            <a:r>
              <a:rPr kumimoji="0" sz="2800" b="1" kern="1200" cap="none" spc="238" normalizeH="0" baseline="0" noProof="0" dirty="0">
                <a:solidFill>
                  <a:srgbClr val="FFFFFF"/>
                </a:solidFill>
                <a:latin typeface="Arial" panose="020B0604020202020204"/>
                <a:ea typeface="WenQuanYi Zen Hei Sharp"/>
                <a:cs typeface="Arial" panose="020B0604020202020204"/>
              </a:rPr>
              <a:t> </a:t>
            </a:r>
            <a:r>
              <a:rPr kumimoji="0" sz="2800" b="1" kern="1200" cap="none" spc="-79" normalizeH="0" baseline="0" noProof="0" dirty="0">
                <a:solidFill>
                  <a:srgbClr val="FFFFFF"/>
                </a:solidFill>
                <a:latin typeface="Arial" panose="020B0604020202020204"/>
                <a:ea typeface="WenQuanYi Zen Hei Sharp"/>
                <a:cs typeface="Arial" panose="020B0604020202020204"/>
              </a:rPr>
              <a:t>in</a:t>
            </a:r>
            <a:r>
              <a:rPr kumimoji="0" sz="2800" b="1" kern="1200" cap="none" spc="238" normalizeH="0" baseline="0" noProof="0" dirty="0">
                <a:solidFill>
                  <a:srgbClr val="FFFFFF"/>
                </a:solidFill>
                <a:latin typeface="Arial" panose="020B0604020202020204"/>
                <a:ea typeface="WenQuanYi Zen Hei Sharp"/>
                <a:cs typeface="Arial" panose="020B0604020202020204"/>
              </a:rPr>
              <a:t> </a:t>
            </a:r>
            <a:r>
              <a:rPr kumimoji="0" sz="2800" b="1" kern="1200" cap="none" spc="-59" normalizeH="0" baseline="0" noProof="0" dirty="0">
                <a:solidFill>
                  <a:srgbClr val="FFFFFF"/>
                </a:solidFill>
                <a:latin typeface="Arial" panose="020B0604020202020204"/>
                <a:ea typeface="WenQuanYi Zen Hei Sharp"/>
                <a:cs typeface="Arial" panose="020B0604020202020204"/>
              </a:rPr>
              <a:t>a</a:t>
            </a:r>
            <a:r>
              <a:rPr kumimoji="0" sz="2800" b="1" kern="1200" cap="none" spc="226" normalizeH="0" baseline="0" noProof="0" dirty="0">
                <a:solidFill>
                  <a:srgbClr val="FFFFFF"/>
                </a:solidFill>
                <a:latin typeface="Arial" panose="020B0604020202020204"/>
                <a:ea typeface="WenQuanYi Zen Hei Sharp"/>
                <a:cs typeface="Arial" panose="020B0604020202020204"/>
              </a:rPr>
              <a:t> </a:t>
            </a:r>
            <a:r>
              <a:rPr kumimoji="0" sz="2800" b="1" kern="1200" cap="none" spc="-159" normalizeH="0" baseline="0" noProof="0" dirty="0">
                <a:solidFill>
                  <a:srgbClr val="FFFFFF"/>
                </a:solidFill>
                <a:latin typeface="Arial" panose="020B0604020202020204"/>
                <a:ea typeface="WenQuanYi Zen Hei Sharp"/>
                <a:cs typeface="Arial" panose="020B0604020202020204"/>
              </a:rPr>
              <a:t>casino?</a:t>
            </a:r>
            <a:endParaRPr kumimoji="0" sz="2800" kern="1200" cap="none" spc="0" normalizeH="0" baseline="0" noProof="0">
              <a:latin typeface="Arial" panose="020B0604020202020204"/>
              <a:ea typeface="WenQuanYi Zen Hei Sharp"/>
              <a:cs typeface="Arial" panose="020B0604020202020204"/>
            </a:endParaRPr>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0898" name="object 2"/>
          <p:cNvPicPr>
            <a:picLocks noChangeAspect="1"/>
          </p:cNvPicPr>
          <p:nvPr/>
        </p:nvPicPr>
        <p:blipFill>
          <a:blip r:embed="rId1"/>
          <a:stretch>
            <a:fillRect/>
          </a:stretch>
        </p:blipFill>
        <p:spPr>
          <a:xfrm>
            <a:off x="3028950" y="977265"/>
            <a:ext cx="6011863" cy="3987800"/>
          </a:xfrm>
          <a:prstGeom prst="rect">
            <a:avLst/>
          </a:prstGeom>
          <a:noFill/>
          <a:ln w="9525">
            <a:noFill/>
          </a:ln>
        </p:spPr>
      </p:pic>
      <p:sp>
        <p:nvSpPr>
          <p:cNvPr id="3" name="object 3"/>
          <p:cNvSpPr txBox="1"/>
          <p:nvPr/>
        </p:nvSpPr>
        <p:spPr>
          <a:xfrm>
            <a:off x="1855788" y="5373688"/>
            <a:ext cx="6977063" cy="708025"/>
          </a:xfrm>
          <a:prstGeom prst="rect">
            <a:avLst/>
          </a:prstGeom>
          <a:solidFill>
            <a:schemeClr val="accent1"/>
          </a:solidFill>
        </p:spPr>
        <p:txBody>
          <a:bodyPr lIns="0" tIns="22661" rIns="0" bIns="0">
            <a:spAutoFit/>
          </a:bodyPr>
          <a:lstStyle/>
          <a:p>
            <a:pPr marL="25400" marR="0" defTabSz="449580">
              <a:spcBef>
                <a:spcPts val="180"/>
              </a:spcBef>
              <a:buClrTx/>
              <a:buSzTx/>
              <a:buFontTx/>
              <a:buNone/>
              <a:defRPr/>
            </a:pPr>
            <a:r>
              <a:rPr kumimoji="0" sz="2200" i="1" kern="1200" cap="none" spc="-99" normalizeH="0" baseline="0" noProof="0" dirty="0">
                <a:latin typeface="Calibri" panose="020F0502020204030204"/>
                <a:ea typeface="WenQuanYi Zen Hei Sharp"/>
                <a:cs typeface="Calibri" panose="020F0502020204030204"/>
              </a:rPr>
              <a:t>,</a:t>
            </a:r>
            <a:r>
              <a:rPr kumimoji="0" sz="2200" kern="1200" cap="none" spc="-99" normalizeH="0" baseline="0" noProof="0" dirty="0">
                <a:latin typeface="Lucida Sans Unicode" panose="020B0602030504020204"/>
                <a:ea typeface="WenQuanYi Zen Hei Sharp"/>
                <a:cs typeface="Lucida Sans Unicode" panose="020B0602030504020204"/>
              </a:rPr>
              <a:t>→</a:t>
            </a:r>
            <a:r>
              <a:rPr kumimoji="0" sz="2200" kern="1200" cap="none" spc="20" normalizeH="0" baseline="0" noProof="0" dirty="0">
                <a:latin typeface="Lucida Sans Unicode" panose="020B0602030504020204"/>
                <a:ea typeface="WenQuanYi Zen Hei Sharp"/>
                <a:cs typeface="Lucida Sans Unicode" panose="020B0602030504020204"/>
              </a:rPr>
              <a:t> </a:t>
            </a:r>
            <a:r>
              <a:rPr kumimoji="0" sz="2200" kern="1200" cap="none" spc="-89" normalizeH="0" baseline="0" noProof="0" dirty="0">
                <a:latin typeface="Tahoma" panose="020B0604030504040204"/>
                <a:ea typeface="WenQuanYi Zen Hei Sharp"/>
                <a:cs typeface="Tahoma" panose="020B0604030504040204"/>
              </a:rPr>
              <a:t>Interactive</a:t>
            </a:r>
            <a:r>
              <a:rPr kumimoji="0" sz="2200" kern="1200" cap="none" spc="20" normalizeH="0" baseline="0" noProof="0" dirty="0">
                <a:latin typeface="Tahoma" panose="020B0604030504040204"/>
                <a:ea typeface="WenQuanYi Zen Hei Sharp"/>
                <a:cs typeface="Tahoma" panose="020B0604030504040204"/>
              </a:rPr>
              <a:t> </a:t>
            </a:r>
            <a:r>
              <a:rPr kumimoji="0" sz="2200" kern="1200" cap="none" spc="-139" normalizeH="0" baseline="0" noProof="0" dirty="0">
                <a:latin typeface="Tahoma" panose="020B0604030504040204"/>
                <a:ea typeface="WenQuanYi Zen Hei Sharp"/>
                <a:cs typeface="Tahoma" panose="020B0604030504040204"/>
              </a:rPr>
              <a:t>demo</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on</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50" normalizeH="0" baseline="0" noProof="0" dirty="0">
                <a:latin typeface="Tahoma" panose="020B0604030504040204"/>
                <a:ea typeface="WenQuanYi Zen Hei Sharp"/>
                <a:cs typeface="Tahoma" panose="020B0604030504040204"/>
              </a:rPr>
              <a:t>this</a:t>
            </a:r>
            <a:r>
              <a:rPr kumimoji="0" sz="2200" kern="1200" cap="none" spc="20" normalizeH="0" baseline="0" noProof="0" dirty="0">
                <a:latin typeface="Tahoma" panose="020B0604030504040204"/>
                <a:ea typeface="WenQuanYi Zen Hei Sharp"/>
                <a:cs typeface="Tahoma" panose="020B0604030504040204"/>
              </a:rPr>
              <a:t> </a:t>
            </a:r>
            <a:r>
              <a:rPr kumimoji="0" sz="2200" kern="1200" cap="none" spc="-139" normalizeH="0" baseline="0" noProof="0" dirty="0">
                <a:latin typeface="Tahoma" panose="020B0604030504040204"/>
                <a:ea typeface="WenQuanYi Zen Hei Sharp"/>
                <a:cs typeface="Tahoma" panose="020B0604030504040204"/>
              </a:rPr>
              <a:t>web-page</a:t>
            </a:r>
            <a:endParaRPr kumimoji="0" sz="2200" kern="1200" cap="none" spc="0" normalizeH="0" baseline="0" noProof="0">
              <a:latin typeface="Tahoma" panose="020B0604030504040204"/>
              <a:ea typeface="WenQuanYi Zen Hei Sharp"/>
              <a:cs typeface="Tahoma" panose="020B0604030504040204"/>
            </a:endParaRPr>
          </a:p>
          <a:p>
            <a:pPr marL="25400" marR="0" defTabSz="449580">
              <a:spcBef>
                <a:spcPts val="70"/>
              </a:spcBef>
              <a:buClrTx/>
              <a:buSzTx/>
              <a:buFontTx/>
              <a:buNone/>
              <a:defRPr/>
            </a:pPr>
            <a:r>
              <a:rPr kumimoji="0" sz="2200" kern="1200" cap="none" spc="40" normalizeH="0" baseline="0" noProof="0" dirty="0">
                <a:solidFill>
                  <a:srgbClr val="0000FF"/>
                </a:solidFill>
                <a:latin typeface="SimSun" panose="02010600030101010101" pitchFamily="2" charset="-122"/>
                <a:ea typeface="WenQuanYi Zen Hei Sharp"/>
                <a:cs typeface="SimSun" panose="02010600030101010101" pitchFamily="2" charset="-122"/>
                <a:hlinkClick r:id="rId2"/>
              </a:rPr>
              <a:t>perso.crans.org/besson/phd/MAB_interactive_demo/</a:t>
            </a:r>
            <a:endParaRPr kumimoji="0" sz="2200" kern="1200" cap="none" spc="0" normalizeH="0" baseline="0" noProof="0">
              <a:latin typeface="SimSun" panose="02010600030101010101" pitchFamily="2" charset="-122"/>
              <a:ea typeface="WenQuanYi Zen Hei Sharp"/>
              <a:cs typeface="SimSun" panose="02010600030101010101" pitchFamily="2" charset="-122"/>
            </a:endParaRPr>
          </a:p>
        </p:txBody>
      </p:sp>
      <p:sp>
        <p:nvSpPr>
          <p:cNvPr id="4" name="object 4"/>
          <p:cNvSpPr txBox="1"/>
          <p:nvPr/>
        </p:nvSpPr>
        <p:spPr>
          <a:xfrm>
            <a:off x="1616075" y="95250"/>
            <a:ext cx="76200" cy="377190"/>
          </a:xfrm>
          <a:prstGeom prst="rect">
            <a:avLst/>
          </a:prstGeom>
        </p:spPr>
        <p:txBody>
          <a:bodyPr lIns="0" tIns="39027" rIns="0" bIns="0">
            <a:spAutoFit/>
          </a:bodyPr>
          <a:lstStyle/>
          <a:p>
            <a:pPr marR="0" defTabSz="449580">
              <a:spcBef>
                <a:spcPts val="305"/>
              </a:spcBef>
              <a:buClrTx/>
              <a:buSzTx/>
              <a:buFontTx/>
              <a:buNone/>
              <a:defRPr/>
            </a:pPr>
            <a:r>
              <a:rPr kumimoji="0" sz="2200" kern="1200" cap="none" spc="-5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p:txBody>
      </p:sp>
      <p:pic>
        <p:nvPicPr>
          <p:cNvPr id="80901" name="object 5"/>
          <p:cNvPicPr>
            <a:picLocks noChangeAspect="1"/>
          </p:cNvPicPr>
          <p:nvPr/>
        </p:nvPicPr>
        <p:blipFill>
          <a:blip r:embed="rId3"/>
          <a:stretch>
            <a:fillRect/>
          </a:stretch>
        </p:blipFill>
        <p:spPr>
          <a:xfrm>
            <a:off x="1524000" y="0"/>
            <a:ext cx="9139238" cy="504825"/>
          </a:xfrm>
          <a:prstGeom prst="rect">
            <a:avLst/>
          </a:prstGeom>
          <a:noFill/>
          <a:ln w="9525">
            <a:noFill/>
          </a:ln>
        </p:spPr>
      </p:pic>
      <p:sp>
        <p:nvSpPr>
          <p:cNvPr id="6" name="object 6"/>
          <p:cNvSpPr txBox="1">
            <a:spLocks noGrp="1"/>
          </p:cNvSpPr>
          <p:nvPr>
            <p:ph type="title"/>
          </p:nvPr>
        </p:nvSpPr>
        <p:spPr>
          <a:xfrm>
            <a:off x="1590675" y="477"/>
            <a:ext cx="7566025" cy="464185"/>
          </a:xfrm>
        </p:spPr>
        <p:txBody>
          <a:bodyPr vert="horz" wrap="square" lIns="0" tIns="33992" rIns="0" bIns="0" numCol="1" rtlCol="0" anchor="ctr" anchorCtr="0" compatLnSpc="1">
            <a:spAutoFit/>
          </a:bodyPr>
          <a:lstStyle/>
          <a:p>
            <a:pPr marL="25400" marR="0" lvl="0" indent="0" algn="l" defTabSz="449580" rtl="0" eaLnBrk="0" fontAlgn="base" latinLnBrk="0" hangingPunct="0">
              <a:lnSpc>
                <a:spcPct val="100000"/>
              </a:lnSpc>
              <a:spcBef>
                <a:spcPts val="270"/>
              </a:spcBef>
              <a:spcAft>
                <a:spcPct val="0"/>
              </a:spcAft>
              <a:buClr>
                <a:srgbClr val="000000"/>
              </a:buClr>
              <a:buSzPct val="100000"/>
              <a:buFont typeface="Times New Roman" panose="02020603050405020304" pitchFamily="18" charset="0"/>
              <a:buNone/>
              <a:defRPr/>
            </a:pPr>
            <a:r>
              <a:rPr kumimoji="0" sz="2800" b="0" i="0" u="none" strike="noStrike" kern="1200" cap="none" spc="-89" normalizeH="0" baseline="0" noProof="0" dirty="0">
                <a:ln>
                  <a:noFill/>
                </a:ln>
                <a:solidFill>
                  <a:srgbClr val="000000"/>
                </a:solidFill>
                <a:effectLst/>
                <a:uLnTx/>
                <a:uFillTx/>
                <a:latin typeface="+mj-lt"/>
                <a:ea typeface="+mj-ea"/>
                <a:cs typeface="+mj-cs"/>
              </a:rPr>
              <a:t>Discover</a:t>
            </a:r>
            <a:r>
              <a:rPr kumimoji="0" sz="2800" b="0" i="0" u="none" strike="noStrike" kern="1200" cap="none" spc="268" normalizeH="0" baseline="0" noProof="0" dirty="0">
                <a:ln>
                  <a:noFill/>
                </a:ln>
                <a:solidFill>
                  <a:srgbClr val="000000"/>
                </a:solidFill>
                <a:effectLst/>
                <a:uLnTx/>
                <a:uFillTx/>
                <a:latin typeface="+mj-lt"/>
                <a:ea typeface="+mj-ea"/>
                <a:cs typeface="+mj-cs"/>
              </a:rPr>
              <a:t> </a:t>
            </a:r>
            <a:r>
              <a:rPr kumimoji="0" sz="2800" b="0" i="0" u="none" strike="noStrike" kern="1200" cap="none" spc="-79" normalizeH="0" baseline="0" noProof="0" dirty="0">
                <a:ln>
                  <a:noFill/>
                </a:ln>
                <a:solidFill>
                  <a:srgbClr val="000000"/>
                </a:solidFill>
                <a:effectLst/>
                <a:uLnTx/>
                <a:uFillTx/>
                <a:latin typeface="+mj-lt"/>
                <a:ea typeface="+mj-ea"/>
                <a:cs typeface="+mj-cs"/>
              </a:rPr>
              <a:t>bandits</a:t>
            </a:r>
            <a:r>
              <a:rPr kumimoji="0" sz="2800" b="0" i="0" u="none" strike="noStrike" kern="1200" cap="none" spc="268" normalizeH="0" baseline="0" noProof="0" dirty="0">
                <a:ln>
                  <a:noFill/>
                </a:ln>
                <a:solidFill>
                  <a:srgbClr val="000000"/>
                </a:solidFill>
                <a:effectLst/>
                <a:uLnTx/>
                <a:uFillTx/>
                <a:latin typeface="+mj-lt"/>
                <a:ea typeface="+mj-ea"/>
                <a:cs typeface="+mj-cs"/>
              </a:rPr>
              <a:t> </a:t>
            </a:r>
            <a:r>
              <a:rPr kumimoji="0" sz="2800" b="0" i="0" u="none" strike="noStrike" kern="1200" cap="none" spc="-159" normalizeH="0" baseline="0" noProof="0" dirty="0">
                <a:ln>
                  <a:noFill/>
                </a:ln>
                <a:solidFill>
                  <a:srgbClr val="000000"/>
                </a:solidFill>
                <a:effectLst/>
                <a:uLnTx/>
                <a:uFillTx/>
                <a:latin typeface="+mj-lt"/>
                <a:ea typeface="+mj-ea"/>
                <a:cs typeface="+mj-cs"/>
              </a:rPr>
              <a:t>by</a:t>
            </a:r>
            <a:r>
              <a:rPr kumimoji="0" sz="2800" b="0" i="0" u="none" strike="noStrike" kern="1200" cap="none" spc="268" normalizeH="0" baseline="0" noProof="0" dirty="0">
                <a:ln>
                  <a:noFill/>
                </a:ln>
                <a:solidFill>
                  <a:srgbClr val="000000"/>
                </a:solidFill>
                <a:effectLst/>
                <a:uLnTx/>
                <a:uFillTx/>
                <a:latin typeface="+mj-lt"/>
                <a:ea typeface="+mj-ea"/>
                <a:cs typeface="+mj-cs"/>
              </a:rPr>
              <a:t> </a:t>
            </a:r>
            <a:r>
              <a:rPr kumimoji="0" sz="2800" b="0" i="0" u="none" strike="noStrike" kern="1200" cap="none" spc="-99" normalizeH="0" baseline="0" noProof="0" dirty="0">
                <a:ln>
                  <a:noFill/>
                </a:ln>
                <a:solidFill>
                  <a:srgbClr val="000000"/>
                </a:solidFill>
                <a:effectLst/>
                <a:uLnTx/>
                <a:uFillTx/>
                <a:latin typeface="+mj-lt"/>
                <a:ea typeface="+mj-ea"/>
                <a:cs typeface="+mj-cs"/>
              </a:rPr>
              <a:t>playing</a:t>
            </a:r>
            <a:r>
              <a:rPr kumimoji="0" sz="2800" b="0" i="0" u="none" strike="noStrike" kern="1200" cap="none" spc="278" normalizeH="0" baseline="0" noProof="0" dirty="0">
                <a:ln>
                  <a:noFill/>
                </a:ln>
                <a:solidFill>
                  <a:srgbClr val="000000"/>
                </a:solidFill>
                <a:effectLst/>
                <a:uLnTx/>
                <a:uFillTx/>
                <a:latin typeface="+mj-lt"/>
                <a:ea typeface="+mj-ea"/>
                <a:cs typeface="+mj-cs"/>
              </a:rPr>
              <a:t> </a:t>
            </a:r>
            <a:r>
              <a:rPr kumimoji="0" sz="2800" b="0" i="0" u="none" strike="noStrike" kern="1200" cap="none" spc="-69" normalizeH="0" baseline="0" noProof="0" dirty="0">
                <a:ln>
                  <a:noFill/>
                </a:ln>
                <a:solidFill>
                  <a:srgbClr val="000000"/>
                </a:solidFill>
                <a:effectLst/>
                <a:uLnTx/>
                <a:uFillTx/>
                <a:latin typeface="+mj-lt"/>
                <a:ea typeface="+mj-ea"/>
                <a:cs typeface="+mj-cs"/>
              </a:rPr>
              <a:t>this</a:t>
            </a:r>
            <a:r>
              <a:rPr kumimoji="0" sz="2800" b="0" i="0" u="none" strike="noStrike" kern="1200" cap="none" spc="268" normalizeH="0" baseline="0" noProof="0" dirty="0">
                <a:ln>
                  <a:noFill/>
                </a:ln>
                <a:solidFill>
                  <a:srgbClr val="000000"/>
                </a:solidFill>
                <a:effectLst/>
                <a:uLnTx/>
                <a:uFillTx/>
                <a:latin typeface="+mj-lt"/>
                <a:ea typeface="+mj-ea"/>
                <a:cs typeface="+mj-cs"/>
              </a:rPr>
              <a:t> </a:t>
            </a:r>
            <a:r>
              <a:rPr kumimoji="0" sz="2800" b="0" i="0" u="none" strike="noStrike" kern="1200" cap="none" spc="-89" normalizeH="0" baseline="0" noProof="0" dirty="0">
                <a:ln>
                  <a:noFill/>
                </a:ln>
                <a:solidFill>
                  <a:srgbClr val="000000"/>
                </a:solidFill>
                <a:effectLst/>
                <a:uLnTx/>
                <a:uFillTx/>
                <a:latin typeface="+mj-lt"/>
                <a:ea typeface="+mj-ea"/>
                <a:cs typeface="+mj-cs"/>
              </a:rPr>
              <a:t>online</a:t>
            </a:r>
            <a:r>
              <a:rPr kumimoji="0" sz="2800" b="0" i="0" u="none" strike="noStrike" kern="1200" cap="none" spc="268" normalizeH="0" baseline="0" noProof="0" dirty="0">
                <a:ln>
                  <a:noFill/>
                </a:ln>
                <a:solidFill>
                  <a:srgbClr val="000000"/>
                </a:solidFill>
                <a:effectLst/>
                <a:uLnTx/>
                <a:uFillTx/>
                <a:latin typeface="+mj-lt"/>
                <a:ea typeface="+mj-ea"/>
                <a:cs typeface="+mj-cs"/>
              </a:rPr>
              <a:t> </a:t>
            </a:r>
            <a:r>
              <a:rPr kumimoji="0" sz="2800" b="0" i="0" u="none" strike="noStrike" kern="1200" cap="none" spc="-50" normalizeH="0" baseline="0" noProof="0" dirty="0">
                <a:ln>
                  <a:noFill/>
                </a:ln>
                <a:solidFill>
                  <a:srgbClr val="000000"/>
                </a:solidFill>
                <a:effectLst/>
                <a:uLnTx/>
                <a:uFillTx/>
                <a:latin typeface="+mj-lt"/>
                <a:ea typeface="+mj-ea"/>
                <a:cs typeface="+mj-cs"/>
              </a:rPr>
              <a:t>demo!</a:t>
            </a:r>
            <a:endParaRPr kumimoji="0" sz="2800" b="0" i="0" u="none" strike="noStrike" kern="1200" cap="none" spc="-50" normalizeH="0" baseline="0" noProof="0" dirty="0">
              <a:ln>
                <a:noFill/>
              </a:ln>
              <a:solidFill>
                <a:srgbClr val="000000"/>
              </a:solidFill>
              <a:effectLst/>
              <a:uLnTx/>
              <a:uFillTx/>
              <a:latin typeface="+mj-lt"/>
              <a:ea typeface="+mj-ea"/>
              <a:cs typeface="+mj-cs"/>
            </a:endParaRPr>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object 2"/>
          <p:cNvSpPr txBox="1"/>
          <p:nvPr/>
        </p:nvSpPr>
        <p:spPr>
          <a:xfrm>
            <a:off x="650875" y="1228725"/>
            <a:ext cx="10822305" cy="3902710"/>
          </a:xfrm>
          <a:prstGeom prst="rect">
            <a:avLst/>
          </a:prstGeom>
          <a:solidFill>
            <a:schemeClr val="accent2">
              <a:lumMod val="20000"/>
              <a:lumOff val="80000"/>
            </a:schemeClr>
          </a:solidFill>
        </p:spPr>
        <p:txBody>
          <a:bodyPr wrap="square" lIns="0" tIns="22661" rIns="0" bIns="0">
            <a:noAutofit/>
          </a:bodyPr>
          <a:lstStyle/>
          <a:p>
            <a:pPr marL="450850" marR="0" indent="-351155" defTabSz="449580">
              <a:spcBef>
                <a:spcPts val="180"/>
              </a:spcBef>
              <a:buClr>
                <a:srgbClr val="3333B2"/>
              </a:buClr>
              <a:buSzTx/>
              <a:buFontTx/>
              <a:buChar char="►"/>
              <a:tabLst>
                <a:tab pos="451485" algn="l"/>
              </a:tabLst>
              <a:defRPr/>
            </a:pPr>
            <a:r>
              <a:rPr kumimoji="0" sz="2200" kern="1200" cap="none" spc="-139" normalizeH="0" baseline="0" noProof="0" dirty="0">
                <a:latin typeface="Tahoma" panose="020B0604030504040204"/>
                <a:ea typeface="WenQuanYi Zen Hei Sharp"/>
                <a:cs typeface="Tahoma" panose="020B0604030504040204"/>
              </a:rPr>
              <a:t>rewards</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59" normalizeH="0" baseline="0" noProof="0" dirty="0">
                <a:latin typeface="Tahoma" panose="020B0604030504040204"/>
                <a:ea typeface="WenQuanYi Zen Hei Sharp"/>
                <a:cs typeface="Tahoma" panose="020B0604030504040204"/>
              </a:rPr>
              <a:t>maximization</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50" normalizeH="0" baseline="0" noProof="0" dirty="0">
                <a:latin typeface="Tahoma" panose="020B0604030504040204"/>
                <a:ea typeface="WenQuanYi Zen Hei Sharp"/>
                <a:cs typeface="Tahoma" panose="020B0604030504040204"/>
              </a:rPr>
              <a:t>in</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a</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59" normalizeH="0" baseline="0" noProof="0" dirty="0">
                <a:latin typeface="Tahoma" panose="020B0604030504040204"/>
                <a:ea typeface="WenQuanYi Zen Hei Sharp"/>
                <a:cs typeface="Tahoma" panose="020B0604030504040204"/>
              </a:rPr>
              <a:t>stochastic</a:t>
            </a:r>
            <a:r>
              <a:rPr kumimoji="0" sz="2200" kern="1200" cap="none" spc="50" normalizeH="0" baseline="0" noProof="0" dirty="0">
                <a:latin typeface="Tahoma" panose="020B0604030504040204"/>
                <a:ea typeface="WenQuanYi Zen Hei Sharp"/>
                <a:cs typeface="Tahoma" panose="020B0604030504040204"/>
              </a:rPr>
              <a:t> </a:t>
            </a:r>
            <a:r>
              <a:rPr kumimoji="0" sz="2200" kern="1200" cap="none" spc="-59" normalizeH="0" baseline="0" noProof="0" dirty="0">
                <a:latin typeface="Tahoma" panose="020B0604030504040204"/>
                <a:ea typeface="WenQuanYi Zen Hei Sharp"/>
                <a:cs typeface="Tahoma" panose="020B0604030504040204"/>
              </a:rPr>
              <a:t>bandit</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89" normalizeH="0" baseline="0" noProof="0" dirty="0">
                <a:latin typeface="Tahoma" panose="020B0604030504040204"/>
                <a:ea typeface="WenQuanYi Zen Hei Sharp"/>
                <a:cs typeface="Tahoma" panose="020B0604030504040204"/>
              </a:rPr>
              <a:t>model</a:t>
            </a:r>
            <a:endParaRPr kumimoji="0" sz="2200" kern="1200" cap="none" spc="0" normalizeH="0" baseline="0" noProof="0">
              <a:latin typeface="Tahoma" panose="020B0604030504040204"/>
              <a:ea typeface="WenQuanYi Zen Hei Sharp"/>
              <a:cs typeface="Tahoma" panose="020B0604030504040204"/>
            </a:endParaRPr>
          </a:p>
          <a:p>
            <a:pPr marL="450850" marR="0" defTabSz="449580">
              <a:spcBef>
                <a:spcPts val="70"/>
              </a:spcBef>
              <a:buClrTx/>
              <a:buSzTx/>
              <a:buFontTx/>
              <a:buNone/>
              <a:defRPr/>
            </a:pPr>
            <a:r>
              <a:rPr kumimoji="0" sz="2200" kern="1200" cap="none" spc="89" normalizeH="0" baseline="0" noProof="0" dirty="0">
                <a:latin typeface="Tahoma" panose="020B0604030504040204"/>
                <a:ea typeface="WenQuanYi Zen Hei Sharp"/>
                <a:cs typeface="Tahoma" panose="020B0604030504040204"/>
              </a:rPr>
              <a:t>=</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79" normalizeH="0" baseline="0" noProof="0" dirty="0">
                <a:solidFill>
                  <a:srgbClr val="FF0000"/>
                </a:solidFill>
                <a:latin typeface="Tahoma" panose="020B0604030504040204"/>
                <a:ea typeface="WenQuanYi Zen Hei Sharp"/>
                <a:cs typeface="Tahoma" panose="020B0604030504040204"/>
              </a:rPr>
              <a:t>the</a:t>
            </a:r>
            <a:r>
              <a:rPr kumimoji="0" sz="2200" kern="1200" cap="none" spc="59" normalizeH="0" baseline="0" noProof="0" dirty="0">
                <a:solidFill>
                  <a:srgbClr val="FF0000"/>
                </a:solidFill>
                <a:latin typeface="Tahoma" panose="020B0604030504040204"/>
                <a:ea typeface="WenQuanYi Zen Hei Sharp"/>
                <a:cs typeface="Tahoma" panose="020B0604030504040204"/>
              </a:rPr>
              <a:t> </a:t>
            </a:r>
            <a:r>
              <a:rPr kumimoji="0" sz="2200" kern="1200" cap="none" spc="-79" normalizeH="0" baseline="0" noProof="0" dirty="0">
                <a:solidFill>
                  <a:srgbClr val="FF0000"/>
                </a:solidFill>
                <a:latin typeface="Tahoma" panose="020B0604030504040204"/>
                <a:ea typeface="WenQuanYi Zen Hei Sharp"/>
                <a:cs typeface="Tahoma" panose="020B0604030504040204"/>
              </a:rPr>
              <a:t>simplest</a:t>
            </a:r>
            <a:r>
              <a:rPr kumimoji="0" sz="2200" kern="1200" cap="none" spc="40" normalizeH="0" baseline="0" noProof="0" dirty="0">
                <a:solidFill>
                  <a:srgbClr val="FF0000"/>
                </a:solidFill>
                <a:latin typeface="Tahoma" panose="020B0604030504040204"/>
                <a:ea typeface="WenQuanYi Zen Hei Sharp"/>
                <a:cs typeface="Tahoma" panose="020B0604030504040204"/>
              </a:rPr>
              <a:t> </a:t>
            </a:r>
            <a:r>
              <a:rPr kumimoji="0" sz="2200" kern="1200" cap="none" spc="-99" normalizeH="0" baseline="0" noProof="0" dirty="0">
                <a:solidFill>
                  <a:srgbClr val="FF0000"/>
                </a:solidFill>
                <a:latin typeface="Tahoma" panose="020B0604030504040204"/>
                <a:ea typeface="WenQuanYi Zen Hei Sharp"/>
                <a:cs typeface="Tahoma" panose="020B0604030504040204"/>
              </a:rPr>
              <a:t>Reinforcement</a:t>
            </a:r>
            <a:r>
              <a:rPr kumimoji="0" sz="2200" kern="1200" cap="none" spc="50" normalizeH="0" baseline="0" noProof="0" dirty="0">
                <a:solidFill>
                  <a:srgbClr val="FF0000"/>
                </a:solidFill>
                <a:latin typeface="Tahoma" panose="020B0604030504040204"/>
                <a:ea typeface="WenQuanYi Zen Hei Sharp"/>
                <a:cs typeface="Tahoma" panose="020B0604030504040204"/>
              </a:rPr>
              <a:t> </a:t>
            </a:r>
            <a:r>
              <a:rPr kumimoji="0" sz="2200" kern="1200" cap="none" spc="-89" normalizeH="0" baseline="0" noProof="0" dirty="0">
                <a:solidFill>
                  <a:srgbClr val="FF0000"/>
                </a:solidFill>
                <a:latin typeface="Tahoma" panose="020B0604030504040204"/>
                <a:ea typeface="WenQuanYi Zen Hei Sharp"/>
                <a:cs typeface="Tahoma" panose="020B0604030504040204"/>
              </a:rPr>
              <a:t>Learning</a:t>
            </a:r>
            <a:r>
              <a:rPr kumimoji="0" sz="2200" kern="1200" cap="none" spc="59" normalizeH="0" baseline="0" noProof="0" dirty="0">
                <a:solidFill>
                  <a:srgbClr val="FF0000"/>
                </a:solidFill>
                <a:latin typeface="Tahoma" panose="020B0604030504040204"/>
                <a:ea typeface="WenQuanYi Zen Hei Sharp"/>
                <a:cs typeface="Tahoma" panose="020B0604030504040204"/>
              </a:rPr>
              <a:t> </a:t>
            </a:r>
            <a:r>
              <a:rPr kumimoji="0" sz="2200" kern="1200" cap="none" spc="20" normalizeH="0" baseline="0" noProof="0" dirty="0">
                <a:solidFill>
                  <a:srgbClr val="FF0000"/>
                </a:solidFill>
                <a:latin typeface="Tahoma" panose="020B0604030504040204"/>
                <a:ea typeface="WenQuanYi Zen Hei Sharp"/>
                <a:cs typeface="Tahoma" panose="020B0604030504040204"/>
              </a:rPr>
              <a:t>(RL)</a:t>
            </a:r>
            <a:r>
              <a:rPr kumimoji="0" sz="2200" kern="1200" cap="none" spc="40" normalizeH="0" baseline="0" noProof="0" dirty="0">
                <a:solidFill>
                  <a:srgbClr val="FF0000"/>
                </a:solidFill>
                <a:latin typeface="Tahoma" panose="020B0604030504040204"/>
                <a:ea typeface="WenQuanYi Zen Hei Sharp"/>
                <a:cs typeface="Tahoma" panose="020B0604030504040204"/>
              </a:rPr>
              <a:t> </a:t>
            </a:r>
            <a:r>
              <a:rPr kumimoji="0" sz="2200" kern="1200" cap="none" spc="-109" normalizeH="0" baseline="0" noProof="0" dirty="0">
                <a:solidFill>
                  <a:srgbClr val="FF0000"/>
                </a:solidFill>
                <a:latin typeface="Tahoma" panose="020B0604030504040204"/>
                <a:ea typeface="WenQuanYi Zen Hei Sharp"/>
                <a:cs typeface="Tahoma" panose="020B0604030504040204"/>
              </a:rPr>
              <a:t>problem</a:t>
            </a:r>
            <a:r>
              <a:rPr kumimoji="0" sz="2200" kern="1200" cap="none" spc="59" normalizeH="0" baseline="0" noProof="0" dirty="0">
                <a:solidFill>
                  <a:srgbClr val="FF0000"/>
                </a:solidFill>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(one</a:t>
            </a:r>
            <a:r>
              <a:rPr kumimoji="0" sz="2200" kern="1200" cap="none" spc="59" normalizeH="0" baseline="0" noProof="0" dirty="0">
                <a:latin typeface="Tahoma" panose="020B0604030504040204"/>
                <a:ea typeface="WenQuanYi Zen Hei Sharp"/>
                <a:cs typeface="Tahoma" panose="020B0604030504040204"/>
              </a:rPr>
              <a:t> </a:t>
            </a:r>
            <a:r>
              <a:rPr kumimoji="0" sz="2200" kern="1200" cap="none" spc="-59" normalizeH="0" baseline="0" noProof="0" dirty="0">
                <a:latin typeface="Tahoma" panose="020B0604030504040204"/>
                <a:ea typeface="WenQuanYi Zen Hei Sharp"/>
                <a:cs typeface="Tahoma" panose="020B0604030504040204"/>
              </a:rPr>
              <a:t>state)</a:t>
            </a:r>
            <a:endParaRPr kumimoji="0" sz="2200" kern="1200" cap="none" spc="0" normalizeH="0" baseline="0" noProof="0">
              <a:latin typeface="Tahoma" panose="020B0604030504040204"/>
              <a:ea typeface="WenQuanYi Zen Hei Sharp"/>
              <a:cs typeface="Tahoma" panose="020B0604030504040204"/>
            </a:endParaRPr>
          </a:p>
          <a:p>
            <a:pPr marL="450850" marR="0" indent="-351155" defTabSz="449580">
              <a:spcBef>
                <a:spcPts val="660"/>
              </a:spcBef>
              <a:buClr>
                <a:srgbClr val="3333B2"/>
              </a:buClr>
              <a:buSzTx/>
              <a:buFontTx/>
              <a:buChar char="►"/>
              <a:tabLst>
                <a:tab pos="451485" algn="l"/>
              </a:tabLst>
              <a:defRPr/>
            </a:pPr>
            <a:r>
              <a:rPr kumimoji="0" sz="2200" kern="1200" cap="none" spc="-79" normalizeH="0" baseline="0" noProof="0" dirty="0">
                <a:latin typeface="Tahoma" panose="020B0604030504040204"/>
                <a:ea typeface="WenQuanYi Zen Hei Sharp"/>
                <a:cs typeface="Tahoma" panose="020B0604030504040204"/>
              </a:rPr>
              <a:t>bandits</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139" normalizeH="0" baseline="0" noProof="0" dirty="0">
                <a:latin typeface="Tahoma" panose="020B0604030504040204"/>
                <a:ea typeface="WenQuanYi Zen Hei Sharp"/>
                <a:cs typeface="Tahoma" panose="020B0604030504040204"/>
              </a:rPr>
              <a:t>showcase</a:t>
            </a:r>
            <a:r>
              <a:rPr kumimoji="0" sz="2200" kern="1200" cap="none" spc="50" normalizeH="0" baseline="0" noProof="0" dirty="0">
                <a:latin typeface="Tahoma" panose="020B0604030504040204"/>
                <a:ea typeface="WenQuanYi Zen Hei Sharp"/>
                <a:cs typeface="Tahoma" panose="020B0604030504040204"/>
              </a:rPr>
              <a:t> </a:t>
            </a:r>
            <a:r>
              <a:rPr kumimoji="0" sz="2200" kern="1200" cap="none" spc="-79" normalizeH="0" baseline="0" noProof="0" dirty="0">
                <a:latin typeface="Tahoma" panose="020B0604030504040204"/>
                <a:ea typeface="WenQuanYi Zen Hei Sharp"/>
                <a:cs typeface="Tahoma" panose="020B0604030504040204"/>
              </a:rPr>
              <a:t>the</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59" normalizeH="0" baseline="0" noProof="0" dirty="0">
                <a:latin typeface="Tahoma" panose="020B0604030504040204"/>
                <a:ea typeface="WenQuanYi Zen Hei Sharp"/>
                <a:cs typeface="Tahoma" panose="020B0604030504040204"/>
              </a:rPr>
              <a:t>important</a:t>
            </a:r>
            <a:r>
              <a:rPr kumimoji="0" sz="2200" kern="1200" cap="none" spc="50" normalizeH="0" baseline="0" noProof="0" dirty="0">
                <a:latin typeface="Tahoma" panose="020B0604030504040204"/>
                <a:ea typeface="WenQuanYi Zen Hei Sharp"/>
                <a:cs typeface="Tahoma" panose="020B0604030504040204"/>
              </a:rPr>
              <a:t> </a:t>
            </a:r>
            <a:r>
              <a:rPr kumimoji="0" sz="2200" kern="1200" cap="none" spc="-59" normalizeH="0" baseline="0" noProof="0" dirty="0">
                <a:solidFill>
                  <a:srgbClr val="FF0000"/>
                </a:solidFill>
                <a:latin typeface="Tahoma" panose="020B0604030504040204"/>
                <a:ea typeface="WenQuanYi Zen Hei Sharp"/>
                <a:cs typeface="Tahoma" panose="020B0604030504040204"/>
              </a:rPr>
              <a:t>exploration/exploitation</a:t>
            </a:r>
            <a:r>
              <a:rPr kumimoji="0" sz="2200" kern="1200" cap="none" spc="40" normalizeH="0" baseline="0" noProof="0" dirty="0">
                <a:solidFill>
                  <a:srgbClr val="FF0000"/>
                </a:solidFill>
                <a:latin typeface="Tahoma" panose="020B0604030504040204"/>
                <a:ea typeface="WenQuanYi Zen Hei Sharp"/>
                <a:cs typeface="Tahoma" panose="020B0604030504040204"/>
              </a:rPr>
              <a:t> </a:t>
            </a:r>
            <a:r>
              <a:rPr kumimoji="0" sz="2200" kern="1200" cap="none" spc="-99" normalizeH="0" baseline="0" noProof="0" dirty="0">
                <a:solidFill>
                  <a:srgbClr val="FF0000"/>
                </a:solidFill>
                <a:latin typeface="Tahoma" panose="020B0604030504040204"/>
                <a:ea typeface="WenQuanYi Zen Hei Sharp"/>
                <a:cs typeface="Tahoma" panose="020B0604030504040204"/>
              </a:rPr>
              <a:t>dilemma</a:t>
            </a:r>
            <a:endParaRPr kumimoji="0" sz="2200" kern="1200" cap="none" spc="0" normalizeH="0" baseline="0" noProof="0">
              <a:latin typeface="Tahoma" panose="020B0604030504040204"/>
              <a:ea typeface="WenQuanYi Zen Hei Sharp"/>
              <a:cs typeface="Tahoma" panose="020B0604030504040204"/>
            </a:endParaRPr>
          </a:p>
          <a:p>
            <a:pPr marL="450850" marR="0" indent="-351155" defTabSz="449580">
              <a:spcBef>
                <a:spcPts val="655"/>
              </a:spcBef>
              <a:buClr>
                <a:srgbClr val="3333B2"/>
              </a:buClr>
              <a:buSzTx/>
              <a:buFontTx/>
              <a:buChar char="►"/>
              <a:tabLst>
                <a:tab pos="451485" algn="l"/>
              </a:tabLst>
              <a:defRPr/>
            </a:pPr>
            <a:r>
              <a:rPr kumimoji="0" sz="2200" kern="1200" cap="none" spc="-59" normalizeH="0" baseline="0" noProof="0" dirty="0">
                <a:solidFill>
                  <a:srgbClr val="FF0000"/>
                </a:solidFill>
                <a:latin typeface="Tahoma" panose="020B0604030504040204"/>
                <a:ea typeface="WenQuanYi Zen Hei Sharp"/>
                <a:cs typeface="Tahoma" panose="020B0604030504040204"/>
              </a:rPr>
              <a:t>bandit</a:t>
            </a:r>
            <a:r>
              <a:rPr kumimoji="0" sz="2200" kern="1200" cap="none" spc="0" normalizeH="0" baseline="0" noProof="0" dirty="0">
                <a:solidFill>
                  <a:srgbClr val="FF0000"/>
                </a:solidFill>
                <a:latin typeface="Tahoma" panose="020B0604030504040204"/>
                <a:ea typeface="WenQuanYi Zen Hei Sharp"/>
                <a:cs typeface="Tahoma" panose="020B0604030504040204"/>
              </a:rPr>
              <a:t> </a:t>
            </a:r>
            <a:r>
              <a:rPr kumimoji="0" sz="2200" kern="1200" cap="none" spc="-50" normalizeH="0" baseline="0" noProof="0" dirty="0">
                <a:solidFill>
                  <a:srgbClr val="FF0000"/>
                </a:solidFill>
                <a:latin typeface="Tahoma" panose="020B0604030504040204"/>
                <a:ea typeface="WenQuanYi Zen Hei Sharp"/>
                <a:cs typeface="Tahoma" panose="020B0604030504040204"/>
              </a:rPr>
              <a:t>tools</a:t>
            </a:r>
            <a:r>
              <a:rPr kumimoji="0" sz="2200" kern="1200" cap="none" spc="10" normalizeH="0" baseline="0" noProof="0" dirty="0">
                <a:solidFill>
                  <a:srgbClr val="FF0000"/>
                </a:solidFill>
                <a:latin typeface="Tahoma" panose="020B0604030504040204"/>
                <a:ea typeface="WenQuanYi Zen Hei Sharp"/>
                <a:cs typeface="Tahoma" panose="020B0604030504040204"/>
              </a:rPr>
              <a:t> </a:t>
            </a:r>
            <a:r>
              <a:rPr kumimoji="0" sz="2200" kern="1200" cap="none" spc="-139" normalizeH="0" baseline="0" noProof="0" dirty="0">
                <a:latin typeface="Tahoma" panose="020B0604030504040204"/>
                <a:ea typeface="WenQuanYi Zen Hei Sharp"/>
                <a:cs typeface="Tahoma" panose="020B0604030504040204"/>
              </a:rPr>
              <a:t>are</a:t>
            </a:r>
            <a:r>
              <a:rPr kumimoji="0" sz="2200" kern="1200" cap="none" spc="10" normalizeH="0" baseline="0" noProof="0" dirty="0">
                <a:latin typeface="Tahoma" panose="020B0604030504040204"/>
                <a:ea typeface="WenQuanYi Zen Hei Sharp"/>
                <a:cs typeface="Tahoma" panose="020B0604030504040204"/>
              </a:rPr>
              <a:t> </a:t>
            </a:r>
            <a:r>
              <a:rPr kumimoji="0" sz="2200" kern="1200" cap="none" spc="-99" normalizeH="0" baseline="0" noProof="0" dirty="0">
                <a:latin typeface="Tahoma" panose="020B0604030504040204"/>
                <a:ea typeface="WenQuanYi Zen Hei Sharp"/>
                <a:cs typeface="Tahoma" panose="020B0604030504040204"/>
              </a:rPr>
              <a:t>useful</a:t>
            </a:r>
            <a:r>
              <a:rPr kumimoji="0" sz="2200" kern="1200" cap="none" spc="10" normalizeH="0" baseline="0" noProof="0" dirty="0">
                <a:latin typeface="Tahoma" panose="020B0604030504040204"/>
                <a:ea typeface="WenQuanYi Zen Hei Sharp"/>
                <a:cs typeface="Tahoma" panose="020B0604030504040204"/>
              </a:rPr>
              <a:t> </a:t>
            </a:r>
            <a:r>
              <a:rPr kumimoji="0" sz="2200" kern="1200" cap="none" spc="-89" normalizeH="0" baseline="0" noProof="0" dirty="0">
                <a:latin typeface="Tahoma" panose="020B0604030504040204"/>
                <a:ea typeface="WenQuanYi Zen Hei Sharp"/>
                <a:cs typeface="Tahoma" panose="020B0604030504040204"/>
              </a:rPr>
              <a:t>for</a:t>
            </a:r>
            <a:r>
              <a:rPr kumimoji="0" sz="2200" kern="1200" cap="none" spc="10" normalizeH="0" baseline="0" noProof="0" dirty="0">
                <a:latin typeface="Tahoma" panose="020B0604030504040204"/>
                <a:ea typeface="WenQuanYi Zen Hei Sharp"/>
                <a:cs typeface="Tahoma" panose="020B0604030504040204"/>
              </a:rPr>
              <a:t> </a:t>
            </a:r>
            <a:r>
              <a:rPr kumimoji="0" sz="2200" kern="1200" cap="none" spc="50" normalizeH="0" baseline="0" noProof="0" dirty="0">
                <a:latin typeface="Tahoma" panose="020B0604030504040204"/>
                <a:ea typeface="WenQuanYi Zen Hei Sharp"/>
                <a:cs typeface="Tahoma" panose="020B0604030504040204"/>
              </a:rPr>
              <a:t>RL</a:t>
            </a:r>
            <a:endParaRPr kumimoji="0" sz="2200" kern="1200" cap="none" spc="0" normalizeH="0" baseline="0" noProof="0">
              <a:latin typeface="Tahoma" panose="020B0604030504040204"/>
              <a:ea typeface="WenQuanYi Zen Hei Sharp"/>
              <a:cs typeface="Tahoma" panose="020B0604030504040204"/>
            </a:endParaRPr>
          </a:p>
          <a:p>
            <a:pPr marL="450850" marR="0" indent="-351155" defTabSz="449580">
              <a:spcBef>
                <a:spcPts val="665"/>
              </a:spcBef>
              <a:buClr>
                <a:srgbClr val="3333B2"/>
              </a:buClr>
              <a:buSzTx/>
              <a:buFontTx/>
              <a:buChar char="►"/>
              <a:tabLst>
                <a:tab pos="451485" algn="l"/>
              </a:tabLst>
              <a:defRPr/>
            </a:pPr>
            <a:r>
              <a:rPr kumimoji="0" sz="2200" kern="1200" cap="none" spc="-79" normalizeH="0" baseline="0" noProof="0" dirty="0">
                <a:latin typeface="Tahoma" panose="020B0604030504040204"/>
                <a:ea typeface="WenQuanYi Zen Hei Sharp"/>
                <a:cs typeface="Tahoma" panose="020B0604030504040204"/>
              </a:rPr>
              <a:t>bandits</a:t>
            </a:r>
            <a:r>
              <a:rPr kumimoji="0" sz="2200" kern="1200" cap="none" spc="20" normalizeH="0" baseline="0" noProof="0" dirty="0">
                <a:latin typeface="Tahoma" panose="020B0604030504040204"/>
                <a:ea typeface="WenQuanYi Zen Hei Sharp"/>
                <a:cs typeface="Tahoma" panose="020B0604030504040204"/>
              </a:rPr>
              <a:t> </a:t>
            </a:r>
            <a:r>
              <a:rPr kumimoji="0" sz="2200" kern="1200" cap="none" spc="-129" normalizeH="0" baseline="0" noProof="0" dirty="0">
                <a:latin typeface="Tahoma" panose="020B0604030504040204"/>
                <a:ea typeface="WenQuanYi Zen Hei Sharp"/>
                <a:cs typeface="Tahoma" panose="020B0604030504040204"/>
              </a:rPr>
              <a:t>have</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59" normalizeH="0" baseline="0" noProof="0" dirty="0">
                <a:latin typeface="Tahoma" panose="020B0604030504040204"/>
                <a:ea typeface="WenQuanYi Zen Hei Sharp"/>
                <a:cs typeface="Tahoma" panose="020B0604030504040204"/>
              </a:rPr>
              <a:t>application</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109" normalizeH="0" baseline="0" noProof="0" dirty="0">
                <a:solidFill>
                  <a:srgbClr val="FF0000"/>
                </a:solidFill>
                <a:latin typeface="Tahoma" panose="020B0604030504040204"/>
                <a:ea typeface="WenQuanYi Zen Hei Sharp"/>
                <a:cs typeface="Tahoma" panose="020B0604030504040204"/>
              </a:rPr>
              <a:t>beyond</a:t>
            </a:r>
            <a:r>
              <a:rPr kumimoji="0" sz="2200" kern="1200" cap="none" spc="30" normalizeH="0" baseline="0" noProof="0" dirty="0">
                <a:solidFill>
                  <a:srgbClr val="FF0000"/>
                </a:solidFill>
                <a:latin typeface="Tahoma" panose="020B0604030504040204"/>
                <a:ea typeface="WenQuanYi Zen Hei Sharp"/>
                <a:cs typeface="Tahoma" panose="020B0604030504040204"/>
              </a:rPr>
              <a:t> </a:t>
            </a:r>
            <a:r>
              <a:rPr kumimoji="0" sz="2200" kern="1200" cap="none" spc="59" normalizeH="0" baseline="0" noProof="0" dirty="0">
                <a:solidFill>
                  <a:srgbClr val="FF0000"/>
                </a:solidFill>
                <a:latin typeface="Tahoma" panose="020B0604030504040204"/>
                <a:ea typeface="WenQuanYi Zen Hei Sharp"/>
                <a:cs typeface="Tahoma" panose="020B0604030504040204"/>
              </a:rPr>
              <a:t>RL</a:t>
            </a:r>
            <a:r>
              <a:rPr kumimoji="0" sz="2200" kern="1200" cap="none" spc="30" normalizeH="0" baseline="0" noProof="0" dirty="0">
                <a:solidFill>
                  <a:srgbClr val="FF0000"/>
                </a:solidFill>
                <a:latin typeface="Tahoma" panose="020B0604030504040204"/>
                <a:ea typeface="WenQuanYi Zen Hei Sharp"/>
                <a:cs typeface="Tahoma" panose="020B0604030504040204"/>
              </a:rPr>
              <a:t> </a:t>
            </a:r>
            <a:r>
              <a:rPr kumimoji="0" sz="2200" kern="1200" cap="none" spc="-69" normalizeH="0" baseline="0" noProof="0" dirty="0">
                <a:latin typeface="Tahoma" panose="020B0604030504040204"/>
                <a:ea typeface="WenQuanYi Zen Hei Sharp"/>
                <a:cs typeface="Tahoma" panose="020B0604030504040204"/>
              </a:rPr>
              <a:t>(i.e.</a:t>
            </a:r>
            <a:r>
              <a:rPr kumimoji="0" sz="2200" kern="1200" cap="none" spc="268" normalizeH="0" baseline="0" noProof="0" dirty="0">
                <a:latin typeface="Tahoma" panose="020B0604030504040204"/>
                <a:ea typeface="WenQuanYi Zen Hei Sharp"/>
                <a:cs typeface="Tahoma" panose="020B0604030504040204"/>
              </a:rPr>
              <a:t> </a:t>
            </a:r>
            <a:r>
              <a:rPr kumimoji="0" sz="2200" kern="1200" cap="none" spc="-50" normalizeH="0" baseline="0" noProof="0" dirty="0">
                <a:latin typeface="Tahoma" panose="020B0604030504040204"/>
                <a:ea typeface="WenQuanYi Zen Hei Sharp"/>
                <a:cs typeface="Tahoma" panose="020B0604030504040204"/>
              </a:rPr>
              <a:t>without</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59" normalizeH="0" baseline="0" noProof="0" dirty="0">
                <a:latin typeface="Tahoma" panose="020B0604030504040204"/>
                <a:ea typeface="WenQuanYi Zen Hei Sharp"/>
                <a:cs typeface="Tahoma" panose="020B0604030504040204"/>
              </a:rPr>
              <a:t>“reward”)</a:t>
            </a:r>
            <a:endParaRPr kumimoji="0" sz="2200" kern="1200" cap="none" spc="0" normalizeH="0" baseline="0" noProof="0">
              <a:latin typeface="Tahoma" panose="020B0604030504040204"/>
              <a:ea typeface="WenQuanYi Zen Hei Sharp"/>
              <a:cs typeface="Tahoma" panose="020B0604030504040204"/>
            </a:endParaRPr>
          </a:p>
          <a:p>
            <a:pPr marL="450850" marR="0" indent="-351155" defTabSz="449580">
              <a:spcBef>
                <a:spcPts val="660"/>
              </a:spcBef>
              <a:buClr>
                <a:srgbClr val="3333B2"/>
              </a:buClr>
              <a:buSzTx/>
              <a:buFontTx/>
              <a:buChar char="►"/>
              <a:tabLst>
                <a:tab pos="451485" algn="l"/>
              </a:tabLst>
              <a:defRPr/>
            </a:pPr>
            <a:r>
              <a:rPr kumimoji="0" sz="2200" kern="1200" cap="none" spc="-109" normalizeH="0" baseline="0" noProof="0" dirty="0">
                <a:latin typeface="Tahoma" panose="020B0604030504040204"/>
                <a:ea typeface="WenQuanYi Zen Hei Sharp"/>
                <a:cs typeface="Tahoma" panose="020B0604030504040204"/>
              </a:rPr>
              <a:t>and</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79" normalizeH="0" baseline="0" noProof="0" dirty="0">
                <a:latin typeface="Tahoma" panose="020B0604030504040204"/>
                <a:ea typeface="WenQuanYi Zen Hei Sharp"/>
                <a:cs typeface="Tahoma" panose="020B0604030504040204"/>
              </a:rPr>
              <a:t>bandits</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129" normalizeH="0" baseline="0" noProof="0" dirty="0">
                <a:latin typeface="Tahoma" panose="020B0604030504040204"/>
                <a:ea typeface="WenQuanYi Zen Hei Sharp"/>
                <a:cs typeface="Tahoma" panose="020B0604030504040204"/>
              </a:rPr>
              <a:t>have</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89" normalizeH="0" baseline="0" noProof="0" dirty="0">
                <a:latin typeface="Tahoma" panose="020B0604030504040204"/>
                <a:ea typeface="WenQuanYi Zen Hei Sharp"/>
                <a:cs typeface="Tahoma" panose="020B0604030504040204"/>
              </a:rPr>
              <a:t>great</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69" normalizeH="0" baseline="0" noProof="0" dirty="0">
                <a:latin typeface="Tahoma" panose="020B0604030504040204"/>
                <a:ea typeface="WenQuanYi Zen Hei Sharp"/>
                <a:cs typeface="Tahoma" panose="020B0604030504040204"/>
              </a:rPr>
              <a:t>applications</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30" normalizeH="0" baseline="0" noProof="0" dirty="0">
                <a:latin typeface="Tahoma" panose="020B0604030504040204"/>
                <a:ea typeface="WenQuanYi Zen Hei Sharp"/>
                <a:cs typeface="Tahoma" panose="020B0604030504040204"/>
              </a:rPr>
              <a:t>to</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59" normalizeH="0" baseline="0" noProof="0">
                <a:latin typeface="Tahoma" panose="020B0604030504040204"/>
                <a:ea typeface="WenQuanYi Zen Hei Sharp"/>
                <a:cs typeface="Tahoma" panose="020B0604030504040204"/>
              </a:rPr>
              <a:t>Cognitive</a:t>
            </a:r>
            <a:r>
              <a:rPr kumimoji="0" sz="2200" kern="1200" cap="none" spc="30" normalizeH="0" baseline="0" noProof="0">
                <a:latin typeface="Tahoma" panose="020B0604030504040204"/>
                <a:ea typeface="WenQuanYi Zen Hei Sharp"/>
                <a:cs typeface="Tahoma" panose="020B0604030504040204"/>
              </a:rPr>
              <a:t> </a:t>
            </a:r>
            <a:r>
              <a:rPr kumimoji="0" sz="2200" kern="1200" cap="none" spc="-59" normalizeH="0" baseline="0" noProof="0">
                <a:latin typeface="Tahoma" panose="020B0604030504040204"/>
                <a:ea typeface="WenQuanYi Zen Hei Sharp"/>
                <a:cs typeface="Tahoma" panose="020B0604030504040204"/>
              </a:rPr>
              <a:t>Radio</a:t>
            </a:r>
            <a:endParaRPr kumimoji="0" sz="2200" kern="1200" cap="none" spc="0" normalizeH="0" baseline="0" noProof="0">
              <a:latin typeface="Tahoma" panose="020B0604030504040204"/>
              <a:ea typeface="WenQuanYi Zen Hei Sharp"/>
              <a:cs typeface="Tahoma" panose="020B0604030504040204"/>
            </a:endParaRPr>
          </a:p>
        </p:txBody>
      </p:sp>
      <p:sp>
        <p:nvSpPr>
          <p:cNvPr id="3" name="object 3"/>
          <p:cNvSpPr txBox="1"/>
          <p:nvPr/>
        </p:nvSpPr>
        <p:spPr>
          <a:xfrm>
            <a:off x="1616075" y="95250"/>
            <a:ext cx="76200" cy="377190"/>
          </a:xfrm>
          <a:prstGeom prst="rect">
            <a:avLst/>
          </a:prstGeom>
        </p:spPr>
        <p:txBody>
          <a:bodyPr lIns="0" tIns="39027" rIns="0" bIns="0">
            <a:spAutoFit/>
          </a:bodyPr>
          <a:lstStyle/>
          <a:p>
            <a:pPr marR="0" defTabSz="449580">
              <a:spcBef>
                <a:spcPts val="305"/>
              </a:spcBef>
              <a:buClrTx/>
              <a:buSzTx/>
              <a:buFontTx/>
              <a:buNone/>
              <a:defRPr/>
            </a:pPr>
            <a:r>
              <a:rPr kumimoji="0" sz="2200" kern="1200" cap="none" spc="-5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p:txBody>
      </p:sp>
      <p:pic>
        <p:nvPicPr>
          <p:cNvPr id="77828" name="object 4"/>
          <p:cNvPicPr>
            <a:picLocks noChangeAspect="1"/>
          </p:cNvPicPr>
          <p:nvPr/>
        </p:nvPicPr>
        <p:blipFill>
          <a:blip r:embed="rId1"/>
          <a:stretch>
            <a:fillRect/>
          </a:stretch>
        </p:blipFill>
        <p:spPr>
          <a:xfrm>
            <a:off x="1524000" y="0"/>
            <a:ext cx="9139238" cy="504825"/>
          </a:xfrm>
          <a:prstGeom prst="rect">
            <a:avLst/>
          </a:prstGeom>
          <a:noFill/>
          <a:ln w="9525">
            <a:noFill/>
          </a:ln>
        </p:spPr>
      </p:pic>
      <p:sp>
        <p:nvSpPr>
          <p:cNvPr id="5" name="object 5"/>
          <p:cNvSpPr txBox="1">
            <a:spLocks noGrp="1"/>
          </p:cNvSpPr>
          <p:nvPr>
            <p:ph type="title"/>
          </p:nvPr>
        </p:nvSpPr>
        <p:spPr>
          <a:xfrm>
            <a:off x="1590675" y="477"/>
            <a:ext cx="5700713" cy="464185"/>
          </a:xfrm>
        </p:spPr>
        <p:txBody>
          <a:bodyPr vert="horz" wrap="square" lIns="0" tIns="33992" rIns="0" bIns="0" numCol="1" rtlCol="0" anchor="ctr" anchorCtr="0" compatLnSpc="1">
            <a:spAutoFit/>
          </a:bodyPr>
          <a:lstStyle/>
          <a:p>
            <a:pPr marL="25400" marR="0" lvl="0" indent="0" algn="l" defTabSz="449580" rtl="0" eaLnBrk="0" fontAlgn="base" latinLnBrk="0" hangingPunct="0">
              <a:lnSpc>
                <a:spcPct val="100000"/>
              </a:lnSpc>
              <a:spcBef>
                <a:spcPts val="270"/>
              </a:spcBef>
              <a:spcAft>
                <a:spcPct val="0"/>
              </a:spcAft>
              <a:buClr>
                <a:srgbClr val="000000"/>
              </a:buClr>
              <a:buSzPct val="100000"/>
              <a:buFont typeface="Times New Roman" panose="02020603050405020304" pitchFamily="18" charset="0"/>
              <a:buNone/>
              <a:defRPr/>
            </a:pPr>
            <a:r>
              <a:rPr kumimoji="0" sz="2800" b="0" i="0" u="none" strike="noStrike" kern="1200" cap="none" spc="30" normalizeH="0" baseline="0" noProof="0" dirty="0">
                <a:ln>
                  <a:noFill/>
                </a:ln>
                <a:solidFill>
                  <a:srgbClr val="000000"/>
                </a:solidFill>
                <a:effectLst/>
                <a:uLnTx/>
                <a:uFillTx/>
                <a:latin typeface="+mj-lt"/>
                <a:ea typeface="+mj-ea"/>
                <a:cs typeface="+mj-cs"/>
              </a:rPr>
              <a:t>Why</a:t>
            </a:r>
            <a:r>
              <a:rPr kumimoji="0" sz="2800" b="0" i="0" u="none" strike="noStrike" kern="1200" cap="none" spc="238" normalizeH="0" baseline="0" noProof="0" dirty="0">
                <a:ln>
                  <a:noFill/>
                </a:ln>
                <a:solidFill>
                  <a:srgbClr val="000000"/>
                </a:solidFill>
                <a:effectLst/>
                <a:uLnTx/>
                <a:uFillTx/>
                <a:latin typeface="+mj-lt"/>
                <a:ea typeface="+mj-ea"/>
                <a:cs typeface="+mj-cs"/>
              </a:rPr>
              <a:t> </a:t>
            </a:r>
            <a:r>
              <a:rPr kumimoji="0" sz="2800" b="0" i="0" u="none" strike="noStrike" kern="1200" cap="none" spc="-30" normalizeH="0" baseline="0" noProof="0" dirty="0">
                <a:ln>
                  <a:noFill/>
                </a:ln>
                <a:solidFill>
                  <a:srgbClr val="000000"/>
                </a:solidFill>
                <a:effectLst/>
                <a:uLnTx/>
                <a:uFillTx/>
                <a:latin typeface="+mj-lt"/>
                <a:ea typeface="+mj-ea"/>
                <a:cs typeface="+mj-cs"/>
              </a:rPr>
              <a:t>talking</a:t>
            </a:r>
            <a:r>
              <a:rPr kumimoji="0" sz="2800" b="0" i="0" u="none" strike="noStrike" kern="1200" cap="none" spc="248" normalizeH="0" baseline="0" noProof="0" dirty="0">
                <a:ln>
                  <a:noFill/>
                </a:ln>
                <a:solidFill>
                  <a:srgbClr val="000000"/>
                </a:solidFill>
                <a:effectLst/>
                <a:uLnTx/>
                <a:uFillTx/>
                <a:latin typeface="+mj-lt"/>
                <a:ea typeface="+mj-ea"/>
                <a:cs typeface="+mj-cs"/>
              </a:rPr>
              <a:t> </a:t>
            </a:r>
            <a:r>
              <a:rPr kumimoji="0" sz="2800" b="0" i="0" u="none" strike="noStrike" kern="1200" cap="none" spc="-20" normalizeH="0" baseline="0" noProof="0" dirty="0">
                <a:ln>
                  <a:noFill/>
                </a:ln>
                <a:solidFill>
                  <a:srgbClr val="000000"/>
                </a:solidFill>
                <a:effectLst/>
                <a:uLnTx/>
                <a:uFillTx/>
                <a:latin typeface="+mj-lt"/>
                <a:ea typeface="+mj-ea"/>
                <a:cs typeface="+mj-cs"/>
              </a:rPr>
              <a:t>about</a:t>
            </a:r>
            <a:r>
              <a:rPr kumimoji="0" sz="2800" b="0" i="0" u="none" strike="noStrike" kern="1200" cap="none" spc="248" normalizeH="0" baseline="0" noProof="0" dirty="0">
                <a:ln>
                  <a:noFill/>
                </a:ln>
                <a:solidFill>
                  <a:srgbClr val="000000"/>
                </a:solidFill>
                <a:effectLst/>
                <a:uLnTx/>
                <a:uFillTx/>
                <a:latin typeface="+mj-lt"/>
                <a:ea typeface="+mj-ea"/>
                <a:cs typeface="+mj-cs"/>
              </a:rPr>
              <a:t> </a:t>
            </a:r>
            <a:r>
              <a:rPr kumimoji="0" sz="2800" b="0" i="0" u="none" strike="noStrike" kern="1200" cap="none" spc="-79" normalizeH="0" baseline="0" noProof="0" dirty="0">
                <a:ln>
                  <a:noFill/>
                </a:ln>
                <a:solidFill>
                  <a:srgbClr val="000000"/>
                </a:solidFill>
                <a:effectLst/>
                <a:uLnTx/>
                <a:uFillTx/>
                <a:latin typeface="+mj-lt"/>
                <a:ea typeface="+mj-ea"/>
                <a:cs typeface="+mj-cs"/>
              </a:rPr>
              <a:t>bandits</a:t>
            </a:r>
            <a:r>
              <a:rPr kumimoji="0" sz="2800" b="0" i="0" u="none" strike="noStrike" kern="1200" cap="none" spc="248" normalizeH="0" baseline="0" noProof="0" dirty="0">
                <a:ln>
                  <a:noFill/>
                </a:ln>
                <a:solidFill>
                  <a:srgbClr val="000000"/>
                </a:solidFill>
                <a:effectLst/>
                <a:uLnTx/>
                <a:uFillTx/>
                <a:latin typeface="+mj-lt"/>
                <a:ea typeface="+mj-ea"/>
                <a:cs typeface="+mj-cs"/>
              </a:rPr>
              <a:t> </a:t>
            </a:r>
            <a:r>
              <a:rPr kumimoji="0" sz="2800" b="0" i="0" u="none" strike="noStrike" kern="1200" cap="none" spc="-69" normalizeH="0" baseline="0" noProof="0" dirty="0">
                <a:ln>
                  <a:noFill/>
                </a:ln>
                <a:solidFill>
                  <a:srgbClr val="000000"/>
                </a:solidFill>
                <a:effectLst/>
                <a:uLnTx/>
                <a:uFillTx/>
                <a:latin typeface="+mj-lt"/>
                <a:ea typeface="+mj-ea"/>
                <a:cs typeface="+mj-cs"/>
              </a:rPr>
              <a:t>today?</a:t>
            </a:r>
            <a:endParaRPr kumimoji="0" sz="2800" b="0" i="0" u="none" strike="noStrike" kern="1200" cap="none" spc="-69" normalizeH="0" baseline="0" noProof="0" dirty="0">
              <a:ln>
                <a:noFill/>
              </a:ln>
              <a:solidFill>
                <a:srgbClr val="000000"/>
              </a:solidFill>
              <a:effectLst/>
              <a:uLnTx/>
              <a:uFillTx/>
              <a:latin typeface="+mj-lt"/>
              <a:ea typeface="+mj-ea"/>
              <a:cs typeface="+mj-cs"/>
            </a:endParaRPr>
          </a:p>
        </p:txBody>
      </p:sp>
      <p:sp>
        <p:nvSpPr>
          <p:cNvPr id="4" name="Slide Number Placeholder 3"/>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ransition>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object 2"/>
          <p:cNvSpPr txBox="1"/>
          <p:nvPr/>
        </p:nvSpPr>
        <p:spPr>
          <a:xfrm>
            <a:off x="3784600" y="871538"/>
            <a:ext cx="4748213" cy="360680"/>
          </a:xfrm>
          <a:prstGeom prst="rect">
            <a:avLst/>
          </a:prstGeom>
        </p:spPr>
        <p:txBody>
          <a:bodyPr lIns="0" tIns="22661" rIns="0" bIns="0">
            <a:spAutoFit/>
          </a:bodyPr>
          <a:lstStyle/>
          <a:p>
            <a:pPr marL="50165" marR="0" defTabSz="449580">
              <a:spcBef>
                <a:spcPts val="180"/>
              </a:spcBef>
              <a:buClrTx/>
              <a:buSzTx/>
              <a:buFontTx/>
              <a:buNone/>
              <a:defRPr/>
            </a:pPr>
            <a:r>
              <a:rPr kumimoji="0" sz="2200" i="1" kern="1200" cap="none" spc="40" normalizeH="0" baseline="0" noProof="0" dirty="0">
                <a:latin typeface="Arial" panose="020B0604020202020204"/>
                <a:ea typeface="WenQuanYi Zen Hei Sharp"/>
                <a:cs typeface="Arial" panose="020B0604020202020204"/>
              </a:rPr>
              <a:t>K </a:t>
            </a:r>
            <a:r>
              <a:rPr kumimoji="0" sz="2200" i="1" kern="1200" cap="none" spc="-238" normalizeH="0" baseline="0" noProof="0" dirty="0">
                <a:latin typeface="Arial" panose="020B0604020202020204"/>
                <a:ea typeface="WenQuanYi Zen Hei Sharp"/>
                <a:cs typeface="Arial" panose="020B0604020202020204"/>
              </a:rPr>
              <a:t> </a:t>
            </a:r>
            <a:r>
              <a:rPr kumimoji="0" sz="2200" b="1" kern="1200" cap="none" spc="-149" normalizeH="0" baseline="0" noProof="0" dirty="0">
                <a:latin typeface="Arial" panose="020B0604020202020204"/>
                <a:ea typeface="WenQuanYi Zen Hei Sharp"/>
                <a:cs typeface="Arial" panose="020B0604020202020204"/>
              </a:rPr>
              <a:t>a</a:t>
            </a:r>
            <a:r>
              <a:rPr kumimoji="0" sz="2200" b="1" kern="1200" cap="none" spc="-139" normalizeH="0" baseline="0" noProof="0" dirty="0">
                <a:latin typeface="Arial" panose="020B0604020202020204"/>
                <a:ea typeface="WenQuanYi Zen Hei Sharp"/>
                <a:cs typeface="Arial" panose="020B0604020202020204"/>
              </a:rPr>
              <a:t>rms</a:t>
            </a:r>
            <a:r>
              <a:rPr kumimoji="0" sz="2200" b="1" kern="1200" cap="none" spc="109" normalizeH="0" baseline="0" noProof="0" dirty="0">
                <a:latin typeface="Arial" panose="020B0604020202020204"/>
                <a:ea typeface="WenQuanYi Zen Hei Sharp"/>
                <a:cs typeface="Arial" panose="020B0604020202020204"/>
              </a:rPr>
              <a:t> </a:t>
            </a:r>
            <a:r>
              <a:rPr kumimoji="0" sz="2200" kern="1200" cap="none" spc="-466" normalizeH="0" baseline="0" noProof="0" dirty="0">
                <a:latin typeface="Lucida Sans Unicode" panose="020B0602030504020204"/>
                <a:ea typeface="WenQuanYi Zen Hei Sharp"/>
                <a:cs typeface="Lucida Sans Unicode" panose="020B0602030504020204"/>
              </a:rPr>
              <a:t>⇔</a:t>
            </a:r>
            <a:r>
              <a:rPr kumimoji="0" sz="2200" kern="1200" cap="none" spc="30" normalizeH="0" baseline="0" noProof="0" dirty="0">
                <a:latin typeface="Lucida Sans Unicode" panose="020B0602030504020204"/>
                <a:ea typeface="WenQuanYi Zen Hei Sharp"/>
                <a:cs typeface="Lucida Sans Unicode" panose="020B0602030504020204"/>
              </a:rPr>
              <a:t> </a:t>
            </a:r>
            <a:r>
              <a:rPr kumimoji="0" sz="2200" i="1" kern="1200" cap="none" spc="40" normalizeH="0" baseline="0" noProof="0" dirty="0">
                <a:latin typeface="Arial" panose="020B0604020202020204"/>
                <a:ea typeface="WenQuanYi Zen Hei Sharp"/>
                <a:cs typeface="Arial" panose="020B0604020202020204"/>
              </a:rPr>
              <a:t>K</a:t>
            </a:r>
            <a:r>
              <a:rPr kumimoji="0" sz="2200" i="1" kern="1200" cap="none" spc="0" normalizeH="0" baseline="0" noProof="0" dirty="0">
                <a:latin typeface="Arial" panose="020B0604020202020204"/>
                <a:ea typeface="WenQuanYi Zen Hei Sharp"/>
                <a:cs typeface="Arial" panose="020B0604020202020204"/>
              </a:rPr>
              <a:t> </a:t>
            </a:r>
            <a:r>
              <a:rPr kumimoji="0" sz="2200" i="1" kern="1200" cap="none" spc="-238" normalizeH="0" baseline="0" noProof="0" dirty="0">
                <a:latin typeface="Arial" panose="020B0604020202020204"/>
                <a:ea typeface="WenQuanYi Zen Hei Sharp"/>
                <a:cs typeface="Arial" panose="020B0604020202020204"/>
              </a:rPr>
              <a:t> </a:t>
            </a:r>
            <a:r>
              <a:rPr kumimoji="0" sz="2200" kern="1200" cap="none" spc="-119" normalizeH="0" baseline="0" noProof="0" dirty="0">
                <a:latin typeface="Tahoma" panose="020B0604030504040204"/>
                <a:ea typeface="WenQuanYi Zen Hei Sharp"/>
                <a:cs typeface="Tahoma" panose="020B0604030504040204"/>
              </a:rPr>
              <a:t>re</a:t>
            </a:r>
            <a:r>
              <a:rPr kumimoji="0" sz="2200" kern="1200" cap="none" spc="-248" normalizeH="0" baseline="0" noProof="0" dirty="0">
                <a:latin typeface="Tahoma" panose="020B0604030504040204"/>
                <a:ea typeface="WenQuanYi Zen Hei Sharp"/>
                <a:cs typeface="Tahoma" panose="020B0604030504040204"/>
              </a:rPr>
              <a:t>w</a:t>
            </a:r>
            <a:r>
              <a:rPr kumimoji="0" sz="2200" kern="1200" cap="none" spc="-178" normalizeH="0" baseline="0" noProof="0" dirty="0">
                <a:latin typeface="Tahoma" panose="020B0604030504040204"/>
                <a:ea typeface="WenQuanYi Zen Hei Sharp"/>
                <a:cs typeface="Tahoma" panose="020B0604030504040204"/>
              </a:rPr>
              <a:t>a</a:t>
            </a:r>
            <a:r>
              <a:rPr kumimoji="0" sz="2200" kern="1200" cap="none" spc="-109" normalizeH="0" baseline="0" noProof="0" dirty="0">
                <a:latin typeface="Tahoma" panose="020B0604030504040204"/>
                <a:ea typeface="WenQuanYi Zen Hei Sharp"/>
                <a:cs typeface="Tahoma" panose="020B0604030504040204"/>
              </a:rPr>
              <a:t>rd</a:t>
            </a:r>
            <a:r>
              <a:rPr kumimoji="0" sz="2200" kern="1200" cap="none" spc="-99" normalizeH="0" baseline="0" noProof="0" dirty="0">
                <a:latin typeface="Tahoma" panose="020B0604030504040204"/>
                <a:ea typeface="WenQuanYi Zen Hei Sharp"/>
                <a:cs typeface="Tahoma" panose="020B0604030504040204"/>
              </a:rPr>
              <a:t>s</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99" normalizeH="0" baseline="0" noProof="0" dirty="0">
                <a:latin typeface="Tahoma" panose="020B0604030504040204"/>
                <a:ea typeface="WenQuanYi Zen Hei Sharp"/>
                <a:cs typeface="Tahoma" panose="020B0604030504040204"/>
              </a:rPr>
              <a:t>streams</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10" normalizeH="0" baseline="0" noProof="0" dirty="0">
                <a:latin typeface="Tahoma" panose="020B0604030504040204"/>
                <a:ea typeface="WenQuanYi Zen Hei Sharp"/>
                <a:cs typeface="Tahoma" panose="020B0604030504040204"/>
              </a:rPr>
              <a:t>(</a:t>
            </a:r>
            <a:r>
              <a:rPr kumimoji="0" sz="2200" i="1" kern="1200" cap="none" spc="-30" normalizeH="0" baseline="0" noProof="0" dirty="0">
                <a:latin typeface="Arial" panose="020B0604020202020204"/>
                <a:ea typeface="WenQuanYi Zen Hei Sharp"/>
                <a:cs typeface="Arial" panose="020B0604020202020204"/>
              </a:rPr>
              <a:t>X</a:t>
            </a:r>
            <a:r>
              <a:rPr kumimoji="0" sz="2400" i="1" kern="1200" cap="none" spc="-87" normalizeH="0" baseline="-10000" noProof="0" dirty="0">
                <a:latin typeface="Arial" panose="020B0604020202020204"/>
                <a:ea typeface="WenQuanYi Zen Hei Sharp"/>
                <a:cs typeface="Arial" panose="020B0604020202020204"/>
              </a:rPr>
              <a:t>a</a:t>
            </a:r>
            <a:r>
              <a:rPr kumimoji="0" sz="2400" kern="1200" cap="none" spc="103" normalizeH="0" baseline="-10000" noProof="0" dirty="0">
                <a:latin typeface="Calibri" panose="020F0502020204030204"/>
                <a:ea typeface="WenQuanYi Zen Hei Sharp"/>
                <a:cs typeface="Calibri" panose="020F0502020204030204"/>
              </a:rPr>
              <a:t>,</a:t>
            </a:r>
            <a:r>
              <a:rPr kumimoji="0" sz="2400" i="1" kern="1200" cap="none" spc="238" normalizeH="0" baseline="-10000" noProof="0" dirty="0">
                <a:latin typeface="Arial" panose="020B0604020202020204"/>
                <a:ea typeface="WenQuanYi Zen Hei Sharp"/>
                <a:cs typeface="Arial" panose="020B0604020202020204"/>
              </a:rPr>
              <a:t>t</a:t>
            </a:r>
            <a:r>
              <a:rPr kumimoji="0" sz="2400" i="1" kern="1200" cap="none" spc="-341" normalizeH="0" baseline="-10000" noProof="0" dirty="0">
                <a:latin typeface="Arial" panose="020B0604020202020204"/>
                <a:ea typeface="WenQuanYi Zen Hei Sharp"/>
                <a:cs typeface="Arial" panose="020B0604020202020204"/>
              </a:rPr>
              <a:t> </a:t>
            </a:r>
            <a:r>
              <a:rPr kumimoji="0" sz="2200" kern="1200" cap="none" spc="-10" normalizeH="0" baseline="0" noProof="0" dirty="0">
                <a:latin typeface="Tahoma" panose="020B0604030504040204"/>
                <a:ea typeface="WenQuanYi Zen Hei Sharp"/>
                <a:cs typeface="Tahoma" panose="020B0604030504040204"/>
              </a:rPr>
              <a:t>)</a:t>
            </a:r>
            <a:r>
              <a:rPr kumimoji="0" sz="2400" i="1" kern="1200" cap="none" spc="400" normalizeH="0" baseline="-10000" noProof="0" dirty="0">
                <a:latin typeface="Arial" panose="020B0604020202020204"/>
                <a:ea typeface="WenQuanYi Zen Hei Sharp"/>
                <a:cs typeface="Arial" panose="020B0604020202020204"/>
              </a:rPr>
              <a:t>t</a:t>
            </a:r>
            <a:r>
              <a:rPr kumimoji="0" sz="2400" kern="1200" cap="none" spc="192" normalizeH="0" baseline="-10000" noProof="0" dirty="0">
                <a:latin typeface="Cambria" panose="02040503050406030204"/>
                <a:ea typeface="WenQuanYi Zen Hei Sharp"/>
                <a:cs typeface="Cambria" panose="02040503050406030204"/>
              </a:rPr>
              <a:t>∈</a:t>
            </a:r>
            <a:r>
              <a:rPr kumimoji="0" sz="2400" kern="1200" cap="none" spc="-119" normalizeH="0" baseline="-10000" noProof="0" dirty="0">
                <a:latin typeface="Georgia" panose="02040502050405020303"/>
                <a:ea typeface="WenQuanYi Zen Hei Sharp"/>
                <a:cs typeface="Georgia" panose="02040502050405020303"/>
              </a:rPr>
              <a:t>N</a:t>
            </a:r>
            <a:endParaRPr kumimoji="0" sz="2400" kern="1200" cap="none" spc="0" normalizeH="0" baseline="-10000" noProof="0">
              <a:latin typeface="Georgia" panose="02040502050405020303"/>
              <a:ea typeface="WenQuanYi Zen Hei Sharp"/>
              <a:cs typeface="Georgia" panose="02040502050405020303"/>
            </a:endParaRPr>
          </a:p>
        </p:txBody>
      </p:sp>
      <p:pic>
        <p:nvPicPr>
          <p:cNvPr id="78851" name="object 3"/>
          <p:cNvPicPr>
            <a:picLocks noChangeAspect="1"/>
          </p:cNvPicPr>
          <p:nvPr/>
        </p:nvPicPr>
        <p:blipFill>
          <a:blip r:embed="rId1"/>
          <a:stretch>
            <a:fillRect/>
          </a:stretch>
        </p:blipFill>
        <p:spPr>
          <a:xfrm>
            <a:off x="3106738" y="1608138"/>
            <a:ext cx="698500" cy="869950"/>
          </a:xfrm>
          <a:prstGeom prst="rect">
            <a:avLst/>
          </a:prstGeom>
          <a:noFill/>
          <a:ln w="9525">
            <a:noFill/>
          </a:ln>
        </p:spPr>
      </p:pic>
      <p:pic>
        <p:nvPicPr>
          <p:cNvPr id="78852" name="object 4"/>
          <p:cNvPicPr>
            <a:picLocks noChangeAspect="1"/>
          </p:cNvPicPr>
          <p:nvPr/>
        </p:nvPicPr>
        <p:blipFill>
          <a:blip r:embed="rId2"/>
          <a:stretch>
            <a:fillRect/>
          </a:stretch>
        </p:blipFill>
        <p:spPr>
          <a:xfrm>
            <a:off x="4505325" y="1627188"/>
            <a:ext cx="693738" cy="903287"/>
          </a:xfrm>
          <a:prstGeom prst="rect">
            <a:avLst/>
          </a:prstGeom>
          <a:noFill/>
          <a:ln w="9525">
            <a:noFill/>
          </a:ln>
        </p:spPr>
      </p:pic>
      <p:pic>
        <p:nvPicPr>
          <p:cNvPr id="78853" name="object 5"/>
          <p:cNvPicPr>
            <a:picLocks noChangeAspect="1"/>
          </p:cNvPicPr>
          <p:nvPr/>
        </p:nvPicPr>
        <p:blipFill>
          <a:blip r:embed="rId3"/>
          <a:stretch>
            <a:fillRect/>
          </a:stretch>
        </p:blipFill>
        <p:spPr>
          <a:xfrm>
            <a:off x="5889625" y="1577975"/>
            <a:ext cx="642938" cy="971550"/>
          </a:xfrm>
          <a:prstGeom prst="rect">
            <a:avLst/>
          </a:prstGeom>
          <a:noFill/>
          <a:ln w="9525">
            <a:noFill/>
          </a:ln>
        </p:spPr>
      </p:pic>
      <p:pic>
        <p:nvPicPr>
          <p:cNvPr id="78854" name="object 6"/>
          <p:cNvPicPr>
            <a:picLocks noChangeAspect="1"/>
          </p:cNvPicPr>
          <p:nvPr/>
        </p:nvPicPr>
        <p:blipFill>
          <a:blip r:embed="rId4"/>
          <a:stretch>
            <a:fillRect/>
          </a:stretch>
        </p:blipFill>
        <p:spPr>
          <a:xfrm>
            <a:off x="7173913" y="1577975"/>
            <a:ext cx="554037" cy="979488"/>
          </a:xfrm>
          <a:prstGeom prst="rect">
            <a:avLst/>
          </a:prstGeom>
          <a:noFill/>
          <a:ln w="9525">
            <a:noFill/>
          </a:ln>
        </p:spPr>
      </p:pic>
      <p:pic>
        <p:nvPicPr>
          <p:cNvPr id="78855" name="object 7"/>
          <p:cNvPicPr>
            <a:picLocks noChangeAspect="1"/>
          </p:cNvPicPr>
          <p:nvPr/>
        </p:nvPicPr>
        <p:blipFill>
          <a:blip r:embed="rId5"/>
          <a:stretch>
            <a:fillRect/>
          </a:stretch>
        </p:blipFill>
        <p:spPr>
          <a:xfrm>
            <a:off x="8267700" y="1577975"/>
            <a:ext cx="981075" cy="979488"/>
          </a:xfrm>
          <a:prstGeom prst="rect">
            <a:avLst/>
          </a:prstGeom>
          <a:noFill/>
          <a:ln w="9525">
            <a:noFill/>
          </a:ln>
        </p:spPr>
      </p:pic>
      <p:sp>
        <p:nvSpPr>
          <p:cNvPr id="8" name="object 8"/>
          <p:cNvSpPr txBox="1"/>
          <p:nvPr/>
        </p:nvSpPr>
        <p:spPr>
          <a:xfrm>
            <a:off x="5730875" y="5237163"/>
            <a:ext cx="196850" cy="269240"/>
          </a:xfrm>
          <a:prstGeom prst="rect">
            <a:avLst/>
          </a:prstGeom>
        </p:spPr>
        <p:txBody>
          <a:bodyPr lIns="0" tIns="23920" rIns="0" bIns="0">
            <a:spAutoFit/>
          </a:bodyPr>
          <a:lstStyle/>
          <a:p>
            <a:pPr marL="25400" marR="0" defTabSz="449580">
              <a:spcBef>
                <a:spcPts val="190"/>
              </a:spcBef>
              <a:buClrTx/>
              <a:buSzTx/>
              <a:buFontTx/>
              <a:buNone/>
              <a:defRPr/>
            </a:pPr>
            <a:r>
              <a:rPr kumimoji="0" sz="1600" i="1" kern="1200" cap="none" spc="178" normalizeH="0" baseline="0" noProof="0" dirty="0">
                <a:latin typeface="Arial" panose="020B0604020202020204"/>
                <a:ea typeface="WenQuanYi Zen Hei Sharp"/>
                <a:cs typeface="Arial" panose="020B0604020202020204"/>
              </a:rPr>
              <a:t>T</a:t>
            </a:r>
            <a:endParaRPr kumimoji="0" sz="1600" kern="1200" cap="none" spc="0" normalizeH="0" baseline="0" noProof="0">
              <a:latin typeface="Arial" panose="020B0604020202020204"/>
              <a:ea typeface="WenQuanYi Zen Hei Sharp"/>
              <a:cs typeface="Arial" panose="020B0604020202020204"/>
            </a:endParaRPr>
          </a:p>
        </p:txBody>
      </p:sp>
      <p:sp>
        <p:nvSpPr>
          <p:cNvPr id="9" name="object 9"/>
          <p:cNvSpPr txBox="1"/>
          <p:nvPr/>
        </p:nvSpPr>
        <p:spPr>
          <a:xfrm>
            <a:off x="1804988" y="3086100"/>
            <a:ext cx="6761163" cy="2933700"/>
          </a:xfrm>
          <a:prstGeom prst="rect">
            <a:avLst/>
          </a:prstGeom>
          <a:solidFill>
            <a:schemeClr val="accent2">
              <a:lumMod val="20000"/>
              <a:lumOff val="80000"/>
            </a:schemeClr>
          </a:solidFill>
        </p:spPr>
        <p:txBody>
          <a:bodyPr lIns="0" tIns="109527" rIns="0" bIns="0">
            <a:spAutoFit/>
          </a:bodyPr>
          <a:lstStyle/>
          <a:p>
            <a:pPr marL="75565" marR="0" defTabSz="449580">
              <a:spcBef>
                <a:spcPts val="860"/>
              </a:spcBef>
              <a:buClrTx/>
              <a:buSzTx/>
              <a:buFontTx/>
              <a:buNone/>
              <a:defRPr/>
            </a:pPr>
            <a:r>
              <a:rPr kumimoji="0" sz="2200" kern="1200" cap="none" spc="50" normalizeH="0" baseline="0" noProof="0" dirty="0">
                <a:latin typeface="Tahoma" panose="020B0604030504040204"/>
                <a:ea typeface="WenQuanYi Zen Hei Sharp"/>
                <a:cs typeface="Tahoma" panose="020B0604030504040204"/>
              </a:rPr>
              <a:t>At</a:t>
            </a:r>
            <a:r>
              <a:rPr kumimoji="0" sz="2200" kern="1200" cap="none" spc="10" normalizeH="0" baseline="0" noProof="0" dirty="0">
                <a:latin typeface="Tahoma" panose="020B0604030504040204"/>
                <a:ea typeface="WenQuanYi Zen Hei Sharp"/>
                <a:cs typeface="Tahoma" panose="020B0604030504040204"/>
              </a:rPr>
              <a:t> </a:t>
            </a:r>
            <a:r>
              <a:rPr kumimoji="0" sz="2200" kern="1200" cap="none" spc="-99" normalizeH="0" baseline="0" noProof="0" dirty="0">
                <a:latin typeface="Tahoma" panose="020B0604030504040204"/>
                <a:ea typeface="WenQuanYi Zen Hei Sharp"/>
                <a:cs typeface="Tahoma" panose="020B0604030504040204"/>
              </a:rPr>
              <a:t>round</a:t>
            </a:r>
            <a:r>
              <a:rPr kumimoji="0" sz="2200" kern="1200" cap="none" spc="20" normalizeH="0" baseline="0" noProof="0" dirty="0">
                <a:latin typeface="Tahoma" panose="020B0604030504040204"/>
                <a:ea typeface="WenQuanYi Zen Hei Sharp"/>
                <a:cs typeface="Tahoma" panose="020B0604030504040204"/>
              </a:rPr>
              <a:t> </a:t>
            </a:r>
            <a:r>
              <a:rPr kumimoji="0" sz="2200" i="1" kern="1200" cap="none" spc="129" normalizeH="0" baseline="0" noProof="0" dirty="0">
                <a:latin typeface="Arial" panose="020B0604020202020204"/>
                <a:ea typeface="WenQuanYi Zen Hei Sharp"/>
                <a:cs typeface="Arial" panose="020B0604020202020204"/>
              </a:rPr>
              <a:t>t</a:t>
            </a:r>
            <a:r>
              <a:rPr kumimoji="0" sz="2200" kern="1200" cap="none" spc="129" normalizeH="0" baseline="0" noProof="0" dirty="0">
                <a:latin typeface="Tahoma" panose="020B0604030504040204"/>
                <a:ea typeface="WenQuanYi Zen Hei Sharp"/>
                <a:cs typeface="Tahoma" panose="020B0604030504040204"/>
              </a:rPr>
              <a:t>,</a:t>
            </a:r>
            <a:r>
              <a:rPr kumimoji="0" sz="2200" kern="1200" cap="none" spc="1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an</a:t>
            </a:r>
            <a:r>
              <a:rPr kumimoji="0" sz="2200" kern="1200" cap="none" spc="20" normalizeH="0" baseline="0" noProof="0" dirty="0">
                <a:latin typeface="Tahoma" panose="020B0604030504040204"/>
                <a:ea typeface="WenQuanYi Zen Hei Sharp"/>
                <a:cs typeface="Tahoma" panose="020B0604030504040204"/>
              </a:rPr>
              <a:t> </a:t>
            </a:r>
            <a:r>
              <a:rPr kumimoji="0" sz="2200" kern="1200" cap="none" spc="-119" normalizeH="0" baseline="0" noProof="0" dirty="0">
                <a:latin typeface="Tahoma" panose="020B0604030504040204"/>
                <a:ea typeface="WenQuanYi Zen Hei Sharp"/>
                <a:cs typeface="Tahoma" panose="020B0604030504040204"/>
              </a:rPr>
              <a:t>agent:</a:t>
            </a:r>
            <a:endParaRPr kumimoji="0" sz="2200" kern="1200" cap="none" spc="0" normalizeH="0" baseline="0" noProof="0">
              <a:latin typeface="Tahoma" panose="020B0604030504040204"/>
              <a:ea typeface="WenQuanYi Zen Hei Sharp"/>
              <a:cs typeface="Tahoma" panose="020B0604030504040204"/>
            </a:endParaRPr>
          </a:p>
          <a:p>
            <a:pPr marL="624205" marR="0" indent="-352425" defTabSz="449580">
              <a:spcBef>
                <a:spcPts val="660"/>
              </a:spcBef>
              <a:buClr>
                <a:srgbClr val="3333B2"/>
              </a:buClr>
              <a:buSzTx/>
              <a:buFontTx/>
              <a:buChar char="►"/>
              <a:tabLst>
                <a:tab pos="625475" algn="l"/>
              </a:tabLst>
              <a:defRPr/>
            </a:pPr>
            <a:r>
              <a:rPr kumimoji="0" sz="2200" kern="1200" cap="none" spc="-119" normalizeH="0" baseline="0" noProof="0" dirty="0">
                <a:latin typeface="Tahoma" panose="020B0604030504040204"/>
                <a:ea typeface="WenQuanYi Zen Hei Sharp"/>
                <a:cs typeface="Tahoma" panose="020B0604030504040204"/>
              </a:rPr>
              <a:t>chooses</a:t>
            </a:r>
            <a:r>
              <a:rPr kumimoji="0" sz="2200" kern="1200" cap="none" spc="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an</a:t>
            </a:r>
            <a:r>
              <a:rPr kumimoji="0" sz="2200" kern="1200" cap="none" spc="10" normalizeH="0" baseline="0" noProof="0" dirty="0">
                <a:latin typeface="Tahoma" panose="020B0604030504040204"/>
                <a:ea typeface="WenQuanYi Zen Hei Sharp"/>
                <a:cs typeface="Tahoma" panose="020B0604030504040204"/>
              </a:rPr>
              <a:t> </a:t>
            </a:r>
            <a:r>
              <a:rPr kumimoji="0" sz="2200" kern="1200" cap="none" spc="-119" normalizeH="0" baseline="0" noProof="0" dirty="0">
                <a:latin typeface="Tahoma" panose="020B0604030504040204"/>
                <a:ea typeface="WenQuanYi Zen Hei Sharp"/>
                <a:cs typeface="Tahoma" panose="020B0604030504040204"/>
              </a:rPr>
              <a:t>arm</a:t>
            </a:r>
            <a:r>
              <a:rPr kumimoji="0" sz="2200" kern="1200" cap="none" spc="10" normalizeH="0" baseline="0" noProof="0" dirty="0">
                <a:latin typeface="Tahoma" panose="020B0604030504040204"/>
                <a:ea typeface="WenQuanYi Zen Hei Sharp"/>
                <a:cs typeface="Tahoma" panose="020B0604030504040204"/>
              </a:rPr>
              <a:t> </a:t>
            </a:r>
            <a:r>
              <a:rPr kumimoji="0" sz="2200" i="1" kern="1200" cap="none" spc="69" normalizeH="0" baseline="0" noProof="0" dirty="0">
                <a:latin typeface="Arial" panose="020B0604020202020204"/>
                <a:ea typeface="WenQuanYi Zen Hei Sharp"/>
                <a:cs typeface="Arial" panose="020B0604020202020204"/>
              </a:rPr>
              <a:t>A</a:t>
            </a:r>
            <a:r>
              <a:rPr kumimoji="0" sz="2400" i="1" kern="1200" cap="none" spc="103" normalizeH="0" baseline="-10000" noProof="0" dirty="0">
                <a:latin typeface="Arial" panose="020B0604020202020204"/>
                <a:ea typeface="WenQuanYi Zen Hei Sharp"/>
                <a:cs typeface="Arial" panose="020B0604020202020204"/>
              </a:rPr>
              <a:t>t</a:t>
            </a:r>
            <a:endParaRPr kumimoji="0" sz="2400" kern="1200" cap="none" spc="0" normalizeH="0" baseline="-10000" noProof="0">
              <a:latin typeface="Arial" panose="020B0604020202020204"/>
              <a:ea typeface="WenQuanYi Zen Hei Sharp"/>
              <a:cs typeface="Arial" panose="020B0604020202020204"/>
            </a:endParaRPr>
          </a:p>
          <a:p>
            <a:pPr marL="624205" marR="0" indent="-352425" defTabSz="449580">
              <a:spcBef>
                <a:spcPts val="655"/>
              </a:spcBef>
              <a:buClr>
                <a:srgbClr val="3333B2"/>
              </a:buClr>
              <a:buSzTx/>
              <a:buFontTx/>
              <a:buChar char="►"/>
              <a:tabLst>
                <a:tab pos="625475" algn="l"/>
              </a:tabLst>
              <a:defRPr/>
            </a:pPr>
            <a:r>
              <a:rPr kumimoji="0" sz="2200" kern="1200" cap="none" spc="-119" normalizeH="0" baseline="0" noProof="0" dirty="0">
                <a:latin typeface="Tahoma" panose="020B0604030504040204"/>
                <a:ea typeface="WenQuanYi Zen Hei Sharp"/>
                <a:cs typeface="Tahoma" panose="020B0604030504040204"/>
              </a:rPr>
              <a:t>receive</a:t>
            </a:r>
            <a:r>
              <a:rPr kumimoji="0" sz="2200" kern="1200" cap="none" spc="-109" normalizeH="0" baseline="0" noProof="0" dirty="0">
                <a:latin typeface="Tahoma" panose="020B0604030504040204"/>
                <a:ea typeface="WenQuanYi Zen Hei Sharp"/>
                <a:cs typeface="Tahoma" panose="020B0604030504040204"/>
              </a:rPr>
              <a:t>s</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a</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129" normalizeH="0" baseline="0" noProof="0" dirty="0">
                <a:latin typeface="Tahoma" panose="020B0604030504040204"/>
                <a:ea typeface="WenQuanYi Zen Hei Sharp"/>
                <a:cs typeface="Tahoma" panose="020B0604030504040204"/>
              </a:rPr>
              <a:t>re</a:t>
            </a:r>
            <a:r>
              <a:rPr kumimoji="0" sz="2200" kern="1200" cap="none" spc="-208" normalizeH="0" baseline="0" noProof="0" dirty="0">
                <a:latin typeface="Tahoma" panose="020B0604030504040204"/>
                <a:ea typeface="WenQuanYi Zen Hei Sharp"/>
                <a:cs typeface="Tahoma" panose="020B0604030504040204"/>
              </a:rPr>
              <a:t>w</a:t>
            </a:r>
            <a:r>
              <a:rPr kumimoji="0" sz="2200" kern="1200" cap="none" spc="-178" normalizeH="0" baseline="0" noProof="0" dirty="0">
                <a:latin typeface="Tahoma" panose="020B0604030504040204"/>
                <a:ea typeface="WenQuanYi Zen Hei Sharp"/>
                <a:cs typeface="Tahoma" panose="020B0604030504040204"/>
              </a:rPr>
              <a:t>a</a:t>
            </a:r>
            <a:r>
              <a:rPr kumimoji="0" sz="2200" kern="1200" cap="none" spc="-69" normalizeH="0" baseline="0" noProof="0" dirty="0">
                <a:latin typeface="Tahoma" panose="020B0604030504040204"/>
                <a:ea typeface="WenQuanYi Zen Hei Sharp"/>
                <a:cs typeface="Tahoma" panose="020B0604030504040204"/>
              </a:rPr>
              <a:t>r</a:t>
            </a:r>
            <a:r>
              <a:rPr kumimoji="0" sz="2200" kern="1200" cap="none" spc="-89" normalizeH="0" baseline="0" noProof="0" dirty="0">
                <a:latin typeface="Tahoma" panose="020B0604030504040204"/>
                <a:ea typeface="WenQuanYi Zen Hei Sharp"/>
                <a:cs typeface="Tahoma" panose="020B0604030504040204"/>
              </a:rPr>
              <a:t>d</a:t>
            </a:r>
            <a:r>
              <a:rPr kumimoji="0" sz="2200" kern="1200" cap="none" spc="50" normalizeH="0" baseline="0" noProof="0" dirty="0">
                <a:latin typeface="Tahoma" panose="020B0604030504040204"/>
                <a:ea typeface="WenQuanYi Zen Hei Sharp"/>
                <a:cs typeface="Tahoma" panose="020B0604030504040204"/>
              </a:rPr>
              <a:t> </a:t>
            </a:r>
            <a:r>
              <a:rPr kumimoji="0" sz="2200" i="1" kern="1200" cap="none" spc="-188" normalizeH="0" baseline="0" noProof="0" dirty="0">
                <a:latin typeface="Arial" panose="020B0604020202020204"/>
                <a:ea typeface="WenQuanYi Zen Hei Sharp"/>
                <a:cs typeface="Arial" panose="020B0604020202020204"/>
              </a:rPr>
              <a:t>R</a:t>
            </a:r>
            <a:r>
              <a:rPr kumimoji="0" sz="2400" i="1" kern="1200" cap="none" spc="238" normalizeH="0" baseline="-10000" noProof="0" dirty="0">
                <a:latin typeface="Arial" panose="020B0604020202020204"/>
                <a:ea typeface="WenQuanYi Zen Hei Sharp"/>
                <a:cs typeface="Arial" panose="020B0604020202020204"/>
              </a:rPr>
              <a:t>t</a:t>
            </a:r>
            <a:r>
              <a:rPr kumimoji="0" sz="2400" i="1" kern="1200" cap="none" spc="0" normalizeH="0" baseline="-10000" noProof="0" dirty="0">
                <a:latin typeface="Arial" panose="020B0604020202020204"/>
                <a:ea typeface="WenQuanYi Zen Hei Sharp"/>
                <a:cs typeface="Arial" panose="020B0604020202020204"/>
              </a:rPr>
              <a:t> </a:t>
            </a:r>
            <a:r>
              <a:rPr kumimoji="0" sz="2400" i="1" kern="1200" cap="none" spc="-103" normalizeH="0" baseline="-10000" noProof="0" dirty="0">
                <a:latin typeface="Arial" panose="020B0604020202020204"/>
                <a:ea typeface="WenQuanYi Zen Hei Sharp"/>
                <a:cs typeface="Arial" panose="020B0604020202020204"/>
              </a:rPr>
              <a:t> </a:t>
            </a:r>
            <a:r>
              <a:rPr kumimoji="0" sz="2200" kern="1200" cap="none" spc="89" normalizeH="0" baseline="0" noProof="0" dirty="0">
                <a:latin typeface="Tahoma" panose="020B0604030504040204"/>
                <a:ea typeface="WenQuanYi Zen Hei Sharp"/>
                <a:cs typeface="Tahoma" panose="020B0604030504040204"/>
              </a:rPr>
              <a:t>=</a:t>
            </a:r>
            <a:r>
              <a:rPr kumimoji="0" sz="2200" kern="1200" cap="none" spc="-89" normalizeH="0" baseline="0" noProof="0" dirty="0">
                <a:latin typeface="Tahoma" panose="020B0604030504040204"/>
                <a:ea typeface="WenQuanYi Zen Hei Sharp"/>
                <a:cs typeface="Tahoma" panose="020B0604030504040204"/>
              </a:rPr>
              <a:t> </a:t>
            </a:r>
            <a:r>
              <a:rPr kumimoji="0" sz="2200" i="1" kern="1200" cap="none" spc="-30" normalizeH="0" baseline="0" noProof="0" dirty="0">
                <a:latin typeface="Arial" panose="020B0604020202020204"/>
                <a:ea typeface="WenQuanYi Zen Hei Sharp"/>
                <a:cs typeface="Arial" panose="020B0604020202020204"/>
              </a:rPr>
              <a:t>X</a:t>
            </a:r>
            <a:r>
              <a:rPr kumimoji="0" sz="2400" i="1" kern="1200" cap="none" spc="87" normalizeH="0" baseline="-14000" noProof="0" dirty="0">
                <a:latin typeface="Arial" panose="020B0604020202020204"/>
                <a:ea typeface="WenQuanYi Zen Hei Sharp"/>
                <a:cs typeface="Arial" panose="020B0604020202020204"/>
              </a:rPr>
              <a:t>A</a:t>
            </a:r>
            <a:r>
              <a:rPr kumimoji="0" i="1" kern="1200" cap="none" spc="176" normalizeH="0" baseline="-28000" noProof="0" dirty="0">
                <a:latin typeface="Arial" panose="020B0604020202020204"/>
                <a:ea typeface="WenQuanYi Zen Hei Sharp"/>
                <a:cs typeface="Arial" panose="020B0604020202020204"/>
              </a:rPr>
              <a:t>t</a:t>
            </a:r>
            <a:r>
              <a:rPr kumimoji="0" i="1" kern="1200" cap="none" spc="-222" normalizeH="0" baseline="-28000" noProof="0" dirty="0">
                <a:latin typeface="Arial" panose="020B0604020202020204"/>
                <a:ea typeface="WenQuanYi Zen Hei Sharp"/>
                <a:cs typeface="Arial" panose="020B0604020202020204"/>
              </a:rPr>
              <a:t> </a:t>
            </a:r>
            <a:r>
              <a:rPr kumimoji="0" sz="2400" kern="1200" cap="none" spc="103" normalizeH="0" baseline="-14000" noProof="0" dirty="0">
                <a:latin typeface="Calibri" panose="020F0502020204030204"/>
                <a:ea typeface="WenQuanYi Zen Hei Sharp"/>
                <a:cs typeface="Calibri" panose="020F0502020204030204"/>
              </a:rPr>
              <a:t>,</a:t>
            </a:r>
            <a:r>
              <a:rPr kumimoji="0" sz="2400" i="1" kern="1200" cap="none" spc="238" normalizeH="0" baseline="-14000" noProof="0" dirty="0">
                <a:latin typeface="Arial" panose="020B0604020202020204"/>
                <a:ea typeface="WenQuanYi Zen Hei Sharp"/>
                <a:cs typeface="Arial" panose="020B0604020202020204"/>
              </a:rPr>
              <a:t>t</a:t>
            </a:r>
            <a:r>
              <a:rPr kumimoji="0" sz="2400" i="1" kern="1200" cap="none" spc="0" normalizeH="0" baseline="-14000" noProof="0" dirty="0">
                <a:latin typeface="Arial" panose="020B0604020202020204"/>
                <a:ea typeface="WenQuanYi Zen Hei Sharp"/>
                <a:cs typeface="Arial" panose="020B0604020202020204"/>
              </a:rPr>
              <a:t> </a:t>
            </a:r>
            <a:r>
              <a:rPr kumimoji="0" sz="2400" i="1" kern="1200" cap="none" spc="73" normalizeH="0" baseline="-14000" noProof="0" dirty="0">
                <a:latin typeface="Arial" panose="020B0604020202020204"/>
                <a:ea typeface="WenQuanYi Zen Hei Sharp"/>
                <a:cs typeface="Arial" panose="020B0604020202020204"/>
              </a:rPr>
              <a:t> </a:t>
            </a:r>
            <a:r>
              <a:rPr kumimoji="0" sz="2200" kern="1200" cap="none" spc="-59" normalizeH="0" baseline="0" noProof="0" dirty="0">
                <a:latin typeface="Tahoma" panose="020B0604030504040204"/>
                <a:ea typeface="WenQuanYi Zen Hei Sharp"/>
                <a:cs typeface="Tahoma" panose="020B0604030504040204"/>
              </a:rPr>
              <a:t>(fro</a:t>
            </a:r>
            <a:r>
              <a:rPr kumimoji="0" sz="2200" kern="1200" cap="none" spc="-109" normalizeH="0" baseline="0" noProof="0" dirty="0">
                <a:latin typeface="Tahoma" panose="020B0604030504040204"/>
                <a:ea typeface="WenQuanYi Zen Hei Sharp"/>
                <a:cs typeface="Tahoma" panose="020B0604030504040204"/>
              </a:rPr>
              <a:t>m</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79" normalizeH="0" baseline="0" noProof="0" dirty="0">
                <a:latin typeface="Tahoma" panose="020B0604030504040204"/>
                <a:ea typeface="WenQuanYi Zen Hei Sharp"/>
                <a:cs typeface="Tahoma" panose="020B0604030504040204"/>
              </a:rPr>
              <a:t>the</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89" normalizeH="0" baseline="0" noProof="0" dirty="0">
                <a:latin typeface="Tahoma" panose="020B0604030504040204"/>
                <a:ea typeface="WenQuanYi Zen Hei Sharp"/>
                <a:cs typeface="Tahoma" panose="020B0604030504040204"/>
              </a:rPr>
              <a:t>envi</a:t>
            </a:r>
            <a:r>
              <a:rPr kumimoji="0" sz="2200" kern="1200" cap="none" spc="-79" normalizeH="0" baseline="0" noProof="0" dirty="0">
                <a:latin typeface="Tahoma" panose="020B0604030504040204"/>
                <a:ea typeface="WenQuanYi Zen Hei Sharp"/>
                <a:cs typeface="Tahoma" panose="020B0604030504040204"/>
              </a:rPr>
              <a:t>r</a:t>
            </a:r>
            <a:r>
              <a:rPr kumimoji="0" sz="2200" kern="1200" cap="none" spc="-109" normalizeH="0" baseline="0" noProof="0" dirty="0">
                <a:latin typeface="Tahoma" panose="020B0604030504040204"/>
                <a:ea typeface="WenQuanYi Zen Hei Sharp"/>
                <a:cs typeface="Tahoma" panose="020B0604030504040204"/>
              </a:rPr>
              <a:t>onm</a:t>
            </a:r>
            <a:r>
              <a:rPr kumimoji="0" sz="2200" kern="1200" cap="none" spc="-198" normalizeH="0" baseline="0" noProof="0" dirty="0">
                <a:latin typeface="Tahoma" panose="020B0604030504040204"/>
                <a:ea typeface="WenQuanYi Zen Hei Sharp"/>
                <a:cs typeface="Tahoma" panose="020B0604030504040204"/>
              </a:rPr>
              <a:t>e</a:t>
            </a:r>
            <a:r>
              <a:rPr kumimoji="0" sz="2200" kern="1200" cap="none" spc="-30" normalizeH="0" baseline="0" noProof="0" dirty="0">
                <a:latin typeface="Tahoma" panose="020B0604030504040204"/>
                <a:ea typeface="WenQuanYi Zen Hei Sharp"/>
                <a:cs typeface="Tahoma" panose="020B0604030504040204"/>
              </a:rPr>
              <a:t>nt)</a:t>
            </a:r>
            <a:endParaRPr kumimoji="0" sz="2200" kern="1200" cap="none" spc="0" normalizeH="0" baseline="0" noProof="0">
              <a:latin typeface="Tahoma" panose="020B0604030504040204"/>
              <a:ea typeface="WenQuanYi Zen Hei Sharp"/>
              <a:cs typeface="Tahoma" panose="020B0604030504040204"/>
            </a:endParaRPr>
          </a:p>
          <a:p>
            <a:pPr marL="75565" marR="0" defTabSz="449580">
              <a:spcBef>
                <a:spcPts val="1785"/>
              </a:spcBef>
              <a:buClrTx/>
              <a:buSzTx/>
              <a:buFontTx/>
              <a:buNone/>
              <a:defRPr/>
            </a:pPr>
            <a:r>
              <a:rPr kumimoji="0" sz="2200" kern="1200" cap="none" spc="-79" normalizeH="0" baseline="0" noProof="0" dirty="0">
                <a:solidFill>
                  <a:srgbClr val="FF0000"/>
                </a:solidFill>
                <a:latin typeface="Tahoma" panose="020B0604030504040204"/>
                <a:ea typeface="WenQuanYi Zen Hei Sharp"/>
                <a:cs typeface="Tahoma" panose="020B0604030504040204"/>
              </a:rPr>
              <a:t>Sequential</a:t>
            </a:r>
            <a:r>
              <a:rPr kumimoji="0" sz="2200" kern="1200" cap="none" spc="30" normalizeH="0" baseline="0" noProof="0" dirty="0">
                <a:solidFill>
                  <a:srgbClr val="FF0000"/>
                </a:solidFill>
                <a:latin typeface="Tahoma" panose="020B0604030504040204"/>
                <a:ea typeface="WenQuanYi Zen Hei Sharp"/>
                <a:cs typeface="Tahoma" panose="020B0604030504040204"/>
              </a:rPr>
              <a:t> </a:t>
            </a:r>
            <a:r>
              <a:rPr kumimoji="0" sz="2200" kern="1200" cap="none" spc="-89" normalizeH="0" baseline="0" noProof="0" dirty="0">
                <a:latin typeface="Tahoma" panose="020B0604030504040204"/>
                <a:ea typeface="WenQuanYi Zen Hei Sharp"/>
                <a:cs typeface="Tahoma" panose="020B0604030504040204"/>
              </a:rPr>
              <a:t>sampling</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79" normalizeH="0" baseline="0" noProof="0" dirty="0">
                <a:latin typeface="Tahoma" panose="020B0604030504040204"/>
                <a:ea typeface="WenQuanYi Zen Hei Sharp"/>
                <a:cs typeface="Tahoma" panose="020B0604030504040204"/>
              </a:rPr>
              <a:t>strategy</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50" normalizeH="0" baseline="0" noProof="0" dirty="0">
                <a:latin typeface="Tahoma" panose="020B0604030504040204"/>
                <a:ea typeface="WenQuanYi Zen Hei Sharp"/>
                <a:cs typeface="Tahoma" panose="020B0604030504040204"/>
              </a:rPr>
              <a:t>(</a:t>
            </a:r>
            <a:r>
              <a:rPr kumimoji="0" sz="2200" b="1" kern="1200" cap="none" spc="-50" normalizeH="0" baseline="0" noProof="0" dirty="0">
                <a:latin typeface="Arial" panose="020B0604020202020204"/>
                <a:ea typeface="WenQuanYi Zen Hei Sharp"/>
                <a:cs typeface="Arial" panose="020B0604020202020204"/>
              </a:rPr>
              <a:t>bandit</a:t>
            </a:r>
            <a:r>
              <a:rPr kumimoji="0" sz="2200" b="1" kern="1200" cap="none" spc="178" normalizeH="0" baseline="0" noProof="0" dirty="0">
                <a:latin typeface="Arial" panose="020B0604020202020204"/>
                <a:ea typeface="WenQuanYi Zen Hei Sharp"/>
                <a:cs typeface="Arial" panose="020B0604020202020204"/>
              </a:rPr>
              <a:t> </a:t>
            </a:r>
            <a:r>
              <a:rPr kumimoji="0" sz="2200" b="1" kern="1200" cap="none" spc="-79" normalizeH="0" baseline="0" noProof="0" dirty="0">
                <a:latin typeface="Arial" panose="020B0604020202020204"/>
                <a:ea typeface="WenQuanYi Zen Hei Sharp"/>
                <a:cs typeface="Arial" panose="020B0604020202020204"/>
              </a:rPr>
              <a:t>algorithm</a:t>
            </a:r>
            <a:r>
              <a:rPr kumimoji="0" sz="2200" kern="1200" cap="none" spc="-7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a:p>
            <a:pPr marL="75565" marR="0" defTabSz="449580">
              <a:spcBef>
                <a:spcPts val="70"/>
              </a:spcBef>
              <a:buClrTx/>
              <a:buSzTx/>
              <a:buFontTx/>
              <a:buNone/>
              <a:defRPr/>
            </a:pPr>
            <a:r>
              <a:rPr kumimoji="0" sz="2200" i="1" kern="1200" cap="none" spc="-30" normalizeH="0" baseline="0" noProof="0" dirty="0">
                <a:solidFill>
                  <a:srgbClr val="FF0000"/>
                </a:solidFill>
                <a:latin typeface="Arial" panose="020B0604020202020204"/>
                <a:ea typeface="WenQuanYi Zen Hei Sharp"/>
                <a:cs typeface="Arial" panose="020B0604020202020204"/>
              </a:rPr>
              <a:t>A</a:t>
            </a:r>
            <a:r>
              <a:rPr kumimoji="0" sz="2400" i="1" kern="1200" cap="none" spc="400" normalizeH="0" baseline="-10000" noProof="0" dirty="0">
                <a:solidFill>
                  <a:srgbClr val="FF0000"/>
                </a:solidFill>
                <a:latin typeface="Arial" panose="020B0604020202020204"/>
                <a:ea typeface="WenQuanYi Zen Hei Sharp"/>
                <a:cs typeface="Arial" panose="020B0604020202020204"/>
              </a:rPr>
              <a:t>t</a:t>
            </a:r>
            <a:r>
              <a:rPr kumimoji="0" sz="2400" kern="1200" cap="none" spc="222" normalizeH="0" baseline="-10000" noProof="0" dirty="0">
                <a:solidFill>
                  <a:srgbClr val="FF0000"/>
                </a:solidFill>
                <a:latin typeface="Tahoma" panose="020B0604030504040204"/>
                <a:ea typeface="WenQuanYi Zen Hei Sharp"/>
                <a:cs typeface="Tahoma" panose="020B0604030504040204"/>
              </a:rPr>
              <a:t>+</a:t>
            </a:r>
            <a:r>
              <a:rPr kumimoji="0" sz="2400" kern="1200" cap="none" spc="-44" normalizeH="0" baseline="-10000" noProof="0" dirty="0">
                <a:solidFill>
                  <a:srgbClr val="FF0000"/>
                </a:solidFill>
                <a:latin typeface="Tahoma" panose="020B0604030504040204"/>
                <a:ea typeface="WenQuanYi Zen Hei Sharp"/>
                <a:cs typeface="Tahoma" panose="020B0604030504040204"/>
              </a:rPr>
              <a:t>1</a:t>
            </a:r>
            <a:r>
              <a:rPr kumimoji="0" sz="2400" kern="1200" cap="none" spc="297" normalizeH="0" baseline="-10000" noProof="0" dirty="0">
                <a:solidFill>
                  <a:srgbClr val="FF0000"/>
                </a:solidFill>
                <a:latin typeface="Tahoma" panose="020B0604030504040204"/>
                <a:ea typeface="WenQuanYi Zen Hei Sharp"/>
                <a:cs typeface="Tahoma" panose="020B0604030504040204"/>
              </a:rPr>
              <a:t> </a:t>
            </a:r>
            <a:r>
              <a:rPr kumimoji="0" sz="2200" kern="1200" cap="none" spc="89" normalizeH="0" baseline="0" noProof="0" dirty="0">
                <a:solidFill>
                  <a:srgbClr val="FF0000"/>
                </a:solidFill>
                <a:latin typeface="Tahoma" panose="020B0604030504040204"/>
                <a:ea typeface="WenQuanYi Zen Hei Sharp"/>
                <a:cs typeface="Tahoma" panose="020B0604030504040204"/>
              </a:rPr>
              <a:t>=</a:t>
            </a:r>
            <a:r>
              <a:rPr kumimoji="0" sz="2200" kern="1200" cap="none" spc="-89" normalizeH="0" baseline="0" noProof="0" dirty="0">
                <a:solidFill>
                  <a:srgbClr val="FF0000"/>
                </a:solidFill>
                <a:latin typeface="Tahoma" panose="020B0604030504040204"/>
                <a:ea typeface="WenQuanYi Zen Hei Sharp"/>
                <a:cs typeface="Tahoma" panose="020B0604030504040204"/>
              </a:rPr>
              <a:t> </a:t>
            </a:r>
            <a:r>
              <a:rPr kumimoji="0" sz="2200" i="1" kern="1200" cap="none" spc="-109" normalizeH="0" baseline="0" noProof="0" dirty="0">
                <a:solidFill>
                  <a:srgbClr val="FF0000"/>
                </a:solidFill>
                <a:latin typeface="Arial" panose="020B0604020202020204"/>
                <a:ea typeface="WenQuanYi Zen Hei Sharp"/>
                <a:cs typeface="Arial" panose="020B0604020202020204"/>
              </a:rPr>
              <a:t>F</a:t>
            </a:r>
            <a:r>
              <a:rPr kumimoji="0" sz="2400" i="1" kern="1200" cap="none" spc="238" normalizeH="0" baseline="-10000" noProof="0" dirty="0">
                <a:solidFill>
                  <a:srgbClr val="FF0000"/>
                </a:solidFill>
                <a:latin typeface="Arial" panose="020B0604020202020204"/>
                <a:ea typeface="WenQuanYi Zen Hei Sharp"/>
                <a:cs typeface="Arial" panose="020B0604020202020204"/>
              </a:rPr>
              <a:t>t</a:t>
            </a:r>
            <a:r>
              <a:rPr kumimoji="0" sz="2400" i="1" kern="1200" cap="none" spc="-341" normalizeH="0" baseline="-10000" noProof="0" dirty="0">
                <a:solidFill>
                  <a:srgbClr val="FF0000"/>
                </a:solidFill>
                <a:latin typeface="Arial" panose="020B0604020202020204"/>
                <a:ea typeface="WenQuanYi Zen Hei Sharp"/>
                <a:cs typeface="Arial" panose="020B0604020202020204"/>
              </a:rPr>
              <a:t> </a:t>
            </a:r>
            <a:r>
              <a:rPr kumimoji="0" sz="2200" kern="1200" cap="none" spc="-10" normalizeH="0" baseline="0" noProof="0" dirty="0">
                <a:solidFill>
                  <a:srgbClr val="FF0000"/>
                </a:solidFill>
                <a:latin typeface="Tahoma" panose="020B0604030504040204"/>
                <a:ea typeface="WenQuanYi Zen Hei Sharp"/>
                <a:cs typeface="Tahoma" panose="020B0604030504040204"/>
              </a:rPr>
              <a:t>(</a:t>
            </a:r>
            <a:r>
              <a:rPr kumimoji="0" sz="2200" i="1" kern="1200" cap="none" spc="-30" normalizeH="0" baseline="0" noProof="0" dirty="0">
                <a:solidFill>
                  <a:srgbClr val="FF0000"/>
                </a:solidFill>
                <a:latin typeface="Arial" panose="020B0604020202020204"/>
                <a:ea typeface="WenQuanYi Zen Hei Sharp"/>
                <a:cs typeface="Arial" panose="020B0604020202020204"/>
              </a:rPr>
              <a:t>A</a:t>
            </a:r>
            <a:r>
              <a:rPr kumimoji="0" sz="2400" kern="1200" cap="none" spc="103" normalizeH="0" baseline="-10000" noProof="0" dirty="0">
                <a:solidFill>
                  <a:srgbClr val="FF0000"/>
                </a:solidFill>
                <a:latin typeface="Tahoma" panose="020B0604030504040204"/>
                <a:ea typeface="WenQuanYi Zen Hei Sharp"/>
                <a:cs typeface="Tahoma" panose="020B0604030504040204"/>
              </a:rPr>
              <a:t>1</a:t>
            </a:r>
            <a:r>
              <a:rPr kumimoji="0" sz="2200" i="1" kern="1200" cap="none" spc="50" normalizeH="0" baseline="0" noProof="0" dirty="0">
                <a:solidFill>
                  <a:srgbClr val="FF0000"/>
                </a:solidFill>
                <a:latin typeface="Calibri" panose="020F0502020204030204"/>
                <a:ea typeface="WenQuanYi Zen Hei Sharp"/>
                <a:cs typeface="Calibri" panose="020F0502020204030204"/>
              </a:rPr>
              <a:t>,</a:t>
            </a:r>
            <a:r>
              <a:rPr kumimoji="0" sz="2200" i="1" kern="1200" cap="none" spc="-139" normalizeH="0" baseline="0" noProof="0" dirty="0">
                <a:solidFill>
                  <a:srgbClr val="FF0000"/>
                </a:solidFill>
                <a:latin typeface="Calibri" panose="020F0502020204030204"/>
                <a:ea typeface="WenQuanYi Zen Hei Sharp"/>
                <a:cs typeface="Calibri" panose="020F0502020204030204"/>
              </a:rPr>
              <a:t> </a:t>
            </a:r>
            <a:r>
              <a:rPr kumimoji="0" sz="2200" i="1" kern="1200" cap="none" spc="-188" normalizeH="0" baseline="0" noProof="0" dirty="0">
                <a:solidFill>
                  <a:srgbClr val="FF0000"/>
                </a:solidFill>
                <a:latin typeface="Arial" panose="020B0604020202020204"/>
                <a:ea typeface="WenQuanYi Zen Hei Sharp"/>
                <a:cs typeface="Arial" panose="020B0604020202020204"/>
              </a:rPr>
              <a:t>R</a:t>
            </a:r>
            <a:r>
              <a:rPr kumimoji="0" sz="2400" kern="1200" cap="none" spc="103" normalizeH="0" baseline="-10000" noProof="0" dirty="0">
                <a:solidFill>
                  <a:srgbClr val="FF0000"/>
                </a:solidFill>
                <a:latin typeface="Tahoma" panose="020B0604030504040204"/>
                <a:ea typeface="WenQuanYi Zen Hei Sharp"/>
                <a:cs typeface="Tahoma" panose="020B0604030504040204"/>
              </a:rPr>
              <a:t>1</a:t>
            </a:r>
            <a:r>
              <a:rPr kumimoji="0" sz="2200" i="1" kern="1200" cap="none" spc="50" normalizeH="0" baseline="0" noProof="0" dirty="0">
                <a:solidFill>
                  <a:srgbClr val="FF0000"/>
                </a:solidFill>
                <a:latin typeface="Calibri" panose="020F0502020204030204"/>
                <a:ea typeface="WenQuanYi Zen Hei Sharp"/>
                <a:cs typeface="Calibri" panose="020F0502020204030204"/>
              </a:rPr>
              <a:t>,</a:t>
            </a:r>
            <a:r>
              <a:rPr kumimoji="0" sz="2200" i="1" kern="1200" cap="none" spc="-139" normalizeH="0" baseline="0" noProof="0" dirty="0">
                <a:solidFill>
                  <a:srgbClr val="FF0000"/>
                </a:solidFill>
                <a:latin typeface="Calibri" panose="020F0502020204030204"/>
                <a:ea typeface="WenQuanYi Zen Hei Sharp"/>
                <a:cs typeface="Calibri" panose="020F0502020204030204"/>
              </a:rPr>
              <a:t> </a:t>
            </a:r>
            <a:r>
              <a:rPr kumimoji="0" sz="2200" i="1" kern="1200" cap="none" spc="50" normalizeH="0" baseline="0" noProof="0" dirty="0">
                <a:solidFill>
                  <a:srgbClr val="FF0000"/>
                </a:solidFill>
                <a:latin typeface="Calibri" panose="020F0502020204030204"/>
                <a:ea typeface="WenQuanYi Zen Hei Sharp"/>
                <a:cs typeface="Calibri" panose="020F0502020204030204"/>
              </a:rPr>
              <a:t>.</a:t>
            </a:r>
            <a:r>
              <a:rPr kumimoji="0" sz="2200" i="1" kern="1200" cap="none" spc="-139" normalizeH="0" baseline="0" noProof="0" dirty="0">
                <a:solidFill>
                  <a:srgbClr val="FF0000"/>
                </a:solidFill>
                <a:latin typeface="Calibri" panose="020F0502020204030204"/>
                <a:ea typeface="WenQuanYi Zen Hei Sharp"/>
                <a:cs typeface="Calibri" panose="020F0502020204030204"/>
              </a:rPr>
              <a:t> </a:t>
            </a:r>
            <a:r>
              <a:rPr kumimoji="0" sz="2200" i="1" kern="1200" cap="none" spc="50" normalizeH="0" baseline="0" noProof="0" dirty="0">
                <a:solidFill>
                  <a:srgbClr val="FF0000"/>
                </a:solidFill>
                <a:latin typeface="Calibri" panose="020F0502020204030204"/>
                <a:ea typeface="WenQuanYi Zen Hei Sharp"/>
                <a:cs typeface="Calibri" panose="020F0502020204030204"/>
              </a:rPr>
              <a:t>.</a:t>
            </a:r>
            <a:r>
              <a:rPr kumimoji="0" sz="2200" i="1" kern="1200" cap="none" spc="-139" normalizeH="0" baseline="0" noProof="0" dirty="0">
                <a:solidFill>
                  <a:srgbClr val="FF0000"/>
                </a:solidFill>
                <a:latin typeface="Calibri" panose="020F0502020204030204"/>
                <a:ea typeface="WenQuanYi Zen Hei Sharp"/>
                <a:cs typeface="Calibri" panose="020F0502020204030204"/>
              </a:rPr>
              <a:t> </a:t>
            </a:r>
            <a:r>
              <a:rPr kumimoji="0" sz="2200" i="1" kern="1200" cap="none" spc="50" normalizeH="0" baseline="0" noProof="0" dirty="0">
                <a:solidFill>
                  <a:srgbClr val="FF0000"/>
                </a:solidFill>
                <a:latin typeface="Calibri" panose="020F0502020204030204"/>
                <a:ea typeface="WenQuanYi Zen Hei Sharp"/>
                <a:cs typeface="Calibri" panose="020F0502020204030204"/>
              </a:rPr>
              <a:t>.</a:t>
            </a:r>
            <a:r>
              <a:rPr kumimoji="0" sz="2200" i="1" kern="1200" cap="none" spc="-139" normalizeH="0" baseline="0" noProof="0" dirty="0">
                <a:solidFill>
                  <a:srgbClr val="FF0000"/>
                </a:solidFill>
                <a:latin typeface="Calibri" panose="020F0502020204030204"/>
                <a:ea typeface="WenQuanYi Zen Hei Sharp"/>
                <a:cs typeface="Calibri" panose="020F0502020204030204"/>
              </a:rPr>
              <a:t> </a:t>
            </a:r>
            <a:r>
              <a:rPr kumimoji="0" sz="2200" i="1" kern="1200" cap="none" spc="50" normalizeH="0" baseline="0" noProof="0" dirty="0">
                <a:solidFill>
                  <a:srgbClr val="FF0000"/>
                </a:solidFill>
                <a:latin typeface="Calibri" panose="020F0502020204030204"/>
                <a:ea typeface="WenQuanYi Zen Hei Sharp"/>
                <a:cs typeface="Calibri" panose="020F0502020204030204"/>
              </a:rPr>
              <a:t>,</a:t>
            </a:r>
            <a:r>
              <a:rPr kumimoji="0" sz="2200" i="1" kern="1200" cap="none" spc="-139" normalizeH="0" baseline="0" noProof="0" dirty="0">
                <a:solidFill>
                  <a:srgbClr val="FF0000"/>
                </a:solidFill>
                <a:latin typeface="Calibri" panose="020F0502020204030204"/>
                <a:ea typeface="WenQuanYi Zen Hei Sharp"/>
                <a:cs typeface="Calibri" panose="020F0502020204030204"/>
              </a:rPr>
              <a:t> </a:t>
            </a:r>
            <a:r>
              <a:rPr kumimoji="0" sz="2200" i="1" kern="1200" cap="none" spc="-30" normalizeH="0" baseline="0" noProof="0" dirty="0">
                <a:solidFill>
                  <a:srgbClr val="FF0000"/>
                </a:solidFill>
                <a:latin typeface="Arial" panose="020B0604020202020204"/>
                <a:ea typeface="WenQuanYi Zen Hei Sharp"/>
                <a:cs typeface="Arial" panose="020B0604020202020204"/>
              </a:rPr>
              <a:t>A</a:t>
            </a:r>
            <a:r>
              <a:rPr kumimoji="0" sz="2400" i="1" kern="1200" cap="none" spc="549" normalizeH="0" baseline="-10000" noProof="0" dirty="0">
                <a:solidFill>
                  <a:srgbClr val="FF0000"/>
                </a:solidFill>
                <a:latin typeface="Arial" panose="020B0604020202020204"/>
                <a:ea typeface="WenQuanYi Zen Hei Sharp"/>
                <a:cs typeface="Arial" panose="020B0604020202020204"/>
              </a:rPr>
              <a:t>t</a:t>
            </a:r>
            <a:r>
              <a:rPr kumimoji="0" sz="2200" i="1" kern="1200" cap="none" spc="50" normalizeH="0" baseline="0" noProof="0" dirty="0">
                <a:solidFill>
                  <a:srgbClr val="FF0000"/>
                </a:solidFill>
                <a:latin typeface="Calibri" panose="020F0502020204030204"/>
                <a:ea typeface="WenQuanYi Zen Hei Sharp"/>
                <a:cs typeface="Calibri" panose="020F0502020204030204"/>
              </a:rPr>
              <a:t>,</a:t>
            </a:r>
            <a:r>
              <a:rPr kumimoji="0" sz="2200" i="1" kern="1200" cap="none" spc="-139" normalizeH="0" baseline="0" noProof="0" dirty="0">
                <a:solidFill>
                  <a:srgbClr val="FF0000"/>
                </a:solidFill>
                <a:latin typeface="Calibri" panose="020F0502020204030204"/>
                <a:ea typeface="WenQuanYi Zen Hei Sharp"/>
                <a:cs typeface="Calibri" panose="020F0502020204030204"/>
              </a:rPr>
              <a:t> </a:t>
            </a:r>
            <a:r>
              <a:rPr kumimoji="0" sz="2200" i="1" kern="1200" cap="none" spc="-188" normalizeH="0" baseline="0" noProof="0" dirty="0">
                <a:solidFill>
                  <a:srgbClr val="FF0000"/>
                </a:solidFill>
                <a:latin typeface="Arial" panose="020B0604020202020204"/>
                <a:ea typeface="WenQuanYi Zen Hei Sharp"/>
                <a:cs typeface="Arial" panose="020B0604020202020204"/>
              </a:rPr>
              <a:t>R</a:t>
            </a:r>
            <a:r>
              <a:rPr kumimoji="0" sz="2400" i="1" kern="1200" cap="none" spc="238" normalizeH="0" baseline="-10000" noProof="0" dirty="0">
                <a:solidFill>
                  <a:srgbClr val="FF0000"/>
                </a:solidFill>
                <a:latin typeface="Arial" panose="020B0604020202020204"/>
                <a:ea typeface="WenQuanYi Zen Hei Sharp"/>
                <a:cs typeface="Arial" panose="020B0604020202020204"/>
              </a:rPr>
              <a:t>t</a:t>
            </a:r>
            <a:r>
              <a:rPr kumimoji="0" sz="2400" i="1" kern="1200" cap="none" spc="-341" normalizeH="0" baseline="-10000" noProof="0" dirty="0">
                <a:solidFill>
                  <a:srgbClr val="FF0000"/>
                </a:solidFill>
                <a:latin typeface="Arial" panose="020B0604020202020204"/>
                <a:ea typeface="WenQuanYi Zen Hei Sharp"/>
                <a:cs typeface="Arial" panose="020B0604020202020204"/>
              </a:rPr>
              <a:t> </a:t>
            </a:r>
            <a:r>
              <a:rPr kumimoji="0" sz="2200" kern="1200" cap="none" spc="-10" normalizeH="0" baseline="0" noProof="0" dirty="0">
                <a:solidFill>
                  <a:srgbClr val="FF0000"/>
                </a:solidFill>
                <a:latin typeface="Tahoma" panose="020B0604030504040204"/>
                <a:ea typeface="WenQuanYi Zen Hei Sharp"/>
                <a:cs typeface="Tahoma" panose="020B0604030504040204"/>
              </a:rPr>
              <a:t>)</a:t>
            </a:r>
            <a:r>
              <a:rPr kumimoji="0" sz="2200" kern="1200" cap="none" spc="-5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a:p>
            <a:pPr marL="75565" marR="0" defTabSz="449580">
              <a:lnSpc>
                <a:spcPts val="2510"/>
              </a:lnSpc>
              <a:spcBef>
                <a:spcPts val="1350"/>
              </a:spcBef>
              <a:buClrTx/>
              <a:buSzTx/>
              <a:buFontTx/>
              <a:buNone/>
              <a:defRPr/>
            </a:pPr>
            <a:r>
              <a:rPr kumimoji="0" sz="2200" b="1" kern="1200" cap="none" spc="-99" normalizeH="0" baseline="0" noProof="0" dirty="0">
                <a:latin typeface="Arial" panose="020B0604020202020204"/>
                <a:ea typeface="WenQuanYi Zen Hei Sharp"/>
                <a:cs typeface="Arial" panose="020B0604020202020204"/>
              </a:rPr>
              <a:t>Goal: </a:t>
            </a:r>
            <a:r>
              <a:rPr kumimoji="0" sz="2200" b="1" kern="1200" cap="none" spc="-258" normalizeH="0" baseline="0" noProof="0" dirty="0">
                <a:latin typeface="Arial" panose="020B0604020202020204"/>
                <a:ea typeface="WenQuanYi Zen Hei Sharp"/>
                <a:cs typeface="Arial" panose="020B0604020202020204"/>
              </a:rPr>
              <a:t> </a:t>
            </a:r>
            <a:r>
              <a:rPr kumimoji="0" sz="2200" kern="1200" cap="none" spc="-40" normalizeH="0" baseline="0" noProof="0" dirty="0">
                <a:latin typeface="Tahoma" panose="020B0604030504040204"/>
                <a:ea typeface="WenQuanYi Zen Hei Sharp"/>
                <a:cs typeface="Tahoma" panose="020B0604030504040204"/>
              </a:rPr>
              <a:t>Maximize</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119" normalizeH="0" baseline="0" noProof="0" dirty="0">
                <a:latin typeface="Tahoma" panose="020B0604030504040204"/>
                <a:ea typeface="WenQuanYi Zen Hei Sharp"/>
                <a:cs typeface="Tahoma" panose="020B0604030504040204"/>
              </a:rPr>
              <a:t>sum</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69" normalizeH="0" baseline="0" noProof="0" dirty="0">
                <a:latin typeface="Tahoma" panose="020B0604030504040204"/>
                <a:ea typeface="WenQuanYi Zen Hei Sharp"/>
                <a:cs typeface="Tahoma" panose="020B0604030504040204"/>
              </a:rPr>
              <a:t>of</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119" normalizeH="0" baseline="0" noProof="0" dirty="0">
                <a:latin typeface="Tahoma" panose="020B0604030504040204"/>
                <a:ea typeface="WenQuanYi Zen Hei Sharp"/>
                <a:cs typeface="Tahoma" panose="020B0604030504040204"/>
              </a:rPr>
              <a:t>re</a:t>
            </a:r>
            <a:r>
              <a:rPr kumimoji="0" sz="2200" kern="1200" cap="none" spc="-248" normalizeH="0" baseline="0" noProof="0" dirty="0">
                <a:latin typeface="Tahoma" panose="020B0604030504040204"/>
                <a:ea typeface="WenQuanYi Zen Hei Sharp"/>
                <a:cs typeface="Tahoma" panose="020B0604030504040204"/>
              </a:rPr>
              <a:t>w</a:t>
            </a:r>
            <a:r>
              <a:rPr kumimoji="0" sz="2200" kern="1200" cap="none" spc="-169" normalizeH="0" baseline="0" noProof="0" dirty="0">
                <a:latin typeface="Tahoma" panose="020B0604030504040204"/>
                <a:ea typeface="WenQuanYi Zen Hei Sharp"/>
                <a:cs typeface="Tahoma" panose="020B0604030504040204"/>
              </a:rPr>
              <a:t>a</a:t>
            </a:r>
            <a:r>
              <a:rPr kumimoji="0" sz="2200" kern="1200" cap="none" spc="-59" normalizeH="0" baseline="0" noProof="0" dirty="0">
                <a:latin typeface="Tahoma" panose="020B0604030504040204"/>
                <a:ea typeface="WenQuanYi Zen Hei Sharp"/>
                <a:cs typeface="Tahoma" panose="020B0604030504040204"/>
              </a:rPr>
              <a:t>r</a:t>
            </a:r>
            <a:r>
              <a:rPr kumimoji="0" sz="2200" kern="1200" cap="none" spc="-139" normalizeH="0" baseline="0" noProof="0" dirty="0">
                <a:latin typeface="Tahoma" panose="020B0604030504040204"/>
                <a:ea typeface="WenQuanYi Zen Hei Sharp"/>
                <a:cs typeface="Tahoma" panose="020B0604030504040204"/>
              </a:rPr>
              <a:t>d</a:t>
            </a:r>
            <a:r>
              <a:rPr kumimoji="0" sz="2200" kern="1200" cap="none" spc="-109" normalizeH="0" baseline="0" noProof="0" dirty="0">
                <a:latin typeface="Tahoma" panose="020B0604030504040204"/>
                <a:ea typeface="WenQuanYi Zen Hei Sharp"/>
                <a:cs typeface="Tahoma" panose="020B0604030504040204"/>
              </a:rPr>
              <a:t>s</a:t>
            </a:r>
            <a:r>
              <a:rPr kumimoji="0" sz="2200" kern="1200" cap="none" spc="0" normalizeH="0" baseline="0" noProof="0" dirty="0">
                <a:latin typeface="Tahoma" panose="020B0604030504040204"/>
                <a:ea typeface="WenQuanYi Zen Hei Sharp"/>
                <a:cs typeface="Tahoma" panose="020B0604030504040204"/>
              </a:rPr>
              <a:t> </a:t>
            </a:r>
            <a:r>
              <a:rPr kumimoji="0" sz="2200" kern="1200" cap="none" spc="-258" normalizeH="0" baseline="0" noProof="0" dirty="0">
                <a:latin typeface="Tahoma" panose="020B0604030504040204"/>
                <a:ea typeface="WenQuanYi Zen Hei Sharp"/>
                <a:cs typeface="Tahoma" panose="020B0604030504040204"/>
              </a:rPr>
              <a:t> </a:t>
            </a:r>
            <a:r>
              <a:rPr kumimoji="0" sz="3000" kern="1200" cap="none" spc="1517" normalizeH="0" baseline="42000" noProof="0" dirty="0">
                <a:latin typeface="Trebuchet MS" panose="020B0603020202020204"/>
                <a:ea typeface="WenQuanYi Zen Hei Sharp"/>
                <a:cs typeface="Trebuchet MS" panose="020B0603020202020204"/>
              </a:rPr>
              <a:t>Σ</a:t>
            </a:r>
            <a:r>
              <a:rPr kumimoji="0" sz="3000" kern="1200" cap="none" spc="222" normalizeH="0" baseline="42000" noProof="0" dirty="0">
                <a:latin typeface="Trebuchet MS" panose="020B0603020202020204"/>
                <a:ea typeface="WenQuanYi Zen Hei Sharp"/>
                <a:cs typeface="Trebuchet MS" panose="020B0603020202020204"/>
              </a:rPr>
              <a:t> </a:t>
            </a:r>
            <a:r>
              <a:rPr kumimoji="0" sz="2200" i="1" kern="1200" cap="none" spc="-188" normalizeH="0" baseline="0" noProof="0" dirty="0">
                <a:latin typeface="Arial" panose="020B0604020202020204"/>
                <a:ea typeface="WenQuanYi Zen Hei Sharp"/>
                <a:cs typeface="Arial" panose="020B0604020202020204"/>
              </a:rPr>
              <a:t>R</a:t>
            </a:r>
            <a:r>
              <a:rPr kumimoji="0" sz="2400" i="1" kern="1200" cap="none" spc="238" normalizeH="0" baseline="-10000" noProof="0" dirty="0">
                <a:latin typeface="Arial" panose="020B0604020202020204"/>
                <a:ea typeface="WenQuanYi Zen Hei Sharp"/>
                <a:cs typeface="Arial" panose="020B0604020202020204"/>
              </a:rPr>
              <a:t>t</a:t>
            </a:r>
            <a:r>
              <a:rPr kumimoji="0" sz="2400" i="1" kern="1200" cap="none" spc="-341" normalizeH="0" baseline="-10000" noProof="0" dirty="0">
                <a:latin typeface="Arial" panose="020B0604020202020204"/>
                <a:ea typeface="WenQuanYi Zen Hei Sharp"/>
                <a:cs typeface="Arial" panose="020B0604020202020204"/>
              </a:rPr>
              <a:t> </a:t>
            </a:r>
            <a:r>
              <a:rPr kumimoji="0" sz="2200" kern="1200" cap="none" spc="-5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a:p>
            <a:pPr marL="1311910" marR="0" algn="ctr" defTabSz="449580">
              <a:lnSpc>
                <a:spcPts val="1795"/>
              </a:lnSpc>
              <a:buClrTx/>
              <a:buSzTx/>
              <a:buFontTx/>
              <a:buNone/>
              <a:defRPr/>
            </a:pPr>
            <a:r>
              <a:rPr kumimoji="0" sz="1600" i="1" kern="1200" cap="none" spc="129" normalizeH="0" baseline="0" noProof="0" dirty="0">
                <a:latin typeface="Arial" panose="020B0604020202020204"/>
                <a:ea typeface="WenQuanYi Zen Hei Sharp"/>
                <a:cs typeface="Arial" panose="020B0604020202020204"/>
              </a:rPr>
              <a:t>t</a:t>
            </a:r>
            <a:r>
              <a:rPr kumimoji="0" sz="1600" kern="1200" cap="none" spc="129" normalizeH="0" baseline="0" noProof="0" dirty="0">
                <a:latin typeface="Tahoma" panose="020B0604030504040204"/>
                <a:ea typeface="WenQuanYi Zen Hei Sharp"/>
                <a:cs typeface="Tahoma" panose="020B0604030504040204"/>
              </a:rPr>
              <a:t>=1</a:t>
            </a:r>
            <a:endParaRPr kumimoji="0" sz="1600" kern="1200" cap="none" spc="0" normalizeH="0" baseline="0" noProof="0">
              <a:latin typeface="Tahoma" panose="020B0604030504040204"/>
              <a:ea typeface="WenQuanYi Zen Hei Sharp"/>
              <a:cs typeface="Tahoma" panose="020B0604030504040204"/>
            </a:endParaRPr>
          </a:p>
        </p:txBody>
      </p:sp>
      <p:sp>
        <p:nvSpPr>
          <p:cNvPr id="10" name="object 10"/>
          <p:cNvSpPr txBox="1"/>
          <p:nvPr/>
        </p:nvSpPr>
        <p:spPr>
          <a:xfrm>
            <a:off x="1616075" y="95250"/>
            <a:ext cx="76200" cy="377190"/>
          </a:xfrm>
          <a:prstGeom prst="rect">
            <a:avLst/>
          </a:prstGeom>
        </p:spPr>
        <p:txBody>
          <a:bodyPr lIns="0" tIns="39027" rIns="0" bIns="0">
            <a:spAutoFit/>
          </a:bodyPr>
          <a:lstStyle/>
          <a:p>
            <a:pPr marR="0" defTabSz="449580">
              <a:spcBef>
                <a:spcPts val="305"/>
              </a:spcBef>
              <a:buClrTx/>
              <a:buSzTx/>
              <a:buFontTx/>
              <a:buNone/>
              <a:defRPr/>
            </a:pPr>
            <a:r>
              <a:rPr kumimoji="0" sz="2200" kern="1200" cap="none" spc="-5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p:txBody>
      </p:sp>
      <p:pic>
        <p:nvPicPr>
          <p:cNvPr id="78859" name="object 11"/>
          <p:cNvPicPr>
            <a:picLocks noChangeAspect="1"/>
          </p:cNvPicPr>
          <p:nvPr/>
        </p:nvPicPr>
        <p:blipFill>
          <a:blip r:embed="rId6"/>
          <a:stretch>
            <a:fillRect/>
          </a:stretch>
        </p:blipFill>
        <p:spPr>
          <a:xfrm>
            <a:off x="1524000" y="0"/>
            <a:ext cx="9139238" cy="504825"/>
          </a:xfrm>
          <a:prstGeom prst="rect">
            <a:avLst/>
          </a:prstGeom>
          <a:noFill/>
          <a:ln w="9525">
            <a:noFill/>
          </a:ln>
        </p:spPr>
      </p:pic>
      <p:sp>
        <p:nvSpPr>
          <p:cNvPr id="12" name="object 12"/>
          <p:cNvSpPr txBox="1">
            <a:spLocks noGrp="1"/>
          </p:cNvSpPr>
          <p:nvPr>
            <p:ph type="title"/>
          </p:nvPr>
        </p:nvSpPr>
        <p:spPr>
          <a:xfrm>
            <a:off x="1590675" y="477"/>
            <a:ext cx="5275263" cy="464185"/>
          </a:xfrm>
        </p:spPr>
        <p:txBody>
          <a:bodyPr vert="horz" wrap="square" lIns="0" tIns="33992" rIns="0" bIns="0" numCol="1" rtlCol="0" anchor="ctr" anchorCtr="0" compatLnSpc="1">
            <a:spAutoFit/>
          </a:bodyPr>
          <a:lstStyle/>
          <a:p>
            <a:pPr marL="25400" marR="0" lvl="0" indent="0" algn="l" defTabSz="449580" rtl="0" eaLnBrk="0" fontAlgn="base" latinLnBrk="0" hangingPunct="0">
              <a:lnSpc>
                <a:spcPct val="100000"/>
              </a:lnSpc>
              <a:spcBef>
                <a:spcPts val="270"/>
              </a:spcBef>
              <a:spcAft>
                <a:spcPct val="0"/>
              </a:spcAft>
              <a:buClr>
                <a:srgbClr val="000000"/>
              </a:buClr>
              <a:buSzPct val="100000"/>
              <a:buFont typeface="Times New Roman" panose="02020603050405020304" pitchFamily="18" charset="0"/>
              <a:buNone/>
              <a:defRPr/>
            </a:pPr>
            <a:r>
              <a:rPr kumimoji="0" sz="2800" b="0" i="0" u="none" strike="noStrike" kern="1200" cap="none" spc="59" normalizeH="0" baseline="0" noProof="0" dirty="0">
                <a:ln>
                  <a:noFill/>
                </a:ln>
                <a:solidFill>
                  <a:srgbClr val="000000"/>
                </a:solidFill>
                <a:effectLst/>
                <a:uLnTx/>
                <a:uFillTx/>
                <a:latin typeface="+mj-lt"/>
                <a:ea typeface="+mj-ea"/>
                <a:cs typeface="+mj-cs"/>
              </a:rPr>
              <a:t>The</a:t>
            </a:r>
            <a:r>
              <a:rPr kumimoji="0" sz="2800" b="0" i="0" u="none" strike="noStrike" kern="1200" cap="none" spc="238" normalizeH="0" baseline="0" noProof="0" dirty="0">
                <a:ln>
                  <a:noFill/>
                </a:ln>
                <a:solidFill>
                  <a:srgbClr val="000000"/>
                </a:solidFill>
                <a:effectLst/>
                <a:uLnTx/>
                <a:uFillTx/>
                <a:latin typeface="+mj-lt"/>
                <a:ea typeface="+mj-ea"/>
                <a:cs typeface="+mj-cs"/>
              </a:rPr>
              <a:t> </a:t>
            </a:r>
            <a:r>
              <a:rPr kumimoji="0" sz="2800" b="0" i="0" u="none" strike="noStrike" kern="1200" cap="none" spc="30" normalizeH="0" baseline="0" noProof="0" dirty="0">
                <a:ln>
                  <a:noFill/>
                </a:ln>
                <a:solidFill>
                  <a:srgbClr val="000000"/>
                </a:solidFill>
                <a:effectLst/>
                <a:uLnTx/>
                <a:uFillTx/>
                <a:latin typeface="+mj-lt"/>
                <a:ea typeface="+mj-ea"/>
                <a:cs typeface="+mj-cs"/>
              </a:rPr>
              <a:t>Multi-Armed</a:t>
            </a:r>
            <a:r>
              <a:rPr kumimoji="0" sz="2800" b="0" i="0" u="none" strike="noStrike" kern="1200" cap="none" spc="248" normalizeH="0" baseline="0" noProof="0" dirty="0">
                <a:ln>
                  <a:noFill/>
                </a:ln>
                <a:solidFill>
                  <a:srgbClr val="000000"/>
                </a:solidFill>
                <a:effectLst/>
                <a:uLnTx/>
                <a:uFillTx/>
                <a:latin typeface="+mj-lt"/>
                <a:ea typeface="+mj-ea"/>
                <a:cs typeface="+mj-cs"/>
              </a:rPr>
              <a:t> </a:t>
            </a:r>
            <a:r>
              <a:rPr kumimoji="0" sz="2800" b="0" i="0" u="none" strike="noStrike" kern="1200" cap="none" spc="0" normalizeH="0" baseline="0" noProof="0" dirty="0">
                <a:ln>
                  <a:noFill/>
                </a:ln>
                <a:solidFill>
                  <a:srgbClr val="000000"/>
                </a:solidFill>
                <a:effectLst/>
                <a:uLnTx/>
                <a:uFillTx/>
                <a:latin typeface="+mj-lt"/>
                <a:ea typeface="+mj-ea"/>
                <a:cs typeface="+mj-cs"/>
              </a:rPr>
              <a:t>Bandit</a:t>
            </a:r>
            <a:r>
              <a:rPr kumimoji="0" sz="2800" b="0" i="0" u="none" strike="noStrike" kern="1200" cap="none" spc="238" normalizeH="0" baseline="0" noProof="0" dirty="0">
                <a:ln>
                  <a:noFill/>
                </a:ln>
                <a:solidFill>
                  <a:srgbClr val="000000"/>
                </a:solidFill>
                <a:effectLst/>
                <a:uLnTx/>
                <a:uFillTx/>
                <a:latin typeface="+mj-lt"/>
                <a:ea typeface="+mj-ea"/>
                <a:cs typeface="+mj-cs"/>
              </a:rPr>
              <a:t> </a:t>
            </a:r>
            <a:r>
              <a:rPr kumimoji="0" sz="2800" b="0" i="0" u="none" strike="noStrike" kern="1200" cap="none" spc="-40" normalizeH="0" baseline="0" noProof="0" dirty="0">
                <a:ln>
                  <a:noFill/>
                </a:ln>
                <a:solidFill>
                  <a:srgbClr val="000000"/>
                </a:solidFill>
                <a:effectLst/>
                <a:uLnTx/>
                <a:uFillTx/>
                <a:latin typeface="+mj-lt"/>
                <a:ea typeface="+mj-ea"/>
                <a:cs typeface="+mj-cs"/>
              </a:rPr>
              <a:t>Setup</a:t>
            </a:r>
            <a:endParaRPr kumimoji="0" sz="2800" b="0" i="0" u="none" strike="noStrike" kern="1200" cap="none" spc="-40" normalizeH="0" baseline="0" noProof="0" dirty="0">
              <a:ln>
                <a:noFill/>
              </a:ln>
              <a:solidFill>
                <a:srgbClr val="000000"/>
              </a:solidFill>
              <a:effectLst/>
              <a:uLnTx/>
              <a:uFillTx/>
              <a:latin typeface="+mj-lt"/>
              <a:ea typeface="+mj-ea"/>
              <a:cs typeface="+mj-cs"/>
            </a:endParaRPr>
          </a:p>
        </p:txBody>
      </p:sp>
      <p:sp>
        <p:nvSpPr>
          <p:cNvPr id="14" name="object 14"/>
          <p:cNvSpPr txBox="1"/>
          <p:nvPr/>
        </p:nvSpPr>
        <p:spPr>
          <a:xfrm>
            <a:off x="8272463" y="6483350"/>
            <a:ext cx="2008188" cy="231775"/>
          </a:xfrm>
          <a:prstGeom prst="rect">
            <a:avLst/>
          </a:prstGeom>
        </p:spPr>
        <p:txBody>
          <a:bodyPr lIns="0" tIns="47840" rIns="0" bIns="0">
            <a:spAutoFit/>
          </a:bodyPr>
          <a:lstStyle/>
          <a:p>
            <a:pPr marL="25400" marR="0" defTabSz="449580">
              <a:spcBef>
                <a:spcPts val="375"/>
              </a:spcBef>
              <a:buClrTx/>
              <a:buSzTx/>
              <a:buFontTx/>
              <a:buNone/>
              <a:defRPr/>
            </a:pPr>
            <a:r>
              <a:rPr kumimoji="0" sz="1200" kern="1200" cap="none" spc="-30" normalizeH="0" baseline="0" noProof="0" dirty="0">
                <a:solidFill>
                  <a:srgbClr val="FFFFFF"/>
                </a:solidFill>
                <a:latin typeface="Tahoma" panose="020B0604030504040204"/>
                <a:ea typeface="WenQuanYi Zen Hei Sharp"/>
                <a:cs typeface="Tahoma" panose="020B0604030504040204"/>
              </a:rPr>
              <a:t>23</a:t>
            </a:r>
            <a:r>
              <a:rPr kumimoji="0" sz="1200" kern="1200" cap="none" spc="20" normalizeH="0" baseline="0" noProof="0" dirty="0">
                <a:solidFill>
                  <a:srgbClr val="FFFFFF"/>
                </a:solidFill>
                <a:latin typeface="Tahoma" panose="020B0604030504040204"/>
                <a:ea typeface="WenQuanYi Zen Hei Sharp"/>
                <a:cs typeface="Tahoma" panose="020B0604030504040204"/>
              </a:rPr>
              <a:t> </a:t>
            </a:r>
            <a:r>
              <a:rPr kumimoji="0" sz="1200" kern="1200" cap="none" spc="-10" normalizeH="0" baseline="0" noProof="0" dirty="0">
                <a:solidFill>
                  <a:srgbClr val="FFFFFF"/>
                </a:solidFill>
                <a:latin typeface="Tahoma" panose="020B0604030504040204"/>
                <a:ea typeface="WenQuanYi Zen Hei Sharp"/>
                <a:cs typeface="Tahoma" panose="020B0604030504040204"/>
              </a:rPr>
              <a:t>September,</a:t>
            </a:r>
            <a:r>
              <a:rPr kumimoji="0" sz="1200" kern="1200" cap="none" spc="20" normalizeH="0" baseline="0" noProof="0" dirty="0">
                <a:solidFill>
                  <a:srgbClr val="FFFFFF"/>
                </a:solidFill>
                <a:latin typeface="Tahoma" panose="020B0604030504040204"/>
                <a:ea typeface="WenQuanYi Zen Hei Sharp"/>
                <a:cs typeface="Tahoma" panose="020B0604030504040204"/>
              </a:rPr>
              <a:t> </a:t>
            </a:r>
            <a:r>
              <a:rPr kumimoji="0" sz="1200" kern="1200" cap="none" spc="-30" normalizeH="0" baseline="0" noProof="0" dirty="0">
                <a:solidFill>
                  <a:srgbClr val="FFFFFF"/>
                </a:solidFill>
                <a:latin typeface="Tahoma" panose="020B0604030504040204"/>
                <a:ea typeface="WenQuanYi Zen Hei Sharp"/>
                <a:cs typeface="Tahoma" panose="020B0604030504040204"/>
              </a:rPr>
              <a:t>2019</a:t>
            </a:r>
            <a:r>
              <a:rPr kumimoji="0" sz="1200" kern="1200" cap="none" spc="20" normalizeH="0" baseline="0" noProof="0" dirty="0">
                <a:solidFill>
                  <a:srgbClr val="FFFFFF"/>
                </a:solidFill>
                <a:latin typeface="Tahoma" panose="020B0604030504040204"/>
                <a:ea typeface="WenQuanYi Zen Hei Sharp"/>
                <a:cs typeface="Tahoma" panose="020B0604030504040204"/>
              </a:rPr>
              <a:t> </a:t>
            </a:r>
            <a:r>
              <a:rPr kumimoji="0" sz="1200" kern="1200" cap="none" spc="-20" normalizeH="0" baseline="0" noProof="0" dirty="0">
                <a:solidFill>
                  <a:srgbClr val="FFFFFF"/>
                </a:solidFill>
                <a:latin typeface="Tahoma" panose="020B0604030504040204"/>
                <a:ea typeface="WenQuanYi Zen Hei Sharp"/>
                <a:cs typeface="Tahoma" panose="020B0604030504040204"/>
              </a:rPr>
              <a:t>-</a:t>
            </a:r>
            <a:r>
              <a:rPr kumimoji="0" sz="1200" kern="1200" cap="none" spc="30" normalizeH="0" baseline="0" noProof="0" dirty="0">
                <a:solidFill>
                  <a:srgbClr val="FFFFFF"/>
                </a:solidFill>
                <a:latin typeface="Tahoma" panose="020B0604030504040204"/>
                <a:ea typeface="WenQuanYi Zen Hei Sharp"/>
                <a:cs typeface="Tahoma" panose="020B0604030504040204"/>
              </a:rPr>
              <a:t> </a:t>
            </a:r>
            <a:r>
              <a:rPr kumimoji="0" sz="1200" kern="1200" cap="none" spc="40" normalizeH="0" baseline="0" noProof="0" dirty="0">
                <a:solidFill>
                  <a:srgbClr val="FFFFFF"/>
                </a:solidFill>
                <a:latin typeface="Tahoma" panose="020B0604030504040204"/>
                <a:ea typeface="WenQuanYi Zen Hei Sharp"/>
                <a:cs typeface="Tahoma" panose="020B0604030504040204"/>
              </a:rPr>
              <a:t>11/</a:t>
            </a:r>
            <a:r>
              <a:rPr kumimoji="0" sz="1200" kern="1200" cap="none" spc="20" normalizeH="0" baseline="0" noProof="0" dirty="0">
                <a:solidFill>
                  <a:srgbClr val="FFFFFF"/>
                </a:solidFill>
                <a:latin typeface="Tahoma" panose="020B0604030504040204"/>
                <a:ea typeface="WenQuanYi Zen Hei Sharp"/>
                <a:cs typeface="Tahoma" panose="020B0604030504040204"/>
              </a:rPr>
              <a:t> </a:t>
            </a:r>
            <a:r>
              <a:rPr kumimoji="0" sz="1200" kern="1200" cap="none" spc="-30" normalizeH="0" baseline="0" noProof="0" dirty="0">
                <a:solidFill>
                  <a:srgbClr val="FFFFFF"/>
                </a:solidFill>
                <a:latin typeface="Tahoma" panose="020B0604030504040204"/>
                <a:ea typeface="WenQuanYi Zen Hei Sharp"/>
                <a:cs typeface="Tahoma" panose="020B0604030504040204"/>
              </a:rPr>
              <a:t>92</a:t>
            </a:r>
            <a:endParaRPr kumimoji="0" sz="1200" kern="1200" cap="none" spc="0" normalizeH="0" baseline="0" noProof="0">
              <a:latin typeface="Tahoma" panose="020B0604030504040204"/>
              <a:ea typeface="WenQuanYi Zen Hei Sharp"/>
              <a:cs typeface="Tahoma" panose="020B0604030504040204"/>
            </a:endParaRPr>
          </a:p>
        </p:txBody>
      </p:sp>
      <p:sp>
        <p:nvSpPr>
          <p:cNvPr id="3" name="Slide Number Placeholder 2"/>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object 2"/>
          <p:cNvSpPr txBox="1"/>
          <p:nvPr/>
        </p:nvSpPr>
        <p:spPr>
          <a:xfrm>
            <a:off x="2259330" y="1146175"/>
            <a:ext cx="6607175" cy="360680"/>
          </a:xfrm>
          <a:prstGeom prst="rect">
            <a:avLst/>
          </a:prstGeom>
        </p:spPr>
        <p:txBody>
          <a:bodyPr lIns="0" tIns="22661" rIns="0" bIns="0">
            <a:spAutoFit/>
          </a:bodyPr>
          <a:lstStyle/>
          <a:p>
            <a:pPr marL="75565" marR="0" defTabSz="449580">
              <a:spcBef>
                <a:spcPts val="180"/>
              </a:spcBef>
              <a:buClrTx/>
              <a:buSzTx/>
              <a:buFontTx/>
              <a:buNone/>
              <a:defRPr/>
            </a:pPr>
            <a:r>
              <a:rPr kumimoji="0" sz="2200" i="1" kern="1200" cap="none" spc="40" normalizeH="0" baseline="0" noProof="0" dirty="0">
                <a:latin typeface="Arial" panose="020B0604020202020204"/>
                <a:ea typeface="WenQuanYi Zen Hei Sharp"/>
                <a:cs typeface="Arial" panose="020B0604020202020204"/>
              </a:rPr>
              <a:t>K </a:t>
            </a:r>
            <a:r>
              <a:rPr kumimoji="0" sz="2200" i="1" kern="1200" cap="none" spc="-238" normalizeH="0" baseline="0" noProof="0" dirty="0">
                <a:latin typeface="Arial" panose="020B0604020202020204"/>
                <a:ea typeface="WenQuanYi Zen Hei Sharp"/>
                <a:cs typeface="Arial" panose="020B0604020202020204"/>
              </a:rPr>
              <a:t> </a:t>
            </a:r>
            <a:r>
              <a:rPr kumimoji="0" sz="2200" b="1" kern="1200" cap="none" spc="-149" normalizeH="0" baseline="0" noProof="0" dirty="0">
                <a:latin typeface="Arial" panose="020B0604020202020204"/>
                <a:ea typeface="WenQuanYi Zen Hei Sharp"/>
                <a:cs typeface="Arial" panose="020B0604020202020204"/>
              </a:rPr>
              <a:t>a</a:t>
            </a:r>
            <a:r>
              <a:rPr kumimoji="0" sz="2200" b="1" kern="1200" cap="none" spc="-50" normalizeH="0" baseline="0" noProof="0" dirty="0">
                <a:latin typeface="Arial" panose="020B0604020202020204"/>
                <a:ea typeface="WenQuanYi Zen Hei Sharp"/>
                <a:cs typeface="Arial" panose="020B0604020202020204"/>
              </a:rPr>
              <a:t>r</a:t>
            </a:r>
            <a:r>
              <a:rPr kumimoji="0" sz="2200" b="1" kern="1200" cap="none" spc="-238" normalizeH="0" baseline="0" noProof="0" dirty="0">
                <a:latin typeface="Arial" panose="020B0604020202020204"/>
                <a:ea typeface="WenQuanYi Zen Hei Sharp"/>
                <a:cs typeface="Arial" panose="020B0604020202020204"/>
              </a:rPr>
              <a:t>m</a:t>
            </a:r>
            <a:r>
              <a:rPr kumimoji="0" sz="2200" b="1" kern="1200" cap="none" spc="-149" normalizeH="0" baseline="0" noProof="0" dirty="0">
                <a:latin typeface="Arial" panose="020B0604020202020204"/>
                <a:ea typeface="WenQuanYi Zen Hei Sharp"/>
                <a:cs typeface="Arial" panose="020B0604020202020204"/>
              </a:rPr>
              <a:t>s</a:t>
            </a:r>
            <a:r>
              <a:rPr kumimoji="0" sz="2200" b="1" kern="1200" cap="none" spc="109" normalizeH="0" baseline="0" noProof="0" dirty="0">
                <a:latin typeface="Arial" panose="020B0604020202020204"/>
                <a:ea typeface="WenQuanYi Zen Hei Sharp"/>
                <a:cs typeface="Arial" panose="020B0604020202020204"/>
              </a:rPr>
              <a:t> </a:t>
            </a:r>
            <a:r>
              <a:rPr kumimoji="0" sz="2200" kern="1200" cap="none" spc="-466" normalizeH="0" baseline="0" noProof="0" dirty="0">
                <a:latin typeface="Lucida Sans Unicode" panose="020B0602030504020204"/>
                <a:ea typeface="WenQuanYi Zen Hei Sharp"/>
                <a:cs typeface="Lucida Sans Unicode" panose="020B0602030504020204"/>
              </a:rPr>
              <a:t>⇔</a:t>
            </a:r>
            <a:r>
              <a:rPr kumimoji="0" sz="2200" kern="1200" cap="none" spc="30" normalizeH="0" baseline="0" noProof="0" dirty="0">
                <a:latin typeface="Lucida Sans Unicode" panose="020B0602030504020204"/>
                <a:ea typeface="WenQuanYi Zen Hei Sharp"/>
                <a:cs typeface="Lucida Sans Unicode" panose="020B0602030504020204"/>
              </a:rPr>
              <a:t> </a:t>
            </a:r>
            <a:r>
              <a:rPr kumimoji="0" sz="2200" i="1" kern="1200" cap="none" spc="40" normalizeH="0" baseline="0" noProof="0" dirty="0">
                <a:latin typeface="Arial" panose="020B0604020202020204"/>
                <a:ea typeface="WenQuanYi Zen Hei Sharp"/>
                <a:cs typeface="Arial" panose="020B0604020202020204"/>
              </a:rPr>
              <a:t>K</a:t>
            </a:r>
            <a:r>
              <a:rPr kumimoji="0" sz="2200" i="1" kern="1200" cap="none" spc="0" normalizeH="0" baseline="0" noProof="0" dirty="0">
                <a:latin typeface="Arial" panose="020B0604020202020204"/>
                <a:ea typeface="WenQuanYi Zen Hei Sharp"/>
                <a:cs typeface="Arial" panose="020B0604020202020204"/>
              </a:rPr>
              <a:t> </a:t>
            </a:r>
            <a:r>
              <a:rPr kumimoji="0" sz="2200" i="1" kern="1200" cap="none" spc="-238" normalizeH="0" baseline="0" noProof="0" dirty="0">
                <a:latin typeface="Arial" panose="020B0604020202020204"/>
                <a:ea typeface="WenQuanYi Zen Hei Sharp"/>
                <a:cs typeface="Arial" panose="020B0604020202020204"/>
              </a:rPr>
              <a:t> </a:t>
            </a:r>
            <a:r>
              <a:rPr kumimoji="0" sz="2200" kern="1200" cap="none" spc="-159" normalizeH="0" baseline="0" noProof="0" dirty="0">
                <a:solidFill>
                  <a:srgbClr val="0000FF"/>
                </a:solidFill>
                <a:latin typeface="Tahoma" panose="020B0604030504040204"/>
                <a:ea typeface="WenQuanYi Zen Hei Sharp"/>
                <a:cs typeface="Tahoma" panose="020B0604030504040204"/>
              </a:rPr>
              <a:t>p</a:t>
            </a:r>
            <a:r>
              <a:rPr kumimoji="0" sz="2200" kern="1200" cap="none" spc="-50" normalizeH="0" baseline="0" noProof="0" dirty="0">
                <a:solidFill>
                  <a:srgbClr val="0000FF"/>
                </a:solidFill>
                <a:latin typeface="Tahoma" panose="020B0604030504040204"/>
                <a:ea typeface="WenQuanYi Zen Hei Sharp"/>
                <a:cs typeface="Tahoma" panose="020B0604030504040204"/>
              </a:rPr>
              <a:t>robabili</a:t>
            </a:r>
            <a:r>
              <a:rPr kumimoji="0" sz="2200" kern="1200" cap="none" spc="-109" normalizeH="0" baseline="0" noProof="0" dirty="0">
                <a:solidFill>
                  <a:srgbClr val="0000FF"/>
                </a:solidFill>
                <a:latin typeface="Tahoma" panose="020B0604030504040204"/>
                <a:ea typeface="WenQuanYi Zen Hei Sharp"/>
                <a:cs typeface="Tahoma" panose="020B0604030504040204"/>
              </a:rPr>
              <a:t>t</a:t>
            </a:r>
            <a:r>
              <a:rPr kumimoji="0" sz="2200" kern="1200" cap="none" spc="-89" normalizeH="0" baseline="0" noProof="0" dirty="0">
                <a:solidFill>
                  <a:srgbClr val="0000FF"/>
                </a:solidFill>
                <a:latin typeface="Tahoma" panose="020B0604030504040204"/>
                <a:ea typeface="WenQuanYi Zen Hei Sharp"/>
                <a:cs typeface="Tahoma" panose="020B0604030504040204"/>
              </a:rPr>
              <a:t>y</a:t>
            </a:r>
            <a:r>
              <a:rPr kumimoji="0" sz="2200" kern="1200" cap="none" spc="40" normalizeH="0" baseline="0" noProof="0" dirty="0">
                <a:solidFill>
                  <a:srgbClr val="0000FF"/>
                </a:solidFill>
                <a:latin typeface="Tahoma" panose="020B0604030504040204"/>
                <a:ea typeface="WenQuanYi Zen Hei Sharp"/>
                <a:cs typeface="Tahoma" panose="020B0604030504040204"/>
              </a:rPr>
              <a:t> </a:t>
            </a:r>
            <a:r>
              <a:rPr kumimoji="0" sz="2200" kern="1200" cap="none" spc="-69" normalizeH="0" baseline="0" noProof="0" dirty="0">
                <a:solidFill>
                  <a:srgbClr val="0000FF"/>
                </a:solidFill>
                <a:latin typeface="Tahoma" panose="020B0604030504040204"/>
                <a:ea typeface="WenQuanYi Zen Hei Sharp"/>
                <a:cs typeface="Tahoma" panose="020B0604030504040204"/>
              </a:rPr>
              <a:t>distribution</a:t>
            </a:r>
            <a:r>
              <a:rPr kumimoji="0" sz="2200" kern="1200" cap="none" spc="-59" normalizeH="0" baseline="0" noProof="0" dirty="0">
                <a:solidFill>
                  <a:srgbClr val="0000FF"/>
                </a:solidFill>
                <a:latin typeface="Tahoma" panose="020B0604030504040204"/>
                <a:ea typeface="WenQuanYi Zen Hei Sharp"/>
                <a:cs typeface="Tahoma" panose="020B0604030504040204"/>
              </a:rPr>
              <a:t>s</a:t>
            </a:r>
            <a:r>
              <a:rPr kumimoji="0" sz="2200" kern="1200" cap="none" spc="30" normalizeH="0" baseline="0" noProof="0" dirty="0">
                <a:solidFill>
                  <a:srgbClr val="0000FF"/>
                </a:solidFill>
                <a:latin typeface="Tahoma" panose="020B0604030504040204"/>
                <a:ea typeface="WenQuanYi Zen Hei Sharp"/>
                <a:cs typeface="Tahoma" panose="020B0604030504040204"/>
              </a:rPr>
              <a:t> </a:t>
            </a:r>
            <a:r>
              <a:rPr kumimoji="0" sz="2200" kern="1200" cap="none" spc="-178" normalizeH="0" baseline="0" noProof="0" dirty="0">
                <a:latin typeface="Tahoma" panose="020B0604030504040204"/>
                <a:ea typeface="WenQuanYi Zen Hei Sharp"/>
                <a:cs typeface="Tahoma" panose="020B0604030504040204"/>
              </a:rPr>
              <a:t>:</a:t>
            </a:r>
            <a:r>
              <a:rPr kumimoji="0" sz="2200" kern="1200" cap="none" spc="287" normalizeH="0" baseline="0" noProof="0" dirty="0">
                <a:latin typeface="Tahoma" panose="020B0604030504040204"/>
                <a:ea typeface="WenQuanYi Zen Hei Sharp"/>
                <a:cs typeface="Tahoma" panose="020B0604030504040204"/>
              </a:rPr>
              <a:t> </a:t>
            </a:r>
            <a:r>
              <a:rPr kumimoji="0" sz="2200" i="1" kern="1200" cap="none" spc="89" normalizeH="0" baseline="0" noProof="0" dirty="0">
                <a:latin typeface="Calibri" panose="020F0502020204030204"/>
                <a:ea typeface="WenQuanYi Zen Hei Sharp"/>
                <a:cs typeface="Calibri" panose="020F0502020204030204"/>
              </a:rPr>
              <a:t>ν</a:t>
            </a:r>
            <a:r>
              <a:rPr kumimoji="0" sz="2400" i="1" kern="1200" cap="none" spc="-119" normalizeH="0" baseline="-10000" noProof="0" dirty="0">
                <a:latin typeface="Arial" panose="020B0604020202020204"/>
                <a:ea typeface="WenQuanYi Zen Hei Sharp"/>
                <a:cs typeface="Arial" panose="020B0604020202020204"/>
              </a:rPr>
              <a:t>a</a:t>
            </a:r>
            <a:r>
              <a:rPr kumimoji="0" sz="2400" i="1" kern="1200" cap="none" spc="0" normalizeH="0" baseline="-10000" noProof="0" dirty="0">
                <a:latin typeface="Arial" panose="020B0604020202020204"/>
                <a:ea typeface="WenQuanYi Zen Hei Sharp"/>
                <a:cs typeface="Arial" panose="020B0604020202020204"/>
              </a:rPr>
              <a:t> </a:t>
            </a:r>
            <a:r>
              <a:rPr kumimoji="0" sz="2400" i="1" kern="1200" cap="none" spc="-59" normalizeH="0" baseline="-10000" noProof="0" dirty="0">
                <a:latin typeface="Arial" panose="020B0604020202020204"/>
                <a:ea typeface="WenQuanYi Zen Hei Sharp"/>
                <a:cs typeface="Arial" panose="020B0604020202020204"/>
              </a:rPr>
              <a:t> </a:t>
            </a:r>
            <a:r>
              <a:rPr kumimoji="0" sz="2200" kern="1200" cap="none" spc="-139" normalizeH="0" baseline="0" noProof="0" dirty="0">
                <a:latin typeface="Tahoma" panose="020B0604030504040204"/>
                <a:ea typeface="WenQuanYi Zen Hei Sharp"/>
                <a:cs typeface="Tahoma" panose="020B0604030504040204"/>
              </a:rPr>
              <a:t>ha</a:t>
            </a:r>
            <a:r>
              <a:rPr kumimoji="0" sz="2200" kern="1200" cap="none" spc="-109" normalizeH="0" baseline="0" noProof="0" dirty="0">
                <a:latin typeface="Tahoma" panose="020B0604030504040204"/>
                <a:ea typeface="WenQuanYi Zen Hei Sharp"/>
                <a:cs typeface="Tahoma" panose="020B0604030504040204"/>
              </a:rPr>
              <a:t>s</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129" normalizeH="0" baseline="0" noProof="0" dirty="0">
                <a:latin typeface="Tahoma" panose="020B0604030504040204"/>
                <a:ea typeface="WenQuanYi Zen Hei Sharp"/>
                <a:cs typeface="Tahoma" panose="020B0604030504040204"/>
              </a:rPr>
              <a:t>mean</a:t>
            </a:r>
            <a:r>
              <a:rPr kumimoji="0" sz="2200" kern="1200" cap="none" spc="30" normalizeH="0" baseline="0" noProof="0" dirty="0">
                <a:latin typeface="Tahoma" panose="020B0604030504040204"/>
                <a:ea typeface="WenQuanYi Zen Hei Sharp"/>
                <a:cs typeface="Tahoma" panose="020B0604030504040204"/>
              </a:rPr>
              <a:t> </a:t>
            </a:r>
            <a:r>
              <a:rPr kumimoji="0" sz="2200" i="1" kern="1200" cap="none" spc="119" normalizeH="0" baseline="0" noProof="0" dirty="0">
                <a:solidFill>
                  <a:srgbClr val="0000FF"/>
                </a:solidFill>
                <a:latin typeface="Calibri" panose="020F0502020204030204"/>
                <a:ea typeface="WenQuanYi Zen Hei Sharp"/>
                <a:cs typeface="Calibri" panose="020F0502020204030204"/>
              </a:rPr>
              <a:t>µ</a:t>
            </a:r>
            <a:r>
              <a:rPr kumimoji="0" sz="2400" i="1" kern="1200" cap="none" spc="-119" normalizeH="0" baseline="-10000" noProof="0" dirty="0">
                <a:solidFill>
                  <a:srgbClr val="0000FF"/>
                </a:solidFill>
                <a:latin typeface="Arial" panose="020B0604020202020204"/>
                <a:ea typeface="WenQuanYi Zen Hei Sharp"/>
                <a:cs typeface="Arial" panose="020B0604020202020204"/>
              </a:rPr>
              <a:t>a</a:t>
            </a:r>
            <a:endParaRPr kumimoji="0" sz="2400" kern="1200" cap="none" spc="0" normalizeH="0" baseline="-10000" noProof="0">
              <a:latin typeface="Arial" panose="020B0604020202020204"/>
              <a:ea typeface="WenQuanYi Zen Hei Sharp"/>
              <a:cs typeface="Arial" panose="020B0604020202020204"/>
            </a:endParaRPr>
          </a:p>
        </p:txBody>
      </p:sp>
      <p:pic>
        <p:nvPicPr>
          <p:cNvPr id="79875" name="object 3"/>
          <p:cNvPicPr>
            <a:picLocks noChangeAspect="1"/>
          </p:cNvPicPr>
          <p:nvPr/>
        </p:nvPicPr>
        <p:blipFill>
          <a:blip r:embed="rId1"/>
          <a:stretch>
            <a:fillRect/>
          </a:stretch>
        </p:blipFill>
        <p:spPr>
          <a:xfrm>
            <a:off x="3106738" y="1697038"/>
            <a:ext cx="698500" cy="869950"/>
          </a:xfrm>
          <a:prstGeom prst="rect">
            <a:avLst/>
          </a:prstGeom>
          <a:noFill/>
          <a:ln w="9525">
            <a:noFill/>
          </a:ln>
        </p:spPr>
      </p:pic>
      <p:pic>
        <p:nvPicPr>
          <p:cNvPr id="79876" name="object 4"/>
          <p:cNvPicPr>
            <a:picLocks noChangeAspect="1"/>
          </p:cNvPicPr>
          <p:nvPr/>
        </p:nvPicPr>
        <p:blipFill>
          <a:blip r:embed="rId2"/>
          <a:stretch>
            <a:fillRect/>
          </a:stretch>
        </p:blipFill>
        <p:spPr>
          <a:xfrm>
            <a:off x="4505325" y="1716088"/>
            <a:ext cx="693738" cy="903287"/>
          </a:xfrm>
          <a:prstGeom prst="rect">
            <a:avLst/>
          </a:prstGeom>
          <a:noFill/>
          <a:ln w="9525">
            <a:noFill/>
          </a:ln>
        </p:spPr>
      </p:pic>
      <p:pic>
        <p:nvPicPr>
          <p:cNvPr id="79877" name="object 5"/>
          <p:cNvPicPr>
            <a:picLocks noChangeAspect="1"/>
          </p:cNvPicPr>
          <p:nvPr/>
        </p:nvPicPr>
        <p:blipFill>
          <a:blip r:embed="rId3"/>
          <a:stretch>
            <a:fillRect/>
          </a:stretch>
        </p:blipFill>
        <p:spPr>
          <a:xfrm>
            <a:off x="5889625" y="1665288"/>
            <a:ext cx="642938" cy="971550"/>
          </a:xfrm>
          <a:prstGeom prst="rect">
            <a:avLst/>
          </a:prstGeom>
          <a:noFill/>
          <a:ln w="9525">
            <a:noFill/>
          </a:ln>
        </p:spPr>
      </p:pic>
      <p:pic>
        <p:nvPicPr>
          <p:cNvPr id="79878" name="object 6"/>
          <p:cNvPicPr>
            <a:picLocks noChangeAspect="1"/>
          </p:cNvPicPr>
          <p:nvPr/>
        </p:nvPicPr>
        <p:blipFill>
          <a:blip r:embed="rId4"/>
          <a:stretch>
            <a:fillRect/>
          </a:stretch>
        </p:blipFill>
        <p:spPr>
          <a:xfrm>
            <a:off x="7173913" y="1665288"/>
            <a:ext cx="554037" cy="979487"/>
          </a:xfrm>
          <a:prstGeom prst="rect">
            <a:avLst/>
          </a:prstGeom>
          <a:noFill/>
          <a:ln w="9525">
            <a:noFill/>
          </a:ln>
        </p:spPr>
      </p:pic>
      <p:pic>
        <p:nvPicPr>
          <p:cNvPr id="79879" name="object 7"/>
          <p:cNvPicPr>
            <a:picLocks noChangeAspect="1"/>
          </p:cNvPicPr>
          <p:nvPr/>
        </p:nvPicPr>
        <p:blipFill>
          <a:blip r:embed="rId5"/>
          <a:stretch>
            <a:fillRect/>
          </a:stretch>
        </p:blipFill>
        <p:spPr>
          <a:xfrm>
            <a:off x="8267700" y="1665288"/>
            <a:ext cx="981075" cy="979487"/>
          </a:xfrm>
          <a:prstGeom prst="rect">
            <a:avLst/>
          </a:prstGeom>
          <a:noFill/>
          <a:ln w="9525">
            <a:noFill/>
          </a:ln>
        </p:spPr>
      </p:pic>
      <p:sp>
        <p:nvSpPr>
          <p:cNvPr id="8" name="object 8"/>
          <p:cNvSpPr txBox="1"/>
          <p:nvPr/>
        </p:nvSpPr>
        <p:spPr>
          <a:xfrm>
            <a:off x="1804988" y="2757488"/>
            <a:ext cx="2630488" cy="929005"/>
          </a:xfrm>
          <a:prstGeom prst="rect">
            <a:avLst/>
          </a:prstGeom>
        </p:spPr>
        <p:txBody>
          <a:bodyPr lIns="0" tIns="22661" rIns="0" bIns="0">
            <a:spAutoFit/>
          </a:bodyPr>
          <a:lstStyle/>
          <a:p>
            <a:pPr marL="1722120" marR="0" defTabSz="449580">
              <a:spcBef>
                <a:spcPts val="180"/>
              </a:spcBef>
              <a:buClrTx/>
              <a:buSzTx/>
              <a:buFontTx/>
              <a:buNone/>
              <a:defRPr/>
            </a:pPr>
            <a:r>
              <a:rPr kumimoji="0" sz="2200" i="1" kern="1200" cap="none" spc="30" normalizeH="0" baseline="0" noProof="0" dirty="0">
                <a:solidFill>
                  <a:srgbClr val="0000FF"/>
                </a:solidFill>
                <a:latin typeface="Calibri" panose="020F0502020204030204"/>
                <a:ea typeface="WenQuanYi Zen Hei Sharp"/>
                <a:cs typeface="Calibri" panose="020F0502020204030204"/>
              </a:rPr>
              <a:t>ν</a:t>
            </a:r>
            <a:r>
              <a:rPr kumimoji="0" sz="2400" kern="1200" cap="none" spc="44" normalizeH="0" baseline="-10000" noProof="0" dirty="0">
                <a:solidFill>
                  <a:srgbClr val="0000FF"/>
                </a:solidFill>
                <a:latin typeface="Tahoma" panose="020B0604030504040204"/>
                <a:ea typeface="WenQuanYi Zen Hei Sharp"/>
                <a:cs typeface="Tahoma" panose="020B0604030504040204"/>
              </a:rPr>
              <a:t>1</a:t>
            </a:r>
            <a:endParaRPr kumimoji="0" sz="2400" kern="1200" cap="none" spc="0" normalizeH="0" baseline="-10000" noProof="0">
              <a:latin typeface="Tahoma" panose="020B0604030504040204"/>
              <a:ea typeface="WenQuanYi Zen Hei Sharp"/>
              <a:cs typeface="Tahoma" panose="020B0604030504040204"/>
            </a:endParaRPr>
          </a:p>
          <a:p>
            <a:pPr marL="75565" marR="0" defTabSz="449580">
              <a:spcBef>
                <a:spcPts val="1795"/>
              </a:spcBef>
              <a:buClrTx/>
              <a:buSzTx/>
              <a:buFontTx/>
              <a:buNone/>
              <a:defRPr/>
            </a:pPr>
            <a:r>
              <a:rPr kumimoji="0" sz="2200" kern="1200" cap="none" spc="50" normalizeH="0" baseline="0" noProof="0" dirty="0">
                <a:latin typeface="Tahoma" panose="020B0604030504040204"/>
                <a:ea typeface="WenQuanYi Zen Hei Sharp"/>
                <a:cs typeface="Tahoma" panose="020B0604030504040204"/>
              </a:rPr>
              <a:t>At</a:t>
            </a:r>
            <a:r>
              <a:rPr kumimoji="0" sz="2200" kern="1200" cap="none" spc="10" normalizeH="0" baseline="0" noProof="0" dirty="0">
                <a:latin typeface="Tahoma" panose="020B0604030504040204"/>
                <a:ea typeface="WenQuanYi Zen Hei Sharp"/>
                <a:cs typeface="Tahoma" panose="020B0604030504040204"/>
              </a:rPr>
              <a:t> </a:t>
            </a:r>
            <a:r>
              <a:rPr kumimoji="0" sz="2200" kern="1200" cap="none" spc="-99" normalizeH="0" baseline="0" noProof="0" dirty="0">
                <a:latin typeface="Tahoma" panose="020B0604030504040204"/>
                <a:ea typeface="WenQuanYi Zen Hei Sharp"/>
                <a:cs typeface="Tahoma" panose="020B0604030504040204"/>
              </a:rPr>
              <a:t>round</a:t>
            </a:r>
            <a:r>
              <a:rPr kumimoji="0" sz="2200" kern="1200" cap="none" spc="20" normalizeH="0" baseline="0" noProof="0" dirty="0">
                <a:latin typeface="Tahoma" panose="020B0604030504040204"/>
                <a:ea typeface="WenQuanYi Zen Hei Sharp"/>
                <a:cs typeface="Tahoma" panose="020B0604030504040204"/>
              </a:rPr>
              <a:t> </a:t>
            </a:r>
            <a:r>
              <a:rPr kumimoji="0" sz="2200" i="1" kern="1200" cap="none" spc="129" normalizeH="0" baseline="0" noProof="0" dirty="0">
                <a:latin typeface="Arial" panose="020B0604020202020204"/>
                <a:ea typeface="WenQuanYi Zen Hei Sharp"/>
                <a:cs typeface="Arial" panose="020B0604020202020204"/>
              </a:rPr>
              <a:t>t</a:t>
            </a:r>
            <a:r>
              <a:rPr kumimoji="0" sz="2200" kern="1200" cap="none" spc="129" normalizeH="0" baseline="0" noProof="0" dirty="0">
                <a:latin typeface="Tahoma" panose="020B0604030504040204"/>
                <a:ea typeface="WenQuanYi Zen Hei Sharp"/>
                <a:cs typeface="Tahoma" panose="020B0604030504040204"/>
              </a:rPr>
              <a:t>,</a:t>
            </a:r>
            <a:r>
              <a:rPr kumimoji="0" sz="2200" kern="1200" cap="none" spc="1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an</a:t>
            </a:r>
            <a:r>
              <a:rPr kumimoji="0" sz="2200" kern="1200" cap="none" spc="20" normalizeH="0" baseline="0" noProof="0" dirty="0">
                <a:latin typeface="Tahoma" panose="020B0604030504040204"/>
                <a:ea typeface="WenQuanYi Zen Hei Sharp"/>
                <a:cs typeface="Tahoma" panose="020B0604030504040204"/>
              </a:rPr>
              <a:t> </a:t>
            </a:r>
            <a:r>
              <a:rPr kumimoji="0" sz="2200" kern="1200" cap="none" spc="-119" normalizeH="0" baseline="0" noProof="0" dirty="0">
                <a:latin typeface="Tahoma" panose="020B0604030504040204"/>
                <a:ea typeface="WenQuanYi Zen Hei Sharp"/>
                <a:cs typeface="Tahoma" panose="020B0604030504040204"/>
              </a:rPr>
              <a:t>agent:</a:t>
            </a:r>
            <a:endParaRPr kumimoji="0" sz="2200" kern="1200" cap="none" spc="0" normalizeH="0" baseline="0" noProof="0">
              <a:latin typeface="Tahoma" panose="020B0604030504040204"/>
              <a:ea typeface="WenQuanYi Zen Hei Sharp"/>
              <a:cs typeface="Tahoma" panose="020B0604030504040204"/>
            </a:endParaRPr>
          </a:p>
        </p:txBody>
      </p:sp>
      <p:sp>
        <p:nvSpPr>
          <p:cNvPr id="9" name="object 9"/>
          <p:cNvSpPr txBox="1"/>
          <p:nvPr/>
        </p:nvSpPr>
        <p:spPr>
          <a:xfrm>
            <a:off x="4706938" y="2757488"/>
            <a:ext cx="395288" cy="360680"/>
          </a:xfrm>
          <a:prstGeom prst="rect">
            <a:avLst/>
          </a:prstGeom>
        </p:spPr>
        <p:txBody>
          <a:bodyPr lIns="0" tIns="22661" rIns="0" bIns="0">
            <a:spAutoFit/>
          </a:bodyPr>
          <a:lstStyle/>
          <a:p>
            <a:pPr marL="75565" marR="0" defTabSz="449580">
              <a:spcBef>
                <a:spcPts val="180"/>
              </a:spcBef>
              <a:buClrTx/>
              <a:buSzTx/>
              <a:buFontTx/>
              <a:buNone/>
              <a:defRPr/>
            </a:pPr>
            <a:r>
              <a:rPr kumimoji="0" sz="2200" i="1" kern="1200" cap="none" spc="30" normalizeH="0" baseline="0" noProof="0" dirty="0">
                <a:solidFill>
                  <a:srgbClr val="0000FF"/>
                </a:solidFill>
                <a:latin typeface="Calibri" panose="020F0502020204030204"/>
                <a:ea typeface="WenQuanYi Zen Hei Sharp"/>
                <a:cs typeface="Calibri" panose="020F0502020204030204"/>
              </a:rPr>
              <a:t>ν</a:t>
            </a:r>
            <a:r>
              <a:rPr kumimoji="0" sz="2400" kern="1200" cap="none" spc="44" normalizeH="0" baseline="-10000" noProof="0" dirty="0">
                <a:solidFill>
                  <a:srgbClr val="0000FF"/>
                </a:solidFill>
                <a:latin typeface="Tahoma" panose="020B0604030504040204"/>
                <a:ea typeface="WenQuanYi Zen Hei Sharp"/>
                <a:cs typeface="Tahoma" panose="020B0604030504040204"/>
              </a:rPr>
              <a:t>2</a:t>
            </a:r>
            <a:endParaRPr kumimoji="0" sz="2400" kern="1200" cap="none" spc="0" normalizeH="0" baseline="-10000" noProof="0">
              <a:latin typeface="Tahoma" panose="020B0604030504040204"/>
              <a:ea typeface="WenQuanYi Zen Hei Sharp"/>
              <a:cs typeface="Tahoma" panose="020B0604030504040204"/>
            </a:endParaRPr>
          </a:p>
        </p:txBody>
      </p:sp>
      <p:sp>
        <p:nvSpPr>
          <p:cNvPr id="10" name="object 10"/>
          <p:cNvSpPr txBox="1"/>
          <p:nvPr/>
        </p:nvSpPr>
        <p:spPr>
          <a:xfrm>
            <a:off x="5962650" y="2757488"/>
            <a:ext cx="393700" cy="360680"/>
          </a:xfrm>
          <a:prstGeom prst="rect">
            <a:avLst/>
          </a:prstGeom>
        </p:spPr>
        <p:txBody>
          <a:bodyPr lIns="0" tIns="22661" rIns="0" bIns="0">
            <a:spAutoFit/>
          </a:bodyPr>
          <a:lstStyle/>
          <a:p>
            <a:pPr marL="75565" marR="0" defTabSz="449580">
              <a:spcBef>
                <a:spcPts val="180"/>
              </a:spcBef>
              <a:buClrTx/>
              <a:buSzTx/>
              <a:buFontTx/>
              <a:buNone/>
              <a:defRPr/>
            </a:pPr>
            <a:r>
              <a:rPr kumimoji="0" sz="2200" i="1" kern="1200" cap="none" spc="30" normalizeH="0" baseline="0" noProof="0" dirty="0">
                <a:solidFill>
                  <a:srgbClr val="0000FF"/>
                </a:solidFill>
                <a:latin typeface="Calibri" panose="020F0502020204030204"/>
                <a:ea typeface="WenQuanYi Zen Hei Sharp"/>
                <a:cs typeface="Calibri" panose="020F0502020204030204"/>
              </a:rPr>
              <a:t>ν</a:t>
            </a:r>
            <a:r>
              <a:rPr kumimoji="0" sz="2400" kern="1200" cap="none" spc="44" normalizeH="0" baseline="-10000" noProof="0" dirty="0">
                <a:solidFill>
                  <a:srgbClr val="0000FF"/>
                </a:solidFill>
                <a:latin typeface="Tahoma" panose="020B0604030504040204"/>
                <a:ea typeface="WenQuanYi Zen Hei Sharp"/>
                <a:cs typeface="Tahoma" panose="020B0604030504040204"/>
              </a:rPr>
              <a:t>3</a:t>
            </a:r>
            <a:endParaRPr kumimoji="0" sz="2400" kern="1200" cap="none" spc="0" normalizeH="0" baseline="-10000" noProof="0">
              <a:latin typeface="Tahoma" panose="020B0604030504040204"/>
              <a:ea typeface="WenQuanYi Zen Hei Sharp"/>
              <a:cs typeface="Tahoma" panose="020B0604030504040204"/>
            </a:endParaRPr>
          </a:p>
        </p:txBody>
      </p:sp>
      <p:sp>
        <p:nvSpPr>
          <p:cNvPr id="11" name="object 11"/>
          <p:cNvSpPr txBox="1"/>
          <p:nvPr/>
        </p:nvSpPr>
        <p:spPr>
          <a:xfrm>
            <a:off x="7216775" y="2757488"/>
            <a:ext cx="393700" cy="360680"/>
          </a:xfrm>
          <a:prstGeom prst="rect">
            <a:avLst/>
          </a:prstGeom>
        </p:spPr>
        <p:txBody>
          <a:bodyPr lIns="0" tIns="22661" rIns="0" bIns="0">
            <a:spAutoFit/>
          </a:bodyPr>
          <a:lstStyle/>
          <a:p>
            <a:pPr marL="75565" marR="0" defTabSz="449580">
              <a:spcBef>
                <a:spcPts val="180"/>
              </a:spcBef>
              <a:buClrTx/>
              <a:buSzTx/>
              <a:buFontTx/>
              <a:buNone/>
              <a:defRPr/>
            </a:pPr>
            <a:r>
              <a:rPr kumimoji="0" sz="2200" i="1" kern="1200" cap="none" spc="30" normalizeH="0" baseline="0" noProof="0" dirty="0">
                <a:solidFill>
                  <a:srgbClr val="0000FF"/>
                </a:solidFill>
                <a:latin typeface="Calibri" panose="020F0502020204030204"/>
                <a:ea typeface="WenQuanYi Zen Hei Sharp"/>
                <a:cs typeface="Calibri" panose="020F0502020204030204"/>
              </a:rPr>
              <a:t>ν</a:t>
            </a:r>
            <a:r>
              <a:rPr kumimoji="0" sz="2400" kern="1200" cap="none" spc="44" normalizeH="0" baseline="-10000" noProof="0" dirty="0">
                <a:solidFill>
                  <a:srgbClr val="0000FF"/>
                </a:solidFill>
                <a:latin typeface="Tahoma" panose="020B0604030504040204"/>
                <a:ea typeface="WenQuanYi Zen Hei Sharp"/>
                <a:cs typeface="Tahoma" panose="020B0604030504040204"/>
              </a:rPr>
              <a:t>4</a:t>
            </a:r>
            <a:endParaRPr kumimoji="0" sz="2400" kern="1200" cap="none" spc="0" normalizeH="0" baseline="-10000" noProof="0">
              <a:latin typeface="Tahoma" panose="020B0604030504040204"/>
              <a:ea typeface="WenQuanYi Zen Hei Sharp"/>
              <a:cs typeface="Tahoma" panose="020B0604030504040204"/>
            </a:endParaRPr>
          </a:p>
        </p:txBody>
      </p:sp>
      <p:sp>
        <p:nvSpPr>
          <p:cNvPr id="12" name="object 12"/>
          <p:cNvSpPr txBox="1"/>
          <p:nvPr/>
        </p:nvSpPr>
        <p:spPr>
          <a:xfrm>
            <a:off x="8470900" y="2757488"/>
            <a:ext cx="395288" cy="360680"/>
          </a:xfrm>
          <a:prstGeom prst="rect">
            <a:avLst/>
          </a:prstGeom>
        </p:spPr>
        <p:txBody>
          <a:bodyPr lIns="0" tIns="22661" rIns="0" bIns="0">
            <a:spAutoFit/>
          </a:bodyPr>
          <a:lstStyle/>
          <a:p>
            <a:pPr marL="75565" marR="0" defTabSz="449580">
              <a:spcBef>
                <a:spcPts val="180"/>
              </a:spcBef>
              <a:buClrTx/>
              <a:buSzTx/>
              <a:buFontTx/>
              <a:buNone/>
              <a:defRPr/>
            </a:pPr>
            <a:r>
              <a:rPr kumimoji="0" sz="2200" i="1" kern="1200" cap="none" spc="30" normalizeH="0" baseline="0" noProof="0" dirty="0">
                <a:solidFill>
                  <a:srgbClr val="0000FF"/>
                </a:solidFill>
                <a:latin typeface="Calibri" panose="020F0502020204030204"/>
                <a:ea typeface="WenQuanYi Zen Hei Sharp"/>
                <a:cs typeface="Calibri" panose="020F0502020204030204"/>
              </a:rPr>
              <a:t>ν</a:t>
            </a:r>
            <a:r>
              <a:rPr kumimoji="0" sz="2400" kern="1200" cap="none" spc="44" normalizeH="0" baseline="-10000" noProof="0" dirty="0">
                <a:solidFill>
                  <a:srgbClr val="0000FF"/>
                </a:solidFill>
                <a:latin typeface="Tahoma" panose="020B0604030504040204"/>
                <a:ea typeface="WenQuanYi Zen Hei Sharp"/>
                <a:cs typeface="Tahoma" panose="020B0604030504040204"/>
              </a:rPr>
              <a:t>5</a:t>
            </a:r>
            <a:endParaRPr kumimoji="0" sz="2400" kern="1200" cap="none" spc="0" normalizeH="0" baseline="-10000" noProof="0">
              <a:latin typeface="Tahoma" panose="020B0604030504040204"/>
              <a:ea typeface="WenQuanYi Zen Hei Sharp"/>
              <a:cs typeface="Tahoma" panose="020B0604030504040204"/>
            </a:endParaRPr>
          </a:p>
        </p:txBody>
      </p:sp>
      <p:sp>
        <p:nvSpPr>
          <p:cNvPr id="13" name="object 13"/>
          <p:cNvSpPr txBox="1"/>
          <p:nvPr/>
        </p:nvSpPr>
        <p:spPr>
          <a:xfrm>
            <a:off x="1978025" y="3646488"/>
            <a:ext cx="7632700" cy="870585"/>
          </a:xfrm>
          <a:prstGeom prst="rect">
            <a:avLst/>
          </a:prstGeom>
          <a:solidFill>
            <a:schemeClr val="accent1"/>
          </a:solidFill>
        </p:spPr>
        <p:txBody>
          <a:bodyPr lIns="0" tIns="109527" rIns="0" bIns="0">
            <a:spAutoFit/>
          </a:bodyPr>
          <a:lstStyle/>
          <a:p>
            <a:pPr marL="450850" marR="0" indent="-351155" defTabSz="449580">
              <a:spcBef>
                <a:spcPts val="860"/>
              </a:spcBef>
              <a:buClr>
                <a:srgbClr val="3333B2"/>
              </a:buClr>
              <a:buSzTx/>
              <a:buFontTx/>
              <a:buChar char="►"/>
              <a:tabLst>
                <a:tab pos="451485" algn="l"/>
              </a:tabLst>
              <a:defRPr/>
            </a:pPr>
            <a:r>
              <a:rPr kumimoji="0" sz="2200" kern="1200" cap="none" spc="-119" normalizeH="0" baseline="0" noProof="0" dirty="0">
                <a:latin typeface="Tahoma" panose="020B0604030504040204"/>
                <a:ea typeface="WenQuanYi Zen Hei Sharp"/>
                <a:cs typeface="Tahoma" panose="020B0604030504040204"/>
              </a:rPr>
              <a:t>chooses</a:t>
            </a:r>
            <a:r>
              <a:rPr kumimoji="0" sz="2200" kern="1200" cap="none" spc="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an</a:t>
            </a:r>
            <a:r>
              <a:rPr kumimoji="0" sz="2200" kern="1200" cap="none" spc="10" normalizeH="0" baseline="0" noProof="0" dirty="0">
                <a:latin typeface="Tahoma" panose="020B0604030504040204"/>
                <a:ea typeface="WenQuanYi Zen Hei Sharp"/>
                <a:cs typeface="Tahoma" panose="020B0604030504040204"/>
              </a:rPr>
              <a:t> </a:t>
            </a:r>
            <a:r>
              <a:rPr kumimoji="0" sz="2200" kern="1200" cap="none" spc="-119" normalizeH="0" baseline="0" noProof="0" dirty="0">
                <a:latin typeface="Tahoma" panose="020B0604030504040204"/>
                <a:ea typeface="WenQuanYi Zen Hei Sharp"/>
                <a:cs typeface="Tahoma" panose="020B0604030504040204"/>
              </a:rPr>
              <a:t>arm</a:t>
            </a:r>
            <a:r>
              <a:rPr kumimoji="0" sz="2200" kern="1200" cap="none" spc="10" normalizeH="0" baseline="0" noProof="0" dirty="0">
                <a:latin typeface="Tahoma" panose="020B0604030504040204"/>
                <a:ea typeface="WenQuanYi Zen Hei Sharp"/>
                <a:cs typeface="Tahoma" panose="020B0604030504040204"/>
              </a:rPr>
              <a:t> </a:t>
            </a:r>
            <a:r>
              <a:rPr kumimoji="0" sz="2200" i="1" kern="1200" cap="none" spc="69" normalizeH="0" baseline="0" noProof="0" dirty="0">
                <a:latin typeface="Arial" panose="020B0604020202020204"/>
                <a:ea typeface="WenQuanYi Zen Hei Sharp"/>
                <a:cs typeface="Arial" panose="020B0604020202020204"/>
              </a:rPr>
              <a:t>A</a:t>
            </a:r>
            <a:r>
              <a:rPr kumimoji="0" sz="2400" i="1" kern="1200" cap="none" spc="103" normalizeH="0" baseline="-10000" noProof="0" dirty="0">
                <a:latin typeface="Arial" panose="020B0604020202020204"/>
                <a:ea typeface="WenQuanYi Zen Hei Sharp"/>
                <a:cs typeface="Arial" panose="020B0604020202020204"/>
              </a:rPr>
              <a:t>t</a:t>
            </a:r>
            <a:endParaRPr kumimoji="0" sz="2400" kern="1200" cap="none" spc="0" normalizeH="0" baseline="-10000" noProof="0">
              <a:latin typeface="Arial" panose="020B0604020202020204"/>
              <a:ea typeface="WenQuanYi Zen Hei Sharp"/>
              <a:cs typeface="Arial" panose="020B0604020202020204"/>
            </a:endParaRPr>
          </a:p>
          <a:p>
            <a:pPr marL="450850" marR="0" indent="-351155" defTabSz="449580">
              <a:spcBef>
                <a:spcPts val="660"/>
              </a:spcBef>
              <a:buClr>
                <a:srgbClr val="3333B2"/>
              </a:buClr>
              <a:buSzTx/>
              <a:buFontTx/>
              <a:buChar char="►"/>
              <a:tabLst>
                <a:tab pos="451485" algn="l"/>
              </a:tabLst>
              <a:defRPr/>
            </a:pPr>
            <a:r>
              <a:rPr kumimoji="0" sz="2200" kern="1200" cap="none" spc="-119" normalizeH="0" baseline="0" noProof="0" dirty="0">
                <a:latin typeface="Tahoma" panose="020B0604030504040204"/>
                <a:ea typeface="WenQuanYi Zen Hei Sharp"/>
                <a:cs typeface="Tahoma" panose="020B0604030504040204"/>
              </a:rPr>
              <a:t>receives</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a</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129" normalizeH="0" baseline="0" noProof="0" dirty="0">
                <a:latin typeface="Tahoma" panose="020B0604030504040204"/>
                <a:ea typeface="WenQuanYi Zen Hei Sharp"/>
                <a:cs typeface="Tahoma" panose="020B0604030504040204"/>
              </a:rPr>
              <a:t>reward</a:t>
            </a:r>
            <a:r>
              <a:rPr kumimoji="0" sz="2200" kern="1200" cap="none" spc="50" normalizeH="0" baseline="0" noProof="0" dirty="0">
                <a:latin typeface="Tahoma" panose="020B0604030504040204"/>
                <a:ea typeface="WenQuanYi Zen Hei Sharp"/>
                <a:cs typeface="Tahoma" panose="020B0604030504040204"/>
              </a:rPr>
              <a:t> </a:t>
            </a:r>
            <a:r>
              <a:rPr kumimoji="0" sz="2200" i="1" kern="1200" cap="none" spc="-20" normalizeH="0" baseline="0" noProof="0" dirty="0">
                <a:latin typeface="Arial" panose="020B0604020202020204"/>
                <a:ea typeface="WenQuanYi Zen Hei Sharp"/>
                <a:cs typeface="Arial" panose="020B0604020202020204"/>
              </a:rPr>
              <a:t>R</a:t>
            </a:r>
            <a:r>
              <a:rPr kumimoji="0" sz="2400" i="1" kern="1200" cap="none" spc="-30" normalizeH="0" baseline="-10000" noProof="0" dirty="0">
                <a:latin typeface="Arial" panose="020B0604020202020204"/>
                <a:ea typeface="WenQuanYi Zen Hei Sharp"/>
                <a:cs typeface="Arial" panose="020B0604020202020204"/>
              </a:rPr>
              <a:t>t</a:t>
            </a:r>
            <a:r>
              <a:rPr kumimoji="0" sz="2400" i="1" kern="1200" cap="none" spc="563" normalizeH="0" baseline="-10000" noProof="0" dirty="0">
                <a:latin typeface="Arial" panose="020B0604020202020204"/>
                <a:ea typeface="WenQuanYi Zen Hei Sharp"/>
                <a:cs typeface="Arial" panose="020B0604020202020204"/>
              </a:rPr>
              <a:t> </a:t>
            </a:r>
            <a:r>
              <a:rPr kumimoji="0" sz="2200" kern="1200" cap="none" spc="89" normalizeH="0" baseline="0" noProof="0" dirty="0">
                <a:latin typeface="Tahoma" panose="020B0604030504040204"/>
                <a:ea typeface="WenQuanYi Zen Hei Sharp"/>
                <a:cs typeface="Tahoma" panose="020B0604030504040204"/>
              </a:rPr>
              <a:t>=</a:t>
            </a:r>
            <a:r>
              <a:rPr kumimoji="0" sz="2200" kern="1200" cap="none" spc="-89" normalizeH="0" baseline="0" noProof="0" dirty="0">
                <a:latin typeface="Tahoma" panose="020B0604030504040204"/>
                <a:ea typeface="WenQuanYi Zen Hei Sharp"/>
                <a:cs typeface="Tahoma" panose="020B0604030504040204"/>
              </a:rPr>
              <a:t> </a:t>
            </a:r>
            <a:r>
              <a:rPr kumimoji="0" sz="2200" i="1" kern="1200" cap="none" spc="50" normalizeH="0" baseline="0" noProof="0" dirty="0">
                <a:latin typeface="Arial" panose="020B0604020202020204"/>
                <a:ea typeface="WenQuanYi Zen Hei Sharp"/>
                <a:cs typeface="Arial" panose="020B0604020202020204"/>
              </a:rPr>
              <a:t>X</a:t>
            </a:r>
            <a:r>
              <a:rPr kumimoji="0" sz="2400" i="1" kern="1200" cap="none" spc="73" normalizeH="0" baseline="-14000" noProof="0" dirty="0">
                <a:latin typeface="Arial" panose="020B0604020202020204"/>
                <a:ea typeface="WenQuanYi Zen Hei Sharp"/>
                <a:cs typeface="Arial" panose="020B0604020202020204"/>
              </a:rPr>
              <a:t>A</a:t>
            </a:r>
            <a:r>
              <a:rPr kumimoji="0" i="1" kern="1200" cap="none" spc="73" normalizeH="0" baseline="-28000" noProof="0" dirty="0">
                <a:latin typeface="Arial" panose="020B0604020202020204"/>
                <a:ea typeface="WenQuanYi Zen Hei Sharp"/>
                <a:cs typeface="Arial" panose="020B0604020202020204"/>
              </a:rPr>
              <a:t>t</a:t>
            </a:r>
            <a:r>
              <a:rPr kumimoji="0" i="1" kern="1200" cap="none" spc="-222" normalizeH="0" baseline="-28000" noProof="0" dirty="0">
                <a:latin typeface="Arial" panose="020B0604020202020204"/>
                <a:ea typeface="WenQuanYi Zen Hei Sharp"/>
                <a:cs typeface="Arial" panose="020B0604020202020204"/>
              </a:rPr>
              <a:t> </a:t>
            </a:r>
            <a:r>
              <a:rPr kumimoji="0" sz="2400" kern="1200" cap="none" spc="163" normalizeH="0" baseline="-14000" noProof="0" dirty="0">
                <a:latin typeface="Calibri" panose="020F0502020204030204"/>
                <a:ea typeface="WenQuanYi Zen Hei Sharp"/>
                <a:cs typeface="Calibri" panose="020F0502020204030204"/>
              </a:rPr>
              <a:t>,</a:t>
            </a:r>
            <a:r>
              <a:rPr kumimoji="0" sz="2400" i="1" kern="1200" cap="none" spc="163" normalizeH="0" baseline="-14000" noProof="0" dirty="0">
                <a:latin typeface="Arial" panose="020B0604020202020204"/>
                <a:ea typeface="WenQuanYi Zen Hei Sharp"/>
                <a:cs typeface="Arial" panose="020B0604020202020204"/>
              </a:rPr>
              <a:t>t</a:t>
            </a:r>
            <a:r>
              <a:rPr kumimoji="0" sz="2400" i="1" kern="1200" cap="none" spc="563" normalizeH="0" baseline="-14000" noProof="0" dirty="0">
                <a:latin typeface="Arial" panose="020B0604020202020204"/>
                <a:ea typeface="WenQuanYi Zen Hei Sharp"/>
                <a:cs typeface="Arial" panose="020B0604020202020204"/>
              </a:rPr>
              <a:t> </a:t>
            </a:r>
            <a:r>
              <a:rPr kumimoji="0" sz="2200" kern="1200" cap="none" spc="-59" normalizeH="0" baseline="0" noProof="0" dirty="0">
                <a:solidFill>
                  <a:srgbClr val="0000FF"/>
                </a:solidFill>
                <a:latin typeface="Lucida Sans Unicode" panose="020B0602030504020204"/>
                <a:ea typeface="WenQuanYi Zen Hei Sharp"/>
                <a:cs typeface="Lucida Sans Unicode" panose="020B0602030504020204"/>
              </a:rPr>
              <a:t>∼</a:t>
            </a:r>
            <a:r>
              <a:rPr kumimoji="0" sz="2200" kern="1200" cap="none" spc="-99" normalizeH="0" baseline="0" noProof="0" dirty="0">
                <a:solidFill>
                  <a:srgbClr val="0000FF"/>
                </a:solidFill>
                <a:latin typeface="Lucida Sans Unicode" panose="020B0602030504020204"/>
                <a:ea typeface="WenQuanYi Zen Hei Sharp"/>
                <a:cs typeface="Lucida Sans Unicode" panose="020B0602030504020204"/>
              </a:rPr>
              <a:t> </a:t>
            </a:r>
            <a:r>
              <a:rPr kumimoji="0" sz="2200" i="1" kern="1200" cap="none" spc="79" normalizeH="0" baseline="0" noProof="0" dirty="0">
                <a:solidFill>
                  <a:srgbClr val="0000FF"/>
                </a:solidFill>
                <a:latin typeface="Calibri" panose="020F0502020204030204"/>
                <a:ea typeface="WenQuanYi Zen Hei Sharp"/>
                <a:cs typeface="Calibri" panose="020F0502020204030204"/>
              </a:rPr>
              <a:t>ν</a:t>
            </a:r>
            <a:r>
              <a:rPr kumimoji="0" sz="2400" i="1" kern="1200" cap="none" spc="119" normalizeH="0" baseline="-14000" noProof="0" dirty="0">
                <a:solidFill>
                  <a:srgbClr val="0000FF"/>
                </a:solidFill>
                <a:latin typeface="Arial" panose="020B0604020202020204"/>
                <a:ea typeface="WenQuanYi Zen Hei Sharp"/>
                <a:cs typeface="Arial" panose="020B0604020202020204"/>
              </a:rPr>
              <a:t>A</a:t>
            </a:r>
            <a:r>
              <a:rPr kumimoji="0" i="1" kern="1200" cap="none" spc="119" normalizeH="0" baseline="-28000" noProof="0" dirty="0">
                <a:solidFill>
                  <a:srgbClr val="0000FF"/>
                </a:solidFill>
                <a:latin typeface="Arial" panose="020B0604020202020204"/>
                <a:ea typeface="WenQuanYi Zen Hei Sharp"/>
                <a:cs typeface="Arial" panose="020B0604020202020204"/>
              </a:rPr>
              <a:t>t</a:t>
            </a:r>
            <a:r>
              <a:rPr kumimoji="0" i="1" kern="1200" cap="none" spc="414" normalizeH="0" baseline="-28000" noProof="0" dirty="0">
                <a:solidFill>
                  <a:srgbClr val="0000FF"/>
                </a:solidFill>
                <a:latin typeface="Arial" panose="020B0604020202020204"/>
                <a:ea typeface="WenQuanYi Zen Hei Sharp"/>
                <a:cs typeface="Arial" panose="020B0604020202020204"/>
              </a:rPr>
              <a:t> </a:t>
            </a:r>
            <a:r>
              <a:rPr kumimoji="0" sz="2200" kern="1200" cap="none" spc="-50" normalizeH="0" baseline="0" noProof="0" dirty="0">
                <a:latin typeface="Tahoma" panose="020B0604030504040204"/>
                <a:ea typeface="WenQuanYi Zen Hei Sharp"/>
                <a:cs typeface="Tahoma" panose="020B0604030504040204"/>
              </a:rPr>
              <a:t>(i.i.d.</a:t>
            </a:r>
            <a:r>
              <a:rPr kumimoji="0" sz="2200" kern="1200" cap="none" spc="287" normalizeH="0" baseline="0" noProof="0" dirty="0">
                <a:latin typeface="Tahoma" panose="020B0604030504040204"/>
                <a:ea typeface="WenQuanYi Zen Hei Sharp"/>
                <a:cs typeface="Tahoma" panose="020B0604030504040204"/>
              </a:rPr>
              <a:t> </a:t>
            </a:r>
            <a:r>
              <a:rPr kumimoji="0" sz="2200" kern="1200" cap="none" spc="-89" normalizeH="0" baseline="0" noProof="0" dirty="0">
                <a:latin typeface="Tahoma" panose="020B0604030504040204"/>
                <a:ea typeface="WenQuanYi Zen Hei Sharp"/>
                <a:cs typeface="Tahoma" panose="020B0604030504040204"/>
              </a:rPr>
              <a:t>from</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a</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50" normalizeH="0" baseline="0" noProof="0" dirty="0">
                <a:latin typeface="Tahoma" panose="020B0604030504040204"/>
                <a:ea typeface="WenQuanYi Zen Hei Sharp"/>
                <a:cs typeface="Tahoma" panose="020B0604030504040204"/>
              </a:rPr>
              <a:t>distribution)</a:t>
            </a:r>
            <a:endParaRPr kumimoji="0" sz="2200" kern="1200" cap="none" spc="0" normalizeH="0" baseline="0" noProof="0">
              <a:latin typeface="Tahoma" panose="020B0604030504040204"/>
              <a:ea typeface="WenQuanYi Zen Hei Sharp"/>
              <a:cs typeface="Tahoma" panose="020B0604030504040204"/>
            </a:endParaRPr>
          </a:p>
        </p:txBody>
      </p:sp>
      <p:sp>
        <p:nvSpPr>
          <p:cNvPr id="14" name="object 14"/>
          <p:cNvSpPr txBox="1"/>
          <p:nvPr/>
        </p:nvSpPr>
        <p:spPr>
          <a:xfrm>
            <a:off x="1804988" y="4708525"/>
            <a:ext cx="5900738" cy="708025"/>
          </a:xfrm>
          <a:prstGeom prst="rect">
            <a:avLst/>
          </a:prstGeom>
          <a:solidFill>
            <a:schemeClr val="accent1"/>
          </a:solidFill>
        </p:spPr>
        <p:txBody>
          <a:bodyPr lIns="0" tIns="22661" rIns="0" bIns="0">
            <a:spAutoFit/>
          </a:bodyPr>
          <a:lstStyle/>
          <a:p>
            <a:pPr marL="75565" marR="0" defTabSz="449580">
              <a:spcBef>
                <a:spcPts val="180"/>
              </a:spcBef>
              <a:buClrTx/>
              <a:buSzTx/>
              <a:buFontTx/>
              <a:buNone/>
              <a:defRPr/>
            </a:pPr>
            <a:r>
              <a:rPr kumimoji="0" sz="2200" kern="1200" cap="none" spc="-79" normalizeH="0" baseline="0" noProof="0" dirty="0">
                <a:solidFill>
                  <a:srgbClr val="FF0000"/>
                </a:solidFill>
                <a:latin typeface="Tahoma" panose="020B0604030504040204"/>
                <a:ea typeface="WenQuanYi Zen Hei Sharp"/>
                <a:cs typeface="Tahoma" panose="020B0604030504040204"/>
              </a:rPr>
              <a:t>Sequential</a:t>
            </a:r>
            <a:r>
              <a:rPr kumimoji="0" sz="2200" kern="1200" cap="none" spc="30" normalizeH="0" baseline="0" noProof="0" dirty="0">
                <a:solidFill>
                  <a:srgbClr val="FF0000"/>
                </a:solidFill>
                <a:latin typeface="Tahoma" panose="020B0604030504040204"/>
                <a:ea typeface="WenQuanYi Zen Hei Sharp"/>
                <a:cs typeface="Tahoma" panose="020B0604030504040204"/>
              </a:rPr>
              <a:t> </a:t>
            </a:r>
            <a:r>
              <a:rPr kumimoji="0" sz="2200" kern="1200" cap="none" spc="-89" normalizeH="0" baseline="0" noProof="0" dirty="0">
                <a:latin typeface="Tahoma" panose="020B0604030504040204"/>
                <a:ea typeface="WenQuanYi Zen Hei Sharp"/>
                <a:cs typeface="Tahoma" panose="020B0604030504040204"/>
              </a:rPr>
              <a:t>sampling</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79" normalizeH="0" baseline="0" noProof="0" dirty="0">
                <a:latin typeface="Tahoma" panose="020B0604030504040204"/>
                <a:ea typeface="WenQuanYi Zen Hei Sharp"/>
                <a:cs typeface="Tahoma" panose="020B0604030504040204"/>
              </a:rPr>
              <a:t>strategy</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50" normalizeH="0" baseline="0" noProof="0" dirty="0">
                <a:latin typeface="Tahoma" panose="020B0604030504040204"/>
                <a:ea typeface="WenQuanYi Zen Hei Sharp"/>
                <a:cs typeface="Tahoma" panose="020B0604030504040204"/>
              </a:rPr>
              <a:t>(</a:t>
            </a:r>
            <a:r>
              <a:rPr kumimoji="0" sz="2200" b="1" kern="1200" cap="none" spc="-50" normalizeH="0" baseline="0" noProof="0" dirty="0">
                <a:latin typeface="Arial" panose="020B0604020202020204"/>
                <a:ea typeface="WenQuanYi Zen Hei Sharp"/>
                <a:cs typeface="Arial" panose="020B0604020202020204"/>
              </a:rPr>
              <a:t>bandit</a:t>
            </a:r>
            <a:r>
              <a:rPr kumimoji="0" sz="2200" b="1" kern="1200" cap="none" spc="178" normalizeH="0" baseline="0" noProof="0" dirty="0">
                <a:latin typeface="Arial" panose="020B0604020202020204"/>
                <a:ea typeface="WenQuanYi Zen Hei Sharp"/>
                <a:cs typeface="Arial" panose="020B0604020202020204"/>
              </a:rPr>
              <a:t> </a:t>
            </a:r>
            <a:r>
              <a:rPr kumimoji="0" sz="2200" b="1" kern="1200" cap="none" spc="-79" normalizeH="0" baseline="0" noProof="0" dirty="0">
                <a:latin typeface="Arial" panose="020B0604020202020204"/>
                <a:ea typeface="WenQuanYi Zen Hei Sharp"/>
                <a:cs typeface="Arial" panose="020B0604020202020204"/>
              </a:rPr>
              <a:t>algorithm</a:t>
            </a:r>
            <a:r>
              <a:rPr kumimoji="0" sz="2200" kern="1200" cap="none" spc="-7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a:p>
            <a:pPr marL="75565" marR="0" defTabSz="449580">
              <a:spcBef>
                <a:spcPts val="70"/>
              </a:spcBef>
              <a:buClrTx/>
              <a:buSzTx/>
              <a:buFontTx/>
              <a:buNone/>
              <a:defRPr/>
            </a:pPr>
            <a:r>
              <a:rPr kumimoji="0" sz="2200" i="1" kern="1200" cap="none" spc="-30" normalizeH="0" baseline="0" noProof="0" dirty="0">
                <a:solidFill>
                  <a:srgbClr val="FF0000"/>
                </a:solidFill>
                <a:latin typeface="Arial" panose="020B0604020202020204"/>
                <a:ea typeface="WenQuanYi Zen Hei Sharp"/>
                <a:cs typeface="Arial" panose="020B0604020202020204"/>
              </a:rPr>
              <a:t>A</a:t>
            </a:r>
            <a:r>
              <a:rPr kumimoji="0" sz="2400" i="1" kern="1200" cap="none" spc="400" normalizeH="0" baseline="-10000" noProof="0" dirty="0">
                <a:solidFill>
                  <a:srgbClr val="FF0000"/>
                </a:solidFill>
                <a:latin typeface="Arial" panose="020B0604020202020204"/>
                <a:ea typeface="WenQuanYi Zen Hei Sharp"/>
                <a:cs typeface="Arial" panose="020B0604020202020204"/>
              </a:rPr>
              <a:t>t</a:t>
            </a:r>
            <a:r>
              <a:rPr kumimoji="0" sz="2400" kern="1200" cap="none" spc="222" normalizeH="0" baseline="-10000" noProof="0" dirty="0">
                <a:solidFill>
                  <a:srgbClr val="FF0000"/>
                </a:solidFill>
                <a:latin typeface="Tahoma" panose="020B0604030504040204"/>
                <a:ea typeface="WenQuanYi Zen Hei Sharp"/>
                <a:cs typeface="Tahoma" panose="020B0604030504040204"/>
              </a:rPr>
              <a:t>+</a:t>
            </a:r>
            <a:r>
              <a:rPr kumimoji="0" sz="2400" kern="1200" cap="none" spc="-44" normalizeH="0" baseline="-10000" noProof="0" dirty="0">
                <a:solidFill>
                  <a:srgbClr val="FF0000"/>
                </a:solidFill>
                <a:latin typeface="Tahoma" panose="020B0604030504040204"/>
                <a:ea typeface="WenQuanYi Zen Hei Sharp"/>
                <a:cs typeface="Tahoma" panose="020B0604030504040204"/>
              </a:rPr>
              <a:t>1</a:t>
            </a:r>
            <a:r>
              <a:rPr kumimoji="0" sz="2400" kern="1200" cap="none" spc="297" normalizeH="0" baseline="-10000" noProof="0" dirty="0">
                <a:solidFill>
                  <a:srgbClr val="FF0000"/>
                </a:solidFill>
                <a:latin typeface="Tahoma" panose="020B0604030504040204"/>
                <a:ea typeface="WenQuanYi Zen Hei Sharp"/>
                <a:cs typeface="Tahoma" panose="020B0604030504040204"/>
              </a:rPr>
              <a:t> </a:t>
            </a:r>
            <a:r>
              <a:rPr kumimoji="0" sz="2200" kern="1200" cap="none" spc="89" normalizeH="0" baseline="0" noProof="0" dirty="0">
                <a:solidFill>
                  <a:srgbClr val="FF0000"/>
                </a:solidFill>
                <a:latin typeface="Tahoma" panose="020B0604030504040204"/>
                <a:ea typeface="WenQuanYi Zen Hei Sharp"/>
                <a:cs typeface="Tahoma" panose="020B0604030504040204"/>
              </a:rPr>
              <a:t>=</a:t>
            </a:r>
            <a:r>
              <a:rPr kumimoji="0" sz="2200" kern="1200" cap="none" spc="-89" normalizeH="0" baseline="0" noProof="0" dirty="0">
                <a:solidFill>
                  <a:srgbClr val="FF0000"/>
                </a:solidFill>
                <a:latin typeface="Tahoma" panose="020B0604030504040204"/>
                <a:ea typeface="WenQuanYi Zen Hei Sharp"/>
                <a:cs typeface="Tahoma" panose="020B0604030504040204"/>
              </a:rPr>
              <a:t> </a:t>
            </a:r>
            <a:r>
              <a:rPr kumimoji="0" sz="2200" i="1" kern="1200" cap="none" spc="-109" normalizeH="0" baseline="0" noProof="0" dirty="0">
                <a:solidFill>
                  <a:srgbClr val="FF0000"/>
                </a:solidFill>
                <a:latin typeface="Arial" panose="020B0604020202020204"/>
                <a:ea typeface="WenQuanYi Zen Hei Sharp"/>
                <a:cs typeface="Arial" panose="020B0604020202020204"/>
              </a:rPr>
              <a:t>F</a:t>
            </a:r>
            <a:r>
              <a:rPr kumimoji="0" sz="2400" i="1" kern="1200" cap="none" spc="238" normalizeH="0" baseline="-10000" noProof="0" dirty="0">
                <a:solidFill>
                  <a:srgbClr val="FF0000"/>
                </a:solidFill>
                <a:latin typeface="Arial" panose="020B0604020202020204"/>
                <a:ea typeface="WenQuanYi Zen Hei Sharp"/>
                <a:cs typeface="Arial" panose="020B0604020202020204"/>
              </a:rPr>
              <a:t>t</a:t>
            </a:r>
            <a:r>
              <a:rPr kumimoji="0" sz="2400" i="1" kern="1200" cap="none" spc="-341" normalizeH="0" baseline="-10000" noProof="0" dirty="0">
                <a:solidFill>
                  <a:srgbClr val="FF0000"/>
                </a:solidFill>
                <a:latin typeface="Arial" panose="020B0604020202020204"/>
                <a:ea typeface="WenQuanYi Zen Hei Sharp"/>
                <a:cs typeface="Arial" panose="020B0604020202020204"/>
              </a:rPr>
              <a:t> </a:t>
            </a:r>
            <a:r>
              <a:rPr kumimoji="0" sz="2200" kern="1200" cap="none" spc="-10" normalizeH="0" baseline="0" noProof="0" dirty="0">
                <a:solidFill>
                  <a:srgbClr val="FF0000"/>
                </a:solidFill>
                <a:latin typeface="Tahoma" panose="020B0604030504040204"/>
                <a:ea typeface="WenQuanYi Zen Hei Sharp"/>
                <a:cs typeface="Tahoma" panose="020B0604030504040204"/>
              </a:rPr>
              <a:t>(</a:t>
            </a:r>
            <a:r>
              <a:rPr kumimoji="0" sz="2200" i="1" kern="1200" cap="none" spc="-30" normalizeH="0" baseline="0" noProof="0" dirty="0">
                <a:solidFill>
                  <a:srgbClr val="FF0000"/>
                </a:solidFill>
                <a:latin typeface="Arial" panose="020B0604020202020204"/>
                <a:ea typeface="WenQuanYi Zen Hei Sharp"/>
                <a:cs typeface="Arial" panose="020B0604020202020204"/>
              </a:rPr>
              <a:t>A</a:t>
            </a:r>
            <a:r>
              <a:rPr kumimoji="0" sz="2400" kern="1200" cap="none" spc="103" normalizeH="0" baseline="-10000" noProof="0" dirty="0">
                <a:solidFill>
                  <a:srgbClr val="FF0000"/>
                </a:solidFill>
                <a:latin typeface="Tahoma" panose="020B0604030504040204"/>
                <a:ea typeface="WenQuanYi Zen Hei Sharp"/>
                <a:cs typeface="Tahoma" panose="020B0604030504040204"/>
              </a:rPr>
              <a:t>1</a:t>
            </a:r>
            <a:r>
              <a:rPr kumimoji="0" sz="2200" i="1" kern="1200" cap="none" spc="50" normalizeH="0" baseline="0" noProof="0" dirty="0">
                <a:solidFill>
                  <a:srgbClr val="FF0000"/>
                </a:solidFill>
                <a:latin typeface="Calibri" panose="020F0502020204030204"/>
                <a:ea typeface="WenQuanYi Zen Hei Sharp"/>
                <a:cs typeface="Calibri" panose="020F0502020204030204"/>
              </a:rPr>
              <a:t>,</a:t>
            </a:r>
            <a:r>
              <a:rPr kumimoji="0" sz="2200" i="1" kern="1200" cap="none" spc="-139" normalizeH="0" baseline="0" noProof="0" dirty="0">
                <a:solidFill>
                  <a:srgbClr val="FF0000"/>
                </a:solidFill>
                <a:latin typeface="Calibri" panose="020F0502020204030204"/>
                <a:ea typeface="WenQuanYi Zen Hei Sharp"/>
                <a:cs typeface="Calibri" panose="020F0502020204030204"/>
              </a:rPr>
              <a:t> </a:t>
            </a:r>
            <a:r>
              <a:rPr kumimoji="0" sz="2200" i="1" kern="1200" cap="none" spc="-188" normalizeH="0" baseline="0" noProof="0" dirty="0">
                <a:solidFill>
                  <a:srgbClr val="FF0000"/>
                </a:solidFill>
                <a:latin typeface="Arial" panose="020B0604020202020204"/>
                <a:ea typeface="WenQuanYi Zen Hei Sharp"/>
                <a:cs typeface="Arial" panose="020B0604020202020204"/>
              </a:rPr>
              <a:t>R</a:t>
            </a:r>
            <a:r>
              <a:rPr kumimoji="0" sz="2400" kern="1200" cap="none" spc="103" normalizeH="0" baseline="-10000" noProof="0" dirty="0">
                <a:solidFill>
                  <a:srgbClr val="FF0000"/>
                </a:solidFill>
                <a:latin typeface="Tahoma" panose="020B0604030504040204"/>
                <a:ea typeface="WenQuanYi Zen Hei Sharp"/>
                <a:cs typeface="Tahoma" panose="020B0604030504040204"/>
              </a:rPr>
              <a:t>1</a:t>
            </a:r>
            <a:r>
              <a:rPr kumimoji="0" sz="2200" i="1" kern="1200" cap="none" spc="50" normalizeH="0" baseline="0" noProof="0" dirty="0">
                <a:solidFill>
                  <a:srgbClr val="FF0000"/>
                </a:solidFill>
                <a:latin typeface="Calibri" panose="020F0502020204030204"/>
                <a:ea typeface="WenQuanYi Zen Hei Sharp"/>
                <a:cs typeface="Calibri" panose="020F0502020204030204"/>
              </a:rPr>
              <a:t>,</a:t>
            </a:r>
            <a:r>
              <a:rPr kumimoji="0" sz="2200" i="1" kern="1200" cap="none" spc="-139" normalizeH="0" baseline="0" noProof="0" dirty="0">
                <a:solidFill>
                  <a:srgbClr val="FF0000"/>
                </a:solidFill>
                <a:latin typeface="Calibri" panose="020F0502020204030204"/>
                <a:ea typeface="WenQuanYi Zen Hei Sharp"/>
                <a:cs typeface="Calibri" panose="020F0502020204030204"/>
              </a:rPr>
              <a:t> </a:t>
            </a:r>
            <a:r>
              <a:rPr kumimoji="0" sz="2200" i="1" kern="1200" cap="none" spc="50" normalizeH="0" baseline="0" noProof="0" dirty="0">
                <a:solidFill>
                  <a:srgbClr val="FF0000"/>
                </a:solidFill>
                <a:latin typeface="Calibri" panose="020F0502020204030204"/>
                <a:ea typeface="WenQuanYi Zen Hei Sharp"/>
                <a:cs typeface="Calibri" panose="020F0502020204030204"/>
              </a:rPr>
              <a:t>.</a:t>
            </a:r>
            <a:r>
              <a:rPr kumimoji="0" sz="2200" i="1" kern="1200" cap="none" spc="-139" normalizeH="0" baseline="0" noProof="0" dirty="0">
                <a:solidFill>
                  <a:srgbClr val="FF0000"/>
                </a:solidFill>
                <a:latin typeface="Calibri" panose="020F0502020204030204"/>
                <a:ea typeface="WenQuanYi Zen Hei Sharp"/>
                <a:cs typeface="Calibri" panose="020F0502020204030204"/>
              </a:rPr>
              <a:t> </a:t>
            </a:r>
            <a:r>
              <a:rPr kumimoji="0" sz="2200" i="1" kern="1200" cap="none" spc="50" normalizeH="0" baseline="0" noProof="0" dirty="0">
                <a:solidFill>
                  <a:srgbClr val="FF0000"/>
                </a:solidFill>
                <a:latin typeface="Calibri" panose="020F0502020204030204"/>
                <a:ea typeface="WenQuanYi Zen Hei Sharp"/>
                <a:cs typeface="Calibri" panose="020F0502020204030204"/>
              </a:rPr>
              <a:t>.</a:t>
            </a:r>
            <a:r>
              <a:rPr kumimoji="0" sz="2200" i="1" kern="1200" cap="none" spc="-139" normalizeH="0" baseline="0" noProof="0" dirty="0">
                <a:solidFill>
                  <a:srgbClr val="FF0000"/>
                </a:solidFill>
                <a:latin typeface="Calibri" panose="020F0502020204030204"/>
                <a:ea typeface="WenQuanYi Zen Hei Sharp"/>
                <a:cs typeface="Calibri" panose="020F0502020204030204"/>
              </a:rPr>
              <a:t> </a:t>
            </a:r>
            <a:r>
              <a:rPr kumimoji="0" sz="2200" i="1" kern="1200" cap="none" spc="50" normalizeH="0" baseline="0" noProof="0" dirty="0">
                <a:solidFill>
                  <a:srgbClr val="FF0000"/>
                </a:solidFill>
                <a:latin typeface="Calibri" panose="020F0502020204030204"/>
                <a:ea typeface="WenQuanYi Zen Hei Sharp"/>
                <a:cs typeface="Calibri" panose="020F0502020204030204"/>
              </a:rPr>
              <a:t>.</a:t>
            </a:r>
            <a:r>
              <a:rPr kumimoji="0" sz="2200" i="1" kern="1200" cap="none" spc="-139" normalizeH="0" baseline="0" noProof="0" dirty="0">
                <a:solidFill>
                  <a:srgbClr val="FF0000"/>
                </a:solidFill>
                <a:latin typeface="Calibri" panose="020F0502020204030204"/>
                <a:ea typeface="WenQuanYi Zen Hei Sharp"/>
                <a:cs typeface="Calibri" panose="020F0502020204030204"/>
              </a:rPr>
              <a:t> </a:t>
            </a:r>
            <a:r>
              <a:rPr kumimoji="0" sz="2200" i="1" kern="1200" cap="none" spc="50" normalizeH="0" baseline="0" noProof="0" dirty="0">
                <a:solidFill>
                  <a:srgbClr val="FF0000"/>
                </a:solidFill>
                <a:latin typeface="Calibri" panose="020F0502020204030204"/>
                <a:ea typeface="WenQuanYi Zen Hei Sharp"/>
                <a:cs typeface="Calibri" panose="020F0502020204030204"/>
              </a:rPr>
              <a:t>,</a:t>
            </a:r>
            <a:r>
              <a:rPr kumimoji="0" sz="2200" i="1" kern="1200" cap="none" spc="-139" normalizeH="0" baseline="0" noProof="0" dirty="0">
                <a:solidFill>
                  <a:srgbClr val="FF0000"/>
                </a:solidFill>
                <a:latin typeface="Calibri" panose="020F0502020204030204"/>
                <a:ea typeface="WenQuanYi Zen Hei Sharp"/>
                <a:cs typeface="Calibri" panose="020F0502020204030204"/>
              </a:rPr>
              <a:t> </a:t>
            </a:r>
            <a:r>
              <a:rPr kumimoji="0" sz="2200" i="1" kern="1200" cap="none" spc="-30" normalizeH="0" baseline="0" noProof="0" dirty="0">
                <a:solidFill>
                  <a:srgbClr val="FF0000"/>
                </a:solidFill>
                <a:latin typeface="Arial" panose="020B0604020202020204"/>
                <a:ea typeface="WenQuanYi Zen Hei Sharp"/>
                <a:cs typeface="Arial" panose="020B0604020202020204"/>
              </a:rPr>
              <a:t>A</a:t>
            </a:r>
            <a:r>
              <a:rPr kumimoji="0" sz="2400" i="1" kern="1200" cap="none" spc="549" normalizeH="0" baseline="-10000" noProof="0" dirty="0">
                <a:solidFill>
                  <a:srgbClr val="FF0000"/>
                </a:solidFill>
                <a:latin typeface="Arial" panose="020B0604020202020204"/>
                <a:ea typeface="WenQuanYi Zen Hei Sharp"/>
                <a:cs typeface="Arial" panose="020B0604020202020204"/>
              </a:rPr>
              <a:t>t</a:t>
            </a:r>
            <a:r>
              <a:rPr kumimoji="0" sz="2200" i="1" kern="1200" cap="none" spc="50" normalizeH="0" baseline="0" noProof="0" dirty="0">
                <a:solidFill>
                  <a:srgbClr val="FF0000"/>
                </a:solidFill>
                <a:latin typeface="Calibri" panose="020F0502020204030204"/>
                <a:ea typeface="WenQuanYi Zen Hei Sharp"/>
                <a:cs typeface="Calibri" panose="020F0502020204030204"/>
              </a:rPr>
              <a:t>,</a:t>
            </a:r>
            <a:r>
              <a:rPr kumimoji="0" sz="2200" i="1" kern="1200" cap="none" spc="-139" normalizeH="0" baseline="0" noProof="0" dirty="0">
                <a:solidFill>
                  <a:srgbClr val="FF0000"/>
                </a:solidFill>
                <a:latin typeface="Calibri" panose="020F0502020204030204"/>
                <a:ea typeface="WenQuanYi Zen Hei Sharp"/>
                <a:cs typeface="Calibri" panose="020F0502020204030204"/>
              </a:rPr>
              <a:t> </a:t>
            </a:r>
            <a:r>
              <a:rPr kumimoji="0" sz="2200" i="1" kern="1200" cap="none" spc="-188" normalizeH="0" baseline="0" noProof="0" dirty="0">
                <a:solidFill>
                  <a:srgbClr val="FF0000"/>
                </a:solidFill>
                <a:latin typeface="Arial" panose="020B0604020202020204"/>
                <a:ea typeface="WenQuanYi Zen Hei Sharp"/>
                <a:cs typeface="Arial" panose="020B0604020202020204"/>
              </a:rPr>
              <a:t>R</a:t>
            </a:r>
            <a:r>
              <a:rPr kumimoji="0" sz="2400" i="1" kern="1200" cap="none" spc="238" normalizeH="0" baseline="-10000" noProof="0" dirty="0">
                <a:solidFill>
                  <a:srgbClr val="FF0000"/>
                </a:solidFill>
                <a:latin typeface="Arial" panose="020B0604020202020204"/>
                <a:ea typeface="WenQuanYi Zen Hei Sharp"/>
                <a:cs typeface="Arial" panose="020B0604020202020204"/>
              </a:rPr>
              <a:t>t</a:t>
            </a:r>
            <a:r>
              <a:rPr kumimoji="0" sz="2400" i="1" kern="1200" cap="none" spc="-341" normalizeH="0" baseline="-10000" noProof="0" dirty="0">
                <a:solidFill>
                  <a:srgbClr val="FF0000"/>
                </a:solidFill>
                <a:latin typeface="Arial" panose="020B0604020202020204"/>
                <a:ea typeface="WenQuanYi Zen Hei Sharp"/>
                <a:cs typeface="Arial" panose="020B0604020202020204"/>
              </a:rPr>
              <a:t> </a:t>
            </a:r>
            <a:r>
              <a:rPr kumimoji="0" sz="2200" kern="1200" cap="none" spc="-10" normalizeH="0" baseline="0" noProof="0" dirty="0">
                <a:solidFill>
                  <a:srgbClr val="FF0000"/>
                </a:solidFill>
                <a:latin typeface="Tahoma" panose="020B0604030504040204"/>
                <a:ea typeface="WenQuanYi Zen Hei Sharp"/>
                <a:cs typeface="Tahoma" panose="020B0604030504040204"/>
              </a:rPr>
              <a:t>)</a:t>
            </a:r>
            <a:r>
              <a:rPr kumimoji="0" sz="2200" kern="1200" cap="none" spc="-5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p:txBody>
      </p:sp>
      <p:sp>
        <p:nvSpPr>
          <p:cNvPr id="15" name="object 15"/>
          <p:cNvSpPr txBox="1"/>
          <p:nvPr/>
        </p:nvSpPr>
        <p:spPr>
          <a:xfrm>
            <a:off x="6105525" y="5418138"/>
            <a:ext cx="196850" cy="269240"/>
          </a:xfrm>
          <a:prstGeom prst="rect">
            <a:avLst/>
          </a:prstGeom>
        </p:spPr>
        <p:txBody>
          <a:bodyPr lIns="0" tIns="23920" rIns="0" bIns="0">
            <a:spAutoFit/>
          </a:bodyPr>
          <a:lstStyle/>
          <a:p>
            <a:pPr marL="25400" marR="0" defTabSz="449580">
              <a:spcBef>
                <a:spcPts val="190"/>
              </a:spcBef>
              <a:buClrTx/>
              <a:buSzTx/>
              <a:buFontTx/>
              <a:buNone/>
              <a:defRPr/>
            </a:pPr>
            <a:r>
              <a:rPr kumimoji="0" sz="1600" i="1" kern="1200" cap="none" spc="178" normalizeH="0" baseline="0" noProof="0" dirty="0">
                <a:latin typeface="Arial" panose="020B0604020202020204"/>
                <a:ea typeface="WenQuanYi Zen Hei Sharp"/>
                <a:cs typeface="Arial" panose="020B0604020202020204"/>
              </a:rPr>
              <a:t>T</a:t>
            </a:r>
            <a:endParaRPr kumimoji="0" sz="1600" kern="1200" cap="none" spc="0" normalizeH="0" baseline="0" noProof="0">
              <a:latin typeface="Arial" panose="020B0604020202020204"/>
              <a:ea typeface="WenQuanYi Zen Hei Sharp"/>
              <a:cs typeface="Arial" panose="020B0604020202020204"/>
            </a:endParaRPr>
          </a:p>
        </p:txBody>
      </p:sp>
      <p:sp>
        <p:nvSpPr>
          <p:cNvPr id="16" name="object 16"/>
          <p:cNvSpPr txBox="1"/>
          <p:nvPr/>
        </p:nvSpPr>
        <p:spPr>
          <a:xfrm>
            <a:off x="6059488" y="5418138"/>
            <a:ext cx="290513" cy="330835"/>
          </a:xfrm>
          <a:prstGeom prst="rect">
            <a:avLst/>
          </a:prstGeom>
        </p:spPr>
        <p:txBody>
          <a:bodyPr lIns="0" tIns="23920" rIns="0" bIns="0">
            <a:spAutoFit/>
          </a:bodyPr>
          <a:lstStyle/>
          <a:p>
            <a:pPr marL="25400" marR="0" defTabSz="449580">
              <a:spcBef>
                <a:spcPts val="190"/>
              </a:spcBef>
              <a:buClrTx/>
              <a:buSzTx/>
              <a:buFontTx/>
              <a:buNone/>
              <a:defRPr/>
            </a:pPr>
            <a:r>
              <a:rPr kumimoji="0" sz="2000" kern="1200" cap="none" spc="-714" normalizeH="0" baseline="0" noProof="0" dirty="0">
                <a:latin typeface="Trebuchet MS" panose="020B0603020202020204"/>
                <a:ea typeface="WenQuanYi Zen Hei Sharp"/>
                <a:cs typeface="Trebuchet MS" panose="020B0603020202020204"/>
              </a:rPr>
              <a:t>Σ</a:t>
            </a:r>
            <a:endParaRPr kumimoji="0" sz="2000" kern="1200" cap="none" spc="0" normalizeH="0" baseline="0" noProof="0">
              <a:latin typeface="Trebuchet MS" panose="020B0603020202020204"/>
              <a:ea typeface="WenQuanYi Zen Hei Sharp"/>
              <a:cs typeface="Trebuchet MS" panose="020B0603020202020204"/>
            </a:endParaRPr>
          </a:p>
        </p:txBody>
      </p:sp>
      <p:sp>
        <p:nvSpPr>
          <p:cNvPr id="17" name="object 17"/>
          <p:cNvSpPr txBox="1"/>
          <p:nvPr/>
        </p:nvSpPr>
        <p:spPr>
          <a:xfrm>
            <a:off x="6010275" y="5892800"/>
            <a:ext cx="415925" cy="269240"/>
          </a:xfrm>
          <a:prstGeom prst="rect">
            <a:avLst/>
          </a:prstGeom>
        </p:spPr>
        <p:txBody>
          <a:bodyPr lIns="0" tIns="23920" rIns="0" bIns="0">
            <a:spAutoFit/>
          </a:bodyPr>
          <a:lstStyle/>
          <a:p>
            <a:pPr marL="25400" marR="0" defTabSz="449580">
              <a:spcBef>
                <a:spcPts val="190"/>
              </a:spcBef>
              <a:buClrTx/>
              <a:buSzTx/>
              <a:buFontTx/>
              <a:buNone/>
              <a:defRPr/>
            </a:pPr>
            <a:r>
              <a:rPr kumimoji="0" sz="1600" i="1" kern="1200" cap="none" spc="268" normalizeH="0" baseline="0" noProof="0" dirty="0">
                <a:latin typeface="Arial" panose="020B0604020202020204"/>
                <a:ea typeface="WenQuanYi Zen Hei Sharp"/>
                <a:cs typeface="Arial" panose="020B0604020202020204"/>
              </a:rPr>
              <a:t>t</a:t>
            </a:r>
            <a:r>
              <a:rPr kumimoji="0" sz="1600" kern="1200" cap="none" spc="149" normalizeH="0" baseline="0" noProof="0" dirty="0">
                <a:latin typeface="Tahoma" panose="020B0604030504040204"/>
                <a:ea typeface="WenQuanYi Zen Hei Sharp"/>
                <a:cs typeface="Tahoma" panose="020B0604030504040204"/>
              </a:rPr>
              <a:t>=</a:t>
            </a:r>
            <a:r>
              <a:rPr kumimoji="0" sz="1600" kern="1200" cap="none" spc="-30" normalizeH="0" baseline="0" noProof="0" dirty="0">
                <a:latin typeface="Tahoma" panose="020B0604030504040204"/>
                <a:ea typeface="WenQuanYi Zen Hei Sharp"/>
                <a:cs typeface="Tahoma" panose="020B0604030504040204"/>
              </a:rPr>
              <a:t>1</a:t>
            </a:r>
            <a:endParaRPr kumimoji="0" sz="1600" kern="1200" cap="none" spc="0" normalizeH="0" baseline="0" noProof="0">
              <a:latin typeface="Tahoma" panose="020B0604030504040204"/>
              <a:ea typeface="WenQuanYi Zen Hei Sharp"/>
              <a:cs typeface="Tahoma" panose="020B0604030504040204"/>
            </a:endParaRPr>
          </a:p>
        </p:txBody>
      </p:sp>
      <p:sp>
        <p:nvSpPr>
          <p:cNvPr id="18" name="object 18"/>
          <p:cNvSpPr txBox="1"/>
          <p:nvPr/>
        </p:nvSpPr>
        <p:spPr>
          <a:xfrm>
            <a:off x="6597650" y="5702300"/>
            <a:ext cx="128588" cy="269240"/>
          </a:xfrm>
          <a:prstGeom prst="rect">
            <a:avLst/>
          </a:prstGeom>
        </p:spPr>
        <p:txBody>
          <a:bodyPr lIns="0" tIns="23920" rIns="0" bIns="0">
            <a:spAutoFit/>
          </a:bodyPr>
          <a:lstStyle/>
          <a:p>
            <a:pPr marL="25400" marR="0" defTabSz="449580">
              <a:spcBef>
                <a:spcPts val="190"/>
              </a:spcBef>
              <a:buClrTx/>
              <a:buSzTx/>
              <a:buFontTx/>
              <a:buNone/>
              <a:defRPr/>
            </a:pPr>
            <a:r>
              <a:rPr kumimoji="0" sz="1600" i="1" kern="1200" cap="none" spc="159" normalizeH="0" baseline="0" noProof="0" dirty="0">
                <a:latin typeface="Arial" panose="020B0604020202020204"/>
                <a:ea typeface="WenQuanYi Zen Hei Sharp"/>
                <a:cs typeface="Arial" panose="020B0604020202020204"/>
              </a:rPr>
              <a:t>t</a:t>
            </a:r>
            <a:endParaRPr kumimoji="0" sz="1600" kern="1200" cap="none" spc="0" normalizeH="0" baseline="0" noProof="0">
              <a:latin typeface="Arial" panose="020B0604020202020204"/>
              <a:ea typeface="WenQuanYi Zen Hei Sharp"/>
              <a:cs typeface="Arial" panose="020B0604020202020204"/>
            </a:endParaRPr>
          </a:p>
        </p:txBody>
      </p:sp>
      <p:sp>
        <p:nvSpPr>
          <p:cNvPr id="19" name="object 19"/>
          <p:cNvSpPr txBox="1"/>
          <p:nvPr/>
        </p:nvSpPr>
        <p:spPr>
          <a:xfrm>
            <a:off x="5864225" y="5176838"/>
            <a:ext cx="1035050" cy="330835"/>
          </a:xfrm>
          <a:prstGeom prst="rect">
            <a:avLst/>
          </a:prstGeom>
        </p:spPr>
        <p:txBody>
          <a:bodyPr lIns="0" tIns="23920" rIns="0" bIns="0">
            <a:spAutoFit/>
          </a:bodyPr>
          <a:lstStyle/>
          <a:p>
            <a:pPr marL="25400" marR="0" defTabSz="449580">
              <a:spcBef>
                <a:spcPts val="190"/>
              </a:spcBef>
              <a:buClrTx/>
              <a:buSzTx/>
              <a:buFontTx/>
              <a:buNone/>
              <a:tabLst>
                <a:tab pos="862330" algn="l"/>
              </a:tabLst>
              <a:defRPr/>
            </a:pPr>
            <a:r>
              <a:rPr kumimoji="0" sz="2000" kern="1200" cap="none" spc="504" normalizeH="0" baseline="0" noProof="0" dirty="0">
                <a:latin typeface="Trebuchet MS" panose="020B0603020202020204"/>
                <a:ea typeface="WenQuanYi Zen Hei Sharp"/>
                <a:cs typeface="Trebuchet MS" panose="020B0603020202020204"/>
              </a:rPr>
              <a:t>"	</a:t>
            </a:r>
            <a:r>
              <a:rPr kumimoji="0" sz="2000" kern="1200" cap="none" spc="109" normalizeH="0" baseline="0" noProof="0" dirty="0">
                <a:latin typeface="Trebuchet MS" panose="020B0603020202020204"/>
                <a:ea typeface="WenQuanYi Zen Hei Sharp"/>
                <a:cs typeface="Trebuchet MS" panose="020B0603020202020204"/>
              </a:rPr>
              <a:t>#</a:t>
            </a:r>
            <a:endParaRPr kumimoji="0" sz="2000" kern="1200" cap="none" spc="0" normalizeH="0" baseline="0" noProof="0">
              <a:latin typeface="Trebuchet MS" panose="020B0603020202020204"/>
              <a:ea typeface="WenQuanYi Zen Hei Sharp"/>
              <a:cs typeface="Trebuchet MS" panose="020B0603020202020204"/>
            </a:endParaRPr>
          </a:p>
        </p:txBody>
      </p:sp>
      <p:sp>
        <p:nvSpPr>
          <p:cNvPr id="20" name="object 20"/>
          <p:cNvSpPr txBox="1"/>
          <p:nvPr/>
        </p:nvSpPr>
        <p:spPr>
          <a:xfrm>
            <a:off x="1855788" y="5588000"/>
            <a:ext cx="5119688" cy="360680"/>
          </a:xfrm>
          <a:prstGeom prst="rect">
            <a:avLst/>
          </a:prstGeom>
          <a:solidFill>
            <a:schemeClr val="accent1"/>
          </a:solidFill>
        </p:spPr>
        <p:txBody>
          <a:bodyPr lIns="0" tIns="22661" rIns="0" bIns="0">
            <a:spAutoFit/>
          </a:bodyPr>
          <a:lstStyle/>
          <a:p>
            <a:pPr marL="25400" marR="0" defTabSz="449580">
              <a:spcBef>
                <a:spcPts val="180"/>
              </a:spcBef>
              <a:buClrTx/>
              <a:buSzTx/>
              <a:buFontTx/>
              <a:buNone/>
              <a:tabLst>
                <a:tab pos="4585970" algn="l"/>
              </a:tabLst>
              <a:defRPr/>
            </a:pPr>
            <a:r>
              <a:rPr kumimoji="0" sz="2200" b="1" kern="1200" cap="none" spc="-99" normalizeH="0" baseline="0" noProof="0" dirty="0">
                <a:latin typeface="Arial" panose="020B0604020202020204"/>
                <a:ea typeface="WenQuanYi Zen Hei Sharp"/>
                <a:cs typeface="Arial" panose="020B0604020202020204"/>
              </a:rPr>
              <a:t>Goal:</a:t>
            </a:r>
            <a:r>
              <a:rPr kumimoji="0" sz="2200" b="1" kern="1200" cap="none" spc="367" normalizeH="0" baseline="0" noProof="0" dirty="0">
                <a:latin typeface="Arial" panose="020B0604020202020204"/>
                <a:ea typeface="WenQuanYi Zen Hei Sharp"/>
                <a:cs typeface="Arial" panose="020B0604020202020204"/>
              </a:rPr>
              <a:t> </a:t>
            </a:r>
            <a:r>
              <a:rPr kumimoji="0" sz="2200" kern="1200" cap="none" spc="-40" normalizeH="0" baseline="0" noProof="0" dirty="0">
                <a:latin typeface="Tahoma" panose="020B0604030504040204"/>
                <a:ea typeface="WenQuanYi Zen Hei Sharp"/>
                <a:cs typeface="Tahoma" panose="020B0604030504040204"/>
              </a:rPr>
              <a:t>Maximize</a:t>
            </a:r>
            <a:r>
              <a:rPr kumimoji="0" sz="2200" kern="1200" cap="none" spc="59" normalizeH="0" baseline="0" noProof="0" dirty="0">
                <a:latin typeface="Tahoma" panose="020B0604030504040204"/>
                <a:ea typeface="WenQuanYi Zen Hei Sharp"/>
                <a:cs typeface="Tahoma" panose="020B0604030504040204"/>
              </a:rPr>
              <a:t> </a:t>
            </a:r>
            <a:r>
              <a:rPr kumimoji="0" sz="2200" kern="1200" cap="none" spc="-119" normalizeH="0" baseline="0" noProof="0" dirty="0">
                <a:latin typeface="Tahoma" panose="020B0604030504040204"/>
                <a:ea typeface="WenQuanYi Zen Hei Sharp"/>
                <a:cs typeface="Tahoma" panose="020B0604030504040204"/>
              </a:rPr>
              <a:t>sum</a:t>
            </a:r>
            <a:r>
              <a:rPr kumimoji="0" sz="2200" kern="1200" cap="none" spc="59" normalizeH="0" baseline="0" noProof="0" dirty="0">
                <a:latin typeface="Tahoma" panose="020B0604030504040204"/>
                <a:ea typeface="WenQuanYi Zen Hei Sharp"/>
                <a:cs typeface="Tahoma" panose="020B0604030504040204"/>
              </a:rPr>
              <a:t> </a:t>
            </a:r>
            <a:r>
              <a:rPr kumimoji="0" sz="2200" kern="1200" cap="none" spc="-69" normalizeH="0" baseline="0" noProof="0" dirty="0">
                <a:latin typeface="Tahoma" panose="020B0604030504040204"/>
                <a:ea typeface="WenQuanYi Zen Hei Sharp"/>
                <a:cs typeface="Tahoma" panose="020B0604030504040204"/>
              </a:rPr>
              <a:t>of</a:t>
            </a:r>
            <a:r>
              <a:rPr kumimoji="0" sz="2200" kern="1200" cap="none" spc="50" normalizeH="0" baseline="0" noProof="0" dirty="0">
                <a:latin typeface="Tahoma" panose="020B0604030504040204"/>
                <a:ea typeface="WenQuanYi Zen Hei Sharp"/>
                <a:cs typeface="Tahoma" panose="020B0604030504040204"/>
              </a:rPr>
              <a:t> </a:t>
            </a:r>
            <a:r>
              <a:rPr kumimoji="0" sz="2200" kern="1200" cap="none" spc="-139" normalizeH="0" baseline="0" noProof="0" dirty="0">
                <a:latin typeface="Tahoma" panose="020B0604030504040204"/>
                <a:ea typeface="WenQuanYi Zen Hei Sharp"/>
                <a:cs typeface="Tahoma" panose="020B0604030504040204"/>
              </a:rPr>
              <a:t>rewards</a:t>
            </a:r>
            <a:r>
              <a:rPr kumimoji="0" sz="2200" kern="1200" cap="none" spc="59" normalizeH="0" baseline="0" noProof="0" dirty="0">
                <a:latin typeface="Tahoma" panose="020B0604030504040204"/>
                <a:ea typeface="WenQuanYi Zen Hei Sharp"/>
                <a:cs typeface="Tahoma" panose="020B0604030504040204"/>
              </a:rPr>
              <a:t> </a:t>
            </a:r>
            <a:r>
              <a:rPr kumimoji="0" sz="2200" kern="1200" cap="none" spc="10" normalizeH="0" baseline="0" noProof="0" dirty="0">
                <a:solidFill>
                  <a:srgbClr val="0000FF"/>
                </a:solidFill>
                <a:latin typeface="Georgia" panose="02040502050405020303"/>
                <a:ea typeface="WenQuanYi Zen Hei Sharp"/>
                <a:cs typeface="Georgia" panose="02040502050405020303"/>
              </a:rPr>
              <a:t>E	</a:t>
            </a:r>
            <a:r>
              <a:rPr kumimoji="0" sz="2200" i="1" kern="1200" cap="none" spc="-178" normalizeH="0" baseline="0" noProof="0" dirty="0">
                <a:latin typeface="Arial" panose="020B0604020202020204"/>
                <a:ea typeface="WenQuanYi Zen Hei Sharp"/>
                <a:cs typeface="Arial" panose="020B0604020202020204"/>
              </a:rPr>
              <a:t>R</a:t>
            </a:r>
            <a:r>
              <a:rPr kumimoji="0" sz="2200" i="1" kern="1200" cap="none" spc="287" normalizeH="0" baseline="0" noProof="0" dirty="0">
                <a:latin typeface="Arial" panose="020B0604020202020204"/>
                <a:ea typeface="WenQuanYi Zen Hei Sharp"/>
                <a:cs typeface="Arial" panose="020B0604020202020204"/>
              </a:rPr>
              <a:t>  </a:t>
            </a:r>
            <a:r>
              <a:rPr kumimoji="0" sz="2200" kern="1200" cap="none" spc="-5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p:txBody>
      </p:sp>
      <p:sp>
        <p:nvSpPr>
          <p:cNvPr id="21" name="object 21"/>
          <p:cNvSpPr txBox="1"/>
          <p:nvPr/>
        </p:nvSpPr>
        <p:spPr>
          <a:xfrm>
            <a:off x="1616075" y="95250"/>
            <a:ext cx="76200" cy="377190"/>
          </a:xfrm>
          <a:prstGeom prst="rect">
            <a:avLst/>
          </a:prstGeom>
        </p:spPr>
        <p:txBody>
          <a:bodyPr lIns="0" tIns="39027" rIns="0" bIns="0">
            <a:spAutoFit/>
          </a:bodyPr>
          <a:lstStyle/>
          <a:p>
            <a:pPr marR="0" defTabSz="449580">
              <a:spcBef>
                <a:spcPts val="305"/>
              </a:spcBef>
              <a:buClrTx/>
              <a:buSzTx/>
              <a:buFontTx/>
              <a:buNone/>
              <a:defRPr/>
            </a:pPr>
            <a:r>
              <a:rPr kumimoji="0" sz="2200" kern="1200" cap="none" spc="-5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p:txBody>
      </p:sp>
      <p:pic>
        <p:nvPicPr>
          <p:cNvPr id="79894" name="object 22"/>
          <p:cNvPicPr>
            <a:picLocks noChangeAspect="1"/>
          </p:cNvPicPr>
          <p:nvPr/>
        </p:nvPicPr>
        <p:blipFill>
          <a:blip r:embed="rId6"/>
          <a:stretch>
            <a:fillRect/>
          </a:stretch>
        </p:blipFill>
        <p:spPr>
          <a:xfrm>
            <a:off x="1524000" y="0"/>
            <a:ext cx="9139238" cy="504825"/>
          </a:xfrm>
          <a:prstGeom prst="rect">
            <a:avLst/>
          </a:prstGeom>
          <a:noFill/>
          <a:ln w="9525">
            <a:noFill/>
          </a:ln>
        </p:spPr>
      </p:pic>
      <p:sp>
        <p:nvSpPr>
          <p:cNvPr id="23" name="object 23"/>
          <p:cNvSpPr txBox="1">
            <a:spLocks noGrp="1"/>
          </p:cNvSpPr>
          <p:nvPr>
            <p:ph type="title"/>
          </p:nvPr>
        </p:nvSpPr>
        <p:spPr>
          <a:xfrm>
            <a:off x="1590675" y="477"/>
            <a:ext cx="7121525" cy="464185"/>
          </a:xfrm>
        </p:spPr>
        <p:txBody>
          <a:bodyPr vert="horz" wrap="square" lIns="0" tIns="33992" rIns="0" bIns="0" numCol="1" rtlCol="0" anchor="ctr" anchorCtr="0" compatLnSpc="1">
            <a:spAutoFit/>
          </a:bodyPr>
          <a:lstStyle/>
          <a:p>
            <a:pPr marL="25400" marR="0" lvl="0" indent="0" algn="l" defTabSz="449580" rtl="0" eaLnBrk="0" fontAlgn="base" latinLnBrk="0" hangingPunct="0">
              <a:lnSpc>
                <a:spcPct val="100000"/>
              </a:lnSpc>
              <a:spcBef>
                <a:spcPts val="270"/>
              </a:spcBef>
              <a:spcAft>
                <a:spcPct val="0"/>
              </a:spcAft>
              <a:buClr>
                <a:srgbClr val="000000"/>
              </a:buClr>
              <a:buSzPct val="100000"/>
              <a:buFont typeface="Times New Roman" panose="02020603050405020304" pitchFamily="18" charset="0"/>
              <a:buNone/>
              <a:defRPr/>
            </a:pPr>
            <a:r>
              <a:rPr kumimoji="0" sz="2800" b="0" i="0" u="none" strike="noStrike" kern="1200" cap="none" spc="59" normalizeH="0" baseline="0" noProof="0" dirty="0">
                <a:ln>
                  <a:noFill/>
                </a:ln>
                <a:solidFill>
                  <a:srgbClr val="000000"/>
                </a:solidFill>
                <a:effectLst/>
                <a:uLnTx/>
                <a:uFillTx/>
                <a:latin typeface="+mj-lt"/>
                <a:ea typeface="+mj-ea"/>
                <a:cs typeface="+mj-cs"/>
              </a:rPr>
              <a:t>The</a:t>
            </a:r>
            <a:r>
              <a:rPr kumimoji="0" sz="2800" b="0" i="0" u="none" strike="noStrike" kern="1200" cap="none" spc="258" normalizeH="0" baseline="0" noProof="0" dirty="0">
                <a:ln>
                  <a:noFill/>
                </a:ln>
                <a:solidFill>
                  <a:srgbClr val="000000"/>
                </a:solidFill>
                <a:effectLst/>
                <a:uLnTx/>
                <a:uFillTx/>
                <a:latin typeface="+mj-lt"/>
                <a:ea typeface="+mj-ea"/>
                <a:cs typeface="+mj-cs"/>
              </a:rPr>
              <a:t> </a:t>
            </a:r>
            <a:r>
              <a:rPr kumimoji="0" sz="2800" b="0" i="0" u="none" strike="noStrike" kern="1200" cap="none" spc="-69" normalizeH="0" baseline="0" noProof="0" dirty="0">
                <a:ln>
                  <a:noFill/>
                </a:ln>
                <a:solidFill>
                  <a:srgbClr val="0000FF"/>
                </a:solidFill>
                <a:effectLst/>
                <a:uLnTx/>
                <a:uFillTx/>
                <a:latin typeface="+mj-lt"/>
                <a:ea typeface="+mj-ea"/>
                <a:cs typeface="+mj-cs"/>
              </a:rPr>
              <a:t>Stochastic</a:t>
            </a:r>
            <a:r>
              <a:rPr kumimoji="0" sz="2800" b="0" i="0" u="none" strike="noStrike" kern="1200" cap="none" spc="268" normalizeH="0" baseline="0" noProof="0" dirty="0">
                <a:ln>
                  <a:noFill/>
                </a:ln>
                <a:solidFill>
                  <a:srgbClr val="0000FF"/>
                </a:solidFill>
                <a:effectLst/>
                <a:uLnTx/>
                <a:uFillTx/>
                <a:latin typeface="+mj-lt"/>
                <a:ea typeface="+mj-ea"/>
                <a:cs typeface="+mj-cs"/>
              </a:rPr>
              <a:t> </a:t>
            </a:r>
            <a:r>
              <a:rPr kumimoji="0" sz="2800" b="0" i="0" u="none" strike="noStrike" kern="1200" cap="none" spc="30" normalizeH="0" baseline="0" noProof="0" dirty="0">
                <a:ln>
                  <a:noFill/>
                </a:ln>
                <a:solidFill>
                  <a:srgbClr val="000000"/>
                </a:solidFill>
                <a:effectLst/>
                <a:uLnTx/>
                <a:uFillTx/>
                <a:latin typeface="+mj-lt"/>
                <a:ea typeface="+mj-ea"/>
                <a:cs typeface="+mj-cs"/>
              </a:rPr>
              <a:t>Multi-Armed</a:t>
            </a:r>
            <a:r>
              <a:rPr kumimoji="0" sz="2800" b="0" i="0" u="none" strike="noStrike" kern="1200" cap="none" spc="268" normalizeH="0" baseline="0" noProof="0" dirty="0">
                <a:ln>
                  <a:noFill/>
                </a:ln>
                <a:solidFill>
                  <a:srgbClr val="000000"/>
                </a:solidFill>
                <a:effectLst/>
                <a:uLnTx/>
                <a:uFillTx/>
                <a:latin typeface="+mj-lt"/>
                <a:ea typeface="+mj-ea"/>
                <a:cs typeface="+mj-cs"/>
              </a:rPr>
              <a:t> </a:t>
            </a:r>
            <a:r>
              <a:rPr kumimoji="0" sz="2800" b="0" i="0" u="none" strike="noStrike" kern="1200" cap="none" spc="0" normalizeH="0" baseline="0" noProof="0" dirty="0">
                <a:ln>
                  <a:noFill/>
                </a:ln>
                <a:solidFill>
                  <a:srgbClr val="000000"/>
                </a:solidFill>
                <a:effectLst/>
                <a:uLnTx/>
                <a:uFillTx/>
                <a:latin typeface="+mj-lt"/>
                <a:ea typeface="+mj-ea"/>
                <a:cs typeface="+mj-cs"/>
              </a:rPr>
              <a:t>Bandit</a:t>
            </a:r>
            <a:r>
              <a:rPr kumimoji="0" sz="2800" b="0" i="0" u="none" strike="noStrike" kern="1200" cap="none" spc="268" normalizeH="0" baseline="0" noProof="0" dirty="0">
                <a:ln>
                  <a:noFill/>
                </a:ln>
                <a:solidFill>
                  <a:srgbClr val="000000"/>
                </a:solidFill>
                <a:effectLst/>
                <a:uLnTx/>
                <a:uFillTx/>
                <a:latin typeface="+mj-lt"/>
                <a:ea typeface="+mj-ea"/>
                <a:cs typeface="+mj-cs"/>
              </a:rPr>
              <a:t> </a:t>
            </a:r>
            <a:r>
              <a:rPr kumimoji="0" sz="2800" b="0" i="0" u="none" strike="noStrike" kern="1200" cap="none" spc="-40" normalizeH="0" baseline="0" noProof="0" dirty="0">
                <a:ln>
                  <a:noFill/>
                </a:ln>
                <a:solidFill>
                  <a:srgbClr val="000000"/>
                </a:solidFill>
                <a:effectLst/>
                <a:uLnTx/>
                <a:uFillTx/>
                <a:latin typeface="+mj-lt"/>
                <a:ea typeface="+mj-ea"/>
                <a:cs typeface="+mj-cs"/>
              </a:rPr>
              <a:t>Setup</a:t>
            </a:r>
            <a:endParaRPr kumimoji="0" sz="2800" b="0" i="0" u="none" strike="noStrike" kern="1200" cap="none" spc="-40" normalizeH="0" baseline="0" noProof="0" dirty="0">
              <a:ln>
                <a:noFill/>
              </a:ln>
              <a:solidFill>
                <a:srgbClr val="000000"/>
              </a:solidFill>
              <a:effectLst/>
              <a:uLnTx/>
              <a:uFillTx/>
              <a:latin typeface="+mj-lt"/>
              <a:ea typeface="+mj-ea"/>
              <a:cs typeface="+mj-cs"/>
            </a:endParaRPr>
          </a:p>
        </p:txBody>
      </p:sp>
      <p:sp>
        <p:nvSpPr>
          <p:cNvPr id="3" name="Slide Number Placeholder 2"/>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0725" y="125730"/>
            <a:ext cx="8827770" cy="690245"/>
          </a:xfrm>
          <a:prstGeom prst="rect">
            <a:avLst/>
          </a:prstGeom>
        </p:spPr>
        <p:txBody>
          <a:bodyPr vert="horz" wrap="square" lIns="0" tIns="13335" rIns="0" bIns="0" rtlCol="0">
            <a:spAutoFit/>
          </a:bodyPr>
          <a:lstStyle/>
          <a:p>
            <a:pPr marL="12700">
              <a:lnSpc>
                <a:spcPct val="100000"/>
              </a:lnSpc>
              <a:spcBef>
                <a:spcPts val="105"/>
              </a:spcBef>
              <a:tabLst>
                <a:tab pos="1336675" algn="l"/>
              </a:tabLst>
            </a:pPr>
            <a:r>
              <a:rPr sz="4400" spc="-25" dirty="0"/>
              <a:t>The</a:t>
            </a:r>
            <a:r>
              <a:rPr sz="4400" dirty="0"/>
              <a:t>	</a:t>
            </a:r>
            <a:r>
              <a:rPr sz="4400" i="1" spc="-130" dirty="0">
                <a:latin typeface="Trebuchet MS" panose="020B0603020202020204"/>
                <a:cs typeface="Trebuchet MS" panose="020B0603020202020204"/>
              </a:rPr>
              <a:t>k</a:t>
            </a:r>
            <a:r>
              <a:rPr sz="4400" spc="-130" dirty="0"/>
              <a:t>-</a:t>
            </a:r>
            <a:r>
              <a:rPr sz="4400" dirty="0"/>
              <a:t>armed</a:t>
            </a:r>
            <a:r>
              <a:rPr sz="4400" spc="-70" dirty="0"/>
              <a:t> </a:t>
            </a:r>
            <a:r>
              <a:rPr sz="4400" dirty="0"/>
              <a:t>Bandit</a:t>
            </a:r>
            <a:r>
              <a:rPr sz="4400" spc="-50" dirty="0"/>
              <a:t> </a:t>
            </a:r>
            <a:r>
              <a:rPr sz="4400" spc="-10" dirty="0"/>
              <a:t>Problem</a:t>
            </a:r>
            <a:endParaRPr sz="4400">
              <a:latin typeface="Trebuchet MS" panose="020B0603020202020204"/>
              <a:cs typeface="Trebuchet MS" panose="020B0603020202020204"/>
            </a:endParaRPr>
          </a:p>
        </p:txBody>
      </p:sp>
      <p:sp>
        <p:nvSpPr>
          <p:cNvPr id="3" name="object 3"/>
          <p:cNvSpPr txBox="1"/>
          <p:nvPr/>
        </p:nvSpPr>
        <p:spPr>
          <a:xfrm>
            <a:off x="970280" y="1363345"/>
            <a:ext cx="10363835" cy="763270"/>
          </a:xfrm>
          <a:prstGeom prst="rect">
            <a:avLst/>
          </a:prstGeom>
        </p:spPr>
        <p:txBody>
          <a:bodyPr vert="horz" wrap="square" lIns="0" tIns="12700" rIns="0" bIns="0" rtlCol="0">
            <a:spAutoFit/>
          </a:bodyPr>
          <a:lstStyle/>
          <a:p>
            <a:pPr marL="315595" indent="-302895">
              <a:lnSpc>
                <a:spcPct val="100000"/>
              </a:lnSpc>
              <a:spcBef>
                <a:spcPts val="100"/>
              </a:spcBef>
              <a:buChar char="•"/>
              <a:tabLst>
                <a:tab pos="315595" algn="l"/>
              </a:tabLst>
            </a:pPr>
            <a:r>
              <a:rPr sz="2400" spc="114" dirty="0">
                <a:latin typeface="Arial" panose="020B0604020202020204" pitchFamily="34" charset="0"/>
                <a:cs typeface="Arial" panose="020B0604020202020204" pitchFamily="34" charset="0"/>
              </a:rPr>
              <a:t>On</a:t>
            </a:r>
            <a:r>
              <a:rPr sz="2400" spc="-75" dirty="0">
                <a:latin typeface="Arial" panose="020B0604020202020204" pitchFamily="34" charset="0"/>
                <a:cs typeface="Arial" panose="020B0604020202020204" pitchFamily="34" charset="0"/>
              </a:rPr>
              <a:t> </a:t>
            </a:r>
            <a:r>
              <a:rPr sz="2400" spc="-170" dirty="0">
                <a:latin typeface="Arial" panose="020B0604020202020204" pitchFamily="34" charset="0"/>
                <a:cs typeface="Arial" panose="020B0604020202020204" pitchFamily="34" charset="0"/>
              </a:rPr>
              <a:t>each</a:t>
            </a:r>
            <a:r>
              <a:rPr sz="2400" spc="-70" dirty="0">
                <a:latin typeface="Arial" panose="020B0604020202020204" pitchFamily="34" charset="0"/>
                <a:cs typeface="Arial" panose="020B0604020202020204" pitchFamily="34" charset="0"/>
              </a:rPr>
              <a:t> </a:t>
            </a:r>
            <a:r>
              <a:rPr sz="2400" spc="-135" dirty="0">
                <a:latin typeface="Arial" panose="020B0604020202020204" pitchFamily="34" charset="0"/>
                <a:cs typeface="Arial" panose="020B0604020202020204" pitchFamily="34" charset="0"/>
              </a:rPr>
              <a:t>of</a:t>
            </a:r>
            <a:r>
              <a:rPr sz="2400" spc="-45" dirty="0">
                <a:latin typeface="Arial" panose="020B0604020202020204" pitchFamily="34" charset="0"/>
                <a:cs typeface="Arial" panose="020B0604020202020204" pitchFamily="34" charset="0"/>
              </a:rPr>
              <a:t> </a:t>
            </a:r>
            <a:r>
              <a:rPr sz="2400" spc="-245" dirty="0">
                <a:latin typeface="Arial" panose="020B0604020202020204" pitchFamily="34" charset="0"/>
                <a:cs typeface="Arial" panose="020B0604020202020204" pitchFamily="34" charset="0"/>
              </a:rPr>
              <a:t>a</a:t>
            </a:r>
            <a:r>
              <a:rPr sz="2400" spc="-50" dirty="0">
                <a:latin typeface="Arial" panose="020B0604020202020204" pitchFamily="34" charset="0"/>
                <a:cs typeface="Arial" panose="020B0604020202020204" pitchFamily="34" charset="0"/>
              </a:rPr>
              <a:t> </a:t>
            </a:r>
            <a:r>
              <a:rPr sz="2400" spc="-150" dirty="0">
                <a:latin typeface="Arial" panose="020B0604020202020204" pitchFamily="34" charset="0"/>
                <a:cs typeface="Arial" panose="020B0604020202020204" pitchFamily="34" charset="0"/>
              </a:rPr>
              <a:t>sequence</a:t>
            </a:r>
            <a:r>
              <a:rPr sz="2400" spc="-90" dirty="0">
                <a:latin typeface="Arial" panose="020B0604020202020204" pitchFamily="34" charset="0"/>
                <a:cs typeface="Arial" panose="020B0604020202020204" pitchFamily="34" charset="0"/>
              </a:rPr>
              <a:t> </a:t>
            </a:r>
            <a:r>
              <a:rPr sz="2400" spc="-135" dirty="0">
                <a:latin typeface="Arial" panose="020B0604020202020204" pitchFamily="34" charset="0"/>
                <a:cs typeface="Arial" panose="020B0604020202020204" pitchFamily="34" charset="0"/>
              </a:rPr>
              <a:t>of</a:t>
            </a:r>
            <a:r>
              <a:rPr sz="2400" spc="-45" dirty="0">
                <a:latin typeface="Arial" panose="020B0604020202020204" pitchFamily="34" charset="0"/>
                <a:cs typeface="Arial" panose="020B0604020202020204" pitchFamily="34" charset="0"/>
              </a:rPr>
              <a:t> </a:t>
            </a:r>
            <a:r>
              <a:rPr sz="2400" i="1" spc="-280" dirty="0">
                <a:latin typeface="Arial" panose="020B0604020202020204" pitchFamily="34" charset="0"/>
                <a:cs typeface="Arial" panose="020B0604020202020204" pitchFamily="34" charset="0"/>
              </a:rPr>
              <a:t>time</a:t>
            </a:r>
            <a:r>
              <a:rPr sz="2400" i="1" spc="-55" dirty="0">
                <a:latin typeface="Arial" panose="020B0604020202020204" pitchFamily="34" charset="0"/>
                <a:cs typeface="Arial" panose="020B0604020202020204" pitchFamily="34" charset="0"/>
              </a:rPr>
              <a:t> steps</a:t>
            </a:r>
            <a:r>
              <a:rPr sz="2400" spc="-55" dirty="0">
                <a:latin typeface="Arial" panose="020B0604020202020204" pitchFamily="34" charset="0"/>
                <a:cs typeface="Arial" panose="020B0604020202020204" pitchFamily="34" charset="0"/>
              </a:rPr>
              <a:t>,</a:t>
            </a:r>
            <a:r>
              <a:rPr sz="2400" i="1" spc="-55" dirty="0">
                <a:latin typeface="Arial" panose="020B0604020202020204" pitchFamily="34" charset="0"/>
                <a:cs typeface="Arial" panose="020B0604020202020204" pitchFamily="34" charset="0"/>
              </a:rPr>
              <a:t>t</a:t>
            </a:r>
            <a:r>
              <a:rPr sz="2400" spc="-55" dirty="0">
                <a:latin typeface="Arial" panose="020B0604020202020204" pitchFamily="34" charset="0"/>
                <a:cs typeface="Arial" panose="020B0604020202020204" pitchFamily="34" charset="0"/>
              </a:rPr>
              <a:t>=1,2,3,…,</a:t>
            </a:r>
            <a:endParaRPr sz="2400">
              <a:latin typeface="Arial" panose="020B0604020202020204" pitchFamily="34" charset="0"/>
              <a:cs typeface="Arial" panose="020B0604020202020204" pitchFamily="34" charset="0"/>
            </a:endParaRPr>
          </a:p>
          <a:p>
            <a:pPr marL="315595" marR="5080">
              <a:lnSpc>
                <a:spcPts val="2810"/>
              </a:lnSpc>
              <a:spcBef>
                <a:spcPts val="165"/>
              </a:spcBef>
            </a:pPr>
            <a:r>
              <a:rPr sz="2400" spc="-120" dirty="0">
                <a:latin typeface="Arial" panose="020B0604020202020204" pitchFamily="34" charset="0"/>
                <a:cs typeface="Arial" panose="020B0604020202020204" pitchFamily="34" charset="0"/>
              </a:rPr>
              <a:t>you</a:t>
            </a:r>
            <a:r>
              <a:rPr sz="2400" spc="-100" dirty="0">
                <a:latin typeface="Arial" panose="020B0604020202020204" pitchFamily="34" charset="0"/>
                <a:cs typeface="Arial" panose="020B0604020202020204" pitchFamily="34" charset="0"/>
              </a:rPr>
              <a:t> </a:t>
            </a:r>
            <a:r>
              <a:rPr sz="2400" spc="-75" dirty="0">
                <a:latin typeface="Arial" panose="020B0604020202020204" pitchFamily="34" charset="0"/>
                <a:cs typeface="Arial" panose="020B0604020202020204" pitchFamily="34" charset="0"/>
              </a:rPr>
              <a:t>choose</a:t>
            </a:r>
            <a:r>
              <a:rPr sz="2400" spc="-110" dirty="0">
                <a:latin typeface="Arial" panose="020B0604020202020204" pitchFamily="34" charset="0"/>
                <a:cs typeface="Arial" panose="020B0604020202020204" pitchFamily="34" charset="0"/>
              </a:rPr>
              <a:t> </a:t>
            </a:r>
            <a:r>
              <a:rPr sz="2400" spc="-185" dirty="0">
                <a:latin typeface="Arial" panose="020B0604020202020204" pitchFamily="34" charset="0"/>
                <a:cs typeface="Arial" panose="020B0604020202020204" pitchFamily="34" charset="0"/>
              </a:rPr>
              <a:t>an</a:t>
            </a:r>
            <a:r>
              <a:rPr sz="2400" spc="-60" dirty="0">
                <a:latin typeface="Arial" panose="020B0604020202020204" pitchFamily="34" charset="0"/>
                <a:cs typeface="Arial" panose="020B0604020202020204" pitchFamily="34" charset="0"/>
              </a:rPr>
              <a:t> </a:t>
            </a:r>
            <a:r>
              <a:rPr sz="2400" spc="-140" dirty="0">
                <a:latin typeface="Arial" panose="020B0604020202020204" pitchFamily="34" charset="0"/>
                <a:cs typeface="Arial" panose="020B0604020202020204" pitchFamily="34" charset="0"/>
              </a:rPr>
              <a:t>action</a:t>
            </a:r>
            <a:r>
              <a:rPr sz="2400" spc="-65" dirty="0">
                <a:latin typeface="Arial" panose="020B0604020202020204" pitchFamily="34" charset="0"/>
                <a:cs typeface="Arial" panose="020B0604020202020204" pitchFamily="34" charset="0"/>
              </a:rPr>
              <a:t> </a:t>
            </a:r>
            <a:r>
              <a:rPr sz="2400" i="1" spc="-75" dirty="0">
                <a:latin typeface="Arial" panose="020B0604020202020204" pitchFamily="34" charset="0"/>
                <a:cs typeface="Arial" panose="020B0604020202020204" pitchFamily="34" charset="0"/>
              </a:rPr>
              <a:t>A</a:t>
            </a:r>
            <a:r>
              <a:rPr sz="2400" i="1" spc="-112" baseline="-5000" dirty="0">
                <a:latin typeface="Arial" panose="020B0604020202020204" pitchFamily="34" charset="0"/>
                <a:cs typeface="Arial" panose="020B0604020202020204" pitchFamily="34" charset="0"/>
              </a:rPr>
              <a:t>t</a:t>
            </a:r>
            <a:r>
              <a:rPr sz="2400" i="1" spc="502" baseline="-5000" dirty="0">
                <a:latin typeface="Arial" panose="020B0604020202020204" pitchFamily="34" charset="0"/>
                <a:cs typeface="Arial" panose="020B0604020202020204" pitchFamily="34" charset="0"/>
              </a:rPr>
              <a:t> </a:t>
            </a:r>
            <a:r>
              <a:rPr sz="2400" spc="-135" dirty="0">
                <a:latin typeface="Arial" panose="020B0604020202020204" pitchFamily="34" charset="0"/>
                <a:cs typeface="Arial" panose="020B0604020202020204" pitchFamily="34" charset="0"/>
              </a:rPr>
              <a:t>from</a:t>
            </a:r>
            <a:r>
              <a:rPr sz="2400" spc="-90" dirty="0">
                <a:latin typeface="Arial" panose="020B0604020202020204" pitchFamily="34" charset="0"/>
                <a:cs typeface="Arial" panose="020B0604020202020204" pitchFamily="34" charset="0"/>
              </a:rPr>
              <a:t> </a:t>
            </a:r>
            <a:r>
              <a:rPr sz="2400" i="1" dirty="0">
                <a:latin typeface="Arial" panose="020B0604020202020204" pitchFamily="34" charset="0"/>
                <a:cs typeface="Arial" panose="020B0604020202020204" pitchFamily="34" charset="0"/>
              </a:rPr>
              <a:t>k</a:t>
            </a:r>
            <a:r>
              <a:rPr sz="2400" i="1" spc="-70" dirty="0">
                <a:latin typeface="Arial" panose="020B0604020202020204" pitchFamily="34" charset="0"/>
                <a:cs typeface="Arial" panose="020B0604020202020204" pitchFamily="34" charset="0"/>
              </a:rPr>
              <a:t> </a:t>
            </a:r>
            <a:r>
              <a:rPr sz="2400" spc="-155" dirty="0">
                <a:latin typeface="Arial" panose="020B0604020202020204" pitchFamily="34" charset="0"/>
                <a:cs typeface="Arial" panose="020B0604020202020204" pitchFamily="34" charset="0"/>
              </a:rPr>
              <a:t>possibilities,</a:t>
            </a:r>
            <a:r>
              <a:rPr sz="2400" spc="-345" dirty="0">
                <a:latin typeface="Arial" panose="020B0604020202020204" pitchFamily="34" charset="0"/>
                <a:cs typeface="Arial" panose="020B0604020202020204" pitchFamily="34" charset="0"/>
              </a:rPr>
              <a:t> </a:t>
            </a:r>
            <a:r>
              <a:rPr sz="2400" spc="-160" dirty="0">
                <a:latin typeface="Arial" panose="020B0604020202020204" pitchFamily="34" charset="0"/>
                <a:cs typeface="Arial" panose="020B0604020202020204" pitchFamily="34" charset="0"/>
              </a:rPr>
              <a:t>and</a:t>
            </a:r>
            <a:r>
              <a:rPr sz="2400" spc="-60" dirty="0">
                <a:latin typeface="Arial" panose="020B0604020202020204" pitchFamily="34" charset="0"/>
                <a:cs typeface="Arial" panose="020B0604020202020204" pitchFamily="34" charset="0"/>
              </a:rPr>
              <a:t> </a:t>
            </a:r>
            <a:r>
              <a:rPr sz="2400" spc="-165" dirty="0">
                <a:latin typeface="Arial" panose="020B0604020202020204" pitchFamily="34" charset="0"/>
                <a:cs typeface="Arial" panose="020B0604020202020204" pitchFamily="34" charset="0"/>
              </a:rPr>
              <a:t>receive</a:t>
            </a:r>
            <a:r>
              <a:rPr sz="2400" spc="-120" dirty="0">
                <a:latin typeface="Arial" panose="020B0604020202020204" pitchFamily="34" charset="0"/>
                <a:cs typeface="Arial" panose="020B0604020202020204" pitchFamily="34" charset="0"/>
              </a:rPr>
              <a:t> </a:t>
            </a:r>
            <a:r>
              <a:rPr sz="2400" spc="-245" dirty="0">
                <a:latin typeface="Arial" panose="020B0604020202020204" pitchFamily="34" charset="0"/>
                <a:cs typeface="Arial" panose="020B0604020202020204" pitchFamily="34" charset="0"/>
              </a:rPr>
              <a:t>a</a:t>
            </a:r>
            <a:r>
              <a:rPr sz="2400" spc="-70" dirty="0">
                <a:latin typeface="Arial" panose="020B0604020202020204" pitchFamily="34" charset="0"/>
                <a:cs typeface="Arial" panose="020B0604020202020204" pitchFamily="34" charset="0"/>
              </a:rPr>
              <a:t> </a:t>
            </a:r>
            <a:r>
              <a:rPr sz="2400" spc="-105" dirty="0">
                <a:latin typeface="Arial" panose="020B0604020202020204" pitchFamily="34" charset="0"/>
                <a:cs typeface="Arial" panose="020B0604020202020204" pitchFamily="34" charset="0"/>
              </a:rPr>
              <a:t>real- </a:t>
            </a:r>
            <a:r>
              <a:rPr sz="2400" spc="-175" dirty="0">
                <a:latin typeface="Arial" panose="020B0604020202020204" pitchFamily="34" charset="0"/>
                <a:cs typeface="Arial" panose="020B0604020202020204" pitchFamily="34" charset="0"/>
              </a:rPr>
              <a:t>valued</a:t>
            </a:r>
            <a:r>
              <a:rPr sz="2400" spc="-75" dirty="0">
                <a:latin typeface="Arial" panose="020B0604020202020204" pitchFamily="34" charset="0"/>
                <a:cs typeface="Arial" panose="020B0604020202020204" pitchFamily="34" charset="0"/>
              </a:rPr>
              <a:t> </a:t>
            </a:r>
            <a:r>
              <a:rPr sz="2400" i="1" spc="-290" dirty="0">
                <a:latin typeface="Arial" panose="020B0604020202020204" pitchFamily="34" charset="0"/>
                <a:cs typeface="Arial" panose="020B0604020202020204" pitchFamily="34" charset="0"/>
              </a:rPr>
              <a:t>reward</a:t>
            </a:r>
            <a:r>
              <a:rPr sz="2400" i="1" spc="-60" dirty="0">
                <a:latin typeface="Arial" panose="020B0604020202020204" pitchFamily="34" charset="0"/>
                <a:cs typeface="Arial" panose="020B0604020202020204" pitchFamily="34" charset="0"/>
              </a:rPr>
              <a:t> </a:t>
            </a:r>
            <a:r>
              <a:rPr sz="2400" i="1" spc="-25" dirty="0">
                <a:latin typeface="Arial" panose="020B0604020202020204" pitchFamily="34" charset="0"/>
                <a:cs typeface="Arial" panose="020B0604020202020204" pitchFamily="34" charset="0"/>
              </a:rPr>
              <a:t>R</a:t>
            </a:r>
            <a:r>
              <a:rPr sz="2400" i="1" spc="-37" baseline="-5000" dirty="0">
                <a:latin typeface="Arial" panose="020B0604020202020204" pitchFamily="34" charset="0"/>
                <a:cs typeface="Arial" panose="020B0604020202020204" pitchFamily="34" charset="0"/>
              </a:rPr>
              <a:t>t</a:t>
            </a:r>
            <a:endParaRPr sz="2400" baseline="-5000">
              <a:latin typeface="Arial" panose="020B0604020202020204" pitchFamily="34" charset="0"/>
              <a:cs typeface="Arial" panose="020B0604020202020204" pitchFamily="34" charset="0"/>
            </a:endParaRPr>
          </a:p>
        </p:txBody>
      </p:sp>
      <p:sp>
        <p:nvSpPr>
          <p:cNvPr id="4" name="object 4"/>
          <p:cNvSpPr txBox="1"/>
          <p:nvPr/>
        </p:nvSpPr>
        <p:spPr>
          <a:xfrm>
            <a:off x="970280" y="3800475"/>
            <a:ext cx="10039350" cy="2981960"/>
          </a:xfrm>
          <a:prstGeom prst="rect">
            <a:avLst/>
          </a:prstGeom>
        </p:spPr>
        <p:txBody>
          <a:bodyPr vert="horz" wrap="square" lIns="0" tIns="12700" rIns="0" bIns="0" rtlCol="0">
            <a:spAutoFit/>
          </a:bodyPr>
          <a:lstStyle/>
          <a:p>
            <a:pPr marR="5080" algn="r">
              <a:lnSpc>
                <a:spcPct val="100000"/>
              </a:lnSpc>
              <a:spcBef>
                <a:spcPts val="100"/>
              </a:spcBef>
            </a:pPr>
            <a:r>
              <a:rPr sz="2000" i="1" spc="-225" dirty="0">
                <a:latin typeface="Trebuchet MS" panose="020B0603020202020204"/>
                <a:cs typeface="Trebuchet MS" panose="020B0603020202020204"/>
              </a:rPr>
              <a:t>true</a:t>
            </a:r>
            <a:r>
              <a:rPr sz="2000" i="1" spc="-120" dirty="0">
                <a:latin typeface="Trebuchet MS" panose="020B0603020202020204"/>
                <a:cs typeface="Trebuchet MS" panose="020B0603020202020204"/>
              </a:rPr>
              <a:t> </a:t>
            </a:r>
            <a:r>
              <a:rPr sz="2000" i="1" spc="-20" dirty="0">
                <a:latin typeface="Trebuchet MS" panose="020B0603020202020204"/>
                <a:cs typeface="Trebuchet MS" panose="020B0603020202020204"/>
              </a:rPr>
              <a:t>value</a:t>
            </a:r>
            <a:r>
              <a:rPr sz="2000" spc="-20" dirty="0">
                <a:latin typeface="Trebuchet MS" panose="020B0603020202020204"/>
                <a:cs typeface="Trebuchet MS" panose="020B0603020202020204"/>
              </a:rPr>
              <a:t>s</a:t>
            </a:r>
            <a:endParaRPr sz="2000">
              <a:latin typeface="Trebuchet MS" panose="020B0603020202020204"/>
              <a:cs typeface="Trebuchet MS" panose="020B0603020202020204"/>
            </a:endParaRPr>
          </a:p>
          <a:p>
            <a:pPr>
              <a:lnSpc>
                <a:spcPct val="100000"/>
              </a:lnSpc>
              <a:spcBef>
                <a:spcPts val="975"/>
              </a:spcBef>
            </a:pPr>
            <a:endParaRPr sz="2000">
              <a:latin typeface="Trebuchet MS" panose="020B0603020202020204"/>
              <a:cs typeface="Trebuchet MS" panose="020B0603020202020204"/>
            </a:endParaRPr>
          </a:p>
          <a:p>
            <a:pPr marL="315595" indent="-302895">
              <a:lnSpc>
                <a:spcPct val="100000"/>
              </a:lnSpc>
              <a:spcBef>
                <a:spcPts val="5"/>
              </a:spcBef>
              <a:buChar char="•"/>
              <a:tabLst>
                <a:tab pos="315595" algn="l"/>
              </a:tabLst>
            </a:pPr>
            <a:r>
              <a:rPr sz="2400" spc="-95" dirty="0">
                <a:latin typeface="Arial" panose="020B0604020202020204" pitchFamily="34" charset="0"/>
                <a:cs typeface="Arial" panose="020B0604020202020204" pitchFamily="34" charset="0"/>
              </a:rPr>
              <a:t>These</a:t>
            </a:r>
            <a:r>
              <a:rPr sz="2400" spc="-85" dirty="0">
                <a:latin typeface="Arial" panose="020B0604020202020204" pitchFamily="34" charset="0"/>
                <a:cs typeface="Arial" panose="020B0604020202020204" pitchFamily="34" charset="0"/>
              </a:rPr>
              <a:t> </a:t>
            </a:r>
            <a:r>
              <a:rPr sz="2400" spc="-120" dirty="0">
                <a:latin typeface="Arial" panose="020B0604020202020204" pitchFamily="34" charset="0"/>
                <a:cs typeface="Arial" panose="020B0604020202020204" pitchFamily="34" charset="0"/>
              </a:rPr>
              <a:t>true</a:t>
            </a:r>
            <a:r>
              <a:rPr sz="2400" spc="-70" dirty="0">
                <a:latin typeface="Arial" panose="020B0604020202020204" pitchFamily="34" charset="0"/>
                <a:cs typeface="Arial" panose="020B0604020202020204" pitchFamily="34" charset="0"/>
              </a:rPr>
              <a:t> </a:t>
            </a:r>
            <a:r>
              <a:rPr sz="2400" spc="-155" dirty="0">
                <a:latin typeface="Arial" panose="020B0604020202020204" pitchFamily="34" charset="0"/>
                <a:cs typeface="Arial" panose="020B0604020202020204" pitchFamily="34" charset="0"/>
              </a:rPr>
              <a:t>values</a:t>
            </a:r>
            <a:r>
              <a:rPr sz="2400" spc="-85" dirty="0">
                <a:latin typeface="Arial" panose="020B0604020202020204" pitchFamily="34" charset="0"/>
                <a:cs typeface="Arial" panose="020B0604020202020204" pitchFamily="34" charset="0"/>
              </a:rPr>
              <a:t> </a:t>
            </a:r>
            <a:r>
              <a:rPr sz="2400" spc="-175" dirty="0">
                <a:latin typeface="Arial" panose="020B0604020202020204" pitchFamily="34" charset="0"/>
                <a:cs typeface="Arial" panose="020B0604020202020204" pitchFamily="34" charset="0"/>
              </a:rPr>
              <a:t>are</a:t>
            </a:r>
            <a:r>
              <a:rPr sz="2400" spc="-70" dirty="0">
                <a:latin typeface="Arial" panose="020B0604020202020204" pitchFamily="34" charset="0"/>
                <a:cs typeface="Arial" panose="020B0604020202020204" pitchFamily="34" charset="0"/>
              </a:rPr>
              <a:t> </a:t>
            </a:r>
            <a:r>
              <a:rPr sz="2400" i="1" spc="-254" dirty="0">
                <a:latin typeface="Arial" panose="020B0604020202020204" pitchFamily="34" charset="0"/>
                <a:cs typeface="Arial" panose="020B0604020202020204" pitchFamily="34" charset="0"/>
              </a:rPr>
              <a:t>unknown.</a:t>
            </a:r>
            <a:r>
              <a:rPr sz="2400" i="1" spc="-335" dirty="0">
                <a:latin typeface="Arial" panose="020B0604020202020204" pitchFamily="34" charset="0"/>
                <a:cs typeface="Arial" panose="020B0604020202020204" pitchFamily="34" charset="0"/>
              </a:rPr>
              <a:t> </a:t>
            </a:r>
            <a:r>
              <a:rPr sz="2400" spc="-65" dirty="0">
                <a:latin typeface="Arial" panose="020B0604020202020204" pitchFamily="34" charset="0"/>
                <a:cs typeface="Arial" panose="020B0604020202020204" pitchFamily="34" charset="0"/>
              </a:rPr>
              <a:t>The</a:t>
            </a:r>
            <a:r>
              <a:rPr sz="2400" spc="-50" dirty="0">
                <a:latin typeface="Arial" panose="020B0604020202020204" pitchFamily="34" charset="0"/>
                <a:cs typeface="Arial" panose="020B0604020202020204" pitchFamily="34" charset="0"/>
              </a:rPr>
              <a:t> </a:t>
            </a:r>
            <a:r>
              <a:rPr sz="2400" spc="-114" dirty="0">
                <a:latin typeface="Arial" panose="020B0604020202020204" pitchFamily="34" charset="0"/>
                <a:cs typeface="Arial" panose="020B0604020202020204" pitchFamily="34" charset="0"/>
              </a:rPr>
              <a:t>distribution</a:t>
            </a:r>
            <a:r>
              <a:rPr sz="2400" spc="-90" dirty="0">
                <a:latin typeface="Arial" panose="020B0604020202020204" pitchFamily="34" charset="0"/>
                <a:cs typeface="Arial" panose="020B0604020202020204" pitchFamily="34" charset="0"/>
              </a:rPr>
              <a:t> </a:t>
            </a:r>
            <a:r>
              <a:rPr sz="2400" spc="-114" dirty="0">
                <a:latin typeface="Arial" panose="020B0604020202020204" pitchFamily="34" charset="0"/>
                <a:cs typeface="Arial" panose="020B0604020202020204" pitchFamily="34" charset="0"/>
              </a:rPr>
              <a:t>is</a:t>
            </a:r>
            <a:r>
              <a:rPr sz="2400" spc="-34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unknown</a:t>
            </a:r>
            <a:endParaRPr sz="2400">
              <a:latin typeface="Arial" panose="020B0604020202020204" pitchFamily="34" charset="0"/>
              <a:cs typeface="Arial" panose="020B0604020202020204" pitchFamily="34" charset="0"/>
            </a:endParaRPr>
          </a:p>
          <a:p>
            <a:pPr>
              <a:lnSpc>
                <a:spcPct val="100000"/>
              </a:lnSpc>
              <a:spcBef>
                <a:spcPts val="35"/>
              </a:spcBef>
              <a:buFont typeface="Trebuchet MS" panose="020B0603020202020204"/>
              <a:buChar char="•"/>
            </a:pPr>
            <a:endParaRPr sz="2400">
              <a:latin typeface="Arial" panose="020B0604020202020204" pitchFamily="34" charset="0"/>
              <a:cs typeface="Arial" panose="020B0604020202020204" pitchFamily="34" charset="0"/>
            </a:endParaRPr>
          </a:p>
          <a:p>
            <a:pPr marL="315595" indent="-302895">
              <a:lnSpc>
                <a:spcPct val="100000"/>
              </a:lnSpc>
              <a:buChar char="•"/>
              <a:tabLst>
                <a:tab pos="315595" algn="l"/>
              </a:tabLst>
            </a:pPr>
            <a:r>
              <a:rPr sz="2400" spc="-130" dirty="0">
                <a:latin typeface="Arial" panose="020B0604020202020204" pitchFamily="34" charset="0"/>
                <a:cs typeface="Arial" panose="020B0604020202020204" pitchFamily="34" charset="0"/>
              </a:rPr>
              <a:t>Nevertheless,</a:t>
            </a:r>
            <a:r>
              <a:rPr sz="2400" spc="-285" dirty="0">
                <a:latin typeface="Arial" panose="020B0604020202020204" pitchFamily="34" charset="0"/>
                <a:cs typeface="Arial" panose="020B0604020202020204" pitchFamily="34" charset="0"/>
              </a:rPr>
              <a:t> </a:t>
            </a:r>
            <a:r>
              <a:rPr sz="2400" spc="-120" dirty="0">
                <a:latin typeface="Arial" panose="020B0604020202020204" pitchFamily="34" charset="0"/>
                <a:cs typeface="Arial" panose="020B0604020202020204" pitchFamily="34" charset="0"/>
              </a:rPr>
              <a:t>you</a:t>
            </a:r>
            <a:r>
              <a:rPr sz="2400" spc="-35" dirty="0">
                <a:latin typeface="Arial" panose="020B0604020202020204" pitchFamily="34" charset="0"/>
                <a:cs typeface="Arial" panose="020B0604020202020204" pitchFamily="34" charset="0"/>
              </a:rPr>
              <a:t> </a:t>
            </a:r>
            <a:r>
              <a:rPr sz="2400" spc="-140" dirty="0">
                <a:latin typeface="Arial" panose="020B0604020202020204" pitchFamily="34" charset="0"/>
                <a:cs typeface="Arial" panose="020B0604020202020204" pitchFamily="34" charset="0"/>
              </a:rPr>
              <a:t>must</a:t>
            </a:r>
            <a:r>
              <a:rPr sz="2400" spc="-30" dirty="0">
                <a:latin typeface="Arial" panose="020B0604020202020204" pitchFamily="34" charset="0"/>
                <a:cs typeface="Arial" panose="020B0604020202020204" pitchFamily="34" charset="0"/>
              </a:rPr>
              <a:t> </a:t>
            </a:r>
            <a:r>
              <a:rPr sz="2400" spc="-155" dirty="0">
                <a:latin typeface="Arial" panose="020B0604020202020204" pitchFamily="34" charset="0"/>
                <a:cs typeface="Arial" panose="020B0604020202020204" pitchFamily="34" charset="0"/>
              </a:rPr>
              <a:t>maximize</a:t>
            </a:r>
            <a:r>
              <a:rPr sz="2400" spc="-70" dirty="0">
                <a:latin typeface="Arial" panose="020B0604020202020204" pitchFamily="34" charset="0"/>
                <a:cs typeface="Arial" panose="020B0604020202020204" pitchFamily="34" charset="0"/>
              </a:rPr>
              <a:t> </a:t>
            </a:r>
            <a:r>
              <a:rPr sz="2400" spc="-85" dirty="0">
                <a:latin typeface="Arial" panose="020B0604020202020204" pitchFamily="34" charset="0"/>
                <a:cs typeface="Arial" panose="020B0604020202020204" pitchFamily="34" charset="0"/>
              </a:rPr>
              <a:t>your</a:t>
            </a:r>
            <a:r>
              <a:rPr sz="2400" spc="-60" dirty="0">
                <a:latin typeface="Arial" panose="020B0604020202020204" pitchFamily="34" charset="0"/>
                <a:cs typeface="Arial" panose="020B0604020202020204" pitchFamily="34" charset="0"/>
              </a:rPr>
              <a:t> </a:t>
            </a:r>
            <a:r>
              <a:rPr sz="2400" spc="-155" dirty="0">
                <a:latin typeface="Arial" panose="020B0604020202020204" pitchFamily="34" charset="0"/>
                <a:cs typeface="Arial" panose="020B0604020202020204" pitchFamily="34" charset="0"/>
              </a:rPr>
              <a:t>total</a:t>
            </a:r>
            <a:r>
              <a:rPr sz="2400" spc="-23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reward</a:t>
            </a:r>
            <a:endParaRPr sz="2400">
              <a:latin typeface="Arial" panose="020B0604020202020204" pitchFamily="34" charset="0"/>
              <a:cs typeface="Arial" panose="020B0604020202020204" pitchFamily="34" charset="0"/>
            </a:endParaRPr>
          </a:p>
          <a:p>
            <a:pPr>
              <a:lnSpc>
                <a:spcPct val="100000"/>
              </a:lnSpc>
              <a:spcBef>
                <a:spcPts val="140"/>
              </a:spcBef>
              <a:buFont typeface="Trebuchet MS" panose="020B0603020202020204"/>
              <a:buChar char="•"/>
            </a:pPr>
            <a:endParaRPr sz="2400">
              <a:latin typeface="Arial" panose="020B0604020202020204" pitchFamily="34" charset="0"/>
              <a:cs typeface="Arial" panose="020B0604020202020204" pitchFamily="34" charset="0"/>
            </a:endParaRPr>
          </a:p>
          <a:p>
            <a:pPr marL="315595" indent="-302895">
              <a:lnSpc>
                <a:spcPts val="2840"/>
              </a:lnSpc>
              <a:buChar char="•"/>
              <a:tabLst>
                <a:tab pos="315595" algn="l"/>
              </a:tabLst>
            </a:pPr>
            <a:r>
              <a:rPr sz="2400" spc="-200" dirty="0">
                <a:latin typeface="Arial" panose="020B0604020202020204" pitchFamily="34" charset="0"/>
                <a:cs typeface="Arial" panose="020B0604020202020204" pitchFamily="34" charset="0"/>
              </a:rPr>
              <a:t>You</a:t>
            </a:r>
            <a:r>
              <a:rPr sz="2400" spc="-305" dirty="0">
                <a:latin typeface="Arial" panose="020B0604020202020204" pitchFamily="34" charset="0"/>
                <a:cs typeface="Arial" panose="020B0604020202020204" pitchFamily="34" charset="0"/>
              </a:rPr>
              <a:t> </a:t>
            </a:r>
            <a:r>
              <a:rPr sz="2400" spc="-145" dirty="0">
                <a:latin typeface="Arial" panose="020B0604020202020204" pitchFamily="34" charset="0"/>
                <a:cs typeface="Arial" panose="020B0604020202020204" pitchFamily="34" charset="0"/>
              </a:rPr>
              <a:t>must</a:t>
            </a:r>
            <a:r>
              <a:rPr sz="2400" spc="-75" dirty="0">
                <a:latin typeface="Arial" panose="020B0604020202020204" pitchFamily="34" charset="0"/>
                <a:cs typeface="Arial" panose="020B0604020202020204" pitchFamily="34" charset="0"/>
              </a:rPr>
              <a:t> </a:t>
            </a:r>
            <a:r>
              <a:rPr sz="2400" spc="-95" dirty="0">
                <a:latin typeface="Arial" panose="020B0604020202020204" pitchFamily="34" charset="0"/>
                <a:cs typeface="Arial" panose="020B0604020202020204" pitchFamily="34" charset="0"/>
              </a:rPr>
              <a:t>both</a:t>
            </a:r>
            <a:r>
              <a:rPr sz="2400" spc="-90" dirty="0">
                <a:latin typeface="Arial" panose="020B0604020202020204" pitchFamily="34" charset="0"/>
                <a:cs typeface="Arial" panose="020B0604020202020204" pitchFamily="34" charset="0"/>
              </a:rPr>
              <a:t> </a:t>
            </a:r>
            <a:r>
              <a:rPr sz="2400" spc="-25" dirty="0">
                <a:latin typeface="Arial" panose="020B0604020202020204" pitchFamily="34" charset="0"/>
                <a:cs typeface="Arial" panose="020B0604020202020204" pitchFamily="34" charset="0"/>
              </a:rPr>
              <a:t>try</a:t>
            </a:r>
            <a:r>
              <a:rPr sz="2400" spc="-155" dirty="0">
                <a:latin typeface="Arial" panose="020B0604020202020204" pitchFamily="34" charset="0"/>
                <a:cs typeface="Arial" panose="020B0604020202020204" pitchFamily="34" charset="0"/>
              </a:rPr>
              <a:t> </a:t>
            </a:r>
            <a:r>
              <a:rPr sz="2400" spc="-125" dirty="0">
                <a:latin typeface="Arial" panose="020B0604020202020204" pitchFamily="34" charset="0"/>
                <a:cs typeface="Arial" panose="020B0604020202020204" pitchFamily="34" charset="0"/>
              </a:rPr>
              <a:t>actions</a:t>
            </a:r>
            <a:r>
              <a:rPr sz="2400" spc="-70" dirty="0">
                <a:latin typeface="Arial" panose="020B0604020202020204" pitchFamily="34" charset="0"/>
                <a:cs typeface="Arial" panose="020B0604020202020204" pitchFamily="34" charset="0"/>
              </a:rPr>
              <a:t> </a:t>
            </a:r>
            <a:r>
              <a:rPr sz="2400" spc="-35" dirty="0">
                <a:latin typeface="Arial" panose="020B0604020202020204" pitchFamily="34" charset="0"/>
                <a:cs typeface="Arial" panose="020B0604020202020204" pitchFamily="34" charset="0"/>
              </a:rPr>
              <a:t>to</a:t>
            </a:r>
            <a:r>
              <a:rPr sz="2400" spc="-145" dirty="0">
                <a:latin typeface="Arial" panose="020B0604020202020204" pitchFamily="34" charset="0"/>
                <a:cs typeface="Arial" panose="020B0604020202020204" pitchFamily="34" charset="0"/>
              </a:rPr>
              <a:t> </a:t>
            </a:r>
            <a:r>
              <a:rPr sz="2400" spc="-150" dirty="0">
                <a:latin typeface="Arial" panose="020B0604020202020204" pitchFamily="34" charset="0"/>
                <a:cs typeface="Arial" panose="020B0604020202020204" pitchFamily="34" charset="0"/>
              </a:rPr>
              <a:t>learn</a:t>
            </a:r>
            <a:r>
              <a:rPr sz="2400" spc="-95" dirty="0">
                <a:latin typeface="Arial" panose="020B0604020202020204" pitchFamily="34" charset="0"/>
                <a:cs typeface="Arial" panose="020B0604020202020204" pitchFamily="34" charset="0"/>
              </a:rPr>
              <a:t> </a:t>
            </a:r>
            <a:r>
              <a:rPr sz="2400" spc="-120" dirty="0">
                <a:latin typeface="Arial" panose="020B0604020202020204" pitchFamily="34" charset="0"/>
                <a:cs typeface="Arial" panose="020B0604020202020204" pitchFamily="34" charset="0"/>
              </a:rPr>
              <a:t>their</a:t>
            </a:r>
            <a:r>
              <a:rPr sz="2400" spc="-100" dirty="0">
                <a:latin typeface="Arial" panose="020B0604020202020204" pitchFamily="34" charset="0"/>
                <a:cs typeface="Arial" panose="020B0604020202020204" pitchFamily="34" charset="0"/>
              </a:rPr>
              <a:t> </a:t>
            </a:r>
            <a:r>
              <a:rPr sz="2400" spc="-155" dirty="0">
                <a:latin typeface="Arial" panose="020B0604020202020204" pitchFamily="34" charset="0"/>
                <a:cs typeface="Arial" panose="020B0604020202020204" pitchFamily="34" charset="0"/>
              </a:rPr>
              <a:t>values</a:t>
            </a:r>
            <a:r>
              <a:rPr sz="2400" spc="-105" dirty="0">
                <a:latin typeface="Arial" panose="020B0604020202020204" pitchFamily="34" charset="0"/>
                <a:cs typeface="Arial" panose="020B0604020202020204" pitchFamily="34" charset="0"/>
              </a:rPr>
              <a:t> </a:t>
            </a:r>
            <a:r>
              <a:rPr sz="2400" spc="-110" dirty="0">
                <a:latin typeface="Arial" panose="020B0604020202020204" pitchFamily="34" charset="0"/>
                <a:cs typeface="Arial" panose="020B0604020202020204" pitchFamily="34" charset="0"/>
              </a:rPr>
              <a:t>(explore),</a:t>
            </a:r>
            <a:r>
              <a:rPr sz="2400" spc="220" dirty="0">
                <a:latin typeface="Arial" panose="020B0604020202020204" pitchFamily="34" charset="0"/>
                <a:cs typeface="Arial" panose="020B0604020202020204" pitchFamily="34" charset="0"/>
              </a:rPr>
              <a:t> </a:t>
            </a:r>
            <a:r>
              <a:rPr sz="2400" spc="-25" dirty="0">
                <a:latin typeface="Arial" panose="020B0604020202020204" pitchFamily="34" charset="0"/>
                <a:cs typeface="Arial" panose="020B0604020202020204" pitchFamily="34" charset="0"/>
              </a:rPr>
              <a:t>and</a:t>
            </a:r>
            <a:r>
              <a:rPr lang="en-US" sz="2400" spc="-25" dirty="0">
                <a:latin typeface="Arial" panose="020B0604020202020204" pitchFamily="34" charset="0"/>
                <a:cs typeface="Arial" panose="020B0604020202020204" pitchFamily="34" charset="0"/>
              </a:rPr>
              <a:t> </a:t>
            </a:r>
            <a:r>
              <a:rPr sz="2400" spc="-160" dirty="0">
                <a:latin typeface="Arial" panose="020B0604020202020204" pitchFamily="34" charset="0"/>
                <a:cs typeface="Arial" panose="020B0604020202020204" pitchFamily="34" charset="0"/>
              </a:rPr>
              <a:t>prefer</a:t>
            </a:r>
            <a:r>
              <a:rPr sz="2400" spc="-85" dirty="0">
                <a:latin typeface="Arial" panose="020B0604020202020204" pitchFamily="34" charset="0"/>
                <a:cs typeface="Arial" panose="020B0604020202020204" pitchFamily="34" charset="0"/>
              </a:rPr>
              <a:t> </a:t>
            </a:r>
            <a:r>
              <a:rPr sz="2400" spc="-95" dirty="0">
                <a:latin typeface="Arial" panose="020B0604020202020204" pitchFamily="34" charset="0"/>
                <a:cs typeface="Arial" panose="020B0604020202020204" pitchFamily="34" charset="0"/>
              </a:rPr>
              <a:t>those</a:t>
            </a:r>
            <a:r>
              <a:rPr sz="2400" spc="-50" dirty="0">
                <a:latin typeface="Arial" panose="020B0604020202020204" pitchFamily="34" charset="0"/>
                <a:cs typeface="Arial" panose="020B0604020202020204" pitchFamily="34" charset="0"/>
              </a:rPr>
              <a:t> </a:t>
            </a:r>
            <a:r>
              <a:rPr sz="2400" spc="-175" dirty="0">
                <a:latin typeface="Arial" panose="020B0604020202020204" pitchFamily="34" charset="0"/>
                <a:cs typeface="Arial" panose="020B0604020202020204" pitchFamily="34" charset="0"/>
              </a:rPr>
              <a:t>that</a:t>
            </a:r>
            <a:r>
              <a:rPr sz="2400" spc="-50" dirty="0">
                <a:latin typeface="Arial" panose="020B0604020202020204" pitchFamily="34" charset="0"/>
                <a:cs typeface="Arial" panose="020B0604020202020204" pitchFamily="34" charset="0"/>
              </a:rPr>
              <a:t> </a:t>
            </a:r>
            <a:r>
              <a:rPr sz="2400" spc="-165" dirty="0">
                <a:latin typeface="Arial" panose="020B0604020202020204" pitchFamily="34" charset="0"/>
                <a:cs typeface="Arial" panose="020B0604020202020204" pitchFamily="34" charset="0"/>
              </a:rPr>
              <a:t>appear</a:t>
            </a:r>
            <a:r>
              <a:rPr sz="2400" spc="-60" dirty="0">
                <a:latin typeface="Arial" panose="020B0604020202020204" pitchFamily="34" charset="0"/>
                <a:cs typeface="Arial" panose="020B0604020202020204" pitchFamily="34" charset="0"/>
              </a:rPr>
              <a:t> </a:t>
            </a:r>
            <a:r>
              <a:rPr sz="2400" spc="-135" dirty="0">
                <a:latin typeface="Arial" panose="020B0604020202020204" pitchFamily="34" charset="0"/>
                <a:cs typeface="Arial" panose="020B0604020202020204" pitchFamily="34" charset="0"/>
              </a:rPr>
              <a:t>best</a:t>
            </a:r>
            <a:r>
              <a:rPr sz="2400" spc="-50"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(exploit)</a:t>
            </a:r>
            <a:endParaRPr sz="2400">
              <a:latin typeface="Arial" panose="020B0604020202020204" pitchFamily="34" charset="0"/>
              <a:cs typeface="Arial" panose="020B0604020202020204" pitchFamily="34" charset="0"/>
            </a:endParaRPr>
          </a:p>
        </p:txBody>
      </p:sp>
      <p:pic>
        <p:nvPicPr>
          <p:cNvPr id="5" name="object 5"/>
          <p:cNvPicPr/>
          <p:nvPr/>
        </p:nvPicPr>
        <p:blipFill>
          <a:blip r:embed="rId1" cstate="print"/>
          <a:stretch>
            <a:fillRect/>
          </a:stretch>
        </p:blipFill>
        <p:spPr>
          <a:xfrm>
            <a:off x="970280" y="2835275"/>
            <a:ext cx="9730105" cy="1407795"/>
          </a:xfrm>
          <a:prstGeom prst="rect">
            <a:avLst/>
          </a:prstGeom>
        </p:spPr>
      </p:pic>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59"/>
            <a:ext cx="10515600" cy="955040"/>
          </a:xfrm>
          <a:prstGeom prst="rect">
            <a:avLst/>
          </a:prstGeom>
        </p:spPr>
        <p:txBody>
          <a:bodyPr vert="horz" wrap="square" lIns="0" tIns="293496" rIns="0" bIns="0" rtlCol="0">
            <a:spAutoFit/>
          </a:bodyPr>
          <a:lstStyle/>
          <a:p>
            <a:pPr marL="172720">
              <a:lnSpc>
                <a:spcPct val="100000"/>
              </a:lnSpc>
              <a:spcBef>
                <a:spcPts val="95"/>
              </a:spcBef>
            </a:pPr>
            <a:r>
              <a:rPr sz="4300" dirty="0"/>
              <a:t>The</a:t>
            </a:r>
            <a:r>
              <a:rPr sz="4300" spc="-65" dirty="0"/>
              <a:t> </a:t>
            </a:r>
            <a:r>
              <a:rPr sz="4300" spc="-25" dirty="0"/>
              <a:t>Exploration/Exploitation</a:t>
            </a:r>
            <a:r>
              <a:rPr sz="4300" spc="-114" dirty="0"/>
              <a:t> </a:t>
            </a:r>
            <a:r>
              <a:rPr sz="4300" spc="-10" dirty="0"/>
              <a:t>Dilemma</a:t>
            </a:r>
            <a:endParaRPr sz="4300"/>
          </a:p>
        </p:txBody>
      </p:sp>
      <p:pic>
        <p:nvPicPr>
          <p:cNvPr id="3" name="object 3"/>
          <p:cNvPicPr/>
          <p:nvPr/>
        </p:nvPicPr>
        <p:blipFill>
          <a:blip r:embed="rId1" cstate="print"/>
          <a:stretch>
            <a:fillRect/>
          </a:stretch>
        </p:blipFill>
        <p:spPr>
          <a:xfrm>
            <a:off x="538480" y="1534795"/>
            <a:ext cx="10815320" cy="4777740"/>
          </a:xfrm>
          <a:prstGeom prst="rect">
            <a:avLst/>
          </a:prstGeom>
        </p:spPr>
      </p:pic>
      <p:sp>
        <p:nvSpPr>
          <p:cNvPr id="4" name="Slide Number Placeholder 3"/>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1825" y="635"/>
            <a:ext cx="3679825" cy="857885"/>
          </a:xfrm>
          <a:prstGeom prst="rect">
            <a:avLst/>
          </a:prstGeom>
        </p:spPr>
        <p:txBody>
          <a:bodyPr vert="horz" wrap="square" lIns="0" tIns="13335" rIns="0" bIns="0" rtlCol="0">
            <a:noAutofit/>
          </a:bodyPr>
          <a:lstStyle/>
          <a:p>
            <a:pPr marL="12700" algn="ctr">
              <a:lnSpc>
                <a:spcPct val="100000"/>
              </a:lnSpc>
              <a:spcBef>
                <a:spcPts val="105"/>
              </a:spcBef>
            </a:pPr>
            <a:r>
              <a:rPr sz="4400" spc="-15" dirty="0"/>
              <a:t>Regret</a:t>
            </a:r>
            <a:endParaRPr sz="4400"/>
          </a:p>
        </p:txBody>
      </p:sp>
      <p:sp>
        <p:nvSpPr>
          <p:cNvPr id="4" name="object 4"/>
          <p:cNvSpPr txBox="1"/>
          <p:nvPr/>
        </p:nvSpPr>
        <p:spPr>
          <a:xfrm>
            <a:off x="10021316" y="6431686"/>
            <a:ext cx="110489" cy="196850"/>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88888"/>
                </a:solidFill>
                <a:latin typeface="Arial MT"/>
                <a:cs typeface="Arial MT"/>
              </a:rPr>
              <a:t>8</a:t>
            </a:r>
            <a:endParaRPr sz="1200">
              <a:latin typeface="Arial MT"/>
              <a:cs typeface="Arial MT"/>
            </a:endParaRPr>
          </a:p>
        </p:txBody>
      </p:sp>
      <p:pic>
        <p:nvPicPr>
          <p:cNvPr id="5" name="object 5"/>
          <p:cNvPicPr/>
          <p:nvPr/>
        </p:nvPicPr>
        <p:blipFill>
          <a:blip r:embed="rId1" cstate="print"/>
          <a:stretch>
            <a:fillRect/>
          </a:stretch>
        </p:blipFill>
        <p:spPr>
          <a:xfrm>
            <a:off x="807720" y="4742180"/>
            <a:ext cx="9968230" cy="1381125"/>
          </a:xfrm>
          <a:prstGeom prst="rect">
            <a:avLst/>
          </a:prstGeom>
        </p:spPr>
      </p:pic>
      <p:sp>
        <p:nvSpPr>
          <p:cNvPr id="6" name="object 6"/>
          <p:cNvSpPr txBox="1"/>
          <p:nvPr/>
        </p:nvSpPr>
        <p:spPr>
          <a:xfrm>
            <a:off x="553720" y="1126490"/>
            <a:ext cx="10403205" cy="1404620"/>
          </a:xfrm>
          <a:prstGeom prst="rect">
            <a:avLst/>
          </a:prstGeom>
        </p:spPr>
        <p:txBody>
          <a:bodyPr vert="horz" wrap="square" lIns="0" tIns="91440" rIns="0" bIns="0" rtlCol="0">
            <a:spAutoFit/>
          </a:bodyPr>
          <a:lstStyle/>
          <a:p>
            <a:pPr marL="25400">
              <a:lnSpc>
                <a:spcPct val="100000"/>
              </a:lnSpc>
              <a:spcBef>
                <a:spcPts val="720"/>
              </a:spcBef>
            </a:pPr>
            <a:r>
              <a:rPr sz="2400" dirty="0">
                <a:latin typeface="Arial" panose="020B0604020202020204" pitchFamily="34" charset="0"/>
                <a:cs typeface="Arial" panose="020B0604020202020204" pitchFamily="34" charset="0"/>
              </a:rPr>
              <a:t>The</a:t>
            </a:r>
            <a:r>
              <a:rPr sz="2400" spc="-114" dirty="0">
                <a:latin typeface="Arial" panose="020B0604020202020204" pitchFamily="34" charset="0"/>
                <a:cs typeface="Arial" panose="020B0604020202020204" pitchFamily="34" charset="0"/>
              </a:rPr>
              <a:t> </a:t>
            </a:r>
            <a:r>
              <a:rPr sz="2400" i="1" spc="-45" dirty="0">
                <a:latin typeface="Arial" panose="020B0604020202020204" pitchFamily="34" charset="0"/>
                <a:cs typeface="Arial" panose="020B0604020202020204" pitchFamily="34" charset="0"/>
              </a:rPr>
              <a:t>action-</a:t>
            </a:r>
            <a:r>
              <a:rPr sz="2400" i="1" spc="-40" dirty="0">
                <a:latin typeface="Arial" panose="020B0604020202020204" pitchFamily="34" charset="0"/>
                <a:cs typeface="Arial" panose="020B0604020202020204" pitchFamily="34" charset="0"/>
              </a:rPr>
              <a:t>value</a:t>
            </a:r>
            <a:r>
              <a:rPr sz="2400" i="1" spc="-125"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is</a:t>
            </a:r>
            <a:r>
              <a:rPr sz="2400" spc="-85" dirty="0">
                <a:latin typeface="Arial" panose="020B0604020202020204" pitchFamily="34" charset="0"/>
                <a:cs typeface="Arial" panose="020B0604020202020204" pitchFamily="34" charset="0"/>
              </a:rPr>
              <a:t> </a:t>
            </a:r>
            <a:r>
              <a:rPr sz="2400" spc="-20" dirty="0">
                <a:latin typeface="Arial" panose="020B0604020202020204" pitchFamily="34" charset="0"/>
                <a:cs typeface="Arial" panose="020B0604020202020204" pitchFamily="34" charset="0"/>
              </a:rPr>
              <a:t>the</a:t>
            </a:r>
            <a:r>
              <a:rPr sz="2400" spc="-114" dirty="0">
                <a:latin typeface="Arial" panose="020B0604020202020204" pitchFamily="34" charset="0"/>
                <a:cs typeface="Arial" panose="020B0604020202020204" pitchFamily="34" charset="0"/>
              </a:rPr>
              <a:t> </a:t>
            </a:r>
            <a:r>
              <a:rPr sz="2400" spc="-55" dirty="0">
                <a:latin typeface="Arial" panose="020B0604020202020204" pitchFamily="34" charset="0"/>
                <a:cs typeface="Arial" panose="020B0604020202020204" pitchFamily="34" charset="0"/>
              </a:rPr>
              <a:t>mean</a:t>
            </a:r>
            <a:r>
              <a:rPr sz="2400" spc="-175" dirty="0">
                <a:latin typeface="Arial" panose="020B0604020202020204" pitchFamily="34" charset="0"/>
                <a:cs typeface="Arial" panose="020B0604020202020204" pitchFamily="34" charset="0"/>
              </a:rPr>
              <a:t> </a:t>
            </a:r>
            <a:r>
              <a:rPr sz="2400" spc="-70" dirty="0">
                <a:latin typeface="Arial" panose="020B0604020202020204" pitchFamily="34" charset="0"/>
                <a:cs typeface="Arial" panose="020B0604020202020204" pitchFamily="34" charset="0"/>
              </a:rPr>
              <a:t>reward</a:t>
            </a:r>
            <a:r>
              <a:rPr sz="2400" spc="-160" dirty="0">
                <a:latin typeface="Arial" panose="020B0604020202020204" pitchFamily="34" charset="0"/>
                <a:cs typeface="Arial" panose="020B0604020202020204" pitchFamily="34" charset="0"/>
              </a:rPr>
              <a:t> </a:t>
            </a:r>
            <a:r>
              <a:rPr sz="2400" spc="-40" dirty="0">
                <a:latin typeface="Arial" panose="020B0604020202020204" pitchFamily="34" charset="0"/>
                <a:cs typeface="Arial" panose="020B0604020202020204" pitchFamily="34" charset="0"/>
              </a:rPr>
              <a:t>for</a:t>
            </a:r>
            <a:r>
              <a:rPr sz="2400" spc="-105"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action</a:t>
            </a:r>
            <a:r>
              <a:rPr sz="2400" spc="150" dirty="0">
                <a:latin typeface="Arial" panose="020B0604020202020204" pitchFamily="34" charset="0"/>
                <a:cs typeface="Arial" panose="020B0604020202020204" pitchFamily="34" charset="0"/>
              </a:rPr>
              <a:t> </a:t>
            </a:r>
            <a:r>
              <a:rPr sz="2400" i="1" spc="-25" dirty="0">
                <a:latin typeface="Arial" panose="020B0604020202020204" pitchFamily="34" charset="0"/>
                <a:cs typeface="Arial" panose="020B0604020202020204" pitchFamily="34" charset="0"/>
              </a:rPr>
              <a:t>a</a:t>
            </a:r>
            <a:r>
              <a:rPr sz="2400" spc="-25" dirty="0">
                <a:latin typeface="Arial" panose="020B0604020202020204" pitchFamily="34" charset="0"/>
                <a:cs typeface="Arial" panose="020B0604020202020204" pitchFamily="34" charset="0"/>
              </a:rPr>
              <a:t>,</a:t>
            </a:r>
            <a:endParaRPr sz="2400">
              <a:latin typeface="Arial" panose="020B0604020202020204" pitchFamily="34" charset="0"/>
              <a:cs typeface="Arial" panose="020B0604020202020204" pitchFamily="34" charset="0"/>
            </a:endParaRPr>
          </a:p>
          <a:p>
            <a:pPr marL="825500" indent="-342900">
              <a:lnSpc>
                <a:spcPct val="100000"/>
              </a:lnSpc>
              <a:spcBef>
                <a:spcPts val="625"/>
              </a:spcBef>
              <a:buFont typeface="Arial MT"/>
              <a:buChar char="•"/>
              <a:tabLst>
                <a:tab pos="825500" algn="l"/>
              </a:tabLst>
            </a:pPr>
            <a:r>
              <a:rPr sz="2400" i="1" spc="-10" dirty="0">
                <a:latin typeface="Arial" panose="020B0604020202020204" pitchFamily="34" charset="0"/>
                <a:cs typeface="Arial" panose="020B0604020202020204" pitchFamily="34" charset="0"/>
              </a:rPr>
              <a:t>q*</a:t>
            </a:r>
            <a:r>
              <a:rPr sz="2400" spc="-10" dirty="0">
                <a:latin typeface="Arial" panose="020B0604020202020204" pitchFamily="34" charset="0"/>
                <a:cs typeface="Arial" panose="020B0604020202020204" pitchFamily="34" charset="0"/>
              </a:rPr>
              <a:t>(</a:t>
            </a:r>
            <a:r>
              <a:rPr sz="2400" i="1" spc="-10" dirty="0">
                <a:latin typeface="Arial" panose="020B0604020202020204" pitchFamily="34" charset="0"/>
                <a:cs typeface="Arial" panose="020B0604020202020204" pitchFamily="34" charset="0"/>
              </a:rPr>
              <a:t>a</a:t>
            </a:r>
            <a:r>
              <a:rPr sz="2400" spc="-10" dirty="0">
                <a:latin typeface="Arial" panose="020B0604020202020204" pitchFamily="34" charset="0"/>
                <a:cs typeface="Arial" panose="020B0604020202020204" pitchFamily="34" charset="0"/>
              </a:rPr>
              <a:t>)</a:t>
            </a:r>
            <a:r>
              <a:rPr sz="2400" spc="-135"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a:t>
            </a:r>
            <a:r>
              <a:rPr sz="2400" spc="-35"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E</a:t>
            </a:r>
            <a:r>
              <a:rPr sz="2400" spc="-210" dirty="0">
                <a:latin typeface="Arial" panose="020B0604020202020204" pitchFamily="34" charset="0"/>
                <a:cs typeface="Arial" panose="020B0604020202020204" pitchFamily="34" charset="0"/>
              </a:rPr>
              <a:t> </a:t>
            </a:r>
            <a:r>
              <a:rPr sz="2400" spc="-30" dirty="0">
                <a:latin typeface="Arial" panose="020B0604020202020204" pitchFamily="34" charset="0"/>
                <a:cs typeface="Arial" panose="020B0604020202020204" pitchFamily="34" charset="0"/>
              </a:rPr>
              <a:t>[</a:t>
            </a:r>
            <a:r>
              <a:rPr sz="2400" i="1" spc="-30" dirty="0">
                <a:latin typeface="Arial" panose="020B0604020202020204" pitchFamily="34" charset="0"/>
                <a:cs typeface="Arial" panose="020B0604020202020204" pitchFamily="34" charset="0"/>
              </a:rPr>
              <a:t>r</a:t>
            </a:r>
            <a:r>
              <a:rPr sz="2400" i="1" spc="-260" dirty="0">
                <a:latin typeface="Arial" panose="020B0604020202020204" pitchFamily="34" charset="0"/>
                <a:cs typeface="Arial" panose="020B0604020202020204" pitchFamily="34" charset="0"/>
              </a:rPr>
              <a:t> </a:t>
            </a:r>
            <a:r>
              <a:rPr sz="2400" spc="-25" dirty="0">
                <a:latin typeface="Arial" panose="020B0604020202020204" pitchFamily="34" charset="0"/>
                <a:cs typeface="Arial" panose="020B0604020202020204" pitchFamily="34" charset="0"/>
              </a:rPr>
              <a:t>|</a:t>
            </a:r>
            <a:r>
              <a:rPr sz="2400" i="1" spc="-25" dirty="0">
                <a:latin typeface="Arial" panose="020B0604020202020204" pitchFamily="34" charset="0"/>
                <a:cs typeface="Arial" panose="020B0604020202020204" pitchFamily="34" charset="0"/>
              </a:rPr>
              <a:t>a</a:t>
            </a:r>
            <a:r>
              <a:rPr sz="2400" spc="-25" dirty="0">
                <a:latin typeface="Arial" panose="020B0604020202020204" pitchFamily="34" charset="0"/>
                <a:cs typeface="Arial" panose="020B0604020202020204" pitchFamily="34" charset="0"/>
              </a:rPr>
              <a:t>]</a:t>
            </a:r>
            <a:endParaRPr sz="2400">
              <a:latin typeface="Arial" panose="020B0604020202020204" pitchFamily="34" charset="0"/>
              <a:cs typeface="Arial" panose="020B0604020202020204" pitchFamily="34" charset="0"/>
            </a:endParaRPr>
          </a:p>
          <a:p>
            <a:pPr marL="25400">
              <a:lnSpc>
                <a:spcPct val="100000"/>
              </a:lnSpc>
              <a:spcBef>
                <a:spcPts val="975"/>
              </a:spcBef>
            </a:pPr>
            <a:r>
              <a:rPr sz="2400" dirty="0">
                <a:latin typeface="Arial" panose="020B0604020202020204" pitchFamily="34" charset="0"/>
                <a:cs typeface="Arial" panose="020B0604020202020204" pitchFamily="34" charset="0"/>
              </a:rPr>
              <a:t>The</a:t>
            </a:r>
            <a:r>
              <a:rPr sz="2400" spc="-100" dirty="0">
                <a:latin typeface="Arial" panose="020B0604020202020204" pitchFamily="34" charset="0"/>
                <a:cs typeface="Arial" panose="020B0604020202020204" pitchFamily="34" charset="0"/>
              </a:rPr>
              <a:t> </a:t>
            </a:r>
            <a:r>
              <a:rPr sz="2400" i="1" spc="-20" dirty="0">
                <a:latin typeface="Arial" panose="020B0604020202020204" pitchFamily="34" charset="0"/>
                <a:cs typeface="Arial" panose="020B0604020202020204" pitchFamily="34" charset="0"/>
              </a:rPr>
              <a:t>optimal</a:t>
            </a:r>
            <a:r>
              <a:rPr sz="2400" i="1" spc="-40" dirty="0">
                <a:latin typeface="Arial" panose="020B0604020202020204" pitchFamily="34" charset="0"/>
                <a:cs typeface="Arial" panose="020B0604020202020204" pitchFamily="34" charset="0"/>
              </a:rPr>
              <a:t> </a:t>
            </a:r>
            <a:r>
              <a:rPr sz="2400" i="1" spc="-55" dirty="0">
                <a:latin typeface="Arial" panose="020B0604020202020204" pitchFamily="34" charset="0"/>
                <a:cs typeface="Arial" panose="020B0604020202020204" pitchFamily="34" charset="0"/>
              </a:rPr>
              <a:t>value</a:t>
            </a:r>
            <a:r>
              <a:rPr sz="2400" i="1" spc="-140" dirty="0">
                <a:latin typeface="Arial" panose="020B0604020202020204" pitchFamily="34" charset="0"/>
                <a:cs typeface="Arial" panose="020B0604020202020204" pitchFamily="34" charset="0"/>
              </a:rPr>
              <a:t> </a:t>
            </a:r>
            <a:r>
              <a:rPr sz="2400" i="1" dirty="0">
                <a:latin typeface="Arial" panose="020B0604020202020204" pitchFamily="34" charset="0"/>
                <a:cs typeface="Arial" panose="020B0604020202020204" pitchFamily="34" charset="0"/>
              </a:rPr>
              <a:t>V</a:t>
            </a:r>
            <a:r>
              <a:rPr sz="2400" i="1" spc="-40" dirty="0">
                <a:latin typeface="Arial" panose="020B0604020202020204" pitchFamily="34" charset="0"/>
                <a:cs typeface="Arial" panose="020B0604020202020204" pitchFamily="34" charset="0"/>
              </a:rPr>
              <a:t> </a:t>
            </a:r>
            <a:r>
              <a:rPr sz="2400" spc="-37" baseline="24000" dirty="0">
                <a:latin typeface="Arial" panose="020B0604020202020204" pitchFamily="34" charset="0"/>
                <a:cs typeface="Arial" panose="020B0604020202020204" pitchFamily="34" charset="0"/>
              </a:rPr>
              <a:t>∗</a:t>
            </a:r>
            <a:r>
              <a:rPr sz="2400" spc="-25" dirty="0">
                <a:latin typeface="Arial" panose="020B0604020202020204" pitchFamily="34" charset="0"/>
                <a:cs typeface="Arial" panose="020B0604020202020204" pitchFamily="34" charset="0"/>
              </a:rPr>
              <a:t>is</a:t>
            </a:r>
            <a:endParaRPr sz="2400">
              <a:latin typeface="Arial" panose="020B0604020202020204" pitchFamily="34" charset="0"/>
              <a:cs typeface="Arial" panose="020B0604020202020204" pitchFamily="34" charset="0"/>
            </a:endParaRPr>
          </a:p>
        </p:txBody>
      </p:sp>
      <p:sp>
        <p:nvSpPr>
          <p:cNvPr id="7" name="object 7"/>
          <p:cNvSpPr txBox="1"/>
          <p:nvPr/>
        </p:nvSpPr>
        <p:spPr>
          <a:xfrm>
            <a:off x="3171189" y="2806064"/>
            <a:ext cx="986155" cy="216535"/>
          </a:xfrm>
          <a:prstGeom prst="rect">
            <a:avLst/>
          </a:prstGeom>
        </p:spPr>
        <p:txBody>
          <a:bodyPr vert="horz" wrap="square" lIns="0" tIns="16510" rIns="0" bIns="0" rtlCol="0">
            <a:spAutoFit/>
          </a:bodyPr>
          <a:lstStyle/>
          <a:p>
            <a:pPr marL="12700">
              <a:lnSpc>
                <a:spcPct val="100000"/>
              </a:lnSpc>
              <a:spcBef>
                <a:spcPts val="130"/>
              </a:spcBef>
              <a:tabLst>
                <a:tab pos="838200" algn="l"/>
              </a:tabLst>
            </a:pPr>
            <a:r>
              <a:rPr sz="1300" spc="-50" dirty="0">
                <a:latin typeface="Lucida Sans Unicode" panose="020B0602030504020204"/>
                <a:cs typeface="Lucida Sans Unicode" panose="020B0602030504020204"/>
              </a:rPr>
              <a:t>∗</a:t>
            </a:r>
            <a:r>
              <a:rPr sz="1300" dirty="0">
                <a:latin typeface="Lucida Sans Unicode" panose="020B0602030504020204"/>
                <a:cs typeface="Lucida Sans Unicode" panose="020B0602030504020204"/>
              </a:rPr>
              <a:t>	</a:t>
            </a:r>
            <a:r>
              <a:rPr sz="1300" spc="-50" dirty="0">
                <a:latin typeface="Lucida Sans Unicode" panose="020B0602030504020204"/>
                <a:cs typeface="Lucida Sans Unicode" panose="020B0602030504020204"/>
              </a:rPr>
              <a:t>∗</a:t>
            </a:r>
            <a:endParaRPr sz="1300">
              <a:latin typeface="Lucida Sans Unicode" panose="020B0602030504020204"/>
              <a:cs typeface="Lucida Sans Unicode" panose="020B0602030504020204"/>
            </a:endParaRPr>
          </a:p>
        </p:txBody>
      </p:sp>
      <p:sp>
        <p:nvSpPr>
          <p:cNvPr id="8" name="object 8"/>
          <p:cNvSpPr txBox="1"/>
          <p:nvPr/>
        </p:nvSpPr>
        <p:spPr>
          <a:xfrm>
            <a:off x="2590596" y="2799969"/>
            <a:ext cx="2164080" cy="320675"/>
          </a:xfrm>
          <a:prstGeom prst="rect">
            <a:avLst/>
          </a:prstGeom>
        </p:spPr>
        <p:txBody>
          <a:bodyPr vert="horz" wrap="square" lIns="0" tIns="13335" rIns="0" bIns="0" rtlCol="0">
            <a:spAutoFit/>
          </a:bodyPr>
          <a:lstStyle/>
          <a:p>
            <a:pPr marL="354965" indent="-342265">
              <a:lnSpc>
                <a:spcPct val="100000"/>
              </a:lnSpc>
              <a:spcBef>
                <a:spcPts val="105"/>
              </a:spcBef>
              <a:buFont typeface="Arial MT"/>
              <a:buChar char="•"/>
              <a:tabLst>
                <a:tab pos="354965" algn="l"/>
                <a:tab pos="727075" algn="l"/>
              </a:tabLst>
            </a:pPr>
            <a:r>
              <a:rPr sz="2000" i="1" spc="-50" dirty="0">
                <a:latin typeface="Arial" panose="020B0604020202020204"/>
                <a:cs typeface="Arial" panose="020B0604020202020204"/>
              </a:rPr>
              <a:t>V</a:t>
            </a:r>
            <a:r>
              <a:rPr sz="2000" i="1" dirty="0">
                <a:latin typeface="Arial" panose="020B0604020202020204"/>
                <a:cs typeface="Arial" panose="020B0604020202020204"/>
              </a:rPr>
              <a:t>	</a:t>
            </a:r>
            <a:r>
              <a:rPr sz="2000" dirty="0">
                <a:latin typeface="Tahoma" panose="020B0604030504040204"/>
                <a:cs typeface="Tahoma" panose="020B0604030504040204"/>
              </a:rPr>
              <a:t>=</a:t>
            </a:r>
            <a:r>
              <a:rPr sz="2000" spc="10" dirty="0">
                <a:latin typeface="Tahoma" panose="020B0604030504040204"/>
                <a:cs typeface="Tahoma" panose="020B0604030504040204"/>
              </a:rPr>
              <a:t> </a:t>
            </a:r>
            <a:r>
              <a:rPr sz="2000" i="1" dirty="0">
                <a:latin typeface="Arial" panose="020B0604020202020204"/>
                <a:cs typeface="Arial" panose="020B0604020202020204"/>
              </a:rPr>
              <a:t>Q</a:t>
            </a:r>
            <a:r>
              <a:rPr sz="2000" dirty="0">
                <a:latin typeface="Tahoma" panose="020B0604030504040204"/>
                <a:cs typeface="Tahoma" panose="020B0604030504040204"/>
              </a:rPr>
              <a:t>(</a:t>
            </a:r>
            <a:r>
              <a:rPr sz="2000" i="1" dirty="0">
                <a:latin typeface="Arial" panose="020B0604020202020204"/>
                <a:cs typeface="Arial" panose="020B0604020202020204"/>
              </a:rPr>
              <a:t>a</a:t>
            </a:r>
            <a:r>
              <a:rPr sz="2000" i="1" spc="365" dirty="0">
                <a:latin typeface="Arial" panose="020B0604020202020204"/>
                <a:cs typeface="Arial" panose="020B0604020202020204"/>
              </a:rPr>
              <a:t> </a:t>
            </a:r>
            <a:r>
              <a:rPr sz="2000" dirty="0">
                <a:latin typeface="Tahoma" panose="020B0604030504040204"/>
                <a:cs typeface="Tahoma" panose="020B0604030504040204"/>
              </a:rPr>
              <a:t>)</a:t>
            </a:r>
            <a:r>
              <a:rPr sz="2000" spc="-105" dirty="0">
                <a:latin typeface="Tahoma" panose="020B0604030504040204"/>
                <a:cs typeface="Tahoma" panose="020B0604030504040204"/>
              </a:rPr>
              <a:t> </a:t>
            </a:r>
            <a:r>
              <a:rPr sz="2000" dirty="0">
                <a:latin typeface="Tahoma" panose="020B0604030504040204"/>
                <a:cs typeface="Tahoma" panose="020B0604030504040204"/>
              </a:rPr>
              <a:t>=</a:t>
            </a:r>
            <a:r>
              <a:rPr sz="2000" spc="-225" dirty="0">
                <a:latin typeface="Tahoma" panose="020B0604030504040204"/>
                <a:cs typeface="Tahoma" panose="020B0604030504040204"/>
              </a:rPr>
              <a:t> </a:t>
            </a:r>
            <a:r>
              <a:rPr sz="2000" spc="-1664" dirty="0">
                <a:latin typeface="Tahoma" panose="020B0604030504040204"/>
                <a:cs typeface="Tahoma" panose="020B0604030504040204"/>
              </a:rPr>
              <a:t>m</a:t>
            </a:r>
            <a:endParaRPr sz="2000">
              <a:latin typeface="Tahoma" panose="020B0604030504040204"/>
              <a:cs typeface="Tahoma" panose="020B0604030504040204"/>
            </a:endParaRPr>
          </a:p>
        </p:txBody>
      </p:sp>
      <p:sp>
        <p:nvSpPr>
          <p:cNvPr id="9" name="object 9"/>
          <p:cNvSpPr txBox="1"/>
          <p:nvPr/>
        </p:nvSpPr>
        <p:spPr>
          <a:xfrm>
            <a:off x="4733573" y="2799969"/>
            <a:ext cx="914400" cy="320675"/>
          </a:xfrm>
          <a:prstGeom prst="rect">
            <a:avLst/>
          </a:prstGeom>
        </p:spPr>
        <p:txBody>
          <a:bodyPr vert="horz" wrap="square" lIns="0" tIns="13335" rIns="0" bIns="0" rtlCol="0">
            <a:spAutoFit/>
          </a:bodyPr>
          <a:lstStyle/>
          <a:p>
            <a:pPr marL="12700">
              <a:lnSpc>
                <a:spcPct val="100000"/>
              </a:lnSpc>
              <a:spcBef>
                <a:spcPts val="105"/>
              </a:spcBef>
            </a:pPr>
            <a:r>
              <a:rPr sz="2000" spc="-30" dirty="0">
                <a:latin typeface="Tahoma" panose="020B0604030504040204"/>
                <a:cs typeface="Tahoma" panose="020B0604030504040204"/>
              </a:rPr>
              <a:t>ax</a:t>
            </a:r>
            <a:r>
              <a:rPr sz="2000" spc="-130" dirty="0">
                <a:latin typeface="Tahoma" panose="020B0604030504040204"/>
                <a:cs typeface="Tahoma" panose="020B0604030504040204"/>
              </a:rPr>
              <a:t> </a:t>
            </a:r>
            <a:r>
              <a:rPr sz="2000" i="1" spc="-20" dirty="0">
                <a:latin typeface="Arial" panose="020B0604020202020204"/>
                <a:cs typeface="Arial" panose="020B0604020202020204"/>
              </a:rPr>
              <a:t>q*</a:t>
            </a:r>
            <a:r>
              <a:rPr sz="2000" spc="-20" dirty="0">
                <a:latin typeface="Tahoma" panose="020B0604030504040204"/>
                <a:cs typeface="Tahoma" panose="020B0604030504040204"/>
              </a:rPr>
              <a:t>(</a:t>
            </a:r>
            <a:r>
              <a:rPr sz="2000" i="1" spc="-20" dirty="0">
                <a:latin typeface="Arial" panose="020B0604020202020204"/>
                <a:cs typeface="Arial" panose="020B0604020202020204"/>
              </a:rPr>
              <a:t>a</a:t>
            </a:r>
            <a:r>
              <a:rPr sz="2000" spc="-20" dirty="0">
                <a:latin typeface="Tahoma" panose="020B0604030504040204"/>
                <a:cs typeface="Tahoma" panose="020B0604030504040204"/>
              </a:rPr>
              <a:t>)</a:t>
            </a:r>
            <a:endParaRPr sz="2000">
              <a:latin typeface="Tahoma" panose="020B0604030504040204"/>
              <a:cs typeface="Tahoma" panose="020B0604030504040204"/>
            </a:endParaRPr>
          </a:p>
        </p:txBody>
      </p:sp>
      <p:sp>
        <p:nvSpPr>
          <p:cNvPr id="10" name="object 10"/>
          <p:cNvSpPr txBox="1"/>
          <p:nvPr/>
        </p:nvSpPr>
        <p:spPr>
          <a:xfrm>
            <a:off x="4537075" y="3034283"/>
            <a:ext cx="546100" cy="320675"/>
          </a:xfrm>
          <a:prstGeom prst="rect">
            <a:avLst/>
          </a:prstGeom>
        </p:spPr>
        <p:txBody>
          <a:bodyPr vert="horz" wrap="square" lIns="0" tIns="13335" rIns="0" bIns="0" rtlCol="0">
            <a:spAutoFit/>
          </a:bodyPr>
          <a:lstStyle/>
          <a:p>
            <a:pPr marL="12700">
              <a:lnSpc>
                <a:spcPct val="100000"/>
              </a:lnSpc>
              <a:spcBef>
                <a:spcPts val="105"/>
              </a:spcBef>
            </a:pPr>
            <a:r>
              <a:rPr sz="2000" i="1" spc="-25" dirty="0">
                <a:latin typeface="Arial" panose="020B0604020202020204"/>
                <a:cs typeface="Arial" panose="020B0604020202020204"/>
              </a:rPr>
              <a:t>a</a:t>
            </a:r>
            <a:r>
              <a:rPr sz="2000" spc="-25" dirty="0">
                <a:latin typeface="Lucida Sans Unicode" panose="020B0602030504020204"/>
                <a:cs typeface="Lucida Sans Unicode" panose="020B0602030504020204"/>
              </a:rPr>
              <a:t>∈A</a:t>
            </a:r>
            <a:endParaRPr sz="2000">
              <a:latin typeface="Lucida Sans Unicode" panose="020B0602030504020204"/>
              <a:cs typeface="Lucida Sans Unicode" panose="020B0602030504020204"/>
            </a:endParaRPr>
          </a:p>
        </p:txBody>
      </p:sp>
      <p:sp>
        <p:nvSpPr>
          <p:cNvPr id="11" name="object 11"/>
          <p:cNvSpPr txBox="1"/>
          <p:nvPr/>
        </p:nvSpPr>
        <p:spPr>
          <a:xfrm>
            <a:off x="553720" y="3242310"/>
            <a:ext cx="9982835" cy="1290320"/>
          </a:xfrm>
          <a:prstGeom prst="rect">
            <a:avLst/>
          </a:prstGeom>
        </p:spPr>
        <p:txBody>
          <a:bodyPr vert="horz" wrap="square" lIns="0" tIns="54610" rIns="0" bIns="0" rtlCol="0">
            <a:spAutoFit/>
          </a:bodyPr>
          <a:lstStyle/>
          <a:p>
            <a:pPr marL="38100">
              <a:lnSpc>
                <a:spcPct val="100000"/>
              </a:lnSpc>
              <a:spcBef>
                <a:spcPts val="430"/>
              </a:spcBef>
            </a:pPr>
            <a:r>
              <a:rPr sz="2400" dirty="0">
                <a:latin typeface="Arial" panose="020B0604020202020204" pitchFamily="34" charset="0"/>
                <a:cs typeface="Arial" panose="020B0604020202020204" pitchFamily="34" charset="0"/>
              </a:rPr>
              <a:t>T</a:t>
            </a:r>
            <a:r>
              <a:rPr sz="2400" dirty="0">
                <a:latin typeface="+mn-lt"/>
                <a:cs typeface="+mn-lt"/>
              </a:rPr>
              <a:t>he</a:t>
            </a:r>
            <a:r>
              <a:rPr sz="2400" spc="-145" dirty="0">
                <a:latin typeface="+mn-lt"/>
                <a:cs typeface="+mn-lt"/>
              </a:rPr>
              <a:t> </a:t>
            </a:r>
            <a:r>
              <a:rPr sz="2400" i="1" spc="-35" dirty="0">
                <a:latin typeface="+mn-lt"/>
                <a:cs typeface="+mn-lt"/>
              </a:rPr>
              <a:t>regret</a:t>
            </a:r>
            <a:r>
              <a:rPr sz="2400" i="1" spc="-130" dirty="0">
                <a:latin typeface="+mn-lt"/>
                <a:cs typeface="+mn-lt"/>
              </a:rPr>
              <a:t> </a:t>
            </a:r>
            <a:r>
              <a:rPr sz="2400" dirty="0">
                <a:latin typeface="+mn-lt"/>
                <a:cs typeface="+mn-lt"/>
              </a:rPr>
              <a:t>is</a:t>
            </a:r>
            <a:r>
              <a:rPr sz="2400" spc="-105" dirty="0">
                <a:latin typeface="+mn-lt"/>
                <a:cs typeface="+mn-lt"/>
              </a:rPr>
              <a:t> </a:t>
            </a:r>
            <a:r>
              <a:rPr sz="2400" spc="-20" dirty="0">
                <a:latin typeface="+mn-lt"/>
                <a:cs typeface="+mn-lt"/>
              </a:rPr>
              <a:t>the</a:t>
            </a:r>
            <a:r>
              <a:rPr sz="2400" spc="-130" dirty="0">
                <a:latin typeface="+mn-lt"/>
                <a:cs typeface="+mn-lt"/>
              </a:rPr>
              <a:t> </a:t>
            </a:r>
            <a:r>
              <a:rPr sz="2400" spc="-40" dirty="0">
                <a:latin typeface="+mn-lt"/>
                <a:cs typeface="+mn-lt"/>
              </a:rPr>
              <a:t>opportunity</a:t>
            </a:r>
            <a:r>
              <a:rPr sz="2400" spc="-80" dirty="0">
                <a:latin typeface="+mn-lt"/>
                <a:cs typeface="+mn-lt"/>
              </a:rPr>
              <a:t> </a:t>
            </a:r>
            <a:r>
              <a:rPr sz="2400" spc="-45" dirty="0">
                <a:latin typeface="+mn-lt"/>
                <a:cs typeface="+mn-lt"/>
              </a:rPr>
              <a:t>loss</a:t>
            </a:r>
            <a:r>
              <a:rPr sz="2400" spc="-130" dirty="0">
                <a:latin typeface="+mn-lt"/>
                <a:cs typeface="+mn-lt"/>
              </a:rPr>
              <a:t> </a:t>
            </a:r>
            <a:r>
              <a:rPr sz="2400" spc="-25" dirty="0">
                <a:latin typeface="+mn-lt"/>
                <a:cs typeface="+mn-lt"/>
              </a:rPr>
              <a:t>for</a:t>
            </a:r>
            <a:r>
              <a:rPr sz="2400" spc="-110" dirty="0">
                <a:latin typeface="+mn-lt"/>
                <a:cs typeface="+mn-lt"/>
              </a:rPr>
              <a:t> </a:t>
            </a:r>
            <a:r>
              <a:rPr sz="2400" dirty="0">
                <a:latin typeface="+mn-lt"/>
                <a:cs typeface="+mn-lt"/>
              </a:rPr>
              <a:t>one</a:t>
            </a:r>
            <a:r>
              <a:rPr sz="2400" spc="80" dirty="0">
                <a:latin typeface="+mn-lt"/>
                <a:cs typeface="+mn-lt"/>
              </a:rPr>
              <a:t> </a:t>
            </a:r>
            <a:r>
              <a:rPr sz="2400" spc="-20" dirty="0">
                <a:latin typeface="+mn-lt"/>
                <a:cs typeface="+mn-lt"/>
              </a:rPr>
              <a:t>step</a:t>
            </a:r>
            <a:endParaRPr sz="2400">
              <a:latin typeface="+mn-lt"/>
              <a:cs typeface="+mn-lt"/>
            </a:endParaRPr>
          </a:p>
          <a:p>
            <a:pPr marL="838200" indent="-342900">
              <a:lnSpc>
                <a:spcPct val="100000"/>
              </a:lnSpc>
              <a:spcBef>
                <a:spcPts val="335"/>
              </a:spcBef>
              <a:buFont typeface="Arial MT"/>
              <a:buChar char="•"/>
              <a:tabLst>
                <a:tab pos="838200" algn="l"/>
              </a:tabLst>
            </a:pPr>
            <a:r>
              <a:rPr sz="2400" i="1" dirty="0">
                <a:latin typeface="+mn-lt"/>
                <a:cs typeface="+mn-lt"/>
              </a:rPr>
              <a:t>l</a:t>
            </a:r>
            <a:r>
              <a:rPr sz="2400" i="1" baseline="-9000" dirty="0">
                <a:latin typeface="+mn-lt"/>
                <a:cs typeface="+mn-lt"/>
              </a:rPr>
              <a:t>t</a:t>
            </a:r>
            <a:r>
              <a:rPr sz="2400" i="1" spc="165" baseline="-9000" dirty="0">
                <a:latin typeface="+mn-lt"/>
                <a:cs typeface="+mn-lt"/>
              </a:rPr>
              <a:t> </a:t>
            </a:r>
            <a:r>
              <a:rPr sz="2400" dirty="0">
                <a:latin typeface="+mn-lt"/>
                <a:cs typeface="+mn-lt"/>
              </a:rPr>
              <a:t>=</a:t>
            </a:r>
            <a:r>
              <a:rPr sz="2400" spc="85" dirty="0">
                <a:latin typeface="+mn-lt"/>
                <a:cs typeface="+mn-lt"/>
              </a:rPr>
              <a:t> </a:t>
            </a:r>
            <a:r>
              <a:rPr sz="2400" dirty="0">
                <a:latin typeface="+mn-lt"/>
                <a:cs typeface="+mn-lt"/>
              </a:rPr>
              <a:t>E</a:t>
            </a:r>
            <a:r>
              <a:rPr sz="2400" spc="40" dirty="0">
                <a:latin typeface="+mn-lt"/>
                <a:cs typeface="+mn-lt"/>
              </a:rPr>
              <a:t> </a:t>
            </a:r>
            <a:r>
              <a:rPr sz="2400" spc="-35" dirty="0">
                <a:latin typeface="+mn-lt"/>
                <a:cs typeface="+mn-lt"/>
              </a:rPr>
              <a:t>[</a:t>
            </a:r>
            <a:r>
              <a:rPr sz="2400" i="1" spc="-35" dirty="0">
                <a:latin typeface="+mn-lt"/>
                <a:cs typeface="+mn-lt"/>
              </a:rPr>
              <a:t>V</a:t>
            </a:r>
            <a:r>
              <a:rPr sz="2400" i="1" spc="-120" dirty="0">
                <a:latin typeface="+mn-lt"/>
                <a:cs typeface="+mn-lt"/>
              </a:rPr>
              <a:t> </a:t>
            </a:r>
            <a:r>
              <a:rPr sz="2400" baseline="26000" dirty="0">
                <a:latin typeface="+mn-lt"/>
                <a:cs typeface="+mn-lt"/>
              </a:rPr>
              <a:t>∗</a:t>
            </a:r>
            <a:r>
              <a:rPr sz="2400" dirty="0">
                <a:latin typeface="+mn-lt"/>
                <a:cs typeface="+mn-lt"/>
              </a:rPr>
              <a:t>−</a:t>
            </a:r>
            <a:r>
              <a:rPr sz="2400" spc="-45" dirty="0">
                <a:latin typeface="+mn-lt"/>
                <a:cs typeface="+mn-lt"/>
              </a:rPr>
              <a:t> </a:t>
            </a:r>
            <a:r>
              <a:rPr sz="2400" i="1" dirty="0">
                <a:latin typeface="+mn-lt"/>
                <a:cs typeface="+mn-lt"/>
              </a:rPr>
              <a:t>Q</a:t>
            </a:r>
            <a:r>
              <a:rPr sz="2400" dirty="0">
                <a:latin typeface="+mn-lt"/>
                <a:cs typeface="+mn-lt"/>
              </a:rPr>
              <a:t>(</a:t>
            </a:r>
            <a:r>
              <a:rPr sz="2400" i="1" dirty="0">
                <a:latin typeface="+mn-lt"/>
                <a:cs typeface="+mn-lt"/>
              </a:rPr>
              <a:t>a</a:t>
            </a:r>
            <a:r>
              <a:rPr sz="2400" i="1" baseline="-9000" dirty="0">
                <a:latin typeface="+mn-lt"/>
                <a:cs typeface="+mn-lt"/>
              </a:rPr>
              <a:t>t</a:t>
            </a:r>
            <a:r>
              <a:rPr sz="2400" i="1" spc="7" baseline="-9000" dirty="0">
                <a:latin typeface="+mn-lt"/>
                <a:cs typeface="+mn-lt"/>
              </a:rPr>
              <a:t> </a:t>
            </a:r>
            <a:r>
              <a:rPr sz="2400" spc="-25" dirty="0">
                <a:latin typeface="+mn-lt"/>
                <a:cs typeface="+mn-lt"/>
              </a:rPr>
              <a:t>)]</a:t>
            </a:r>
            <a:endParaRPr sz="2400">
              <a:latin typeface="+mn-lt"/>
              <a:cs typeface="+mn-lt"/>
            </a:endParaRPr>
          </a:p>
          <a:p>
            <a:pPr marL="38100">
              <a:lnSpc>
                <a:spcPct val="100000"/>
              </a:lnSpc>
              <a:spcBef>
                <a:spcPts val="665"/>
              </a:spcBef>
            </a:pPr>
            <a:r>
              <a:rPr sz="2400" dirty="0">
                <a:latin typeface="+mn-lt"/>
                <a:cs typeface="+mn-lt"/>
              </a:rPr>
              <a:t>The</a:t>
            </a:r>
            <a:r>
              <a:rPr sz="2400" spc="-145" dirty="0">
                <a:latin typeface="+mn-lt"/>
                <a:cs typeface="+mn-lt"/>
              </a:rPr>
              <a:t> </a:t>
            </a:r>
            <a:r>
              <a:rPr sz="2400" i="1" dirty="0">
                <a:latin typeface="+mn-lt"/>
                <a:cs typeface="+mn-lt"/>
              </a:rPr>
              <a:t>total</a:t>
            </a:r>
            <a:r>
              <a:rPr sz="2400" i="1" spc="-50" dirty="0">
                <a:latin typeface="+mn-lt"/>
                <a:cs typeface="+mn-lt"/>
              </a:rPr>
              <a:t> </a:t>
            </a:r>
            <a:r>
              <a:rPr sz="2400" i="1" spc="-35" dirty="0">
                <a:latin typeface="+mn-lt"/>
                <a:cs typeface="+mn-lt"/>
              </a:rPr>
              <a:t>regret</a:t>
            </a:r>
            <a:r>
              <a:rPr sz="2400" i="1" spc="-130" dirty="0">
                <a:latin typeface="+mn-lt"/>
                <a:cs typeface="+mn-lt"/>
              </a:rPr>
              <a:t> </a:t>
            </a:r>
            <a:r>
              <a:rPr sz="2400" dirty="0">
                <a:latin typeface="+mn-lt"/>
                <a:cs typeface="+mn-lt"/>
              </a:rPr>
              <a:t>is</a:t>
            </a:r>
            <a:r>
              <a:rPr sz="2400" spc="-110" dirty="0">
                <a:latin typeface="+mn-lt"/>
                <a:cs typeface="+mn-lt"/>
              </a:rPr>
              <a:t> </a:t>
            </a:r>
            <a:r>
              <a:rPr sz="2400" spc="-20" dirty="0">
                <a:latin typeface="+mn-lt"/>
                <a:cs typeface="+mn-lt"/>
              </a:rPr>
              <a:t>the</a:t>
            </a:r>
            <a:r>
              <a:rPr sz="2400" spc="-135" dirty="0">
                <a:latin typeface="+mn-lt"/>
                <a:cs typeface="+mn-lt"/>
              </a:rPr>
              <a:t> </a:t>
            </a:r>
            <a:r>
              <a:rPr sz="2400" dirty="0">
                <a:latin typeface="+mn-lt"/>
                <a:cs typeface="+mn-lt"/>
              </a:rPr>
              <a:t>total</a:t>
            </a:r>
            <a:r>
              <a:rPr sz="2400" spc="-60" dirty="0">
                <a:latin typeface="+mn-lt"/>
                <a:cs typeface="+mn-lt"/>
              </a:rPr>
              <a:t> </a:t>
            </a:r>
            <a:r>
              <a:rPr sz="2400" spc="-30" dirty="0">
                <a:latin typeface="+mn-lt"/>
                <a:cs typeface="+mn-lt"/>
              </a:rPr>
              <a:t>opportunity</a:t>
            </a:r>
            <a:r>
              <a:rPr sz="2400" spc="5" dirty="0">
                <a:latin typeface="+mn-lt"/>
                <a:cs typeface="+mn-lt"/>
              </a:rPr>
              <a:t> </a:t>
            </a:r>
            <a:r>
              <a:rPr sz="2400" spc="-20" dirty="0">
                <a:latin typeface="+mn-lt"/>
                <a:cs typeface="+mn-lt"/>
              </a:rPr>
              <a:t>loss</a:t>
            </a:r>
            <a:endParaRPr sz="2400">
              <a:latin typeface="+mn-lt"/>
              <a:cs typeface="+mn-lt"/>
            </a:endParaRPr>
          </a:p>
        </p:txBody>
      </p:sp>
      <p:sp>
        <p:nvSpPr>
          <p:cNvPr id="3" name="Slide Number Placeholder 2"/>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75076" y="4549140"/>
            <a:ext cx="6151880" cy="0"/>
          </a:xfrm>
          <a:custGeom>
            <a:avLst/>
            <a:gdLst/>
            <a:ahLst/>
            <a:cxnLst/>
            <a:rect l="l" t="t" r="r" b="b"/>
            <a:pathLst>
              <a:path w="6151880">
                <a:moveTo>
                  <a:pt x="0" y="0"/>
                </a:moveTo>
                <a:lnTo>
                  <a:pt x="6151499" y="0"/>
                </a:lnTo>
              </a:path>
            </a:pathLst>
          </a:custGeom>
          <a:ln w="3175">
            <a:solidFill>
              <a:srgbClr val="000000"/>
            </a:solidFill>
          </a:ln>
        </p:spPr>
        <p:txBody>
          <a:bodyPr wrap="square" lIns="0" tIns="0" rIns="0" bIns="0" rtlCol="0"/>
          <a:lstStyle/>
          <a:p/>
        </p:txBody>
      </p:sp>
      <p:sp>
        <p:nvSpPr>
          <p:cNvPr id="3" name="object 3"/>
          <p:cNvSpPr txBox="1"/>
          <p:nvPr/>
        </p:nvSpPr>
        <p:spPr>
          <a:xfrm>
            <a:off x="3340100" y="4543425"/>
            <a:ext cx="67945" cy="104775"/>
          </a:xfrm>
          <a:prstGeom prst="rect">
            <a:avLst/>
          </a:prstGeom>
        </p:spPr>
        <p:txBody>
          <a:bodyPr vert="horz" wrap="square" lIns="0" tIns="12700" rIns="0" bIns="0" rtlCol="0">
            <a:spAutoFit/>
          </a:bodyPr>
          <a:lstStyle/>
          <a:p>
            <a:pPr marL="12700">
              <a:lnSpc>
                <a:spcPct val="100000"/>
              </a:lnSpc>
              <a:spcBef>
                <a:spcPts val="100"/>
              </a:spcBef>
            </a:pPr>
            <a:r>
              <a:rPr sz="600" spc="-50" dirty="0">
                <a:latin typeface="Arial MT"/>
                <a:cs typeface="Arial MT"/>
              </a:rPr>
              <a:t>0</a:t>
            </a:r>
            <a:endParaRPr sz="600">
              <a:latin typeface="Arial MT"/>
              <a:cs typeface="Arial MT"/>
            </a:endParaRPr>
          </a:p>
        </p:txBody>
      </p:sp>
      <p:sp>
        <p:nvSpPr>
          <p:cNvPr id="4" name="object 4"/>
          <p:cNvSpPr txBox="1"/>
          <p:nvPr/>
        </p:nvSpPr>
        <p:spPr>
          <a:xfrm>
            <a:off x="6805676" y="4543425"/>
            <a:ext cx="419100" cy="104775"/>
          </a:xfrm>
          <a:prstGeom prst="rect">
            <a:avLst/>
          </a:prstGeom>
        </p:spPr>
        <p:txBody>
          <a:bodyPr vert="horz" wrap="square" lIns="0" tIns="12700" rIns="0" bIns="0" rtlCol="0">
            <a:spAutoFit/>
          </a:bodyPr>
          <a:lstStyle/>
          <a:p>
            <a:pPr marL="12700">
              <a:lnSpc>
                <a:spcPct val="100000"/>
              </a:lnSpc>
              <a:spcBef>
                <a:spcPts val="100"/>
              </a:spcBef>
            </a:pPr>
            <a:r>
              <a:rPr sz="600" spc="-40" dirty="0">
                <a:latin typeface="Arial MT"/>
                <a:cs typeface="Arial MT"/>
              </a:rPr>
              <a:t>11121314</a:t>
            </a:r>
            <a:r>
              <a:rPr sz="600" spc="-45" dirty="0">
                <a:latin typeface="Arial MT"/>
                <a:cs typeface="Arial MT"/>
              </a:rPr>
              <a:t> </a:t>
            </a:r>
            <a:r>
              <a:rPr sz="600" spc="-35" dirty="0">
                <a:latin typeface="Arial MT"/>
                <a:cs typeface="Arial MT"/>
              </a:rPr>
              <a:t>15</a:t>
            </a:r>
            <a:endParaRPr sz="600">
              <a:latin typeface="Arial MT"/>
              <a:cs typeface="Arial MT"/>
            </a:endParaRPr>
          </a:p>
        </p:txBody>
      </p:sp>
      <p:sp>
        <p:nvSpPr>
          <p:cNvPr id="5" name="object 5"/>
          <p:cNvSpPr txBox="1"/>
          <p:nvPr/>
        </p:nvSpPr>
        <p:spPr>
          <a:xfrm>
            <a:off x="8362950" y="4543425"/>
            <a:ext cx="342900" cy="104775"/>
          </a:xfrm>
          <a:prstGeom prst="rect">
            <a:avLst/>
          </a:prstGeom>
        </p:spPr>
        <p:txBody>
          <a:bodyPr vert="horz" wrap="square" lIns="0" tIns="12700" rIns="0" bIns="0" rtlCol="0">
            <a:spAutoFit/>
          </a:bodyPr>
          <a:lstStyle/>
          <a:p>
            <a:pPr marL="12700">
              <a:lnSpc>
                <a:spcPct val="100000"/>
              </a:lnSpc>
              <a:spcBef>
                <a:spcPts val="100"/>
              </a:spcBef>
            </a:pPr>
            <a:r>
              <a:rPr sz="600" spc="-35" dirty="0">
                <a:latin typeface="Arial MT"/>
                <a:cs typeface="Arial MT"/>
              </a:rPr>
              <a:t>161718</a:t>
            </a:r>
            <a:r>
              <a:rPr sz="600" spc="-70" dirty="0">
                <a:latin typeface="Arial MT"/>
                <a:cs typeface="Arial MT"/>
              </a:rPr>
              <a:t> </a:t>
            </a:r>
            <a:r>
              <a:rPr sz="600" spc="-25" dirty="0">
                <a:latin typeface="Arial MT"/>
                <a:cs typeface="Arial MT"/>
              </a:rPr>
              <a:t>19</a:t>
            </a:r>
            <a:endParaRPr sz="600">
              <a:latin typeface="Arial MT"/>
              <a:cs typeface="Arial MT"/>
            </a:endParaRPr>
          </a:p>
        </p:txBody>
      </p:sp>
      <p:grpSp>
        <p:nvGrpSpPr>
          <p:cNvPr id="6" name="object 6"/>
          <p:cNvGrpSpPr/>
          <p:nvPr/>
        </p:nvGrpSpPr>
        <p:grpSpPr>
          <a:xfrm>
            <a:off x="3339083" y="1786127"/>
            <a:ext cx="6090285" cy="3075940"/>
            <a:chOff x="1815083" y="1786127"/>
            <a:chExt cx="6090285" cy="3075940"/>
          </a:xfrm>
        </p:grpSpPr>
        <p:sp>
          <p:nvSpPr>
            <p:cNvPr id="7" name="object 7"/>
            <p:cNvSpPr/>
            <p:nvPr/>
          </p:nvSpPr>
          <p:spPr>
            <a:xfrm>
              <a:off x="1816607" y="1787651"/>
              <a:ext cx="6007735" cy="3074670"/>
            </a:xfrm>
            <a:custGeom>
              <a:avLst/>
              <a:gdLst/>
              <a:ahLst/>
              <a:cxnLst/>
              <a:rect l="l" t="t" r="r" b="b"/>
              <a:pathLst>
                <a:path w="6007734" h="3074670">
                  <a:moveTo>
                    <a:pt x="0" y="2769870"/>
                  </a:moveTo>
                  <a:lnTo>
                    <a:pt x="0" y="2752344"/>
                  </a:lnTo>
                </a:path>
                <a:path w="6007734" h="3074670">
                  <a:moveTo>
                    <a:pt x="155448" y="2769870"/>
                  </a:moveTo>
                  <a:lnTo>
                    <a:pt x="155448" y="2752344"/>
                  </a:lnTo>
                </a:path>
                <a:path w="6007734" h="3074670">
                  <a:moveTo>
                    <a:pt x="233172" y="2769870"/>
                  </a:moveTo>
                  <a:lnTo>
                    <a:pt x="233172" y="2752344"/>
                  </a:lnTo>
                </a:path>
                <a:path w="6007734" h="3074670">
                  <a:moveTo>
                    <a:pt x="312419" y="2769870"/>
                  </a:moveTo>
                  <a:lnTo>
                    <a:pt x="312419" y="2752344"/>
                  </a:lnTo>
                </a:path>
                <a:path w="6007734" h="3074670">
                  <a:moveTo>
                    <a:pt x="467868" y="2769870"/>
                  </a:moveTo>
                  <a:lnTo>
                    <a:pt x="467868" y="2752344"/>
                  </a:lnTo>
                </a:path>
                <a:path w="6007734" h="3074670">
                  <a:moveTo>
                    <a:pt x="545592" y="2769870"/>
                  </a:moveTo>
                  <a:lnTo>
                    <a:pt x="545592" y="2752344"/>
                  </a:lnTo>
                </a:path>
                <a:path w="6007734" h="3074670">
                  <a:moveTo>
                    <a:pt x="623316" y="2769870"/>
                  </a:moveTo>
                  <a:lnTo>
                    <a:pt x="623316" y="2752344"/>
                  </a:lnTo>
                </a:path>
                <a:path w="6007734" h="3074670">
                  <a:moveTo>
                    <a:pt x="780288" y="2769870"/>
                  </a:moveTo>
                  <a:lnTo>
                    <a:pt x="780288" y="2752344"/>
                  </a:lnTo>
                </a:path>
                <a:path w="6007734" h="3074670">
                  <a:moveTo>
                    <a:pt x="858012" y="2769870"/>
                  </a:moveTo>
                  <a:lnTo>
                    <a:pt x="858012" y="2752344"/>
                  </a:lnTo>
                </a:path>
                <a:path w="6007734" h="3074670">
                  <a:moveTo>
                    <a:pt x="935736" y="2769870"/>
                  </a:moveTo>
                  <a:lnTo>
                    <a:pt x="935736" y="2752344"/>
                  </a:lnTo>
                </a:path>
                <a:path w="6007734" h="3074670">
                  <a:moveTo>
                    <a:pt x="1092708" y="2769870"/>
                  </a:moveTo>
                  <a:lnTo>
                    <a:pt x="1092708" y="2752344"/>
                  </a:lnTo>
                </a:path>
                <a:path w="6007734" h="3074670">
                  <a:moveTo>
                    <a:pt x="1170432" y="2769870"/>
                  </a:moveTo>
                  <a:lnTo>
                    <a:pt x="1170432" y="2752344"/>
                  </a:lnTo>
                </a:path>
                <a:path w="6007734" h="3074670">
                  <a:moveTo>
                    <a:pt x="1248156" y="2769870"/>
                  </a:moveTo>
                  <a:lnTo>
                    <a:pt x="1248156" y="2752344"/>
                  </a:lnTo>
                </a:path>
                <a:path w="6007734" h="3074670">
                  <a:moveTo>
                    <a:pt x="1403604" y="2769870"/>
                  </a:moveTo>
                  <a:lnTo>
                    <a:pt x="1403604" y="2752344"/>
                  </a:lnTo>
                </a:path>
                <a:path w="6007734" h="3074670">
                  <a:moveTo>
                    <a:pt x="1482852" y="2769870"/>
                  </a:moveTo>
                  <a:lnTo>
                    <a:pt x="1482852" y="2752344"/>
                  </a:lnTo>
                </a:path>
                <a:path w="6007734" h="3074670">
                  <a:moveTo>
                    <a:pt x="1560576" y="2769870"/>
                  </a:moveTo>
                  <a:lnTo>
                    <a:pt x="1560576" y="2752344"/>
                  </a:lnTo>
                </a:path>
                <a:path w="6007734" h="3074670">
                  <a:moveTo>
                    <a:pt x="1716024" y="2769870"/>
                  </a:moveTo>
                  <a:lnTo>
                    <a:pt x="1716024" y="2752344"/>
                  </a:lnTo>
                </a:path>
                <a:path w="6007734" h="3074670">
                  <a:moveTo>
                    <a:pt x="1793747" y="2769870"/>
                  </a:moveTo>
                  <a:lnTo>
                    <a:pt x="1793747" y="2752344"/>
                  </a:lnTo>
                </a:path>
                <a:path w="6007734" h="3074670">
                  <a:moveTo>
                    <a:pt x="1872995" y="2769870"/>
                  </a:moveTo>
                  <a:lnTo>
                    <a:pt x="1872995" y="2752344"/>
                  </a:lnTo>
                </a:path>
                <a:path w="6007734" h="3074670">
                  <a:moveTo>
                    <a:pt x="2028444" y="2769870"/>
                  </a:moveTo>
                  <a:lnTo>
                    <a:pt x="2028444" y="2752344"/>
                  </a:lnTo>
                </a:path>
                <a:path w="6007734" h="3074670">
                  <a:moveTo>
                    <a:pt x="2106168" y="2769870"/>
                  </a:moveTo>
                  <a:lnTo>
                    <a:pt x="2106168" y="2752344"/>
                  </a:lnTo>
                </a:path>
                <a:path w="6007734" h="3074670">
                  <a:moveTo>
                    <a:pt x="2183892" y="2769870"/>
                  </a:moveTo>
                  <a:lnTo>
                    <a:pt x="2183892" y="2752344"/>
                  </a:lnTo>
                </a:path>
                <a:path w="6007734" h="3074670">
                  <a:moveTo>
                    <a:pt x="2340864" y="2769870"/>
                  </a:moveTo>
                  <a:lnTo>
                    <a:pt x="2340864" y="2752344"/>
                  </a:lnTo>
                </a:path>
                <a:path w="6007734" h="3074670">
                  <a:moveTo>
                    <a:pt x="2418588" y="2769870"/>
                  </a:moveTo>
                  <a:lnTo>
                    <a:pt x="2418588" y="2752344"/>
                  </a:lnTo>
                </a:path>
                <a:path w="6007734" h="3074670">
                  <a:moveTo>
                    <a:pt x="2496312" y="2769870"/>
                  </a:moveTo>
                  <a:lnTo>
                    <a:pt x="2496312" y="2752344"/>
                  </a:lnTo>
                </a:path>
                <a:path w="6007734" h="3074670">
                  <a:moveTo>
                    <a:pt x="2653284" y="2769870"/>
                  </a:moveTo>
                  <a:lnTo>
                    <a:pt x="2653284" y="2752344"/>
                  </a:lnTo>
                </a:path>
                <a:path w="6007734" h="3074670">
                  <a:moveTo>
                    <a:pt x="2731008" y="2769870"/>
                  </a:moveTo>
                  <a:lnTo>
                    <a:pt x="2731008" y="2752344"/>
                  </a:lnTo>
                </a:path>
                <a:path w="6007734" h="3074670">
                  <a:moveTo>
                    <a:pt x="2808732" y="2769870"/>
                  </a:moveTo>
                  <a:lnTo>
                    <a:pt x="2808732" y="2752344"/>
                  </a:lnTo>
                </a:path>
                <a:path w="6007734" h="3074670">
                  <a:moveTo>
                    <a:pt x="2965704" y="2769870"/>
                  </a:moveTo>
                  <a:lnTo>
                    <a:pt x="2965704" y="2752344"/>
                  </a:lnTo>
                </a:path>
                <a:path w="6007734" h="3074670">
                  <a:moveTo>
                    <a:pt x="3043428" y="2769870"/>
                  </a:moveTo>
                  <a:lnTo>
                    <a:pt x="3043428" y="2752344"/>
                  </a:lnTo>
                </a:path>
                <a:path w="6007734" h="3074670">
                  <a:moveTo>
                    <a:pt x="3121152" y="2769870"/>
                  </a:moveTo>
                  <a:lnTo>
                    <a:pt x="3121152" y="2752344"/>
                  </a:lnTo>
                </a:path>
                <a:path w="6007734" h="3074670">
                  <a:moveTo>
                    <a:pt x="3276600" y="2769870"/>
                  </a:moveTo>
                  <a:lnTo>
                    <a:pt x="3276600" y="2752344"/>
                  </a:lnTo>
                </a:path>
                <a:path w="6007734" h="3074670">
                  <a:moveTo>
                    <a:pt x="3355848" y="2769870"/>
                  </a:moveTo>
                  <a:lnTo>
                    <a:pt x="3355848" y="2752344"/>
                  </a:lnTo>
                </a:path>
                <a:path w="6007734" h="3074670">
                  <a:moveTo>
                    <a:pt x="3433572" y="2769870"/>
                  </a:moveTo>
                  <a:lnTo>
                    <a:pt x="3433572" y="2752344"/>
                  </a:lnTo>
                </a:path>
                <a:path w="6007734" h="3074670">
                  <a:moveTo>
                    <a:pt x="3589020" y="2769870"/>
                  </a:moveTo>
                  <a:lnTo>
                    <a:pt x="3589020" y="2752344"/>
                  </a:lnTo>
                </a:path>
                <a:path w="6007734" h="3074670">
                  <a:moveTo>
                    <a:pt x="3666744" y="2769870"/>
                  </a:moveTo>
                  <a:lnTo>
                    <a:pt x="3666744" y="2752344"/>
                  </a:lnTo>
                </a:path>
                <a:path w="6007734" h="3074670">
                  <a:moveTo>
                    <a:pt x="3745992" y="2769870"/>
                  </a:moveTo>
                  <a:lnTo>
                    <a:pt x="3745992" y="2752344"/>
                  </a:lnTo>
                </a:path>
                <a:path w="6007734" h="3074670">
                  <a:moveTo>
                    <a:pt x="3901440" y="2769870"/>
                  </a:moveTo>
                  <a:lnTo>
                    <a:pt x="3901440" y="2752344"/>
                  </a:lnTo>
                </a:path>
                <a:path w="6007734" h="3074670">
                  <a:moveTo>
                    <a:pt x="3979164" y="2769870"/>
                  </a:moveTo>
                  <a:lnTo>
                    <a:pt x="3979164" y="2752344"/>
                  </a:lnTo>
                </a:path>
                <a:path w="6007734" h="3074670">
                  <a:moveTo>
                    <a:pt x="4056888" y="2769870"/>
                  </a:moveTo>
                  <a:lnTo>
                    <a:pt x="4056888" y="2752344"/>
                  </a:lnTo>
                </a:path>
                <a:path w="6007734" h="3074670">
                  <a:moveTo>
                    <a:pt x="4213859" y="2769870"/>
                  </a:moveTo>
                  <a:lnTo>
                    <a:pt x="4213859" y="2752344"/>
                  </a:lnTo>
                </a:path>
                <a:path w="6007734" h="3074670">
                  <a:moveTo>
                    <a:pt x="4291583" y="2769870"/>
                  </a:moveTo>
                  <a:lnTo>
                    <a:pt x="4291583" y="2752344"/>
                  </a:lnTo>
                </a:path>
                <a:path w="6007734" h="3074670">
                  <a:moveTo>
                    <a:pt x="4369308" y="2769870"/>
                  </a:moveTo>
                  <a:lnTo>
                    <a:pt x="4369308" y="2752344"/>
                  </a:lnTo>
                </a:path>
                <a:path w="6007734" h="3074670">
                  <a:moveTo>
                    <a:pt x="4526280" y="2769870"/>
                  </a:moveTo>
                  <a:lnTo>
                    <a:pt x="4526280" y="2752344"/>
                  </a:lnTo>
                </a:path>
                <a:path w="6007734" h="3074670">
                  <a:moveTo>
                    <a:pt x="4604004" y="2769870"/>
                  </a:moveTo>
                  <a:lnTo>
                    <a:pt x="4604004" y="2752344"/>
                  </a:lnTo>
                </a:path>
                <a:path w="6007734" h="3074670">
                  <a:moveTo>
                    <a:pt x="4681728" y="2769870"/>
                  </a:moveTo>
                  <a:lnTo>
                    <a:pt x="4681728" y="2752344"/>
                  </a:lnTo>
                </a:path>
                <a:path w="6007734" h="3074670">
                  <a:moveTo>
                    <a:pt x="4837176" y="2769870"/>
                  </a:moveTo>
                  <a:lnTo>
                    <a:pt x="4837176" y="2752344"/>
                  </a:lnTo>
                </a:path>
                <a:path w="6007734" h="3074670">
                  <a:moveTo>
                    <a:pt x="4916424" y="2769870"/>
                  </a:moveTo>
                  <a:lnTo>
                    <a:pt x="4916424" y="2752344"/>
                  </a:lnTo>
                </a:path>
                <a:path w="6007734" h="3074670">
                  <a:moveTo>
                    <a:pt x="4994148" y="2769870"/>
                  </a:moveTo>
                  <a:lnTo>
                    <a:pt x="4994148" y="2752344"/>
                  </a:lnTo>
                </a:path>
                <a:path w="6007734" h="3074670">
                  <a:moveTo>
                    <a:pt x="5149596" y="2769870"/>
                  </a:moveTo>
                  <a:lnTo>
                    <a:pt x="5149596" y="2752344"/>
                  </a:lnTo>
                </a:path>
                <a:path w="6007734" h="3074670">
                  <a:moveTo>
                    <a:pt x="5227320" y="2769870"/>
                  </a:moveTo>
                  <a:lnTo>
                    <a:pt x="5227320" y="2752344"/>
                  </a:lnTo>
                </a:path>
                <a:path w="6007734" h="3074670">
                  <a:moveTo>
                    <a:pt x="5306568" y="2769870"/>
                  </a:moveTo>
                  <a:lnTo>
                    <a:pt x="5306568" y="2752344"/>
                  </a:lnTo>
                </a:path>
                <a:path w="6007734" h="3074670">
                  <a:moveTo>
                    <a:pt x="5462016" y="2769870"/>
                  </a:moveTo>
                  <a:lnTo>
                    <a:pt x="5462016" y="2752344"/>
                  </a:lnTo>
                </a:path>
                <a:path w="6007734" h="3074670">
                  <a:moveTo>
                    <a:pt x="5539740" y="2769870"/>
                  </a:moveTo>
                  <a:lnTo>
                    <a:pt x="5539740" y="2752344"/>
                  </a:lnTo>
                </a:path>
                <a:path w="6007734" h="3074670">
                  <a:moveTo>
                    <a:pt x="5617464" y="2769870"/>
                  </a:moveTo>
                  <a:lnTo>
                    <a:pt x="5617464" y="2752344"/>
                  </a:lnTo>
                </a:path>
                <a:path w="6007734" h="3074670">
                  <a:moveTo>
                    <a:pt x="5774436" y="2769870"/>
                  </a:moveTo>
                  <a:lnTo>
                    <a:pt x="5774436" y="2752344"/>
                  </a:lnTo>
                </a:path>
                <a:path w="6007734" h="3074670">
                  <a:moveTo>
                    <a:pt x="5852160" y="2769870"/>
                  </a:moveTo>
                  <a:lnTo>
                    <a:pt x="5852160" y="2752344"/>
                  </a:lnTo>
                </a:path>
                <a:path w="6007734" h="3074670">
                  <a:moveTo>
                    <a:pt x="5929884" y="2769870"/>
                  </a:moveTo>
                  <a:lnTo>
                    <a:pt x="5929884" y="2752344"/>
                  </a:lnTo>
                </a:path>
                <a:path w="6007734" h="3074670">
                  <a:moveTo>
                    <a:pt x="77724" y="2779522"/>
                  </a:moveTo>
                  <a:lnTo>
                    <a:pt x="77724" y="2743200"/>
                  </a:lnTo>
                </a:path>
                <a:path w="6007734" h="3074670">
                  <a:moveTo>
                    <a:pt x="390144" y="2779522"/>
                  </a:moveTo>
                  <a:lnTo>
                    <a:pt x="390144" y="2743200"/>
                  </a:lnTo>
                </a:path>
                <a:path w="6007734" h="3074670">
                  <a:moveTo>
                    <a:pt x="702564" y="2779522"/>
                  </a:moveTo>
                  <a:lnTo>
                    <a:pt x="702564" y="2743200"/>
                  </a:lnTo>
                </a:path>
                <a:path w="6007734" h="3074670">
                  <a:moveTo>
                    <a:pt x="1013460" y="2779522"/>
                  </a:moveTo>
                  <a:lnTo>
                    <a:pt x="1013460" y="2743200"/>
                  </a:lnTo>
                </a:path>
                <a:path w="6007734" h="3074670">
                  <a:moveTo>
                    <a:pt x="1325880" y="2779522"/>
                  </a:moveTo>
                  <a:lnTo>
                    <a:pt x="1325880" y="2743200"/>
                  </a:lnTo>
                </a:path>
                <a:path w="6007734" h="3074670">
                  <a:moveTo>
                    <a:pt x="1638300" y="2779522"/>
                  </a:moveTo>
                  <a:lnTo>
                    <a:pt x="1638300" y="2743200"/>
                  </a:lnTo>
                </a:path>
                <a:path w="6007734" h="3074670">
                  <a:moveTo>
                    <a:pt x="1950720" y="2779522"/>
                  </a:moveTo>
                  <a:lnTo>
                    <a:pt x="1950720" y="2743200"/>
                  </a:lnTo>
                </a:path>
                <a:path w="6007734" h="3074670">
                  <a:moveTo>
                    <a:pt x="2263140" y="2779522"/>
                  </a:moveTo>
                  <a:lnTo>
                    <a:pt x="2263140" y="2743200"/>
                  </a:lnTo>
                </a:path>
                <a:path w="6007734" h="3074670">
                  <a:moveTo>
                    <a:pt x="2575560" y="2779522"/>
                  </a:moveTo>
                  <a:lnTo>
                    <a:pt x="2575560" y="2743200"/>
                  </a:lnTo>
                </a:path>
                <a:path w="6007734" h="3074670">
                  <a:moveTo>
                    <a:pt x="2886456" y="2779522"/>
                  </a:moveTo>
                  <a:lnTo>
                    <a:pt x="2886456" y="2743200"/>
                  </a:lnTo>
                </a:path>
                <a:path w="6007734" h="3074670">
                  <a:moveTo>
                    <a:pt x="3198876" y="2779522"/>
                  </a:moveTo>
                  <a:lnTo>
                    <a:pt x="3198876" y="2743200"/>
                  </a:lnTo>
                </a:path>
                <a:path w="6007734" h="3074670">
                  <a:moveTo>
                    <a:pt x="3511296" y="2779522"/>
                  </a:moveTo>
                  <a:lnTo>
                    <a:pt x="3511296" y="2743200"/>
                  </a:lnTo>
                </a:path>
                <a:path w="6007734" h="3074670">
                  <a:moveTo>
                    <a:pt x="3823716" y="2779522"/>
                  </a:moveTo>
                  <a:lnTo>
                    <a:pt x="3823716" y="2743200"/>
                  </a:lnTo>
                </a:path>
                <a:path w="6007734" h="3074670">
                  <a:moveTo>
                    <a:pt x="4136136" y="2779522"/>
                  </a:moveTo>
                  <a:lnTo>
                    <a:pt x="4136136" y="2743200"/>
                  </a:lnTo>
                </a:path>
                <a:path w="6007734" h="3074670">
                  <a:moveTo>
                    <a:pt x="4447032" y="2779522"/>
                  </a:moveTo>
                  <a:lnTo>
                    <a:pt x="4447032" y="2743200"/>
                  </a:lnTo>
                </a:path>
                <a:path w="6007734" h="3074670">
                  <a:moveTo>
                    <a:pt x="4759452" y="2779522"/>
                  </a:moveTo>
                  <a:lnTo>
                    <a:pt x="4759452" y="2743200"/>
                  </a:lnTo>
                </a:path>
                <a:path w="6007734" h="3074670">
                  <a:moveTo>
                    <a:pt x="5071872" y="2779522"/>
                  </a:moveTo>
                  <a:lnTo>
                    <a:pt x="5071872" y="2743200"/>
                  </a:lnTo>
                </a:path>
                <a:path w="6007734" h="3074670">
                  <a:moveTo>
                    <a:pt x="5384292" y="2779522"/>
                  </a:moveTo>
                  <a:lnTo>
                    <a:pt x="5384292" y="2743200"/>
                  </a:lnTo>
                </a:path>
                <a:path w="6007734" h="3074670">
                  <a:moveTo>
                    <a:pt x="5696712" y="2779522"/>
                  </a:moveTo>
                  <a:lnTo>
                    <a:pt x="5696712" y="2743200"/>
                  </a:lnTo>
                </a:path>
                <a:path w="6007734" h="3074670">
                  <a:moveTo>
                    <a:pt x="6007608" y="2779522"/>
                  </a:moveTo>
                  <a:lnTo>
                    <a:pt x="6007608" y="2743200"/>
                  </a:lnTo>
                </a:path>
                <a:path w="6007734" h="3074670">
                  <a:moveTo>
                    <a:pt x="77724" y="0"/>
                  </a:moveTo>
                  <a:lnTo>
                    <a:pt x="77724" y="3074289"/>
                  </a:lnTo>
                </a:path>
                <a:path w="6007734" h="3074670">
                  <a:moveTo>
                    <a:pt x="70104" y="3034284"/>
                  </a:moveTo>
                  <a:lnTo>
                    <a:pt x="84328" y="3034284"/>
                  </a:lnTo>
                </a:path>
                <a:path w="6007734" h="3074670">
                  <a:moveTo>
                    <a:pt x="70104" y="2944368"/>
                  </a:moveTo>
                  <a:lnTo>
                    <a:pt x="84328" y="2944368"/>
                  </a:lnTo>
                </a:path>
                <a:path w="6007734" h="3074670">
                  <a:moveTo>
                    <a:pt x="70104" y="2852928"/>
                  </a:moveTo>
                  <a:lnTo>
                    <a:pt x="84328" y="2852928"/>
                  </a:lnTo>
                </a:path>
                <a:path w="6007734" h="3074670">
                  <a:moveTo>
                    <a:pt x="70104" y="2670048"/>
                  </a:moveTo>
                  <a:lnTo>
                    <a:pt x="84328" y="2670048"/>
                  </a:lnTo>
                </a:path>
                <a:path w="6007734" h="3074670">
                  <a:moveTo>
                    <a:pt x="70104" y="2578608"/>
                  </a:moveTo>
                  <a:lnTo>
                    <a:pt x="84328" y="2578608"/>
                  </a:lnTo>
                </a:path>
                <a:path w="6007734" h="3074670">
                  <a:moveTo>
                    <a:pt x="70104" y="2487168"/>
                  </a:moveTo>
                  <a:lnTo>
                    <a:pt x="84328" y="2487168"/>
                  </a:lnTo>
                </a:path>
                <a:path w="6007734" h="3074670">
                  <a:moveTo>
                    <a:pt x="70104" y="2305812"/>
                  </a:moveTo>
                  <a:lnTo>
                    <a:pt x="84328" y="2305812"/>
                  </a:lnTo>
                </a:path>
                <a:path w="6007734" h="3074670">
                  <a:moveTo>
                    <a:pt x="70104" y="2214372"/>
                  </a:moveTo>
                  <a:lnTo>
                    <a:pt x="84328" y="2214372"/>
                  </a:lnTo>
                </a:path>
                <a:path w="6007734" h="3074670">
                  <a:moveTo>
                    <a:pt x="70104" y="2122932"/>
                  </a:moveTo>
                  <a:lnTo>
                    <a:pt x="84328" y="2122932"/>
                  </a:lnTo>
                </a:path>
                <a:path w="6007734" h="3074670">
                  <a:moveTo>
                    <a:pt x="70104" y="1940052"/>
                  </a:moveTo>
                  <a:lnTo>
                    <a:pt x="84328" y="1940052"/>
                  </a:lnTo>
                </a:path>
                <a:path w="6007734" h="3074670">
                  <a:moveTo>
                    <a:pt x="70104" y="1848612"/>
                  </a:moveTo>
                  <a:lnTo>
                    <a:pt x="84328" y="1848612"/>
                  </a:lnTo>
                </a:path>
                <a:path w="6007734" h="3074670">
                  <a:moveTo>
                    <a:pt x="70104" y="1757172"/>
                  </a:moveTo>
                  <a:lnTo>
                    <a:pt x="84328" y="1757172"/>
                  </a:lnTo>
                </a:path>
                <a:path w="6007734" h="3074670">
                  <a:moveTo>
                    <a:pt x="70104" y="1575815"/>
                  </a:moveTo>
                  <a:lnTo>
                    <a:pt x="84328" y="1575815"/>
                  </a:lnTo>
                </a:path>
                <a:path w="6007734" h="3074670">
                  <a:moveTo>
                    <a:pt x="70104" y="1484376"/>
                  </a:moveTo>
                  <a:lnTo>
                    <a:pt x="84328" y="1484376"/>
                  </a:lnTo>
                </a:path>
                <a:path w="6007734" h="3074670">
                  <a:moveTo>
                    <a:pt x="70104" y="1392936"/>
                  </a:moveTo>
                  <a:lnTo>
                    <a:pt x="84328" y="1392936"/>
                  </a:lnTo>
                </a:path>
                <a:path w="6007734" h="3074670">
                  <a:moveTo>
                    <a:pt x="70104" y="1210056"/>
                  </a:moveTo>
                  <a:lnTo>
                    <a:pt x="84328" y="1210056"/>
                  </a:lnTo>
                </a:path>
                <a:path w="6007734" h="3074670">
                  <a:moveTo>
                    <a:pt x="70104" y="1118615"/>
                  </a:moveTo>
                  <a:lnTo>
                    <a:pt x="84328" y="1118615"/>
                  </a:lnTo>
                </a:path>
                <a:path w="6007734" h="3074670">
                  <a:moveTo>
                    <a:pt x="70104" y="1027176"/>
                  </a:moveTo>
                  <a:lnTo>
                    <a:pt x="84328" y="1027176"/>
                  </a:lnTo>
                </a:path>
                <a:path w="6007734" h="3074670">
                  <a:moveTo>
                    <a:pt x="70104" y="845820"/>
                  </a:moveTo>
                  <a:lnTo>
                    <a:pt x="84328" y="845820"/>
                  </a:lnTo>
                </a:path>
                <a:path w="6007734" h="3074670">
                  <a:moveTo>
                    <a:pt x="70104" y="754380"/>
                  </a:moveTo>
                  <a:lnTo>
                    <a:pt x="84328" y="754380"/>
                  </a:lnTo>
                </a:path>
                <a:path w="6007734" h="3074670">
                  <a:moveTo>
                    <a:pt x="70104" y="662939"/>
                  </a:moveTo>
                  <a:lnTo>
                    <a:pt x="84328" y="662939"/>
                  </a:lnTo>
                </a:path>
                <a:path w="6007734" h="3074670">
                  <a:moveTo>
                    <a:pt x="70104" y="480060"/>
                  </a:moveTo>
                  <a:lnTo>
                    <a:pt x="84328" y="480060"/>
                  </a:lnTo>
                </a:path>
                <a:path w="6007734" h="3074670">
                  <a:moveTo>
                    <a:pt x="70104" y="388620"/>
                  </a:moveTo>
                  <a:lnTo>
                    <a:pt x="84328" y="388620"/>
                  </a:lnTo>
                </a:path>
                <a:path w="6007734" h="3074670">
                  <a:moveTo>
                    <a:pt x="70104" y="297180"/>
                  </a:moveTo>
                  <a:lnTo>
                    <a:pt x="84328" y="297180"/>
                  </a:lnTo>
                </a:path>
                <a:path w="6007734" h="3074670">
                  <a:moveTo>
                    <a:pt x="70104" y="115824"/>
                  </a:moveTo>
                  <a:lnTo>
                    <a:pt x="84328" y="115824"/>
                  </a:lnTo>
                </a:path>
                <a:path w="6007734" h="3074670">
                  <a:moveTo>
                    <a:pt x="70104" y="24384"/>
                  </a:moveTo>
                  <a:lnTo>
                    <a:pt x="84328" y="24384"/>
                  </a:lnTo>
                </a:path>
                <a:path w="6007734" h="3074670">
                  <a:moveTo>
                    <a:pt x="64008" y="2761488"/>
                  </a:moveTo>
                  <a:lnTo>
                    <a:pt x="92202" y="2761488"/>
                  </a:lnTo>
                </a:path>
                <a:path w="6007734" h="3074670">
                  <a:moveTo>
                    <a:pt x="64008" y="2395728"/>
                  </a:moveTo>
                  <a:lnTo>
                    <a:pt x="92202" y="2395728"/>
                  </a:lnTo>
                </a:path>
                <a:path w="6007734" h="3074670">
                  <a:moveTo>
                    <a:pt x="64008" y="2031492"/>
                  </a:moveTo>
                  <a:lnTo>
                    <a:pt x="92202" y="2031492"/>
                  </a:lnTo>
                </a:path>
                <a:path w="6007734" h="3074670">
                  <a:moveTo>
                    <a:pt x="64008" y="1665732"/>
                  </a:moveTo>
                  <a:lnTo>
                    <a:pt x="92202" y="1665732"/>
                  </a:lnTo>
                </a:path>
                <a:path w="6007734" h="3074670">
                  <a:moveTo>
                    <a:pt x="64008" y="1301496"/>
                  </a:moveTo>
                  <a:lnTo>
                    <a:pt x="92202" y="1301496"/>
                  </a:lnTo>
                </a:path>
                <a:path w="6007734" h="3074670">
                  <a:moveTo>
                    <a:pt x="64008" y="937260"/>
                  </a:moveTo>
                  <a:lnTo>
                    <a:pt x="92202" y="937260"/>
                  </a:lnTo>
                </a:path>
                <a:path w="6007734" h="3074670">
                  <a:moveTo>
                    <a:pt x="64008" y="571500"/>
                  </a:moveTo>
                  <a:lnTo>
                    <a:pt x="92202" y="571500"/>
                  </a:lnTo>
                </a:path>
                <a:path w="6007734" h="3074670">
                  <a:moveTo>
                    <a:pt x="64008" y="207263"/>
                  </a:moveTo>
                  <a:lnTo>
                    <a:pt x="92202" y="207263"/>
                  </a:lnTo>
                </a:path>
              </a:pathLst>
            </a:custGeom>
            <a:ln w="3175">
              <a:solidFill>
                <a:srgbClr val="000000"/>
              </a:solidFill>
            </a:ln>
          </p:spPr>
          <p:txBody>
            <a:bodyPr wrap="square" lIns="0" tIns="0" rIns="0" bIns="0" rtlCol="0"/>
            <a:lstStyle/>
            <a:p/>
          </p:txBody>
        </p:sp>
        <p:sp>
          <p:nvSpPr>
            <p:cNvPr id="8" name="object 8"/>
            <p:cNvSpPr/>
            <p:nvPr/>
          </p:nvSpPr>
          <p:spPr>
            <a:xfrm>
              <a:off x="1895093" y="3118866"/>
              <a:ext cx="6008370" cy="1430655"/>
            </a:xfrm>
            <a:custGeom>
              <a:avLst/>
              <a:gdLst/>
              <a:ahLst/>
              <a:cxnLst/>
              <a:rect l="l" t="t" r="r" b="b"/>
              <a:pathLst>
                <a:path w="6008370" h="1430654">
                  <a:moveTo>
                    <a:pt x="0" y="1430528"/>
                  </a:moveTo>
                  <a:lnTo>
                    <a:pt x="1650" y="1428115"/>
                  </a:lnTo>
                  <a:lnTo>
                    <a:pt x="3175" y="1425829"/>
                  </a:lnTo>
                  <a:lnTo>
                    <a:pt x="47370" y="1363472"/>
                  </a:lnTo>
                  <a:lnTo>
                    <a:pt x="96138" y="1302893"/>
                  </a:lnTo>
                  <a:lnTo>
                    <a:pt x="147955" y="1246124"/>
                  </a:lnTo>
                  <a:lnTo>
                    <a:pt x="202819" y="1192530"/>
                  </a:lnTo>
                  <a:lnTo>
                    <a:pt x="260731" y="1141730"/>
                  </a:lnTo>
                  <a:lnTo>
                    <a:pt x="320167" y="1094867"/>
                  </a:lnTo>
                  <a:lnTo>
                    <a:pt x="382650" y="1050036"/>
                  </a:lnTo>
                  <a:lnTo>
                    <a:pt x="446658" y="1008126"/>
                  </a:lnTo>
                  <a:lnTo>
                    <a:pt x="512191" y="968756"/>
                  </a:lnTo>
                  <a:lnTo>
                    <a:pt x="579247" y="931545"/>
                  </a:lnTo>
                  <a:lnTo>
                    <a:pt x="647826" y="896239"/>
                  </a:lnTo>
                  <a:lnTo>
                    <a:pt x="716407" y="863473"/>
                  </a:lnTo>
                  <a:lnTo>
                    <a:pt x="786638" y="832104"/>
                  </a:lnTo>
                  <a:lnTo>
                    <a:pt x="856742" y="802640"/>
                  </a:lnTo>
                  <a:lnTo>
                    <a:pt x="876554" y="794639"/>
                  </a:lnTo>
                  <a:lnTo>
                    <a:pt x="878078" y="794004"/>
                  </a:lnTo>
                  <a:lnTo>
                    <a:pt x="908557" y="782066"/>
                  </a:lnTo>
                  <a:lnTo>
                    <a:pt x="910082" y="781431"/>
                  </a:lnTo>
                  <a:lnTo>
                    <a:pt x="920750" y="777240"/>
                  </a:lnTo>
                  <a:lnTo>
                    <a:pt x="922274" y="776732"/>
                  </a:lnTo>
                  <a:lnTo>
                    <a:pt x="939038" y="770255"/>
                  </a:lnTo>
                  <a:lnTo>
                    <a:pt x="940562" y="769747"/>
                  </a:lnTo>
                  <a:lnTo>
                    <a:pt x="949706" y="766191"/>
                  </a:lnTo>
                  <a:lnTo>
                    <a:pt x="951230" y="765683"/>
                  </a:lnTo>
                  <a:lnTo>
                    <a:pt x="971042" y="758317"/>
                  </a:lnTo>
                  <a:lnTo>
                    <a:pt x="972566" y="757682"/>
                  </a:lnTo>
                  <a:lnTo>
                    <a:pt x="974089" y="757174"/>
                  </a:lnTo>
                  <a:lnTo>
                    <a:pt x="975613" y="756539"/>
                  </a:lnTo>
                  <a:lnTo>
                    <a:pt x="977138" y="756031"/>
                  </a:lnTo>
                  <a:lnTo>
                    <a:pt x="992378" y="750443"/>
                  </a:lnTo>
                  <a:lnTo>
                    <a:pt x="993901" y="749935"/>
                  </a:lnTo>
                  <a:lnTo>
                    <a:pt x="995426" y="749300"/>
                  </a:lnTo>
                  <a:lnTo>
                    <a:pt x="996950" y="748792"/>
                  </a:lnTo>
                  <a:lnTo>
                    <a:pt x="998474" y="748157"/>
                  </a:lnTo>
                  <a:lnTo>
                    <a:pt x="1006094" y="745490"/>
                  </a:lnTo>
                  <a:lnTo>
                    <a:pt x="1007618" y="744855"/>
                  </a:lnTo>
                  <a:lnTo>
                    <a:pt x="1032001" y="736219"/>
                  </a:lnTo>
                  <a:lnTo>
                    <a:pt x="1033526" y="735711"/>
                  </a:lnTo>
                  <a:lnTo>
                    <a:pt x="1035050" y="735076"/>
                  </a:lnTo>
                  <a:lnTo>
                    <a:pt x="1036574" y="734568"/>
                  </a:lnTo>
                  <a:lnTo>
                    <a:pt x="1038098" y="734060"/>
                  </a:lnTo>
                  <a:lnTo>
                    <a:pt x="1039622" y="733552"/>
                  </a:lnTo>
                  <a:lnTo>
                    <a:pt x="1041145" y="732917"/>
                  </a:lnTo>
                  <a:lnTo>
                    <a:pt x="1042669" y="732409"/>
                  </a:lnTo>
                  <a:lnTo>
                    <a:pt x="1044194" y="731901"/>
                  </a:lnTo>
                  <a:lnTo>
                    <a:pt x="1045718" y="731393"/>
                  </a:lnTo>
                  <a:lnTo>
                    <a:pt x="1047242" y="730885"/>
                  </a:lnTo>
                  <a:lnTo>
                    <a:pt x="1048766" y="730250"/>
                  </a:lnTo>
                  <a:lnTo>
                    <a:pt x="1050289" y="729742"/>
                  </a:lnTo>
                  <a:lnTo>
                    <a:pt x="1077722" y="720344"/>
                  </a:lnTo>
                  <a:lnTo>
                    <a:pt x="1079245" y="719709"/>
                  </a:lnTo>
                  <a:lnTo>
                    <a:pt x="1097533" y="713613"/>
                  </a:lnTo>
                  <a:lnTo>
                    <a:pt x="1099058" y="713105"/>
                  </a:lnTo>
                  <a:lnTo>
                    <a:pt x="1111250" y="708914"/>
                  </a:lnTo>
                  <a:lnTo>
                    <a:pt x="1112774" y="708406"/>
                  </a:lnTo>
                  <a:lnTo>
                    <a:pt x="1128014" y="703326"/>
                  </a:lnTo>
                  <a:lnTo>
                    <a:pt x="1129538" y="702818"/>
                  </a:lnTo>
                  <a:lnTo>
                    <a:pt x="1160018" y="692912"/>
                  </a:lnTo>
                  <a:lnTo>
                    <a:pt x="1161542" y="692404"/>
                  </a:lnTo>
                  <a:lnTo>
                    <a:pt x="1163066" y="691896"/>
                  </a:lnTo>
                  <a:lnTo>
                    <a:pt x="1164589" y="691388"/>
                  </a:lnTo>
                  <a:lnTo>
                    <a:pt x="1166114" y="691007"/>
                  </a:lnTo>
                  <a:lnTo>
                    <a:pt x="1167638" y="690499"/>
                  </a:lnTo>
                  <a:lnTo>
                    <a:pt x="1169162" y="689991"/>
                  </a:lnTo>
                  <a:lnTo>
                    <a:pt x="1170686" y="689483"/>
                  </a:lnTo>
                  <a:lnTo>
                    <a:pt x="1172210" y="688975"/>
                  </a:lnTo>
                  <a:lnTo>
                    <a:pt x="1173733" y="688467"/>
                  </a:lnTo>
                  <a:lnTo>
                    <a:pt x="1187450" y="684149"/>
                  </a:lnTo>
                  <a:lnTo>
                    <a:pt x="1188974" y="683641"/>
                  </a:lnTo>
                  <a:lnTo>
                    <a:pt x="1190498" y="683133"/>
                  </a:lnTo>
                  <a:lnTo>
                    <a:pt x="1192022" y="682752"/>
                  </a:lnTo>
                  <a:lnTo>
                    <a:pt x="1193545" y="682244"/>
                  </a:lnTo>
                  <a:lnTo>
                    <a:pt x="1201166" y="679831"/>
                  </a:lnTo>
                  <a:lnTo>
                    <a:pt x="1202689" y="679323"/>
                  </a:lnTo>
                  <a:lnTo>
                    <a:pt x="1204214" y="678815"/>
                  </a:lnTo>
                  <a:lnTo>
                    <a:pt x="1205738" y="678434"/>
                  </a:lnTo>
                  <a:lnTo>
                    <a:pt x="1207262" y="677926"/>
                  </a:lnTo>
                  <a:lnTo>
                    <a:pt x="1208786" y="677418"/>
                  </a:lnTo>
                  <a:lnTo>
                    <a:pt x="1210310" y="676910"/>
                  </a:lnTo>
                  <a:lnTo>
                    <a:pt x="1211833" y="676529"/>
                  </a:lnTo>
                  <a:lnTo>
                    <a:pt x="1213358" y="676021"/>
                  </a:lnTo>
                  <a:lnTo>
                    <a:pt x="1214882" y="675513"/>
                  </a:lnTo>
                  <a:lnTo>
                    <a:pt x="1216406" y="675005"/>
                  </a:lnTo>
                  <a:lnTo>
                    <a:pt x="1217930" y="674624"/>
                  </a:lnTo>
                  <a:lnTo>
                    <a:pt x="1219454" y="674116"/>
                  </a:lnTo>
                  <a:lnTo>
                    <a:pt x="1220978" y="673608"/>
                  </a:lnTo>
                  <a:lnTo>
                    <a:pt x="1228598" y="671322"/>
                  </a:lnTo>
                  <a:lnTo>
                    <a:pt x="1230122" y="670814"/>
                  </a:lnTo>
                  <a:lnTo>
                    <a:pt x="1243838" y="666623"/>
                  </a:lnTo>
                  <a:lnTo>
                    <a:pt x="1245362" y="666115"/>
                  </a:lnTo>
                  <a:lnTo>
                    <a:pt x="1246886" y="665607"/>
                  </a:lnTo>
                  <a:lnTo>
                    <a:pt x="1248410" y="665226"/>
                  </a:lnTo>
                  <a:lnTo>
                    <a:pt x="1249933" y="664718"/>
                  </a:lnTo>
                  <a:lnTo>
                    <a:pt x="1251458" y="664210"/>
                  </a:lnTo>
                  <a:lnTo>
                    <a:pt x="1252982" y="663829"/>
                  </a:lnTo>
                  <a:lnTo>
                    <a:pt x="1260602" y="661543"/>
                  </a:lnTo>
                  <a:lnTo>
                    <a:pt x="1262126" y="661035"/>
                  </a:lnTo>
                  <a:lnTo>
                    <a:pt x="1271270" y="658241"/>
                  </a:lnTo>
                  <a:lnTo>
                    <a:pt x="1272794" y="657860"/>
                  </a:lnTo>
                  <a:lnTo>
                    <a:pt x="1274318" y="657352"/>
                  </a:lnTo>
                  <a:lnTo>
                    <a:pt x="1275842" y="656844"/>
                  </a:lnTo>
                  <a:lnTo>
                    <a:pt x="1277366" y="656463"/>
                  </a:lnTo>
                  <a:lnTo>
                    <a:pt x="1295654" y="651002"/>
                  </a:lnTo>
                  <a:lnTo>
                    <a:pt x="1297178" y="650494"/>
                  </a:lnTo>
                  <a:lnTo>
                    <a:pt x="1329182" y="641223"/>
                  </a:lnTo>
                  <a:lnTo>
                    <a:pt x="1330706" y="640715"/>
                  </a:lnTo>
                  <a:lnTo>
                    <a:pt x="1341374" y="637667"/>
                  </a:lnTo>
                  <a:lnTo>
                    <a:pt x="1342898" y="637286"/>
                  </a:lnTo>
                  <a:lnTo>
                    <a:pt x="1344422" y="636778"/>
                  </a:lnTo>
                  <a:lnTo>
                    <a:pt x="1345945" y="636397"/>
                  </a:lnTo>
                  <a:lnTo>
                    <a:pt x="1347470" y="635889"/>
                  </a:lnTo>
                  <a:lnTo>
                    <a:pt x="1348994" y="635508"/>
                  </a:lnTo>
                  <a:lnTo>
                    <a:pt x="1350518" y="635000"/>
                  </a:lnTo>
                  <a:lnTo>
                    <a:pt x="1352042" y="634619"/>
                  </a:lnTo>
                  <a:lnTo>
                    <a:pt x="1353566" y="634111"/>
                  </a:lnTo>
                  <a:lnTo>
                    <a:pt x="1355089" y="633730"/>
                  </a:lnTo>
                  <a:lnTo>
                    <a:pt x="1356614" y="633349"/>
                  </a:lnTo>
                  <a:lnTo>
                    <a:pt x="1358138" y="632841"/>
                  </a:lnTo>
                  <a:lnTo>
                    <a:pt x="1359661" y="632460"/>
                  </a:lnTo>
                  <a:lnTo>
                    <a:pt x="1361185" y="631952"/>
                  </a:lnTo>
                  <a:lnTo>
                    <a:pt x="1362709" y="631571"/>
                  </a:lnTo>
                  <a:lnTo>
                    <a:pt x="1364233" y="631190"/>
                  </a:lnTo>
                  <a:lnTo>
                    <a:pt x="1365758" y="630682"/>
                  </a:lnTo>
                  <a:lnTo>
                    <a:pt x="1367282" y="630301"/>
                  </a:lnTo>
                  <a:lnTo>
                    <a:pt x="1368806" y="629793"/>
                  </a:lnTo>
                  <a:lnTo>
                    <a:pt x="1370330" y="629412"/>
                  </a:lnTo>
                  <a:lnTo>
                    <a:pt x="1371854" y="629031"/>
                  </a:lnTo>
                  <a:lnTo>
                    <a:pt x="1373378" y="628523"/>
                  </a:lnTo>
                  <a:lnTo>
                    <a:pt x="1374902" y="628142"/>
                  </a:lnTo>
                  <a:lnTo>
                    <a:pt x="1376426" y="627634"/>
                  </a:lnTo>
                  <a:lnTo>
                    <a:pt x="1377950" y="627253"/>
                  </a:lnTo>
                  <a:lnTo>
                    <a:pt x="1379473" y="626872"/>
                  </a:lnTo>
                  <a:lnTo>
                    <a:pt x="1380997" y="626364"/>
                  </a:lnTo>
                  <a:lnTo>
                    <a:pt x="1382521" y="625983"/>
                  </a:lnTo>
                  <a:lnTo>
                    <a:pt x="1394714" y="622554"/>
                  </a:lnTo>
                  <a:lnTo>
                    <a:pt x="1396238" y="622173"/>
                  </a:lnTo>
                  <a:lnTo>
                    <a:pt x="1397761" y="621665"/>
                  </a:lnTo>
                  <a:lnTo>
                    <a:pt x="1399285" y="621284"/>
                  </a:lnTo>
                  <a:lnTo>
                    <a:pt x="1400809" y="620903"/>
                  </a:lnTo>
                  <a:lnTo>
                    <a:pt x="1402333" y="620395"/>
                  </a:lnTo>
                  <a:lnTo>
                    <a:pt x="1403858" y="620014"/>
                  </a:lnTo>
                  <a:lnTo>
                    <a:pt x="1405382" y="619633"/>
                  </a:lnTo>
                  <a:lnTo>
                    <a:pt x="1417573" y="616204"/>
                  </a:lnTo>
                  <a:lnTo>
                    <a:pt x="1419097" y="615823"/>
                  </a:lnTo>
                  <a:lnTo>
                    <a:pt x="1420621" y="615442"/>
                  </a:lnTo>
                  <a:lnTo>
                    <a:pt x="1422145" y="614934"/>
                  </a:lnTo>
                  <a:lnTo>
                    <a:pt x="1423670" y="614553"/>
                  </a:lnTo>
                  <a:lnTo>
                    <a:pt x="1425194" y="614172"/>
                  </a:lnTo>
                  <a:lnTo>
                    <a:pt x="1426718" y="613791"/>
                  </a:lnTo>
                  <a:lnTo>
                    <a:pt x="1428242" y="613283"/>
                  </a:lnTo>
                  <a:lnTo>
                    <a:pt x="1429766" y="612902"/>
                  </a:lnTo>
                  <a:lnTo>
                    <a:pt x="1431290" y="612521"/>
                  </a:lnTo>
                  <a:lnTo>
                    <a:pt x="1432814" y="612013"/>
                  </a:lnTo>
                  <a:lnTo>
                    <a:pt x="1434338" y="611632"/>
                  </a:lnTo>
                  <a:lnTo>
                    <a:pt x="1435861" y="611251"/>
                  </a:lnTo>
                  <a:lnTo>
                    <a:pt x="1437385" y="610870"/>
                  </a:lnTo>
                  <a:lnTo>
                    <a:pt x="1446530" y="608330"/>
                  </a:lnTo>
                  <a:lnTo>
                    <a:pt x="1448054" y="607949"/>
                  </a:lnTo>
                  <a:lnTo>
                    <a:pt x="1449578" y="607568"/>
                  </a:lnTo>
                  <a:lnTo>
                    <a:pt x="1451102" y="607060"/>
                  </a:lnTo>
                  <a:lnTo>
                    <a:pt x="1452626" y="606679"/>
                  </a:lnTo>
                  <a:lnTo>
                    <a:pt x="1454150" y="606298"/>
                  </a:lnTo>
                  <a:lnTo>
                    <a:pt x="1455673" y="605917"/>
                  </a:lnTo>
                  <a:lnTo>
                    <a:pt x="1457197" y="605409"/>
                  </a:lnTo>
                  <a:lnTo>
                    <a:pt x="1467866" y="602615"/>
                  </a:lnTo>
                  <a:lnTo>
                    <a:pt x="1469390" y="602234"/>
                  </a:lnTo>
                  <a:lnTo>
                    <a:pt x="1470914" y="601853"/>
                  </a:lnTo>
                  <a:lnTo>
                    <a:pt x="1472438" y="601345"/>
                  </a:lnTo>
                  <a:lnTo>
                    <a:pt x="1473961" y="600964"/>
                  </a:lnTo>
                  <a:lnTo>
                    <a:pt x="1475485" y="600583"/>
                  </a:lnTo>
                  <a:lnTo>
                    <a:pt x="1477009" y="600202"/>
                  </a:lnTo>
                  <a:lnTo>
                    <a:pt x="1478533" y="599821"/>
                  </a:lnTo>
                  <a:lnTo>
                    <a:pt x="1480058" y="599313"/>
                  </a:lnTo>
                  <a:lnTo>
                    <a:pt x="1481582" y="598932"/>
                  </a:lnTo>
                  <a:lnTo>
                    <a:pt x="1483106" y="598551"/>
                  </a:lnTo>
                  <a:lnTo>
                    <a:pt x="1484630" y="598170"/>
                  </a:lnTo>
                  <a:lnTo>
                    <a:pt x="1486154" y="597789"/>
                  </a:lnTo>
                  <a:lnTo>
                    <a:pt x="1487678" y="597281"/>
                  </a:lnTo>
                  <a:lnTo>
                    <a:pt x="1489202" y="596900"/>
                  </a:lnTo>
                  <a:lnTo>
                    <a:pt x="1490726" y="596519"/>
                  </a:lnTo>
                  <a:lnTo>
                    <a:pt x="1492250" y="596138"/>
                  </a:lnTo>
                  <a:lnTo>
                    <a:pt x="1493773" y="595757"/>
                  </a:lnTo>
                  <a:lnTo>
                    <a:pt x="1495297" y="595376"/>
                  </a:lnTo>
                  <a:lnTo>
                    <a:pt x="1496821" y="594868"/>
                  </a:lnTo>
                  <a:lnTo>
                    <a:pt x="1498345" y="594487"/>
                  </a:lnTo>
                  <a:lnTo>
                    <a:pt x="1509014" y="591693"/>
                  </a:lnTo>
                  <a:lnTo>
                    <a:pt x="1510538" y="591312"/>
                  </a:lnTo>
                  <a:lnTo>
                    <a:pt x="1521206" y="588518"/>
                  </a:lnTo>
                  <a:lnTo>
                    <a:pt x="1522730" y="588137"/>
                  </a:lnTo>
                  <a:lnTo>
                    <a:pt x="1524254" y="587756"/>
                  </a:lnTo>
                  <a:lnTo>
                    <a:pt x="1525778" y="587375"/>
                  </a:lnTo>
                  <a:lnTo>
                    <a:pt x="1527302" y="586994"/>
                  </a:lnTo>
                  <a:lnTo>
                    <a:pt x="1534921" y="584962"/>
                  </a:lnTo>
                  <a:lnTo>
                    <a:pt x="1536445" y="584581"/>
                  </a:lnTo>
                  <a:lnTo>
                    <a:pt x="1548638" y="581533"/>
                  </a:lnTo>
                  <a:lnTo>
                    <a:pt x="1550161" y="581152"/>
                  </a:lnTo>
                  <a:lnTo>
                    <a:pt x="1551685" y="580771"/>
                  </a:lnTo>
                  <a:lnTo>
                    <a:pt x="1553209" y="580390"/>
                  </a:lnTo>
                  <a:lnTo>
                    <a:pt x="1554733" y="579882"/>
                  </a:lnTo>
                  <a:lnTo>
                    <a:pt x="1568450" y="576453"/>
                  </a:lnTo>
                  <a:lnTo>
                    <a:pt x="1569973" y="576072"/>
                  </a:lnTo>
                  <a:lnTo>
                    <a:pt x="1585214" y="572262"/>
                  </a:lnTo>
                  <a:lnTo>
                    <a:pt x="1586738" y="571881"/>
                  </a:lnTo>
                  <a:lnTo>
                    <a:pt x="1588261" y="571500"/>
                  </a:lnTo>
                  <a:lnTo>
                    <a:pt x="1589785" y="571119"/>
                  </a:lnTo>
                  <a:lnTo>
                    <a:pt x="1591309" y="570738"/>
                  </a:lnTo>
                  <a:lnTo>
                    <a:pt x="1592833" y="570357"/>
                  </a:lnTo>
                  <a:lnTo>
                    <a:pt x="1594358" y="569976"/>
                  </a:lnTo>
                  <a:lnTo>
                    <a:pt x="1595882" y="569595"/>
                  </a:lnTo>
                  <a:lnTo>
                    <a:pt x="1597533" y="569214"/>
                  </a:lnTo>
                  <a:lnTo>
                    <a:pt x="1606677" y="566928"/>
                  </a:lnTo>
                  <a:lnTo>
                    <a:pt x="1615820" y="564642"/>
                  </a:lnTo>
                  <a:lnTo>
                    <a:pt x="1617345" y="564261"/>
                  </a:lnTo>
                  <a:lnTo>
                    <a:pt x="1618869" y="563880"/>
                  </a:lnTo>
                  <a:lnTo>
                    <a:pt x="1620393" y="563499"/>
                  </a:lnTo>
                  <a:lnTo>
                    <a:pt x="1621917" y="563118"/>
                  </a:lnTo>
                  <a:lnTo>
                    <a:pt x="1631060" y="560959"/>
                  </a:lnTo>
                  <a:lnTo>
                    <a:pt x="1647825" y="556768"/>
                  </a:lnTo>
                  <a:lnTo>
                    <a:pt x="1649348" y="556514"/>
                  </a:lnTo>
                  <a:lnTo>
                    <a:pt x="1663065" y="553085"/>
                  </a:lnTo>
                  <a:lnTo>
                    <a:pt x="1664589" y="552831"/>
                  </a:lnTo>
                  <a:lnTo>
                    <a:pt x="1666113" y="552450"/>
                  </a:lnTo>
                  <a:lnTo>
                    <a:pt x="1667636" y="552069"/>
                  </a:lnTo>
                  <a:lnTo>
                    <a:pt x="1669160" y="551688"/>
                  </a:lnTo>
                  <a:lnTo>
                    <a:pt x="1670684" y="551307"/>
                  </a:lnTo>
                  <a:lnTo>
                    <a:pt x="1672208" y="550926"/>
                  </a:lnTo>
                  <a:lnTo>
                    <a:pt x="1673733" y="550545"/>
                  </a:lnTo>
                  <a:lnTo>
                    <a:pt x="1675257" y="550164"/>
                  </a:lnTo>
                  <a:lnTo>
                    <a:pt x="1676781" y="549910"/>
                  </a:lnTo>
                  <a:lnTo>
                    <a:pt x="1678305" y="549529"/>
                  </a:lnTo>
                  <a:lnTo>
                    <a:pt x="1685925" y="547624"/>
                  </a:lnTo>
                  <a:lnTo>
                    <a:pt x="1687448" y="547370"/>
                  </a:lnTo>
                  <a:lnTo>
                    <a:pt x="1695069" y="545465"/>
                  </a:lnTo>
                  <a:lnTo>
                    <a:pt x="1696593" y="545084"/>
                  </a:lnTo>
                  <a:lnTo>
                    <a:pt x="1704213" y="543306"/>
                  </a:lnTo>
                  <a:lnTo>
                    <a:pt x="1705736" y="542925"/>
                  </a:lnTo>
                  <a:lnTo>
                    <a:pt x="1714881" y="540766"/>
                  </a:lnTo>
                  <a:lnTo>
                    <a:pt x="1716405" y="540512"/>
                  </a:lnTo>
                  <a:lnTo>
                    <a:pt x="1728596" y="537591"/>
                  </a:lnTo>
                  <a:lnTo>
                    <a:pt x="1730120" y="537210"/>
                  </a:lnTo>
                  <a:lnTo>
                    <a:pt x="1731645" y="536956"/>
                  </a:lnTo>
                  <a:lnTo>
                    <a:pt x="1733169" y="536575"/>
                  </a:lnTo>
                  <a:lnTo>
                    <a:pt x="1734693" y="536194"/>
                  </a:lnTo>
                  <a:lnTo>
                    <a:pt x="1736217" y="535813"/>
                  </a:lnTo>
                  <a:lnTo>
                    <a:pt x="1737741" y="535432"/>
                  </a:lnTo>
                  <a:lnTo>
                    <a:pt x="1739265" y="535178"/>
                  </a:lnTo>
                  <a:lnTo>
                    <a:pt x="1740789" y="534797"/>
                  </a:lnTo>
                  <a:lnTo>
                    <a:pt x="1742313" y="534416"/>
                  </a:lnTo>
                  <a:lnTo>
                    <a:pt x="1743836" y="534035"/>
                  </a:lnTo>
                  <a:lnTo>
                    <a:pt x="1745360" y="533781"/>
                  </a:lnTo>
                  <a:lnTo>
                    <a:pt x="1746884" y="533400"/>
                  </a:lnTo>
                  <a:lnTo>
                    <a:pt x="1748408" y="533019"/>
                  </a:lnTo>
                  <a:lnTo>
                    <a:pt x="1749933" y="532638"/>
                  </a:lnTo>
                  <a:lnTo>
                    <a:pt x="1751457" y="532384"/>
                  </a:lnTo>
                  <a:lnTo>
                    <a:pt x="1752981" y="532003"/>
                  </a:lnTo>
                  <a:lnTo>
                    <a:pt x="1754505" y="531622"/>
                  </a:lnTo>
                  <a:lnTo>
                    <a:pt x="1756029" y="531241"/>
                  </a:lnTo>
                  <a:lnTo>
                    <a:pt x="1757553" y="530860"/>
                  </a:lnTo>
                  <a:lnTo>
                    <a:pt x="1759077" y="530606"/>
                  </a:lnTo>
                  <a:lnTo>
                    <a:pt x="1760601" y="530225"/>
                  </a:lnTo>
                  <a:lnTo>
                    <a:pt x="1762125" y="529844"/>
                  </a:lnTo>
                  <a:lnTo>
                    <a:pt x="1763648" y="529463"/>
                  </a:lnTo>
                  <a:lnTo>
                    <a:pt x="1765172" y="529209"/>
                  </a:lnTo>
                  <a:lnTo>
                    <a:pt x="1766696" y="528828"/>
                  </a:lnTo>
                  <a:lnTo>
                    <a:pt x="1768220" y="528447"/>
                  </a:lnTo>
                  <a:lnTo>
                    <a:pt x="1769745" y="528066"/>
                  </a:lnTo>
                  <a:lnTo>
                    <a:pt x="1771269" y="527812"/>
                  </a:lnTo>
                  <a:lnTo>
                    <a:pt x="1772793" y="527431"/>
                  </a:lnTo>
                  <a:lnTo>
                    <a:pt x="1774317" y="527050"/>
                  </a:lnTo>
                  <a:lnTo>
                    <a:pt x="1775841" y="526796"/>
                  </a:lnTo>
                  <a:lnTo>
                    <a:pt x="1777365" y="526415"/>
                  </a:lnTo>
                  <a:lnTo>
                    <a:pt x="1778889" y="526034"/>
                  </a:lnTo>
                  <a:lnTo>
                    <a:pt x="1780413" y="525653"/>
                  </a:lnTo>
                  <a:lnTo>
                    <a:pt x="1781936" y="525399"/>
                  </a:lnTo>
                  <a:lnTo>
                    <a:pt x="1783460" y="525018"/>
                  </a:lnTo>
                  <a:lnTo>
                    <a:pt x="1784984" y="524637"/>
                  </a:lnTo>
                  <a:lnTo>
                    <a:pt x="1786508" y="524256"/>
                  </a:lnTo>
                  <a:lnTo>
                    <a:pt x="1788033" y="524002"/>
                  </a:lnTo>
                  <a:lnTo>
                    <a:pt x="1789557" y="523621"/>
                  </a:lnTo>
                  <a:lnTo>
                    <a:pt x="1791081" y="523240"/>
                  </a:lnTo>
                  <a:lnTo>
                    <a:pt x="1792605" y="522986"/>
                  </a:lnTo>
                  <a:lnTo>
                    <a:pt x="1794129" y="522605"/>
                  </a:lnTo>
                  <a:lnTo>
                    <a:pt x="1795653" y="522224"/>
                  </a:lnTo>
                  <a:lnTo>
                    <a:pt x="1797177" y="521843"/>
                  </a:lnTo>
                  <a:lnTo>
                    <a:pt x="1798701" y="521589"/>
                  </a:lnTo>
                  <a:lnTo>
                    <a:pt x="1800225" y="521208"/>
                  </a:lnTo>
                  <a:lnTo>
                    <a:pt x="1801748" y="520827"/>
                  </a:lnTo>
                  <a:lnTo>
                    <a:pt x="1809369" y="519176"/>
                  </a:lnTo>
                  <a:lnTo>
                    <a:pt x="1810893" y="518795"/>
                  </a:lnTo>
                  <a:lnTo>
                    <a:pt x="1812417" y="518414"/>
                  </a:lnTo>
                  <a:lnTo>
                    <a:pt x="1813941" y="518160"/>
                  </a:lnTo>
                  <a:lnTo>
                    <a:pt x="1815465" y="517779"/>
                  </a:lnTo>
                  <a:lnTo>
                    <a:pt x="1816989" y="517398"/>
                  </a:lnTo>
                  <a:lnTo>
                    <a:pt x="1818513" y="517144"/>
                  </a:lnTo>
                  <a:lnTo>
                    <a:pt x="1820036" y="516763"/>
                  </a:lnTo>
                  <a:lnTo>
                    <a:pt x="1821560" y="516382"/>
                  </a:lnTo>
                  <a:lnTo>
                    <a:pt x="1823084" y="516128"/>
                  </a:lnTo>
                  <a:lnTo>
                    <a:pt x="1824608" y="515747"/>
                  </a:lnTo>
                  <a:lnTo>
                    <a:pt x="1826133" y="515366"/>
                  </a:lnTo>
                  <a:lnTo>
                    <a:pt x="1827657" y="515112"/>
                  </a:lnTo>
                  <a:lnTo>
                    <a:pt x="1829181" y="514731"/>
                  </a:lnTo>
                  <a:lnTo>
                    <a:pt x="1830705" y="514350"/>
                  </a:lnTo>
                  <a:lnTo>
                    <a:pt x="1832229" y="514096"/>
                  </a:lnTo>
                  <a:lnTo>
                    <a:pt x="1833753" y="513715"/>
                  </a:lnTo>
                  <a:lnTo>
                    <a:pt x="1835277" y="513334"/>
                  </a:lnTo>
                  <a:lnTo>
                    <a:pt x="1836801" y="513080"/>
                  </a:lnTo>
                  <a:lnTo>
                    <a:pt x="1838325" y="512699"/>
                  </a:lnTo>
                  <a:lnTo>
                    <a:pt x="1839848" y="512318"/>
                  </a:lnTo>
                  <a:lnTo>
                    <a:pt x="1848993" y="510413"/>
                  </a:lnTo>
                  <a:lnTo>
                    <a:pt x="1850517" y="510032"/>
                  </a:lnTo>
                  <a:lnTo>
                    <a:pt x="1852041" y="509651"/>
                  </a:lnTo>
                  <a:lnTo>
                    <a:pt x="1853565" y="509397"/>
                  </a:lnTo>
                  <a:lnTo>
                    <a:pt x="1855089" y="509016"/>
                  </a:lnTo>
                  <a:lnTo>
                    <a:pt x="1856613" y="508635"/>
                  </a:lnTo>
                  <a:lnTo>
                    <a:pt x="1858136" y="508381"/>
                  </a:lnTo>
                  <a:lnTo>
                    <a:pt x="1859660" y="508000"/>
                  </a:lnTo>
                  <a:lnTo>
                    <a:pt x="1861184" y="507619"/>
                  </a:lnTo>
                  <a:lnTo>
                    <a:pt x="1862708" y="507365"/>
                  </a:lnTo>
                  <a:lnTo>
                    <a:pt x="1864233" y="506984"/>
                  </a:lnTo>
                  <a:lnTo>
                    <a:pt x="1865757" y="506730"/>
                  </a:lnTo>
                  <a:lnTo>
                    <a:pt x="1867281" y="506349"/>
                  </a:lnTo>
                  <a:lnTo>
                    <a:pt x="1868805" y="505968"/>
                  </a:lnTo>
                  <a:lnTo>
                    <a:pt x="1870329" y="505714"/>
                  </a:lnTo>
                  <a:lnTo>
                    <a:pt x="1877948" y="504063"/>
                  </a:lnTo>
                  <a:lnTo>
                    <a:pt x="1879472" y="503682"/>
                  </a:lnTo>
                  <a:lnTo>
                    <a:pt x="1880996" y="503301"/>
                  </a:lnTo>
                  <a:lnTo>
                    <a:pt x="1882520" y="503047"/>
                  </a:lnTo>
                  <a:lnTo>
                    <a:pt x="1884045" y="502666"/>
                  </a:lnTo>
                  <a:lnTo>
                    <a:pt x="1893189" y="500761"/>
                  </a:lnTo>
                  <a:lnTo>
                    <a:pt x="1894713" y="500380"/>
                  </a:lnTo>
                  <a:lnTo>
                    <a:pt x="1909953" y="497078"/>
                  </a:lnTo>
                  <a:lnTo>
                    <a:pt x="1911477" y="496824"/>
                  </a:lnTo>
                  <a:lnTo>
                    <a:pt x="1913001" y="496443"/>
                  </a:lnTo>
                  <a:lnTo>
                    <a:pt x="1914525" y="496189"/>
                  </a:lnTo>
                  <a:lnTo>
                    <a:pt x="1916048" y="495808"/>
                  </a:lnTo>
                  <a:lnTo>
                    <a:pt x="1917572" y="495554"/>
                  </a:lnTo>
                  <a:lnTo>
                    <a:pt x="1919096" y="495173"/>
                  </a:lnTo>
                  <a:lnTo>
                    <a:pt x="1920620" y="494792"/>
                  </a:lnTo>
                  <a:lnTo>
                    <a:pt x="1922145" y="494538"/>
                  </a:lnTo>
                  <a:lnTo>
                    <a:pt x="1923669" y="494157"/>
                  </a:lnTo>
                  <a:lnTo>
                    <a:pt x="1925193" y="493903"/>
                  </a:lnTo>
                  <a:lnTo>
                    <a:pt x="1926717" y="493522"/>
                  </a:lnTo>
                  <a:lnTo>
                    <a:pt x="1928241" y="493268"/>
                  </a:lnTo>
                  <a:lnTo>
                    <a:pt x="1929765" y="492887"/>
                  </a:lnTo>
                  <a:lnTo>
                    <a:pt x="1931289" y="492633"/>
                  </a:lnTo>
                  <a:lnTo>
                    <a:pt x="1932813" y="492252"/>
                  </a:lnTo>
                  <a:lnTo>
                    <a:pt x="1934336" y="491871"/>
                  </a:lnTo>
                  <a:lnTo>
                    <a:pt x="1935860" y="491617"/>
                  </a:lnTo>
                  <a:lnTo>
                    <a:pt x="1937384" y="491236"/>
                  </a:lnTo>
                  <a:lnTo>
                    <a:pt x="1938908" y="490982"/>
                  </a:lnTo>
                  <a:lnTo>
                    <a:pt x="1940433" y="490601"/>
                  </a:lnTo>
                  <a:lnTo>
                    <a:pt x="1941957" y="490347"/>
                  </a:lnTo>
                  <a:lnTo>
                    <a:pt x="1943481" y="489966"/>
                  </a:lnTo>
                  <a:lnTo>
                    <a:pt x="1945005" y="489712"/>
                  </a:lnTo>
                  <a:lnTo>
                    <a:pt x="1946529" y="489331"/>
                  </a:lnTo>
                  <a:lnTo>
                    <a:pt x="1948053" y="489077"/>
                  </a:lnTo>
                  <a:lnTo>
                    <a:pt x="1949577" y="488696"/>
                  </a:lnTo>
                  <a:lnTo>
                    <a:pt x="1951101" y="488442"/>
                  </a:lnTo>
                  <a:lnTo>
                    <a:pt x="1952625" y="488061"/>
                  </a:lnTo>
                  <a:lnTo>
                    <a:pt x="1954148" y="487807"/>
                  </a:lnTo>
                  <a:lnTo>
                    <a:pt x="1955672" y="487425"/>
                  </a:lnTo>
                  <a:lnTo>
                    <a:pt x="1957196" y="487172"/>
                  </a:lnTo>
                  <a:lnTo>
                    <a:pt x="1958720" y="486791"/>
                  </a:lnTo>
                  <a:lnTo>
                    <a:pt x="1960245" y="486537"/>
                  </a:lnTo>
                  <a:lnTo>
                    <a:pt x="1961769" y="486156"/>
                  </a:lnTo>
                  <a:lnTo>
                    <a:pt x="1963293" y="485901"/>
                  </a:lnTo>
                  <a:lnTo>
                    <a:pt x="1964817" y="485521"/>
                  </a:lnTo>
                  <a:lnTo>
                    <a:pt x="1966341" y="485267"/>
                  </a:lnTo>
                  <a:lnTo>
                    <a:pt x="1967865" y="484886"/>
                  </a:lnTo>
                  <a:lnTo>
                    <a:pt x="1969389" y="484505"/>
                  </a:lnTo>
                  <a:lnTo>
                    <a:pt x="1970913" y="484250"/>
                  </a:lnTo>
                  <a:lnTo>
                    <a:pt x="1972436" y="483870"/>
                  </a:lnTo>
                  <a:lnTo>
                    <a:pt x="1973960" y="483616"/>
                  </a:lnTo>
                  <a:lnTo>
                    <a:pt x="1975484" y="483235"/>
                  </a:lnTo>
                  <a:lnTo>
                    <a:pt x="1977008" y="482981"/>
                  </a:lnTo>
                  <a:lnTo>
                    <a:pt x="1978533" y="482726"/>
                  </a:lnTo>
                  <a:lnTo>
                    <a:pt x="1980057" y="482346"/>
                  </a:lnTo>
                  <a:lnTo>
                    <a:pt x="1981581" y="482092"/>
                  </a:lnTo>
                  <a:lnTo>
                    <a:pt x="1983105" y="481711"/>
                  </a:lnTo>
                  <a:lnTo>
                    <a:pt x="1984629" y="481457"/>
                  </a:lnTo>
                  <a:lnTo>
                    <a:pt x="1986153" y="481075"/>
                  </a:lnTo>
                  <a:lnTo>
                    <a:pt x="1987677" y="480822"/>
                  </a:lnTo>
                  <a:lnTo>
                    <a:pt x="1989201" y="480441"/>
                  </a:lnTo>
                  <a:lnTo>
                    <a:pt x="1990725" y="480187"/>
                  </a:lnTo>
                  <a:lnTo>
                    <a:pt x="1992248" y="479806"/>
                  </a:lnTo>
                  <a:lnTo>
                    <a:pt x="1993772" y="479551"/>
                  </a:lnTo>
                  <a:lnTo>
                    <a:pt x="1995296" y="479171"/>
                  </a:lnTo>
                  <a:lnTo>
                    <a:pt x="1996820" y="478917"/>
                  </a:lnTo>
                  <a:lnTo>
                    <a:pt x="1998345" y="478536"/>
                  </a:lnTo>
                  <a:lnTo>
                    <a:pt x="1999869" y="478282"/>
                  </a:lnTo>
                  <a:lnTo>
                    <a:pt x="2001393" y="477900"/>
                  </a:lnTo>
                  <a:lnTo>
                    <a:pt x="2002917" y="477647"/>
                  </a:lnTo>
                  <a:lnTo>
                    <a:pt x="2004441" y="477266"/>
                  </a:lnTo>
                  <a:lnTo>
                    <a:pt x="2005965" y="477012"/>
                  </a:lnTo>
                  <a:lnTo>
                    <a:pt x="2007489" y="476631"/>
                  </a:lnTo>
                  <a:lnTo>
                    <a:pt x="2009013" y="476376"/>
                  </a:lnTo>
                  <a:lnTo>
                    <a:pt x="2010536" y="476123"/>
                  </a:lnTo>
                  <a:lnTo>
                    <a:pt x="2012060" y="475742"/>
                  </a:lnTo>
                  <a:lnTo>
                    <a:pt x="2013584" y="475488"/>
                  </a:lnTo>
                  <a:lnTo>
                    <a:pt x="2015108" y="475107"/>
                  </a:lnTo>
                  <a:lnTo>
                    <a:pt x="2016633" y="474853"/>
                  </a:lnTo>
                  <a:lnTo>
                    <a:pt x="2018157" y="474472"/>
                  </a:lnTo>
                  <a:lnTo>
                    <a:pt x="2019681" y="474218"/>
                  </a:lnTo>
                  <a:lnTo>
                    <a:pt x="2021205" y="473837"/>
                  </a:lnTo>
                  <a:lnTo>
                    <a:pt x="2022729" y="473583"/>
                  </a:lnTo>
                  <a:lnTo>
                    <a:pt x="2024253" y="473201"/>
                  </a:lnTo>
                  <a:lnTo>
                    <a:pt x="2025777" y="472948"/>
                  </a:lnTo>
                  <a:lnTo>
                    <a:pt x="2027301" y="472694"/>
                  </a:lnTo>
                  <a:lnTo>
                    <a:pt x="2028825" y="472313"/>
                  </a:lnTo>
                  <a:lnTo>
                    <a:pt x="2030348" y="472059"/>
                  </a:lnTo>
                  <a:lnTo>
                    <a:pt x="2031872" y="471678"/>
                  </a:lnTo>
                  <a:lnTo>
                    <a:pt x="2033396" y="471424"/>
                  </a:lnTo>
                  <a:lnTo>
                    <a:pt x="2034920" y="471043"/>
                  </a:lnTo>
                  <a:lnTo>
                    <a:pt x="2036445" y="470788"/>
                  </a:lnTo>
                  <a:lnTo>
                    <a:pt x="2037969" y="470535"/>
                  </a:lnTo>
                  <a:lnTo>
                    <a:pt x="2039493" y="470154"/>
                  </a:lnTo>
                  <a:lnTo>
                    <a:pt x="2041017" y="469900"/>
                  </a:lnTo>
                  <a:lnTo>
                    <a:pt x="2042541" y="469519"/>
                  </a:lnTo>
                  <a:lnTo>
                    <a:pt x="2044065" y="469264"/>
                  </a:lnTo>
                  <a:lnTo>
                    <a:pt x="2045589" y="468884"/>
                  </a:lnTo>
                  <a:lnTo>
                    <a:pt x="2047113" y="468630"/>
                  </a:lnTo>
                  <a:lnTo>
                    <a:pt x="2048636" y="468375"/>
                  </a:lnTo>
                  <a:lnTo>
                    <a:pt x="2050160" y="467995"/>
                  </a:lnTo>
                  <a:lnTo>
                    <a:pt x="2051684" y="467741"/>
                  </a:lnTo>
                  <a:lnTo>
                    <a:pt x="2059305" y="466217"/>
                  </a:lnTo>
                  <a:lnTo>
                    <a:pt x="2060829" y="465836"/>
                  </a:lnTo>
                  <a:lnTo>
                    <a:pt x="2062353" y="465582"/>
                  </a:lnTo>
                  <a:lnTo>
                    <a:pt x="2063877" y="465328"/>
                  </a:lnTo>
                  <a:lnTo>
                    <a:pt x="2065401" y="464947"/>
                  </a:lnTo>
                  <a:lnTo>
                    <a:pt x="2066925" y="464693"/>
                  </a:lnTo>
                  <a:lnTo>
                    <a:pt x="2068448" y="464312"/>
                  </a:lnTo>
                  <a:lnTo>
                    <a:pt x="2069972" y="464058"/>
                  </a:lnTo>
                  <a:lnTo>
                    <a:pt x="2071496" y="463804"/>
                  </a:lnTo>
                  <a:lnTo>
                    <a:pt x="2073020" y="463423"/>
                  </a:lnTo>
                  <a:lnTo>
                    <a:pt x="2074545" y="463169"/>
                  </a:lnTo>
                  <a:lnTo>
                    <a:pt x="2076069" y="462788"/>
                  </a:lnTo>
                  <a:lnTo>
                    <a:pt x="2077593" y="462534"/>
                  </a:lnTo>
                  <a:lnTo>
                    <a:pt x="2079117" y="462280"/>
                  </a:lnTo>
                  <a:lnTo>
                    <a:pt x="2080641" y="461899"/>
                  </a:lnTo>
                  <a:lnTo>
                    <a:pt x="2082165" y="461645"/>
                  </a:lnTo>
                  <a:lnTo>
                    <a:pt x="2083689" y="461263"/>
                  </a:lnTo>
                  <a:lnTo>
                    <a:pt x="2085213" y="461010"/>
                  </a:lnTo>
                  <a:lnTo>
                    <a:pt x="2086736" y="460756"/>
                  </a:lnTo>
                  <a:lnTo>
                    <a:pt x="2088260" y="460375"/>
                  </a:lnTo>
                  <a:lnTo>
                    <a:pt x="2089784" y="460121"/>
                  </a:lnTo>
                  <a:lnTo>
                    <a:pt x="2091308" y="459867"/>
                  </a:lnTo>
                  <a:lnTo>
                    <a:pt x="2092833" y="459486"/>
                  </a:lnTo>
                  <a:lnTo>
                    <a:pt x="2094357" y="459232"/>
                  </a:lnTo>
                  <a:lnTo>
                    <a:pt x="2095881" y="458850"/>
                  </a:lnTo>
                  <a:lnTo>
                    <a:pt x="2097405" y="458597"/>
                  </a:lnTo>
                  <a:lnTo>
                    <a:pt x="2098929" y="458343"/>
                  </a:lnTo>
                  <a:lnTo>
                    <a:pt x="2100453" y="457962"/>
                  </a:lnTo>
                  <a:lnTo>
                    <a:pt x="2101977" y="457708"/>
                  </a:lnTo>
                  <a:lnTo>
                    <a:pt x="2103501" y="457454"/>
                  </a:lnTo>
                  <a:lnTo>
                    <a:pt x="2105025" y="457073"/>
                  </a:lnTo>
                  <a:lnTo>
                    <a:pt x="2106548" y="456819"/>
                  </a:lnTo>
                  <a:lnTo>
                    <a:pt x="2120265" y="454151"/>
                  </a:lnTo>
                  <a:lnTo>
                    <a:pt x="2121789" y="453771"/>
                  </a:lnTo>
                  <a:lnTo>
                    <a:pt x="2123313" y="453517"/>
                  </a:lnTo>
                  <a:lnTo>
                    <a:pt x="2124836" y="453263"/>
                  </a:lnTo>
                  <a:lnTo>
                    <a:pt x="2126360" y="452882"/>
                  </a:lnTo>
                  <a:lnTo>
                    <a:pt x="2127885" y="452628"/>
                  </a:lnTo>
                  <a:lnTo>
                    <a:pt x="2129409" y="452374"/>
                  </a:lnTo>
                  <a:lnTo>
                    <a:pt x="2130933" y="451993"/>
                  </a:lnTo>
                  <a:lnTo>
                    <a:pt x="2132457" y="451738"/>
                  </a:lnTo>
                  <a:lnTo>
                    <a:pt x="2133981" y="451485"/>
                  </a:lnTo>
                  <a:lnTo>
                    <a:pt x="2135505" y="451104"/>
                  </a:lnTo>
                  <a:lnTo>
                    <a:pt x="2137029" y="450850"/>
                  </a:lnTo>
                  <a:lnTo>
                    <a:pt x="2138553" y="450596"/>
                  </a:lnTo>
                  <a:lnTo>
                    <a:pt x="2140077" y="450214"/>
                  </a:lnTo>
                  <a:lnTo>
                    <a:pt x="2141601" y="449961"/>
                  </a:lnTo>
                  <a:lnTo>
                    <a:pt x="2143125" y="449707"/>
                  </a:lnTo>
                  <a:lnTo>
                    <a:pt x="2144648" y="449325"/>
                  </a:lnTo>
                  <a:lnTo>
                    <a:pt x="2146172" y="449072"/>
                  </a:lnTo>
                  <a:lnTo>
                    <a:pt x="2147697" y="448818"/>
                  </a:lnTo>
                  <a:lnTo>
                    <a:pt x="2149221" y="448437"/>
                  </a:lnTo>
                  <a:lnTo>
                    <a:pt x="2150745" y="448183"/>
                  </a:lnTo>
                  <a:lnTo>
                    <a:pt x="2152269" y="447929"/>
                  </a:lnTo>
                  <a:lnTo>
                    <a:pt x="2153793" y="447548"/>
                  </a:lnTo>
                  <a:lnTo>
                    <a:pt x="2155317" y="447294"/>
                  </a:lnTo>
                  <a:lnTo>
                    <a:pt x="2156841" y="447039"/>
                  </a:lnTo>
                  <a:lnTo>
                    <a:pt x="2158365" y="446659"/>
                  </a:lnTo>
                  <a:lnTo>
                    <a:pt x="2159889" y="446405"/>
                  </a:lnTo>
                  <a:lnTo>
                    <a:pt x="2161413" y="446150"/>
                  </a:lnTo>
                  <a:lnTo>
                    <a:pt x="2162936" y="445897"/>
                  </a:lnTo>
                  <a:lnTo>
                    <a:pt x="2164460" y="445516"/>
                  </a:lnTo>
                  <a:lnTo>
                    <a:pt x="2165985" y="445262"/>
                  </a:lnTo>
                  <a:lnTo>
                    <a:pt x="2167509" y="445008"/>
                  </a:lnTo>
                  <a:lnTo>
                    <a:pt x="2169033" y="444626"/>
                  </a:lnTo>
                  <a:lnTo>
                    <a:pt x="2170557" y="444373"/>
                  </a:lnTo>
                  <a:lnTo>
                    <a:pt x="2172081" y="444119"/>
                  </a:lnTo>
                  <a:lnTo>
                    <a:pt x="2173605" y="443738"/>
                  </a:lnTo>
                  <a:lnTo>
                    <a:pt x="2175129" y="443484"/>
                  </a:lnTo>
                  <a:lnTo>
                    <a:pt x="2176653" y="443230"/>
                  </a:lnTo>
                  <a:lnTo>
                    <a:pt x="2178177" y="442975"/>
                  </a:lnTo>
                  <a:lnTo>
                    <a:pt x="2179701" y="442595"/>
                  </a:lnTo>
                  <a:lnTo>
                    <a:pt x="2181225" y="442341"/>
                  </a:lnTo>
                  <a:lnTo>
                    <a:pt x="2182748" y="442087"/>
                  </a:lnTo>
                  <a:lnTo>
                    <a:pt x="2184272" y="441706"/>
                  </a:lnTo>
                  <a:lnTo>
                    <a:pt x="2185797" y="441451"/>
                  </a:lnTo>
                  <a:lnTo>
                    <a:pt x="2187321" y="441198"/>
                  </a:lnTo>
                  <a:lnTo>
                    <a:pt x="2188845" y="440944"/>
                  </a:lnTo>
                  <a:lnTo>
                    <a:pt x="2190369" y="440563"/>
                  </a:lnTo>
                  <a:lnTo>
                    <a:pt x="2191893" y="440309"/>
                  </a:lnTo>
                  <a:lnTo>
                    <a:pt x="2193417" y="440055"/>
                  </a:lnTo>
                  <a:lnTo>
                    <a:pt x="2194941" y="439674"/>
                  </a:lnTo>
                  <a:lnTo>
                    <a:pt x="2196465" y="439420"/>
                  </a:lnTo>
                  <a:lnTo>
                    <a:pt x="2197989" y="439166"/>
                  </a:lnTo>
                  <a:lnTo>
                    <a:pt x="2199513" y="438912"/>
                  </a:lnTo>
                  <a:lnTo>
                    <a:pt x="2201036" y="438531"/>
                  </a:lnTo>
                  <a:lnTo>
                    <a:pt x="2202560" y="438276"/>
                  </a:lnTo>
                  <a:lnTo>
                    <a:pt x="2204085" y="438023"/>
                  </a:lnTo>
                  <a:lnTo>
                    <a:pt x="2205609" y="437769"/>
                  </a:lnTo>
                  <a:lnTo>
                    <a:pt x="2207133" y="437388"/>
                  </a:lnTo>
                  <a:lnTo>
                    <a:pt x="2214753" y="435991"/>
                  </a:lnTo>
                  <a:lnTo>
                    <a:pt x="2216277" y="435737"/>
                  </a:lnTo>
                  <a:lnTo>
                    <a:pt x="2217801" y="435356"/>
                  </a:lnTo>
                  <a:lnTo>
                    <a:pt x="2219325" y="435101"/>
                  </a:lnTo>
                  <a:lnTo>
                    <a:pt x="2220848" y="434848"/>
                  </a:lnTo>
                  <a:lnTo>
                    <a:pt x="2222372" y="434594"/>
                  </a:lnTo>
                  <a:lnTo>
                    <a:pt x="2223897" y="434213"/>
                  </a:lnTo>
                  <a:lnTo>
                    <a:pt x="2225421" y="433959"/>
                  </a:lnTo>
                  <a:lnTo>
                    <a:pt x="2226945" y="433705"/>
                  </a:lnTo>
                  <a:lnTo>
                    <a:pt x="2228469" y="433450"/>
                  </a:lnTo>
                  <a:lnTo>
                    <a:pt x="2229993" y="433070"/>
                  </a:lnTo>
                  <a:lnTo>
                    <a:pt x="2231517" y="432816"/>
                  </a:lnTo>
                  <a:lnTo>
                    <a:pt x="2233041" y="432562"/>
                  </a:lnTo>
                  <a:lnTo>
                    <a:pt x="2234565" y="432308"/>
                  </a:lnTo>
                  <a:lnTo>
                    <a:pt x="2236089" y="431926"/>
                  </a:lnTo>
                  <a:lnTo>
                    <a:pt x="2237613" y="431673"/>
                  </a:lnTo>
                  <a:lnTo>
                    <a:pt x="2239136" y="431419"/>
                  </a:lnTo>
                  <a:lnTo>
                    <a:pt x="2240660" y="431164"/>
                  </a:lnTo>
                  <a:lnTo>
                    <a:pt x="2242185" y="430784"/>
                  </a:lnTo>
                  <a:lnTo>
                    <a:pt x="2243709" y="430530"/>
                  </a:lnTo>
                  <a:lnTo>
                    <a:pt x="2245233" y="430275"/>
                  </a:lnTo>
                  <a:lnTo>
                    <a:pt x="2246757" y="430022"/>
                  </a:lnTo>
                  <a:lnTo>
                    <a:pt x="2248281" y="429768"/>
                  </a:lnTo>
                  <a:lnTo>
                    <a:pt x="2249805" y="429387"/>
                  </a:lnTo>
                  <a:lnTo>
                    <a:pt x="2251329" y="429133"/>
                  </a:lnTo>
                  <a:lnTo>
                    <a:pt x="2252853" y="428879"/>
                  </a:lnTo>
                  <a:lnTo>
                    <a:pt x="2254377" y="428625"/>
                  </a:lnTo>
                  <a:lnTo>
                    <a:pt x="2255901" y="428244"/>
                  </a:lnTo>
                  <a:lnTo>
                    <a:pt x="2257425" y="427989"/>
                  </a:lnTo>
                  <a:lnTo>
                    <a:pt x="2258948" y="427736"/>
                  </a:lnTo>
                  <a:lnTo>
                    <a:pt x="2260472" y="427482"/>
                  </a:lnTo>
                  <a:lnTo>
                    <a:pt x="2261997" y="427228"/>
                  </a:lnTo>
                  <a:lnTo>
                    <a:pt x="2263521" y="426847"/>
                  </a:lnTo>
                  <a:lnTo>
                    <a:pt x="2265045" y="426593"/>
                  </a:lnTo>
                  <a:lnTo>
                    <a:pt x="2266569" y="426338"/>
                  </a:lnTo>
                  <a:lnTo>
                    <a:pt x="2268093" y="426085"/>
                  </a:lnTo>
                  <a:lnTo>
                    <a:pt x="2269617" y="425704"/>
                  </a:lnTo>
                  <a:lnTo>
                    <a:pt x="2271141" y="425450"/>
                  </a:lnTo>
                  <a:lnTo>
                    <a:pt x="2272665" y="425196"/>
                  </a:lnTo>
                  <a:lnTo>
                    <a:pt x="2274189" y="424942"/>
                  </a:lnTo>
                  <a:lnTo>
                    <a:pt x="2275713" y="424688"/>
                  </a:lnTo>
                  <a:lnTo>
                    <a:pt x="2277236" y="424307"/>
                  </a:lnTo>
                  <a:lnTo>
                    <a:pt x="2278760" y="424053"/>
                  </a:lnTo>
                  <a:lnTo>
                    <a:pt x="2280285" y="423799"/>
                  </a:lnTo>
                  <a:lnTo>
                    <a:pt x="2281809" y="423545"/>
                  </a:lnTo>
                  <a:lnTo>
                    <a:pt x="2283333" y="423291"/>
                  </a:lnTo>
                  <a:lnTo>
                    <a:pt x="2284857" y="422910"/>
                  </a:lnTo>
                  <a:lnTo>
                    <a:pt x="2286381" y="422656"/>
                  </a:lnTo>
                  <a:lnTo>
                    <a:pt x="2287905" y="422401"/>
                  </a:lnTo>
                  <a:lnTo>
                    <a:pt x="2289429" y="422148"/>
                  </a:lnTo>
                  <a:lnTo>
                    <a:pt x="2298572" y="420497"/>
                  </a:lnTo>
                  <a:lnTo>
                    <a:pt x="2300097" y="420243"/>
                  </a:lnTo>
                  <a:lnTo>
                    <a:pt x="2301621" y="419862"/>
                  </a:lnTo>
                  <a:lnTo>
                    <a:pt x="2303145" y="419608"/>
                  </a:lnTo>
                  <a:lnTo>
                    <a:pt x="2304669" y="419354"/>
                  </a:lnTo>
                  <a:lnTo>
                    <a:pt x="2306193" y="419100"/>
                  </a:lnTo>
                  <a:lnTo>
                    <a:pt x="2307717" y="418846"/>
                  </a:lnTo>
                  <a:lnTo>
                    <a:pt x="2309241" y="418464"/>
                  </a:lnTo>
                  <a:lnTo>
                    <a:pt x="2310765" y="418211"/>
                  </a:lnTo>
                  <a:lnTo>
                    <a:pt x="2312289" y="417957"/>
                  </a:lnTo>
                  <a:lnTo>
                    <a:pt x="2313813" y="417703"/>
                  </a:lnTo>
                  <a:lnTo>
                    <a:pt x="2315336" y="417449"/>
                  </a:lnTo>
                  <a:lnTo>
                    <a:pt x="2316860" y="417195"/>
                  </a:lnTo>
                  <a:lnTo>
                    <a:pt x="2318385" y="416813"/>
                  </a:lnTo>
                  <a:lnTo>
                    <a:pt x="2319909" y="416560"/>
                  </a:lnTo>
                  <a:lnTo>
                    <a:pt x="2321433" y="416306"/>
                  </a:lnTo>
                  <a:lnTo>
                    <a:pt x="2322957" y="416051"/>
                  </a:lnTo>
                  <a:lnTo>
                    <a:pt x="2324481" y="415798"/>
                  </a:lnTo>
                  <a:lnTo>
                    <a:pt x="2326005" y="415544"/>
                  </a:lnTo>
                  <a:lnTo>
                    <a:pt x="2327529" y="415163"/>
                  </a:lnTo>
                  <a:lnTo>
                    <a:pt x="2329053" y="414909"/>
                  </a:lnTo>
                  <a:lnTo>
                    <a:pt x="2330577" y="414655"/>
                  </a:lnTo>
                  <a:lnTo>
                    <a:pt x="2332101" y="414400"/>
                  </a:lnTo>
                  <a:lnTo>
                    <a:pt x="2333625" y="414147"/>
                  </a:lnTo>
                  <a:lnTo>
                    <a:pt x="2335148" y="413893"/>
                  </a:lnTo>
                  <a:lnTo>
                    <a:pt x="2336672" y="413512"/>
                  </a:lnTo>
                  <a:lnTo>
                    <a:pt x="2338197" y="413258"/>
                  </a:lnTo>
                  <a:lnTo>
                    <a:pt x="2339721" y="413004"/>
                  </a:lnTo>
                  <a:lnTo>
                    <a:pt x="2341245" y="412750"/>
                  </a:lnTo>
                  <a:lnTo>
                    <a:pt x="2342769" y="412496"/>
                  </a:lnTo>
                  <a:lnTo>
                    <a:pt x="2344293" y="412242"/>
                  </a:lnTo>
                  <a:lnTo>
                    <a:pt x="2345817" y="411988"/>
                  </a:lnTo>
                  <a:lnTo>
                    <a:pt x="2347341" y="411607"/>
                  </a:lnTo>
                  <a:lnTo>
                    <a:pt x="2348865" y="411353"/>
                  </a:lnTo>
                  <a:lnTo>
                    <a:pt x="2356485" y="410083"/>
                  </a:lnTo>
                  <a:lnTo>
                    <a:pt x="2358009" y="409701"/>
                  </a:lnTo>
                  <a:lnTo>
                    <a:pt x="2359533" y="409448"/>
                  </a:lnTo>
                  <a:lnTo>
                    <a:pt x="2361057" y="409194"/>
                  </a:lnTo>
                  <a:lnTo>
                    <a:pt x="2362581" y="408939"/>
                  </a:lnTo>
                  <a:lnTo>
                    <a:pt x="2364105" y="408686"/>
                  </a:lnTo>
                  <a:lnTo>
                    <a:pt x="2365629" y="408432"/>
                  </a:lnTo>
                  <a:lnTo>
                    <a:pt x="2367153" y="408178"/>
                  </a:lnTo>
                  <a:lnTo>
                    <a:pt x="2368677" y="407797"/>
                  </a:lnTo>
                  <a:lnTo>
                    <a:pt x="2370201" y="407543"/>
                  </a:lnTo>
                  <a:lnTo>
                    <a:pt x="2371725" y="407288"/>
                  </a:lnTo>
                  <a:lnTo>
                    <a:pt x="2373248" y="407035"/>
                  </a:lnTo>
                  <a:lnTo>
                    <a:pt x="2374772" y="406781"/>
                  </a:lnTo>
                  <a:lnTo>
                    <a:pt x="2376297" y="406526"/>
                  </a:lnTo>
                  <a:lnTo>
                    <a:pt x="2377821" y="406273"/>
                  </a:lnTo>
                  <a:lnTo>
                    <a:pt x="2379345" y="406019"/>
                  </a:lnTo>
                  <a:lnTo>
                    <a:pt x="2380869" y="405638"/>
                  </a:lnTo>
                  <a:lnTo>
                    <a:pt x="2382393" y="405384"/>
                  </a:lnTo>
                  <a:lnTo>
                    <a:pt x="2383917" y="405130"/>
                  </a:lnTo>
                  <a:lnTo>
                    <a:pt x="2385441" y="404875"/>
                  </a:lnTo>
                  <a:lnTo>
                    <a:pt x="2386965" y="404622"/>
                  </a:lnTo>
                  <a:lnTo>
                    <a:pt x="2388489" y="404368"/>
                  </a:lnTo>
                  <a:lnTo>
                    <a:pt x="2390013" y="404113"/>
                  </a:lnTo>
                  <a:lnTo>
                    <a:pt x="2391536" y="403860"/>
                  </a:lnTo>
                  <a:lnTo>
                    <a:pt x="2393060" y="403606"/>
                  </a:lnTo>
                  <a:lnTo>
                    <a:pt x="2394585" y="403225"/>
                  </a:lnTo>
                  <a:lnTo>
                    <a:pt x="2396109" y="402971"/>
                  </a:lnTo>
                  <a:lnTo>
                    <a:pt x="2397633" y="402717"/>
                  </a:lnTo>
                  <a:lnTo>
                    <a:pt x="2399157" y="402463"/>
                  </a:lnTo>
                  <a:lnTo>
                    <a:pt x="2400681" y="402209"/>
                  </a:lnTo>
                  <a:lnTo>
                    <a:pt x="2402205" y="401955"/>
                  </a:lnTo>
                  <a:lnTo>
                    <a:pt x="2403729" y="401700"/>
                  </a:lnTo>
                  <a:lnTo>
                    <a:pt x="2405253" y="401447"/>
                  </a:lnTo>
                  <a:lnTo>
                    <a:pt x="2406777" y="401193"/>
                  </a:lnTo>
                  <a:lnTo>
                    <a:pt x="2408301" y="400938"/>
                  </a:lnTo>
                  <a:lnTo>
                    <a:pt x="2409825" y="400558"/>
                  </a:lnTo>
                  <a:lnTo>
                    <a:pt x="2411348" y="400304"/>
                  </a:lnTo>
                  <a:lnTo>
                    <a:pt x="2412872" y="400050"/>
                  </a:lnTo>
                  <a:lnTo>
                    <a:pt x="2414397" y="399796"/>
                  </a:lnTo>
                  <a:lnTo>
                    <a:pt x="2415921" y="399542"/>
                  </a:lnTo>
                  <a:lnTo>
                    <a:pt x="2417445" y="399288"/>
                  </a:lnTo>
                  <a:lnTo>
                    <a:pt x="2418969" y="399034"/>
                  </a:lnTo>
                  <a:lnTo>
                    <a:pt x="2420493" y="398780"/>
                  </a:lnTo>
                  <a:lnTo>
                    <a:pt x="2422144" y="398525"/>
                  </a:lnTo>
                  <a:lnTo>
                    <a:pt x="2423668" y="398272"/>
                  </a:lnTo>
                  <a:lnTo>
                    <a:pt x="2425192" y="398018"/>
                  </a:lnTo>
                  <a:lnTo>
                    <a:pt x="2426716" y="397637"/>
                  </a:lnTo>
                  <a:lnTo>
                    <a:pt x="2428240" y="397383"/>
                  </a:lnTo>
                  <a:lnTo>
                    <a:pt x="2429764" y="397129"/>
                  </a:lnTo>
                  <a:lnTo>
                    <a:pt x="2431288" y="396875"/>
                  </a:lnTo>
                  <a:lnTo>
                    <a:pt x="2432811" y="396621"/>
                  </a:lnTo>
                  <a:lnTo>
                    <a:pt x="2434335" y="396367"/>
                  </a:lnTo>
                  <a:lnTo>
                    <a:pt x="2435860" y="396113"/>
                  </a:lnTo>
                  <a:lnTo>
                    <a:pt x="2437384" y="395859"/>
                  </a:lnTo>
                  <a:lnTo>
                    <a:pt x="2438908" y="395605"/>
                  </a:lnTo>
                  <a:lnTo>
                    <a:pt x="2440432" y="395350"/>
                  </a:lnTo>
                  <a:lnTo>
                    <a:pt x="2441956" y="395097"/>
                  </a:lnTo>
                  <a:lnTo>
                    <a:pt x="2443480" y="394843"/>
                  </a:lnTo>
                  <a:lnTo>
                    <a:pt x="2445004" y="394588"/>
                  </a:lnTo>
                  <a:lnTo>
                    <a:pt x="2446528" y="394208"/>
                  </a:lnTo>
                  <a:lnTo>
                    <a:pt x="2448052" y="393954"/>
                  </a:lnTo>
                  <a:lnTo>
                    <a:pt x="2449576" y="393700"/>
                  </a:lnTo>
                  <a:lnTo>
                    <a:pt x="2451100" y="393446"/>
                  </a:lnTo>
                  <a:lnTo>
                    <a:pt x="2452623" y="393192"/>
                  </a:lnTo>
                  <a:lnTo>
                    <a:pt x="2454147" y="392938"/>
                  </a:lnTo>
                  <a:lnTo>
                    <a:pt x="2455672" y="392684"/>
                  </a:lnTo>
                  <a:lnTo>
                    <a:pt x="2457196" y="392430"/>
                  </a:lnTo>
                  <a:lnTo>
                    <a:pt x="2458720" y="392175"/>
                  </a:lnTo>
                  <a:lnTo>
                    <a:pt x="2460244" y="391922"/>
                  </a:lnTo>
                  <a:lnTo>
                    <a:pt x="2461768" y="391668"/>
                  </a:lnTo>
                  <a:lnTo>
                    <a:pt x="2463292" y="391413"/>
                  </a:lnTo>
                  <a:lnTo>
                    <a:pt x="2464816" y="391160"/>
                  </a:lnTo>
                  <a:lnTo>
                    <a:pt x="2466340" y="390906"/>
                  </a:lnTo>
                  <a:lnTo>
                    <a:pt x="2467864" y="390651"/>
                  </a:lnTo>
                  <a:lnTo>
                    <a:pt x="2469388" y="390398"/>
                  </a:lnTo>
                  <a:lnTo>
                    <a:pt x="2470911" y="390017"/>
                  </a:lnTo>
                  <a:lnTo>
                    <a:pt x="2472435" y="389763"/>
                  </a:lnTo>
                  <a:lnTo>
                    <a:pt x="2473960" y="389509"/>
                  </a:lnTo>
                  <a:lnTo>
                    <a:pt x="2475484" y="389255"/>
                  </a:lnTo>
                  <a:lnTo>
                    <a:pt x="2477008" y="389000"/>
                  </a:lnTo>
                  <a:lnTo>
                    <a:pt x="2478532" y="388747"/>
                  </a:lnTo>
                  <a:lnTo>
                    <a:pt x="2480056" y="388493"/>
                  </a:lnTo>
                  <a:lnTo>
                    <a:pt x="2481580" y="388238"/>
                  </a:lnTo>
                  <a:lnTo>
                    <a:pt x="2483104" y="387985"/>
                  </a:lnTo>
                  <a:lnTo>
                    <a:pt x="2484628" y="387731"/>
                  </a:lnTo>
                  <a:lnTo>
                    <a:pt x="2486152" y="387476"/>
                  </a:lnTo>
                  <a:lnTo>
                    <a:pt x="2487676" y="387223"/>
                  </a:lnTo>
                  <a:lnTo>
                    <a:pt x="2489200" y="386969"/>
                  </a:lnTo>
                  <a:lnTo>
                    <a:pt x="2490723" y="386714"/>
                  </a:lnTo>
                  <a:lnTo>
                    <a:pt x="2492247" y="386461"/>
                  </a:lnTo>
                  <a:lnTo>
                    <a:pt x="2493772" y="386207"/>
                  </a:lnTo>
                  <a:lnTo>
                    <a:pt x="2495296" y="385953"/>
                  </a:lnTo>
                  <a:lnTo>
                    <a:pt x="2496820" y="385699"/>
                  </a:lnTo>
                  <a:lnTo>
                    <a:pt x="2498344" y="385445"/>
                  </a:lnTo>
                  <a:lnTo>
                    <a:pt x="2499868" y="385191"/>
                  </a:lnTo>
                  <a:lnTo>
                    <a:pt x="2501392" y="384937"/>
                  </a:lnTo>
                  <a:lnTo>
                    <a:pt x="2502916" y="384683"/>
                  </a:lnTo>
                  <a:lnTo>
                    <a:pt x="2504440" y="384429"/>
                  </a:lnTo>
                  <a:lnTo>
                    <a:pt x="2505964" y="384175"/>
                  </a:lnTo>
                  <a:lnTo>
                    <a:pt x="2507488" y="383921"/>
                  </a:lnTo>
                  <a:lnTo>
                    <a:pt x="2509011" y="383667"/>
                  </a:lnTo>
                  <a:lnTo>
                    <a:pt x="2510535" y="383413"/>
                  </a:lnTo>
                  <a:lnTo>
                    <a:pt x="2512060" y="383159"/>
                  </a:lnTo>
                  <a:lnTo>
                    <a:pt x="2513584" y="382778"/>
                  </a:lnTo>
                  <a:lnTo>
                    <a:pt x="2515108" y="382524"/>
                  </a:lnTo>
                  <a:lnTo>
                    <a:pt x="2516632" y="382270"/>
                  </a:lnTo>
                  <a:lnTo>
                    <a:pt x="2518156" y="382016"/>
                  </a:lnTo>
                  <a:lnTo>
                    <a:pt x="2519680" y="381762"/>
                  </a:lnTo>
                  <a:lnTo>
                    <a:pt x="2521204" y="381508"/>
                  </a:lnTo>
                  <a:lnTo>
                    <a:pt x="2522728" y="381254"/>
                  </a:lnTo>
                  <a:lnTo>
                    <a:pt x="2524252" y="381000"/>
                  </a:lnTo>
                  <a:lnTo>
                    <a:pt x="2525776" y="380746"/>
                  </a:lnTo>
                  <a:lnTo>
                    <a:pt x="2527300" y="380492"/>
                  </a:lnTo>
                  <a:lnTo>
                    <a:pt x="2528823" y="380238"/>
                  </a:lnTo>
                  <a:lnTo>
                    <a:pt x="2530347" y="379984"/>
                  </a:lnTo>
                  <a:lnTo>
                    <a:pt x="2531872" y="379730"/>
                  </a:lnTo>
                  <a:lnTo>
                    <a:pt x="2533396" y="379475"/>
                  </a:lnTo>
                  <a:lnTo>
                    <a:pt x="2534920" y="379222"/>
                  </a:lnTo>
                  <a:lnTo>
                    <a:pt x="2536444" y="378968"/>
                  </a:lnTo>
                  <a:lnTo>
                    <a:pt x="2537968" y="378713"/>
                  </a:lnTo>
                  <a:lnTo>
                    <a:pt x="2539492" y="378460"/>
                  </a:lnTo>
                  <a:lnTo>
                    <a:pt x="2541016" y="378206"/>
                  </a:lnTo>
                  <a:lnTo>
                    <a:pt x="2542540" y="377951"/>
                  </a:lnTo>
                  <a:lnTo>
                    <a:pt x="2544064" y="377698"/>
                  </a:lnTo>
                  <a:lnTo>
                    <a:pt x="2545588" y="377444"/>
                  </a:lnTo>
                  <a:lnTo>
                    <a:pt x="2547111" y="377189"/>
                  </a:lnTo>
                  <a:lnTo>
                    <a:pt x="2548635" y="376936"/>
                  </a:lnTo>
                  <a:lnTo>
                    <a:pt x="2550160" y="376682"/>
                  </a:lnTo>
                  <a:lnTo>
                    <a:pt x="2551684" y="376428"/>
                  </a:lnTo>
                  <a:lnTo>
                    <a:pt x="2553208" y="376174"/>
                  </a:lnTo>
                  <a:lnTo>
                    <a:pt x="2554732" y="375920"/>
                  </a:lnTo>
                  <a:lnTo>
                    <a:pt x="2556256" y="375666"/>
                  </a:lnTo>
                  <a:lnTo>
                    <a:pt x="2557780" y="375412"/>
                  </a:lnTo>
                  <a:lnTo>
                    <a:pt x="2559304" y="375158"/>
                  </a:lnTo>
                  <a:lnTo>
                    <a:pt x="2560828" y="374904"/>
                  </a:lnTo>
                  <a:lnTo>
                    <a:pt x="2562352" y="374650"/>
                  </a:lnTo>
                  <a:lnTo>
                    <a:pt x="2563876" y="374396"/>
                  </a:lnTo>
                  <a:lnTo>
                    <a:pt x="2565400" y="374142"/>
                  </a:lnTo>
                  <a:lnTo>
                    <a:pt x="2566923" y="373888"/>
                  </a:lnTo>
                  <a:lnTo>
                    <a:pt x="2568447" y="373634"/>
                  </a:lnTo>
                  <a:lnTo>
                    <a:pt x="2569972" y="373380"/>
                  </a:lnTo>
                  <a:lnTo>
                    <a:pt x="2571496" y="373253"/>
                  </a:lnTo>
                  <a:lnTo>
                    <a:pt x="2573020" y="372999"/>
                  </a:lnTo>
                  <a:lnTo>
                    <a:pt x="2574544" y="372745"/>
                  </a:lnTo>
                  <a:lnTo>
                    <a:pt x="2576068" y="372491"/>
                  </a:lnTo>
                  <a:lnTo>
                    <a:pt x="2577592" y="372237"/>
                  </a:lnTo>
                  <a:lnTo>
                    <a:pt x="2579116" y="371983"/>
                  </a:lnTo>
                  <a:lnTo>
                    <a:pt x="2580640" y="371729"/>
                  </a:lnTo>
                  <a:lnTo>
                    <a:pt x="2582164" y="371475"/>
                  </a:lnTo>
                  <a:lnTo>
                    <a:pt x="2583688" y="371221"/>
                  </a:lnTo>
                  <a:lnTo>
                    <a:pt x="2585211" y="370967"/>
                  </a:lnTo>
                  <a:lnTo>
                    <a:pt x="2586735" y="370713"/>
                  </a:lnTo>
                  <a:lnTo>
                    <a:pt x="2588260" y="370459"/>
                  </a:lnTo>
                  <a:lnTo>
                    <a:pt x="2589784" y="370205"/>
                  </a:lnTo>
                  <a:lnTo>
                    <a:pt x="2591308" y="369950"/>
                  </a:lnTo>
                  <a:lnTo>
                    <a:pt x="2592832" y="369697"/>
                  </a:lnTo>
                  <a:lnTo>
                    <a:pt x="2594356" y="369443"/>
                  </a:lnTo>
                  <a:lnTo>
                    <a:pt x="2595880" y="369188"/>
                  </a:lnTo>
                  <a:lnTo>
                    <a:pt x="2597404" y="368935"/>
                  </a:lnTo>
                  <a:lnTo>
                    <a:pt x="2598928" y="368681"/>
                  </a:lnTo>
                  <a:lnTo>
                    <a:pt x="2600452" y="368426"/>
                  </a:lnTo>
                  <a:lnTo>
                    <a:pt x="2601976" y="368173"/>
                  </a:lnTo>
                  <a:lnTo>
                    <a:pt x="2603500" y="367919"/>
                  </a:lnTo>
                  <a:lnTo>
                    <a:pt x="2605023" y="367664"/>
                  </a:lnTo>
                  <a:lnTo>
                    <a:pt x="2606547" y="367411"/>
                  </a:lnTo>
                  <a:lnTo>
                    <a:pt x="2608072" y="367157"/>
                  </a:lnTo>
                  <a:lnTo>
                    <a:pt x="2609596" y="366903"/>
                  </a:lnTo>
                  <a:lnTo>
                    <a:pt x="2611120" y="366649"/>
                  </a:lnTo>
                  <a:lnTo>
                    <a:pt x="2612644" y="366395"/>
                  </a:lnTo>
                  <a:lnTo>
                    <a:pt x="2614168" y="366141"/>
                  </a:lnTo>
                  <a:lnTo>
                    <a:pt x="2615692" y="366013"/>
                  </a:lnTo>
                  <a:lnTo>
                    <a:pt x="2617216" y="365760"/>
                  </a:lnTo>
                  <a:lnTo>
                    <a:pt x="2618740" y="365506"/>
                  </a:lnTo>
                  <a:lnTo>
                    <a:pt x="2620264" y="365251"/>
                  </a:lnTo>
                  <a:lnTo>
                    <a:pt x="2621788" y="364998"/>
                  </a:lnTo>
                  <a:lnTo>
                    <a:pt x="2623311" y="364744"/>
                  </a:lnTo>
                  <a:lnTo>
                    <a:pt x="2624835" y="364489"/>
                  </a:lnTo>
                  <a:lnTo>
                    <a:pt x="2626360" y="364236"/>
                  </a:lnTo>
                  <a:lnTo>
                    <a:pt x="2627884" y="363982"/>
                  </a:lnTo>
                  <a:lnTo>
                    <a:pt x="2629408" y="363728"/>
                  </a:lnTo>
                  <a:lnTo>
                    <a:pt x="2630932" y="363474"/>
                  </a:lnTo>
                  <a:lnTo>
                    <a:pt x="2632456" y="363220"/>
                  </a:lnTo>
                  <a:lnTo>
                    <a:pt x="2633980" y="362966"/>
                  </a:lnTo>
                  <a:lnTo>
                    <a:pt x="2635504" y="362712"/>
                  </a:lnTo>
                  <a:lnTo>
                    <a:pt x="2637028" y="362458"/>
                  </a:lnTo>
                  <a:lnTo>
                    <a:pt x="2638552" y="362204"/>
                  </a:lnTo>
                  <a:lnTo>
                    <a:pt x="2640076" y="361950"/>
                  </a:lnTo>
                  <a:lnTo>
                    <a:pt x="2641600" y="361823"/>
                  </a:lnTo>
                  <a:lnTo>
                    <a:pt x="2643123" y="361569"/>
                  </a:lnTo>
                  <a:lnTo>
                    <a:pt x="2644647" y="361314"/>
                  </a:lnTo>
                  <a:lnTo>
                    <a:pt x="2646172" y="361061"/>
                  </a:lnTo>
                  <a:lnTo>
                    <a:pt x="2647696" y="360807"/>
                  </a:lnTo>
                  <a:lnTo>
                    <a:pt x="2649220" y="360553"/>
                  </a:lnTo>
                  <a:lnTo>
                    <a:pt x="2650744" y="360299"/>
                  </a:lnTo>
                  <a:lnTo>
                    <a:pt x="2652268" y="360045"/>
                  </a:lnTo>
                  <a:lnTo>
                    <a:pt x="2653792" y="359791"/>
                  </a:lnTo>
                  <a:lnTo>
                    <a:pt x="2655316" y="359537"/>
                  </a:lnTo>
                  <a:lnTo>
                    <a:pt x="2656840" y="359283"/>
                  </a:lnTo>
                  <a:lnTo>
                    <a:pt x="2658364" y="359029"/>
                  </a:lnTo>
                  <a:lnTo>
                    <a:pt x="2659888" y="358775"/>
                  </a:lnTo>
                  <a:lnTo>
                    <a:pt x="2661411" y="358521"/>
                  </a:lnTo>
                  <a:lnTo>
                    <a:pt x="2662935" y="358394"/>
                  </a:lnTo>
                  <a:lnTo>
                    <a:pt x="2664460" y="358139"/>
                  </a:lnTo>
                  <a:lnTo>
                    <a:pt x="2665984" y="357886"/>
                  </a:lnTo>
                  <a:lnTo>
                    <a:pt x="2667508" y="357632"/>
                  </a:lnTo>
                  <a:lnTo>
                    <a:pt x="2669032" y="357378"/>
                  </a:lnTo>
                  <a:lnTo>
                    <a:pt x="2670556" y="357124"/>
                  </a:lnTo>
                  <a:lnTo>
                    <a:pt x="2672080" y="356870"/>
                  </a:lnTo>
                  <a:lnTo>
                    <a:pt x="2673604" y="356616"/>
                  </a:lnTo>
                  <a:lnTo>
                    <a:pt x="2675128" y="356362"/>
                  </a:lnTo>
                  <a:lnTo>
                    <a:pt x="2676652" y="356108"/>
                  </a:lnTo>
                  <a:lnTo>
                    <a:pt x="2678176" y="355854"/>
                  </a:lnTo>
                  <a:lnTo>
                    <a:pt x="2679700" y="355726"/>
                  </a:lnTo>
                  <a:lnTo>
                    <a:pt x="2681223" y="355473"/>
                  </a:lnTo>
                  <a:lnTo>
                    <a:pt x="2682747" y="355219"/>
                  </a:lnTo>
                  <a:lnTo>
                    <a:pt x="2684272" y="354964"/>
                  </a:lnTo>
                  <a:lnTo>
                    <a:pt x="2685796" y="354711"/>
                  </a:lnTo>
                  <a:lnTo>
                    <a:pt x="2687320" y="354457"/>
                  </a:lnTo>
                  <a:lnTo>
                    <a:pt x="2688844" y="354203"/>
                  </a:lnTo>
                  <a:lnTo>
                    <a:pt x="2690368" y="353949"/>
                  </a:lnTo>
                  <a:lnTo>
                    <a:pt x="2691892" y="353695"/>
                  </a:lnTo>
                  <a:lnTo>
                    <a:pt x="2693416" y="353441"/>
                  </a:lnTo>
                  <a:lnTo>
                    <a:pt x="2694940" y="353313"/>
                  </a:lnTo>
                  <a:lnTo>
                    <a:pt x="2696464" y="353060"/>
                  </a:lnTo>
                  <a:lnTo>
                    <a:pt x="2697988" y="352806"/>
                  </a:lnTo>
                  <a:lnTo>
                    <a:pt x="2699511" y="352551"/>
                  </a:lnTo>
                  <a:lnTo>
                    <a:pt x="2701035" y="352298"/>
                  </a:lnTo>
                  <a:lnTo>
                    <a:pt x="2702560" y="352044"/>
                  </a:lnTo>
                  <a:lnTo>
                    <a:pt x="2704084" y="351789"/>
                  </a:lnTo>
                  <a:lnTo>
                    <a:pt x="2705608" y="351536"/>
                  </a:lnTo>
                  <a:lnTo>
                    <a:pt x="2707132" y="351282"/>
                  </a:lnTo>
                  <a:lnTo>
                    <a:pt x="2708656" y="351028"/>
                  </a:lnTo>
                  <a:lnTo>
                    <a:pt x="2710180" y="350900"/>
                  </a:lnTo>
                  <a:lnTo>
                    <a:pt x="2711704" y="350647"/>
                  </a:lnTo>
                  <a:lnTo>
                    <a:pt x="2713228" y="350393"/>
                  </a:lnTo>
                  <a:lnTo>
                    <a:pt x="2714752" y="350138"/>
                  </a:lnTo>
                  <a:lnTo>
                    <a:pt x="2716276" y="349885"/>
                  </a:lnTo>
                  <a:lnTo>
                    <a:pt x="2717800" y="349631"/>
                  </a:lnTo>
                  <a:lnTo>
                    <a:pt x="2719323" y="349376"/>
                  </a:lnTo>
                  <a:lnTo>
                    <a:pt x="2720847" y="349123"/>
                  </a:lnTo>
                  <a:lnTo>
                    <a:pt x="2722372" y="348869"/>
                  </a:lnTo>
                  <a:lnTo>
                    <a:pt x="2723896" y="348742"/>
                  </a:lnTo>
                  <a:lnTo>
                    <a:pt x="2725420" y="348488"/>
                  </a:lnTo>
                  <a:lnTo>
                    <a:pt x="2726944" y="348234"/>
                  </a:lnTo>
                  <a:lnTo>
                    <a:pt x="2728468" y="347980"/>
                  </a:lnTo>
                  <a:lnTo>
                    <a:pt x="2729992" y="347725"/>
                  </a:lnTo>
                  <a:lnTo>
                    <a:pt x="2731516" y="347472"/>
                  </a:lnTo>
                  <a:lnTo>
                    <a:pt x="2733040" y="347218"/>
                  </a:lnTo>
                  <a:lnTo>
                    <a:pt x="2734564" y="346963"/>
                  </a:lnTo>
                  <a:lnTo>
                    <a:pt x="2736088" y="346837"/>
                  </a:lnTo>
                  <a:lnTo>
                    <a:pt x="2737611" y="346583"/>
                  </a:lnTo>
                  <a:lnTo>
                    <a:pt x="2739135" y="346329"/>
                  </a:lnTo>
                  <a:lnTo>
                    <a:pt x="2740660" y="346075"/>
                  </a:lnTo>
                  <a:lnTo>
                    <a:pt x="2742184" y="345821"/>
                  </a:lnTo>
                  <a:lnTo>
                    <a:pt x="2743708" y="345567"/>
                  </a:lnTo>
                  <a:lnTo>
                    <a:pt x="2745232" y="345313"/>
                  </a:lnTo>
                  <a:lnTo>
                    <a:pt x="2746756" y="345186"/>
                  </a:lnTo>
                  <a:lnTo>
                    <a:pt x="2748280" y="344932"/>
                  </a:lnTo>
                  <a:lnTo>
                    <a:pt x="2749804" y="344678"/>
                  </a:lnTo>
                  <a:lnTo>
                    <a:pt x="2751328" y="344424"/>
                  </a:lnTo>
                  <a:lnTo>
                    <a:pt x="2752852" y="344170"/>
                  </a:lnTo>
                  <a:lnTo>
                    <a:pt x="2754376" y="343916"/>
                  </a:lnTo>
                  <a:lnTo>
                    <a:pt x="2755900" y="343662"/>
                  </a:lnTo>
                  <a:lnTo>
                    <a:pt x="2757423" y="343408"/>
                  </a:lnTo>
                  <a:lnTo>
                    <a:pt x="2758947" y="343281"/>
                  </a:lnTo>
                  <a:lnTo>
                    <a:pt x="2760472" y="343026"/>
                  </a:lnTo>
                  <a:lnTo>
                    <a:pt x="2761996" y="342773"/>
                  </a:lnTo>
                  <a:lnTo>
                    <a:pt x="2763520" y="342519"/>
                  </a:lnTo>
                  <a:lnTo>
                    <a:pt x="2765044" y="342264"/>
                  </a:lnTo>
                  <a:lnTo>
                    <a:pt x="2766568" y="342011"/>
                  </a:lnTo>
                  <a:lnTo>
                    <a:pt x="2768092" y="341757"/>
                  </a:lnTo>
                  <a:lnTo>
                    <a:pt x="2769616" y="341630"/>
                  </a:lnTo>
                  <a:lnTo>
                    <a:pt x="2771140" y="341375"/>
                  </a:lnTo>
                  <a:lnTo>
                    <a:pt x="2772664" y="341122"/>
                  </a:lnTo>
                  <a:lnTo>
                    <a:pt x="2774188" y="340868"/>
                  </a:lnTo>
                  <a:lnTo>
                    <a:pt x="2775711" y="340613"/>
                  </a:lnTo>
                  <a:lnTo>
                    <a:pt x="2777235" y="340360"/>
                  </a:lnTo>
                  <a:lnTo>
                    <a:pt x="2778760" y="340233"/>
                  </a:lnTo>
                  <a:lnTo>
                    <a:pt x="2780284" y="339979"/>
                  </a:lnTo>
                  <a:lnTo>
                    <a:pt x="2781808" y="339725"/>
                  </a:lnTo>
                  <a:lnTo>
                    <a:pt x="2783332" y="339471"/>
                  </a:lnTo>
                  <a:lnTo>
                    <a:pt x="2784856" y="339217"/>
                  </a:lnTo>
                  <a:lnTo>
                    <a:pt x="2786380" y="338963"/>
                  </a:lnTo>
                  <a:lnTo>
                    <a:pt x="2787904" y="338709"/>
                  </a:lnTo>
                  <a:lnTo>
                    <a:pt x="2789428" y="338582"/>
                  </a:lnTo>
                  <a:lnTo>
                    <a:pt x="2790952" y="338328"/>
                  </a:lnTo>
                  <a:lnTo>
                    <a:pt x="2792476" y="338074"/>
                  </a:lnTo>
                  <a:lnTo>
                    <a:pt x="2794000" y="337820"/>
                  </a:lnTo>
                  <a:lnTo>
                    <a:pt x="2795523" y="337566"/>
                  </a:lnTo>
                  <a:lnTo>
                    <a:pt x="2797047" y="337312"/>
                  </a:lnTo>
                  <a:lnTo>
                    <a:pt x="2798572" y="337185"/>
                  </a:lnTo>
                  <a:lnTo>
                    <a:pt x="2800096" y="336931"/>
                  </a:lnTo>
                  <a:lnTo>
                    <a:pt x="2801620" y="336676"/>
                  </a:lnTo>
                  <a:lnTo>
                    <a:pt x="2803144" y="336423"/>
                  </a:lnTo>
                  <a:lnTo>
                    <a:pt x="2804668" y="336169"/>
                  </a:lnTo>
                  <a:lnTo>
                    <a:pt x="2806192" y="335914"/>
                  </a:lnTo>
                  <a:lnTo>
                    <a:pt x="2807716" y="335788"/>
                  </a:lnTo>
                  <a:lnTo>
                    <a:pt x="2809240" y="335534"/>
                  </a:lnTo>
                  <a:lnTo>
                    <a:pt x="2810764" y="335280"/>
                  </a:lnTo>
                  <a:lnTo>
                    <a:pt x="2812288" y="335025"/>
                  </a:lnTo>
                  <a:lnTo>
                    <a:pt x="2813811" y="334772"/>
                  </a:lnTo>
                  <a:lnTo>
                    <a:pt x="2815335" y="334518"/>
                  </a:lnTo>
                  <a:lnTo>
                    <a:pt x="2816860" y="334391"/>
                  </a:lnTo>
                  <a:lnTo>
                    <a:pt x="2818384" y="334137"/>
                  </a:lnTo>
                  <a:lnTo>
                    <a:pt x="2819908" y="333883"/>
                  </a:lnTo>
                  <a:lnTo>
                    <a:pt x="2821432" y="333629"/>
                  </a:lnTo>
                  <a:lnTo>
                    <a:pt x="2822956" y="333375"/>
                  </a:lnTo>
                  <a:lnTo>
                    <a:pt x="2824480" y="333248"/>
                  </a:lnTo>
                  <a:lnTo>
                    <a:pt x="2826004" y="332994"/>
                  </a:lnTo>
                  <a:lnTo>
                    <a:pt x="2827528" y="332739"/>
                  </a:lnTo>
                  <a:lnTo>
                    <a:pt x="2829052" y="332486"/>
                  </a:lnTo>
                  <a:lnTo>
                    <a:pt x="2830576" y="332232"/>
                  </a:lnTo>
                  <a:lnTo>
                    <a:pt x="2832100" y="331978"/>
                  </a:lnTo>
                  <a:lnTo>
                    <a:pt x="2833623" y="331850"/>
                  </a:lnTo>
                  <a:lnTo>
                    <a:pt x="2835147" y="331597"/>
                  </a:lnTo>
                  <a:lnTo>
                    <a:pt x="2836672" y="331343"/>
                  </a:lnTo>
                  <a:lnTo>
                    <a:pt x="2838196" y="331088"/>
                  </a:lnTo>
                  <a:lnTo>
                    <a:pt x="2839720" y="330835"/>
                  </a:lnTo>
                  <a:lnTo>
                    <a:pt x="2841244" y="330708"/>
                  </a:lnTo>
                  <a:lnTo>
                    <a:pt x="2842768" y="330454"/>
                  </a:lnTo>
                  <a:lnTo>
                    <a:pt x="2844292" y="330200"/>
                  </a:lnTo>
                  <a:lnTo>
                    <a:pt x="2845816" y="329946"/>
                  </a:lnTo>
                  <a:lnTo>
                    <a:pt x="2847340" y="329692"/>
                  </a:lnTo>
                  <a:lnTo>
                    <a:pt x="2848864" y="329564"/>
                  </a:lnTo>
                  <a:lnTo>
                    <a:pt x="2850388" y="329311"/>
                  </a:lnTo>
                  <a:lnTo>
                    <a:pt x="2851911" y="329057"/>
                  </a:lnTo>
                  <a:lnTo>
                    <a:pt x="2853435" y="328803"/>
                  </a:lnTo>
                  <a:lnTo>
                    <a:pt x="2854960" y="328549"/>
                  </a:lnTo>
                  <a:lnTo>
                    <a:pt x="2856484" y="328422"/>
                  </a:lnTo>
                  <a:lnTo>
                    <a:pt x="2858008" y="328168"/>
                  </a:lnTo>
                  <a:lnTo>
                    <a:pt x="2859532" y="327913"/>
                  </a:lnTo>
                  <a:lnTo>
                    <a:pt x="2861056" y="327660"/>
                  </a:lnTo>
                  <a:lnTo>
                    <a:pt x="2862580" y="327406"/>
                  </a:lnTo>
                  <a:lnTo>
                    <a:pt x="2864104" y="327279"/>
                  </a:lnTo>
                  <a:lnTo>
                    <a:pt x="2873247" y="325882"/>
                  </a:lnTo>
                  <a:lnTo>
                    <a:pt x="2874772" y="325628"/>
                  </a:lnTo>
                  <a:lnTo>
                    <a:pt x="2876296" y="325374"/>
                  </a:lnTo>
                  <a:lnTo>
                    <a:pt x="2877820" y="325120"/>
                  </a:lnTo>
                  <a:lnTo>
                    <a:pt x="2879344" y="324993"/>
                  </a:lnTo>
                  <a:lnTo>
                    <a:pt x="2880868" y="324738"/>
                  </a:lnTo>
                  <a:lnTo>
                    <a:pt x="2882392" y="324485"/>
                  </a:lnTo>
                  <a:lnTo>
                    <a:pt x="2883916" y="324231"/>
                  </a:lnTo>
                  <a:lnTo>
                    <a:pt x="2885440" y="323976"/>
                  </a:lnTo>
                  <a:lnTo>
                    <a:pt x="2886964" y="323850"/>
                  </a:lnTo>
                  <a:lnTo>
                    <a:pt x="2888488" y="323596"/>
                  </a:lnTo>
                  <a:lnTo>
                    <a:pt x="2890011" y="323342"/>
                  </a:lnTo>
                  <a:lnTo>
                    <a:pt x="2891535" y="323088"/>
                  </a:lnTo>
                  <a:lnTo>
                    <a:pt x="2893060" y="322961"/>
                  </a:lnTo>
                  <a:lnTo>
                    <a:pt x="2894584" y="322707"/>
                  </a:lnTo>
                  <a:lnTo>
                    <a:pt x="2896108" y="322453"/>
                  </a:lnTo>
                  <a:lnTo>
                    <a:pt x="2897632" y="322199"/>
                  </a:lnTo>
                  <a:lnTo>
                    <a:pt x="2899156" y="321945"/>
                  </a:lnTo>
                  <a:lnTo>
                    <a:pt x="2900680" y="321818"/>
                  </a:lnTo>
                  <a:lnTo>
                    <a:pt x="2902204" y="321563"/>
                  </a:lnTo>
                  <a:lnTo>
                    <a:pt x="2903728" y="321310"/>
                  </a:lnTo>
                  <a:lnTo>
                    <a:pt x="2905252" y="321056"/>
                  </a:lnTo>
                  <a:lnTo>
                    <a:pt x="2906776" y="320929"/>
                  </a:lnTo>
                  <a:lnTo>
                    <a:pt x="2908300" y="320675"/>
                  </a:lnTo>
                  <a:lnTo>
                    <a:pt x="2909823" y="320421"/>
                  </a:lnTo>
                  <a:lnTo>
                    <a:pt x="2911347" y="320167"/>
                  </a:lnTo>
                  <a:lnTo>
                    <a:pt x="2912872" y="319913"/>
                  </a:lnTo>
                  <a:lnTo>
                    <a:pt x="2914396" y="319786"/>
                  </a:lnTo>
                  <a:lnTo>
                    <a:pt x="2915920" y="319532"/>
                  </a:lnTo>
                  <a:lnTo>
                    <a:pt x="2917444" y="319278"/>
                  </a:lnTo>
                  <a:lnTo>
                    <a:pt x="2918968" y="319024"/>
                  </a:lnTo>
                  <a:lnTo>
                    <a:pt x="2920492" y="318897"/>
                  </a:lnTo>
                  <a:lnTo>
                    <a:pt x="2922016" y="318643"/>
                  </a:lnTo>
                  <a:lnTo>
                    <a:pt x="2923540" y="318388"/>
                  </a:lnTo>
                  <a:lnTo>
                    <a:pt x="2925064" y="318135"/>
                  </a:lnTo>
                  <a:lnTo>
                    <a:pt x="2926588" y="318008"/>
                  </a:lnTo>
                  <a:lnTo>
                    <a:pt x="2928111" y="317754"/>
                  </a:lnTo>
                  <a:lnTo>
                    <a:pt x="2929635" y="317500"/>
                  </a:lnTo>
                  <a:lnTo>
                    <a:pt x="2931160" y="317246"/>
                  </a:lnTo>
                  <a:lnTo>
                    <a:pt x="2932684" y="317119"/>
                  </a:lnTo>
                  <a:lnTo>
                    <a:pt x="2934208" y="316864"/>
                  </a:lnTo>
                  <a:lnTo>
                    <a:pt x="2935732" y="316611"/>
                  </a:lnTo>
                  <a:lnTo>
                    <a:pt x="2937256" y="316357"/>
                  </a:lnTo>
                  <a:lnTo>
                    <a:pt x="2938780" y="316103"/>
                  </a:lnTo>
                  <a:lnTo>
                    <a:pt x="2940304" y="315975"/>
                  </a:lnTo>
                  <a:lnTo>
                    <a:pt x="2941828" y="315722"/>
                  </a:lnTo>
                  <a:lnTo>
                    <a:pt x="2943352" y="315468"/>
                  </a:lnTo>
                  <a:lnTo>
                    <a:pt x="2944876" y="315213"/>
                  </a:lnTo>
                  <a:lnTo>
                    <a:pt x="2946400" y="315087"/>
                  </a:lnTo>
                  <a:lnTo>
                    <a:pt x="2947923" y="314833"/>
                  </a:lnTo>
                  <a:lnTo>
                    <a:pt x="2949447" y="314579"/>
                  </a:lnTo>
                  <a:lnTo>
                    <a:pt x="2950972" y="314325"/>
                  </a:lnTo>
                  <a:lnTo>
                    <a:pt x="2952496" y="314198"/>
                  </a:lnTo>
                  <a:lnTo>
                    <a:pt x="2954020" y="313944"/>
                  </a:lnTo>
                  <a:lnTo>
                    <a:pt x="2955544" y="313689"/>
                  </a:lnTo>
                  <a:lnTo>
                    <a:pt x="2957068" y="313436"/>
                  </a:lnTo>
                  <a:lnTo>
                    <a:pt x="2958592" y="313309"/>
                  </a:lnTo>
                  <a:lnTo>
                    <a:pt x="2960116" y="313055"/>
                  </a:lnTo>
                  <a:lnTo>
                    <a:pt x="2961640" y="312800"/>
                  </a:lnTo>
                  <a:lnTo>
                    <a:pt x="2963164" y="312674"/>
                  </a:lnTo>
                  <a:lnTo>
                    <a:pt x="2964688" y="312420"/>
                  </a:lnTo>
                  <a:lnTo>
                    <a:pt x="2966211" y="312166"/>
                  </a:lnTo>
                  <a:lnTo>
                    <a:pt x="2967735" y="311912"/>
                  </a:lnTo>
                  <a:lnTo>
                    <a:pt x="2969260" y="311785"/>
                  </a:lnTo>
                  <a:lnTo>
                    <a:pt x="2970784" y="311531"/>
                  </a:lnTo>
                  <a:lnTo>
                    <a:pt x="2972308" y="311276"/>
                  </a:lnTo>
                  <a:lnTo>
                    <a:pt x="2973832" y="311023"/>
                  </a:lnTo>
                  <a:lnTo>
                    <a:pt x="2975356" y="310896"/>
                  </a:lnTo>
                  <a:lnTo>
                    <a:pt x="2976880" y="310642"/>
                  </a:lnTo>
                  <a:lnTo>
                    <a:pt x="2978404" y="310388"/>
                  </a:lnTo>
                  <a:lnTo>
                    <a:pt x="2979928" y="310134"/>
                  </a:lnTo>
                  <a:lnTo>
                    <a:pt x="2981452" y="310007"/>
                  </a:lnTo>
                  <a:lnTo>
                    <a:pt x="2982976" y="309753"/>
                  </a:lnTo>
                  <a:lnTo>
                    <a:pt x="2984500" y="309499"/>
                  </a:lnTo>
                  <a:lnTo>
                    <a:pt x="2986023" y="309245"/>
                  </a:lnTo>
                  <a:lnTo>
                    <a:pt x="2987547" y="309118"/>
                  </a:lnTo>
                  <a:lnTo>
                    <a:pt x="2989072" y="308863"/>
                  </a:lnTo>
                  <a:lnTo>
                    <a:pt x="2990596" y="308610"/>
                  </a:lnTo>
                  <a:lnTo>
                    <a:pt x="2992120" y="308483"/>
                  </a:lnTo>
                  <a:lnTo>
                    <a:pt x="2993644" y="308229"/>
                  </a:lnTo>
                  <a:lnTo>
                    <a:pt x="2995168" y="307975"/>
                  </a:lnTo>
                  <a:lnTo>
                    <a:pt x="2996692" y="307721"/>
                  </a:lnTo>
                  <a:lnTo>
                    <a:pt x="2998216" y="307594"/>
                  </a:lnTo>
                  <a:lnTo>
                    <a:pt x="2999740" y="307339"/>
                  </a:lnTo>
                  <a:lnTo>
                    <a:pt x="3001264" y="307086"/>
                  </a:lnTo>
                  <a:lnTo>
                    <a:pt x="3002788" y="306832"/>
                  </a:lnTo>
                  <a:lnTo>
                    <a:pt x="3004311" y="306705"/>
                  </a:lnTo>
                  <a:lnTo>
                    <a:pt x="3005835" y="306450"/>
                  </a:lnTo>
                  <a:lnTo>
                    <a:pt x="3007360" y="306197"/>
                  </a:lnTo>
                  <a:lnTo>
                    <a:pt x="3008884" y="306070"/>
                  </a:lnTo>
                  <a:lnTo>
                    <a:pt x="3010408" y="305816"/>
                  </a:lnTo>
                  <a:lnTo>
                    <a:pt x="3011932" y="305562"/>
                  </a:lnTo>
                  <a:lnTo>
                    <a:pt x="3013456" y="305308"/>
                  </a:lnTo>
                  <a:lnTo>
                    <a:pt x="3014980" y="305181"/>
                  </a:lnTo>
                  <a:lnTo>
                    <a:pt x="3016504" y="304926"/>
                  </a:lnTo>
                  <a:lnTo>
                    <a:pt x="3018028" y="304673"/>
                  </a:lnTo>
                  <a:lnTo>
                    <a:pt x="3019552" y="304546"/>
                  </a:lnTo>
                  <a:lnTo>
                    <a:pt x="3028696" y="303149"/>
                  </a:lnTo>
                  <a:lnTo>
                    <a:pt x="3030220" y="303022"/>
                  </a:lnTo>
                  <a:lnTo>
                    <a:pt x="3031744" y="302768"/>
                  </a:lnTo>
                  <a:lnTo>
                    <a:pt x="3033268" y="302513"/>
                  </a:lnTo>
                  <a:lnTo>
                    <a:pt x="3034792" y="302260"/>
                  </a:lnTo>
                  <a:lnTo>
                    <a:pt x="3036316" y="302133"/>
                  </a:lnTo>
                  <a:lnTo>
                    <a:pt x="3037840" y="301879"/>
                  </a:lnTo>
                  <a:lnTo>
                    <a:pt x="3039364" y="301625"/>
                  </a:lnTo>
                  <a:lnTo>
                    <a:pt x="3040888" y="301498"/>
                  </a:lnTo>
                  <a:lnTo>
                    <a:pt x="3042411" y="301244"/>
                  </a:lnTo>
                  <a:lnTo>
                    <a:pt x="3043935" y="300989"/>
                  </a:lnTo>
                  <a:lnTo>
                    <a:pt x="3045460" y="300863"/>
                  </a:lnTo>
                  <a:lnTo>
                    <a:pt x="3046984" y="300609"/>
                  </a:lnTo>
                  <a:lnTo>
                    <a:pt x="3048508" y="300355"/>
                  </a:lnTo>
                  <a:lnTo>
                    <a:pt x="3050032" y="300100"/>
                  </a:lnTo>
                  <a:lnTo>
                    <a:pt x="3051556" y="299974"/>
                  </a:lnTo>
                  <a:lnTo>
                    <a:pt x="3053080" y="299720"/>
                  </a:lnTo>
                  <a:lnTo>
                    <a:pt x="3054604" y="299466"/>
                  </a:lnTo>
                  <a:lnTo>
                    <a:pt x="3056128" y="299338"/>
                  </a:lnTo>
                  <a:lnTo>
                    <a:pt x="3057652" y="299085"/>
                  </a:lnTo>
                  <a:lnTo>
                    <a:pt x="3059176" y="298831"/>
                  </a:lnTo>
                  <a:lnTo>
                    <a:pt x="3060700" y="298704"/>
                  </a:lnTo>
                  <a:lnTo>
                    <a:pt x="3062223" y="298450"/>
                  </a:lnTo>
                  <a:lnTo>
                    <a:pt x="3063747" y="298196"/>
                  </a:lnTo>
                  <a:lnTo>
                    <a:pt x="3065272" y="298069"/>
                  </a:lnTo>
                  <a:lnTo>
                    <a:pt x="3066796" y="297814"/>
                  </a:lnTo>
                  <a:lnTo>
                    <a:pt x="3068320" y="297561"/>
                  </a:lnTo>
                  <a:lnTo>
                    <a:pt x="3069844" y="297307"/>
                  </a:lnTo>
                  <a:lnTo>
                    <a:pt x="3071368" y="297180"/>
                  </a:lnTo>
                  <a:lnTo>
                    <a:pt x="3072892" y="296925"/>
                  </a:lnTo>
                  <a:lnTo>
                    <a:pt x="3074416" y="296672"/>
                  </a:lnTo>
                  <a:lnTo>
                    <a:pt x="3082035" y="295656"/>
                  </a:lnTo>
                  <a:lnTo>
                    <a:pt x="3083560" y="295401"/>
                  </a:lnTo>
                  <a:lnTo>
                    <a:pt x="3085084" y="295275"/>
                  </a:lnTo>
                  <a:lnTo>
                    <a:pt x="3086608" y="295021"/>
                  </a:lnTo>
                  <a:lnTo>
                    <a:pt x="3088132" y="294767"/>
                  </a:lnTo>
                  <a:lnTo>
                    <a:pt x="3089656" y="294639"/>
                  </a:lnTo>
                  <a:lnTo>
                    <a:pt x="3091180" y="294386"/>
                  </a:lnTo>
                  <a:lnTo>
                    <a:pt x="3092704" y="294132"/>
                  </a:lnTo>
                  <a:lnTo>
                    <a:pt x="3094228" y="294005"/>
                  </a:lnTo>
                  <a:lnTo>
                    <a:pt x="3095752" y="293750"/>
                  </a:lnTo>
                  <a:lnTo>
                    <a:pt x="3097276" y="293497"/>
                  </a:lnTo>
                  <a:lnTo>
                    <a:pt x="3098800" y="293370"/>
                  </a:lnTo>
                  <a:lnTo>
                    <a:pt x="3100323" y="293116"/>
                  </a:lnTo>
                  <a:lnTo>
                    <a:pt x="3101847" y="292862"/>
                  </a:lnTo>
                  <a:lnTo>
                    <a:pt x="3103372" y="292735"/>
                  </a:lnTo>
                  <a:lnTo>
                    <a:pt x="3104896" y="292481"/>
                  </a:lnTo>
                  <a:lnTo>
                    <a:pt x="3106420" y="292226"/>
                  </a:lnTo>
                  <a:lnTo>
                    <a:pt x="3107944" y="292100"/>
                  </a:lnTo>
                  <a:lnTo>
                    <a:pt x="3109468" y="291846"/>
                  </a:lnTo>
                  <a:lnTo>
                    <a:pt x="3110992" y="291592"/>
                  </a:lnTo>
                  <a:lnTo>
                    <a:pt x="3112516" y="291464"/>
                  </a:lnTo>
                  <a:lnTo>
                    <a:pt x="3114040" y="291211"/>
                  </a:lnTo>
                  <a:lnTo>
                    <a:pt x="3115564" y="290957"/>
                  </a:lnTo>
                  <a:lnTo>
                    <a:pt x="3117088" y="290703"/>
                  </a:lnTo>
                  <a:lnTo>
                    <a:pt x="3118611" y="290575"/>
                  </a:lnTo>
                  <a:lnTo>
                    <a:pt x="3120135" y="290322"/>
                  </a:lnTo>
                  <a:lnTo>
                    <a:pt x="3121660" y="290195"/>
                  </a:lnTo>
                  <a:lnTo>
                    <a:pt x="3123184" y="289941"/>
                  </a:lnTo>
                  <a:lnTo>
                    <a:pt x="3124708" y="289687"/>
                  </a:lnTo>
                  <a:lnTo>
                    <a:pt x="3126232" y="289560"/>
                  </a:lnTo>
                  <a:lnTo>
                    <a:pt x="3127756" y="289306"/>
                  </a:lnTo>
                  <a:lnTo>
                    <a:pt x="3129280" y="289051"/>
                  </a:lnTo>
                  <a:lnTo>
                    <a:pt x="3130804" y="288925"/>
                  </a:lnTo>
                  <a:lnTo>
                    <a:pt x="3132328" y="288671"/>
                  </a:lnTo>
                  <a:lnTo>
                    <a:pt x="3133852" y="288417"/>
                  </a:lnTo>
                  <a:lnTo>
                    <a:pt x="3135376" y="288289"/>
                  </a:lnTo>
                  <a:lnTo>
                    <a:pt x="3136900" y="288036"/>
                  </a:lnTo>
                  <a:lnTo>
                    <a:pt x="3138423" y="287782"/>
                  </a:lnTo>
                  <a:lnTo>
                    <a:pt x="3139947" y="287655"/>
                  </a:lnTo>
                  <a:lnTo>
                    <a:pt x="3141472" y="287400"/>
                  </a:lnTo>
                  <a:lnTo>
                    <a:pt x="3142996" y="287147"/>
                  </a:lnTo>
                  <a:lnTo>
                    <a:pt x="3144520" y="287020"/>
                  </a:lnTo>
                  <a:lnTo>
                    <a:pt x="3146044" y="286766"/>
                  </a:lnTo>
                  <a:lnTo>
                    <a:pt x="3147568" y="286512"/>
                  </a:lnTo>
                  <a:lnTo>
                    <a:pt x="3149092" y="286385"/>
                  </a:lnTo>
                  <a:lnTo>
                    <a:pt x="3150616" y="286131"/>
                  </a:lnTo>
                  <a:lnTo>
                    <a:pt x="3152140" y="285876"/>
                  </a:lnTo>
                  <a:lnTo>
                    <a:pt x="3153664" y="285750"/>
                  </a:lnTo>
                  <a:lnTo>
                    <a:pt x="3155188" y="285496"/>
                  </a:lnTo>
                  <a:lnTo>
                    <a:pt x="3156711" y="285242"/>
                  </a:lnTo>
                  <a:lnTo>
                    <a:pt x="3158235" y="285114"/>
                  </a:lnTo>
                  <a:lnTo>
                    <a:pt x="3159760" y="284861"/>
                  </a:lnTo>
                  <a:lnTo>
                    <a:pt x="3161284" y="284734"/>
                  </a:lnTo>
                  <a:lnTo>
                    <a:pt x="3162808" y="284480"/>
                  </a:lnTo>
                  <a:lnTo>
                    <a:pt x="3164332" y="284225"/>
                  </a:lnTo>
                  <a:lnTo>
                    <a:pt x="3165856" y="284099"/>
                  </a:lnTo>
                  <a:lnTo>
                    <a:pt x="3167380" y="283845"/>
                  </a:lnTo>
                  <a:lnTo>
                    <a:pt x="3168904" y="283591"/>
                  </a:lnTo>
                  <a:lnTo>
                    <a:pt x="3170428" y="283463"/>
                  </a:lnTo>
                  <a:lnTo>
                    <a:pt x="3171952" y="283210"/>
                  </a:lnTo>
                  <a:lnTo>
                    <a:pt x="3173476" y="282956"/>
                  </a:lnTo>
                  <a:lnTo>
                    <a:pt x="3175000" y="282829"/>
                  </a:lnTo>
                  <a:lnTo>
                    <a:pt x="3176523" y="282575"/>
                  </a:lnTo>
                  <a:lnTo>
                    <a:pt x="3178047" y="282448"/>
                  </a:lnTo>
                  <a:lnTo>
                    <a:pt x="3179572" y="282194"/>
                  </a:lnTo>
                  <a:lnTo>
                    <a:pt x="3181096" y="281939"/>
                  </a:lnTo>
                  <a:lnTo>
                    <a:pt x="3182620" y="281813"/>
                  </a:lnTo>
                  <a:lnTo>
                    <a:pt x="3184144" y="281559"/>
                  </a:lnTo>
                  <a:lnTo>
                    <a:pt x="3185668" y="281305"/>
                  </a:lnTo>
                  <a:lnTo>
                    <a:pt x="3187192" y="281178"/>
                  </a:lnTo>
                  <a:lnTo>
                    <a:pt x="3188716" y="280924"/>
                  </a:lnTo>
                  <a:lnTo>
                    <a:pt x="3190240" y="280670"/>
                  </a:lnTo>
                  <a:lnTo>
                    <a:pt x="3191764" y="280543"/>
                  </a:lnTo>
                  <a:lnTo>
                    <a:pt x="3193288" y="280288"/>
                  </a:lnTo>
                  <a:lnTo>
                    <a:pt x="3194811" y="280162"/>
                  </a:lnTo>
                  <a:lnTo>
                    <a:pt x="3196335" y="279908"/>
                  </a:lnTo>
                  <a:lnTo>
                    <a:pt x="3197860" y="279654"/>
                  </a:lnTo>
                  <a:lnTo>
                    <a:pt x="3199384" y="279526"/>
                  </a:lnTo>
                  <a:lnTo>
                    <a:pt x="3200908" y="279273"/>
                  </a:lnTo>
                  <a:lnTo>
                    <a:pt x="3202432" y="279019"/>
                  </a:lnTo>
                  <a:lnTo>
                    <a:pt x="3203956" y="278892"/>
                  </a:lnTo>
                  <a:lnTo>
                    <a:pt x="3205480" y="278638"/>
                  </a:lnTo>
                  <a:lnTo>
                    <a:pt x="3207004" y="278511"/>
                  </a:lnTo>
                  <a:lnTo>
                    <a:pt x="3208528" y="278257"/>
                  </a:lnTo>
                  <a:lnTo>
                    <a:pt x="3210052" y="278003"/>
                  </a:lnTo>
                  <a:lnTo>
                    <a:pt x="3211576" y="277875"/>
                  </a:lnTo>
                  <a:lnTo>
                    <a:pt x="3213100" y="277622"/>
                  </a:lnTo>
                  <a:lnTo>
                    <a:pt x="3214623" y="277368"/>
                  </a:lnTo>
                  <a:lnTo>
                    <a:pt x="3216147" y="277241"/>
                  </a:lnTo>
                  <a:lnTo>
                    <a:pt x="3217672" y="276987"/>
                  </a:lnTo>
                  <a:lnTo>
                    <a:pt x="3219196" y="276860"/>
                  </a:lnTo>
                  <a:lnTo>
                    <a:pt x="3220720" y="276606"/>
                  </a:lnTo>
                  <a:lnTo>
                    <a:pt x="3222244" y="276351"/>
                  </a:lnTo>
                  <a:lnTo>
                    <a:pt x="3223768" y="276225"/>
                  </a:lnTo>
                  <a:lnTo>
                    <a:pt x="3225292" y="275971"/>
                  </a:lnTo>
                  <a:lnTo>
                    <a:pt x="3226816" y="275844"/>
                  </a:lnTo>
                  <a:lnTo>
                    <a:pt x="3228340" y="275589"/>
                  </a:lnTo>
                  <a:lnTo>
                    <a:pt x="3229864" y="275336"/>
                  </a:lnTo>
                  <a:lnTo>
                    <a:pt x="3231388" y="275209"/>
                  </a:lnTo>
                  <a:lnTo>
                    <a:pt x="3232911" y="274955"/>
                  </a:lnTo>
                  <a:lnTo>
                    <a:pt x="3234435" y="274700"/>
                  </a:lnTo>
                  <a:lnTo>
                    <a:pt x="3235960" y="274574"/>
                  </a:lnTo>
                  <a:lnTo>
                    <a:pt x="3237484" y="274320"/>
                  </a:lnTo>
                  <a:lnTo>
                    <a:pt x="3239008" y="274193"/>
                  </a:lnTo>
                  <a:lnTo>
                    <a:pt x="3240532" y="273938"/>
                  </a:lnTo>
                  <a:lnTo>
                    <a:pt x="3242056" y="273685"/>
                  </a:lnTo>
                  <a:lnTo>
                    <a:pt x="3243707" y="273558"/>
                  </a:lnTo>
                  <a:lnTo>
                    <a:pt x="3245231" y="273304"/>
                  </a:lnTo>
                  <a:lnTo>
                    <a:pt x="3246755" y="273176"/>
                  </a:lnTo>
                  <a:lnTo>
                    <a:pt x="3248152" y="272923"/>
                  </a:lnTo>
                  <a:lnTo>
                    <a:pt x="3249803" y="272669"/>
                  </a:lnTo>
                  <a:lnTo>
                    <a:pt x="3251327" y="272542"/>
                  </a:lnTo>
                  <a:lnTo>
                    <a:pt x="3252851" y="272288"/>
                  </a:lnTo>
                  <a:lnTo>
                    <a:pt x="3254375" y="272161"/>
                  </a:lnTo>
                  <a:lnTo>
                    <a:pt x="3255899" y="271907"/>
                  </a:lnTo>
                  <a:lnTo>
                    <a:pt x="3257423" y="271653"/>
                  </a:lnTo>
                  <a:lnTo>
                    <a:pt x="3258947" y="271525"/>
                  </a:lnTo>
                  <a:lnTo>
                    <a:pt x="3260471" y="271272"/>
                  </a:lnTo>
                  <a:lnTo>
                    <a:pt x="3261995" y="271145"/>
                  </a:lnTo>
                  <a:lnTo>
                    <a:pt x="3263519" y="270891"/>
                  </a:lnTo>
                  <a:lnTo>
                    <a:pt x="3265043" y="270637"/>
                  </a:lnTo>
                  <a:lnTo>
                    <a:pt x="3266567" y="270510"/>
                  </a:lnTo>
                  <a:lnTo>
                    <a:pt x="3268091" y="270256"/>
                  </a:lnTo>
                  <a:lnTo>
                    <a:pt x="3269615" y="270129"/>
                  </a:lnTo>
                  <a:lnTo>
                    <a:pt x="3271139" y="269875"/>
                  </a:lnTo>
                  <a:lnTo>
                    <a:pt x="3272663" y="269621"/>
                  </a:lnTo>
                  <a:lnTo>
                    <a:pt x="3274186" y="269494"/>
                  </a:lnTo>
                  <a:lnTo>
                    <a:pt x="3275710" y="269239"/>
                  </a:lnTo>
                  <a:lnTo>
                    <a:pt x="3277234" y="269113"/>
                  </a:lnTo>
                  <a:lnTo>
                    <a:pt x="3278758" y="268859"/>
                  </a:lnTo>
                  <a:lnTo>
                    <a:pt x="3280282" y="268732"/>
                  </a:lnTo>
                  <a:lnTo>
                    <a:pt x="3281806" y="268478"/>
                  </a:lnTo>
                  <a:lnTo>
                    <a:pt x="3283330" y="268224"/>
                  </a:lnTo>
                  <a:lnTo>
                    <a:pt x="3284854" y="268097"/>
                  </a:lnTo>
                  <a:lnTo>
                    <a:pt x="3286379" y="267843"/>
                  </a:lnTo>
                  <a:lnTo>
                    <a:pt x="3287903" y="267716"/>
                  </a:lnTo>
                  <a:lnTo>
                    <a:pt x="3289427" y="267462"/>
                  </a:lnTo>
                  <a:lnTo>
                    <a:pt x="3290951" y="267208"/>
                  </a:lnTo>
                  <a:lnTo>
                    <a:pt x="3292475" y="267081"/>
                  </a:lnTo>
                  <a:lnTo>
                    <a:pt x="3293999" y="266826"/>
                  </a:lnTo>
                  <a:lnTo>
                    <a:pt x="3295523" y="266700"/>
                  </a:lnTo>
                  <a:lnTo>
                    <a:pt x="3297047" y="266446"/>
                  </a:lnTo>
                  <a:lnTo>
                    <a:pt x="3298571" y="266192"/>
                  </a:lnTo>
                  <a:lnTo>
                    <a:pt x="3300095" y="266064"/>
                  </a:lnTo>
                  <a:lnTo>
                    <a:pt x="3301619" y="265811"/>
                  </a:lnTo>
                  <a:lnTo>
                    <a:pt x="3303143" y="265684"/>
                  </a:lnTo>
                  <a:lnTo>
                    <a:pt x="3304667" y="265430"/>
                  </a:lnTo>
                  <a:lnTo>
                    <a:pt x="3306191" y="265303"/>
                  </a:lnTo>
                  <a:lnTo>
                    <a:pt x="3307715" y="265049"/>
                  </a:lnTo>
                  <a:lnTo>
                    <a:pt x="3309239" y="264795"/>
                  </a:lnTo>
                  <a:lnTo>
                    <a:pt x="3310763" y="264668"/>
                  </a:lnTo>
                  <a:lnTo>
                    <a:pt x="3312286" y="264413"/>
                  </a:lnTo>
                  <a:lnTo>
                    <a:pt x="3313810" y="264287"/>
                  </a:lnTo>
                  <a:lnTo>
                    <a:pt x="3315334" y="264033"/>
                  </a:lnTo>
                  <a:lnTo>
                    <a:pt x="3316858" y="263906"/>
                  </a:lnTo>
                  <a:lnTo>
                    <a:pt x="3318382" y="263651"/>
                  </a:lnTo>
                  <a:lnTo>
                    <a:pt x="3319906" y="263398"/>
                  </a:lnTo>
                  <a:lnTo>
                    <a:pt x="3321430" y="263271"/>
                  </a:lnTo>
                  <a:lnTo>
                    <a:pt x="3322954" y="263017"/>
                  </a:lnTo>
                  <a:lnTo>
                    <a:pt x="3324479" y="262889"/>
                  </a:lnTo>
                  <a:lnTo>
                    <a:pt x="3326003" y="262636"/>
                  </a:lnTo>
                  <a:lnTo>
                    <a:pt x="3327527" y="262509"/>
                  </a:lnTo>
                  <a:lnTo>
                    <a:pt x="3329051" y="262255"/>
                  </a:lnTo>
                  <a:lnTo>
                    <a:pt x="3330575" y="262000"/>
                  </a:lnTo>
                  <a:lnTo>
                    <a:pt x="3332099" y="261874"/>
                  </a:lnTo>
                  <a:lnTo>
                    <a:pt x="3341243" y="260604"/>
                  </a:lnTo>
                  <a:lnTo>
                    <a:pt x="3342767" y="260476"/>
                  </a:lnTo>
                  <a:lnTo>
                    <a:pt x="3344291" y="260223"/>
                  </a:lnTo>
                  <a:lnTo>
                    <a:pt x="3345815" y="260096"/>
                  </a:lnTo>
                  <a:lnTo>
                    <a:pt x="3347339" y="259842"/>
                  </a:lnTo>
                  <a:lnTo>
                    <a:pt x="3348863" y="259714"/>
                  </a:lnTo>
                  <a:lnTo>
                    <a:pt x="3350386" y="259461"/>
                  </a:lnTo>
                  <a:lnTo>
                    <a:pt x="3351910" y="259334"/>
                  </a:lnTo>
                  <a:lnTo>
                    <a:pt x="3353434" y="259080"/>
                  </a:lnTo>
                  <a:lnTo>
                    <a:pt x="3354958" y="258825"/>
                  </a:lnTo>
                  <a:lnTo>
                    <a:pt x="3356482" y="258699"/>
                  </a:lnTo>
                  <a:lnTo>
                    <a:pt x="3358006" y="258445"/>
                  </a:lnTo>
                  <a:lnTo>
                    <a:pt x="3359530" y="258318"/>
                  </a:lnTo>
                  <a:lnTo>
                    <a:pt x="3361054" y="258063"/>
                  </a:lnTo>
                  <a:lnTo>
                    <a:pt x="3362579" y="257937"/>
                  </a:lnTo>
                  <a:lnTo>
                    <a:pt x="3364103" y="257683"/>
                  </a:lnTo>
                  <a:lnTo>
                    <a:pt x="3365627" y="257556"/>
                  </a:lnTo>
                  <a:lnTo>
                    <a:pt x="3367151" y="257301"/>
                  </a:lnTo>
                  <a:lnTo>
                    <a:pt x="3368675" y="257048"/>
                  </a:lnTo>
                  <a:lnTo>
                    <a:pt x="3370199" y="256921"/>
                  </a:lnTo>
                  <a:lnTo>
                    <a:pt x="3371723" y="256667"/>
                  </a:lnTo>
                  <a:lnTo>
                    <a:pt x="3373247" y="256539"/>
                  </a:lnTo>
                  <a:lnTo>
                    <a:pt x="3374771" y="256286"/>
                  </a:lnTo>
                  <a:lnTo>
                    <a:pt x="3376295" y="256159"/>
                  </a:lnTo>
                  <a:lnTo>
                    <a:pt x="3377819" y="255905"/>
                  </a:lnTo>
                  <a:lnTo>
                    <a:pt x="3379343" y="255778"/>
                  </a:lnTo>
                  <a:lnTo>
                    <a:pt x="3380867" y="255524"/>
                  </a:lnTo>
                  <a:lnTo>
                    <a:pt x="3382391" y="255397"/>
                  </a:lnTo>
                  <a:lnTo>
                    <a:pt x="3383915" y="255143"/>
                  </a:lnTo>
                  <a:lnTo>
                    <a:pt x="3385439" y="254888"/>
                  </a:lnTo>
                  <a:lnTo>
                    <a:pt x="3386963" y="254762"/>
                  </a:lnTo>
                  <a:lnTo>
                    <a:pt x="3388486" y="254508"/>
                  </a:lnTo>
                  <a:lnTo>
                    <a:pt x="3390010" y="254381"/>
                  </a:lnTo>
                  <a:lnTo>
                    <a:pt x="3391534" y="254126"/>
                  </a:lnTo>
                  <a:lnTo>
                    <a:pt x="3393058" y="254000"/>
                  </a:lnTo>
                  <a:lnTo>
                    <a:pt x="3394582" y="253746"/>
                  </a:lnTo>
                  <a:lnTo>
                    <a:pt x="3396106" y="253619"/>
                  </a:lnTo>
                  <a:lnTo>
                    <a:pt x="3397630" y="253364"/>
                  </a:lnTo>
                  <a:lnTo>
                    <a:pt x="3399154" y="253237"/>
                  </a:lnTo>
                  <a:lnTo>
                    <a:pt x="3400679" y="252984"/>
                  </a:lnTo>
                  <a:lnTo>
                    <a:pt x="3402203" y="252857"/>
                  </a:lnTo>
                  <a:lnTo>
                    <a:pt x="3403727" y="252603"/>
                  </a:lnTo>
                  <a:lnTo>
                    <a:pt x="3405251" y="252349"/>
                  </a:lnTo>
                  <a:lnTo>
                    <a:pt x="3406775" y="252222"/>
                  </a:lnTo>
                  <a:lnTo>
                    <a:pt x="3408299" y="251968"/>
                  </a:lnTo>
                  <a:lnTo>
                    <a:pt x="3409823" y="251841"/>
                  </a:lnTo>
                  <a:lnTo>
                    <a:pt x="3411347" y="251587"/>
                  </a:lnTo>
                  <a:lnTo>
                    <a:pt x="3412871" y="251460"/>
                  </a:lnTo>
                  <a:lnTo>
                    <a:pt x="3414395" y="251206"/>
                  </a:lnTo>
                  <a:lnTo>
                    <a:pt x="3415919" y="251079"/>
                  </a:lnTo>
                  <a:lnTo>
                    <a:pt x="3417443" y="250825"/>
                  </a:lnTo>
                  <a:lnTo>
                    <a:pt x="3418967" y="250698"/>
                  </a:lnTo>
                  <a:lnTo>
                    <a:pt x="3420491" y="250444"/>
                  </a:lnTo>
                  <a:lnTo>
                    <a:pt x="3422015" y="250317"/>
                  </a:lnTo>
                  <a:lnTo>
                    <a:pt x="3423539" y="250062"/>
                  </a:lnTo>
                  <a:lnTo>
                    <a:pt x="3425063" y="249936"/>
                  </a:lnTo>
                  <a:lnTo>
                    <a:pt x="3426586" y="249682"/>
                  </a:lnTo>
                  <a:lnTo>
                    <a:pt x="3428110" y="249428"/>
                  </a:lnTo>
                  <a:lnTo>
                    <a:pt x="3429634" y="249300"/>
                  </a:lnTo>
                  <a:lnTo>
                    <a:pt x="3431158" y="249047"/>
                  </a:lnTo>
                  <a:lnTo>
                    <a:pt x="3432682" y="248920"/>
                  </a:lnTo>
                  <a:lnTo>
                    <a:pt x="3434206" y="248666"/>
                  </a:lnTo>
                  <a:lnTo>
                    <a:pt x="3435730" y="248538"/>
                  </a:lnTo>
                  <a:lnTo>
                    <a:pt x="3437254" y="248285"/>
                  </a:lnTo>
                  <a:lnTo>
                    <a:pt x="3438779" y="248158"/>
                  </a:lnTo>
                  <a:lnTo>
                    <a:pt x="3440303" y="247904"/>
                  </a:lnTo>
                  <a:lnTo>
                    <a:pt x="3441827" y="247776"/>
                  </a:lnTo>
                  <a:lnTo>
                    <a:pt x="3443351" y="247523"/>
                  </a:lnTo>
                  <a:lnTo>
                    <a:pt x="3444875" y="247396"/>
                  </a:lnTo>
                  <a:lnTo>
                    <a:pt x="3446399" y="247142"/>
                  </a:lnTo>
                  <a:lnTo>
                    <a:pt x="3447923" y="247014"/>
                  </a:lnTo>
                  <a:lnTo>
                    <a:pt x="3449447" y="246761"/>
                  </a:lnTo>
                  <a:lnTo>
                    <a:pt x="3450971" y="246634"/>
                  </a:lnTo>
                  <a:lnTo>
                    <a:pt x="3452495" y="246380"/>
                  </a:lnTo>
                  <a:lnTo>
                    <a:pt x="3454019" y="246253"/>
                  </a:lnTo>
                  <a:lnTo>
                    <a:pt x="3455543" y="245999"/>
                  </a:lnTo>
                  <a:lnTo>
                    <a:pt x="3457067" y="245872"/>
                  </a:lnTo>
                  <a:lnTo>
                    <a:pt x="3458591" y="245618"/>
                  </a:lnTo>
                  <a:lnTo>
                    <a:pt x="3460115" y="245491"/>
                  </a:lnTo>
                  <a:lnTo>
                    <a:pt x="3461639" y="245237"/>
                  </a:lnTo>
                  <a:lnTo>
                    <a:pt x="3463163" y="245110"/>
                  </a:lnTo>
                  <a:lnTo>
                    <a:pt x="3464686" y="244856"/>
                  </a:lnTo>
                  <a:lnTo>
                    <a:pt x="3466210" y="244729"/>
                  </a:lnTo>
                  <a:lnTo>
                    <a:pt x="3467734" y="244475"/>
                  </a:lnTo>
                  <a:lnTo>
                    <a:pt x="3469258" y="244348"/>
                  </a:lnTo>
                  <a:lnTo>
                    <a:pt x="3470782" y="244094"/>
                  </a:lnTo>
                  <a:lnTo>
                    <a:pt x="3472306" y="243839"/>
                  </a:lnTo>
                  <a:lnTo>
                    <a:pt x="3473830" y="243712"/>
                  </a:lnTo>
                  <a:lnTo>
                    <a:pt x="3475354" y="243459"/>
                  </a:lnTo>
                  <a:lnTo>
                    <a:pt x="3476879" y="243332"/>
                  </a:lnTo>
                  <a:lnTo>
                    <a:pt x="3478403" y="243078"/>
                  </a:lnTo>
                  <a:lnTo>
                    <a:pt x="3479927" y="242950"/>
                  </a:lnTo>
                  <a:lnTo>
                    <a:pt x="3481451" y="242697"/>
                  </a:lnTo>
                  <a:lnTo>
                    <a:pt x="3482975" y="242570"/>
                  </a:lnTo>
                  <a:lnTo>
                    <a:pt x="3484499" y="242316"/>
                  </a:lnTo>
                  <a:lnTo>
                    <a:pt x="3486023" y="242188"/>
                  </a:lnTo>
                  <a:lnTo>
                    <a:pt x="3487547" y="241935"/>
                  </a:lnTo>
                  <a:lnTo>
                    <a:pt x="3489071" y="241808"/>
                  </a:lnTo>
                  <a:lnTo>
                    <a:pt x="3490595" y="241554"/>
                  </a:lnTo>
                  <a:lnTo>
                    <a:pt x="3492119" y="241426"/>
                  </a:lnTo>
                  <a:lnTo>
                    <a:pt x="3493643" y="241173"/>
                  </a:lnTo>
                  <a:lnTo>
                    <a:pt x="3495167" y="241046"/>
                  </a:lnTo>
                  <a:lnTo>
                    <a:pt x="3496691" y="240792"/>
                  </a:lnTo>
                  <a:lnTo>
                    <a:pt x="3498215" y="240664"/>
                  </a:lnTo>
                  <a:lnTo>
                    <a:pt x="3499739" y="240411"/>
                  </a:lnTo>
                  <a:lnTo>
                    <a:pt x="3501263" y="240284"/>
                  </a:lnTo>
                  <a:lnTo>
                    <a:pt x="3502786" y="240030"/>
                  </a:lnTo>
                  <a:lnTo>
                    <a:pt x="3504310" y="239903"/>
                  </a:lnTo>
                  <a:lnTo>
                    <a:pt x="3505834" y="239649"/>
                  </a:lnTo>
                  <a:lnTo>
                    <a:pt x="3507358" y="239522"/>
                  </a:lnTo>
                  <a:lnTo>
                    <a:pt x="3508882" y="239268"/>
                  </a:lnTo>
                  <a:lnTo>
                    <a:pt x="3510406" y="239141"/>
                  </a:lnTo>
                  <a:lnTo>
                    <a:pt x="3511930" y="238887"/>
                  </a:lnTo>
                  <a:lnTo>
                    <a:pt x="3513454" y="238760"/>
                  </a:lnTo>
                  <a:lnTo>
                    <a:pt x="3514979" y="238506"/>
                  </a:lnTo>
                  <a:lnTo>
                    <a:pt x="3516503" y="238379"/>
                  </a:lnTo>
                  <a:lnTo>
                    <a:pt x="3518027" y="238125"/>
                  </a:lnTo>
                  <a:lnTo>
                    <a:pt x="3519551" y="237998"/>
                  </a:lnTo>
                  <a:lnTo>
                    <a:pt x="3521075" y="237871"/>
                  </a:lnTo>
                  <a:lnTo>
                    <a:pt x="3522599" y="237617"/>
                  </a:lnTo>
                  <a:lnTo>
                    <a:pt x="3524123" y="237489"/>
                  </a:lnTo>
                  <a:lnTo>
                    <a:pt x="3525647" y="237236"/>
                  </a:lnTo>
                  <a:lnTo>
                    <a:pt x="3527171" y="237109"/>
                  </a:lnTo>
                  <a:lnTo>
                    <a:pt x="3528695" y="236855"/>
                  </a:lnTo>
                  <a:lnTo>
                    <a:pt x="3530219" y="236728"/>
                  </a:lnTo>
                  <a:lnTo>
                    <a:pt x="3531743" y="236474"/>
                  </a:lnTo>
                  <a:lnTo>
                    <a:pt x="3533267" y="236347"/>
                  </a:lnTo>
                  <a:lnTo>
                    <a:pt x="3534791" y="236093"/>
                  </a:lnTo>
                  <a:lnTo>
                    <a:pt x="3536315" y="235966"/>
                  </a:lnTo>
                  <a:lnTo>
                    <a:pt x="3537839" y="235712"/>
                  </a:lnTo>
                  <a:lnTo>
                    <a:pt x="3539363" y="235585"/>
                  </a:lnTo>
                  <a:lnTo>
                    <a:pt x="3540886" y="235331"/>
                  </a:lnTo>
                  <a:lnTo>
                    <a:pt x="3542410" y="235204"/>
                  </a:lnTo>
                  <a:lnTo>
                    <a:pt x="3543934" y="234950"/>
                  </a:lnTo>
                  <a:lnTo>
                    <a:pt x="3545458" y="234823"/>
                  </a:lnTo>
                  <a:lnTo>
                    <a:pt x="3546982" y="234569"/>
                  </a:lnTo>
                  <a:lnTo>
                    <a:pt x="3548506" y="234442"/>
                  </a:lnTo>
                  <a:lnTo>
                    <a:pt x="3550030" y="234187"/>
                  </a:lnTo>
                  <a:lnTo>
                    <a:pt x="3551554" y="234061"/>
                  </a:lnTo>
                  <a:lnTo>
                    <a:pt x="3553079" y="233807"/>
                  </a:lnTo>
                  <a:lnTo>
                    <a:pt x="3554603" y="233680"/>
                  </a:lnTo>
                  <a:lnTo>
                    <a:pt x="3556127" y="233425"/>
                  </a:lnTo>
                  <a:lnTo>
                    <a:pt x="3557651" y="233299"/>
                  </a:lnTo>
                  <a:lnTo>
                    <a:pt x="3559175" y="233045"/>
                  </a:lnTo>
                  <a:lnTo>
                    <a:pt x="3560699" y="232918"/>
                  </a:lnTo>
                  <a:lnTo>
                    <a:pt x="3562223" y="232791"/>
                  </a:lnTo>
                  <a:lnTo>
                    <a:pt x="3563747" y="232537"/>
                  </a:lnTo>
                  <a:lnTo>
                    <a:pt x="3565271" y="232410"/>
                  </a:lnTo>
                  <a:lnTo>
                    <a:pt x="3566795" y="232156"/>
                  </a:lnTo>
                  <a:lnTo>
                    <a:pt x="3568319" y="232029"/>
                  </a:lnTo>
                  <a:lnTo>
                    <a:pt x="3569843" y="231775"/>
                  </a:lnTo>
                  <a:lnTo>
                    <a:pt x="3571367" y="231648"/>
                  </a:lnTo>
                  <a:lnTo>
                    <a:pt x="3572891" y="231394"/>
                  </a:lnTo>
                  <a:lnTo>
                    <a:pt x="3574415" y="231267"/>
                  </a:lnTo>
                  <a:lnTo>
                    <a:pt x="3575939" y="231012"/>
                  </a:lnTo>
                  <a:lnTo>
                    <a:pt x="3577463" y="230886"/>
                  </a:lnTo>
                  <a:lnTo>
                    <a:pt x="3578986" y="230632"/>
                  </a:lnTo>
                  <a:lnTo>
                    <a:pt x="3580510" y="230505"/>
                  </a:lnTo>
                  <a:lnTo>
                    <a:pt x="3582034" y="230250"/>
                  </a:lnTo>
                  <a:lnTo>
                    <a:pt x="3583558" y="230124"/>
                  </a:lnTo>
                  <a:lnTo>
                    <a:pt x="3585082" y="229870"/>
                  </a:lnTo>
                  <a:lnTo>
                    <a:pt x="3586606" y="229743"/>
                  </a:lnTo>
                  <a:lnTo>
                    <a:pt x="3588130" y="229616"/>
                  </a:lnTo>
                  <a:lnTo>
                    <a:pt x="3589654" y="229362"/>
                  </a:lnTo>
                  <a:lnTo>
                    <a:pt x="3591179" y="229235"/>
                  </a:lnTo>
                  <a:lnTo>
                    <a:pt x="3592703" y="228981"/>
                  </a:lnTo>
                  <a:lnTo>
                    <a:pt x="3594227" y="228854"/>
                  </a:lnTo>
                  <a:lnTo>
                    <a:pt x="3595751" y="228600"/>
                  </a:lnTo>
                  <a:lnTo>
                    <a:pt x="3597275" y="228473"/>
                  </a:lnTo>
                  <a:lnTo>
                    <a:pt x="3598799" y="228219"/>
                  </a:lnTo>
                  <a:lnTo>
                    <a:pt x="3600323" y="228092"/>
                  </a:lnTo>
                  <a:lnTo>
                    <a:pt x="3601847" y="227837"/>
                  </a:lnTo>
                  <a:lnTo>
                    <a:pt x="3603371" y="227711"/>
                  </a:lnTo>
                  <a:lnTo>
                    <a:pt x="3604895" y="227584"/>
                  </a:lnTo>
                  <a:lnTo>
                    <a:pt x="3606419" y="227330"/>
                  </a:lnTo>
                  <a:lnTo>
                    <a:pt x="3607943" y="227203"/>
                  </a:lnTo>
                  <a:lnTo>
                    <a:pt x="3609467" y="226949"/>
                  </a:lnTo>
                  <a:lnTo>
                    <a:pt x="3610991" y="226822"/>
                  </a:lnTo>
                  <a:lnTo>
                    <a:pt x="3612515" y="226568"/>
                  </a:lnTo>
                  <a:lnTo>
                    <a:pt x="3614039" y="226441"/>
                  </a:lnTo>
                  <a:lnTo>
                    <a:pt x="3615563" y="226187"/>
                  </a:lnTo>
                  <a:lnTo>
                    <a:pt x="3617086" y="226060"/>
                  </a:lnTo>
                  <a:lnTo>
                    <a:pt x="3618610" y="225806"/>
                  </a:lnTo>
                  <a:lnTo>
                    <a:pt x="3620134" y="225679"/>
                  </a:lnTo>
                  <a:lnTo>
                    <a:pt x="3621658" y="225551"/>
                  </a:lnTo>
                  <a:lnTo>
                    <a:pt x="3623182" y="225298"/>
                  </a:lnTo>
                  <a:lnTo>
                    <a:pt x="3624706" y="225171"/>
                  </a:lnTo>
                  <a:lnTo>
                    <a:pt x="3626230" y="224917"/>
                  </a:lnTo>
                  <a:lnTo>
                    <a:pt x="3627754" y="224789"/>
                  </a:lnTo>
                  <a:lnTo>
                    <a:pt x="3629279" y="224536"/>
                  </a:lnTo>
                  <a:lnTo>
                    <a:pt x="3630803" y="224409"/>
                  </a:lnTo>
                  <a:lnTo>
                    <a:pt x="3632327" y="224155"/>
                  </a:lnTo>
                  <a:lnTo>
                    <a:pt x="3633851" y="224028"/>
                  </a:lnTo>
                  <a:lnTo>
                    <a:pt x="3635375" y="223774"/>
                  </a:lnTo>
                  <a:lnTo>
                    <a:pt x="3636899" y="223647"/>
                  </a:lnTo>
                  <a:lnTo>
                    <a:pt x="3638423" y="223520"/>
                  </a:lnTo>
                  <a:lnTo>
                    <a:pt x="3639947" y="223266"/>
                  </a:lnTo>
                  <a:lnTo>
                    <a:pt x="3641471" y="223138"/>
                  </a:lnTo>
                  <a:lnTo>
                    <a:pt x="3642995" y="222885"/>
                  </a:lnTo>
                  <a:lnTo>
                    <a:pt x="3644519" y="222758"/>
                  </a:lnTo>
                  <a:lnTo>
                    <a:pt x="3646043" y="222504"/>
                  </a:lnTo>
                  <a:lnTo>
                    <a:pt x="3647567" y="222376"/>
                  </a:lnTo>
                  <a:lnTo>
                    <a:pt x="3649091" y="222123"/>
                  </a:lnTo>
                  <a:lnTo>
                    <a:pt x="3650615" y="221996"/>
                  </a:lnTo>
                  <a:lnTo>
                    <a:pt x="3652139" y="221869"/>
                  </a:lnTo>
                  <a:lnTo>
                    <a:pt x="3653663" y="221614"/>
                  </a:lnTo>
                  <a:lnTo>
                    <a:pt x="3655186" y="221487"/>
                  </a:lnTo>
                  <a:lnTo>
                    <a:pt x="3656710" y="221234"/>
                  </a:lnTo>
                  <a:lnTo>
                    <a:pt x="3658234" y="221107"/>
                  </a:lnTo>
                  <a:lnTo>
                    <a:pt x="3659758" y="220853"/>
                  </a:lnTo>
                  <a:lnTo>
                    <a:pt x="3661282" y="220725"/>
                  </a:lnTo>
                  <a:lnTo>
                    <a:pt x="3662806" y="220599"/>
                  </a:lnTo>
                  <a:lnTo>
                    <a:pt x="3664330" y="220345"/>
                  </a:lnTo>
                  <a:lnTo>
                    <a:pt x="3665854" y="220218"/>
                  </a:lnTo>
                  <a:lnTo>
                    <a:pt x="3667379" y="219963"/>
                  </a:lnTo>
                  <a:lnTo>
                    <a:pt x="3668903" y="219837"/>
                  </a:lnTo>
                  <a:lnTo>
                    <a:pt x="3670427" y="219583"/>
                  </a:lnTo>
                  <a:lnTo>
                    <a:pt x="3671951" y="219456"/>
                  </a:lnTo>
                  <a:lnTo>
                    <a:pt x="3673475" y="219201"/>
                  </a:lnTo>
                  <a:lnTo>
                    <a:pt x="3674999" y="219075"/>
                  </a:lnTo>
                  <a:lnTo>
                    <a:pt x="3676523" y="218948"/>
                  </a:lnTo>
                  <a:lnTo>
                    <a:pt x="3678047" y="218694"/>
                  </a:lnTo>
                  <a:lnTo>
                    <a:pt x="3679571" y="218567"/>
                  </a:lnTo>
                  <a:lnTo>
                    <a:pt x="3681095" y="218312"/>
                  </a:lnTo>
                  <a:lnTo>
                    <a:pt x="3682619" y="218186"/>
                  </a:lnTo>
                  <a:lnTo>
                    <a:pt x="3684143" y="217932"/>
                  </a:lnTo>
                  <a:lnTo>
                    <a:pt x="3685667" y="217805"/>
                  </a:lnTo>
                  <a:lnTo>
                    <a:pt x="3687191" y="217678"/>
                  </a:lnTo>
                  <a:lnTo>
                    <a:pt x="3688715" y="217424"/>
                  </a:lnTo>
                  <a:lnTo>
                    <a:pt x="3690239" y="217297"/>
                  </a:lnTo>
                  <a:lnTo>
                    <a:pt x="3691763" y="217043"/>
                  </a:lnTo>
                  <a:lnTo>
                    <a:pt x="3693286" y="216916"/>
                  </a:lnTo>
                  <a:lnTo>
                    <a:pt x="3694810" y="216788"/>
                  </a:lnTo>
                  <a:lnTo>
                    <a:pt x="3696334" y="216535"/>
                  </a:lnTo>
                  <a:lnTo>
                    <a:pt x="3697858" y="216408"/>
                  </a:lnTo>
                  <a:lnTo>
                    <a:pt x="3699382" y="216154"/>
                  </a:lnTo>
                  <a:lnTo>
                    <a:pt x="3700906" y="216026"/>
                  </a:lnTo>
                  <a:lnTo>
                    <a:pt x="3702430" y="215773"/>
                  </a:lnTo>
                  <a:lnTo>
                    <a:pt x="3703954" y="215646"/>
                  </a:lnTo>
                  <a:lnTo>
                    <a:pt x="3705479" y="215519"/>
                  </a:lnTo>
                  <a:lnTo>
                    <a:pt x="3707003" y="215264"/>
                  </a:lnTo>
                  <a:lnTo>
                    <a:pt x="3708527" y="215137"/>
                  </a:lnTo>
                  <a:lnTo>
                    <a:pt x="3710051" y="214884"/>
                  </a:lnTo>
                  <a:lnTo>
                    <a:pt x="3711575" y="214757"/>
                  </a:lnTo>
                  <a:lnTo>
                    <a:pt x="3713099" y="214503"/>
                  </a:lnTo>
                  <a:lnTo>
                    <a:pt x="3714623" y="214375"/>
                  </a:lnTo>
                  <a:lnTo>
                    <a:pt x="3716147" y="214249"/>
                  </a:lnTo>
                  <a:lnTo>
                    <a:pt x="3717671" y="213995"/>
                  </a:lnTo>
                  <a:lnTo>
                    <a:pt x="3719195" y="213868"/>
                  </a:lnTo>
                  <a:lnTo>
                    <a:pt x="3720719" y="213613"/>
                  </a:lnTo>
                  <a:lnTo>
                    <a:pt x="3722243" y="213487"/>
                  </a:lnTo>
                  <a:lnTo>
                    <a:pt x="3723767" y="213360"/>
                  </a:lnTo>
                  <a:lnTo>
                    <a:pt x="3725291" y="213106"/>
                  </a:lnTo>
                  <a:lnTo>
                    <a:pt x="3726815" y="212979"/>
                  </a:lnTo>
                  <a:lnTo>
                    <a:pt x="3728339" y="212725"/>
                  </a:lnTo>
                  <a:lnTo>
                    <a:pt x="3729863" y="212598"/>
                  </a:lnTo>
                  <a:lnTo>
                    <a:pt x="3731386" y="212344"/>
                  </a:lnTo>
                  <a:lnTo>
                    <a:pt x="3732910" y="212217"/>
                  </a:lnTo>
                  <a:lnTo>
                    <a:pt x="3734434" y="212089"/>
                  </a:lnTo>
                  <a:lnTo>
                    <a:pt x="3735958" y="211836"/>
                  </a:lnTo>
                  <a:lnTo>
                    <a:pt x="3737482" y="211709"/>
                  </a:lnTo>
                  <a:lnTo>
                    <a:pt x="3739006" y="211455"/>
                  </a:lnTo>
                  <a:lnTo>
                    <a:pt x="3740530" y="211328"/>
                  </a:lnTo>
                  <a:lnTo>
                    <a:pt x="3742054" y="211200"/>
                  </a:lnTo>
                  <a:lnTo>
                    <a:pt x="3743579" y="210947"/>
                  </a:lnTo>
                  <a:lnTo>
                    <a:pt x="3745103" y="210820"/>
                  </a:lnTo>
                  <a:lnTo>
                    <a:pt x="3746627" y="210566"/>
                  </a:lnTo>
                  <a:lnTo>
                    <a:pt x="3748151" y="210438"/>
                  </a:lnTo>
                  <a:lnTo>
                    <a:pt x="3749675" y="210312"/>
                  </a:lnTo>
                  <a:lnTo>
                    <a:pt x="3751199" y="210058"/>
                  </a:lnTo>
                  <a:lnTo>
                    <a:pt x="3752723" y="209931"/>
                  </a:lnTo>
                  <a:lnTo>
                    <a:pt x="3754247" y="209676"/>
                  </a:lnTo>
                  <a:lnTo>
                    <a:pt x="3755771" y="209550"/>
                  </a:lnTo>
                  <a:lnTo>
                    <a:pt x="3757295" y="209423"/>
                  </a:lnTo>
                  <a:lnTo>
                    <a:pt x="3758819" y="209169"/>
                  </a:lnTo>
                  <a:lnTo>
                    <a:pt x="3760343" y="209042"/>
                  </a:lnTo>
                  <a:lnTo>
                    <a:pt x="3761867" y="208787"/>
                  </a:lnTo>
                  <a:lnTo>
                    <a:pt x="3763391" y="208661"/>
                  </a:lnTo>
                  <a:lnTo>
                    <a:pt x="3764915" y="208534"/>
                  </a:lnTo>
                  <a:lnTo>
                    <a:pt x="3766439" y="208280"/>
                  </a:lnTo>
                  <a:lnTo>
                    <a:pt x="3767963" y="208153"/>
                  </a:lnTo>
                  <a:lnTo>
                    <a:pt x="3769486" y="207899"/>
                  </a:lnTo>
                  <a:lnTo>
                    <a:pt x="3771010" y="207772"/>
                  </a:lnTo>
                  <a:lnTo>
                    <a:pt x="3772534" y="207645"/>
                  </a:lnTo>
                  <a:lnTo>
                    <a:pt x="3774058" y="207391"/>
                  </a:lnTo>
                  <a:lnTo>
                    <a:pt x="3775582" y="207263"/>
                  </a:lnTo>
                  <a:lnTo>
                    <a:pt x="3777106" y="207010"/>
                  </a:lnTo>
                  <a:lnTo>
                    <a:pt x="3778630" y="206883"/>
                  </a:lnTo>
                  <a:lnTo>
                    <a:pt x="3780154" y="206756"/>
                  </a:lnTo>
                  <a:lnTo>
                    <a:pt x="3781679" y="206501"/>
                  </a:lnTo>
                  <a:lnTo>
                    <a:pt x="3783203" y="206375"/>
                  </a:lnTo>
                  <a:lnTo>
                    <a:pt x="3784727" y="206121"/>
                  </a:lnTo>
                  <a:lnTo>
                    <a:pt x="3786251" y="205994"/>
                  </a:lnTo>
                  <a:lnTo>
                    <a:pt x="3787775" y="205867"/>
                  </a:lnTo>
                  <a:lnTo>
                    <a:pt x="3789299" y="205612"/>
                  </a:lnTo>
                  <a:lnTo>
                    <a:pt x="3790823" y="205486"/>
                  </a:lnTo>
                  <a:lnTo>
                    <a:pt x="3792347" y="205232"/>
                  </a:lnTo>
                  <a:lnTo>
                    <a:pt x="3793871" y="205105"/>
                  </a:lnTo>
                  <a:lnTo>
                    <a:pt x="3795395" y="204978"/>
                  </a:lnTo>
                  <a:lnTo>
                    <a:pt x="3796919" y="204724"/>
                  </a:lnTo>
                  <a:lnTo>
                    <a:pt x="3798443" y="204597"/>
                  </a:lnTo>
                  <a:lnTo>
                    <a:pt x="3799967" y="204343"/>
                  </a:lnTo>
                  <a:lnTo>
                    <a:pt x="3801491" y="204216"/>
                  </a:lnTo>
                  <a:lnTo>
                    <a:pt x="3803015" y="204088"/>
                  </a:lnTo>
                  <a:lnTo>
                    <a:pt x="3804539" y="203835"/>
                  </a:lnTo>
                  <a:lnTo>
                    <a:pt x="3806063" y="203708"/>
                  </a:lnTo>
                  <a:lnTo>
                    <a:pt x="3807586" y="203581"/>
                  </a:lnTo>
                  <a:lnTo>
                    <a:pt x="3809110" y="203326"/>
                  </a:lnTo>
                  <a:lnTo>
                    <a:pt x="3810634" y="203200"/>
                  </a:lnTo>
                  <a:lnTo>
                    <a:pt x="3812158" y="202946"/>
                  </a:lnTo>
                  <a:lnTo>
                    <a:pt x="3813682" y="202819"/>
                  </a:lnTo>
                  <a:lnTo>
                    <a:pt x="3815206" y="202692"/>
                  </a:lnTo>
                  <a:lnTo>
                    <a:pt x="3816730" y="202437"/>
                  </a:lnTo>
                  <a:lnTo>
                    <a:pt x="3818254" y="202311"/>
                  </a:lnTo>
                  <a:lnTo>
                    <a:pt x="3819779" y="202057"/>
                  </a:lnTo>
                  <a:lnTo>
                    <a:pt x="3821303" y="201930"/>
                  </a:lnTo>
                  <a:lnTo>
                    <a:pt x="3822827" y="201803"/>
                  </a:lnTo>
                  <a:lnTo>
                    <a:pt x="3824351" y="201549"/>
                  </a:lnTo>
                  <a:lnTo>
                    <a:pt x="3825875" y="201422"/>
                  </a:lnTo>
                  <a:lnTo>
                    <a:pt x="3827399" y="201295"/>
                  </a:lnTo>
                  <a:lnTo>
                    <a:pt x="3828923" y="201041"/>
                  </a:lnTo>
                  <a:lnTo>
                    <a:pt x="3830447" y="200913"/>
                  </a:lnTo>
                  <a:lnTo>
                    <a:pt x="3831971" y="200660"/>
                  </a:lnTo>
                  <a:lnTo>
                    <a:pt x="3833495" y="200533"/>
                  </a:lnTo>
                  <a:lnTo>
                    <a:pt x="3835019" y="200406"/>
                  </a:lnTo>
                  <a:lnTo>
                    <a:pt x="3836543" y="200151"/>
                  </a:lnTo>
                  <a:lnTo>
                    <a:pt x="3838067" y="200025"/>
                  </a:lnTo>
                  <a:lnTo>
                    <a:pt x="3839591" y="199898"/>
                  </a:lnTo>
                  <a:lnTo>
                    <a:pt x="3841115" y="199644"/>
                  </a:lnTo>
                  <a:lnTo>
                    <a:pt x="3842639" y="199517"/>
                  </a:lnTo>
                  <a:lnTo>
                    <a:pt x="3844163" y="199262"/>
                  </a:lnTo>
                  <a:lnTo>
                    <a:pt x="3845686" y="199136"/>
                  </a:lnTo>
                  <a:lnTo>
                    <a:pt x="3847210" y="199009"/>
                  </a:lnTo>
                  <a:lnTo>
                    <a:pt x="3848734" y="198755"/>
                  </a:lnTo>
                  <a:lnTo>
                    <a:pt x="3850258" y="198628"/>
                  </a:lnTo>
                  <a:lnTo>
                    <a:pt x="3851782" y="198500"/>
                  </a:lnTo>
                  <a:lnTo>
                    <a:pt x="3853306" y="198247"/>
                  </a:lnTo>
                  <a:lnTo>
                    <a:pt x="3854830" y="198120"/>
                  </a:lnTo>
                  <a:lnTo>
                    <a:pt x="3856354" y="197866"/>
                  </a:lnTo>
                  <a:lnTo>
                    <a:pt x="3857879" y="197738"/>
                  </a:lnTo>
                  <a:lnTo>
                    <a:pt x="3859403" y="197612"/>
                  </a:lnTo>
                  <a:lnTo>
                    <a:pt x="3860927" y="197358"/>
                  </a:lnTo>
                  <a:lnTo>
                    <a:pt x="3862451" y="197231"/>
                  </a:lnTo>
                  <a:lnTo>
                    <a:pt x="3863975" y="197104"/>
                  </a:lnTo>
                  <a:lnTo>
                    <a:pt x="3865499" y="196850"/>
                  </a:lnTo>
                  <a:lnTo>
                    <a:pt x="3867023" y="196723"/>
                  </a:lnTo>
                  <a:lnTo>
                    <a:pt x="3868547" y="196596"/>
                  </a:lnTo>
                  <a:lnTo>
                    <a:pt x="3870071" y="196342"/>
                  </a:lnTo>
                  <a:lnTo>
                    <a:pt x="3871595" y="196214"/>
                  </a:lnTo>
                  <a:lnTo>
                    <a:pt x="3873119" y="195961"/>
                  </a:lnTo>
                  <a:lnTo>
                    <a:pt x="3874643" y="195834"/>
                  </a:lnTo>
                  <a:lnTo>
                    <a:pt x="3876167" y="195707"/>
                  </a:lnTo>
                  <a:lnTo>
                    <a:pt x="3877691" y="195453"/>
                  </a:lnTo>
                  <a:lnTo>
                    <a:pt x="3879215" y="195325"/>
                  </a:lnTo>
                  <a:lnTo>
                    <a:pt x="3880739" y="195199"/>
                  </a:lnTo>
                  <a:lnTo>
                    <a:pt x="3882263" y="194945"/>
                  </a:lnTo>
                  <a:lnTo>
                    <a:pt x="3883786" y="194818"/>
                  </a:lnTo>
                  <a:lnTo>
                    <a:pt x="3885310" y="194691"/>
                  </a:lnTo>
                  <a:lnTo>
                    <a:pt x="3886834" y="194437"/>
                  </a:lnTo>
                  <a:lnTo>
                    <a:pt x="3888358" y="194310"/>
                  </a:lnTo>
                  <a:lnTo>
                    <a:pt x="3889882" y="194056"/>
                  </a:lnTo>
                  <a:lnTo>
                    <a:pt x="3891406" y="193929"/>
                  </a:lnTo>
                  <a:lnTo>
                    <a:pt x="3892930" y="193801"/>
                  </a:lnTo>
                  <a:lnTo>
                    <a:pt x="3894454" y="193548"/>
                  </a:lnTo>
                  <a:lnTo>
                    <a:pt x="3895979" y="193421"/>
                  </a:lnTo>
                  <a:lnTo>
                    <a:pt x="3897503" y="193294"/>
                  </a:lnTo>
                  <a:lnTo>
                    <a:pt x="3899027" y="193039"/>
                  </a:lnTo>
                  <a:lnTo>
                    <a:pt x="3900551" y="192912"/>
                  </a:lnTo>
                  <a:lnTo>
                    <a:pt x="3902075" y="192786"/>
                  </a:lnTo>
                  <a:lnTo>
                    <a:pt x="3903599" y="192532"/>
                  </a:lnTo>
                  <a:lnTo>
                    <a:pt x="3905123" y="192405"/>
                  </a:lnTo>
                  <a:lnTo>
                    <a:pt x="3906647" y="192278"/>
                  </a:lnTo>
                  <a:lnTo>
                    <a:pt x="3908171" y="192024"/>
                  </a:lnTo>
                  <a:lnTo>
                    <a:pt x="3909695" y="191897"/>
                  </a:lnTo>
                  <a:lnTo>
                    <a:pt x="3911219" y="191770"/>
                  </a:lnTo>
                  <a:lnTo>
                    <a:pt x="3912743" y="191516"/>
                  </a:lnTo>
                  <a:lnTo>
                    <a:pt x="3914267" y="191388"/>
                  </a:lnTo>
                  <a:lnTo>
                    <a:pt x="3915791" y="191135"/>
                  </a:lnTo>
                  <a:lnTo>
                    <a:pt x="3917315" y="191008"/>
                  </a:lnTo>
                  <a:lnTo>
                    <a:pt x="3918839" y="190881"/>
                  </a:lnTo>
                  <a:lnTo>
                    <a:pt x="3920363" y="190626"/>
                  </a:lnTo>
                  <a:lnTo>
                    <a:pt x="3921886" y="190500"/>
                  </a:lnTo>
                  <a:lnTo>
                    <a:pt x="3923410" y="190373"/>
                  </a:lnTo>
                  <a:lnTo>
                    <a:pt x="3924934" y="190119"/>
                  </a:lnTo>
                  <a:lnTo>
                    <a:pt x="3926458" y="189992"/>
                  </a:lnTo>
                  <a:lnTo>
                    <a:pt x="3927982" y="189864"/>
                  </a:lnTo>
                  <a:lnTo>
                    <a:pt x="3929506" y="189611"/>
                  </a:lnTo>
                  <a:lnTo>
                    <a:pt x="3931030" y="189484"/>
                  </a:lnTo>
                  <a:lnTo>
                    <a:pt x="3932554" y="189357"/>
                  </a:lnTo>
                  <a:lnTo>
                    <a:pt x="3934079" y="189103"/>
                  </a:lnTo>
                  <a:lnTo>
                    <a:pt x="3935603" y="188975"/>
                  </a:lnTo>
                  <a:lnTo>
                    <a:pt x="3937127" y="188849"/>
                  </a:lnTo>
                  <a:lnTo>
                    <a:pt x="3938651" y="188595"/>
                  </a:lnTo>
                  <a:lnTo>
                    <a:pt x="3940175" y="188468"/>
                  </a:lnTo>
                  <a:lnTo>
                    <a:pt x="3941699" y="188341"/>
                  </a:lnTo>
                  <a:lnTo>
                    <a:pt x="3943223" y="188087"/>
                  </a:lnTo>
                  <a:lnTo>
                    <a:pt x="3944747" y="187960"/>
                  </a:lnTo>
                  <a:lnTo>
                    <a:pt x="3946271" y="187833"/>
                  </a:lnTo>
                  <a:lnTo>
                    <a:pt x="3947795" y="187579"/>
                  </a:lnTo>
                  <a:lnTo>
                    <a:pt x="3949319" y="187451"/>
                  </a:lnTo>
                  <a:lnTo>
                    <a:pt x="3950843" y="187325"/>
                  </a:lnTo>
                  <a:lnTo>
                    <a:pt x="3952367" y="187071"/>
                  </a:lnTo>
                  <a:lnTo>
                    <a:pt x="3953891" y="186944"/>
                  </a:lnTo>
                  <a:lnTo>
                    <a:pt x="3955415" y="186817"/>
                  </a:lnTo>
                  <a:lnTo>
                    <a:pt x="3956939" y="186562"/>
                  </a:lnTo>
                  <a:lnTo>
                    <a:pt x="3958463" y="186436"/>
                  </a:lnTo>
                  <a:lnTo>
                    <a:pt x="3959986" y="186309"/>
                  </a:lnTo>
                  <a:lnTo>
                    <a:pt x="3961510" y="186055"/>
                  </a:lnTo>
                  <a:lnTo>
                    <a:pt x="3963034" y="185928"/>
                  </a:lnTo>
                  <a:lnTo>
                    <a:pt x="3964558" y="185674"/>
                  </a:lnTo>
                  <a:lnTo>
                    <a:pt x="3966082" y="185547"/>
                  </a:lnTo>
                  <a:lnTo>
                    <a:pt x="3967606" y="185420"/>
                  </a:lnTo>
                  <a:lnTo>
                    <a:pt x="3969130" y="185166"/>
                  </a:lnTo>
                  <a:lnTo>
                    <a:pt x="3970654" y="185038"/>
                  </a:lnTo>
                  <a:lnTo>
                    <a:pt x="3972179" y="184912"/>
                  </a:lnTo>
                  <a:lnTo>
                    <a:pt x="3973703" y="184785"/>
                  </a:lnTo>
                  <a:lnTo>
                    <a:pt x="3975227" y="184531"/>
                  </a:lnTo>
                  <a:lnTo>
                    <a:pt x="3976751" y="184404"/>
                  </a:lnTo>
                  <a:lnTo>
                    <a:pt x="3978275" y="184276"/>
                  </a:lnTo>
                  <a:lnTo>
                    <a:pt x="3979799" y="184023"/>
                  </a:lnTo>
                  <a:lnTo>
                    <a:pt x="3981323" y="183896"/>
                  </a:lnTo>
                  <a:lnTo>
                    <a:pt x="3982847" y="183769"/>
                  </a:lnTo>
                  <a:lnTo>
                    <a:pt x="3984371" y="183514"/>
                  </a:lnTo>
                  <a:lnTo>
                    <a:pt x="3985895" y="183387"/>
                  </a:lnTo>
                  <a:lnTo>
                    <a:pt x="3987419" y="183261"/>
                  </a:lnTo>
                  <a:lnTo>
                    <a:pt x="3988943" y="183007"/>
                  </a:lnTo>
                  <a:lnTo>
                    <a:pt x="3990467" y="182880"/>
                  </a:lnTo>
                  <a:lnTo>
                    <a:pt x="3991991" y="182753"/>
                  </a:lnTo>
                  <a:lnTo>
                    <a:pt x="3993515" y="182499"/>
                  </a:lnTo>
                  <a:lnTo>
                    <a:pt x="3995039" y="182372"/>
                  </a:lnTo>
                  <a:lnTo>
                    <a:pt x="3996563" y="182245"/>
                  </a:lnTo>
                  <a:lnTo>
                    <a:pt x="3998086" y="181991"/>
                  </a:lnTo>
                  <a:lnTo>
                    <a:pt x="3999610" y="181863"/>
                  </a:lnTo>
                  <a:lnTo>
                    <a:pt x="4001134" y="181737"/>
                  </a:lnTo>
                  <a:lnTo>
                    <a:pt x="4002658" y="181483"/>
                  </a:lnTo>
                  <a:lnTo>
                    <a:pt x="4004182" y="181356"/>
                  </a:lnTo>
                  <a:lnTo>
                    <a:pt x="4005706" y="181229"/>
                  </a:lnTo>
                  <a:lnTo>
                    <a:pt x="4007230" y="180975"/>
                  </a:lnTo>
                  <a:lnTo>
                    <a:pt x="4008754" y="180848"/>
                  </a:lnTo>
                  <a:lnTo>
                    <a:pt x="4010279" y="180721"/>
                  </a:lnTo>
                  <a:lnTo>
                    <a:pt x="4011803" y="180467"/>
                  </a:lnTo>
                  <a:lnTo>
                    <a:pt x="4013327" y="180339"/>
                  </a:lnTo>
                  <a:lnTo>
                    <a:pt x="4014851" y="180212"/>
                  </a:lnTo>
                  <a:lnTo>
                    <a:pt x="4016375" y="179959"/>
                  </a:lnTo>
                  <a:lnTo>
                    <a:pt x="4017899" y="179832"/>
                  </a:lnTo>
                  <a:lnTo>
                    <a:pt x="4019423" y="179705"/>
                  </a:lnTo>
                  <a:lnTo>
                    <a:pt x="4020947" y="179450"/>
                  </a:lnTo>
                  <a:lnTo>
                    <a:pt x="4022471" y="179324"/>
                  </a:lnTo>
                  <a:lnTo>
                    <a:pt x="4023995" y="179197"/>
                  </a:lnTo>
                  <a:lnTo>
                    <a:pt x="4025519" y="178943"/>
                  </a:lnTo>
                  <a:lnTo>
                    <a:pt x="4027043" y="178816"/>
                  </a:lnTo>
                  <a:lnTo>
                    <a:pt x="4028567" y="178688"/>
                  </a:lnTo>
                  <a:lnTo>
                    <a:pt x="4030091" y="178562"/>
                  </a:lnTo>
                  <a:lnTo>
                    <a:pt x="4031615" y="178308"/>
                  </a:lnTo>
                  <a:lnTo>
                    <a:pt x="4033139" y="178181"/>
                  </a:lnTo>
                  <a:lnTo>
                    <a:pt x="4034663" y="178054"/>
                  </a:lnTo>
                  <a:lnTo>
                    <a:pt x="4036186" y="177800"/>
                  </a:lnTo>
                  <a:lnTo>
                    <a:pt x="4037710" y="177673"/>
                  </a:lnTo>
                  <a:lnTo>
                    <a:pt x="4039234" y="177546"/>
                  </a:lnTo>
                  <a:lnTo>
                    <a:pt x="4040758" y="177292"/>
                  </a:lnTo>
                  <a:lnTo>
                    <a:pt x="4042282" y="177164"/>
                  </a:lnTo>
                  <a:lnTo>
                    <a:pt x="4043806" y="177037"/>
                  </a:lnTo>
                  <a:lnTo>
                    <a:pt x="4045330" y="176784"/>
                  </a:lnTo>
                  <a:lnTo>
                    <a:pt x="4046854" y="176657"/>
                  </a:lnTo>
                  <a:lnTo>
                    <a:pt x="4048379" y="176530"/>
                  </a:lnTo>
                  <a:lnTo>
                    <a:pt x="4049903" y="176403"/>
                  </a:lnTo>
                  <a:lnTo>
                    <a:pt x="4051427" y="176149"/>
                  </a:lnTo>
                  <a:lnTo>
                    <a:pt x="4052951" y="176022"/>
                  </a:lnTo>
                  <a:lnTo>
                    <a:pt x="4054475" y="175895"/>
                  </a:lnTo>
                  <a:lnTo>
                    <a:pt x="4055999" y="175641"/>
                  </a:lnTo>
                  <a:lnTo>
                    <a:pt x="4057523" y="175513"/>
                  </a:lnTo>
                  <a:lnTo>
                    <a:pt x="4059047" y="175387"/>
                  </a:lnTo>
                  <a:lnTo>
                    <a:pt x="4060571" y="175133"/>
                  </a:lnTo>
                  <a:lnTo>
                    <a:pt x="4062095" y="175006"/>
                  </a:lnTo>
                  <a:lnTo>
                    <a:pt x="4063619" y="174879"/>
                  </a:lnTo>
                  <a:lnTo>
                    <a:pt x="4065143" y="174625"/>
                  </a:lnTo>
                  <a:lnTo>
                    <a:pt x="4066667" y="174498"/>
                  </a:lnTo>
                  <a:lnTo>
                    <a:pt x="4068191" y="174371"/>
                  </a:lnTo>
                  <a:lnTo>
                    <a:pt x="4069715" y="174244"/>
                  </a:lnTo>
                  <a:lnTo>
                    <a:pt x="4071239" y="173989"/>
                  </a:lnTo>
                  <a:lnTo>
                    <a:pt x="4072763" y="173862"/>
                  </a:lnTo>
                  <a:lnTo>
                    <a:pt x="4074286" y="173736"/>
                  </a:lnTo>
                  <a:lnTo>
                    <a:pt x="4075810" y="173482"/>
                  </a:lnTo>
                  <a:lnTo>
                    <a:pt x="4077461" y="173355"/>
                  </a:lnTo>
                  <a:lnTo>
                    <a:pt x="4078858" y="173228"/>
                  </a:lnTo>
                  <a:lnTo>
                    <a:pt x="4080509" y="172974"/>
                  </a:lnTo>
                  <a:lnTo>
                    <a:pt x="4082033" y="172847"/>
                  </a:lnTo>
                  <a:lnTo>
                    <a:pt x="4083430" y="172720"/>
                  </a:lnTo>
                  <a:lnTo>
                    <a:pt x="4085081" y="172593"/>
                  </a:lnTo>
                  <a:lnTo>
                    <a:pt x="4086605" y="172338"/>
                  </a:lnTo>
                  <a:lnTo>
                    <a:pt x="4088129" y="172212"/>
                  </a:lnTo>
                  <a:lnTo>
                    <a:pt x="4089654" y="172085"/>
                  </a:lnTo>
                  <a:lnTo>
                    <a:pt x="4091178" y="171831"/>
                  </a:lnTo>
                  <a:lnTo>
                    <a:pt x="4092702" y="171704"/>
                  </a:lnTo>
                  <a:lnTo>
                    <a:pt x="4094226" y="171576"/>
                  </a:lnTo>
                  <a:lnTo>
                    <a:pt x="4095750" y="171323"/>
                  </a:lnTo>
                  <a:lnTo>
                    <a:pt x="4097274" y="171196"/>
                  </a:lnTo>
                  <a:lnTo>
                    <a:pt x="4098798" y="171069"/>
                  </a:lnTo>
                  <a:lnTo>
                    <a:pt x="4100322" y="170942"/>
                  </a:lnTo>
                  <a:lnTo>
                    <a:pt x="4101846" y="170687"/>
                  </a:lnTo>
                  <a:lnTo>
                    <a:pt x="4103370" y="170561"/>
                  </a:lnTo>
                  <a:lnTo>
                    <a:pt x="4104894" y="170434"/>
                  </a:lnTo>
                  <a:lnTo>
                    <a:pt x="4106418" y="170180"/>
                  </a:lnTo>
                  <a:lnTo>
                    <a:pt x="4107942" y="170053"/>
                  </a:lnTo>
                  <a:lnTo>
                    <a:pt x="4109466" y="169925"/>
                  </a:lnTo>
                  <a:lnTo>
                    <a:pt x="4110990" y="169799"/>
                  </a:lnTo>
                  <a:lnTo>
                    <a:pt x="4112514" y="169545"/>
                  </a:lnTo>
                  <a:lnTo>
                    <a:pt x="4114038" y="169418"/>
                  </a:lnTo>
                  <a:lnTo>
                    <a:pt x="4115561" y="169291"/>
                  </a:lnTo>
                  <a:lnTo>
                    <a:pt x="4117085" y="169037"/>
                  </a:lnTo>
                  <a:lnTo>
                    <a:pt x="4118609" y="168910"/>
                  </a:lnTo>
                  <a:lnTo>
                    <a:pt x="4120133" y="168783"/>
                  </a:lnTo>
                  <a:lnTo>
                    <a:pt x="4121657" y="168529"/>
                  </a:lnTo>
                  <a:lnTo>
                    <a:pt x="4123181" y="168401"/>
                  </a:lnTo>
                  <a:lnTo>
                    <a:pt x="4124705" y="168275"/>
                  </a:lnTo>
                  <a:lnTo>
                    <a:pt x="4126229" y="168148"/>
                  </a:lnTo>
                  <a:lnTo>
                    <a:pt x="4127754" y="167894"/>
                  </a:lnTo>
                  <a:lnTo>
                    <a:pt x="4129278" y="167767"/>
                  </a:lnTo>
                  <a:lnTo>
                    <a:pt x="4130802" y="167639"/>
                  </a:lnTo>
                  <a:lnTo>
                    <a:pt x="4132326" y="167386"/>
                  </a:lnTo>
                  <a:lnTo>
                    <a:pt x="4133850" y="167259"/>
                  </a:lnTo>
                  <a:lnTo>
                    <a:pt x="4135374" y="167132"/>
                  </a:lnTo>
                  <a:lnTo>
                    <a:pt x="4136898" y="167005"/>
                  </a:lnTo>
                  <a:lnTo>
                    <a:pt x="4138422" y="166750"/>
                  </a:lnTo>
                  <a:lnTo>
                    <a:pt x="4139946" y="166624"/>
                  </a:lnTo>
                  <a:lnTo>
                    <a:pt x="4141470" y="166497"/>
                  </a:lnTo>
                  <a:lnTo>
                    <a:pt x="4142994" y="166370"/>
                  </a:lnTo>
                  <a:lnTo>
                    <a:pt x="4144518" y="166116"/>
                  </a:lnTo>
                  <a:lnTo>
                    <a:pt x="4146042" y="165988"/>
                  </a:lnTo>
                  <a:lnTo>
                    <a:pt x="4147566" y="165862"/>
                  </a:lnTo>
                  <a:lnTo>
                    <a:pt x="4149090" y="165608"/>
                  </a:lnTo>
                  <a:lnTo>
                    <a:pt x="4150614" y="165481"/>
                  </a:lnTo>
                  <a:lnTo>
                    <a:pt x="4152138" y="165354"/>
                  </a:lnTo>
                  <a:lnTo>
                    <a:pt x="4153661" y="165226"/>
                  </a:lnTo>
                  <a:lnTo>
                    <a:pt x="4155185" y="164973"/>
                  </a:lnTo>
                  <a:lnTo>
                    <a:pt x="4156709" y="164846"/>
                  </a:lnTo>
                  <a:lnTo>
                    <a:pt x="4158233" y="164719"/>
                  </a:lnTo>
                  <a:lnTo>
                    <a:pt x="4159757" y="164464"/>
                  </a:lnTo>
                  <a:lnTo>
                    <a:pt x="4161281" y="164337"/>
                  </a:lnTo>
                  <a:lnTo>
                    <a:pt x="4162805" y="164211"/>
                  </a:lnTo>
                  <a:lnTo>
                    <a:pt x="4164329" y="164084"/>
                  </a:lnTo>
                  <a:lnTo>
                    <a:pt x="4165854" y="163830"/>
                  </a:lnTo>
                  <a:lnTo>
                    <a:pt x="4167378" y="163703"/>
                  </a:lnTo>
                  <a:lnTo>
                    <a:pt x="4168902" y="163575"/>
                  </a:lnTo>
                  <a:lnTo>
                    <a:pt x="4170426" y="163449"/>
                  </a:lnTo>
                  <a:lnTo>
                    <a:pt x="4171950" y="163195"/>
                  </a:lnTo>
                  <a:lnTo>
                    <a:pt x="4173474" y="163068"/>
                  </a:lnTo>
                  <a:lnTo>
                    <a:pt x="4174998" y="162941"/>
                  </a:lnTo>
                  <a:lnTo>
                    <a:pt x="4176522" y="162687"/>
                  </a:lnTo>
                  <a:lnTo>
                    <a:pt x="4178046" y="162560"/>
                  </a:lnTo>
                  <a:lnTo>
                    <a:pt x="4179570" y="162433"/>
                  </a:lnTo>
                  <a:lnTo>
                    <a:pt x="4181094" y="162306"/>
                  </a:lnTo>
                  <a:lnTo>
                    <a:pt x="4182618" y="162051"/>
                  </a:lnTo>
                  <a:lnTo>
                    <a:pt x="4184142" y="161925"/>
                  </a:lnTo>
                  <a:lnTo>
                    <a:pt x="4185666" y="161798"/>
                  </a:lnTo>
                  <a:lnTo>
                    <a:pt x="4187190" y="161671"/>
                  </a:lnTo>
                  <a:lnTo>
                    <a:pt x="4188714" y="161417"/>
                  </a:lnTo>
                  <a:lnTo>
                    <a:pt x="4190238" y="161289"/>
                  </a:lnTo>
                  <a:lnTo>
                    <a:pt x="4191761" y="161162"/>
                  </a:lnTo>
                  <a:lnTo>
                    <a:pt x="4193285" y="160909"/>
                  </a:lnTo>
                  <a:lnTo>
                    <a:pt x="4194809" y="160782"/>
                  </a:lnTo>
                  <a:lnTo>
                    <a:pt x="4196333" y="160655"/>
                  </a:lnTo>
                  <a:lnTo>
                    <a:pt x="4197858" y="160528"/>
                  </a:lnTo>
                  <a:lnTo>
                    <a:pt x="4199382" y="160274"/>
                  </a:lnTo>
                  <a:lnTo>
                    <a:pt x="4200906" y="160147"/>
                  </a:lnTo>
                  <a:lnTo>
                    <a:pt x="4202430" y="160020"/>
                  </a:lnTo>
                  <a:lnTo>
                    <a:pt x="4203954" y="159893"/>
                  </a:lnTo>
                  <a:lnTo>
                    <a:pt x="4205478" y="159638"/>
                  </a:lnTo>
                  <a:lnTo>
                    <a:pt x="4207002" y="159512"/>
                  </a:lnTo>
                  <a:lnTo>
                    <a:pt x="4208526" y="159385"/>
                  </a:lnTo>
                  <a:lnTo>
                    <a:pt x="4210050" y="159258"/>
                  </a:lnTo>
                  <a:lnTo>
                    <a:pt x="4211574" y="159004"/>
                  </a:lnTo>
                  <a:lnTo>
                    <a:pt x="4213098" y="158876"/>
                  </a:lnTo>
                  <a:lnTo>
                    <a:pt x="4214622" y="158750"/>
                  </a:lnTo>
                  <a:lnTo>
                    <a:pt x="4216146" y="158623"/>
                  </a:lnTo>
                  <a:lnTo>
                    <a:pt x="4217670" y="158369"/>
                  </a:lnTo>
                  <a:lnTo>
                    <a:pt x="4219194" y="158242"/>
                  </a:lnTo>
                  <a:lnTo>
                    <a:pt x="4220718" y="158114"/>
                  </a:lnTo>
                  <a:lnTo>
                    <a:pt x="4222242" y="157861"/>
                  </a:lnTo>
                  <a:lnTo>
                    <a:pt x="4223766" y="157734"/>
                  </a:lnTo>
                  <a:lnTo>
                    <a:pt x="4225290" y="157607"/>
                  </a:lnTo>
                  <a:lnTo>
                    <a:pt x="4226814" y="157480"/>
                  </a:lnTo>
                  <a:lnTo>
                    <a:pt x="4228338" y="157225"/>
                  </a:lnTo>
                  <a:lnTo>
                    <a:pt x="4229861" y="157099"/>
                  </a:lnTo>
                  <a:lnTo>
                    <a:pt x="4231385" y="156972"/>
                  </a:lnTo>
                  <a:lnTo>
                    <a:pt x="4232909" y="156845"/>
                  </a:lnTo>
                  <a:lnTo>
                    <a:pt x="4234433" y="156591"/>
                  </a:lnTo>
                  <a:lnTo>
                    <a:pt x="4235958" y="156463"/>
                  </a:lnTo>
                  <a:lnTo>
                    <a:pt x="4237482" y="156337"/>
                  </a:lnTo>
                  <a:lnTo>
                    <a:pt x="4239006" y="156210"/>
                  </a:lnTo>
                  <a:lnTo>
                    <a:pt x="4240530" y="155956"/>
                  </a:lnTo>
                  <a:lnTo>
                    <a:pt x="4242054" y="155829"/>
                  </a:lnTo>
                  <a:lnTo>
                    <a:pt x="4243578" y="155701"/>
                  </a:lnTo>
                  <a:lnTo>
                    <a:pt x="4245102" y="155575"/>
                  </a:lnTo>
                  <a:lnTo>
                    <a:pt x="4246626" y="155321"/>
                  </a:lnTo>
                  <a:lnTo>
                    <a:pt x="4248150" y="155194"/>
                  </a:lnTo>
                  <a:lnTo>
                    <a:pt x="4249674" y="155067"/>
                  </a:lnTo>
                  <a:lnTo>
                    <a:pt x="4251198" y="154939"/>
                  </a:lnTo>
                  <a:lnTo>
                    <a:pt x="4252722" y="154686"/>
                  </a:lnTo>
                  <a:lnTo>
                    <a:pt x="4254246" y="154559"/>
                  </a:lnTo>
                  <a:lnTo>
                    <a:pt x="4255770" y="154432"/>
                  </a:lnTo>
                  <a:lnTo>
                    <a:pt x="4257294" y="154305"/>
                  </a:lnTo>
                  <a:lnTo>
                    <a:pt x="4258818" y="154050"/>
                  </a:lnTo>
                  <a:lnTo>
                    <a:pt x="4260342" y="153924"/>
                  </a:lnTo>
                  <a:lnTo>
                    <a:pt x="4261866" y="153797"/>
                  </a:lnTo>
                  <a:lnTo>
                    <a:pt x="4263390" y="153670"/>
                  </a:lnTo>
                  <a:lnTo>
                    <a:pt x="4264914" y="153416"/>
                  </a:lnTo>
                  <a:lnTo>
                    <a:pt x="4266438" y="153288"/>
                  </a:lnTo>
                  <a:lnTo>
                    <a:pt x="4267961" y="153162"/>
                  </a:lnTo>
                  <a:lnTo>
                    <a:pt x="4269485" y="153035"/>
                  </a:lnTo>
                  <a:lnTo>
                    <a:pt x="4271009" y="152781"/>
                  </a:lnTo>
                  <a:lnTo>
                    <a:pt x="4272533" y="152654"/>
                  </a:lnTo>
                  <a:lnTo>
                    <a:pt x="4274058" y="152526"/>
                  </a:lnTo>
                  <a:lnTo>
                    <a:pt x="4275582" y="152400"/>
                  </a:lnTo>
                  <a:lnTo>
                    <a:pt x="4277106" y="152146"/>
                  </a:lnTo>
                  <a:lnTo>
                    <a:pt x="4278630" y="152019"/>
                  </a:lnTo>
                  <a:lnTo>
                    <a:pt x="4280154" y="151892"/>
                  </a:lnTo>
                  <a:lnTo>
                    <a:pt x="4281678" y="151764"/>
                  </a:lnTo>
                  <a:lnTo>
                    <a:pt x="4283202" y="151511"/>
                  </a:lnTo>
                  <a:lnTo>
                    <a:pt x="4284726" y="151384"/>
                  </a:lnTo>
                  <a:lnTo>
                    <a:pt x="4286250" y="151257"/>
                  </a:lnTo>
                  <a:lnTo>
                    <a:pt x="4287774" y="151130"/>
                  </a:lnTo>
                  <a:lnTo>
                    <a:pt x="4289298" y="151003"/>
                  </a:lnTo>
                  <a:lnTo>
                    <a:pt x="4290822" y="150749"/>
                  </a:lnTo>
                  <a:lnTo>
                    <a:pt x="4292346" y="150622"/>
                  </a:lnTo>
                  <a:lnTo>
                    <a:pt x="4293870" y="150495"/>
                  </a:lnTo>
                  <a:lnTo>
                    <a:pt x="4295394" y="150368"/>
                  </a:lnTo>
                  <a:lnTo>
                    <a:pt x="4296918" y="150113"/>
                  </a:lnTo>
                  <a:lnTo>
                    <a:pt x="4298442" y="149987"/>
                  </a:lnTo>
                  <a:lnTo>
                    <a:pt x="4299966" y="149860"/>
                  </a:lnTo>
                  <a:lnTo>
                    <a:pt x="4301490" y="149733"/>
                  </a:lnTo>
                  <a:lnTo>
                    <a:pt x="4303014" y="149479"/>
                  </a:lnTo>
                  <a:lnTo>
                    <a:pt x="4304538" y="149351"/>
                  </a:lnTo>
                  <a:lnTo>
                    <a:pt x="4306061" y="149225"/>
                  </a:lnTo>
                  <a:lnTo>
                    <a:pt x="4307585" y="149098"/>
                  </a:lnTo>
                  <a:lnTo>
                    <a:pt x="4309109" y="148844"/>
                  </a:lnTo>
                  <a:lnTo>
                    <a:pt x="4310633" y="148717"/>
                  </a:lnTo>
                  <a:lnTo>
                    <a:pt x="4312158" y="148589"/>
                  </a:lnTo>
                  <a:lnTo>
                    <a:pt x="4313682" y="148462"/>
                  </a:lnTo>
                  <a:lnTo>
                    <a:pt x="4315206" y="148209"/>
                  </a:lnTo>
                  <a:lnTo>
                    <a:pt x="4316730" y="148082"/>
                  </a:lnTo>
                  <a:lnTo>
                    <a:pt x="4318254" y="147955"/>
                  </a:lnTo>
                  <a:lnTo>
                    <a:pt x="4319778" y="147828"/>
                  </a:lnTo>
                  <a:lnTo>
                    <a:pt x="4321302" y="147700"/>
                  </a:lnTo>
                  <a:lnTo>
                    <a:pt x="4322826" y="147447"/>
                  </a:lnTo>
                  <a:lnTo>
                    <a:pt x="4324350" y="147320"/>
                  </a:lnTo>
                  <a:lnTo>
                    <a:pt x="4325874" y="147193"/>
                  </a:lnTo>
                  <a:lnTo>
                    <a:pt x="4327398" y="147066"/>
                  </a:lnTo>
                  <a:lnTo>
                    <a:pt x="4328922" y="146812"/>
                  </a:lnTo>
                  <a:lnTo>
                    <a:pt x="4330446" y="146685"/>
                  </a:lnTo>
                  <a:lnTo>
                    <a:pt x="4331970" y="146558"/>
                  </a:lnTo>
                  <a:lnTo>
                    <a:pt x="4333494" y="146431"/>
                  </a:lnTo>
                  <a:lnTo>
                    <a:pt x="4335018" y="146176"/>
                  </a:lnTo>
                  <a:lnTo>
                    <a:pt x="4336542" y="146050"/>
                  </a:lnTo>
                  <a:lnTo>
                    <a:pt x="4338066" y="145923"/>
                  </a:lnTo>
                  <a:lnTo>
                    <a:pt x="4339590" y="145796"/>
                  </a:lnTo>
                  <a:lnTo>
                    <a:pt x="4341114" y="145669"/>
                  </a:lnTo>
                  <a:lnTo>
                    <a:pt x="4342638" y="145414"/>
                  </a:lnTo>
                  <a:lnTo>
                    <a:pt x="4344161" y="145287"/>
                  </a:lnTo>
                  <a:lnTo>
                    <a:pt x="4345685" y="145161"/>
                  </a:lnTo>
                  <a:lnTo>
                    <a:pt x="4347209" y="145034"/>
                  </a:lnTo>
                  <a:lnTo>
                    <a:pt x="4348733" y="144780"/>
                  </a:lnTo>
                  <a:lnTo>
                    <a:pt x="4350258" y="144653"/>
                  </a:lnTo>
                  <a:lnTo>
                    <a:pt x="4351782" y="144525"/>
                  </a:lnTo>
                  <a:lnTo>
                    <a:pt x="4353306" y="144399"/>
                  </a:lnTo>
                  <a:lnTo>
                    <a:pt x="4354830" y="144272"/>
                  </a:lnTo>
                  <a:lnTo>
                    <a:pt x="4356354" y="144018"/>
                  </a:lnTo>
                  <a:lnTo>
                    <a:pt x="4357878" y="143891"/>
                  </a:lnTo>
                  <a:lnTo>
                    <a:pt x="4359402" y="143763"/>
                  </a:lnTo>
                  <a:lnTo>
                    <a:pt x="4360926" y="143637"/>
                  </a:lnTo>
                  <a:lnTo>
                    <a:pt x="4362450" y="143383"/>
                  </a:lnTo>
                  <a:lnTo>
                    <a:pt x="4363974" y="143256"/>
                  </a:lnTo>
                  <a:lnTo>
                    <a:pt x="4365498" y="143129"/>
                  </a:lnTo>
                  <a:lnTo>
                    <a:pt x="4367022" y="143001"/>
                  </a:lnTo>
                  <a:lnTo>
                    <a:pt x="4368546" y="142875"/>
                  </a:lnTo>
                  <a:lnTo>
                    <a:pt x="4370070" y="142621"/>
                  </a:lnTo>
                  <a:lnTo>
                    <a:pt x="4371594" y="142494"/>
                  </a:lnTo>
                  <a:lnTo>
                    <a:pt x="4373118" y="142367"/>
                  </a:lnTo>
                  <a:lnTo>
                    <a:pt x="4374642" y="142239"/>
                  </a:lnTo>
                  <a:lnTo>
                    <a:pt x="4376166" y="141986"/>
                  </a:lnTo>
                  <a:lnTo>
                    <a:pt x="4377690" y="141859"/>
                  </a:lnTo>
                  <a:lnTo>
                    <a:pt x="4379214" y="141732"/>
                  </a:lnTo>
                  <a:lnTo>
                    <a:pt x="4380738" y="141605"/>
                  </a:lnTo>
                  <a:lnTo>
                    <a:pt x="4382261" y="141478"/>
                  </a:lnTo>
                  <a:lnTo>
                    <a:pt x="4383785" y="141224"/>
                  </a:lnTo>
                  <a:lnTo>
                    <a:pt x="4385309" y="141097"/>
                  </a:lnTo>
                  <a:lnTo>
                    <a:pt x="4386833" y="140970"/>
                  </a:lnTo>
                  <a:lnTo>
                    <a:pt x="4388358" y="140843"/>
                  </a:lnTo>
                  <a:lnTo>
                    <a:pt x="4389882" y="140716"/>
                  </a:lnTo>
                  <a:lnTo>
                    <a:pt x="4391406" y="140462"/>
                  </a:lnTo>
                  <a:lnTo>
                    <a:pt x="4392930" y="140335"/>
                  </a:lnTo>
                  <a:lnTo>
                    <a:pt x="4394454" y="140208"/>
                  </a:lnTo>
                  <a:lnTo>
                    <a:pt x="4395978" y="140081"/>
                  </a:lnTo>
                  <a:lnTo>
                    <a:pt x="4397502" y="139826"/>
                  </a:lnTo>
                  <a:lnTo>
                    <a:pt x="4399026" y="139700"/>
                  </a:lnTo>
                  <a:lnTo>
                    <a:pt x="4400550" y="139573"/>
                  </a:lnTo>
                  <a:lnTo>
                    <a:pt x="4402074" y="139446"/>
                  </a:lnTo>
                  <a:lnTo>
                    <a:pt x="4403598" y="139319"/>
                  </a:lnTo>
                  <a:lnTo>
                    <a:pt x="4405122" y="139064"/>
                  </a:lnTo>
                  <a:lnTo>
                    <a:pt x="4406646" y="138937"/>
                  </a:lnTo>
                  <a:lnTo>
                    <a:pt x="4408170" y="138811"/>
                  </a:lnTo>
                  <a:lnTo>
                    <a:pt x="4409694" y="138684"/>
                  </a:lnTo>
                  <a:lnTo>
                    <a:pt x="4411218" y="138557"/>
                  </a:lnTo>
                  <a:lnTo>
                    <a:pt x="4412742" y="138303"/>
                  </a:lnTo>
                  <a:lnTo>
                    <a:pt x="4414266" y="138175"/>
                  </a:lnTo>
                  <a:lnTo>
                    <a:pt x="4415790" y="138049"/>
                  </a:lnTo>
                  <a:lnTo>
                    <a:pt x="4417314" y="137922"/>
                  </a:lnTo>
                  <a:lnTo>
                    <a:pt x="4418838" y="137795"/>
                  </a:lnTo>
                  <a:lnTo>
                    <a:pt x="4420361" y="137541"/>
                  </a:lnTo>
                  <a:lnTo>
                    <a:pt x="4421885" y="137413"/>
                  </a:lnTo>
                  <a:lnTo>
                    <a:pt x="4423409" y="137287"/>
                  </a:lnTo>
                  <a:lnTo>
                    <a:pt x="4424933" y="137160"/>
                  </a:lnTo>
                  <a:lnTo>
                    <a:pt x="4426458" y="136906"/>
                  </a:lnTo>
                  <a:lnTo>
                    <a:pt x="4427982" y="136779"/>
                  </a:lnTo>
                  <a:lnTo>
                    <a:pt x="4429506" y="136651"/>
                  </a:lnTo>
                  <a:lnTo>
                    <a:pt x="4431030" y="136525"/>
                  </a:lnTo>
                  <a:lnTo>
                    <a:pt x="4432554" y="136398"/>
                  </a:lnTo>
                  <a:lnTo>
                    <a:pt x="4434078" y="136144"/>
                  </a:lnTo>
                  <a:lnTo>
                    <a:pt x="4435602" y="136017"/>
                  </a:lnTo>
                  <a:lnTo>
                    <a:pt x="4437126" y="135889"/>
                  </a:lnTo>
                  <a:lnTo>
                    <a:pt x="4438650" y="135762"/>
                  </a:lnTo>
                  <a:lnTo>
                    <a:pt x="4440174" y="135636"/>
                  </a:lnTo>
                  <a:lnTo>
                    <a:pt x="4441698" y="135382"/>
                  </a:lnTo>
                  <a:lnTo>
                    <a:pt x="4443222" y="135255"/>
                  </a:lnTo>
                  <a:lnTo>
                    <a:pt x="4444746" y="135128"/>
                  </a:lnTo>
                  <a:lnTo>
                    <a:pt x="4446270" y="135000"/>
                  </a:lnTo>
                  <a:lnTo>
                    <a:pt x="4447794" y="134874"/>
                  </a:lnTo>
                  <a:lnTo>
                    <a:pt x="4449318" y="134620"/>
                  </a:lnTo>
                  <a:lnTo>
                    <a:pt x="4450842" y="134493"/>
                  </a:lnTo>
                  <a:lnTo>
                    <a:pt x="4452366" y="134366"/>
                  </a:lnTo>
                  <a:lnTo>
                    <a:pt x="4453890" y="134238"/>
                  </a:lnTo>
                  <a:lnTo>
                    <a:pt x="4455414" y="134112"/>
                  </a:lnTo>
                  <a:lnTo>
                    <a:pt x="4456938" y="133858"/>
                  </a:lnTo>
                  <a:lnTo>
                    <a:pt x="4458461" y="133731"/>
                  </a:lnTo>
                  <a:lnTo>
                    <a:pt x="4459985" y="133604"/>
                  </a:lnTo>
                  <a:lnTo>
                    <a:pt x="4461509" y="133476"/>
                  </a:lnTo>
                  <a:lnTo>
                    <a:pt x="4463033" y="133350"/>
                  </a:lnTo>
                  <a:lnTo>
                    <a:pt x="4464558" y="133096"/>
                  </a:lnTo>
                  <a:lnTo>
                    <a:pt x="4466082" y="132969"/>
                  </a:lnTo>
                  <a:lnTo>
                    <a:pt x="4467606" y="132842"/>
                  </a:lnTo>
                  <a:lnTo>
                    <a:pt x="4469130" y="132714"/>
                  </a:lnTo>
                  <a:lnTo>
                    <a:pt x="4470654" y="132587"/>
                  </a:lnTo>
                  <a:lnTo>
                    <a:pt x="4472178" y="132461"/>
                  </a:lnTo>
                  <a:lnTo>
                    <a:pt x="4473702" y="132207"/>
                  </a:lnTo>
                  <a:lnTo>
                    <a:pt x="4475226" y="132080"/>
                  </a:lnTo>
                  <a:lnTo>
                    <a:pt x="4476750" y="131953"/>
                  </a:lnTo>
                  <a:lnTo>
                    <a:pt x="4478274" y="131825"/>
                  </a:lnTo>
                  <a:lnTo>
                    <a:pt x="4479798" y="131699"/>
                  </a:lnTo>
                  <a:lnTo>
                    <a:pt x="4481322" y="131445"/>
                  </a:lnTo>
                  <a:lnTo>
                    <a:pt x="4482846" y="131318"/>
                  </a:lnTo>
                  <a:lnTo>
                    <a:pt x="4484370" y="131191"/>
                  </a:lnTo>
                  <a:lnTo>
                    <a:pt x="4485894" y="131063"/>
                  </a:lnTo>
                  <a:lnTo>
                    <a:pt x="4487418" y="130937"/>
                  </a:lnTo>
                  <a:lnTo>
                    <a:pt x="4488942" y="130683"/>
                  </a:lnTo>
                  <a:lnTo>
                    <a:pt x="4490466" y="130556"/>
                  </a:lnTo>
                  <a:lnTo>
                    <a:pt x="4491990" y="130429"/>
                  </a:lnTo>
                  <a:lnTo>
                    <a:pt x="4493514" y="130301"/>
                  </a:lnTo>
                  <a:lnTo>
                    <a:pt x="4495038" y="130175"/>
                  </a:lnTo>
                  <a:lnTo>
                    <a:pt x="4496561" y="129921"/>
                  </a:lnTo>
                  <a:lnTo>
                    <a:pt x="4498085" y="129794"/>
                  </a:lnTo>
                  <a:lnTo>
                    <a:pt x="4499609" y="129667"/>
                  </a:lnTo>
                  <a:lnTo>
                    <a:pt x="4501133" y="129539"/>
                  </a:lnTo>
                  <a:lnTo>
                    <a:pt x="4502658" y="129412"/>
                  </a:lnTo>
                  <a:lnTo>
                    <a:pt x="4504182" y="129286"/>
                  </a:lnTo>
                  <a:lnTo>
                    <a:pt x="4505706" y="129032"/>
                  </a:lnTo>
                  <a:lnTo>
                    <a:pt x="4507230" y="128905"/>
                  </a:lnTo>
                  <a:lnTo>
                    <a:pt x="4508754" y="128778"/>
                  </a:lnTo>
                  <a:lnTo>
                    <a:pt x="4510278" y="128650"/>
                  </a:lnTo>
                  <a:lnTo>
                    <a:pt x="4511802" y="128524"/>
                  </a:lnTo>
                  <a:lnTo>
                    <a:pt x="4513326" y="128270"/>
                  </a:lnTo>
                  <a:lnTo>
                    <a:pt x="4514850" y="128143"/>
                  </a:lnTo>
                  <a:lnTo>
                    <a:pt x="4516374" y="128016"/>
                  </a:lnTo>
                  <a:lnTo>
                    <a:pt x="4517898" y="127888"/>
                  </a:lnTo>
                  <a:lnTo>
                    <a:pt x="4519422" y="127762"/>
                  </a:lnTo>
                  <a:lnTo>
                    <a:pt x="4520946" y="127635"/>
                  </a:lnTo>
                  <a:lnTo>
                    <a:pt x="4522470" y="127381"/>
                  </a:lnTo>
                  <a:lnTo>
                    <a:pt x="4523994" y="127254"/>
                  </a:lnTo>
                  <a:lnTo>
                    <a:pt x="4525518" y="127126"/>
                  </a:lnTo>
                  <a:lnTo>
                    <a:pt x="4527042" y="127000"/>
                  </a:lnTo>
                  <a:lnTo>
                    <a:pt x="4528566" y="126873"/>
                  </a:lnTo>
                  <a:lnTo>
                    <a:pt x="4530090" y="126619"/>
                  </a:lnTo>
                  <a:lnTo>
                    <a:pt x="4531614" y="126492"/>
                  </a:lnTo>
                  <a:lnTo>
                    <a:pt x="4533138" y="126364"/>
                  </a:lnTo>
                  <a:lnTo>
                    <a:pt x="4534661" y="126237"/>
                  </a:lnTo>
                  <a:lnTo>
                    <a:pt x="4536185" y="126111"/>
                  </a:lnTo>
                  <a:lnTo>
                    <a:pt x="4537709" y="125984"/>
                  </a:lnTo>
                  <a:lnTo>
                    <a:pt x="4539233" y="125730"/>
                  </a:lnTo>
                  <a:lnTo>
                    <a:pt x="4540758" y="125603"/>
                  </a:lnTo>
                  <a:lnTo>
                    <a:pt x="4542282" y="125475"/>
                  </a:lnTo>
                  <a:lnTo>
                    <a:pt x="4543806" y="125349"/>
                  </a:lnTo>
                  <a:lnTo>
                    <a:pt x="4545330" y="125222"/>
                  </a:lnTo>
                  <a:lnTo>
                    <a:pt x="4546854" y="125095"/>
                  </a:lnTo>
                  <a:lnTo>
                    <a:pt x="4548378" y="124841"/>
                  </a:lnTo>
                  <a:lnTo>
                    <a:pt x="4549902" y="124713"/>
                  </a:lnTo>
                  <a:lnTo>
                    <a:pt x="4551426" y="124587"/>
                  </a:lnTo>
                  <a:lnTo>
                    <a:pt x="4552950" y="124460"/>
                  </a:lnTo>
                  <a:lnTo>
                    <a:pt x="4554474" y="124333"/>
                  </a:lnTo>
                  <a:lnTo>
                    <a:pt x="4555998" y="124079"/>
                  </a:lnTo>
                  <a:lnTo>
                    <a:pt x="4557522" y="123951"/>
                  </a:lnTo>
                  <a:lnTo>
                    <a:pt x="4559046" y="123825"/>
                  </a:lnTo>
                  <a:lnTo>
                    <a:pt x="4560570" y="123698"/>
                  </a:lnTo>
                  <a:lnTo>
                    <a:pt x="4562094" y="123571"/>
                  </a:lnTo>
                  <a:lnTo>
                    <a:pt x="4563618" y="123444"/>
                  </a:lnTo>
                  <a:lnTo>
                    <a:pt x="4565142" y="123189"/>
                  </a:lnTo>
                  <a:lnTo>
                    <a:pt x="4566666" y="123062"/>
                  </a:lnTo>
                  <a:lnTo>
                    <a:pt x="4568190" y="122936"/>
                  </a:lnTo>
                  <a:lnTo>
                    <a:pt x="4569714" y="122809"/>
                  </a:lnTo>
                  <a:lnTo>
                    <a:pt x="4571238" y="122682"/>
                  </a:lnTo>
                  <a:lnTo>
                    <a:pt x="4572761" y="122555"/>
                  </a:lnTo>
                  <a:lnTo>
                    <a:pt x="4574285" y="122300"/>
                  </a:lnTo>
                  <a:lnTo>
                    <a:pt x="4575809" y="122174"/>
                  </a:lnTo>
                  <a:lnTo>
                    <a:pt x="4577333" y="122047"/>
                  </a:lnTo>
                  <a:lnTo>
                    <a:pt x="4578858" y="121920"/>
                  </a:lnTo>
                  <a:lnTo>
                    <a:pt x="4580382" y="121793"/>
                  </a:lnTo>
                  <a:lnTo>
                    <a:pt x="4581906" y="121666"/>
                  </a:lnTo>
                  <a:lnTo>
                    <a:pt x="4583430" y="121412"/>
                  </a:lnTo>
                  <a:lnTo>
                    <a:pt x="4584954" y="121285"/>
                  </a:lnTo>
                  <a:lnTo>
                    <a:pt x="4586478" y="121158"/>
                  </a:lnTo>
                  <a:lnTo>
                    <a:pt x="4588002" y="121031"/>
                  </a:lnTo>
                  <a:lnTo>
                    <a:pt x="4589526" y="120904"/>
                  </a:lnTo>
                  <a:lnTo>
                    <a:pt x="4591050" y="120776"/>
                  </a:lnTo>
                  <a:lnTo>
                    <a:pt x="4592574" y="120523"/>
                  </a:lnTo>
                  <a:lnTo>
                    <a:pt x="4594098" y="120396"/>
                  </a:lnTo>
                  <a:lnTo>
                    <a:pt x="4595622" y="120269"/>
                  </a:lnTo>
                  <a:lnTo>
                    <a:pt x="4597146" y="120142"/>
                  </a:lnTo>
                  <a:lnTo>
                    <a:pt x="4598670" y="120014"/>
                  </a:lnTo>
                  <a:lnTo>
                    <a:pt x="4600194" y="119887"/>
                  </a:lnTo>
                  <a:lnTo>
                    <a:pt x="4601718" y="119634"/>
                  </a:lnTo>
                  <a:lnTo>
                    <a:pt x="4603242" y="119507"/>
                  </a:lnTo>
                  <a:lnTo>
                    <a:pt x="4604766" y="119380"/>
                  </a:lnTo>
                  <a:lnTo>
                    <a:pt x="4606290" y="119253"/>
                  </a:lnTo>
                  <a:lnTo>
                    <a:pt x="4607813" y="119125"/>
                  </a:lnTo>
                  <a:lnTo>
                    <a:pt x="4609337" y="118999"/>
                  </a:lnTo>
                  <a:lnTo>
                    <a:pt x="4610861" y="118745"/>
                  </a:lnTo>
                  <a:lnTo>
                    <a:pt x="4612385" y="118618"/>
                  </a:lnTo>
                  <a:lnTo>
                    <a:pt x="4613909" y="118491"/>
                  </a:lnTo>
                  <a:lnTo>
                    <a:pt x="4615433" y="118363"/>
                  </a:lnTo>
                  <a:lnTo>
                    <a:pt x="4616958" y="118237"/>
                  </a:lnTo>
                  <a:lnTo>
                    <a:pt x="4618482" y="118110"/>
                  </a:lnTo>
                  <a:lnTo>
                    <a:pt x="4620006" y="117983"/>
                  </a:lnTo>
                  <a:lnTo>
                    <a:pt x="4621530" y="117729"/>
                  </a:lnTo>
                  <a:lnTo>
                    <a:pt x="4623054" y="117601"/>
                  </a:lnTo>
                  <a:lnTo>
                    <a:pt x="4624578" y="117475"/>
                  </a:lnTo>
                  <a:lnTo>
                    <a:pt x="4626102" y="117348"/>
                  </a:lnTo>
                  <a:lnTo>
                    <a:pt x="4627626" y="117221"/>
                  </a:lnTo>
                  <a:lnTo>
                    <a:pt x="4629150" y="117094"/>
                  </a:lnTo>
                  <a:lnTo>
                    <a:pt x="4630674" y="116839"/>
                  </a:lnTo>
                  <a:lnTo>
                    <a:pt x="4638294" y="116205"/>
                  </a:lnTo>
                  <a:lnTo>
                    <a:pt x="4639817" y="116078"/>
                  </a:lnTo>
                  <a:lnTo>
                    <a:pt x="4641341" y="115824"/>
                  </a:lnTo>
                  <a:lnTo>
                    <a:pt x="4642865" y="115697"/>
                  </a:lnTo>
                  <a:lnTo>
                    <a:pt x="4644389" y="115570"/>
                  </a:lnTo>
                  <a:lnTo>
                    <a:pt x="4645913" y="115443"/>
                  </a:lnTo>
                  <a:lnTo>
                    <a:pt x="4647437" y="115316"/>
                  </a:lnTo>
                  <a:lnTo>
                    <a:pt x="4648961" y="115188"/>
                  </a:lnTo>
                  <a:lnTo>
                    <a:pt x="4650485" y="114935"/>
                  </a:lnTo>
                  <a:lnTo>
                    <a:pt x="4652009" y="114808"/>
                  </a:lnTo>
                  <a:lnTo>
                    <a:pt x="4653533" y="114681"/>
                  </a:lnTo>
                  <a:lnTo>
                    <a:pt x="4655058" y="114554"/>
                  </a:lnTo>
                  <a:lnTo>
                    <a:pt x="4656582" y="114426"/>
                  </a:lnTo>
                  <a:lnTo>
                    <a:pt x="4658106" y="114300"/>
                  </a:lnTo>
                  <a:lnTo>
                    <a:pt x="4659630" y="114173"/>
                  </a:lnTo>
                  <a:lnTo>
                    <a:pt x="4661154" y="113919"/>
                  </a:lnTo>
                  <a:lnTo>
                    <a:pt x="4662678" y="113792"/>
                  </a:lnTo>
                  <a:lnTo>
                    <a:pt x="4664202" y="113664"/>
                  </a:lnTo>
                  <a:lnTo>
                    <a:pt x="4665726" y="113537"/>
                  </a:lnTo>
                  <a:lnTo>
                    <a:pt x="4667250" y="113411"/>
                  </a:lnTo>
                  <a:lnTo>
                    <a:pt x="4668774" y="113284"/>
                  </a:lnTo>
                  <a:lnTo>
                    <a:pt x="4670298" y="113157"/>
                  </a:lnTo>
                  <a:lnTo>
                    <a:pt x="4671822" y="112903"/>
                  </a:lnTo>
                  <a:lnTo>
                    <a:pt x="4673346" y="112775"/>
                  </a:lnTo>
                  <a:lnTo>
                    <a:pt x="4674870" y="112649"/>
                  </a:lnTo>
                  <a:lnTo>
                    <a:pt x="4676394" y="112522"/>
                  </a:lnTo>
                  <a:lnTo>
                    <a:pt x="4677917" y="112395"/>
                  </a:lnTo>
                  <a:lnTo>
                    <a:pt x="4679441" y="112268"/>
                  </a:lnTo>
                  <a:lnTo>
                    <a:pt x="4680965" y="112141"/>
                  </a:lnTo>
                  <a:lnTo>
                    <a:pt x="4682489" y="111887"/>
                  </a:lnTo>
                  <a:lnTo>
                    <a:pt x="4684013" y="111760"/>
                  </a:lnTo>
                  <a:lnTo>
                    <a:pt x="4685537" y="111633"/>
                  </a:lnTo>
                  <a:lnTo>
                    <a:pt x="4687061" y="111506"/>
                  </a:lnTo>
                  <a:lnTo>
                    <a:pt x="4688585" y="111379"/>
                  </a:lnTo>
                  <a:lnTo>
                    <a:pt x="4690109" y="111251"/>
                  </a:lnTo>
                  <a:lnTo>
                    <a:pt x="4691633" y="111125"/>
                  </a:lnTo>
                  <a:lnTo>
                    <a:pt x="4693158" y="110871"/>
                  </a:lnTo>
                  <a:lnTo>
                    <a:pt x="4694682" y="110744"/>
                  </a:lnTo>
                  <a:lnTo>
                    <a:pt x="4696206" y="110617"/>
                  </a:lnTo>
                  <a:lnTo>
                    <a:pt x="4697730" y="110489"/>
                  </a:lnTo>
                  <a:lnTo>
                    <a:pt x="4699254" y="110362"/>
                  </a:lnTo>
                  <a:lnTo>
                    <a:pt x="4700778" y="110236"/>
                  </a:lnTo>
                  <a:lnTo>
                    <a:pt x="4702302" y="110109"/>
                  </a:lnTo>
                  <a:lnTo>
                    <a:pt x="4703826" y="109855"/>
                  </a:lnTo>
                  <a:lnTo>
                    <a:pt x="4705350" y="109728"/>
                  </a:lnTo>
                  <a:lnTo>
                    <a:pt x="4706874" y="109600"/>
                  </a:lnTo>
                  <a:lnTo>
                    <a:pt x="4708398" y="109474"/>
                  </a:lnTo>
                  <a:lnTo>
                    <a:pt x="4709922" y="109347"/>
                  </a:lnTo>
                  <a:lnTo>
                    <a:pt x="4711446" y="109220"/>
                  </a:lnTo>
                  <a:lnTo>
                    <a:pt x="4712970" y="109093"/>
                  </a:lnTo>
                  <a:lnTo>
                    <a:pt x="4714494" y="108838"/>
                  </a:lnTo>
                  <a:lnTo>
                    <a:pt x="4716017" y="108712"/>
                  </a:lnTo>
                  <a:lnTo>
                    <a:pt x="4717541" y="108585"/>
                  </a:lnTo>
                  <a:lnTo>
                    <a:pt x="4719065" y="108458"/>
                  </a:lnTo>
                  <a:lnTo>
                    <a:pt x="4720589" y="108331"/>
                  </a:lnTo>
                  <a:lnTo>
                    <a:pt x="4722113" y="108204"/>
                  </a:lnTo>
                  <a:lnTo>
                    <a:pt x="4723637" y="108076"/>
                  </a:lnTo>
                  <a:lnTo>
                    <a:pt x="4725161" y="107950"/>
                  </a:lnTo>
                  <a:lnTo>
                    <a:pt x="4726685" y="107696"/>
                  </a:lnTo>
                  <a:lnTo>
                    <a:pt x="4728209" y="107569"/>
                  </a:lnTo>
                  <a:lnTo>
                    <a:pt x="4729733" y="107442"/>
                  </a:lnTo>
                  <a:lnTo>
                    <a:pt x="4731258" y="107314"/>
                  </a:lnTo>
                  <a:lnTo>
                    <a:pt x="4732782" y="107187"/>
                  </a:lnTo>
                  <a:lnTo>
                    <a:pt x="4734306" y="107061"/>
                  </a:lnTo>
                  <a:lnTo>
                    <a:pt x="4735830" y="106934"/>
                  </a:lnTo>
                  <a:lnTo>
                    <a:pt x="4737354" y="106680"/>
                  </a:lnTo>
                  <a:lnTo>
                    <a:pt x="4738878" y="106553"/>
                  </a:lnTo>
                  <a:lnTo>
                    <a:pt x="4740402" y="106425"/>
                  </a:lnTo>
                  <a:lnTo>
                    <a:pt x="4741926" y="106299"/>
                  </a:lnTo>
                  <a:lnTo>
                    <a:pt x="4743450" y="106172"/>
                  </a:lnTo>
                  <a:lnTo>
                    <a:pt x="4744974" y="106045"/>
                  </a:lnTo>
                  <a:lnTo>
                    <a:pt x="4746498" y="105918"/>
                  </a:lnTo>
                  <a:lnTo>
                    <a:pt x="4748022" y="105791"/>
                  </a:lnTo>
                  <a:lnTo>
                    <a:pt x="4749546" y="105537"/>
                  </a:lnTo>
                  <a:lnTo>
                    <a:pt x="4751070" y="105410"/>
                  </a:lnTo>
                  <a:lnTo>
                    <a:pt x="4752594" y="105283"/>
                  </a:lnTo>
                  <a:lnTo>
                    <a:pt x="4754117" y="105156"/>
                  </a:lnTo>
                  <a:lnTo>
                    <a:pt x="4755641" y="105029"/>
                  </a:lnTo>
                  <a:lnTo>
                    <a:pt x="4757165" y="104901"/>
                  </a:lnTo>
                  <a:lnTo>
                    <a:pt x="4758689" y="104775"/>
                  </a:lnTo>
                  <a:lnTo>
                    <a:pt x="4760213" y="104648"/>
                  </a:lnTo>
                  <a:lnTo>
                    <a:pt x="4761737" y="104394"/>
                  </a:lnTo>
                  <a:lnTo>
                    <a:pt x="4763261" y="104267"/>
                  </a:lnTo>
                  <a:lnTo>
                    <a:pt x="4764785" y="104139"/>
                  </a:lnTo>
                  <a:lnTo>
                    <a:pt x="4766309" y="104012"/>
                  </a:lnTo>
                  <a:lnTo>
                    <a:pt x="4767833" y="103886"/>
                  </a:lnTo>
                  <a:lnTo>
                    <a:pt x="4769358" y="103759"/>
                  </a:lnTo>
                  <a:lnTo>
                    <a:pt x="4770882" y="103632"/>
                  </a:lnTo>
                  <a:lnTo>
                    <a:pt x="4772406" y="103505"/>
                  </a:lnTo>
                  <a:lnTo>
                    <a:pt x="4773930" y="103250"/>
                  </a:lnTo>
                  <a:lnTo>
                    <a:pt x="4781550" y="102616"/>
                  </a:lnTo>
                  <a:lnTo>
                    <a:pt x="4783074" y="102488"/>
                  </a:lnTo>
                  <a:lnTo>
                    <a:pt x="4784598" y="102362"/>
                  </a:lnTo>
                  <a:lnTo>
                    <a:pt x="4786122" y="102108"/>
                  </a:lnTo>
                  <a:lnTo>
                    <a:pt x="4787646" y="101981"/>
                  </a:lnTo>
                  <a:lnTo>
                    <a:pt x="4789170" y="101854"/>
                  </a:lnTo>
                  <a:lnTo>
                    <a:pt x="4790694" y="101726"/>
                  </a:lnTo>
                  <a:lnTo>
                    <a:pt x="4792217" y="101600"/>
                  </a:lnTo>
                  <a:lnTo>
                    <a:pt x="4793741" y="101473"/>
                  </a:lnTo>
                  <a:lnTo>
                    <a:pt x="4795265" y="101346"/>
                  </a:lnTo>
                  <a:lnTo>
                    <a:pt x="4796789" y="101219"/>
                  </a:lnTo>
                  <a:lnTo>
                    <a:pt x="4798313" y="101092"/>
                  </a:lnTo>
                  <a:lnTo>
                    <a:pt x="4799837" y="100837"/>
                  </a:lnTo>
                  <a:lnTo>
                    <a:pt x="4807458" y="100203"/>
                  </a:lnTo>
                  <a:lnTo>
                    <a:pt x="4808982" y="100075"/>
                  </a:lnTo>
                  <a:lnTo>
                    <a:pt x="4810506" y="99949"/>
                  </a:lnTo>
                  <a:lnTo>
                    <a:pt x="4812030" y="99822"/>
                  </a:lnTo>
                  <a:lnTo>
                    <a:pt x="4813554" y="99568"/>
                  </a:lnTo>
                  <a:lnTo>
                    <a:pt x="4815078" y="99441"/>
                  </a:lnTo>
                  <a:lnTo>
                    <a:pt x="4816602" y="99313"/>
                  </a:lnTo>
                  <a:lnTo>
                    <a:pt x="4818126" y="99187"/>
                  </a:lnTo>
                  <a:lnTo>
                    <a:pt x="4819650" y="99060"/>
                  </a:lnTo>
                  <a:lnTo>
                    <a:pt x="4821174" y="98933"/>
                  </a:lnTo>
                  <a:lnTo>
                    <a:pt x="4822698" y="98806"/>
                  </a:lnTo>
                  <a:lnTo>
                    <a:pt x="4824222" y="98679"/>
                  </a:lnTo>
                  <a:lnTo>
                    <a:pt x="4825746" y="98425"/>
                  </a:lnTo>
                  <a:lnTo>
                    <a:pt x="4827270" y="98298"/>
                  </a:lnTo>
                  <a:lnTo>
                    <a:pt x="4828794" y="98171"/>
                  </a:lnTo>
                  <a:lnTo>
                    <a:pt x="4830317" y="98044"/>
                  </a:lnTo>
                  <a:lnTo>
                    <a:pt x="4831841" y="97917"/>
                  </a:lnTo>
                  <a:lnTo>
                    <a:pt x="4833365" y="97789"/>
                  </a:lnTo>
                  <a:lnTo>
                    <a:pt x="4834889" y="97662"/>
                  </a:lnTo>
                  <a:lnTo>
                    <a:pt x="4836413" y="97536"/>
                  </a:lnTo>
                  <a:lnTo>
                    <a:pt x="4837937" y="97409"/>
                  </a:lnTo>
                  <a:lnTo>
                    <a:pt x="4839461" y="97282"/>
                  </a:lnTo>
                  <a:lnTo>
                    <a:pt x="4840985" y="97028"/>
                  </a:lnTo>
                  <a:lnTo>
                    <a:pt x="4842509" y="96900"/>
                  </a:lnTo>
                  <a:lnTo>
                    <a:pt x="4844033" y="96774"/>
                  </a:lnTo>
                  <a:lnTo>
                    <a:pt x="4845558" y="96647"/>
                  </a:lnTo>
                  <a:lnTo>
                    <a:pt x="4847082" y="96520"/>
                  </a:lnTo>
                  <a:lnTo>
                    <a:pt x="4848606" y="96393"/>
                  </a:lnTo>
                  <a:lnTo>
                    <a:pt x="4850130" y="96266"/>
                  </a:lnTo>
                  <a:lnTo>
                    <a:pt x="4851654" y="96138"/>
                  </a:lnTo>
                  <a:lnTo>
                    <a:pt x="4853178" y="96012"/>
                  </a:lnTo>
                  <a:lnTo>
                    <a:pt x="4854702" y="95758"/>
                  </a:lnTo>
                  <a:lnTo>
                    <a:pt x="4856226" y="95631"/>
                  </a:lnTo>
                  <a:lnTo>
                    <a:pt x="4857750" y="95504"/>
                  </a:lnTo>
                  <a:lnTo>
                    <a:pt x="4859274" y="95376"/>
                  </a:lnTo>
                  <a:lnTo>
                    <a:pt x="4860798" y="95250"/>
                  </a:lnTo>
                  <a:lnTo>
                    <a:pt x="4862322" y="95123"/>
                  </a:lnTo>
                  <a:lnTo>
                    <a:pt x="4863846" y="94996"/>
                  </a:lnTo>
                  <a:lnTo>
                    <a:pt x="4865370" y="94869"/>
                  </a:lnTo>
                  <a:lnTo>
                    <a:pt x="4866894" y="94742"/>
                  </a:lnTo>
                  <a:lnTo>
                    <a:pt x="4868417" y="94614"/>
                  </a:lnTo>
                  <a:lnTo>
                    <a:pt x="4869941" y="94361"/>
                  </a:lnTo>
                  <a:lnTo>
                    <a:pt x="4871465" y="94234"/>
                  </a:lnTo>
                  <a:lnTo>
                    <a:pt x="4872989" y="94107"/>
                  </a:lnTo>
                  <a:lnTo>
                    <a:pt x="4874513" y="93980"/>
                  </a:lnTo>
                  <a:lnTo>
                    <a:pt x="4876037" y="93853"/>
                  </a:lnTo>
                  <a:lnTo>
                    <a:pt x="4877561" y="93725"/>
                  </a:lnTo>
                  <a:lnTo>
                    <a:pt x="4879085" y="93599"/>
                  </a:lnTo>
                  <a:lnTo>
                    <a:pt x="4880609" y="93472"/>
                  </a:lnTo>
                  <a:lnTo>
                    <a:pt x="4882133" y="93345"/>
                  </a:lnTo>
                  <a:lnTo>
                    <a:pt x="4883658" y="93218"/>
                  </a:lnTo>
                  <a:lnTo>
                    <a:pt x="4885182" y="92963"/>
                  </a:lnTo>
                  <a:lnTo>
                    <a:pt x="4892802" y="92329"/>
                  </a:lnTo>
                  <a:lnTo>
                    <a:pt x="4894326" y="92201"/>
                  </a:lnTo>
                  <a:lnTo>
                    <a:pt x="4895850" y="92075"/>
                  </a:lnTo>
                  <a:lnTo>
                    <a:pt x="4897501" y="91948"/>
                  </a:lnTo>
                  <a:lnTo>
                    <a:pt x="4898898" y="91821"/>
                  </a:lnTo>
                  <a:lnTo>
                    <a:pt x="4900422" y="91567"/>
                  </a:lnTo>
                  <a:lnTo>
                    <a:pt x="4902073" y="91439"/>
                  </a:lnTo>
                  <a:lnTo>
                    <a:pt x="4903470" y="91312"/>
                  </a:lnTo>
                  <a:lnTo>
                    <a:pt x="4905121" y="91186"/>
                  </a:lnTo>
                  <a:lnTo>
                    <a:pt x="4906517" y="91059"/>
                  </a:lnTo>
                  <a:lnTo>
                    <a:pt x="4908169" y="90932"/>
                  </a:lnTo>
                  <a:lnTo>
                    <a:pt x="4909692" y="90805"/>
                  </a:lnTo>
                  <a:lnTo>
                    <a:pt x="4911089" y="90678"/>
                  </a:lnTo>
                  <a:lnTo>
                    <a:pt x="4912740" y="90550"/>
                  </a:lnTo>
                  <a:lnTo>
                    <a:pt x="4914137" y="90424"/>
                  </a:lnTo>
                  <a:lnTo>
                    <a:pt x="4915788" y="90297"/>
                  </a:lnTo>
                  <a:lnTo>
                    <a:pt x="4917312" y="90043"/>
                  </a:lnTo>
                  <a:lnTo>
                    <a:pt x="4918836" y="89916"/>
                  </a:lnTo>
                  <a:lnTo>
                    <a:pt x="4920360" y="89788"/>
                  </a:lnTo>
                  <a:lnTo>
                    <a:pt x="4921884" y="89662"/>
                  </a:lnTo>
                  <a:lnTo>
                    <a:pt x="4923408" y="89535"/>
                  </a:lnTo>
                  <a:lnTo>
                    <a:pt x="4924933" y="89408"/>
                  </a:lnTo>
                  <a:lnTo>
                    <a:pt x="4926457" y="89281"/>
                  </a:lnTo>
                  <a:lnTo>
                    <a:pt x="4927981" y="89154"/>
                  </a:lnTo>
                  <a:lnTo>
                    <a:pt x="4929505" y="89026"/>
                  </a:lnTo>
                  <a:lnTo>
                    <a:pt x="4931029" y="88900"/>
                  </a:lnTo>
                  <a:lnTo>
                    <a:pt x="4932553" y="88773"/>
                  </a:lnTo>
                  <a:lnTo>
                    <a:pt x="4934077" y="88519"/>
                  </a:lnTo>
                  <a:lnTo>
                    <a:pt x="4935601" y="88392"/>
                  </a:lnTo>
                  <a:lnTo>
                    <a:pt x="4937125" y="88264"/>
                  </a:lnTo>
                  <a:lnTo>
                    <a:pt x="4938649" y="88137"/>
                  </a:lnTo>
                  <a:lnTo>
                    <a:pt x="4946269" y="87503"/>
                  </a:lnTo>
                  <a:lnTo>
                    <a:pt x="4947792" y="87375"/>
                  </a:lnTo>
                  <a:lnTo>
                    <a:pt x="4949316" y="87249"/>
                  </a:lnTo>
                  <a:lnTo>
                    <a:pt x="4950840" y="86995"/>
                  </a:lnTo>
                  <a:lnTo>
                    <a:pt x="4952364" y="86868"/>
                  </a:lnTo>
                  <a:lnTo>
                    <a:pt x="4953888" y="86741"/>
                  </a:lnTo>
                  <a:lnTo>
                    <a:pt x="4955412" y="86613"/>
                  </a:lnTo>
                  <a:lnTo>
                    <a:pt x="4956936" y="86487"/>
                  </a:lnTo>
                  <a:lnTo>
                    <a:pt x="4958460" y="86360"/>
                  </a:lnTo>
                  <a:lnTo>
                    <a:pt x="4959984" y="86233"/>
                  </a:lnTo>
                  <a:lnTo>
                    <a:pt x="4961508" y="86106"/>
                  </a:lnTo>
                  <a:lnTo>
                    <a:pt x="4963033" y="85979"/>
                  </a:lnTo>
                  <a:lnTo>
                    <a:pt x="4964557" y="85851"/>
                  </a:lnTo>
                  <a:lnTo>
                    <a:pt x="4966081" y="85725"/>
                  </a:lnTo>
                  <a:lnTo>
                    <a:pt x="4967605" y="85598"/>
                  </a:lnTo>
                  <a:lnTo>
                    <a:pt x="4969129" y="85344"/>
                  </a:lnTo>
                  <a:lnTo>
                    <a:pt x="4970653" y="85217"/>
                  </a:lnTo>
                  <a:lnTo>
                    <a:pt x="4972177" y="85089"/>
                  </a:lnTo>
                  <a:lnTo>
                    <a:pt x="4973701" y="84962"/>
                  </a:lnTo>
                  <a:lnTo>
                    <a:pt x="4981321" y="84328"/>
                  </a:lnTo>
                  <a:lnTo>
                    <a:pt x="4982845" y="84200"/>
                  </a:lnTo>
                  <a:lnTo>
                    <a:pt x="4984369" y="84074"/>
                  </a:lnTo>
                  <a:lnTo>
                    <a:pt x="4985892" y="83947"/>
                  </a:lnTo>
                  <a:lnTo>
                    <a:pt x="4987416" y="83820"/>
                  </a:lnTo>
                  <a:lnTo>
                    <a:pt x="4988940" y="83566"/>
                  </a:lnTo>
                  <a:lnTo>
                    <a:pt x="4990464" y="83438"/>
                  </a:lnTo>
                  <a:lnTo>
                    <a:pt x="4991988" y="83312"/>
                  </a:lnTo>
                  <a:lnTo>
                    <a:pt x="4993512" y="83185"/>
                  </a:lnTo>
                  <a:lnTo>
                    <a:pt x="4995036" y="83058"/>
                  </a:lnTo>
                  <a:lnTo>
                    <a:pt x="4996560" y="82931"/>
                  </a:lnTo>
                  <a:lnTo>
                    <a:pt x="4998084" y="82804"/>
                  </a:lnTo>
                  <a:lnTo>
                    <a:pt x="4999608" y="82676"/>
                  </a:lnTo>
                  <a:lnTo>
                    <a:pt x="5007229" y="82042"/>
                  </a:lnTo>
                  <a:lnTo>
                    <a:pt x="5008753" y="81787"/>
                  </a:lnTo>
                  <a:lnTo>
                    <a:pt x="5016373" y="81153"/>
                  </a:lnTo>
                  <a:lnTo>
                    <a:pt x="5017897" y="81025"/>
                  </a:lnTo>
                  <a:lnTo>
                    <a:pt x="5019421" y="80899"/>
                  </a:lnTo>
                  <a:lnTo>
                    <a:pt x="5020945" y="80772"/>
                  </a:lnTo>
                  <a:lnTo>
                    <a:pt x="5022469" y="80645"/>
                  </a:lnTo>
                  <a:lnTo>
                    <a:pt x="5023992" y="80518"/>
                  </a:lnTo>
                  <a:lnTo>
                    <a:pt x="5025516" y="80391"/>
                  </a:lnTo>
                  <a:lnTo>
                    <a:pt x="5027040" y="80263"/>
                  </a:lnTo>
                  <a:lnTo>
                    <a:pt x="5028564" y="80137"/>
                  </a:lnTo>
                  <a:lnTo>
                    <a:pt x="5030088" y="80010"/>
                  </a:lnTo>
                  <a:lnTo>
                    <a:pt x="5031612" y="79756"/>
                  </a:lnTo>
                  <a:lnTo>
                    <a:pt x="5033136" y="79629"/>
                  </a:lnTo>
                  <a:lnTo>
                    <a:pt x="5034660" y="79501"/>
                  </a:lnTo>
                  <a:lnTo>
                    <a:pt x="5036184" y="79375"/>
                  </a:lnTo>
                  <a:lnTo>
                    <a:pt x="5037708" y="79248"/>
                  </a:lnTo>
                  <a:lnTo>
                    <a:pt x="5039233" y="79121"/>
                  </a:lnTo>
                  <a:lnTo>
                    <a:pt x="5040757" y="78994"/>
                  </a:lnTo>
                  <a:lnTo>
                    <a:pt x="5042281" y="78867"/>
                  </a:lnTo>
                  <a:lnTo>
                    <a:pt x="5043805" y="78739"/>
                  </a:lnTo>
                  <a:lnTo>
                    <a:pt x="5052949" y="77978"/>
                  </a:lnTo>
                  <a:lnTo>
                    <a:pt x="5054473" y="77724"/>
                  </a:lnTo>
                  <a:lnTo>
                    <a:pt x="5055997" y="77597"/>
                  </a:lnTo>
                  <a:lnTo>
                    <a:pt x="5057521" y="77470"/>
                  </a:lnTo>
                  <a:lnTo>
                    <a:pt x="5059045" y="77343"/>
                  </a:lnTo>
                  <a:lnTo>
                    <a:pt x="5060569" y="77216"/>
                  </a:lnTo>
                  <a:lnTo>
                    <a:pt x="5062092" y="77088"/>
                  </a:lnTo>
                  <a:lnTo>
                    <a:pt x="5069712" y="76454"/>
                  </a:lnTo>
                  <a:lnTo>
                    <a:pt x="5071236" y="76326"/>
                  </a:lnTo>
                  <a:lnTo>
                    <a:pt x="5072760" y="76200"/>
                  </a:lnTo>
                  <a:lnTo>
                    <a:pt x="5074284" y="76073"/>
                  </a:lnTo>
                  <a:lnTo>
                    <a:pt x="5075808" y="75946"/>
                  </a:lnTo>
                  <a:lnTo>
                    <a:pt x="5077333" y="75819"/>
                  </a:lnTo>
                  <a:lnTo>
                    <a:pt x="5078857" y="75564"/>
                  </a:lnTo>
                  <a:lnTo>
                    <a:pt x="5088001" y="74803"/>
                  </a:lnTo>
                  <a:lnTo>
                    <a:pt x="5089525" y="74675"/>
                  </a:lnTo>
                  <a:lnTo>
                    <a:pt x="5097145" y="74041"/>
                  </a:lnTo>
                  <a:lnTo>
                    <a:pt x="5098669" y="73913"/>
                  </a:lnTo>
                  <a:lnTo>
                    <a:pt x="5100192" y="73787"/>
                  </a:lnTo>
                  <a:lnTo>
                    <a:pt x="5101716" y="73660"/>
                  </a:lnTo>
                  <a:lnTo>
                    <a:pt x="5103240" y="73533"/>
                  </a:lnTo>
                  <a:lnTo>
                    <a:pt x="5104764" y="73406"/>
                  </a:lnTo>
                  <a:lnTo>
                    <a:pt x="5106288" y="73151"/>
                  </a:lnTo>
                  <a:lnTo>
                    <a:pt x="5107812" y="73025"/>
                  </a:lnTo>
                  <a:lnTo>
                    <a:pt x="5109336" y="72898"/>
                  </a:lnTo>
                  <a:lnTo>
                    <a:pt x="5110860" y="72771"/>
                  </a:lnTo>
                  <a:lnTo>
                    <a:pt x="5112384" y="72644"/>
                  </a:lnTo>
                  <a:lnTo>
                    <a:pt x="5113908" y="72517"/>
                  </a:lnTo>
                  <a:lnTo>
                    <a:pt x="5115433" y="72389"/>
                  </a:lnTo>
                  <a:lnTo>
                    <a:pt x="5124577" y="71628"/>
                  </a:lnTo>
                  <a:lnTo>
                    <a:pt x="5126101" y="71500"/>
                  </a:lnTo>
                  <a:lnTo>
                    <a:pt x="5133721" y="70866"/>
                  </a:lnTo>
                  <a:lnTo>
                    <a:pt x="5135245" y="70738"/>
                  </a:lnTo>
                  <a:lnTo>
                    <a:pt x="5136769" y="70485"/>
                  </a:lnTo>
                  <a:lnTo>
                    <a:pt x="5138292" y="70358"/>
                  </a:lnTo>
                  <a:lnTo>
                    <a:pt x="5139816" y="70231"/>
                  </a:lnTo>
                  <a:lnTo>
                    <a:pt x="5141340" y="70104"/>
                  </a:lnTo>
                  <a:lnTo>
                    <a:pt x="5142864" y="69976"/>
                  </a:lnTo>
                  <a:lnTo>
                    <a:pt x="5144388" y="69850"/>
                  </a:lnTo>
                  <a:lnTo>
                    <a:pt x="5145912" y="69723"/>
                  </a:lnTo>
                  <a:lnTo>
                    <a:pt x="5147436" y="69596"/>
                  </a:lnTo>
                  <a:lnTo>
                    <a:pt x="5148960" y="69469"/>
                  </a:lnTo>
                  <a:lnTo>
                    <a:pt x="5150484" y="69342"/>
                  </a:lnTo>
                  <a:lnTo>
                    <a:pt x="5152008" y="69214"/>
                  </a:lnTo>
                  <a:lnTo>
                    <a:pt x="5161153" y="68453"/>
                  </a:lnTo>
                  <a:lnTo>
                    <a:pt x="5162677" y="68325"/>
                  </a:lnTo>
                  <a:lnTo>
                    <a:pt x="5164201" y="68199"/>
                  </a:lnTo>
                  <a:lnTo>
                    <a:pt x="5165725" y="68072"/>
                  </a:lnTo>
                  <a:lnTo>
                    <a:pt x="5167249" y="67945"/>
                  </a:lnTo>
                  <a:lnTo>
                    <a:pt x="5168773" y="67818"/>
                  </a:lnTo>
                  <a:lnTo>
                    <a:pt x="5170297" y="67563"/>
                  </a:lnTo>
                  <a:lnTo>
                    <a:pt x="5171821" y="67437"/>
                  </a:lnTo>
                  <a:lnTo>
                    <a:pt x="5173345" y="67310"/>
                  </a:lnTo>
                  <a:lnTo>
                    <a:pt x="5174869" y="67183"/>
                  </a:lnTo>
                  <a:lnTo>
                    <a:pt x="5176392" y="67056"/>
                  </a:lnTo>
                  <a:lnTo>
                    <a:pt x="5177916" y="66929"/>
                  </a:lnTo>
                  <a:lnTo>
                    <a:pt x="5179440" y="66801"/>
                  </a:lnTo>
                  <a:lnTo>
                    <a:pt x="5180964" y="66675"/>
                  </a:lnTo>
                  <a:lnTo>
                    <a:pt x="5182488" y="66548"/>
                  </a:lnTo>
                  <a:lnTo>
                    <a:pt x="5184012" y="66421"/>
                  </a:lnTo>
                  <a:lnTo>
                    <a:pt x="5185536" y="66294"/>
                  </a:lnTo>
                  <a:lnTo>
                    <a:pt x="5187060" y="66167"/>
                  </a:lnTo>
                  <a:lnTo>
                    <a:pt x="5188584" y="66039"/>
                  </a:lnTo>
                  <a:lnTo>
                    <a:pt x="5197729" y="65278"/>
                  </a:lnTo>
                  <a:lnTo>
                    <a:pt x="5199253" y="65150"/>
                  </a:lnTo>
                  <a:lnTo>
                    <a:pt x="5206873" y="64516"/>
                  </a:lnTo>
                  <a:lnTo>
                    <a:pt x="5208397" y="64388"/>
                  </a:lnTo>
                  <a:lnTo>
                    <a:pt x="5209921" y="64262"/>
                  </a:lnTo>
                  <a:lnTo>
                    <a:pt x="5211445" y="64008"/>
                  </a:lnTo>
                  <a:lnTo>
                    <a:pt x="5212969" y="63881"/>
                  </a:lnTo>
                  <a:lnTo>
                    <a:pt x="5214492" y="63754"/>
                  </a:lnTo>
                  <a:lnTo>
                    <a:pt x="5216016" y="63626"/>
                  </a:lnTo>
                  <a:lnTo>
                    <a:pt x="5217540" y="63500"/>
                  </a:lnTo>
                  <a:lnTo>
                    <a:pt x="5219064" y="63373"/>
                  </a:lnTo>
                  <a:lnTo>
                    <a:pt x="5220588" y="63246"/>
                  </a:lnTo>
                  <a:lnTo>
                    <a:pt x="5222112" y="63119"/>
                  </a:lnTo>
                  <a:lnTo>
                    <a:pt x="5223636" y="62992"/>
                  </a:lnTo>
                  <a:lnTo>
                    <a:pt x="5225160" y="62864"/>
                  </a:lnTo>
                  <a:lnTo>
                    <a:pt x="5234305" y="62103"/>
                  </a:lnTo>
                  <a:lnTo>
                    <a:pt x="5235829" y="61975"/>
                  </a:lnTo>
                  <a:lnTo>
                    <a:pt x="5243449" y="61341"/>
                  </a:lnTo>
                  <a:lnTo>
                    <a:pt x="5244973" y="61213"/>
                  </a:lnTo>
                  <a:lnTo>
                    <a:pt x="5246497" y="61087"/>
                  </a:lnTo>
                  <a:lnTo>
                    <a:pt x="5248021" y="60960"/>
                  </a:lnTo>
                  <a:lnTo>
                    <a:pt x="5249545" y="60833"/>
                  </a:lnTo>
                  <a:lnTo>
                    <a:pt x="5251069" y="60706"/>
                  </a:lnTo>
                  <a:lnTo>
                    <a:pt x="5252592" y="60579"/>
                  </a:lnTo>
                  <a:lnTo>
                    <a:pt x="5254116" y="60451"/>
                  </a:lnTo>
                  <a:lnTo>
                    <a:pt x="5255640" y="60325"/>
                  </a:lnTo>
                  <a:lnTo>
                    <a:pt x="5257164" y="60198"/>
                  </a:lnTo>
                  <a:lnTo>
                    <a:pt x="5258688" y="60071"/>
                  </a:lnTo>
                  <a:lnTo>
                    <a:pt x="5260212" y="59944"/>
                  </a:lnTo>
                  <a:lnTo>
                    <a:pt x="5261736" y="59817"/>
                  </a:lnTo>
                  <a:lnTo>
                    <a:pt x="5263260" y="59562"/>
                  </a:lnTo>
                  <a:lnTo>
                    <a:pt x="5270881" y="58928"/>
                  </a:lnTo>
                  <a:lnTo>
                    <a:pt x="5272405" y="58800"/>
                  </a:lnTo>
                  <a:lnTo>
                    <a:pt x="5280025" y="58166"/>
                  </a:lnTo>
                  <a:lnTo>
                    <a:pt x="5281549" y="58038"/>
                  </a:lnTo>
                  <a:lnTo>
                    <a:pt x="5289169" y="57404"/>
                  </a:lnTo>
                  <a:lnTo>
                    <a:pt x="5290692" y="57276"/>
                  </a:lnTo>
                  <a:lnTo>
                    <a:pt x="5298312" y="56642"/>
                  </a:lnTo>
                  <a:lnTo>
                    <a:pt x="5299836" y="56514"/>
                  </a:lnTo>
                  <a:lnTo>
                    <a:pt x="5308981" y="55753"/>
                  </a:lnTo>
                  <a:lnTo>
                    <a:pt x="5310505" y="55625"/>
                  </a:lnTo>
                  <a:lnTo>
                    <a:pt x="5318125" y="54991"/>
                  </a:lnTo>
                  <a:lnTo>
                    <a:pt x="5319649" y="54863"/>
                  </a:lnTo>
                  <a:lnTo>
                    <a:pt x="5327269" y="54229"/>
                  </a:lnTo>
                  <a:lnTo>
                    <a:pt x="5328792" y="54101"/>
                  </a:lnTo>
                  <a:lnTo>
                    <a:pt x="5336412" y="53467"/>
                  </a:lnTo>
                  <a:lnTo>
                    <a:pt x="5337936" y="53339"/>
                  </a:lnTo>
                  <a:lnTo>
                    <a:pt x="5347081" y="52578"/>
                  </a:lnTo>
                  <a:lnTo>
                    <a:pt x="5348605" y="52450"/>
                  </a:lnTo>
                  <a:lnTo>
                    <a:pt x="5356225" y="51816"/>
                  </a:lnTo>
                  <a:lnTo>
                    <a:pt x="5357749" y="51688"/>
                  </a:lnTo>
                  <a:lnTo>
                    <a:pt x="5365369" y="51054"/>
                  </a:lnTo>
                  <a:lnTo>
                    <a:pt x="5366892" y="50926"/>
                  </a:lnTo>
                  <a:lnTo>
                    <a:pt x="5374512" y="50292"/>
                  </a:lnTo>
                  <a:lnTo>
                    <a:pt x="5376036" y="50164"/>
                  </a:lnTo>
                  <a:lnTo>
                    <a:pt x="5377560" y="49911"/>
                  </a:lnTo>
                  <a:lnTo>
                    <a:pt x="5379084" y="49784"/>
                  </a:lnTo>
                  <a:lnTo>
                    <a:pt x="5380608" y="49657"/>
                  </a:lnTo>
                  <a:lnTo>
                    <a:pt x="5382133" y="49530"/>
                  </a:lnTo>
                  <a:lnTo>
                    <a:pt x="5383657" y="49403"/>
                  </a:lnTo>
                  <a:lnTo>
                    <a:pt x="5385181" y="49275"/>
                  </a:lnTo>
                  <a:lnTo>
                    <a:pt x="5392801" y="48641"/>
                  </a:lnTo>
                  <a:lnTo>
                    <a:pt x="5394325" y="48513"/>
                  </a:lnTo>
                  <a:lnTo>
                    <a:pt x="5401945" y="47879"/>
                  </a:lnTo>
                  <a:lnTo>
                    <a:pt x="5403469" y="47751"/>
                  </a:lnTo>
                  <a:lnTo>
                    <a:pt x="5404992" y="47625"/>
                  </a:lnTo>
                  <a:lnTo>
                    <a:pt x="5406516" y="47498"/>
                  </a:lnTo>
                  <a:lnTo>
                    <a:pt x="5408040" y="47371"/>
                  </a:lnTo>
                  <a:lnTo>
                    <a:pt x="5409564" y="47244"/>
                  </a:lnTo>
                  <a:lnTo>
                    <a:pt x="5411088" y="47117"/>
                  </a:lnTo>
                  <a:lnTo>
                    <a:pt x="5412612" y="47117"/>
                  </a:lnTo>
                  <a:lnTo>
                    <a:pt x="5414136" y="46989"/>
                  </a:lnTo>
                  <a:lnTo>
                    <a:pt x="5415660" y="46862"/>
                  </a:lnTo>
                  <a:lnTo>
                    <a:pt x="5417184" y="46736"/>
                  </a:lnTo>
                  <a:lnTo>
                    <a:pt x="5418708" y="46609"/>
                  </a:lnTo>
                  <a:lnTo>
                    <a:pt x="5420233" y="46482"/>
                  </a:lnTo>
                  <a:lnTo>
                    <a:pt x="5421757" y="46355"/>
                  </a:lnTo>
                  <a:lnTo>
                    <a:pt x="5423281" y="46228"/>
                  </a:lnTo>
                  <a:lnTo>
                    <a:pt x="5424805" y="46100"/>
                  </a:lnTo>
                  <a:lnTo>
                    <a:pt x="5432425" y="45466"/>
                  </a:lnTo>
                  <a:lnTo>
                    <a:pt x="5433949" y="45338"/>
                  </a:lnTo>
                  <a:lnTo>
                    <a:pt x="5441569" y="44704"/>
                  </a:lnTo>
                  <a:lnTo>
                    <a:pt x="5443092" y="44576"/>
                  </a:lnTo>
                  <a:lnTo>
                    <a:pt x="5450712" y="43942"/>
                  </a:lnTo>
                  <a:lnTo>
                    <a:pt x="5452236" y="43814"/>
                  </a:lnTo>
                  <a:lnTo>
                    <a:pt x="5461381" y="43053"/>
                  </a:lnTo>
                  <a:lnTo>
                    <a:pt x="5462905" y="42925"/>
                  </a:lnTo>
                  <a:lnTo>
                    <a:pt x="5470525" y="42291"/>
                  </a:lnTo>
                  <a:lnTo>
                    <a:pt x="5472049" y="42163"/>
                  </a:lnTo>
                  <a:lnTo>
                    <a:pt x="5479669" y="41529"/>
                  </a:lnTo>
                  <a:lnTo>
                    <a:pt x="5481192" y="41401"/>
                  </a:lnTo>
                  <a:lnTo>
                    <a:pt x="5488812" y="40767"/>
                  </a:lnTo>
                  <a:lnTo>
                    <a:pt x="5490336" y="40639"/>
                  </a:lnTo>
                  <a:lnTo>
                    <a:pt x="5499481" y="39878"/>
                  </a:lnTo>
                  <a:lnTo>
                    <a:pt x="5501005" y="39750"/>
                  </a:lnTo>
                  <a:lnTo>
                    <a:pt x="5508625" y="39116"/>
                  </a:lnTo>
                  <a:lnTo>
                    <a:pt x="5510149" y="38988"/>
                  </a:lnTo>
                  <a:lnTo>
                    <a:pt x="5517769" y="38354"/>
                  </a:lnTo>
                  <a:lnTo>
                    <a:pt x="5519292" y="38226"/>
                  </a:lnTo>
                  <a:lnTo>
                    <a:pt x="5526912" y="37592"/>
                  </a:lnTo>
                  <a:lnTo>
                    <a:pt x="5528436" y="37464"/>
                  </a:lnTo>
                  <a:lnTo>
                    <a:pt x="5529960" y="37337"/>
                  </a:lnTo>
                  <a:lnTo>
                    <a:pt x="5531484" y="37337"/>
                  </a:lnTo>
                  <a:lnTo>
                    <a:pt x="5533008" y="37211"/>
                  </a:lnTo>
                  <a:lnTo>
                    <a:pt x="5534533" y="37084"/>
                  </a:lnTo>
                  <a:lnTo>
                    <a:pt x="5536057" y="36957"/>
                  </a:lnTo>
                  <a:lnTo>
                    <a:pt x="5537581" y="36830"/>
                  </a:lnTo>
                  <a:lnTo>
                    <a:pt x="5539105" y="36703"/>
                  </a:lnTo>
                  <a:lnTo>
                    <a:pt x="5540629" y="36575"/>
                  </a:lnTo>
                  <a:lnTo>
                    <a:pt x="5548249" y="35941"/>
                  </a:lnTo>
                  <a:lnTo>
                    <a:pt x="5549773" y="35813"/>
                  </a:lnTo>
                  <a:lnTo>
                    <a:pt x="5551297" y="35687"/>
                  </a:lnTo>
                  <a:lnTo>
                    <a:pt x="5552821" y="35560"/>
                  </a:lnTo>
                  <a:lnTo>
                    <a:pt x="5554345" y="35433"/>
                  </a:lnTo>
                  <a:lnTo>
                    <a:pt x="5555869" y="35306"/>
                  </a:lnTo>
                  <a:lnTo>
                    <a:pt x="5557392" y="35179"/>
                  </a:lnTo>
                  <a:lnTo>
                    <a:pt x="5558916" y="35051"/>
                  </a:lnTo>
                  <a:lnTo>
                    <a:pt x="5560440" y="34925"/>
                  </a:lnTo>
                  <a:lnTo>
                    <a:pt x="5561964" y="34798"/>
                  </a:lnTo>
                  <a:lnTo>
                    <a:pt x="5563488" y="34671"/>
                  </a:lnTo>
                  <a:lnTo>
                    <a:pt x="5565012" y="34544"/>
                  </a:lnTo>
                  <a:lnTo>
                    <a:pt x="5566536" y="34417"/>
                  </a:lnTo>
                  <a:lnTo>
                    <a:pt x="5568060" y="34289"/>
                  </a:lnTo>
                  <a:lnTo>
                    <a:pt x="5577205" y="33528"/>
                  </a:lnTo>
                  <a:lnTo>
                    <a:pt x="5578729" y="33400"/>
                  </a:lnTo>
                  <a:lnTo>
                    <a:pt x="5580253" y="33274"/>
                  </a:lnTo>
                  <a:lnTo>
                    <a:pt x="5581777" y="33147"/>
                  </a:lnTo>
                  <a:lnTo>
                    <a:pt x="5583301" y="33020"/>
                  </a:lnTo>
                  <a:lnTo>
                    <a:pt x="5584825" y="32893"/>
                  </a:lnTo>
                  <a:lnTo>
                    <a:pt x="5586349" y="32893"/>
                  </a:lnTo>
                  <a:lnTo>
                    <a:pt x="5587873" y="32766"/>
                  </a:lnTo>
                  <a:lnTo>
                    <a:pt x="5589397" y="32638"/>
                  </a:lnTo>
                  <a:lnTo>
                    <a:pt x="5590921" y="32512"/>
                  </a:lnTo>
                  <a:lnTo>
                    <a:pt x="5592445" y="32385"/>
                  </a:lnTo>
                  <a:lnTo>
                    <a:pt x="5593969" y="32258"/>
                  </a:lnTo>
                  <a:lnTo>
                    <a:pt x="5595492" y="32131"/>
                  </a:lnTo>
                  <a:lnTo>
                    <a:pt x="5597016" y="32004"/>
                  </a:lnTo>
                  <a:lnTo>
                    <a:pt x="5598540" y="31876"/>
                  </a:lnTo>
                  <a:lnTo>
                    <a:pt x="5600064" y="31750"/>
                  </a:lnTo>
                  <a:lnTo>
                    <a:pt x="5601588" y="31623"/>
                  </a:lnTo>
                  <a:lnTo>
                    <a:pt x="5603112" y="31496"/>
                  </a:lnTo>
                  <a:lnTo>
                    <a:pt x="5604636" y="31369"/>
                  </a:lnTo>
                  <a:lnTo>
                    <a:pt x="5606160" y="31242"/>
                  </a:lnTo>
                  <a:lnTo>
                    <a:pt x="5607684" y="31114"/>
                  </a:lnTo>
                  <a:lnTo>
                    <a:pt x="5616829" y="30353"/>
                  </a:lnTo>
                  <a:lnTo>
                    <a:pt x="5618353" y="30225"/>
                  </a:lnTo>
                  <a:lnTo>
                    <a:pt x="5625973" y="29591"/>
                  </a:lnTo>
                  <a:lnTo>
                    <a:pt x="5627497" y="29463"/>
                  </a:lnTo>
                  <a:lnTo>
                    <a:pt x="5629021" y="29463"/>
                  </a:lnTo>
                  <a:lnTo>
                    <a:pt x="5630545" y="29337"/>
                  </a:lnTo>
                  <a:lnTo>
                    <a:pt x="5632069" y="29210"/>
                  </a:lnTo>
                  <a:lnTo>
                    <a:pt x="5633592" y="29083"/>
                  </a:lnTo>
                  <a:lnTo>
                    <a:pt x="5635116" y="28956"/>
                  </a:lnTo>
                  <a:lnTo>
                    <a:pt x="5636640" y="28829"/>
                  </a:lnTo>
                  <a:lnTo>
                    <a:pt x="5638164" y="28701"/>
                  </a:lnTo>
                  <a:lnTo>
                    <a:pt x="5639688" y="28575"/>
                  </a:lnTo>
                  <a:lnTo>
                    <a:pt x="5641212" y="28448"/>
                  </a:lnTo>
                  <a:lnTo>
                    <a:pt x="5642736" y="28321"/>
                  </a:lnTo>
                  <a:lnTo>
                    <a:pt x="5644260" y="28194"/>
                  </a:lnTo>
                  <a:lnTo>
                    <a:pt x="5645784" y="28067"/>
                  </a:lnTo>
                  <a:lnTo>
                    <a:pt x="5647308" y="27939"/>
                  </a:lnTo>
                  <a:lnTo>
                    <a:pt x="5656453" y="27178"/>
                  </a:lnTo>
                  <a:lnTo>
                    <a:pt x="5657977" y="27050"/>
                  </a:lnTo>
                  <a:lnTo>
                    <a:pt x="5659501" y="26924"/>
                  </a:lnTo>
                  <a:lnTo>
                    <a:pt x="5661025" y="26797"/>
                  </a:lnTo>
                  <a:lnTo>
                    <a:pt x="5662549" y="26670"/>
                  </a:lnTo>
                  <a:lnTo>
                    <a:pt x="5664073" y="26543"/>
                  </a:lnTo>
                  <a:lnTo>
                    <a:pt x="5665597" y="26543"/>
                  </a:lnTo>
                  <a:lnTo>
                    <a:pt x="5667121" y="26416"/>
                  </a:lnTo>
                  <a:lnTo>
                    <a:pt x="5668645" y="26288"/>
                  </a:lnTo>
                  <a:lnTo>
                    <a:pt x="5670169" y="26162"/>
                  </a:lnTo>
                  <a:lnTo>
                    <a:pt x="5671692" y="26035"/>
                  </a:lnTo>
                  <a:lnTo>
                    <a:pt x="5673216" y="25908"/>
                  </a:lnTo>
                  <a:lnTo>
                    <a:pt x="5674740" y="25781"/>
                  </a:lnTo>
                  <a:lnTo>
                    <a:pt x="5676264" y="25654"/>
                  </a:lnTo>
                  <a:lnTo>
                    <a:pt x="5677788" y="25526"/>
                  </a:lnTo>
                  <a:lnTo>
                    <a:pt x="5679312" y="25400"/>
                  </a:lnTo>
                  <a:lnTo>
                    <a:pt x="5680836" y="25273"/>
                  </a:lnTo>
                  <a:lnTo>
                    <a:pt x="5682360" y="25146"/>
                  </a:lnTo>
                  <a:lnTo>
                    <a:pt x="5683884" y="25019"/>
                  </a:lnTo>
                  <a:lnTo>
                    <a:pt x="5685408" y="24892"/>
                  </a:lnTo>
                  <a:lnTo>
                    <a:pt x="5686933" y="24764"/>
                  </a:lnTo>
                  <a:lnTo>
                    <a:pt x="5696077" y="24003"/>
                  </a:lnTo>
                  <a:lnTo>
                    <a:pt x="5697601" y="24003"/>
                  </a:lnTo>
                  <a:lnTo>
                    <a:pt x="5699125" y="23875"/>
                  </a:lnTo>
                  <a:lnTo>
                    <a:pt x="5700649" y="23749"/>
                  </a:lnTo>
                  <a:lnTo>
                    <a:pt x="5702173" y="23622"/>
                  </a:lnTo>
                  <a:lnTo>
                    <a:pt x="5703697" y="23495"/>
                  </a:lnTo>
                  <a:lnTo>
                    <a:pt x="5705221" y="23368"/>
                  </a:lnTo>
                  <a:lnTo>
                    <a:pt x="5706745" y="23241"/>
                  </a:lnTo>
                  <a:lnTo>
                    <a:pt x="5708269" y="23113"/>
                  </a:lnTo>
                  <a:lnTo>
                    <a:pt x="5709792" y="22987"/>
                  </a:lnTo>
                  <a:lnTo>
                    <a:pt x="5711316" y="22860"/>
                  </a:lnTo>
                  <a:lnTo>
                    <a:pt x="5712840" y="22733"/>
                  </a:lnTo>
                  <a:lnTo>
                    <a:pt x="5714364" y="22606"/>
                  </a:lnTo>
                  <a:lnTo>
                    <a:pt x="5715888" y="22479"/>
                  </a:lnTo>
                  <a:lnTo>
                    <a:pt x="5717412" y="22351"/>
                  </a:lnTo>
                  <a:lnTo>
                    <a:pt x="5718936" y="22225"/>
                  </a:lnTo>
                  <a:lnTo>
                    <a:pt x="5720460" y="22098"/>
                  </a:lnTo>
                  <a:lnTo>
                    <a:pt x="5721984" y="21971"/>
                  </a:lnTo>
                  <a:lnTo>
                    <a:pt x="5723508" y="21844"/>
                  </a:lnTo>
                  <a:lnTo>
                    <a:pt x="5725159" y="21717"/>
                  </a:lnTo>
                  <a:lnTo>
                    <a:pt x="5726557" y="21717"/>
                  </a:lnTo>
                  <a:lnTo>
                    <a:pt x="5728081" y="21589"/>
                  </a:lnTo>
                  <a:lnTo>
                    <a:pt x="5729732" y="21462"/>
                  </a:lnTo>
                  <a:lnTo>
                    <a:pt x="5731129" y="21336"/>
                  </a:lnTo>
                  <a:lnTo>
                    <a:pt x="5732780" y="21209"/>
                  </a:lnTo>
                  <a:lnTo>
                    <a:pt x="5734304" y="21082"/>
                  </a:lnTo>
                  <a:lnTo>
                    <a:pt x="5735828" y="20955"/>
                  </a:lnTo>
                  <a:lnTo>
                    <a:pt x="5737352" y="20828"/>
                  </a:lnTo>
                  <a:lnTo>
                    <a:pt x="5738876" y="20700"/>
                  </a:lnTo>
                  <a:lnTo>
                    <a:pt x="5746496" y="20066"/>
                  </a:lnTo>
                  <a:lnTo>
                    <a:pt x="5748020" y="19938"/>
                  </a:lnTo>
                  <a:lnTo>
                    <a:pt x="5749544" y="19812"/>
                  </a:lnTo>
                  <a:lnTo>
                    <a:pt x="5751067" y="19685"/>
                  </a:lnTo>
                  <a:lnTo>
                    <a:pt x="5752591" y="19685"/>
                  </a:lnTo>
                  <a:lnTo>
                    <a:pt x="5754115" y="19558"/>
                  </a:lnTo>
                  <a:lnTo>
                    <a:pt x="5755639" y="19431"/>
                  </a:lnTo>
                  <a:lnTo>
                    <a:pt x="5757163" y="19304"/>
                  </a:lnTo>
                  <a:lnTo>
                    <a:pt x="5758687" y="19176"/>
                  </a:lnTo>
                  <a:lnTo>
                    <a:pt x="5766308" y="18542"/>
                  </a:lnTo>
                  <a:lnTo>
                    <a:pt x="5767832" y="18414"/>
                  </a:lnTo>
                  <a:lnTo>
                    <a:pt x="5776976" y="17653"/>
                  </a:lnTo>
                  <a:lnTo>
                    <a:pt x="5778500" y="17653"/>
                  </a:lnTo>
                  <a:lnTo>
                    <a:pt x="5780024" y="17525"/>
                  </a:lnTo>
                  <a:lnTo>
                    <a:pt x="5781548" y="17399"/>
                  </a:lnTo>
                  <a:lnTo>
                    <a:pt x="5783072" y="17272"/>
                  </a:lnTo>
                  <a:lnTo>
                    <a:pt x="5784596" y="17145"/>
                  </a:lnTo>
                  <a:lnTo>
                    <a:pt x="5786120" y="17018"/>
                  </a:lnTo>
                  <a:lnTo>
                    <a:pt x="5787644" y="16891"/>
                  </a:lnTo>
                  <a:lnTo>
                    <a:pt x="5789167" y="16763"/>
                  </a:lnTo>
                  <a:lnTo>
                    <a:pt x="5796787" y="16129"/>
                  </a:lnTo>
                  <a:lnTo>
                    <a:pt x="5798311" y="16001"/>
                  </a:lnTo>
                  <a:lnTo>
                    <a:pt x="5799835" y="15875"/>
                  </a:lnTo>
                  <a:lnTo>
                    <a:pt x="5801359" y="15875"/>
                  </a:lnTo>
                  <a:lnTo>
                    <a:pt x="5802883" y="15748"/>
                  </a:lnTo>
                  <a:lnTo>
                    <a:pt x="5804408" y="15621"/>
                  </a:lnTo>
                  <a:lnTo>
                    <a:pt x="5805932" y="15494"/>
                  </a:lnTo>
                  <a:lnTo>
                    <a:pt x="5807456" y="15367"/>
                  </a:lnTo>
                  <a:lnTo>
                    <a:pt x="5808980" y="15239"/>
                  </a:lnTo>
                  <a:lnTo>
                    <a:pt x="5818124" y="14478"/>
                  </a:lnTo>
                  <a:lnTo>
                    <a:pt x="5819648" y="14350"/>
                  </a:lnTo>
                  <a:lnTo>
                    <a:pt x="5821172" y="14224"/>
                  </a:lnTo>
                  <a:lnTo>
                    <a:pt x="5822696" y="14097"/>
                  </a:lnTo>
                  <a:lnTo>
                    <a:pt x="5824220" y="14097"/>
                  </a:lnTo>
                  <a:lnTo>
                    <a:pt x="5825744" y="13970"/>
                  </a:lnTo>
                  <a:lnTo>
                    <a:pt x="5827267" y="13843"/>
                  </a:lnTo>
                  <a:lnTo>
                    <a:pt x="5828791" y="13716"/>
                  </a:lnTo>
                  <a:lnTo>
                    <a:pt x="5830315" y="13588"/>
                  </a:lnTo>
                  <a:lnTo>
                    <a:pt x="5831839" y="13462"/>
                  </a:lnTo>
                  <a:lnTo>
                    <a:pt x="5833363" y="13335"/>
                  </a:lnTo>
                  <a:lnTo>
                    <a:pt x="5834887" y="13208"/>
                  </a:lnTo>
                  <a:lnTo>
                    <a:pt x="5836411" y="13081"/>
                  </a:lnTo>
                  <a:lnTo>
                    <a:pt x="5837935" y="12954"/>
                  </a:lnTo>
                  <a:lnTo>
                    <a:pt x="5839459" y="12826"/>
                  </a:lnTo>
                  <a:lnTo>
                    <a:pt x="5840983" y="12700"/>
                  </a:lnTo>
                  <a:lnTo>
                    <a:pt x="5842508" y="12573"/>
                  </a:lnTo>
                  <a:lnTo>
                    <a:pt x="5844032" y="12446"/>
                  </a:lnTo>
                  <a:lnTo>
                    <a:pt x="5845556" y="12446"/>
                  </a:lnTo>
                  <a:lnTo>
                    <a:pt x="5847080" y="12319"/>
                  </a:lnTo>
                  <a:lnTo>
                    <a:pt x="5848604" y="12192"/>
                  </a:lnTo>
                  <a:lnTo>
                    <a:pt x="5850128" y="12064"/>
                  </a:lnTo>
                  <a:lnTo>
                    <a:pt x="5859272" y="11303"/>
                  </a:lnTo>
                  <a:lnTo>
                    <a:pt x="5860796" y="11175"/>
                  </a:lnTo>
                  <a:lnTo>
                    <a:pt x="5862320" y="11049"/>
                  </a:lnTo>
                  <a:lnTo>
                    <a:pt x="5863844" y="10922"/>
                  </a:lnTo>
                  <a:lnTo>
                    <a:pt x="5865367" y="10795"/>
                  </a:lnTo>
                  <a:lnTo>
                    <a:pt x="5866891" y="10795"/>
                  </a:lnTo>
                  <a:lnTo>
                    <a:pt x="5868415" y="10668"/>
                  </a:lnTo>
                  <a:lnTo>
                    <a:pt x="5869939" y="10541"/>
                  </a:lnTo>
                  <a:lnTo>
                    <a:pt x="5871463" y="10413"/>
                  </a:lnTo>
                  <a:lnTo>
                    <a:pt x="5872987" y="10287"/>
                  </a:lnTo>
                  <a:lnTo>
                    <a:pt x="5874511" y="10160"/>
                  </a:lnTo>
                  <a:lnTo>
                    <a:pt x="5876035" y="10033"/>
                  </a:lnTo>
                  <a:lnTo>
                    <a:pt x="5877559" y="9906"/>
                  </a:lnTo>
                  <a:lnTo>
                    <a:pt x="5879083" y="9779"/>
                  </a:lnTo>
                  <a:lnTo>
                    <a:pt x="5880608" y="9651"/>
                  </a:lnTo>
                  <a:lnTo>
                    <a:pt x="5882132" y="9525"/>
                  </a:lnTo>
                  <a:lnTo>
                    <a:pt x="5883656" y="9398"/>
                  </a:lnTo>
                  <a:lnTo>
                    <a:pt x="5885180" y="9398"/>
                  </a:lnTo>
                  <a:lnTo>
                    <a:pt x="5886704" y="9271"/>
                  </a:lnTo>
                  <a:lnTo>
                    <a:pt x="5894324" y="8636"/>
                  </a:lnTo>
                  <a:lnTo>
                    <a:pt x="5895848" y="8509"/>
                  </a:lnTo>
                  <a:lnTo>
                    <a:pt x="5897372" y="8382"/>
                  </a:lnTo>
                  <a:lnTo>
                    <a:pt x="5898896" y="8255"/>
                  </a:lnTo>
                  <a:lnTo>
                    <a:pt x="5900420" y="8128"/>
                  </a:lnTo>
                  <a:lnTo>
                    <a:pt x="5901944" y="8000"/>
                  </a:lnTo>
                  <a:lnTo>
                    <a:pt x="5903467" y="7874"/>
                  </a:lnTo>
                  <a:lnTo>
                    <a:pt x="5904991" y="7874"/>
                  </a:lnTo>
                  <a:lnTo>
                    <a:pt x="5906515" y="7747"/>
                  </a:lnTo>
                  <a:lnTo>
                    <a:pt x="5908039" y="7620"/>
                  </a:lnTo>
                  <a:lnTo>
                    <a:pt x="5909563" y="7493"/>
                  </a:lnTo>
                  <a:lnTo>
                    <a:pt x="5911087" y="7366"/>
                  </a:lnTo>
                  <a:lnTo>
                    <a:pt x="5912611" y="7238"/>
                  </a:lnTo>
                  <a:lnTo>
                    <a:pt x="5920232" y="6604"/>
                  </a:lnTo>
                  <a:lnTo>
                    <a:pt x="5921756" y="6476"/>
                  </a:lnTo>
                  <a:lnTo>
                    <a:pt x="5923280" y="6476"/>
                  </a:lnTo>
                  <a:lnTo>
                    <a:pt x="5924804" y="6350"/>
                  </a:lnTo>
                  <a:lnTo>
                    <a:pt x="5926328" y="6223"/>
                  </a:lnTo>
                  <a:lnTo>
                    <a:pt x="5927852" y="6096"/>
                  </a:lnTo>
                  <a:lnTo>
                    <a:pt x="5929376" y="5969"/>
                  </a:lnTo>
                  <a:lnTo>
                    <a:pt x="5930900" y="5842"/>
                  </a:lnTo>
                  <a:lnTo>
                    <a:pt x="5932424" y="5714"/>
                  </a:lnTo>
                  <a:lnTo>
                    <a:pt x="5940044" y="5080"/>
                  </a:lnTo>
                  <a:lnTo>
                    <a:pt x="5941567" y="5080"/>
                  </a:lnTo>
                  <a:lnTo>
                    <a:pt x="5943091" y="4953"/>
                  </a:lnTo>
                  <a:lnTo>
                    <a:pt x="5944615" y="4825"/>
                  </a:lnTo>
                  <a:lnTo>
                    <a:pt x="5946139" y="4699"/>
                  </a:lnTo>
                  <a:lnTo>
                    <a:pt x="5947663" y="4572"/>
                  </a:lnTo>
                  <a:lnTo>
                    <a:pt x="5949187" y="4445"/>
                  </a:lnTo>
                  <a:lnTo>
                    <a:pt x="5950711" y="4318"/>
                  </a:lnTo>
                  <a:lnTo>
                    <a:pt x="5952235" y="4191"/>
                  </a:lnTo>
                  <a:lnTo>
                    <a:pt x="5953759" y="4063"/>
                  </a:lnTo>
                  <a:lnTo>
                    <a:pt x="5955283" y="3937"/>
                  </a:lnTo>
                  <a:lnTo>
                    <a:pt x="5956808" y="3810"/>
                  </a:lnTo>
                  <a:lnTo>
                    <a:pt x="5958332" y="3810"/>
                  </a:lnTo>
                  <a:lnTo>
                    <a:pt x="5959856" y="3683"/>
                  </a:lnTo>
                  <a:lnTo>
                    <a:pt x="5961380" y="3556"/>
                  </a:lnTo>
                  <a:lnTo>
                    <a:pt x="5962904" y="3429"/>
                  </a:lnTo>
                  <a:lnTo>
                    <a:pt x="5964428" y="3301"/>
                  </a:lnTo>
                  <a:lnTo>
                    <a:pt x="5972048" y="2667"/>
                  </a:lnTo>
                  <a:lnTo>
                    <a:pt x="5973572" y="2539"/>
                  </a:lnTo>
                  <a:lnTo>
                    <a:pt x="5975096" y="2539"/>
                  </a:lnTo>
                  <a:lnTo>
                    <a:pt x="5976620" y="2412"/>
                  </a:lnTo>
                  <a:lnTo>
                    <a:pt x="5978144" y="2286"/>
                  </a:lnTo>
                  <a:lnTo>
                    <a:pt x="5979667" y="2159"/>
                  </a:lnTo>
                  <a:lnTo>
                    <a:pt x="5981191" y="2032"/>
                  </a:lnTo>
                  <a:lnTo>
                    <a:pt x="5982715" y="1905"/>
                  </a:lnTo>
                  <a:lnTo>
                    <a:pt x="5984239" y="1778"/>
                  </a:lnTo>
                  <a:lnTo>
                    <a:pt x="5985763" y="1650"/>
                  </a:lnTo>
                  <a:lnTo>
                    <a:pt x="5987287" y="1524"/>
                  </a:lnTo>
                  <a:lnTo>
                    <a:pt x="5988811" y="1397"/>
                  </a:lnTo>
                  <a:lnTo>
                    <a:pt x="5990335" y="1270"/>
                  </a:lnTo>
                  <a:lnTo>
                    <a:pt x="5991859" y="1270"/>
                  </a:lnTo>
                  <a:lnTo>
                    <a:pt x="5993383" y="1143"/>
                  </a:lnTo>
                  <a:lnTo>
                    <a:pt x="5994908" y="1016"/>
                  </a:lnTo>
                  <a:lnTo>
                    <a:pt x="5996432" y="888"/>
                  </a:lnTo>
                  <a:lnTo>
                    <a:pt x="6004052" y="254"/>
                  </a:lnTo>
                  <a:lnTo>
                    <a:pt x="6005576" y="126"/>
                  </a:lnTo>
                  <a:lnTo>
                    <a:pt x="6007100" y="126"/>
                  </a:lnTo>
                  <a:lnTo>
                    <a:pt x="6007988" y="0"/>
                  </a:lnTo>
                </a:path>
              </a:pathLst>
            </a:custGeom>
            <a:ln w="4572">
              <a:solidFill>
                <a:srgbClr val="000000"/>
              </a:solidFill>
            </a:ln>
          </p:spPr>
          <p:txBody>
            <a:bodyPr wrap="square" lIns="0" tIns="0" rIns="0" bIns="0" rtlCol="0"/>
            <a:lstStyle/>
            <a:p/>
          </p:txBody>
        </p:sp>
        <p:sp>
          <p:nvSpPr>
            <p:cNvPr id="9" name="object 9"/>
            <p:cNvSpPr/>
            <p:nvPr/>
          </p:nvSpPr>
          <p:spPr>
            <a:xfrm>
              <a:off x="1895093" y="1788413"/>
              <a:ext cx="4724400" cy="2761615"/>
            </a:xfrm>
            <a:custGeom>
              <a:avLst/>
              <a:gdLst/>
              <a:ahLst/>
              <a:cxnLst/>
              <a:rect l="l" t="t" r="r" b="b"/>
              <a:pathLst>
                <a:path w="4724400" h="2761615">
                  <a:moveTo>
                    <a:pt x="0" y="2761361"/>
                  </a:moveTo>
                  <a:lnTo>
                    <a:pt x="1650" y="2760472"/>
                  </a:lnTo>
                  <a:lnTo>
                    <a:pt x="3175" y="2759583"/>
                  </a:lnTo>
                  <a:lnTo>
                    <a:pt x="4699" y="2758694"/>
                  </a:lnTo>
                  <a:lnTo>
                    <a:pt x="6223" y="2757805"/>
                  </a:lnTo>
                  <a:lnTo>
                    <a:pt x="7747" y="2756916"/>
                  </a:lnTo>
                  <a:lnTo>
                    <a:pt x="9270" y="2756027"/>
                  </a:lnTo>
                  <a:lnTo>
                    <a:pt x="10794" y="2755138"/>
                  </a:lnTo>
                  <a:lnTo>
                    <a:pt x="12318" y="2754249"/>
                  </a:lnTo>
                  <a:lnTo>
                    <a:pt x="13843" y="2753360"/>
                  </a:lnTo>
                  <a:lnTo>
                    <a:pt x="15367" y="2752471"/>
                  </a:lnTo>
                  <a:lnTo>
                    <a:pt x="16891" y="2751582"/>
                  </a:lnTo>
                  <a:lnTo>
                    <a:pt x="18414" y="2750693"/>
                  </a:lnTo>
                  <a:lnTo>
                    <a:pt x="19938" y="2749804"/>
                  </a:lnTo>
                  <a:lnTo>
                    <a:pt x="21462" y="2748915"/>
                  </a:lnTo>
                  <a:lnTo>
                    <a:pt x="22987" y="2748026"/>
                  </a:lnTo>
                  <a:lnTo>
                    <a:pt x="24511" y="2747137"/>
                  </a:lnTo>
                  <a:lnTo>
                    <a:pt x="26035" y="2746121"/>
                  </a:lnTo>
                  <a:lnTo>
                    <a:pt x="27558" y="2745232"/>
                  </a:lnTo>
                  <a:lnTo>
                    <a:pt x="29082" y="2744343"/>
                  </a:lnTo>
                  <a:lnTo>
                    <a:pt x="30606" y="2743454"/>
                  </a:lnTo>
                  <a:lnTo>
                    <a:pt x="32131" y="2742565"/>
                  </a:lnTo>
                  <a:lnTo>
                    <a:pt x="33655" y="2741676"/>
                  </a:lnTo>
                  <a:lnTo>
                    <a:pt x="35179" y="2740787"/>
                  </a:lnTo>
                  <a:lnTo>
                    <a:pt x="36703" y="2739898"/>
                  </a:lnTo>
                  <a:lnTo>
                    <a:pt x="38226" y="2739009"/>
                  </a:lnTo>
                  <a:lnTo>
                    <a:pt x="39750" y="2738120"/>
                  </a:lnTo>
                  <a:lnTo>
                    <a:pt x="41275" y="2737231"/>
                  </a:lnTo>
                  <a:lnTo>
                    <a:pt x="42799" y="2736342"/>
                  </a:lnTo>
                  <a:lnTo>
                    <a:pt x="44323" y="2735453"/>
                  </a:lnTo>
                  <a:lnTo>
                    <a:pt x="45847" y="2734564"/>
                  </a:lnTo>
                  <a:lnTo>
                    <a:pt x="47370" y="2733675"/>
                  </a:lnTo>
                  <a:lnTo>
                    <a:pt x="48894" y="2732786"/>
                  </a:lnTo>
                  <a:lnTo>
                    <a:pt x="50418" y="2731897"/>
                  </a:lnTo>
                  <a:lnTo>
                    <a:pt x="51943" y="2731008"/>
                  </a:lnTo>
                  <a:lnTo>
                    <a:pt x="53467" y="2730119"/>
                  </a:lnTo>
                  <a:lnTo>
                    <a:pt x="54991" y="2729230"/>
                  </a:lnTo>
                  <a:lnTo>
                    <a:pt x="56514" y="2728341"/>
                  </a:lnTo>
                  <a:lnTo>
                    <a:pt x="58038" y="2727452"/>
                  </a:lnTo>
                  <a:lnTo>
                    <a:pt x="59562" y="2726563"/>
                  </a:lnTo>
                  <a:lnTo>
                    <a:pt x="61087" y="2725674"/>
                  </a:lnTo>
                  <a:lnTo>
                    <a:pt x="62611" y="2724785"/>
                  </a:lnTo>
                  <a:lnTo>
                    <a:pt x="64135" y="2723896"/>
                  </a:lnTo>
                  <a:lnTo>
                    <a:pt x="65658" y="2723007"/>
                  </a:lnTo>
                  <a:lnTo>
                    <a:pt x="67182" y="2722118"/>
                  </a:lnTo>
                  <a:lnTo>
                    <a:pt x="68706" y="2721229"/>
                  </a:lnTo>
                  <a:lnTo>
                    <a:pt x="70231" y="2720340"/>
                  </a:lnTo>
                  <a:lnTo>
                    <a:pt x="71755" y="2719451"/>
                  </a:lnTo>
                  <a:lnTo>
                    <a:pt x="73279" y="2718562"/>
                  </a:lnTo>
                  <a:lnTo>
                    <a:pt x="74803" y="2717673"/>
                  </a:lnTo>
                  <a:lnTo>
                    <a:pt x="76326" y="2716784"/>
                  </a:lnTo>
                  <a:lnTo>
                    <a:pt x="77850" y="2715895"/>
                  </a:lnTo>
                  <a:lnTo>
                    <a:pt x="79375" y="2715006"/>
                  </a:lnTo>
                  <a:lnTo>
                    <a:pt x="80899" y="2714117"/>
                  </a:lnTo>
                  <a:lnTo>
                    <a:pt x="82423" y="2713228"/>
                  </a:lnTo>
                  <a:lnTo>
                    <a:pt x="83947" y="2712339"/>
                  </a:lnTo>
                  <a:lnTo>
                    <a:pt x="85470" y="2711450"/>
                  </a:lnTo>
                  <a:lnTo>
                    <a:pt x="86994" y="2710561"/>
                  </a:lnTo>
                  <a:lnTo>
                    <a:pt x="88518" y="2709672"/>
                  </a:lnTo>
                  <a:lnTo>
                    <a:pt x="90043" y="2708783"/>
                  </a:lnTo>
                  <a:lnTo>
                    <a:pt x="91567" y="2707894"/>
                  </a:lnTo>
                  <a:lnTo>
                    <a:pt x="93091" y="2707005"/>
                  </a:lnTo>
                  <a:lnTo>
                    <a:pt x="94614" y="2706116"/>
                  </a:lnTo>
                  <a:lnTo>
                    <a:pt x="96138" y="2705227"/>
                  </a:lnTo>
                  <a:lnTo>
                    <a:pt x="97662" y="2704338"/>
                  </a:lnTo>
                  <a:lnTo>
                    <a:pt x="99187" y="2703449"/>
                  </a:lnTo>
                  <a:lnTo>
                    <a:pt x="100711" y="2702560"/>
                  </a:lnTo>
                  <a:lnTo>
                    <a:pt x="102235" y="2701671"/>
                  </a:lnTo>
                  <a:lnTo>
                    <a:pt x="103758" y="2700782"/>
                  </a:lnTo>
                  <a:lnTo>
                    <a:pt x="105282" y="2699893"/>
                  </a:lnTo>
                  <a:lnTo>
                    <a:pt x="106806" y="2699004"/>
                  </a:lnTo>
                  <a:lnTo>
                    <a:pt x="108331" y="2698115"/>
                  </a:lnTo>
                  <a:lnTo>
                    <a:pt x="109855" y="2697226"/>
                  </a:lnTo>
                  <a:lnTo>
                    <a:pt x="111379" y="2696337"/>
                  </a:lnTo>
                  <a:lnTo>
                    <a:pt x="112903" y="2695448"/>
                  </a:lnTo>
                  <a:lnTo>
                    <a:pt x="114426" y="2694559"/>
                  </a:lnTo>
                  <a:lnTo>
                    <a:pt x="115950" y="2693670"/>
                  </a:lnTo>
                  <a:lnTo>
                    <a:pt x="117348" y="2692781"/>
                  </a:lnTo>
                  <a:lnTo>
                    <a:pt x="118999" y="2691892"/>
                  </a:lnTo>
                  <a:lnTo>
                    <a:pt x="120523" y="2691003"/>
                  </a:lnTo>
                  <a:lnTo>
                    <a:pt x="122047" y="2690114"/>
                  </a:lnTo>
                  <a:lnTo>
                    <a:pt x="123570" y="2689225"/>
                  </a:lnTo>
                  <a:lnTo>
                    <a:pt x="125094" y="2688336"/>
                  </a:lnTo>
                  <a:lnTo>
                    <a:pt x="126492" y="2687447"/>
                  </a:lnTo>
                  <a:lnTo>
                    <a:pt x="128016" y="2686558"/>
                  </a:lnTo>
                  <a:lnTo>
                    <a:pt x="129539" y="2685669"/>
                  </a:lnTo>
                  <a:lnTo>
                    <a:pt x="131063" y="2684780"/>
                  </a:lnTo>
                  <a:lnTo>
                    <a:pt x="132587" y="2683764"/>
                  </a:lnTo>
                  <a:lnTo>
                    <a:pt x="134112" y="2682875"/>
                  </a:lnTo>
                  <a:lnTo>
                    <a:pt x="135636" y="2681986"/>
                  </a:lnTo>
                  <a:lnTo>
                    <a:pt x="137160" y="2681097"/>
                  </a:lnTo>
                  <a:lnTo>
                    <a:pt x="138683" y="2680208"/>
                  </a:lnTo>
                  <a:lnTo>
                    <a:pt x="140207" y="2679319"/>
                  </a:lnTo>
                  <a:lnTo>
                    <a:pt x="141731" y="2678430"/>
                  </a:lnTo>
                  <a:lnTo>
                    <a:pt x="143256" y="2677541"/>
                  </a:lnTo>
                  <a:lnTo>
                    <a:pt x="144780" y="2676652"/>
                  </a:lnTo>
                  <a:lnTo>
                    <a:pt x="146304" y="2675763"/>
                  </a:lnTo>
                  <a:lnTo>
                    <a:pt x="147828" y="2674874"/>
                  </a:lnTo>
                  <a:lnTo>
                    <a:pt x="149351" y="2673985"/>
                  </a:lnTo>
                  <a:lnTo>
                    <a:pt x="150875" y="2673096"/>
                  </a:lnTo>
                  <a:lnTo>
                    <a:pt x="152400" y="2672207"/>
                  </a:lnTo>
                  <a:lnTo>
                    <a:pt x="153924" y="2671318"/>
                  </a:lnTo>
                  <a:lnTo>
                    <a:pt x="155448" y="2670429"/>
                  </a:lnTo>
                  <a:lnTo>
                    <a:pt x="156972" y="2669540"/>
                  </a:lnTo>
                  <a:lnTo>
                    <a:pt x="158495" y="2668651"/>
                  </a:lnTo>
                  <a:lnTo>
                    <a:pt x="160019" y="2667762"/>
                  </a:lnTo>
                  <a:lnTo>
                    <a:pt x="161544" y="2666873"/>
                  </a:lnTo>
                  <a:lnTo>
                    <a:pt x="163068" y="2665984"/>
                  </a:lnTo>
                  <a:lnTo>
                    <a:pt x="164592" y="2665095"/>
                  </a:lnTo>
                  <a:lnTo>
                    <a:pt x="166116" y="2664206"/>
                  </a:lnTo>
                  <a:lnTo>
                    <a:pt x="167639" y="2663317"/>
                  </a:lnTo>
                  <a:lnTo>
                    <a:pt x="169163" y="2662428"/>
                  </a:lnTo>
                  <a:lnTo>
                    <a:pt x="170687" y="2661539"/>
                  </a:lnTo>
                  <a:lnTo>
                    <a:pt x="172212" y="2660650"/>
                  </a:lnTo>
                  <a:lnTo>
                    <a:pt x="173736" y="2659761"/>
                  </a:lnTo>
                  <a:lnTo>
                    <a:pt x="175260" y="2658872"/>
                  </a:lnTo>
                  <a:lnTo>
                    <a:pt x="176783" y="2657983"/>
                  </a:lnTo>
                  <a:lnTo>
                    <a:pt x="178307" y="2657094"/>
                  </a:lnTo>
                  <a:lnTo>
                    <a:pt x="179831" y="2656205"/>
                  </a:lnTo>
                  <a:lnTo>
                    <a:pt x="181356" y="2655316"/>
                  </a:lnTo>
                  <a:lnTo>
                    <a:pt x="182880" y="2654427"/>
                  </a:lnTo>
                  <a:lnTo>
                    <a:pt x="184404" y="2653538"/>
                  </a:lnTo>
                  <a:lnTo>
                    <a:pt x="185928" y="2652649"/>
                  </a:lnTo>
                  <a:lnTo>
                    <a:pt x="187451" y="2651760"/>
                  </a:lnTo>
                  <a:lnTo>
                    <a:pt x="188975" y="2650871"/>
                  </a:lnTo>
                  <a:lnTo>
                    <a:pt x="190500" y="2649982"/>
                  </a:lnTo>
                  <a:lnTo>
                    <a:pt x="192024" y="2649093"/>
                  </a:lnTo>
                  <a:lnTo>
                    <a:pt x="193548" y="2648204"/>
                  </a:lnTo>
                  <a:lnTo>
                    <a:pt x="195072" y="2647315"/>
                  </a:lnTo>
                  <a:lnTo>
                    <a:pt x="196595" y="2646426"/>
                  </a:lnTo>
                  <a:lnTo>
                    <a:pt x="198119" y="2645537"/>
                  </a:lnTo>
                  <a:lnTo>
                    <a:pt x="199644" y="2644648"/>
                  </a:lnTo>
                  <a:lnTo>
                    <a:pt x="201168" y="2643759"/>
                  </a:lnTo>
                  <a:lnTo>
                    <a:pt x="202692" y="2642870"/>
                  </a:lnTo>
                  <a:lnTo>
                    <a:pt x="204216" y="2641981"/>
                  </a:lnTo>
                  <a:lnTo>
                    <a:pt x="205739" y="2641092"/>
                  </a:lnTo>
                  <a:lnTo>
                    <a:pt x="207263" y="2640203"/>
                  </a:lnTo>
                  <a:lnTo>
                    <a:pt x="208787" y="2639314"/>
                  </a:lnTo>
                  <a:lnTo>
                    <a:pt x="210312" y="2638425"/>
                  </a:lnTo>
                  <a:lnTo>
                    <a:pt x="211836" y="2637536"/>
                  </a:lnTo>
                  <a:lnTo>
                    <a:pt x="213360" y="2636647"/>
                  </a:lnTo>
                  <a:lnTo>
                    <a:pt x="214883" y="2635758"/>
                  </a:lnTo>
                  <a:lnTo>
                    <a:pt x="216407" y="2634869"/>
                  </a:lnTo>
                  <a:lnTo>
                    <a:pt x="217931" y="2633980"/>
                  </a:lnTo>
                  <a:lnTo>
                    <a:pt x="219456" y="2633091"/>
                  </a:lnTo>
                  <a:lnTo>
                    <a:pt x="220980" y="2632202"/>
                  </a:lnTo>
                  <a:lnTo>
                    <a:pt x="222504" y="2631313"/>
                  </a:lnTo>
                  <a:lnTo>
                    <a:pt x="224028" y="2630424"/>
                  </a:lnTo>
                  <a:lnTo>
                    <a:pt x="225551" y="2629535"/>
                  </a:lnTo>
                  <a:lnTo>
                    <a:pt x="227075" y="2628646"/>
                  </a:lnTo>
                  <a:lnTo>
                    <a:pt x="228600" y="2627757"/>
                  </a:lnTo>
                  <a:lnTo>
                    <a:pt x="230124" y="2626868"/>
                  </a:lnTo>
                  <a:lnTo>
                    <a:pt x="231648" y="2625979"/>
                  </a:lnTo>
                  <a:lnTo>
                    <a:pt x="233172" y="2625090"/>
                  </a:lnTo>
                  <a:lnTo>
                    <a:pt x="234695" y="2624201"/>
                  </a:lnTo>
                  <a:lnTo>
                    <a:pt x="236219" y="2623312"/>
                  </a:lnTo>
                  <a:lnTo>
                    <a:pt x="237744" y="2622423"/>
                  </a:lnTo>
                  <a:lnTo>
                    <a:pt x="239268" y="2621534"/>
                  </a:lnTo>
                  <a:lnTo>
                    <a:pt x="240792" y="2620518"/>
                  </a:lnTo>
                  <a:lnTo>
                    <a:pt x="242316" y="2619629"/>
                  </a:lnTo>
                  <a:lnTo>
                    <a:pt x="243839" y="2618740"/>
                  </a:lnTo>
                  <a:lnTo>
                    <a:pt x="245363" y="2617851"/>
                  </a:lnTo>
                  <a:lnTo>
                    <a:pt x="246887" y="2616962"/>
                  </a:lnTo>
                  <a:lnTo>
                    <a:pt x="248412" y="2616073"/>
                  </a:lnTo>
                  <a:lnTo>
                    <a:pt x="249936" y="2615184"/>
                  </a:lnTo>
                  <a:lnTo>
                    <a:pt x="251460" y="2614295"/>
                  </a:lnTo>
                  <a:lnTo>
                    <a:pt x="252983" y="2613406"/>
                  </a:lnTo>
                  <a:lnTo>
                    <a:pt x="254507" y="2612517"/>
                  </a:lnTo>
                  <a:lnTo>
                    <a:pt x="256031" y="2611628"/>
                  </a:lnTo>
                  <a:lnTo>
                    <a:pt x="257556" y="2610739"/>
                  </a:lnTo>
                  <a:lnTo>
                    <a:pt x="259080" y="2609850"/>
                  </a:lnTo>
                  <a:lnTo>
                    <a:pt x="260604" y="2608961"/>
                  </a:lnTo>
                  <a:lnTo>
                    <a:pt x="262128" y="2608072"/>
                  </a:lnTo>
                  <a:lnTo>
                    <a:pt x="263651" y="2607183"/>
                  </a:lnTo>
                  <a:lnTo>
                    <a:pt x="265175" y="2606294"/>
                  </a:lnTo>
                  <a:lnTo>
                    <a:pt x="266700" y="2605405"/>
                  </a:lnTo>
                  <a:lnTo>
                    <a:pt x="268224" y="2604516"/>
                  </a:lnTo>
                  <a:lnTo>
                    <a:pt x="269748" y="2603627"/>
                  </a:lnTo>
                  <a:lnTo>
                    <a:pt x="271272" y="2602738"/>
                  </a:lnTo>
                  <a:lnTo>
                    <a:pt x="272795" y="2601849"/>
                  </a:lnTo>
                  <a:lnTo>
                    <a:pt x="274319" y="2600960"/>
                  </a:lnTo>
                  <a:lnTo>
                    <a:pt x="275844" y="2600071"/>
                  </a:lnTo>
                  <a:lnTo>
                    <a:pt x="277368" y="2599182"/>
                  </a:lnTo>
                  <a:lnTo>
                    <a:pt x="278892" y="2598293"/>
                  </a:lnTo>
                  <a:lnTo>
                    <a:pt x="280416" y="2597404"/>
                  </a:lnTo>
                  <a:lnTo>
                    <a:pt x="281939" y="2596515"/>
                  </a:lnTo>
                  <a:lnTo>
                    <a:pt x="283463" y="2595626"/>
                  </a:lnTo>
                  <a:lnTo>
                    <a:pt x="284988" y="2594737"/>
                  </a:lnTo>
                  <a:lnTo>
                    <a:pt x="286512" y="2593848"/>
                  </a:lnTo>
                  <a:lnTo>
                    <a:pt x="288036" y="2592959"/>
                  </a:lnTo>
                  <a:lnTo>
                    <a:pt x="289560" y="2592070"/>
                  </a:lnTo>
                  <a:lnTo>
                    <a:pt x="291083" y="2591181"/>
                  </a:lnTo>
                  <a:lnTo>
                    <a:pt x="292607" y="2590292"/>
                  </a:lnTo>
                  <a:lnTo>
                    <a:pt x="294131" y="2589403"/>
                  </a:lnTo>
                  <a:lnTo>
                    <a:pt x="295656" y="2588514"/>
                  </a:lnTo>
                  <a:lnTo>
                    <a:pt x="297180" y="2587625"/>
                  </a:lnTo>
                  <a:lnTo>
                    <a:pt x="298704" y="2586736"/>
                  </a:lnTo>
                  <a:lnTo>
                    <a:pt x="300228" y="2585847"/>
                  </a:lnTo>
                  <a:lnTo>
                    <a:pt x="301751" y="2584958"/>
                  </a:lnTo>
                  <a:lnTo>
                    <a:pt x="303275" y="2584069"/>
                  </a:lnTo>
                  <a:lnTo>
                    <a:pt x="304800" y="2583180"/>
                  </a:lnTo>
                  <a:lnTo>
                    <a:pt x="306324" y="2582291"/>
                  </a:lnTo>
                  <a:lnTo>
                    <a:pt x="307848" y="2581402"/>
                  </a:lnTo>
                  <a:lnTo>
                    <a:pt x="309372" y="2580513"/>
                  </a:lnTo>
                  <a:lnTo>
                    <a:pt x="310895" y="2579624"/>
                  </a:lnTo>
                  <a:lnTo>
                    <a:pt x="312419" y="2578735"/>
                  </a:lnTo>
                  <a:lnTo>
                    <a:pt x="313944" y="2577846"/>
                  </a:lnTo>
                  <a:lnTo>
                    <a:pt x="315468" y="2576957"/>
                  </a:lnTo>
                  <a:lnTo>
                    <a:pt x="316992" y="2576068"/>
                  </a:lnTo>
                  <a:lnTo>
                    <a:pt x="318516" y="2575179"/>
                  </a:lnTo>
                  <a:lnTo>
                    <a:pt x="320039" y="2574290"/>
                  </a:lnTo>
                  <a:lnTo>
                    <a:pt x="321563" y="2573401"/>
                  </a:lnTo>
                  <a:lnTo>
                    <a:pt x="323088" y="2572512"/>
                  </a:lnTo>
                  <a:lnTo>
                    <a:pt x="324612" y="2571623"/>
                  </a:lnTo>
                  <a:lnTo>
                    <a:pt x="326136" y="2570734"/>
                  </a:lnTo>
                  <a:lnTo>
                    <a:pt x="327660" y="2569845"/>
                  </a:lnTo>
                  <a:lnTo>
                    <a:pt x="329183" y="2568956"/>
                  </a:lnTo>
                  <a:lnTo>
                    <a:pt x="330707" y="2568067"/>
                  </a:lnTo>
                  <a:lnTo>
                    <a:pt x="332231" y="2567178"/>
                  </a:lnTo>
                  <a:lnTo>
                    <a:pt x="333756" y="2566289"/>
                  </a:lnTo>
                  <a:lnTo>
                    <a:pt x="335280" y="2565400"/>
                  </a:lnTo>
                  <a:lnTo>
                    <a:pt x="336804" y="2564511"/>
                  </a:lnTo>
                  <a:lnTo>
                    <a:pt x="338328" y="2563622"/>
                  </a:lnTo>
                  <a:lnTo>
                    <a:pt x="339851" y="2562733"/>
                  </a:lnTo>
                  <a:lnTo>
                    <a:pt x="341375" y="2561844"/>
                  </a:lnTo>
                  <a:lnTo>
                    <a:pt x="342900" y="2560955"/>
                  </a:lnTo>
                  <a:lnTo>
                    <a:pt x="344424" y="2560066"/>
                  </a:lnTo>
                  <a:lnTo>
                    <a:pt x="345948" y="2559177"/>
                  </a:lnTo>
                  <a:lnTo>
                    <a:pt x="347472" y="2558288"/>
                  </a:lnTo>
                  <a:lnTo>
                    <a:pt x="348995" y="2557272"/>
                  </a:lnTo>
                  <a:lnTo>
                    <a:pt x="350519" y="2556383"/>
                  </a:lnTo>
                  <a:lnTo>
                    <a:pt x="352044" y="2555494"/>
                  </a:lnTo>
                  <a:lnTo>
                    <a:pt x="353568" y="2554605"/>
                  </a:lnTo>
                  <a:lnTo>
                    <a:pt x="355092" y="2553716"/>
                  </a:lnTo>
                  <a:lnTo>
                    <a:pt x="356616" y="2552827"/>
                  </a:lnTo>
                  <a:lnTo>
                    <a:pt x="358139" y="2551938"/>
                  </a:lnTo>
                  <a:lnTo>
                    <a:pt x="359663" y="2551049"/>
                  </a:lnTo>
                  <a:lnTo>
                    <a:pt x="361188" y="2550160"/>
                  </a:lnTo>
                  <a:lnTo>
                    <a:pt x="362712" y="2549271"/>
                  </a:lnTo>
                  <a:lnTo>
                    <a:pt x="364236" y="2548382"/>
                  </a:lnTo>
                  <a:lnTo>
                    <a:pt x="365760" y="2547493"/>
                  </a:lnTo>
                  <a:lnTo>
                    <a:pt x="367283" y="2546604"/>
                  </a:lnTo>
                  <a:lnTo>
                    <a:pt x="368807" y="2545715"/>
                  </a:lnTo>
                  <a:lnTo>
                    <a:pt x="370331" y="2544826"/>
                  </a:lnTo>
                  <a:lnTo>
                    <a:pt x="371856" y="2543937"/>
                  </a:lnTo>
                  <a:lnTo>
                    <a:pt x="373380" y="2543048"/>
                  </a:lnTo>
                  <a:lnTo>
                    <a:pt x="374904" y="2542159"/>
                  </a:lnTo>
                  <a:lnTo>
                    <a:pt x="376428" y="2541270"/>
                  </a:lnTo>
                  <a:lnTo>
                    <a:pt x="377951" y="2540381"/>
                  </a:lnTo>
                  <a:lnTo>
                    <a:pt x="379475" y="2539492"/>
                  </a:lnTo>
                  <a:lnTo>
                    <a:pt x="381000" y="2538603"/>
                  </a:lnTo>
                  <a:lnTo>
                    <a:pt x="382524" y="2537714"/>
                  </a:lnTo>
                  <a:lnTo>
                    <a:pt x="384048" y="2536825"/>
                  </a:lnTo>
                  <a:lnTo>
                    <a:pt x="385572" y="2535936"/>
                  </a:lnTo>
                  <a:lnTo>
                    <a:pt x="387095" y="2535047"/>
                  </a:lnTo>
                  <a:lnTo>
                    <a:pt x="388619" y="2534158"/>
                  </a:lnTo>
                  <a:lnTo>
                    <a:pt x="390144" y="2533269"/>
                  </a:lnTo>
                  <a:lnTo>
                    <a:pt x="391668" y="2532380"/>
                  </a:lnTo>
                  <a:lnTo>
                    <a:pt x="393192" y="2531491"/>
                  </a:lnTo>
                  <a:lnTo>
                    <a:pt x="394716" y="2530602"/>
                  </a:lnTo>
                  <a:lnTo>
                    <a:pt x="396239" y="2529713"/>
                  </a:lnTo>
                  <a:lnTo>
                    <a:pt x="397763" y="2528824"/>
                  </a:lnTo>
                  <a:lnTo>
                    <a:pt x="399288" y="2527935"/>
                  </a:lnTo>
                  <a:lnTo>
                    <a:pt x="400812" y="2527046"/>
                  </a:lnTo>
                  <a:lnTo>
                    <a:pt x="402336" y="2526157"/>
                  </a:lnTo>
                  <a:lnTo>
                    <a:pt x="403860" y="2525268"/>
                  </a:lnTo>
                  <a:lnTo>
                    <a:pt x="405383" y="2524379"/>
                  </a:lnTo>
                  <a:lnTo>
                    <a:pt x="406907" y="2523490"/>
                  </a:lnTo>
                  <a:lnTo>
                    <a:pt x="408431" y="2522601"/>
                  </a:lnTo>
                  <a:lnTo>
                    <a:pt x="409956" y="2521712"/>
                  </a:lnTo>
                  <a:lnTo>
                    <a:pt x="411480" y="2520823"/>
                  </a:lnTo>
                  <a:lnTo>
                    <a:pt x="413004" y="2519934"/>
                  </a:lnTo>
                  <a:lnTo>
                    <a:pt x="414528" y="2519045"/>
                  </a:lnTo>
                  <a:lnTo>
                    <a:pt x="416051" y="2518156"/>
                  </a:lnTo>
                  <a:lnTo>
                    <a:pt x="417575" y="2517267"/>
                  </a:lnTo>
                  <a:lnTo>
                    <a:pt x="419100" y="2516378"/>
                  </a:lnTo>
                  <a:lnTo>
                    <a:pt x="420624" y="2515489"/>
                  </a:lnTo>
                  <a:lnTo>
                    <a:pt x="422148" y="2514600"/>
                  </a:lnTo>
                  <a:lnTo>
                    <a:pt x="423672" y="2513711"/>
                  </a:lnTo>
                  <a:lnTo>
                    <a:pt x="425195" y="2512822"/>
                  </a:lnTo>
                  <a:lnTo>
                    <a:pt x="426719" y="2511933"/>
                  </a:lnTo>
                  <a:lnTo>
                    <a:pt x="428244" y="2511044"/>
                  </a:lnTo>
                  <a:lnTo>
                    <a:pt x="429768" y="2510155"/>
                  </a:lnTo>
                  <a:lnTo>
                    <a:pt x="431292" y="2509266"/>
                  </a:lnTo>
                  <a:lnTo>
                    <a:pt x="432816" y="2508377"/>
                  </a:lnTo>
                  <a:lnTo>
                    <a:pt x="434339" y="2507488"/>
                  </a:lnTo>
                  <a:lnTo>
                    <a:pt x="435863" y="2506599"/>
                  </a:lnTo>
                  <a:lnTo>
                    <a:pt x="437388" y="2505710"/>
                  </a:lnTo>
                  <a:lnTo>
                    <a:pt x="438912" y="2504821"/>
                  </a:lnTo>
                  <a:lnTo>
                    <a:pt x="440436" y="2503932"/>
                  </a:lnTo>
                  <a:lnTo>
                    <a:pt x="441960" y="2503043"/>
                  </a:lnTo>
                  <a:lnTo>
                    <a:pt x="443483" y="2502154"/>
                  </a:lnTo>
                  <a:lnTo>
                    <a:pt x="445007" y="2501265"/>
                  </a:lnTo>
                  <a:lnTo>
                    <a:pt x="446531" y="2500376"/>
                  </a:lnTo>
                  <a:lnTo>
                    <a:pt x="448056" y="2499487"/>
                  </a:lnTo>
                  <a:lnTo>
                    <a:pt x="449580" y="2498598"/>
                  </a:lnTo>
                  <a:lnTo>
                    <a:pt x="451104" y="2497709"/>
                  </a:lnTo>
                  <a:lnTo>
                    <a:pt x="452628" y="2496820"/>
                  </a:lnTo>
                  <a:lnTo>
                    <a:pt x="454151" y="2495931"/>
                  </a:lnTo>
                  <a:lnTo>
                    <a:pt x="455675" y="2494915"/>
                  </a:lnTo>
                  <a:lnTo>
                    <a:pt x="457200" y="2494026"/>
                  </a:lnTo>
                  <a:lnTo>
                    <a:pt x="458724" y="2493137"/>
                  </a:lnTo>
                  <a:lnTo>
                    <a:pt x="460248" y="2492248"/>
                  </a:lnTo>
                  <a:lnTo>
                    <a:pt x="461772" y="2491359"/>
                  </a:lnTo>
                  <a:lnTo>
                    <a:pt x="463295" y="2490470"/>
                  </a:lnTo>
                  <a:lnTo>
                    <a:pt x="464819" y="2489581"/>
                  </a:lnTo>
                  <a:lnTo>
                    <a:pt x="466344" y="2488692"/>
                  </a:lnTo>
                  <a:lnTo>
                    <a:pt x="467868" y="2487803"/>
                  </a:lnTo>
                  <a:lnTo>
                    <a:pt x="469392" y="2486914"/>
                  </a:lnTo>
                  <a:lnTo>
                    <a:pt x="470916" y="2486025"/>
                  </a:lnTo>
                  <a:lnTo>
                    <a:pt x="472439" y="2485136"/>
                  </a:lnTo>
                  <a:lnTo>
                    <a:pt x="473963" y="2484247"/>
                  </a:lnTo>
                  <a:lnTo>
                    <a:pt x="475488" y="2483358"/>
                  </a:lnTo>
                  <a:lnTo>
                    <a:pt x="477012" y="2482469"/>
                  </a:lnTo>
                  <a:lnTo>
                    <a:pt x="478536" y="2481580"/>
                  </a:lnTo>
                  <a:lnTo>
                    <a:pt x="480060" y="2480691"/>
                  </a:lnTo>
                  <a:lnTo>
                    <a:pt x="481583" y="2479802"/>
                  </a:lnTo>
                  <a:lnTo>
                    <a:pt x="483107" y="2478913"/>
                  </a:lnTo>
                  <a:lnTo>
                    <a:pt x="484631" y="2478024"/>
                  </a:lnTo>
                  <a:lnTo>
                    <a:pt x="486156" y="2477135"/>
                  </a:lnTo>
                  <a:lnTo>
                    <a:pt x="487680" y="2476246"/>
                  </a:lnTo>
                  <a:lnTo>
                    <a:pt x="489204" y="2475357"/>
                  </a:lnTo>
                  <a:lnTo>
                    <a:pt x="490728" y="2474468"/>
                  </a:lnTo>
                  <a:lnTo>
                    <a:pt x="492251" y="2473579"/>
                  </a:lnTo>
                  <a:lnTo>
                    <a:pt x="493775" y="2472690"/>
                  </a:lnTo>
                  <a:lnTo>
                    <a:pt x="495300" y="2471801"/>
                  </a:lnTo>
                  <a:lnTo>
                    <a:pt x="496824" y="2470912"/>
                  </a:lnTo>
                  <a:lnTo>
                    <a:pt x="498348" y="2470023"/>
                  </a:lnTo>
                  <a:lnTo>
                    <a:pt x="499872" y="2469134"/>
                  </a:lnTo>
                  <a:lnTo>
                    <a:pt x="501395" y="2468245"/>
                  </a:lnTo>
                  <a:lnTo>
                    <a:pt x="502919" y="2467356"/>
                  </a:lnTo>
                  <a:lnTo>
                    <a:pt x="504444" y="2466467"/>
                  </a:lnTo>
                  <a:lnTo>
                    <a:pt x="505968" y="2465578"/>
                  </a:lnTo>
                  <a:lnTo>
                    <a:pt x="507492" y="2464689"/>
                  </a:lnTo>
                  <a:lnTo>
                    <a:pt x="509016" y="2463800"/>
                  </a:lnTo>
                  <a:lnTo>
                    <a:pt x="510539" y="2462911"/>
                  </a:lnTo>
                  <a:lnTo>
                    <a:pt x="512063" y="2462022"/>
                  </a:lnTo>
                  <a:lnTo>
                    <a:pt x="513588" y="2461133"/>
                  </a:lnTo>
                  <a:lnTo>
                    <a:pt x="515112" y="2460244"/>
                  </a:lnTo>
                  <a:lnTo>
                    <a:pt x="516636" y="2459355"/>
                  </a:lnTo>
                  <a:lnTo>
                    <a:pt x="518160" y="2458466"/>
                  </a:lnTo>
                  <a:lnTo>
                    <a:pt x="519683" y="2457577"/>
                  </a:lnTo>
                  <a:lnTo>
                    <a:pt x="521207" y="2456688"/>
                  </a:lnTo>
                  <a:lnTo>
                    <a:pt x="522731" y="2455799"/>
                  </a:lnTo>
                  <a:lnTo>
                    <a:pt x="524256" y="2454910"/>
                  </a:lnTo>
                  <a:lnTo>
                    <a:pt x="525780" y="2454021"/>
                  </a:lnTo>
                  <a:lnTo>
                    <a:pt x="527304" y="2453132"/>
                  </a:lnTo>
                  <a:lnTo>
                    <a:pt x="528828" y="2452243"/>
                  </a:lnTo>
                  <a:lnTo>
                    <a:pt x="530351" y="2451354"/>
                  </a:lnTo>
                  <a:lnTo>
                    <a:pt x="531876" y="2450465"/>
                  </a:lnTo>
                  <a:lnTo>
                    <a:pt x="533400" y="2449576"/>
                  </a:lnTo>
                  <a:lnTo>
                    <a:pt x="534924" y="2448687"/>
                  </a:lnTo>
                  <a:lnTo>
                    <a:pt x="536448" y="2447798"/>
                  </a:lnTo>
                  <a:lnTo>
                    <a:pt x="537972" y="2446909"/>
                  </a:lnTo>
                  <a:lnTo>
                    <a:pt x="539495" y="2446020"/>
                  </a:lnTo>
                  <a:lnTo>
                    <a:pt x="541019" y="2445131"/>
                  </a:lnTo>
                  <a:lnTo>
                    <a:pt x="542544" y="2444242"/>
                  </a:lnTo>
                  <a:lnTo>
                    <a:pt x="544068" y="2443353"/>
                  </a:lnTo>
                  <a:lnTo>
                    <a:pt x="545592" y="2442464"/>
                  </a:lnTo>
                  <a:lnTo>
                    <a:pt x="547116" y="2441575"/>
                  </a:lnTo>
                  <a:lnTo>
                    <a:pt x="548639" y="2440686"/>
                  </a:lnTo>
                  <a:lnTo>
                    <a:pt x="550163" y="2439797"/>
                  </a:lnTo>
                  <a:lnTo>
                    <a:pt x="551688" y="2438908"/>
                  </a:lnTo>
                  <a:lnTo>
                    <a:pt x="553212" y="2438019"/>
                  </a:lnTo>
                  <a:lnTo>
                    <a:pt x="554736" y="2437130"/>
                  </a:lnTo>
                  <a:lnTo>
                    <a:pt x="556260" y="2436241"/>
                  </a:lnTo>
                  <a:lnTo>
                    <a:pt x="557783" y="2435352"/>
                  </a:lnTo>
                  <a:lnTo>
                    <a:pt x="559307" y="2434463"/>
                  </a:lnTo>
                  <a:lnTo>
                    <a:pt x="560832" y="2433574"/>
                  </a:lnTo>
                  <a:lnTo>
                    <a:pt x="562356" y="2432685"/>
                  </a:lnTo>
                  <a:lnTo>
                    <a:pt x="563880" y="2431669"/>
                  </a:lnTo>
                  <a:lnTo>
                    <a:pt x="565404" y="2430780"/>
                  </a:lnTo>
                  <a:lnTo>
                    <a:pt x="566928" y="2429891"/>
                  </a:lnTo>
                  <a:lnTo>
                    <a:pt x="568451" y="2429002"/>
                  </a:lnTo>
                  <a:lnTo>
                    <a:pt x="569976" y="2428113"/>
                  </a:lnTo>
                  <a:lnTo>
                    <a:pt x="571500" y="2427224"/>
                  </a:lnTo>
                  <a:lnTo>
                    <a:pt x="573024" y="2426335"/>
                  </a:lnTo>
                  <a:lnTo>
                    <a:pt x="574548" y="2425446"/>
                  </a:lnTo>
                  <a:lnTo>
                    <a:pt x="576072" y="2424557"/>
                  </a:lnTo>
                  <a:lnTo>
                    <a:pt x="577595" y="2423668"/>
                  </a:lnTo>
                  <a:lnTo>
                    <a:pt x="579119" y="2422779"/>
                  </a:lnTo>
                  <a:lnTo>
                    <a:pt x="580644" y="2421890"/>
                  </a:lnTo>
                  <a:lnTo>
                    <a:pt x="582168" y="2421001"/>
                  </a:lnTo>
                  <a:lnTo>
                    <a:pt x="583692" y="2420112"/>
                  </a:lnTo>
                  <a:lnTo>
                    <a:pt x="585216" y="2419223"/>
                  </a:lnTo>
                  <a:lnTo>
                    <a:pt x="586739" y="2418334"/>
                  </a:lnTo>
                  <a:lnTo>
                    <a:pt x="588263" y="2417445"/>
                  </a:lnTo>
                  <a:lnTo>
                    <a:pt x="589788" y="2416556"/>
                  </a:lnTo>
                  <a:lnTo>
                    <a:pt x="591312" y="2415667"/>
                  </a:lnTo>
                  <a:lnTo>
                    <a:pt x="592836" y="2414778"/>
                  </a:lnTo>
                  <a:lnTo>
                    <a:pt x="594360" y="2413889"/>
                  </a:lnTo>
                  <a:lnTo>
                    <a:pt x="595883" y="2413000"/>
                  </a:lnTo>
                  <a:lnTo>
                    <a:pt x="597407" y="2412111"/>
                  </a:lnTo>
                  <a:lnTo>
                    <a:pt x="598932" y="2411222"/>
                  </a:lnTo>
                  <a:lnTo>
                    <a:pt x="600456" y="2410333"/>
                  </a:lnTo>
                  <a:lnTo>
                    <a:pt x="601980" y="2409444"/>
                  </a:lnTo>
                  <a:lnTo>
                    <a:pt x="603504" y="2408555"/>
                  </a:lnTo>
                  <a:lnTo>
                    <a:pt x="605028" y="2407666"/>
                  </a:lnTo>
                  <a:lnTo>
                    <a:pt x="606551" y="2406777"/>
                  </a:lnTo>
                  <a:lnTo>
                    <a:pt x="608076" y="2405888"/>
                  </a:lnTo>
                  <a:lnTo>
                    <a:pt x="609600" y="2404999"/>
                  </a:lnTo>
                  <a:lnTo>
                    <a:pt x="611124" y="2404110"/>
                  </a:lnTo>
                  <a:lnTo>
                    <a:pt x="612648" y="2403221"/>
                  </a:lnTo>
                  <a:lnTo>
                    <a:pt x="614172" y="2402332"/>
                  </a:lnTo>
                  <a:lnTo>
                    <a:pt x="615695" y="2401443"/>
                  </a:lnTo>
                  <a:lnTo>
                    <a:pt x="617219" y="2400554"/>
                  </a:lnTo>
                  <a:lnTo>
                    <a:pt x="618744" y="2399665"/>
                  </a:lnTo>
                  <a:lnTo>
                    <a:pt x="620268" y="2398776"/>
                  </a:lnTo>
                  <a:lnTo>
                    <a:pt x="621792" y="2397887"/>
                  </a:lnTo>
                  <a:lnTo>
                    <a:pt x="623316" y="2396998"/>
                  </a:lnTo>
                  <a:lnTo>
                    <a:pt x="624839" y="2396109"/>
                  </a:lnTo>
                  <a:lnTo>
                    <a:pt x="626363" y="2395220"/>
                  </a:lnTo>
                  <a:lnTo>
                    <a:pt x="627888" y="2394331"/>
                  </a:lnTo>
                  <a:lnTo>
                    <a:pt x="629412" y="2393442"/>
                  </a:lnTo>
                  <a:lnTo>
                    <a:pt x="630936" y="2392553"/>
                  </a:lnTo>
                  <a:lnTo>
                    <a:pt x="632460" y="2391664"/>
                  </a:lnTo>
                  <a:lnTo>
                    <a:pt x="633983" y="2390775"/>
                  </a:lnTo>
                  <a:lnTo>
                    <a:pt x="635507" y="2389886"/>
                  </a:lnTo>
                  <a:lnTo>
                    <a:pt x="637032" y="2388997"/>
                  </a:lnTo>
                  <a:lnTo>
                    <a:pt x="638556" y="2388108"/>
                  </a:lnTo>
                  <a:lnTo>
                    <a:pt x="640080" y="2387219"/>
                  </a:lnTo>
                  <a:lnTo>
                    <a:pt x="641604" y="2386330"/>
                  </a:lnTo>
                  <a:lnTo>
                    <a:pt x="643128" y="2385441"/>
                  </a:lnTo>
                  <a:lnTo>
                    <a:pt x="644651" y="2384552"/>
                  </a:lnTo>
                  <a:lnTo>
                    <a:pt x="646176" y="2383663"/>
                  </a:lnTo>
                  <a:lnTo>
                    <a:pt x="647700" y="2382774"/>
                  </a:lnTo>
                  <a:lnTo>
                    <a:pt x="649224" y="2381885"/>
                  </a:lnTo>
                  <a:lnTo>
                    <a:pt x="650748" y="2380996"/>
                  </a:lnTo>
                  <a:lnTo>
                    <a:pt x="652272" y="2380107"/>
                  </a:lnTo>
                  <a:lnTo>
                    <a:pt x="653795" y="2379218"/>
                  </a:lnTo>
                  <a:lnTo>
                    <a:pt x="655319" y="2378329"/>
                  </a:lnTo>
                  <a:lnTo>
                    <a:pt x="656844" y="2377440"/>
                  </a:lnTo>
                  <a:lnTo>
                    <a:pt x="658368" y="2376551"/>
                  </a:lnTo>
                  <a:lnTo>
                    <a:pt x="659892" y="2375662"/>
                  </a:lnTo>
                  <a:lnTo>
                    <a:pt x="661416" y="2374773"/>
                  </a:lnTo>
                  <a:lnTo>
                    <a:pt x="662939" y="2373884"/>
                  </a:lnTo>
                  <a:lnTo>
                    <a:pt x="664463" y="2372995"/>
                  </a:lnTo>
                  <a:lnTo>
                    <a:pt x="672083" y="2368423"/>
                  </a:lnTo>
                  <a:lnTo>
                    <a:pt x="673607" y="2367534"/>
                  </a:lnTo>
                  <a:lnTo>
                    <a:pt x="675132" y="2366645"/>
                  </a:lnTo>
                  <a:lnTo>
                    <a:pt x="676656" y="2365756"/>
                  </a:lnTo>
                  <a:lnTo>
                    <a:pt x="678180" y="2364867"/>
                  </a:lnTo>
                  <a:lnTo>
                    <a:pt x="679704" y="2363978"/>
                  </a:lnTo>
                  <a:lnTo>
                    <a:pt x="681228" y="2363089"/>
                  </a:lnTo>
                  <a:lnTo>
                    <a:pt x="682751" y="2362200"/>
                  </a:lnTo>
                  <a:lnTo>
                    <a:pt x="684276" y="2361311"/>
                  </a:lnTo>
                  <a:lnTo>
                    <a:pt x="685800" y="2360422"/>
                  </a:lnTo>
                  <a:lnTo>
                    <a:pt x="687324" y="2359533"/>
                  </a:lnTo>
                  <a:lnTo>
                    <a:pt x="688848" y="2358644"/>
                  </a:lnTo>
                  <a:lnTo>
                    <a:pt x="690372" y="2357755"/>
                  </a:lnTo>
                  <a:lnTo>
                    <a:pt x="691895" y="2356866"/>
                  </a:lnTo>
                  <a:lnTo>
                    <a:pt x="693419" y="2355977"/>
                  </a:lnTo>
                  <a:lnTo>
                    <a:pt x="694944" y="2355088"/>
                  </a:lnTo>
                  <a:lnTo>
                    <a:pt x="696468" y="2354199"/>
                  </a:lnTo>
                  <a:lnTo>
                    <a:pt x="697992" y="2353310"/>
                  </a:lnTo>
                  <a:lnTo>
                    <a:pt x="699516" y="2352421"/>
                  </a:lnTo>
                  <a:lnTo>
                    <a:pt x="701039" y="2351532"/>
                  </a:lnTo>
                  <a:lnTo>
                    <a:pt x="702563" y="2350643"/>
                  </a:lnTo>
                  <a:lnTo>
                    <a:pt x="704088" y="2349754"/>
                  </a:lnTo>
                  <a:lnTo>
                    <a:pt x="705612" y="2348865"/>
                  </a:lnTo>
                  <a:lnTo>
                    <a:pt x="707136" y="2347976"/>
                  </a:lnTo>
                  <a:lnTo>
                    <a:pt x="708660" y="2347087"/>
                  </a:lnTo>
                  <a:lnTo>
                    <a:pt x="710183" y="2346198"/>
                  </a:lnTo>
                  <a:lnTo>
                    <a:pt x="711707" y="2345309"/>
                  </a:lnTo>
                  <a:lnTo>
                    <a:pt x="713232" y="2344420"/>
                  </a:lnTo>
                  <a:lnTo>
                    <a:pt x="714756" y="2343531"/>
                  </a:lnTo>
                  <a:lnTo>
                    <a:pt x="716280" y="2342642"/>
                  </a:lnTo>
                  <a:lnTo>
                    <a:pt x="717804" y="2341753"/>
                  </a:lnTo>
                  <a:lnTo>
                    <a:pt x="719328" y="2340864"/>
                  </a:lnTo>
                  <a:lnTo>
                    <a:pt x="720851" y="2339975"/>
                  </a:lnTo>
                  <a:lnTo>
                    <a:pt x="722376" y="2339086"/>
                  </a:lnTo>
                  <a:lnTo>
                    <a:pt x="723900" y="2338197"/>
                  </a:lnTo>
                  <a:lnTo>
                    <a:pt x="725424" y="2337308"/>
                  </a:lnTo>
                  <a:lnTo>
                    <a:pt x="726948" y="2336419"/>
                  </a:lnTo>
                  <a:lnTo>
                    <a:pt x="728472" y="2335530"/>
                  </a:lnTo>
                  <a:lnTo>
                    <a:pt x="729995" y="2334641"/>
                  </a:lnTo>
                  <a:lnTo>
                    <a:pt x="731519" y="2333752"/>
                  </a:lnTo>
                  <a:lnTo>
                    <a:pt x="733044" y="2332863"/>
                  </a:lnTo>
                  <a:lnTo>
                    <a:pt x="734568" y="2331974"/>
                  </a:lnTo>
                  <a:lnTo>
                    <a:pt x="736092" y="2331085"/>
                  </a:lnTo>
                  <a:lnTo>
                    <a:pt x="737616" y="2330196"/>
                  </a:lnTo>
                  <a:lnTo>
                    <a:pt x="739139" y="2329307"/>
                  </a:lnTo>
                  <a:lnTo>
                    <a:pt x="740663" y="2328418"/>
                  </a:lnTo>
                  <a:lnTo>
                    <a:pt x="742188" y="2327529"/>
                  </a:lnTo>
                  <a:lnTo>
                    <a:pt x="743712" y="2326640"/>
                  </a:lnTo>
                  <a:lnTo>
                    <a:pt x="745236" y="2325751"/>
                  </a:lnTo>
                  <a:lnTo>
                    <a:pt x="746760" y="2324862"/>
                  </a:lnTo>
                  <a:lnTo>
                    <a:pt x="748283" y="2323973"/>
                  </a:lnTo>
                  <a:lnTo>
                    <a:pt x="749807" y="2323084"/>
                  </a:lnTo>
                  <a:lnTo>
                    <a:pt x="751332" y="2322195"/>
                  </a:lnTo>
                  <a:lnTo>
                    <a:pt x="752856" y="2321306"/>
                  </a:lnTo>
                  <a:lnTo>
                    <a:pt x="754380" y="2320417"/>
                  </a:lnTo>
                  <a:lnTo>
                    <a:pt x="755904" y="2319528"/>
                  </a:lnTo>
                  <a:lnTo>
                    <a:pt x="757428" y="2318639"/>
                  </a:lnTo>
                  <a:lnTo>
                    <a:pt x="758951" y="2317750"/>
                  </a:lnTo>
                  <a:lnTo>
                    <a:pt x="760476" y="2316861"/>
                  </a:lnTo>
                  <a:lnTo>
                    <a:pt x="762000" y="2315972"/>
                  </a:lnTo>
                  <a:lnTo>
                    <a:pt x="763524" y="2315083"/>
                  </a:lnTo>
                  <a:lnTo>
                    <a:pt x="765048" y="2314194"/>
                  </a:lnTo>
                  <a:lnTo>
                    <a:pt x="766572" y="2313305"/>
                  </a:lnTo>
                  <a:lnTo>
                    <a:pt x="768095" y="2312416"/>
                  </a:lnTo>
                  <a:lnTo>
                    <a:pt x="769619" y="2311527"/>
                  </a:lnTo>
                  <a:lnTo>
                    <a:pt x="771144" y="2310638"/>
                  </a:lnTo>
                  <a:lnTo>
                    <a:pt x="772668" y="2309749"/>
                  </a:lnTo>
                  <a:lnTo>
                    <a:pt x="774192" y="2308860"/>
                  </a:lnTo>
                  <a:lnTo>
                    <a:pt x="775716" y="2307971"/>
                  </a:lnTo>
                  <a:lnTo>
                    <a:pt x="777239" y="2307082"/>
                  </a:lnTo>
                  <a:lnTo>
                    <a:pt x="778763" y="2306193"/>
                  </a:lnTo>
                  <a:lnTo>
                    <a:pt x="780288" y="2305177"/>
                  </a:lnTo>
                  <a:lnTo>
                    <a:pt x="781812" y="2304288"/>
                  </a:lnTo>
                  <a:lnTo>
                    <a:pt x="783336" y="2303399"/>
                  </a:lnTo>
                  <a:lnTo>
                    <a:pt x="784860" y="2302510"/>
                  </a:lnTo>
                  <a:lnTo>
                    <a:pt x="786383" y="2301621"/>
                  </a:lnTo>
                  <a:lnTo>
                    <a:pt x="787907" y="2300732"/>
                  </a:lnTo>
                  <a:lnTo>
                    <a:pt x="789432" y="2299843"/>
                  </a:lnTo>
                  <a:lnTo>
                    <a:pt x="790956" y="2298954"/>
                  </a:lnTo>
                  <a:lnTo>
                    <a:pt x="792480" y="2298065"/>
                  </a:lnTo>
                  <a:lnTo>
                    <a:pt x="794004" y="2297176"/>
                  </a:lnTo>
                  <a:lnTo>
                    <a:pt x="795528" y="2296287"/>
                  </a:lnTo>
                  <a:lnTo>
                    <a:pt x="797051" y="2295398"/>
                  </a:lnTo>
                  <a:lnTo>
                    <a:pt x="798576" y="2294509"/>
                  </a:lnTo>
                  <a:lnTo>
                    <a:pt x="800100" y="2293620"/>
                  </a:lnTo>
                  <a:lnTo>
                    <a:pt x="801624" y="2292731"/>
                  </a:lnTo>
                  <a:lnTo>
                    <a:pt x="803148" y="2291842"/>
                  </a:lnTo>
                  <a:lnTo>
                    <a:pt x="804672" y="2290953"/>
                  </a:lnTo>
                  <a:lnTo>
                    <a:pt x="806195" y="2290064"/>
                  </a:lnTo>
                  <a:lnTo>
                    <a:pt x="807719" y="2289175"/>
                  </a:lnTo>
                  <a:lnTo>
                    <a:pt x="809244" y="2288286"/>
                  </a:lnTo>
                  <a:lnTo>
                    <a:pt x="810768" y="2287397"/>
                  </a:lnTo>
                  <a:lnTo>
                    <a:pt x="812292" y="2286508"/>
                  </a:lnTo>
                  <a:lnTo>
                    <a:pt x="813816" y="2285619"/>
                  </a:lnTo>
                  <a:lnTo>
                    <a:pt x="815339" y="2284730"/>
                  </a:lnTo>
                  <a:lnTo>
                    <a:pt x="816863" y="2283841"/>
                  </a:lnTo>
                  <a:lnTo>
                    <a:pt x="818388" y="2282952"/>
                  </a:lnTo>
                  <a:lnTo>
                    <a:pt x="819912" y="2282063"/>
                  </a:lnTo>
                  <a:lnTo>
                    <a:pt x="821436" y="2281174"/>
                  </a:lnTo>
                  <a:lnTo>
                    <a:pt x="822960" y="2280285"/>
                  </a:lnTo>
                  <a:lnTo>
                    <a:pt x="824483" y="2279396"/>
                  </a:lnTo>
                  <a:lnTo>
                    <a:pt x="826007" y="2278507"/>
                  </a:lnTo>
                  <a:lnTo>
                    <a:pt x="827532" y="2277618"/>
                  </a:lnTo>
                  <a:lnTo>
                    <a:pt x="829056" y="2276729"/>
                  </a:lnTo>
                  <a:lnTo>
                    <a:pt x="830580" y="2275840"/>
                  </a:lnTo>
                  <a:lnTo>
                    <a:pt x="832104" y="2274951"/>
                  </a:lnTo>
                  <a:lnTo>
                    <a:pt x="833628" y="2274062"/>
                  </a:lnTo>
                  <a:lnTo>
                    <a:pt x="835151" y="2273173"/>
                  </a:lnTo>
                  <a:lnTo>
                    <a:pt x="836676" y="2272284"/>
                  </a:lnTo>
                  <a:lnTo>
                    <a:pt x="838200" y="2271395"/>
                  </a:lnTo>
                  <a:lnTo>
                    <a:pt x="839724" y="2270506"/>
                  </a:lnTo>
                  <a:lnTo>
                    <a:pt x="841248" y="2269617"/>
                  </a:lnTo>
                  <a:lnTo>
                    <a:pt x="842772" y="2268728"/>
                  </a:lnTo>
                  <a:lnTo>
                    <a:pt x="844295" y="2267839"/>
                  </a:lnTo>
                  <a:lnTo>
                    <a:pt x="845819" y="2266950"/>
                  </a:lnTo>
                  <a:lnTo>
                    <a:pt x="847344" y="2266061"/>
                  </a:lnTo>
                  <a:lnTo>
                    <a:pt x="848868" y="2265172"/>
                  </a:lnTo>
                  <a:lnTo>
                    <a:pt x="850392" y="2264283"/>
                  </a:lnTo>
                  <a:lnTo>
                    <a:pt x="851916" y="2263394"/>
                  </a:lnTo>
                  <a:lnTo>
                    <a:pt x="853439" y="2262505"/>
                  </a:lnTo>
                  <a:lnTo>
                    <a:pt x="854963" y="2261616"/>
                  </a:lnTo>
                  <a:lnTo>
                    <a:pt x="856488" y="2260727"/>
                  </a:lnTo>
                  <a:lnTo>
                    <a:pt x="858012" y="2259838"/>
                  </a:lnTo>
                  <a:lnTo>
                    <a:pt x="859536" y="2258949"/>
                  </a:lnTo>
                  <a:lnTo>
                    <a:pt x="861060" y="2258060"/>
                  </a:lnTo>
                  <a:lnTo>
                    <a:pt x="862583" y="2257171"/>
                  </a:lnTo>
                  <a:lnTo>
                    <a:pt x="864107" y="2256282"/>
                  </a:lnTo>
                  <a:lnTo>
                    <a:pt x="865632" y="2255393"/>
                  </a:lnTo>
                  <a:lnTo>
                    <a:pt x="867156" y="2254504"/>
                  </a:lnTo>
                  <a:lnTo>
                    <a:pt x="868680" y="2253615"/>
                  </a:lnTo>
                  <a:lnTo>
                    <a:pt x="870204" y="2252726"/>
                  </a:lnTo>
                  <a:lnTo>
                    <a:pt x="871728" y="2251837"/>
                  </a:lnTo>
                  <a:lnTo>
                    <a:pt x="873251" y="2250948"/>
                  </a:lnTo>
                  <a:lnTo>
                    <a:pt x="874776" y="2250059"/>
                  </a:lnTo>
                  <a:lnTo>
                    <a:pt x="876300" y="2249170"/>
                  </a:lnTo>
                  <a:lnTo>
                    <a:pt x="877824" y="2248281"/>
                  </a:lnTo>
                  <a:lnTo>
                    <a:pt x="879348" y="2247392"/>
                  </a:lnTo>
                  <a:lnTo>
                    <a:pt x="880872" y="2246503"/>
                  </a:lnTo>
                  <a:lnTo>
                    <a:pt x="882395" y="2245614"/>
                  </a:lnTo>
                  <a:lnTo>
                    <a:pt x="883919" y="2244725"/>
                  </a:lnTo>
                  <a:lnTo>
                    <a:pt x="885444" y="2243709"/>
                  </a:lnTo>
                  <a:lnTo>
                    <a:pt x="886968" y="2242820"/>
                  </a:lnTo>
                  <a:lnTo>
                    <a:pt x="888492" y="2241931"/>
                  </a:lnTo>
                  <a:lnTo>
                    <a:pt x="890016" y="2241042"/>
                  </a:lnTo>
                  <a:lnTo>
                    <a:pt x="891539" y="2240153"/>
                  </a:lnTo>
                  <a:lnTo>
                    <a:pt x="893063" y="2239264"/>
                  </a:lnTo>
                  <a:lnTo>
                    <a:pt x="894588" y="2238375"/>
                  </a:lnTo>
                  <a:lnTo>
                    <a:pt x="896112" y="2237486"/>
                  </a:lnTo>
                  <a:lnTo>
                    <a:pt x="897636" y="2236597"/>
                  </a:lnTo>
                  <a:lnTo>
                    <a:pt x="899160" y="2235708"/>
                  </a:lnTo>
                  <a:lnTo>
                    <a:pt x="900683" y="2234819"/>
                  </a:lnTo>
                  <a:lnTo>
                    <a:pt x="902207" y="2233930"/>
                  </a:lnTo>
                  <a:lnTo>
                    <a:pt x="903732" y="2233041"/>
                  </a:lnTo>
                  <a:lnTo>
                    <a:pt x="905256" y="2232152"/>
                  </a:lnTo>
                  <a:lnTo>
                    <a:pt x="906780" y="2231263"/>
                  </a:lnTo>
                  <a:lnTo>
                    <a:pt x="908304" y="2230374"/>
                  </a:lnTo>
                  <a:lnTo>
                    <a:pt x="909828" y="2229485"/>
                  </a:lnTo>
                  <a:lnTo>
                    <a:pt x="911351" y="2228596"/>
                  </a:lnTo>
                  <a:lnTo>
                    <a:pt x="912876" y="2227707"/>
                  </a:lnTo>
                  <a:lnTo>
                    <a:pt x="914400" y="2226818"/>
                  </a:lnTo>
                  <a:lnTo>
                    <a:pt x="915924" y="2225929"/>
                  </a:lnTo>
                  <a:lnTo>
                    <a:pt x="917448" y="2225040"/>
                  </a:lnTo>
                  <a:lnTo>
                    <a:pt x="918972" y="2224151"/>
                  </a:lnTo>
                  <a:lnTo>
                    <a:pt x="920495" y="2223262"/>
                  </a:lnTo>
                  <a:lnTo>
                    <a:pt x="922019" y="2222373"/>
                  </a:lnTo>
                  <a:lnTo>
                    <a:pt x="923544" y="2221484"/>
                  </a:lnTo>
                  <a:lnTo>
                    <a:pt x="925068" y="2220595"/>
                  </a:lnTo>
                  <a:lnTo>
                    <a:pt x="926592" y="2219706"/>
                  </a:lnTo>
                  <a:lnTo>
                    <a:pt x="928116" y="2218817"/>
                  </a:lnTo>
                  <a:lnTo>
                    <a:pt x="929639" y="2217928"/>
                  </a:lnTo>
                  <a:lnTo>
                    <a:pt x="931163" y="2217039"/>
                  </a:lnTo>
                  <a:lnTo>
                    <a:pt x="932688" y="2216150"/>
                  </a:lnTo>
                  <a:lnTo>
                    <a:pt x="934212" y="2215261"/>
                  </a:lnTo>
                  <a:lnTo>
                    <a:pt x="935736" y="2214372"/>
                  </a:lnTo>
                  <a:lnTo>
                    <a:pt x="937260" y="2213483"/>
                  </a:lnTo>
                  <a:lnTo>
                    <a:pt x="938783" y="2212594"/>
                  </a:lnTo>
                  <a:lnTo>
                    <a:pt x="940307" y="2211705"/>
                  </a:lnTo>
                  <a:lnTo>
                    <a:pt x="941832" y="2210816"/>
                  </a:lnTo>
                  <a:lnTo>
                    <a:pt x="943356" y="2209927"/>
                  </a:lnTo>
                  <a:lnTo>
                    <a:pt x="944880" y="2209038"/>
                  </a:lnTo>
                  <a:lnTo>
                    <a:pt x="946404" y="2208149"/>
                  </a:lnTo>
                  <a:lnTo>
                    <a:pt x="947928" y="2207260"/>
                  </a:lnTo>
                  <a:lnTo>
                    <a:pt x="949451" y="2206371"/>
                  </a:lnTo>
                  <a:lnTo>
                    <a:pt x="950976" y="2205482"/>
                  </a:lnTo>
                  <a:lnTo>
                    <a:pt x="952500" y="2204593"/>
                  </a:lnTo>
                  <a:lnTo>
                    <a:pt x="954024" y="2203704"/>
                  </a:lnTo>
                  <a:lnTo>
                    <a:pt x="955548" y="2202815"/>
                  </a:lnTo>
                  <a:lnTo>
                    <a:pt x="957072" y="2201926"/>
                  </a:lnTo>
                  <a:lnTo>
                    <a:pt x="958595" y="2201037"/>
                  </a:lnTo>
                  <a:lnTo>
                    <a:pt x="960119" y="2200148"/>
                  </a:lnTo>
                  <a:lnTo>
                    <a:pt x="961644" y="2199259"/>
                  </a:lnTo>
                  <a:lnTo>
                    <a:pt x="963168" y="2198370"/>
                  </a:lnTo>
                  <a:lnTo>
                    <a:pt x="964692" y="2197481"/>
                  </a:lnTo>
                  <a:lnTo>
                    <a:pt x="966216" y="2196592"/>
                  </a:lnTo>
                  <a:lnTo>
                    <a:pt x="967739" y="2195703"/>
                  </a:lnTo>
                  <a:lnTo>
                    <a:pt x="969263" y="2194814"/>
                  </a:lnTo>
                  <a:lnTo>
                    <a:pt x="970788" y="2193925"/>
                  </a:lnTo>
                  <a:lnTo>
                    <a:pt x="972312" y="2193036"/>
                  </a:lnTo>
                  <a:lnTo>
                    <a:pt x="973836" y="2192147"/>
                  </a:lnTo>
                  <a:lnTo>
                    <a:pt x="975360" y="2191258"/>
                  </a:lnTo>
                  <a:lnTo>
                    <a:pt x="976883" y="2190369"/>
                  </a:lnTo>
                  <a:lnTo>
                    <a:pt x="978407" y="2189480"/>
                  </a:lnTo>
                  <a:lnTo>
                    <a:pt x="979932" y="2188591"/>
                  </a:lnTo>
                  <a:lnTo>
                    <a:pt x="981456" y="2187702"/>
                  </a:lnTo>
                  <a:lnTo>
                    <a:pt x="982980" y="2186813"/>
                  </a:lnTo>
                  <a:lnTo>
                    <a:pt x="984504" y="2185924"/>
                  </a:lnTo>
                  <a:lnTo>
                    <a:pt x="986028" y="2185035"/>
                  </a:lnTo>
                  <a:lnTo>
                    <a:pt x="987551" y="2184146"/>
                  </a:lnTo>
                  <a:lnTo>
                    <a:pt x="989076" y="2183257"/>
                  </a:lnTo>
                  <a:lnTo>
                    <a:pt x="990600" y="2182368"/>
                  </a:lnTo>
                  <a:lnTo>
                    <a:pt x="992124" y="2181479"/>
                  </a:lnTo>
                  <a:lnTo>
                    <a:pt x="993648" y="2180463"/>
                  </a:lnTo>
                  <a:lnTo>
                    <a:pt x="995172" y="2179574"/>
                  </a:lnTo>
                  <a:lnTo>
                    <a:pt x="996695" y="2178685"/>
                  </a:lnTo>
                  <a:lnTo>
                    <a:pt x="998219" y="2177796"/>
                  </a:lnTo>
                  <a:lnTo>
                    <a:pt x="999744" y="2176907"/>
                  </a:lnTo>
                  <a:lnTo>
                    <a:pt x="1001268" y="2176018"/>
                  </a:lnTo>
                  <a:lnTo>
                    <a:pt x="1002792" y="2175129"/>
                  </a:lnTo>
                  <a:lnTo>
                    <a:pt x="1004316" y="2174240"/>
                  </a:lnTo>
                  <a:lnTo>
                    <a:pt x="1005839" y="2173351"/>
                  </a:lnTo>
                  <a:lnTo>
                    <a:pt x="1007363" y="2172462"/>
                  </a:lnTo>
                  <a:lnTo>
                    <a:pt x="1008888" y="2171573"/>
                  </a:lnTo>
                  <a:lnTo>
                    <a:pt x="1010412" y="2170684"/>
                  </a:lnTo>
                  <a:lnTo>
                    <a:pt x="1011936" y="2169795"/>
                  </a:lnTo>
                  <a:lnTo>
                    <a:pt x="1013460" y="2168906"/>
                  </a:lnTo>
                  <a:lnTo>
                    <a:pt x="1014983" y="2168017"/>
                  </a:lnTo>
                  <a:lnTo>
                    <a:pt x="1016507" y="2167128"/>
                  </a:lnTo>
                  <a:lnTo>
                    <a:pt x="1018032" y="2166239"/>
                  </a:lnTo>
                  <a:lnTo>
                    <a:pt x="1019556" y="2165350"/>
                  </a:lnTo>
                  <a:lnTo>
                    <a:pt x="1021080" y="2164461"/>
                  </a:lnTo>
                  <a:lnTo>
                    <a:pt x="1022604" y="2163572"/>
                  </a:lnTo>
                  <a:lnTo>
                    <a:pt x="1024128" y="2162683"/>
                  </a:lnTo>
                  <a:lnTo>
                    <a:pt x="1025651" y="2161794"/>
                  </a:lnTo>
                  <a:lnTo>
                    <a:pt x="1027176" y="2160905"/>
                  </a:lnTo>
                  <a:lnTo>
                    <a:pt x="1028700" y="2160016"/>
                  </a:lnTo>
                  <a:lnTo>
                    <a:pt x="1030224" y="2159127"/>
                  </a:lnTo>
                  <a:lnTo>
                    <a:pt x="1031748" y="2158238"/>
                  </a:lnTo>
                  <a:lnTo>
                    <a:pt x="1033272" y="2157349"/>
                  </a:lnTo>
                  <a:lnTo>
                    <a:pt x="1034795" y="2156460"/>
                  </a:lnTo>
                  <a:lnTo>
                    <a:pt x="1036319" y="2155571"/>
                  </a:lnTo>
                  <a:lnTo>
                    <a:pt x="1037844" y="2154682"/>
                  </a:lnTo>
                  <a:lnTo>
                    <a:pt x="1039368" y="2153793"/>
                  </a:lnTo>
                  <a:lnTo>
                    <a:pt x="1040892" y="2152904"/>
                  </a:lnTo>
                  <a:lnTo>
                    <a:pt x="1042416" y="2152015"/>
                  </a:lnTo>
                  <a:lnTo>
                    <a:pt x="1043939" y="2151126"/>
                  </a:lnTo>
                  <a:lnTo>
                    <a:pt x="1045463" y="2150237"/>
                  </a:lnTo>
                  <a:lnTo>
                    <a:pt x="1046988" y="2149348"/>
                  </a:lnTo>
                  <a:lnTo>
                    <a:pt x="1048512" y="2148459"/>
                  </a:lnTo>
                  <a:lnTo>
                    <a:pt x="1050036" y="2147570"/>
                  </a:lnTo>
                  <a:lnTo>
                    <a:pt x="1051560" y="2146681"/>
                  </a:lnTo>
                  <a:lnTo>
                    <a:pt x="1053083" y="2145792"/>
                  </a:lnTo>
                  <a:lnTo>
                    <a:pt x="1054608" y="2144903"/>
                  </a:lnTo>
                  <a:lnTo>
                    <a:pt x="1056132" y="2144014"/>
                  </a:lnTo>
                  <a:lnTo>
                    <a:pt x="1057656" y="2143125"/>
                  </a:lnTo>
                  <a:lnTo>
                    <a:pt x="1059180" y="2142236"/>
                  </a:lnTo>
                  <a:lnTo>
                    <a:pt x="1060704" y="2141347"/>
                  </a:lnTo>
                  <a:lnTo>
                    <a:pt x="1062228" y="2140458"/>
                  </a:lnTo>
                  <a:lnTo>
                    <a:pt x="1063752" y="2139569"/>
                  </a:lnTo>
                  <a:lnTo>
                    <a:pt x="1065276" y="2138680"/>
                  </a:lnTo>
                  <a:lnTo>
                    <a:pt x="1066800" y="2137791"/>
                  </a:lnTo>
                  <a:lnTo>
                    <a:pt x="1068324" y="2136902"/>
                  </a:lnTo>
                  <a:lnTo>
                    <a:pt x="1069848" y="2136013"/>
                  </a:lnTo>
                  <a:lnTo>
                    <a:pt x="1071372" y="2135124"/>
                  </a:lnTo>
                  <a:lnTo>
                    <a:pt x="1072895" y="2134235"/>
                  </a:lnTo>
                  <a:lnTo>
                    <a:pt x="1074420" y="2133346"/>
                  </a:lnTo>
                  <a:lnTo>
                    <a:pt x="1075944" y="2132457"/>
                  </a:lnTo>
                  <a:lnTo>
                    <a:pt x="1077468" y="2131568"/>
                  </a:lnTo>
                  <a:lnTo>
                    <a:pt x="1078992" y="2130679"/>
                  </a:lnTo>
                  <a:lnTo>
                    <a:pt x="1080516" y="2129790"/>
                  </a:lnTo>
                  <a:lnTo>
                    <a:pt x="1082039" y="2128901"/>
                  </a:lnTo>
                  <a:lnTo>
                    <a:pt x="1083564" y="2128012"/>
                  </a:lnTo>
                  <a:lnTo>
                    <a:pt x="1085088" y="2127123"/>
                  </a:lnTo>
                  <a:lnTo>
                    <a:pt x="1086612" y="2126234"/>
                  </a:lnTo>
                  <a:lnTo>
                    <a:pt x="1088136" y="2125345"/>
                  </a:lnTo>
                  <a:lnTo>
                    <a:pt x="1089660" y="2124456"/>
                  </a:lnTo>
                  <a:lnTo>
                    <a:pt x="1091183" y="2123567"/>
                  </a:lnTo>
                  <a:lnTo>
                    <a:pt x="1092708" y="2122678"/>
                  </a:lnTo>
                  <a:lnTo>
                    <a:pt x="1094232" y="2121789"/>
                  </a:lnTo>
                  <a:lnTo>
                    <a:pt x="1095756" y="2120900"/>
                  </a:lnTo>
                  <a:lnTo>
                    <a:pt x="1097280" y="2120011"/>
                  </a:lnTo>
                  <a:lnTo>
                    <a:pt x="1098804" y="2119122"/>
                  </a:lnTo>
                  <a:lnTo>
                    <a:pt x="1100328" y="2118233"/>
                  </a:lnTo>
                  <a:lnTo>
                    <a:pt x="1101852" y="2117217"/>
                  </a:lnTo>
                  <a:lnTo>
                    <a:pt x="1103376" y="2116328"/>
                  </a:lnTo>
                  <a:lnTo>
                    <a:pt x="1104900" y="2115439"/>
                  </a:lnTo>
                  <a:lnTo>
                    <a:pt x="1106424" y="2114550"/>
                  </a:lnTo>
                  <a:lnTo>
                    <a:pt x="1107948" y="2113661"/>
                  </a:lnTo>
                  <a:lnTo>
                    <a:pt x="1109472" y="2112772"/>
                  </a:lnTo>
                  <a:lnTo>
                    <a:pt x="1110995" y="2111883"/>
                  </a:lnTo>
                  <a:lnTo>
                    <a:pt x="1112520" y="2110994"/>
                  </a:lnTo>
                  <a:lnTo>
                    <a:pt x="1114044" y="2110105"/>
                  </a:lnTo>
                  <a:lnTo>
                    <a:pt x="1115568" y="2109216"/>
                  </a:lnTo>
                  <a:lnTo>
                    <a:pt x="1117092" y="2108327"/>
                  </a:lnTo>
                  <a:lnTo>
                    <a:pt x="1118616" y="2107438"/>
                  </a:lnTo>
                  <a:lnTo>
                    <a:pt x="1120139" y="2106549"/>
                  </a:lnTo>
                  <a:lnTo>
                    <a:pt x="1121664" y="2105660"/>
                  </a:lnTo>
                  <a:lnTo>
                    <a:pt x="1123188" y="2104771"/>
                  </a:lnTo>
                  <a:lnTo>
                    <a:pt x="1124712" y="2103882"/>
                  </a:lnTo>
                  <a:lnTo>
                    <a:pt x="1126236" y="2102993"/>
                  </a:lnTo>
                  <a:lnTo>
                    <a:pt x="1127760" y="2102104"/>
                  </a:lnTo>
                  <a:lnTo>
                    <a:pt x="1129283" y="2101215"/>
                  </a:lnTo>
                  <a:lnTo>
                    <a:pt x="1130808" y="2100326"/>
                  </a:lnTo>
                  <a:lnTo>
                    <a:pt x="1132332" y="2099437"/>
                  </a:lnTo>
                  <a:lnTo>
                    <a:pt x="1133856" y="2098548"/>
                  </a:lnTo>
                  <a:lnTo>
                    <a:pt x="1135380" y="2097659"/>
                  </a:lnTo>
                  <a:lnTo>
                    <a:pt x="1136904" y="2096770"/>
                  </a:lnTo>
                  <a:lnTo>
                    <a:pt x="1138428" y="2095881"/>
                  </a:lnTo>
                  <a:lnTo>
                    <a:pt x="1139952" y="2094992"/>
                  </a:lnTo>
                  <a:lnTo>
                    <a:pt x="1141476" y="2094103"/>
                  </a:lnTo>
                  <a:lnTo>
                    <a:pt x="1143000" y="2093214"/>
                  </a:lnTo>
                  <a:lnTo>
                    <a:pt x="1144524" y="2092325"/>
                  </a:lnTo>
                  <a:lnTo>
                    <a:pt x="1146048" y="2091436"/>
                  </a:lnTo>
                  <a:lnTo>
                    <a:pt x="1147572" y="2090547"/>
                  </a:lnTo>
                  <a:lnTo>
                    <a:pt x="1149095" y="2089658"/>
                  </a:lnTo>
                  <a:lnTo>
                    <a:pt x="1150620" y="2088769"/>
                  </a:lnTo>
                  <a:lnTo>
                    <a:pt x="1152144" y="2087880"/>
                  </a:lnTo>
                  <a:lnTo>
                    <a:pt x="1153668" y="2086991"/>
                  </a:lnTo>
                  <a:lnTo>
                    <a:pt x="1155192" y="2086102"/>
                  </a:lnTo>
                  <a:lnTo>
                    <a:pt x="1156716" y="2085213"/>
                  </a:lnTo>
                  <a:lnTo>
                    <a:pt x="1158239" y="2084324"/>
                  </a:lnTo>
                  <a:lnTo>
                    <a:pt x="1159764" y="2083435"/>
                  </a:lnTo>
                  <a:lnTo>
                    <a:pt x="1161288" y="2082546"/>
                  </a:lnTo>
                  <a:lnTo>
                    <a:pt x="1162812" y="2081657"/>
                  </a:lnTo>
                  <a:lnTo>
                    <a:pt x="1164336" y="2080768"/>
                  </a:lnTo>
                  <a:lnTo>
                    <a:pt x="1165860" y="2079879"/>
                  </a:lnTo>
                  <a:lnTo>
                    <a:pt x="1167383" y="2078990"/>
                  </a:lnTo>
                  <a:lnTo>
                    <a:pt x="1168908" y="2078101"/>
                  </a:lnTo>
                  <a:lnTo>
                    <a:pt x="1170432" y="2077212"/>
                  </a:lnTo>
                  <a:lnTo>
                    <a:pt x="1171956" y="2076323"/>
                  </a:lnTo>
                  <a:lnTo>
                    <a:pt x="1173480" y="2075434"/>
                  </a:lnTo>
                  <a:lnTo>
                    <a:pt x="1175004" y="2074545"/>
                  </a:lnTo>
                  <a:lnTo>
                    <a:pt x="1176528" y="2073656"/>
                  </a:lnTo>
                  <a:lnTo>
                    <a:pt x="1178052" y="2072767"/>
                  </a:lnTo>
                  <a:lnTo>
                    <a:pt x="1179576" y="2071878"/>
                  </a:lnTo>
                  <a:lnTo>
                    <a:pt x="1181100" y="2070989"/>
                  </a:lnTo>
                  <a:lnTo>
                    <a:pt x="1182624" y="2070100"/>
                  </a:lnTo>
                  <a:lnTo>
                    <a:pt x="1184148" y="2069211"/>
                  </a:lnTo>
                  <a:lnTo>
                    <a:pt x="1185672" y="2068322"/>
                  </a:lnTo>
                  <a:lnTo>
                    <a:pt x="1187195" y="2067433"/>
                  </a:lnTo>
                  <a:lnTo>
                    <a:pt x="1188720" y="2066544"/>
                  </a:lnTo>
                  <a:lnTo>
                    <a:pt x="1190244" y="2065655"/>
                  </a:lnTo>
                  <a:lnTo>
                    <a:pt x="1191768" y="2064766"/>
                  </a:lnTo>
                  <a:lnTo>
                    <a:pt x="1193292" y="2063877"/>
                  </a:lnTo>
                  <a:lnTo>
                    <a:pt x="1194816" y="2062988"/>
                  </a:lnTo>
                  <a:lnTo>
                    <a:pt x="1196339" y="2062099"/>
                  </a:lnTo>
                  <a:lnTo>
                    <a:pt x="1197864" y="2061210"/>
                  </a:lnTo>
                  <a:lnTo>
                    <a:pt x="1199388" y="2060321"/>
                  </a:lnTo>
                  <a:lnTo>
                    <a:pt x="1200912" y="2059432"/>
                  </a:lnTo>
                  <a:lnTo>
                    <a:pt x="1202436" y="2058543"/>
                  </a:lnTo>
                  <a:lnTo>
                    <a:pt x="1203960" y="2057654"/>
                  </a:lnTo>
                  <a:lnTo>
                    <a:pt x="1205483" y="2056765"/>
                  </a:lnTo>
                  <a:lnTo>
                    <a:pt x="1207008" y="2055876"/>
                  </a:lnTo>
                  <a:lnTo>
                    <a:pt x="1208532" y="2054860"/>
                  </a:lnTo>
                  <a:lnTo>
                    <a:pt x="1210056" y="2053971"/>
                  </a:lnTo>
                  <a:lnTo>
                    <a:pt x="1211580" y="2053082"/>
                  </a:lnTo>
                  <a:lnTo>
                    <a:pt x="1213104" y="2052193"/>
                  </a:lnTo>
                  <a:lnTo>
                    <a:pt x="1214628" y="2051304"/>
                  </a:lnTo>
                  <a:lnTo>
                    <a:pt x="1216152" y="2050415"/>
                  </a:lnTo>
                  <a:lnTo>
                    <a:pt x="1217676" y="2049526"/>
                  </a:lnTo>
                  <a:lnTo>
                    <a:pt x="1219200" y="2048637"/>
                  </a:lnTo>
                  <a:lnTo>
                    <a:pt x="1220724" y="2047748"/>
                  </a:lnTo>
                  <a:lnTo>
                    <a:pt x="1222248" y="2046859"/>
                  </a:lnTo>
                  <a:lnTo>
                    <a:pt x="1223772" y="2045970"/>
                  </a:lnTo>
                  <a:lnTo>
                    <a:pt x="1225295" y="2045081"/>
                  </a:lnTo>
                  <a:lnTo>
                    <a:pt x="1226820" y="2044192"/>
                  </a:lnTo>
                  <a:lnTo>
                    <a:pt x="1228344" y="2043303"/>
                  </a:lnTo>
                  <a:lnTo>
                    <a:pt x="1229868" y="2042414"/>
                  </a:lnTo>
                  <a:lnTo>
                    <a:pt x="1231392" y="2041525"/>
                  </a:lnTo>
                  <a:lnTo>
                    <a:pt x="1232916" y="2040636"/>
                  </a:lnTo>
                  <a:lnTo>
                    <a:pt x="1234439" y="2039747"/>
                  </a:lnTo>
                  <a:lnTo>
                    <a:pt x="1235964" y="2038858"/>
                  </a:lnTo>
                  <a:lnTo>
                    <a:pt x="1237488" y="2037969"/>
                  </a:lnTo>
                  <a:lnTo>
                    <a:pt x="1239012" y="2037080"/>
                  </a:lnTo>
                  <a:lnTo>
                    <a:pt x="1240536" y="2036191"/>
                  </a:lnTo>
                  <a:lnTo>
                    <a:pt x="1242060" y="2035302"/>
                  </a:lnTo>
                  <a:lnTo>
                    <a:pt x="1243583" y="2034413"/>
                  </a:lnTo>
                  <a:lnTo>
                    <a:pt x="1245108" y="2033524"/>
                  </a:lnTo>
                  <a:lnTo>
                    <a:pt x="1246632" y="2032635"/>
                  </a:lnTo>
                  <a:lnTo>
                    <a:pt x="1248156" y="2031746"/>
                  </a:lnTo>
                  <a:lnTo>
                    <a:pt x="1249680" y="2030857"/>
                  </a:lnTo>
                  <a:lnTo>
                    <a:pt x="1251204" y="2029968"/>
                  </a:lnTo>
                  <a:lnTo>
                    <a:pt x="1252728" y="2029079"/>
                  </a:lnTo>
                  <a:lnTo>
                    <a:pt x="1254252" y="2028190"/>
                  </a:lnTo>
                  <a:lnTo>
                    <a:pt x="1255776" y="2027301"/>
                  </a:lnTo>
                  <a:lnTo>
                    <a:pt x="1257300" y="2026412"/>
                  </a:lnTo>
                  <a:lnTo>
                    <a:pt x="1258824" y="2025523"/>
                  </a:lnTo>
                  <a:lnTo>
                    <a:pt x="1260348" y="2024634"/>
                  </a:lnTo>
                  <a:lnTo>
                    <a:pt x="1261872" y="2023745"/>
                  </a:lnTo>
                  <a:lnTo>
                    <a:pt x="1263395" y="2022856"/>
                  </a:lnTo>
                  <a:lnTo>
                    <a:pt x="1264920" y="2021967"/>
                  </a:lnTo>
                  <a:lnTo>
                    <a:pt x="1266444" y="2021078"/>
                  </a:lnTo>
                  <a:lnTo>
                    <a:pt x="1267968" y="2020189"/>
                  </a:lnTo>
                  <a:lnTo>
                    <a:pt x="1269492" y="2019300"/>
                  </a:lnTo>
                  <a:lnTo>
                    <a:pt x="1271016" y="2018411"/>
                  </a:lnTo>
                  <a:lnTo>
                    <a:pt x="1272539" y="2017522"/>
                  </a:lnTo>
                  <a:lnTo>
                    <a:pt x="1274064" y="2016633"/>
                  </a:lnTo>
                  <a:lnTo>
                    <a:pt x="1275588" y="2015744"/>
                  </a:lnTo>
                  <a:lnTo>
                    <a:pt x="1277112" y="2014855"/>
                  </a:lnTo>
                  <a:lnTo>
                    <a:pt x="1278636" y="2013966"/>
                  </a:lnTo>
                  <a:lnTo>
                    <a:pt x="1280160" y="2013077"/>
                  </a:lnTo>
                  <a:lnTo>
                    <a:pt x="1281683" y="2012188"/>
                  </a:lnTo>
                  <a:lnTo>
                    <a:pt x="1283208" y="2011299"/>
                  </a:lnTo>
                  <a:lnTo>
                    <a:pt x="1284732" y="2010410"/>
                  </a:lnTo>
                  <a:lnTo>
                    <a:pt x="1286256" y="2009521"/>
                  </a:lnTo>
                  <a:lnTo>
                    <a:pt x="1287780" y="2008632"/>
                  </a:lnTo>
                  <a:lnTo>
                    <a:pt x="1289304" y="2007743"/>
                  </a:lnTo>
                  <a:lnTo>
                    <a:pt x="1290828" y="2006854"/>
                  </a:lnTo>
                  <a:lnTo>
                    <a:pt x="1292352" y="2005965"/>
                  </a:lnTo>
                  <a:lnTo>
                    <a:pt x="1293876" y="2005076"/>
                  </a:lnTo>
                  <a:lnTo>
                    <a:pt x="1295400" y="2004187"/>
                  </a:lnTo>
                  <a:lnTo>
                    <a:pt x="1296924" y="2003298"/>
                  </a:lnTo>
                  <a:lnTo>
                    <a:pt x="1298448" y="2002409"/>
                  </a:lnTo>
                  <a:lnTo>
                    <a:pt x="1299972" y="2001520"/>
                  </a:lnTo>
                  <a:lnTo>
                    <a:pt x="1301495" y="2000631"/>
                  </a:lnTo>
                  <a:lnTo>
                    <a:pt x="1303020" y="1999742"/>
                  </a:lnTo>
                  <a:lnTo>
                    <a:pt x="1304544" y="1998853"/>
                  </a:lnTo>
                  <a:lnTo>
                    <a:pt x="1306068" y="1997964"/>
                  </a:lnTo>
                  <a:lnTo>
                    <a:pt x="1307592" y="1997075"/>
                  </a:lnTo>
                  <a:lnTo>
                    <a:pt x="1309116" y="1996186"/>
                  </a:lnTo>
                  <a:lnTo>
                    <a:pt x="1310639" y="1995297"/>
                  </a:lnTo>
                  <a:lnTo>
                    <a:pt x="1312164" y="1994408"/>
                  </a:lnTo>
                  <a:lnTo>
                    <a:pt x="1313688" y="1993519"/>
                  </a:lnTo>
                  <a:lnTo>
                    <a:pt x="1315212" y="1992630"/>
                  </a:lnTo>
                  <a:lnTo>
                    <a:pt x="1316736" y="1991614"/>
                  </a:lnTo>
                  <a:lnTo>
                    <a:pt x="1318260" y="1990725"/>
                  </a:lnTo>
                  <a:lnTo>
                    <a:pt x="1319783" y="1989836"/>
                  </a:lnTo>
                  <a:lnTo>
                    <a:pt x="1321308" y="1988947"/>
                  </a:lnTo>
                  <a:lnTo>
                    <a:pt x="1322832" y="1988058"/>
                  </a:lnTo>
                  <a:lnTo>
                    <a:pt x="1324356" y="1987169"/>
                  </a:lnTo>
                  <a:lnTo>
                    <a:pt x="1325880" y="1986280"/>
                  </a:lnTo>
                  <a:lnTo>
                    <a:pt x="1327404" y="1985391"/>
                  </a:lnTo>
                  <a:lnTo>
                    <a:pt x="1328928" y="1984502"/>
                  </a:lnTo>
                  <a:lnTo>
                    <a:pt x="1330452" y="1983613"/>
                  </a:lnTo>
                  <a:lnTo>
                    <a:pt x="1331976" y="1982724"/>
                  </a:lnTo>
                  <a:lnTo>
                    <a:pt x="1333500" y="1981835"/>
                  </a:lnTo>
                  <a:lnTo>
                    <a:pt x="1335024" y="1980946"/>
                  </a:lnTo>
                  <a:lnTo>
                    <a:pt x="1336548" y="1980057"/>
                  </a:lnTo>
                  <a:lnTo>
                    <a:pt x="1338072" y="1979168"/>
                  </a:lnTo>
                  <a:lnTo>
                    <a:pt x="1339595" y="1978279"/>
                  </a:lnTo>
                  <a:lnTo>
                    <a:pt x="1341120" y="1977390"/>
                  </a:lnTo>
                  <a:lnTo>
                    <a:pt x="1342644" y="1976501"/>
                  </a:lnTo>
                  <a:lnTo>
                    <a:pt x="1344168" y="1975612"/>
                  </a:lnTo>
                  <a:lnTo>
                    <a:pt x="1345692" y="1974723"/>
                  </a:lnTo>
                  <a:lnTo>
                    <a:pt x="1347216" y="1973834"/>
                  </a:lnTo>
                  <a:lnTo>
                    <a:pt x="1348739" y="1972945"/>
                  </a:lnTo>
                  <a:lnTo>
                    <a:pt x="1350264" y="1972056"/>
                  </a:lnTo>
                  <a:lnTo>
                    <a:pt x="1351788" y="1971167"/>
                  </a:lnTo>
                  <a:lnTo>
                    <a:pt x="1353312" y="1970278"/>
                  </a:lnTo>
                  <a:lnTo>
                    <a:pt x="1354836" y="1969389"/>
                  </a:lnTo>
                  <a:lnTo>
                    <a:pt x="1356359" y="1968500"/>
                  </a:lnTo>
                  <a:lnTo>
                    <a:pt x="1357883" y="1967611"/>
                  </a:lnTo>
                  <a:lnTo>
                    <a:pt x="1359408" y="1966722"/>
                  </a:lnTo>
                  <a:lnTo>
                    <a:pt x="1360932" y="1965833"/>
                  </a:lnTo>
                  <a:lnTo>
                    <a:pt x="1362456" y="1964944"/>
                  </a:lnTo>
                  <a:lnTo>
                    <a:pt x="1363980" y="1964055"/>
                  </a:lnTo>
                  <a:lnTo>
                    <a:pt x="1365504" y="1963166"/>
                  </a:lnTo>
                  <a:lnTo>
                    <a:pt x="1367028" y="1962277"/>
                  </a:lnTo>
                  <a:lnTo>
                    <a:pt x="1368552" y="1961388"/>
                  </a:lnTo>
                  <a:lnTo>
                    <a:pt x="1370076" y="1960499"/>
                  </a:lnTo>
                  <a:lnTo>
                    <a:pt x="1371600" y="1959610"/>
                  </a:lnTo>
                  <a:lnTo>
                    <a:pt x="1373123" y="1958721"/>
                  </a:lnTo>
                  <a:lnTo>
                    <a:pt x="1374647" y="1957832"/>
                  </a:lnTo>
                  <a:lnTo>
                    <a:pt x="1376171" y="1956943"/>
                  </a:lnTo>
                  <a:lnTo>
                    <a:pt x="1377695" y="1956054"/>
                  </a:lnTo>
                  <a:lnTo>
                    <a:pt x="1379220" y="1955165"/>
                  </a:lnTo>
                  <a:lnTo>
                    <a:pt x="1380744" y="1954276"/>
                  </a:lnTo>
                  <a:lnTo>
                    <a:pt x="1382268" y="1953387"/>
                  </a:lnTo>
                  <a:lnTo>
                    <a:pt x="1383792" y="1952498"/>
                  </a:lnTo>
                  <a:lnTo>
                    <a:pt x="1385316" y="1951609"/>
                  </a:lnTo>
                  <a:lnTo>
                    <a:pt x="1386840" y="1950720"/>
                  </a:lnTo>
                  <a:lnTo>
                    <a:pt x="1388364" y="1949831"/>
                  </a:lnTo>
                  <a:lnTo>
                    <a:pt x="1389888" y="1948942"/>
                  </a:lnTo>
                  <a:lnTo>
                    <a:pt x="1391411" y="1948053"/>
                  </a:lnTo>
                  <a:lnTo>
                    <a:pt x="1392935" y="1947164"/>
                  </a:lnTo>
                  <a:lnTo>
                    <a:pt x="1394459" y="1946275"/>
                  </a:lnTo>
                  <a:lnTo>
                    <a:pt x="1395983" y="1945386"/>
                  </a:lnTo>
                  <a:lnTo>
                    <a:pt x="1397508" y="1944497"/>
                  </a:lnTo>
                  <a:lnTo>
                    <a:pt x="1399032" y="1943608"/>
                  </a:lnTo>
                  <a:lnTo>
                    <a:pt x="1400556" y="1942719"/>
                  </a:lnTo>
                  <a:lnTo>
                    <a:pt x="1402080" y="1941830"/>
                  </a:lnTo>
                  <a:lnTo>
                    <a:pt x="1403604" y="1940941"/>
                  </a:lnTo>
                  <a:lnTo>
                    <a:pt x="1405128" y="1940052"/>
                  </a:lnTo>
                  <a:lnTo>
                    <a:pt x="1406652" y="1939163"/>
                  </a:lnTo>
                  <a:lnTo>
                    <a:pt x="1408176" y="1938274"/>
                  </a:lnTo>
                  <a:lnTo>
                    <a:pt x="1409700" y="1937385"/>
                  </a:lnTo>
                  <a:lnTo>
                    <a:pt x="1411223" y="1936496"/>
                  </a:lnTo>
                  <a:lnTo>
                    <a:pt x="1412747" y="1935607"/>
                  </a:lnTo>
                  <a:lnTo>
                    <a:pt x="1414271" y="1934718"/>
                  </a:lnTo>
                  <a:lnTo>
                    <a:pt x="1415795" y="1933829"/>
                  </a:lnTo>
                  <a:lnTo>
                    <a:pt x="1417320" y="1932940"/>
                  </a:lnTo>
                  <a:lnTo>
                    <a:pt x="1418844" y="1932051"/>
                  </a:lnTo>
                  <a:lnTo>
                    <a:pt x="1420368" y="1931162"/>
                  </a:lnTo>
                  <a:lnTo>
                    <a:pt x="1421892" y="1930273"/>
                  </a:lnTo>
                  <a:lnTo>
                    <a:pt x="1423416" y="1929384"/>
                  </a:lnTo>
                  <a:lnTo>
                    <a:pt x="1424940" y="1928495"/>
                  </a:lnTo>
                  <a:lnTo>
                    <a:pt x="1426464" y="1927479"/>
                  </a:lnTo>
                  <a:lnTo>
                    <a:pt x="1427988" y="1926590"/>
                  </a:lnTo>
                  <a:lnTo>
                    <a:pt x="1429511" y="1925701"/>
                  </a:lnTo>
                  <a:lnTo>
                    <a:pt x="1431035" y="1924812"/>
                  </a:lnTo>
                  <a:lnTo>
                    <a:pt x="1432559" y="1923923"/>
                  </a:lnTo>
                  <a:lnTo>
                    <a:pt x="1434083" y="1923034"/>
                  </a:lnTo>
                  <a:lnTo>
                    <a:pt x="1435608" y="1922145"/>
                  </a:lnTo>
                  <a:lnTo>
                    <a:pt x="1437132" y="1921256"/>
                  </a:lnTo>
                  <a:lnTo>
                    <a:pt x="1438656" y="1920367"/>
                  </a:lnTo>
                  <a:lnTo>
                    <a:pt x="1440180" y="1919478"/>
                  </a:lnTo>
                  <a:lnTo>
                    <a:pt x="1441704" y="1918589"/>
                  </a:lnTo>
                  <a:lnTo>
                    <a:pt x="1443228" y="1917700"/>
                  </a:lnTo>
                  <a:lnTo>
                    <a:pt x="1444752" y="1916811"/>
                  </a:lnTo>
                  <a:lnTo>
                    <a:pt x="1446276" y="1915922"/>
                  </a:lnTo>
                  <a:lnTo>
                    <a:pt x="1447800" y="1915033"/>
                  </a:lnTo>
                  <a:lnTo>
                    <a:pt x="1449323" y="1914144"/>
                  </a:lnTo>
                  <a:lnTo>
                    <a:pt x="1450847" y="1913255"/>
                  </a:lnTo>
                  <a:lnTo>
                    <a:pt x="1452371" y="1912366"/>
                  </a:lnTo>
                  <a:lnTo>
                    <a:pt x="1453895" y="1911477"/>
                  </a:lnTo>
                  <a:lnTo>
                    <a:pt x="1455420" y="1910588"/>
                  </a:lnTo>
                  <a:lnTo>
                    <a:pt x="1456944" y="1909699"/>
                  </a:lnTo>
                  <a:lnTo>
                    <a:pt x="1458468" y="1908810"/>
                  </a:lnTo>
                  <a:lnTo>
                    <a:pt x="1459992" y="1907921"/>
                  </a:lnTo>
                  <a:lnTo>
                    <a:pt x="1461516" y="1907032"/>
                  </a:lnTo>
                  <a:lnTo>
                    <a:pt x="1463040" y="1906143"/>
                  </a:lnTo>
                  <a:lnTo>
                    <a:pt x="1464564" y="1905254"/>
                  </a:lnTo>
                  <a:lnTo>
                    <a:pt x="1466088" y="1904365"/>
                  </a:lnTo>
                  <a:lnTo>
                    <a:pt x="1467611" y="1903476"/>
                  </a:lnTo>
                  <a:lnTo>
                    <a:pt x="1469135" y="1902587"/>
                  </a:lnTo>
                  <a:lnTo>
                    <a:pt x="1470659" y="1901698"/>
                  </a:lnTo>
                  <a:lnTo>
                    <a:pt x="1472183" y="1900809"/>
                  </a:lnTo>
                  <a:lnTo>
                    <a:pt x="1473708" y="1899920"/>
                  </a:lnTo>
                  <a:lnTo>
                    <a:pt x="1475232" y="1899031"/>
                  </a:lnTo>
                  <a:lnTo>
                    <a:pt x="1476756" y="1898142"/>
                  </a:lnTo>
                  <a:lnTo>
                    <a:pt x="1478280" y="1897253"/>
                  </a:lnTo>
                  <a:lnTo>
                    <a:pt x="1479804" y="1896364"/>
                  </a:lnTo>
                  <a:lnTo>
                    <a:pt x="1481328" y="1895475"/>
                  </a:lnTo>
                  <a:lnTo>
                    <a:pt x="1482852" y="1894586"/>
                  </a:lnTo>
                  <a:lnTo>
                    <a:pt x="1484376" y="1893697"/>
                  </a:lnTo>
                  <a:lnTo>
                    <a:pt x="1485900" y="1892808"/>
                  </a:lnTo>
                  <a:lnTo>
                    <a:pt x="1487423" y="1891919"/>
                  </a:lnTo>
                  <a:lnTo>
                    <a:pt x="1488947" y="1891030"/>
                  </a:lnTo>
                  <a:lnTo>
                    <a:pt x="1490471" y="1890141"/>
                  </a:lnTo>
                  <a:lnTo>
                    <a:pt x="1491995" y="1889252"/>
                  </a:lnTo>
                  <a:lnTo>
                    <a:pt x="1493520" y="1888363"/>
                  </a:lnTo>
                  <a:lnTo>
                    <a:pt x="1495044" y="1887474"/>
                  </a:lnTo>
                  <a:lnTo>
                    <a:pt x="1496568" y="1886585"/>
                  </a:lnTo>
                  <a:lnTo>
                    <a:pt x="1498092" y="1885696"/>
                  </a:lnTo>
                  <a:lnTo>
                    <a:pt x="1499616" y="1884807"/>
                  </a:lnTo>
                  <a:lnTo>
                    <a:pt x="1501140" y="1883918"/>
                  </a:lnTo>
                  <a:lnTo>
                    <a:pt x="1502664" y="1883029"/>
                  </a:lnTo>
                  <a:lnTo>
                    <a:pt x="1504188" y="1882140"/>
                  </a:lnTo>
                  <a:lnTo>
                    <a:pt x="1505711" y="1881251"/>
                  </a:lnTo>
                  <a:lnTo>
                    <a:pt x="1507235" y="1880362"/>
                  </a:lnTo>
                  <a:lnTo>
                    <a:pt x="1508759" y="1879473"/>
                  </a:lnTo>
                  <a:lnTo>
                    <a:pt x="1510283" y="1878584"/>
                  </a:lnTo>
                  <a:lnTo>
                    <a:pt x="1511808" y="1877695"/>
                  </a:lnTo>
                  <a:lnTo>
                    <a:pt x="1513332" y="1876806"/>
                  </a:lnTo>
                  <a:lnTo>
                    <a:pt x="1514856" y="1875917"/>
                  </a:lnTo>
                  <a:lnTo>
                    <a:pt x="1516380" y="1875028"/>
                  </a:lnTo>
                  <a:lnTo>
                    <a:pt x="1517904" y="1874139"/>
                  </a:lnTo>
                  <a:lnTo>
                    <a:pt x="1519428" y="1873250"/>
                  </a:lnTo>
                  <a:lnTo>
                    <a:pt x="1520952" y="1872361"/>
                  </a:lnTo>
                  <a:lnTo>
                    <a:pt x="1522476" y="1871472"/>
                  </a:lnTo>
                  <a:lnTo>
                    <a:pt x="1524000" y="1870583"/>
                  </a:lnTo>
                  <a:lnTo>
                    <a:pt x="1525523" y="1869694"/>
                  </a:lnTo>
                  <a:lnTo>
                    <a:pt x="1527047" y="1868805"/>
                  </a:lnTo>
                  <a:lnTo>
                    <a:pt x="1528571" y="1867916"/>
                  </a:lnTo>
                  <a:lnTo>
                    <a:pt x="1530095" y="1867027"/>
                  </a:lnTo>
                  <a:lnTo>
                    <a:pt x="1531620" y="1866011"/>
                  </a:lnTo>
                  <a:lnTo>
                    <a:pt x="1533144" y="1865122"/>
                  </a:lnTo>
                  <a:lnTo>
                    <a:pt x="1534668" y="1864233"/>
                  </a:lnTo>
                  <a:lnTo>
                    <a:pt x="1536192" y="1863344"/>
                  </a:lnTo>
                  <a:lnTo>
                    <a:pt x="1537716" y="1862455"/>
                  </a:lnTo>
                  <a:lnTo>
                    <a:pt x="1539240" y="1861566"/>
                  </a:lnTo>
                  <a:lnTo>
                    <a:pt x="1540764" y="1860677"/>
                  </a:lnTo>
                  <a:lnTo>
                    <a:pt x="1542288" y="1859788"/>
                  </a:lnTo>
                  <a:lnTo>
                    <a:pt x="1543811" y="1858899"/>
                  </a:lnTo>
                  <a:lnTo>
                    <a:pt x="1545335" y="1858010"/>
                  </a:lnTo>
                  <a:lnTo>
                    <a:pt x="1546859" y="1857121"/>
                  </a:lnTo>
                  <a:lnTo>
                    <a:pt x="1548383" y="1856232"/>
                  </a:lnTo>
                  <a:lnTo>
                    <a:pt x="1549908" y="1855343"/>
                  </a:lnTo>
                  <a:lnTo>
                    <a:pt x="1551432" y="1854454"/>
                  </a:lnTo>
                  <a:lnTo>
                    <a:pt x="1552956" y="1853565"/>
                  </a:lnTo>
                  <a:lnTo>
                    <a:pt x="1554480" y="1852676"/>
                  </a:lnTo>
                  <a:lnTo>
                    <a:pt x="1556004" y="1851787"/>
                  </a:lnTo>
                  <a:lnTo>
                    <a:pt x="1557528" y="1850898"/>
                  </a:lnTo>
                  <a:lnTo>
                    <a:pt x="1559052" y="1850009"/>
                  </a:lnTo>
                  <a:lnTo>
                    <a:pt x="1560576" y="1849120"/>
                  </a:lnTo>
                  <a:lnTo>
                    <a:pt x="1562100" y="1848231"/>
                  </a:lnTo>
                  <a:lnTo>
                    <a:pt x="1563623" y="1847342"/>
                  </a:lnTo>
                  <a:lnTo>
                    <a:pt x="1565147" y="1846453"/>
                  </a:lnTo>
                  <a:lnTo>
                    <a:pt x="1566671" y="1845564"/>
                  </a:lnTo>
                  <a:lnTo>
                    <a:pt x="1568195" y="1844675"/>
                  </a:lnTo>
                  <a:lnTo>
                    <a:pt x="1569720" y="1843786"/>
                  </a:lnTo>
                  <a:lnTo>
                    <a:pt x="1571244" y="1842897"/>
                  </a:lnTo>
                  <a:lnTo>
                    <a:pt x="1572768" y="1842008"/>
                  </a:lnTo>
                  <a:lnTo>
                    <a:pt x="1574292" y="1841119"/>
                  </a:lnTo>
                  <a:lnTo>
                    <a:pt x="1575816" y="1840230"/>
                  </a:lnTo>
                  <a:lnTo>
                    <a:pt x="1577340" y="1839341"/>
                  </a:lnTo>
                  <a:lnTo>
                    <a:pt x="1578864" y="1838452"/>
                  </a:lnTo>
                  <a:lnTo>
                    <a:pt x="1580388" y="1837563"/>
                  </a:lnTo>
                  <a:lnTo>
                    <a:pt x="1581911" y="1836674"/>
                  </a:lnTo>
                  <a:lnTo>
                    <a:pt x="1583435" y="1835785"/>
                  </a:lnTo>
                  <a:lnTo>
                    <a:pt x="1584959" y="1834896"/>
                  </a:lnTo>
                  <a:lnTo>
                    <a:pt x="1586483" y="1834007"/>
                  </a:lnTo>
                  <a:lnTo>
                    <a:pt x="1588008" y="1833118"/>
                  </a:lnTo>
                  <a:lnTo>
                    <a:pt x="1589532" y="1832229"/>
                  </a:lnTo>
                  <a:lnTo>
                    <a:pt x="1591056" y="1831340"/>
                  </a:lnTo>
                  <a:lnTo>
                    <a:pt x="1592580" y="1830451"/>
                  </a:lnTo>
                  <a:lnTo>
                    <a:pt x="1594104" y="1829562"/>
                  </a:lnTo>
                  <a:lnTo>
                    <a:pt x="1595628" y="1828673"/>
                  </a:lnTo>
                  <a:lnTo>
                    <a:pt x="1597152" y="1827784"/>
                  </a:lnTo>
                  <a:lnTo>
                    <a:pt x="1598676" y="1826895"/>
                  </a:lnTo>
                  <a:lnTo>
                    <a:pt x="1600200" y="1826006"/>
                  </a:lnTo>
                  <a:lnTo>
                    <a:pt x="1601723" y="1825117"/>
                  </a:lnTo>
                  <a:lnTo>
                    <a:pt x="1603247" y="1824228"/>
                  </a:lnTo>
                  <a:lnTo>
                    <a:pt x="1604771" y="1823339"/>
                  </a:lnTo>
                  <a:lnTo>
                    <a:pt x="1606295" y="1822450"/>
                  </a:lnTo>
                  <a:lnTo>
                    <a:pt x="1607820" y="1821561"/>
                  </a:lnTo>
                  <a:lnTo>
                    <a:pt x="1609344" y="1820672"/>
                  </a:lnTo>
                  <a:lnTo>
                    <a:pt x="1610868" y="1819783"/>
                  </a:lnTo>
                  <a:lnTo>
                    <a:pt x="1612392" y="1818894"/>
                  </a:lnTo>
                  <a:lnTo>
                    <a:pt x="1613916" y="1818005"/>
                  </a:lnTo>
                  <a:lnTo>
                    <a:pt x="1615440" y="1817115"/>
                  </a:lnTo>
                  <a:lnTo>
                    <a:pt x="1616964" y="1816227"/>
                  </a:lnTo>
                  <a:lnTo>
                    <a:pt x="1618488" y="1815338"/>
                  </a:lnTo>
                  <a:lnTo>
                    <a:pt x="1620011" y="1814449"/>
                  </a:lnTo>
                  <a:lnTo>
                    <a:pt x="1621535" y="1813560"/>
                  </a:lnTo>
                  <a:lnTo>
                    <a:pt x="1623059" y="1812671"/>
                  </a:lnTo>
                  <a:lnTo>
                    <a:pt x="1624583" y="1811782"/>
                  </a:lnTo>
                  <a:lnTo>
                    <a:pt x="1626108" y="1810893"/>
                  </a:lnTo>
                  <a:lnTo>
                    <a:pt x="1627632" y="1810003"/>
                  </a:lnTo>
                  <a:lnTo>
                    <a:pt x="1638300" y="1803781"/>
                  </a:lnTo>
                  <a:lnTo>
                    <a:pt x="1639823" y="1802764"/>
                  </a:lnTo>
                  <a:lnTo>
                    <a:pt x="1648968" y="1797431"/>
                  </a:lnTo>
                  <a:lnTo>
                    <a:pt x="1650492" y="1796541"/>
                  </a:lnTo>
                  <a:lnTo>
                    <a:pt x="1652016" y="1795652"/>
                  </a:lnTo>
                  <a:lnTo>
                    <a:pt x="1653540" y="1794764"/>
                  </a:lnTo>
                  <a:lnTo>
                    <a:pt x="1655064" y="1793875"/>
                  </a:lnTo>
                  <a:lnTo>
                    <a:pt x="1656588" y="1792986"/>
                  </a:lnTo>
                  <a:lnTo>
                    <a:pt x="1658111" y="1792097"/>
                  </a:lnTo>
                  <a:lnTo>
                    <a:pt x="1659635" y="1791208"/>
                  </a:lnTo>
                  <a:lnTo>
                    <a:pt x="1661159" y="1790319"/>
                  </a:lnTo>
                  <a:lnTo>
                    <a:pt x="1662683" y="1789430"/>
                  </a:lnTo>
                  <a:lnTo>
                    <a:pt x="1664208" y="1788540"/>
                  </a:lnTo>
                  <a:lnTo>
                    <a:pt x="1674876" y="1782318"/>
                  </a:lnTo>
                  <a:lnTo>
                    <a:pt x="1676400" y="1781428"/>
                  </a:lnTo>
                  <a:lnTo>
                    <a:pt x="1677923" y="1780539"/>
                  </a:lnTo>
                  <a:lnTo>
                    <a:pt x="1679447" y="1779651"/>
                  </a:lnTo>
                  <a:lnTo>
                    <a:pt x="1680971" y="1778762"/>
                  </a:lnTo>
                  <a:lnTo>
                    <a:pt x="1682495" y="1777873"/>
                  </a:lnTo>
                  <a:lnTo>
                    <a:pt x="1684020" y="1776984"/>
                  </a:lnTo>
                  <a:lnTo>
                    <a:pt x="1685544" y="1776095"/>
                  </a:lnTo>
                  <a:lnTo>
                    <a:pt x="1687068" y="1775206"/>
                  </a:lnTo>
                  <a:lnTo>
                    <a:pt x="1688592" y="1774316"/>
                  </a:lnTo>
                  <a:lnTo>
                    <a:pt x="1690116" y="1773427"/>
                  </a:lnTo>
                  <a:lnTo>
                    <a:pt x="1691513" y="1772539"/>
                  </a:lnTo>
                  <a:lnTo>
                    <a:pt x="1693036" y="1771650"/>
                  </a:lnTo>
                  <a:lnTo>
                    <a:pt x="1694688" y="1770761"/>
                  </a:lnTo>
                  <a:lnTo>
                    <a:pt x="1696084" y="1769872"/>
                  </a:lnTo>
                  <a:lnTo>
                    <a:pt x="1697608" y="1768983"/>
                  </a:lnTo>
                  <a:lnTo>
                    <a:pt x="1699259" y="1768094"/>
                  </a:lnTo>
                  <a:lnTo>
                    <a:pt x="1700657" y="1767205"/>
                  </a:lnTo>
                  <a:lnTo>
                    <a:pt x="1702181" y="1766315"/>
                  </a:lnTo>
                  <a:lnTo>
                    <a:pt x="1711325" y="1760982"/>
                  </a:lnTo>
                  <a:lnTo>
                    <a:pt x="1712848" y="1760093"/>
                  </a:lnTo>
                  <a:lnTo>
                    <a:pt x="1714372" y="1759203"/>
                  </a:lnTo>
                  <a:lnTo>
                    <a:pt x="1715896" y="1758314"/>
                  </a:lnTo>
                  <a:lnTo>
                    <a:pt x="1717420" y="1757426"/>
                  </a:lnTo>
                  <a:lnTo>
                    <a:pt x="1725041" y="1752981"/>
                  </a:lnTo>
                  <a:lnTo>
                    <a:pt x="1726565" y="1752091"/>
                  </a:lnTo>
                  <a:lnTo>
                    <a:pt x="1728089" y="1751202"/>
                  </a:lnTo>
                  <a:lnTo>
                    <a:pt x="1729613" y="1750314"/>
                  </a:lnTo>
                  <a:lnTo>
                    <a:pt x="1731136" y="1749425"/>
                  </a:lnTo>
                  <a:lnTo>
                    <a:pt x="1738757" y="1744980"/>
                  </a:lnTo>
                  <a:lnTo>
                    <a:pt x="1740281" y="1744090"/>
                  </a:lnTo>
                  <a:lnTo>
                    <a:pt x="1741805" y="1743202"/>
                  </a:lnTo>
                  <a:lnTo>
                    <a:pt x="1743329" y="1742313"/>
                  </a:lnTo>
                  <a:lnTo>
                    <a:pt x="1744853" y="1741424"/>
                  </a:lnTo>
                  <a:lnTo>
                    <a:pt x="1746377" y="1740535"/>
                  </a:lnTo>
                  <a:lnTo>
                    <a:pt x="1747901" y="1739519"/>
                  </a:lnTo>
                  <a:lnTo>
                    <a:pt x="1749425" y="1738630"/>
                  </a:lnTo>
                  <a:lnTo>
                    <a:pt x="1750948" y="1737740"/>
                  </a:lnTo>
                  <a:lnTo>
                    <a:pt x="1752472" y="1736852"/>
                  </a:lnTo>
                  <a:lnTo>
                    <a:pt x="1761617" y="1731518"/>
                  </a:lnTo>
                  <a:lnTo>
                    <a:pt x="1763141" y="1730628"/>
                  </a:lnTo>
                  <a:lnTo>
                    <a:pt x="1764665" y="1729739"/>
                  </a:lnTo>
                  <a:lnTo>
                    <a:pt x="1766189" y="1728851"/>
                  </a:lnTo>
                  <a:lnTo>
                    <a:pt x="1767713" y="1727962"/>
                  </a:lnTo>
                  <a:lnTo>
                    <a:pt x="1769236" y="1727073"/>
                  </a:lnTo>
                  <a:lnTo>
                    <a:pt x="1770760" y="1726184"/>
                  </a:lnTo>
                  <a:lnTo>
                    <a:pt x="1772284" y="1725295"/>
                  </a:lnTo>
                  <a:lnTo>
                    <a:pt x="1773808" y="1724406"/>
                  </a:lnTo>
                  <a:lnTo>
                    <a:pt x="1775333" y="1723516"/>
                  </a:lnTo>
                  <a:lnTo>
                    <a:pt x="1787525" y="1716405"/>
                  </a:lnTo>
                  <a:lnTo>
                    <a:pt x="1789048" y="1715515"/>
                  </a:lnTo>
                  <a:lnTo>
                    <a:pt x="1799717" y="1709293"/>
                  </a:lnTo>
                  <a:lnTo>
                    <a:pt x="1801241" y="1708403"/>
                  </a:lnTo>
                  <a:lnTo>
                    <a:pt x="1802765" y="1707514"/>
                  </a:lnTo>
                  <a:lnTo>
                    <a:pt x="1804289" y="1706626"/>
                  </a:lnTo>
                  <a:lnTo>
                    <a:pt x="1805813" y="1705737"/>
                  </a:lnTo>
                  <a:lnTo>
                    <a:pt x="1807336" y="1704848"/>
                  </a:lnTo>
                  <a:lnTo>
                    <a:pt x="1808860" y="1703959"/>
                  </a:lnTo>
                  <a:lnTo>
                    <a:pt x="1810384" y="1703070"/>
                  </a:lnTo>
                  <a:lnTo>
                    <a:pt x="1811908" y="1702181"/>
                  </a:lnTo>
                  <a:lnTo>
                    <a:pt x="1813433" y="1701291"/>
                  </a:lnTo>
                  <a:lnTo>
                    <a:pt x="1825625" y="1694180"/>
                  </a:lnTo>
                  <a:lnTo>
                    <a:pt x="1827148" y="1693290"/>
                  </a:lnTo>
                  <a:lnTo>
                    <a:pt x="1837817" y="1687068"/>
                  </a:lnTo>
                  <a:lnTo>
                    <a:pt x="1839341" y="1686178"/>
                  </a:lnTo>
                  <a:lnTo>
                    <a:pt x="1840865" y="1685289"/>
                  </a:lnTo>
                  <a:lnTo>
                    <a:pt x="1842389" y="1684401"/>
                  </a:lnTo>
                  <a:lnTo>
                    <a:pt x="1843913" y="1683512"/>
                  </a:lnTo>
                  <a:lnTo>
                    <a:pt x="1845436" y="1682623"/>
                  </a:lnTo>
                  <a:lnTo>
                    <a:pt x="1846960" y="1681734"/>
                  </a:lnTo>
                  <a:lnTo>
                    <a:pt x="1848484" y="1680845"/>
                  </a:lnTo>
                  <a:lnTo>
                    <a:pt x="1850008" y="1679956"/>
                  </a:lnTo>
                  <a:lnTo>
                    <a:pt x="1851533" y="1679066"/>
                  </a:lnTo>
                  <a:lnTo>
                    <a:pt x="1853057" y="1678177"/>
                  </a:lnTo>
                  <a:lnTo>
                    <a:pt x="1854581" y="1677289"/>
                  </a:lnTo>
                  <a:lnTo>
                    <a:pt x="1856105" y="1676273"/>
                  </a:lnTo>
                  <a:lnTo>
                    <a:pt x="1857629" y="1675384"/>
                  </a:lnTo>
                  <a:lnTo>
                    <a:pt x="1859153" y="1674495"/>
                  </a:lnTo>
                  <a:lnTo>
                    <a:pt x="1860677" y="1673606"/>
                  </a:lnTo>
                  <a:lnTo>
                    <a:pt x="1862201" y="1672716"/>
                  </a:lnTo>
                  <a:lnTo>
                    <a:pt x="1863725" y="1671827"/>
                  </a:lnTo>
                  <a:lnTo>
                    <a:pt x="1865248" y="1670939"/>
                  </a:lnTo>
                  <a:lnTo>
                    <a:pt x="1866772" y="1670050"/>
                  </a:lnTo>
                  <a:lnTo>
                    <a:pt x="1874393" y="1665605"/>
                  </a:lnTo>
                  <a:lnTo>
                    <a:pt x="1875917" y="1664715"/>
                  </a:lnTo>
                  <a:lnTo>
                    <a:pt x="1877441" y="1663827"/>
                  </a:lnTo>
                  <a:lnTo>
                    <a:pt x="1878965" y="1662938"/>
                  </a:lnTo>
                  <a:lnTo>
                    <a:pt x="1880489" y="1662049"/>
                  </a:lnTo>
                  <a:lnTo>
                    <a:pt x="1882013" y="1661160"/>
                  </a:lnTo>
                  <a:lnTo>
                    <a:pt x="1883536" y="1660271"/>
                  </a:lnTo>
                  <a:lnTo>
                    <a:pt x="1885060" y="1659382"/>
                  </a:lnTo>
                  <a:lnTo>
                    <a:pt x="1886584" y="1658493"/>
                  </a:lnTo>
                  <a:lnTo>
                    <a:pt x="1888108" y="1657603"/>
                  </a:lnTo>
                  <a:lnTo>
                    <a:pt x="1898777" y="1651381"/>
                  </a:lnTo>
                  <a:lnTo>
                    <a:pt x="1900301" y="1650491"/>
                  </a:lnTo>
                  <a:lnTo>
                    <a:pt x="1901825" y="1649602"/>
                  </a:lnTo>
                  <a:lnTo>
                    <a:pt x="1903348" y="1648714"/>
                  </a:lnTo>
                  <a:lnTo>
                    <a:pt x="1904872" y="1647825"/>
                  </a:lnTo>
                  <a:lnTo>
                    <a:pt x="1912493" y="1643380"/>
                  </a:lnTo>
                  <a:lnTo>
                    <a:pt x="1914017" y="1642490"/>
                  </a:lnTo>
                  <a:lnTo>
                    <a:pt x="1915541" y="1641602"/>
                  </a:lnTo>
                  <a:lnTo>
                    <a:pt x="1917065" y="1640713"/>
                  </a:lnTo>
                  <a:lnTo>
                    <a:pt x="1918589" y="1639824"/>
                  </a:lnTo>
                  <a:lnTo>
                    <a:pt x="1920113" y="1638935"/>
                  </a:lnTo>
                  <a:lnTo>
                    <a:pt x="1921636" y="1638046"/>
                  </a:lnTo>
                  <a:lnTo>
                    <a:pt x="1923160" y="1637157"/>
                  </a:lnTo>
                  <a:lnTo>
                    <a:pt x="1924684" y="1636268"/>
                  </a:lnTo>
                  <a:lnTo>
                    <a:pt x="1926208" y="1635378"/>
                  </a:lnTo>
                  <a:lnTo>
                    <a:pt x="1936877" y="1629156"/>
                  </a:lnTo>
                  <a:lnTo>
                    <a:pt x="1938401" y="1628266"/>
                  </a:lnTo>
                  <a:lnTo>
                    <a:pt x="1939925" y="1627377"/>
                  </a:lnTo>
                  <a:lnTo>
                    <a:pt x="1941448" y="1626489"/>
                  </a:lnTo>
                  <a:lnTo>
                    <a:pt x="1942972" y="1625600"/>
                  </a:lnTo>
                  <a:lnTo>
                    <a:pt x="1950593" y="1621155"/>
                  </a:lnTo>
                  <a:lnTo>
                    <a:pt x="1952117" y="1620265"/>
                  </a:lnTo>
                  <a:lnTo>
                    <a:pt x="1953641" y="1619377"/>
                  </a:lnTo>
                  <a:lnTo>
                    <a:pt x="1955165" y="1618488"/>
                  </a:lnTo>
                  <a:lnTo>
                    <a:pt x="1956689" y="1617599"/>
                  </a:lnTo>
                  <a:lnTo>
                    <a:pt x="1958213" y="1616710"/>
                  </a:lnTo>
                  <a:lnTo>
                    <a:pt x="1959736" y="1615821"/>
                  </a:lnTo>
                  <a:lnTo>
                    <a:pt x="1961260" y="1614932"/>
                  </a:lnTo>
                  <a:lnTo>
                    <a:pt x="1962784" y="1613915"/>
                  </a:lnTo>
                  <a:lnTo>
                    <a:pt x="1964308" y="1613027"/>
                  </a:lnTo>
                  <a:lnTo>
                    <a:pt x="1973453" y="1607693"/>
                  </a:lnTo>
                  <a:lnTo>
                    <a:pt x="1974977" y="1606803"/>
                  </a:lnTo>
                  <a:lnTo>
                    <a:pt x="1976501" y="1605914"/>
                  </a:lnTo>
                  <a:lnTo>
                    <a:pt x="1978025" y="1605026"/>
                  </a:lnTo>
                  <a:lnTo>
                    <a:pt x="1979548" y="1604137"/>
                  </a:lnTo>
                  <a:lnTo>
                    <a:pt x="1981072" y="1603248"/>
                  </a:lnTo>
                  <a:lnTo>
                    <a:pt x="1982596" y="1602359"/>
                  </a:lnTo>
                  <a:lnTo>
                    <a:pt x="1984120" y="1601470"/>
                  </a:lnTo>
                  <a:lnTo>
                    <a:pt x="1985645" y="1600581"/>
                  </a:lnTo>
                  <a:lnTo>
                    <a:pt x="1987169" y="1599691"/>
                  </a:lnTo>
                  <a:lnTo>
                    <a:pt x="1996313" y="1594358"/>
                  </a:lnTo>
                  <a:lnTo>
                    <a:pt x="1997836" y="1593469"/>
                  </a:lnTo>
                  <a:lnTo>
                    <a:pt x="1999360" y="1592580"/>
                  </a:lnTo>
                  <a:lnTo>
                    <a:pt x="2000884" y="1591690"/>
                  </a:lnTo>
                  <a:lnTo>
                    <a:pt x="2002408" y="1590802"/>
                  </a:lnTo>
                  <a:lnTo>
                    <a:pt x="2011553" y="1585468"/>
                  </a:lnTo>
                  <a:lnTo>
                    <a:pt x="2013077" y="1584578"/>
                  </a:lnTo>
                  <a:lnTo>
                    <a:pt x="2014601" y="1583689"/>
                  </a:lnTo>
                  <a:lnTo>
                    <a:pt x="2016125" y="1582801"/>
                  </a:lnTo>
                  <a:lnTo>
                    <a:pt x="2017648" y="1581912"/>
                  </a:lnTo>
                  <a:lnTo>
                    <a:pt x="2019172" y="1581023"/>
                  </a:lnTo>
                  <a:lnTo>
                    <a:pt x="2020696" y="1580134"/>
                  </a:lnTo>
                  <a:lnTo>
                    <a:pt x="2022220" y="1579245"/>
                  </a:lnTo>
                  <a:lnTo>
                    <a:pt x="2023745" y="1578356"/>
                  </a:lnTo>
                  <a:lnTo>
                    <a:pt x="2025269" y="1577466"/>
                  </a:lnTo>
                  <a:lnTo>
                    <a:pt x="2034413" y="1572133"/>
                  </a:lnTo>
                  <a:lnTo>
                    <a:pt x="2035936" y="1571244"/>
                  </a:lnTo>
                  <a:lnTo>
                    <a:pt x="2037460" y="1570355"/>
                  </a:lnTo>
                  <a:lnTo>
                    <a:pt x="2038984" y="1569465"/>
                  </a:lnTo>
                  <a:lnTo>
                    <a:pt x="2040508" y="1568577"/>
                  </a:lnTo>
                  <a:lnTo>
                    <a:pt x="2049653" y="1563243"/>
                  </a:lnTo>
                  <a:lnTo>
                    <a:pt x="2051177" y="1562353"/>
                  </a:lnTo>
                  <a:lnTo>
                    <a:pt x="2052701" y="1561464"/>
                  </a:lnTo>
                  <a:lnTo>
                    <a:pt x="2054225" y="1560576"/>
                  </a:lnTo>
                  <a:lnTo>
                    <a:pt x="2055748" y="1559687"/>
                  </a:lnTo>
                  <a:lnTo>
                    <a:pt x="2057272" y="1558798"/>
                  </a:lnTo>
                  <a:lnTo>
                    <a:pt x="2058796" y="1557909"/>
                  </a:lnTo>
                  <a:lnTo>
                    <a:pt x="2060320" y="1557020"/>
                  </a:lnTo>
                  <a:lnTo>
                    <a:pt x="2061845" y="1556131"/>
                  </a:lnTo>
                  <a:lnTo>
                    <a:pt x="2063369" y="1555241"/>
                  </a:lnTo>
                  <a:lnTo>
                    <a:pt x="2064893" y="1554352"/>
                  </a:lnTo>
                  <a:lnTo>
                    <a:pt x="2066417" y="1553464"/>
                  </a:lnTo>
                  <a:lnTo>
                    <a:pt x="2067941" y="1552575"/>
                  </a:lnTo>
                  <a:lnTo>
                    <a:pt x="2069465" y="1551686"/>
                  </a:lnTo>
                  <a:lnTo>
                    <a:pt x="2070989" y="1550670"/>
                  </a:lnTo>
                  <a:lnTo>
                    <a:pt x="2072513" y="1549781"/>
                  </a:lnTo>
                  <a:lnTo>
                    <a:pt x="2074036" y="1548891"/>
                  </a:lnTo>
                  <a:lnTo>
                    <a:pt x="2075560" y="1548002"/>
                  </a:lnTo>
                  <a:lnTo>
                    <a:pt x="2086229" y="1541780"/>
                  </a:lnTo>
                  <a:lnTo>
                    <a:pt x="2087753" y="1540890"/>
                  </a:lnTo>
                  <a:lnTo>
                    <a:pt x="2089277" y="1540002"/>
                  </a:lnTo>
                  <a:lnTo>
                    <a:pt x="2090801" y="1539113"/>
                  </a:lnTo>
                  <a:lnTo>
                    <a:pt x="2092325" y="1538224"/>
                  </a:lnTo>
                  <a:lnTo>
                    <a:pt x="2093848" y="1537335"/>
                  </a:lnTo>
                  <a:lnTo>
                    <a:pt x="2095372" y="1536446"/>
                  </a:lnTo>
                  <a:lnTo>
                    <a:pt x="2096896" y="1535557"/>
                  </a:lnTo>
                  <a:lnTo>
                    <a:pt x="2098421" y="1534668"/>
                  </a:lnTo>
                  <a:lnTo>
                    <a:pt x="2099945" y="1533778"/>
                  </a:lnTo>
                  <a:lnTo>
                    <a:pt x="2110613" y="1527556"/>
                  </a:lnTo>
                  <a:lnTo>
                    <a:pt x="2112136" y="1526666"/>
                  </a:lnTo>
                  <a:lnTo>
                    <a:pt x="2124329" y="1519555"/>
                  </a:lnTo>
                  <a:lnTo>
                    <a:pt x="2125853" y="1518665"/>
                  </a:lnTo>
                  <a:lnTo>
                    <a:pt x="2127377" y="1517777"/>
                  </a:lnTo>
                  <a:lnTo>
                    <a:pt x="2128901" y="1516888"/>
                  </a:lnTo>
                  <a:lnTo>
                    <a:pt x="2130425" y="1515999"/>
                  </a:lnTo>
                  <a:lnTo>
                    <a:pt x="2131948" y="1515110"/>
                  </a:lnTo>
                  <a:lnTo>
                    <a:pt x="2133472" y="1514221"/>
                  </a:lnTo>
                  <a:lnTo>
                    <a:pt x="2134997" y="1513332"/>
                  </a:lnTo>
                  <a:lnTo>
                    <a:pt x="2136521" y="1512443"/>
                  </a:lnTo>
                  <a:lnTo>
                    <a:pt x="2138045" y="1511553"/>
                  </a:lnTo>
                  <a:lnTo>
                    <a:pt x="2148713" y="1505331"/>
                  </a:lnTo>
                  <a:lnTo>
                    <a:pt x="2150236" y="1504441"/>
                  </a:lnTo>
                  <a:lnTo>
                    <a:pt x="2162429" y="1497330"/>
                  </a:lnTo>
                  <a:lnTo>
                    <a:pt x="2163953" y="1496440"/>
                  </a:lnTo>
                  <a:lnTo>
                    <a:pt x="2165477" y="1495552"/>
                  </a:lnTo>
                  <a:lnTo>
                    <a:pt x="2167001" y="1494663"/>
                  </a:lnTo>
                  <a:lnTo>
                    <a:pt x="2168525" y="1493774"/>
                  </a:lnTo>
                  <a:lnTo>
                    <a:pt x="2170048" y="1492885"/>
                  </a:lnTo>
                  <a:lnTo>
                    <a:pt x="2171572" y="1491996"/>
                  </a:lnTo>
                  <a:lnTo>
                    <a:pt x="2173097" y="1491107"/>
                  </a:lnTo>
                  <a:lnTo>
                    <a:pt x="2174621" y="1490218"/>
                  </a:lnTo>
                  <a:lnTo>
                    <a:pt x="2176145" y="1489328"/>
                  </a:lnTo>
                  <a:lnTo>
                    <a:pt x="2177669" y="1488439"/>
                  </a:lnTo>
                  <a:lnTo>
                    <a:pt x="2179193" y="1487424"/>
                  </a:lnTo>
                  <a:lnTo>
                    <a:pt x="2180717" y="1486535"/>
                  </a:lnTo>
                  <a:lnTo>
                    <a:pt x="2182241" y="1485646"/>
                  </a:lnTo>
                  <a:lnTo>
                    <a:pt x="2183765" y="1484757"/>
                  </a:lnTo>
                  <a:lnTo>
                    <a:pt x="2185289" y="1483868"/>
                  </a:lnTo>
                  <a:lnTo>
                    <a:pt x="2186813" y="1482978"/>
                  </a:lnTo>
                  <a:lnTo>
                    <a:pt x="2188336" y="1482089"/>
                  </a:lnTo>
                  <a:lnTo>
                    <a:pt x="2189860" y="1481201"/>
                  </a:lnTo>
                  <a:lnTo>
                    <a:pt x="2191385" y="1480312"/>
                  </a:lnTo>
                  <a:lnTo>
                    <a:pt x="2192909" y="1479423"/>
                  </a:lnTo>
                  <a:lnTo>
                    <a:pt x="2194433" y="1478534"/>
                  </a:lnTo>
                  <a:lnTo>
                    <a:pt x="2195957" y="1477645"/>
                  </a:lnTo>
                  <a:lnTo>
                    <a:pt x="2197481" y="1476756"/>
                  </a:lnTo>
                  <a:lnTo>
                    <a:pt x="2199005" y="1475866"/>
                  </a:lnTo>
                  <a:lnTo>
                    <a:pt x="2206625" y="1471422"/>
                  </a:lnTo>
                  <a:lnTo>
                    <a:pt x="2208148" y="1470533"/>
                  </a:lnTo>
                  <a:lnTo>
                    <a:pt x="2209672" y="1469644"/>
                  </a:lnTo>
                  <a:lnTo>
                    <a:pt x="2211197" y="1468755"/>
                  </a:lnTo>
                  <a:lnTo>
                    <a:pt x="2212721" y="1467865"/>
                  </a:lnTo>
                  <a:lnTo>
                    <a:pt x="2223389" y="1461643"/>
                  </a:lnTo>
                  <a:lnTo>
                    <a:pt x="2224913" y="1460753"/>
                  </a:lnTo>
                  <a:lnTo>
                    <a:pt x="2226436" y="1459864"/>
                  </a:lnTo>
                  <a:lnTo>
                    <a:pt x="2227960" y="1458976"/>
                  </a:lnTo>
                  <a:lnTo>
                    <a:pt x="2229485" y="1458087"/>
                  </a:lnTo>
                  <a:lnTo>
                    <a:pt x="2231009" y="1457198"/>
                  </a:lnTo>
                  <a:lnTo>
                    <a:pt x="2232533" y="1456309"/>
                  </a:lnTo>
                  <a:lnTo>
                    <a:pt x="2234057" y="1455420"/>
                  </a:lnTo>
                  <a:lnTo>
                    <a:pt x="2235581" y="1454531"/>
                  </a:lnTo>
                  <a:lnTo>
                    <a:pt x="2237105" y="1453641"/>
                  </a:lnTo>
                  <a:lnTo>
                    <a:pt x="2244725" y="1449197"/>
                  </a:lnTo>
                  <a:lnTo>
                    <a:pt x="2246248" y="1448308"/>
                  </a:lnTo>
                  <a:lnTo>
                    <a:pt x="2247772" y="1447419"/>
                  </a:lnTo>
                  <a:lnTo>
                    <a:pt x="2249297" y="1446530"/>
                  </a:lnTo>
                  <a:lnTo>
                    <a:pt x="2250821" y="1445640"/>
                  </a:lnTo>
                  <a:lnTo>
                    <a:pt x="2261489" y="1439418"/>
                  </a:lnTo>
                  <a:lnTo>
                    <a:pt x="2263013" y="1438528"/>
                  </a:lnTo>
                  <a:lnTo>
                    <a:pt x="2264536" y="1437639"/>
                  </a:lnTo>
                  <a:lnTo>
                    <a:pt x="2266060" y="1436751"/>
                  </a:lnTo>
                  <a:lnTo>
                    <a:pt x="2267585" y="1435862"/>
                  </a:lnTo>
                  <a:lnTo>
                    <a:pt x="2269109" y="1434973"/>
                  </a:lnTo>
                  <a:lnTo>
                    <a:pt x="2270633" y="1434084"/>
                  </a:lnTo>
                  <a:lnTo>
                    <a:pt x="2272157" y="1433195"/>
                  </a:lnTo>
                  <a:lnTo>
                    <a:pt x="2273681" y="1432306"/>
                  </a:lnTo>
                  <a:lnTo>
                    <a:pt x="2275205" y="1431416"/>
                  </a:lnTo>
                  <a:lnTo>
                    <a:pt x="2282825" y="1426972"/>
                  </a:lnTo>
                  <a:lnTo>
                    <a:pt x="2284348" y="1426083"/>
                  </a:lnTo>
                  <a:lnTo>
                    <a:pt x="2285872" y="1425066"/>
                  </a:lnTo>
                  <a:lnTo>
                    <a:pt x="2287397" y="1424177"/>
                  </a:lnTo>
                  <a:lnTo>
                    <a:pt x="2288921" y="1423289"/>
                  </a:lnTo>
                  <a:lnTo>
                    <a:pt x="2298065" y="1417955"/>
                  </a:lnTo>
                  <a:lnTo>
                    <a:pt x="2299589" y="1417065"/>
                  </a:lnTo>
                  <a:lnTo>
                    <a:pt x="2301113" y="1416177"/>
                  </a:lnTo>
                  <a:lnTo>
                    <a:pt x="2302636" y="1415288"/>
                  </a:lnTo>
                  <a:lnTo>
                    <a:pt x="2304160" y="1414399"/>
                  </a:lnTo>
                  <a:lnTo>
                    <a:pt x="2305685" y="1413510"/>
                  </a:lnTo>
                  <a:lnTo>
                    <a:pt x="2307209" y="1412621"/>
                  </a:lnTo>
                  <a:lnTo>
                    <a:pt x="2308733" y="1411732"/>
                  </a:lnTo>
                  <a:lnTo>
                    <a:pt x="2310257" y="1410843"/>
                  </a:lnTo>
                  <a:lnTo>
                    <a:pt x="2311781" y="1409953"/>
                  </a:lnTo>
                  <a:lnTo>
                    <a:pt x="2320925" y="1404620"/>
                  </a:lnTo>
                  <a:lnTo>
                    <a:pt x="2322448" y="1403731"/>
                  </a:lnTo>
                  <a:lnTo>
                    <a:pt x="2323972" y="1402841"/>
                  </a:lnTo>
                  <a:lnTo>
                    <a:pt x="2325497" y="1401952"/>
                  </a:lnTo>
                  <a:lnTo>
                    <a:pt x="2327021" y="1401064"/>
                  </a:lnTo>
                  <a:lnTo>
                    <a:pt x="2336165" y="1395730"/>
                  </a:lnTo>
                  <a:lnTo>
                    <a:pt x="2337689" y="1394840"/>
                  </a:lnTo>
                  <a:lnTo>
                    <a:pt x="2339213" y="1393952"/>
                  </a:lnTo>
                  <a:lnTo>
                    <a:pt x="2340736" y="1393063"/>
                  </a:lnTo>
                  <a:lnTo>
                    <a:pt x="2342260" y="1392174"/>
                  </a:lnTo>
                  <a:lnTo>
                    <a:pt x="2343785" y="1391285"/>
                  </a:lnTo>
                  <a:lnTo>
                    <a:pt x="2345309" y="1390396"/>
                  </a:lnTo>
                  <a:lnTo>
                    <a:pt x="2346833" y="1389507"/>
                  </a:lnTo>
                  <a:lnTo>
                    <a:pt x="2348357" y="1388618"/>
                  </a:lnTo>
                  <a:lnTo>
                    <a:pt x="2349881" y="1387728"/>
                  </a:lnTo>
                  <a:lnTo>
                    <a:pt x="2359025" y="1382395"/>
                  </a:lnTo>
                  <a:lnTo>
                    <a:pt x="2360548" y="1381506"/>
                  </a:lnTo>
                  <a:lnTo>
                    <a:pt x="2362072" y="1380616"/>
                  </a:lnTo>
                  <a:lnTo>
                    <a:pt x="2363597" y="1379727"/>
                  </a:lnTo>
                  <a:lnTo>
                    <a:pt x="2365121" y="1378839"/>
                  </a:lnTo>
                  <a:lnTo>
                    <a:pt x="2374265" y="1373505"/>
                  </a:lnTo>
                  <a:lnTo>
                    <a:pt x="2375789" y="1372615"/>
                  </a:lnTo>
                  <a:lnTo>
                    <a:pt x="2377313" y="1371727"/>
                  </a:lnTo>
                  <a:lnTo>
                    <a:pt x="2378836" y="1370838"/>
                  </a:lnTo>
                  <a:lnTo>
                    <a:pt x="2380360" y="1369949"/>
                  </a:lnTo>
                  <a:lnTo>
                    <a:pt x="2381885" y="1369060"/>
                  </a:lnTo>
                  <a:lnTo>
                    <a:pt x="2383409" y="1368171"/>
                  </a:lnTo>
                  <a:lnTo>
                    <a:pt x="2384933" y="1367282"/>
                  </a:lnTo>
                  <a:lnTo>
                    <a:pt x="2386457" y="1366393"/>
                  </a:lnTo>
                  <a:lnTo>
                    <a:pt x="2387981" y="1365503"/>
                  </a:lnTo>
                  <a:lnTo>
                    <a:pt x="2389505" y="1364614"/>
                  </a:lnTo>
                  <a:lnTo>
                    <a:pt x="2391029" y="1363726"/>
                  </a:lnTo>
                  <a:lnTo>
                    <a:pt x="2392553" y="1362837"/>
                  </a:lnTo>
                  <a:lnTo>
                    <a:pt x="2394077" y="1361821"/>
                  </a:lnTo>
                  <a:lnTo>
                    <a:pt x="2395601" y="1360932"/>
                  </a:lnTo>
                  <a:lnTo>
                    <a:pt x="2397125" y="1360043"/>
                  </a:lnTo>
                  <a:lnTo>
                    <a:pt x="2398648" y="1359153"/>
                  </a:lnTo>
                  <a:lnTo>
                    <a:pt x="2409317" y="1352931"/>
                  </a:lnTo>
                  <a:lnTo>
                    <a:pt x="2410841" y="1352041"/>
                  </a:lnTo>
                  <a:lnTo>
                    <a:pt x="2412365" y="1351152"/>
                  </a:lnTo>
                  <a:lnTo>
                    <a:pt x="2413889" y="1350264"/>
                  </a:lnTo>
                  <a:lnTo>
                    <a:pt x="2415413" y="1349375"/>
                  </a:lnTo>
                  <a:lnTo>
                    <a:pt x="2416936" y="1348486"/>
                  </a:lnTo>
                  <a:lnTo>
                    <a:pt x="2418460" y="1347597"/>
                  </a:lnTo>
                  <a:lnTo>
                    <a:pt x="2419985" y="1346708"/>
                  </a:lnTo>
                  <a:lnTo>
                    <a:pt x="2421509" y="1345819"/>
                  </a:lnTo>
                  <a:lnTo>
                    <a:pt x="2423033" y="1344930"/>
                  </a:lnTo>
                  <a:lnTo>
                    <a:pt x="2424557" y="1344040"/>
                  </a:lnTo>
                  <a:lnTo>
                    <a:pt x="2435225" y="1337818"/>
                  </a:lnTo>
                  <a:lnTo>
                    <a:pt x="2436748" y="1336928"/>
                  </a:lnTo>
                  <a:lnTo>
                    <a:pt x="2447417" y="1330706"/>
                  </a:lnTo>
                  <a:lnTo>
                    <a:pt x="2448941" y="1329816"/>
                  </a:lnTo>
                  <a:lnTo>
                    <a:pt x="2450465" y="1328927"/>
                  </a:lnTo>
                  <a:lnTo>
                    <a:pt x="2451989" y="1328039"/>
                  </a:lnTo>
                  <a:lnTo>
                    <a:pt x="2453513" y="1327150"/>
                  </a:lnTo>
                  <a:lnTo>
                    <a:pt x="2455036" y="1326261"/>
                  </a:lnTo>
                  <a:lnTo>
                    <a:pt x="2456560" y="1325372"/>
                  </a:lnTo>
                  <a:lnTo>
                    <a:pt x="2458085" y="1324483"/>
                  </a:lnTo>
                  <a:lnTo>
                    <a:pt x="2459609" y="1323594"/>
                  </a:lnTo>
                  <a:lnTo>
                    <a:pt x="2461133" y="1322705"/>
                  </a:lnTo>
                  <a:lnTo>
                    <a:pt x="2462657" y="1321815"/>
                  </a:lnTo>
                  <a:lnTo>
                    <a:pt x="2473325" y="1315593"/>
                  </a:lnTo>
                  <a:lnTo>
                    <a:pt x="2474848" y="1314703"/>
                  </a:lnTo>
                  <a:lnTo>
                    <a:pt x="2485517" y="1308481"/>
                  </a:lnTo>
                  <a:lnTo>
                    <a:pt x="2487041" y="1307591"/>
                  </a:lnTo>
                  <a:lnTo>
                    <a:pt x="2488565" y="1306702"/>
                  </a:lnTo>
                  <a:lnTo>
                    <a:pt x="2490089" y="1305814"/>
                  </a:lnTo>
                  <a:lnTo>
                    <a:pt x="2491613" y="1304925"/>
                  </a:lnTo>
                  <a:lnTo>
                    <a:pt x="2493136" y="1304036"/>
                  </a:lnTo>
                  <a:lnTo>
                    <a:pt x="2494660" y="1303147"/>
                  </a:lnTo>
                  <a:lnTo>
                    <a:pt x="2496185" y="1302258"/>
                  </a:lnTo>
                  <a:lnTo>
                    <a:pt x="2497709" y="1301369"/>
                  </a:lnTo>
                  <a:lnTo>
                    <a:pt x="2499233" y="1300480"/>
                  </a:lnTo>
                  <a:lnTo>
                    <a:pt x="2500757" y="1299590"/>
                  </a:lnTo>
                  <a:lnTo>
                    <a:pt x="2502281" y="1298575"/>
                  </a:lnTo>
                  <a:lnTo>
                    <a:pt x="2503805" y="1297686"/>
                  </a:lnTo>
                  <a:lnTo>
                    <a:pt x="2505329" y="1296797"/>
                  </a:lnTo>
                  <a:lnTo>
                    <a:pt x="2506853" y="1295908"/>
                  </a:lnTo>
                  <a:lnTo>
                    <a:pt x="2508377" y="1295019"/>
                  </a:lnTo>
                  <a:lnTo>
                    <a:pt x="2509901" y="1294130"/>
                  </a:lnTo>
                  <a:lnTo>
                    <a:pt x="2511425" y="1293240"/>
                  </a:lnTo>
                  <a:lnTo>
                    <a:pt x="2512948" y="1292352"/>
                  </a:lnTo>
                  <a:lnTo>
                    <a:pt x="2514472" y="1291463"/>
                  </a:lnTo>
                  <a:lnTo>
                    <a:pt x="2515997" y="1290574"/>
                  </a:lnTo>
                  <a:lnTo>
                    <a:pt x="2517521" y="1289685"/>
                  </a:lnTo>
                  <a:lnTo>
                    <a:pt x="2519045" y="1288796"/>
                  </a:lnTo>
                  <a:lnTo>
                    <a:pt x="2520569" y="1287907"/>
                  </a:lnTo>
                  <a:lnTo>
                    <a:pt x="2522093" y="1287018"/>
                  </a:lnTo>
                  <a:lnTo>
                    <a:pt x="2523617" y="1286128"/>
                  </a:lnTo>
                  <a:lnTo>
                    <a:pt x="2525141" y="1285239"/>
                  </a:lnTo>
                  <a:lnTo>
                    <a:pt x="2526665" y="1284351"/>
                  </a:lnTo>
                  <a:lnTo>
                    <a:pt x="2528189" y="1283462"/>
                  </a:lnTo>
                  <a:lnTo>
                    <a:pt x="2529713" y="1282573"/>
                  </a:lnTo>
                  <a:lnTo>
                    <a:pt x="2531236" y="1281684"/>
                  </a:lnTo>
                  <a:lnTo>
                    <a:pt x="2532760" y="1280795"/>
                  </a:lnTo>
                  <a:lnTo>
                    <a:pt x="2534285" y="1279906"/>
                  </a:lnTo>
                  <a:lnTo>
                    <a:pt x="2535809" y="1279016"/>
                  </a:lnTo>
                  <a:lnTo>
                    <a:pt x="2548001" y="1271905"/>
                  </a:lnTo>
                  <a:lnTo>
                    <a:pt x="2549525" y="1271015"/>
                  </a:lnTo>
                  <a:lnTo>
                    <a:pt x="2551048" y="1270127"/>
                  </a:lnTo>
                  <a:lnTo>
                    <a:pt x="2552572" y="1269238"/>
                  </a:lnTo>
                  <a:lnTo>
                    <a:pt x="2554097" y="1268349"/>
                  </a:lnTo>
                  <a:lnTo>
                    <a:pt x="2555621" y="1267460"/>
                  </a:lnTo>
                  <a:lnTo>
                    <a:pt x="2557145" y="1266571"/>
                  </a:lnTo>
                  <a:lnTo>
                    <a:pt x="2558669" y="1265682"/>
                  </a:lnTo>
                  <a:lnTo>
                    <a:pt x="2560193" y="1264793"/>
                  </a:lnTo>
                  <a:lnTo>
                    <a:pt x="2561717" y="1263903"/>
                  </a:lnTo>
                  <a:lnTo>
                    <a:pt x="2563241" y="1263014"/>
                  </a:lnTo>
                  <a:lnTo>
                    <a:pt x="2564765" y="1262126"/>
                  </a:lnTo>
                  <a:lnTo>
                    <a:pt x="2566289" y="1261237"/>
                  </a:lnTo>
                  <a:lnTo>
                    <a:pt x="2567813" y="1260348"/>
                  </a:lnTo>
                  <a:lnTo>
                    <a:pt x="2569336" y="1259459"/>
                  </a:lnTo>
                  <a:lnTo>
                    <a:pt x="2570860" y="1258570"/>
                  </a:lnTo>
                  <a:lnTo>
                    <a:pt x="2572385" y="1257681"/>
                  </a:lnTo>
                  <a:lnTo>
                    <a:pt x="2573909" y="1256791"/>
                  </a:lnTo>
                  <a:lnTo>
                    <a:pt x="2586101" y="1249680"/>
                  </a:lnTo>
                  <a:lnTo>
                    <a:pt x="2587625" y="1248790"/>
                  </a:lnTo>
                  <a:lnTo>
                    <a:pt x="2589148" y="1247902"/>
                  </a:lnTo>
                  <a:lnTo>
                    <a:pt x="2590672" y="1247013"/>
                  </a:lnTo>
                  <a:lnTo>
                    <a:pt x="2592197" y="1246124"/>
                  </a:lnTo>
                  <a:lnTo>
                    <a:pt x="2593721" y="1245235"/>
                  </a:lnTo>
                  <a:lnTo>
                    <a:pt x="2595245" y="1244346"/>
                  </a:lnTo>
                  <a:lnTo>
                    <a:pt x="2596769" y="1243457"/>
                  </a:lnTo>
                  <a:lnTo>
                    <a:pt x="2598293" y="1242568"/>
                  </a:lnTo>
                  <a:lnTo>
                    <a:pt x="2599817" y="1241678"/>
                  </a:lnTo>
                  <a:lnTo>
                    <a:pt x="2601341" y="1240789"/>
                  </a:lnTo>
                  <a:lnTo>
                    <a:pt x="2602865" y="1239901"/>
                  </a:lnTo>
                  <a:lnTo>
                    <a:pt x="2604389" y="1239012"/>
                  </a:lnTo>
                  <a:lnTo>
                    <a:pt x="2605913" y="1238123"/>
                  </a:lnTo>
                  <a:lnTo>
                    <a:pt x="2607436" y="1237234"/>
                  </a:lnTo>
                  <a:lnTo>
                    <a:pt x="2608960" y="1236218"/>
                  </a:lnTo>
                  <a:lnTo>
                    <a:pt x="2610485" y="1235328"/>
                  </a:lnTo>
                  <a:lnTo>
                    <a:pt x="2612009" y="1234439"/>
                  </a:lnTo>
                  <a:lnTo>
                    <a:pt x="2613533" y="1233551"/>
                  </a:lnTo>
                  <a:lnTo>
                    <a:pt x="2621153" y="1229106"/>
                  </a:lnTo>
                  <a:lnTo>
                    <a:pt x="2622677" y="1228216"/>
                  </a:lnTo>
                  <a:lnTo>
                    <a:pt x="2624201" y="1227327"/>
                  </a:lnTo>
                  <a:lnTo>
                    <a:pt x="2625725" y="1226439"/>
                  </a:lnTo>
                  <a:lnTo>
                    <a:pt x="2627248" y="1225550"/>
                  </a:lnTo>
                  <a:lnTo>
                    <a:pt x="2634869" y="1221105"/>
                  </a:lnTo>
                  <a:lnTo>
                    <a:pt x="2636393" y="1220215"/>
                  </a:lnTo>
                  <a:lnTo>
                    <a:pt x="2644013" y="1215771"/>
                  </a:lnTo>
                  <a:lnTo>
                    <a:pt x="2645536" y="1214882"/>
                  </a:lnTo>
                  <a:lnTo>
                    <a:pt x="2647060" y="1213993"/>
                  </a:lnTo>
                  <a:lnTo>
                    <a:pt x="2648585" y="1213103"/>
                  </a:lnTo>
                  <a:lnTo>
                    <a:pt x="2650109" y="1212214"/>
                  </a:lnTo>
                  <a:lnTo>
                    <a:pt x="2659253" y="1206881"/>
                  </a:lnTo>
                  <a:lnTo>
                    <a:pt x="2660777" y="1205991"/>
                  </a:lnTo>
                  <a:lnTo>
                    <a:pt x="2662301" y="1205102"/>
                  </a:lnTo>
                  <a:lnTo>
                    <a:pt x="2663825" y="1204214"/>
                  </a:lnTo>
                  <a:lnTo>
                    <a:pt x="2665348" y="1203325"/>
                  </a:lnTo>
                  <a:lnTo>
                    <a:pt x="2672969" y="1198880"/>
                  </a:lnTo>
                  <a:lnTo>
                    <a:pt x="2674493" y="1197990"/>
                  </a:lnTo>
                  <a:lnTo>
                    <a:pt x="2682113" y="1193546"/>
                  </a:lnTo>
                  <a:lnTo>
                    <a:pt x="2683636" y="1192657"/>
                  </a:lnTo>
                  <a:lnTo>
                    <a:pt x="2685160" y="1191768"/>
                  </a:lnTo>
                  <a:lnTo>
                    <a:pt x="2686685" y="1190878"/>
                  </a:lnTo>
                  <a:lnTo>
                    <a:pt x="2688209" y="1189989"/>
                  </a:lnTo>
                  <a:lnTo>
                    <a:pt x="2697353" y="1184656"/>
                  </a:lnTo>
                  <a:lnTo>
                    <a:pt x="2698877" y="1183766"/>
                  </a:lnTo>
                  <a:lnTo>
                    <a:pt x="2700401" y="1182877"/>
                  </a:lnTo>
                  <a:lnTo>
                    <a:pt x="2701925" y="1181989"/>
                  </a:lnTo>
                  <a:lnTo>
                    <a:pt x="2703448" y="1181100"/>
                  </a:lnTo>
                  <a:lnTo>
                    <a:pt x="2711069" y="1176655"/>
                  </a:lnTo>
                  <a:lnTo>
                    <a:pt x="2712593" y="1175765"/>
                  </a:lnTo>
                  <a:lnTo>
                    <a:pt x="2714117" y="1174877"/>
                  </a:lnTo>
                  <a:lnTo>
                    <a:pt x="2715641" y="1173861"/>
                  </a:lnTo>
                  <a:lnTo>
                    <a:pt x="2717165" y="1172972"/>
                  </a:lnTo>
                  <a:lnTo>
                    <a:pt x="2718689" y="1172083"/>
                  </a:lnTo>
                  <a:lnTo>
                    <a:pt x="2720213" y="1171194"/>
                  </a:lnTo>
                  <a:lnTo>
                    <a:pt x="2721736" y="1170305"/>
                  </a:lnTo>
                  <a:lnTo>
                    <a:pt x="2723260" y="1169415"/>
                  </a:lnTo>
                  <a:lnTo>
                    <a:pt x="2724785" y="1168527"/>
                  </a:lnTo>
                  <a:lnTo>
                    <a:pt x="2726309" y="1167638"/>
                  </a:lnTo>
                  <a:lnTo>
                    <a:pt x="2733929" y="1163193"/>
                  </a:lnTo>
                  <a:lnTo>
                    <a:pt x="2735453" y="1162303"/>
                  </a:lnTo>
                  <a:lnTo>
                    <a:pt x="2736977" y="1161414"/>
                  </a:lnTo>
                  <a:lnTo>
                    <a:pt x="2738501" y="1160526"/>
                  </a:lnTo>
                  <a:lnTo>
                    <a:pt x="2740025" y="1159637"/>
                  </a:lnTo>
                  <a:lnTo>
                    <a:pt x="2741548" y="1158748"/>
                  </a:lnTo>
                  <a:lnTo>
                    <a:pt x="2743072" y="1157859"/>
                  </a:lnTo>
                  <a:lnTo>
                    <a:pt x="2744597" y="1156970"/>
                  </a:lnTo>
                  <a:lnTo>
                    <a:pt x="2746121" y="1156081"/>
                  </a:lnTo>
                  <a:lnTo>
                    <a:pt x="2747645" y="1155191"/>
                  </a:lnTo>
                  <a:lnTo>
                    <a:pt x="2758313" y="1148969"/>
                  </a:lnTo>
                  <a:lnTo>
                    <a:pt x="2759836" y="1148080"/>
                  </a:lnTo>
                  <a:lnTo>
                    <a:pt x="2761360" y="1147190"/>
                  </a:lnTo>
                  <a:lnTo>
                    <a:pt x="2762885" y="1146302"/>
                  </a:lnTo>
                  <a:lnTo>
                    <a:pt x="2764409" y="1145413"/>
                  </a:lnTo>
                  <a:lnTo>
                    <a:pt x="2772029" y="1140968"/>
                  </a:lnTo>
                  <a:lnTo>
                    <a:pt x="2773553" y="1140078"/>
                  </a:lnTo>
                  <a:lnTo>
                    <a:pt x="2775077" y="1139189"/>
                  </a:lnTo>
                  <a:lnTo>
                    <a:pt x="2776601" y="1138301"/>
                  </a:lnTo>
                  <a:lnTo>
                    <a:pt x="2778125" y="1137412"/>
                  </a:lnTo>
                  <a:lnTo>
                    <a:pt x="2779648" y="1136523"/>
                  </a:lnTo>
                  <a:lnTo>
                    <a:pt x="2781172" y="1135634"/>
                  </a:lnTo>
                  <a:lnTo>
                    <a:pt x="2782697" y="1134745"/>
                  </a:lnTo>
                  <a:lnTo>
                    <a:pt x="2784221" y="1133856"/>
                  </a:lnTo>
                  <a:lnTo>
                    <a:pt x="2785745" y="1132966"/>
                  </a:lnTo>
                  <a:lnTo>
                    <a:pt x="2796413" y="1126744"/>
                  </a:lnTo>
                  <a:lnTo>
                    <a:pt x="2797936" y="1125855"/>
                  </a:lnTo>
                  <a:lnTo>
                    <a:pt x="2799460" y="1124965"/>
                  </a:lnTo>
                  <a:lnTo>
                    <a:pt x="2800985" y="1124077"/>
                  </a:lnTo>
                  <a:lnTo>
                    <a:pt x="2802509" y="1123188"/>
                  </a:lnTo>
                  <a:lnTo>
                    <a:pt x="2810129" y="1118743"/>
                  </a:lnTo>
                  <a:lnTo>
                    <a:pt x="2811653" y="1117853"/>
                  </a:lnTo>
                  <a:lnTo>
                    <a:pt x="2813177" y="1116964"/>
                  </a:lnTo>
                  <a:lnTo>
                    <a:pt x="2814701" y="1116076"/>
                  </a:lnTo>
                  <a:lnTo>
                    <a:pt x="2816225" y="1115187"/>
                  </a:lnTo>
                  <a:lnTo>
                    <a:pt x="2817748" y="1114298"/>
                  </a:lnTo>
                  <a:lnTo>
                    <a:pt x="2819272" y="1113409"/>
                  </a:lnTo>
                  <a:lnTo>
                    <a:pt x="2820797" y="1112520"/>
                  </a:lnTo>
                  <a:lnTo>
                    <a:pt x="2822321" y="1111631"/>
                  </a:lnTo>
                  <a:lnTo>
                    <a:pt x="2823845" y="1110614"/>
                  </a:lnTo>
                  <a:lnTo>
                    <a:pt x="2832989" y="1105281"/>
                  </a:lnTo>
                  <a:lnTo>
                    <a:pt x="2834513" y="1104391"/>
                  </a:lnTo>
                  <a:lnTo>
                    <a:pt x="2836036" y="1103502"/>
                  </a:lnTo>
                  <a:lnTo>
                    <a:pt x="2837560" y="1102614"/>
                  </a:lnTo>
                  <a:lnTo>
                    <a:pt x="2839085" y="1101725"/>
                  </a:lnTo>
                  <a:lnTo>
                    <a:pt x="2846705" y="1097280"/>
                  </a:lnTo>
                  <a:lnTo>
                    <a:pt x="2848229" y="1096390"/>
                  </a:lnTo>
                  <a:lnTo>
                    <a:pt x="2849753" y="1095502"/>
                  </a:lnTo>
                  <a:lnTo>
                    <a:pt x="2851277" y="1094613"/>
                  </a:lnTo>
                  <a:lnTo>
                    <a:pt x="2852801" y="1093724"/>
                  </a:lnTo>
                  <a:lnTo>
                    <a:pt x="2854325" y="1092835"/>
                  </a:lnTo>
                  <a:lnTo>
                    <a:pt x="2855848" y="1091946"/>
                  </a:lnTo>
                  <a:lnTo>
                    <a:pt x="2857372" y="1091057"/>
                  </a:lnTo>
                  <a:lnTo>
                    <a:pt x="2858897" y="1090168"/>
                  </a:lnTo>
                  <a:lnTo>
                    <a:pt x="2860421" y="1089278"/>
                  </a:lnTo>
                  <a:lnTo>
                    <a:pt x="2871089" y="1083056"/>
                  </a:lnTo>
                  <a:lnTo>
                    <a:pt x="2872613" y="1082166"/>
                  </a:lnTo>
                  <a:lnTo>
                    <a:pt x="2874136" y="1081277"/>
                  </a:lnTo>
                  <a:lnTo>
                    <a:pt x="2875660" y="1080389"/>
                  </a:lnTo>
                  <a:lnTo>
                    <a:pt x="2877185" y="1079500"/>
                  </a:lnTo>
                  <a:lnTo>
                    <a:pt x="2884805" y="1075055"/>
                  </a:lnTo>
                  <a:lnTo>
                    <a:pt x="2886329" y="1074165"/>
                  </a:lnTo>
                  <a:lnTo>
                    <a:pt x="2887853" y="1073277"/>
                  </a:lnTo>
                  <a:lnTo>
                    <a:pt x="2889377" y="1072388"/>
                  </a:lnTo>
                  <a:lnTo>
                    <a:pt x="2890901" y="1071499"/>
                  </a:lnTo>
                  <a:lnTo>
                    <a:pt x="2892425" y="1070610"/>
                  </a:lnTo>
                  <a:lnTo>
                    <a:pt x="2893948" y="1069721"/>
                  </a:lnTo>
                  <a:lnTo>
                    <a:pt x="2895472" y="1068832"/>
                  </a:lnTo>
                  <a:lnTo>
                    <a:pt x="2896997" y="1067943"/>
                  </a:lnTo>
                  <a:lnTo>
                    <a:pt x="2898521" y="1067053"/>
                  </a:lnTo>
                  <a:lnTo>
                    <a:pt x="2909189" y="1060831"/>
                  </a:lnTo>
                  <a:lnTo>
                    <a:pt x="2910713" y="1059941"/>
                  </a:lnTo>
                  <a:lnTo>
                    <a:pt x="2912236" y="1059052"/>
                  </a:lnTo>
                  <a:lnTo>
                    <a:pt x="2913760" y="1058164"/>
                  </a:lnTo>
                  <a:lnTo>
                    <a:pt x="2915285" y="1057275"/>
                  </a:lnTo>
                  <a:lnTo>
                    <a:pt x="2922905" y="1052830"/>
                  </a:lnTo>
                  <a:lnTo>
                    <a:pt x="2924429" y="1051940"/>
                  </a:lnTo>
                  <a:lnTo>
                    <a:pt x="2925953" y="1051052"/>
                  </a:lnTo>
                  <a:lnTo>
                    <a:pt x="2927477" y="1050163"/>
                  </a:lnTo>
                  <a:lnTo>
                    <a:pt x="2929001" y="1049274"/>
                  </a:lnTo>
                  <a:lnTo>
                    <a:pt x="2930525" y="1048385"/>
                  </a:lnTo>
                  <a:lnTo>
                    <a:pt x="2932048" y="1047369"/>
                  </a:lnTo>
                  <a:lnTo>
                    <a:pt x="2933572" y="1046480"/>
                  </a:lnTo>
                  <a:lnTo>
                    <a:pt x="2935097" y="1045590"/>
                  </a:lnTo>
                  <a:lnTo>
                    <a:pt x="2936621" y="1044701"/>
                  </a:lnTo>
                  <a:lnTo>
                    <a:pt x="2945765" y="1039368"/>
                  </a:lnTo>
                  <a:lnTo>
                    <a:pt x="2947289" y="1038478"/>
                  </a:lnTo>
                  <a:lnTo>
                    <a:pt x="2948813" y="1037589"/>
                  </a:lnTo>
                  <a:lnTo>
                    <a:pt x="2950336" y="1036701"/>
                  </a:lnTo>
                  <a:lnTo>
                    <a:pt x="2951860" y="1035812"/>
                  </a:lnTo>
                  <a:lnTo>
                    <a:pt x="2953385" y="1034923"/>
                  </a:lnTo>
                  <a:lnTo>
                    <a:pt x="2954909" y="1034034"/>
                  </a:lnTo>
                  <a:lnTo>
                    <a:pt x="2956433" y="1033145"/>
                  </a:lnTo>
                  <a:lnTo>
                    <a:pt x="2957957" y="1032256"/>
                  </a:lnTo>
                  <a:lnTo>
                    <a:pt x="2959481" y="1031366"/>
                  </a:lnTo>
                  <a:lnTo>
                    <a:pt x="2968625" y="1026033"/>
                  </a:lnTo>
                  <a:lnTo>
                    <a:pt x="2970148" y="1025144"/>
                  </a:lnTo>
                  <a:lnTo>
                    <a:pt x="2971672" y="1024255"/>
                  </a:lnTo>
                  <a:lnTo>
                    <a:pt x="2973197" y="1023365"/>
                  </a:lnTo>
                  <a:lnTo>
                    <a:pt x="2974721" y="1022476"/>
                  </a:lnTo>
                  <a:lnTo>
                    <a:pt x="2983865" y="1017143"/>
                  </a:lnTo>
                  <a:lnTo>
                    <a:pt x="2985389" y="1016253"/>
                  </a:lnTo>
                  <a:lnTo>
                    <a:pt x="2986913" y="1015364"/>
                  </a:lnTo>
                  <a:lnTo>
                    <a:pt x="2988436" y="1014476"/>
                  </a:lnTo>
                  <a:lnTo>
                    <a:pt x="2989960" y="1013587"/>
                  </a:lnTo>
                  <a:lnTo>
                    <a:pt x="2991485" y="1012698"/>
                  </a:lnTo>
                  <a:lnTo>
                    <a:pt x="2993009" y="1011809"/>
                  </a:lnTo>
                  <a:lnTo>
                    <a:pt x="2994533" y="1010920"/>
                  </a:lnTo>
                  <a:lnTo>
                    <a:pt x="2996057" y="1010031"/>
                  </a:lnTo>
                  <a:lnTo>
                    <a:pt x="2997581" y="1009141"/>
                  </a:lnTo>
                  <a:lnTo>
                    <a:pt x="3006725" y="1003808"/>
                  </a:lnTo>
                  <a:lnTo>
                    <a:pt x="3008248" y="1002919"/>
                  </a:lnTo>
                  <a:lnTo>
                    <a:pt x="3009772" y="1002030"/>
                  </a:lnTo>
                  <a:lnTo>
                    <a:pt x="3011297" y="1001140"/>
                  </a:lnTo>
                  <a:lnTo>
                    <a:pt x="3012821" y="1000251"/>
                  </a:lnTo>
                  <a:lnTo>
                    <a:pt x="3021965" y="994918"/>
                  </a:lnTo>
                  <a:lnTo>
                    <a:pt x="3023489" y="994028"/>
                  </a:lnTo>
                  <a:lnTo>
                    <a:pt x="3025013" y="993139"/>
                  </a:lnTo>
                  <a:lnTo>
                    <a:pt x="3026536" y="992251"/>
                  </a:lnTo>
                  <a:lnTo>
                    <a:pt x="3028060" y="991362"/>
                  </a:lnTo>
                  <a:lnTo>
                    <a:pt x="3029585" y="990473"/>
                  </a:lnTo>
                  <a:lnTo>
                    <a:pt x="3031109" y="989584"/>
                  </a:lnTo>
                  <a:lnTo>
                    <a:pt x="3032633" y="988695"/>
                  </a:lnTo>
                  <a:lnTo>
                    <a:pt x="3034157" y="987806"/>
                  </a:lnTo>
                  <a:lnTo>
                    <a:pt x="3035681" y="986916"/>
                  </a:lnTo>
                  <a:lnTo>
                    <a:pt x="3037205" y="986027"/>
                  </a:lnTo>
                  <a:lnTo>
                    <a:pt x="3038729" y="985012"/>
                  </a:lnTo>
                  <a:lnTo>
                    <a:pt x="3040253" y="984123"/>
                  </a:lnTo>
                  <a:lnTo>
                    <a:pt x="3041777" y="983234"/>
                  </a:lnTo>
                  <a:lnTo>
                    <a:pt x="3043301" y="982345"/>
                  </a:lnTo>
                  <a:lnTo>
                    <a:pt x="3044825" y="981456"/>
                  </a:lnTo>
                  <a:lnTo>
                    <a:pt x="3046348" y="980566"/>
                  </a:lnTo>
                  <a:lnTo>
                    <a:pt x="3058541" y="973455"/>
                  </a:lnTo>
                  <a:lnTo>
                    <a:pt x="3060065" y="972565"/>
                  </a:lnTo>
                  <a:lnTo>
                    <a:pt x="3061589" y="971676"/>
                  </a:lnTo>
                  <a:lnTo>
                    <a:pt x="3063113" y="970788"/>
                  </a:lnTo>
                  <a:lnTo>
                    <a:pt x="3064636" y="969899"/>
                  </a:lnTo>
                  <a:lnTo>
                    <a:pt x="3066160" y="969010"/>
                  </a:lnTo>
                  <a:lnTo>
                    <a:pt x="3067685" y="968121"/>
                  </a:lnTo>
                  <a:lnTo>
                    <a:pt x="3069209" y="967232"/>
                  </a:lnTo>
                  <a:lnTo>
                    <a:pt x="3070733" y="966343"/>
                  </a:lnTo>
                  <a:lnTo>
                    <a:pt x="3072257" y="965453"/>
                  </a:lnTo>
                  <a:lnTo>
                    <a:pt x="3082925" y="959231"/>
                  </a:lnTo>
                  <a:lnTo>
                    <a:pt x="3084448" y="958341"/>
                  </a:lnTo>
                  <a:lnTo>
                    <a:pt x="3096641" y="951230"/>
                  </a:lnTo>
                  <a:lnTo>
                    <a:pt x="3098165" y="950340"/>
                  </a:lnTo>
                  <a:lnTo>
                    <a:pt x="3099689" y="949451"/>
                  </a:lnTo>
                  <a:lnTo>
                    <a:pt x="3101213" y="948563"/>
                  </a:lnTo>
                  <a:lnTo>
                    <a:pt x="3102736" y="947674"/>
                  </a:lnTo>
                  <a:lnTo>
                    <a:pt x="3104260" y="946785"/>
                  </a:lnTo>
                  <a:lnTo>
                    <a:pt x="3105785" y="945896"/>
                  </a:lnTo>
                  <a:lnTo>
                    <a:pt x="3107309" y="945007"/>
                  </a:lnTo>
                  <a:lnTo>
                    <a:pt x="3108833" y="944118"/>
                  </a:lnTo>
                  <a:lnTo>
                    <a:pt x="3110357" y="943228"/>
                  </a:lnTo>
                  <a:lnTo>
                    <a:pt x="3121025" y="937006"/>
                  </a:lnTo>
                  <a:lnTo>
                    <a:pt x="3122548" y="936116"/>
                  </a:lnTo>
                  <a:lnTo>
                    <a:pt x="3134741" y="929005"/>
                  </a:lnTo>
                  <a:lnTo>
                    <a:pt x="3136265" y="928115"/>
                  </a:lnTo>
                  <a:lnTo>
                    <a:pt x="3137789" y="927226"/>
                  </a:lnTo>
                  <a:lnTo>
                    <a:pt x="3139313" y="926338"/>
                  </a:lnTo>
                  <a:lnTo>
                    <a:pt x="3140836" y="925449"/>
                  </a:lnTo>
                  <a:lnTo>
                    <a:pt x="3142360" y="924560"/>
                  </a:lnTo>
                  <a:lnTo>
                    <a:pt x="3143885" y="923671"/>
                  </a:lnTo>
                  <a:lnTo>
                    <a:pt x="3145409" y="922782"/>
                  </a:lnTo>
                  <a:lnTo>
                    <a:pt x="3146933" y="921765"/>
                  </a:lnTo>
                  <a:lnTo>
                    <a:pt x="3157601" y="915543"/>
                  </a:lnTo>
                  <a:lnTo>
                    <a:pt x="3159125" y="914653"/>
                  </a:lnTo>
                  <a:lnTo>
                    <a:pt x="3160648" y="913764"/>
                  </a:lnTo>
                  <a:lnTo>
                    <a:pt x="3162172" y="912876"/>
                  </a:lnTo>
                  <a:lnTo>
                    <a:pt x="3163697" y="911987"/>
                  </a:lnTo>
                  <a:lnTo>
                    <a:pt x="3165221" y="911098"/>
                  </a:lnTo>
                  <a:lnTo>
                    <a:pt x="3166745" y="910209"/>
                  </a:lnTo>
                  <a:lnTo>
                    <a:pt x="3168269" y="909320"/>
                  </a:lnTo>
                  <a:lnTo>
                    <a:pt x="3169793" y="908431"/>
                  </a:lnTo>
                  <a:lnTo>
                    <a:pt x="3171317" y="907541"/>
                  </a:lnTo>
                  <a:lnTo>
                    <a:pt x="3172841" y="906652"/>
                  </a:lnTo>
                  <a:lnTo>
                    <a:pt x="3174365" y="905763"/>
                  </a:lnTo>
                  <a:lnTo>
                    <a:pt x="3175889" y="904875"/>
                  </a:lnTo>
                  <a:lnTo>
                    <a:pt x="3177413" y="903986"/>
                  </a:lnTo>
                  <a:lnTo>
                    <a:pt x="3178936" y="903097"/>
                  </a:lnTo>
                  <a:lnTo>
                    <a:pt x="3180460" y="902208"/>
                  </a:lnTo>
                  <a:lnTo>
                    <a:pt x="3181985" y="901319"/>
                  </a:lnTo>
                  <a:lnTo>
                    <a:pt x="3183509" y="900430"/>
                  </a:lnTo>
                  <a:lnTo>
                    <a:pt x="3185033" y="899540"/>
                  </a:lnTo>
                  <a:lnTo>
                    <a:pt x="3195701" y="893318"/>
                  </a:lnTo>
                  <a:lnTo>
                    <a:pt x="3197225" y="892428"/>
                  </a:lnTo>
                  <a:lnTo>
                    <a:pt x="3198748" y="891539"/>
                  </a:lnTo>
                  <a:lnTo>
                    <a:pt x="3200272" y="890651"/>
                  </a:lnTo>
                  <a:lnTo>
                    <a:pt x="3201797" y="889762"/>
                  </a:lnTo>
                  <a:lnTo>
                    <a:pt x="3203321" y="888873"/>
                  </a:lnTo>
                  <a:lnTo>
                    <a:pt x="3204845" y="887984"/>
                  </a:lnTo>
                  <a:lnTo>
                    <a:pt x="3206369" y="887095"/>
                  </a:lnTo>
                  <a:lnTo>
                    <a:pt x="3207893" y="886206"/>
                  </a:lnTo>
                  <a:lnTo>
                    <a:pt x="3209417" y="885316"/>
                  </a:lnTo>
                  <a:lnTo>
                    <a:pt x="3210941" y="884427"/>
                  </a:lnTo>
                  <a:lnTo>
                    <a:pt x="3212465" y="883538"/>
                  </a:lnTo>
                  <a:lnTo>
                    <a:pt x="3213989" y="882650"/>
                  </a:lnTo>
                  <a:lnTo>
                    <a:pt x="3215513" y="881761"/>
                  </a:lnTo>
                  <a:lnTo>
                    <a:pt x="3217036" y="880872"/>
                  </a:lnTo>
                  <a:lnTo>
                    <a:pt x="3218560" y="879983"/>
                  </a:lnTo>
                  <a:lnTo>
                    <a:pt x="3220085" y="879094"/>
                  </a:lnTo>
                  <a:lnTo>
                    <a:pt x="3221609" y="878205"/>
                  </a:lnTo>
                  <a:lnTo>
                    <a:pt x="3223133" y="877315"/>
                  </a:lnTo>
                  <a:lnTo>
                    <a:pt x="3233801" y="871093"/>
                  </a:lnTo>
                  <a:lnTo>
                    <a:pt x="3235325" y="870203"/>
                  </a:lnTo>
                  <a:lnTo>
                    <a:pt x="3236848" y="869314"/>
                  </a:lnTo>
                  <a:lnTo>
                    <a:pt x="3238372" y="868426"/>
                  </a:lnTo>
                  <a:lnTo>
                    <a:pt x="3239897" y="867537"/>
                  </a:lnTo>
                  <a:lnTo>
                    <a:pt x="3241421" y="866648"/>
                  </a:lnTo>
                  <a:lnTo>
                    <a:pt x="3242945" y="865759"/>
                  </a:lnTo>
                  <a:lnTo>
                    <a:pt x="3244469" y="864870"/>
                  </a:lnTo>
                  <a:lnTo>
                    <a:pt x="3245993" y="863981"/>
                  </a:lnTo>
                  <a:lnTo>
                    <a:pt x="3247517" y="863091"/>
                  </a:lnTo>
                  <a:lnTo>
                    <a:pt x="3249041" y="862202"/>
                  </a:lnTo>
                  <a:lnTo>
                    <a:pt x="3250565" y="861313"/>
                  </a:lnTo>
                  <a:lnTo>
                    <a:pt x="3252089" y="860425"/>
                  </a:lnTo>
                  <a:lnTo>
                    <a:pt x="3253613" y="859536"/>
                  </a:lnTo>
                  <a:lnTo>
                    <a:pt x="3255136" y="858520"/>
                  </a:lnTo>
                  <a:lnTo>
                    <a:pt x="3256660" y="857631"/>
                  </a:lnTo>
                  <a:lnTo>
                    <a:pt x="3258184" y="856741"/>
                  </a:lnTo>
                  <a:lnTo>
                    <a:pt x="3259581" y="855852"/>
                  </a:lnTo>
                  <a:lnTo>
                    <a:pt x="3261232" y="854963"/>
                  </a:lnTo>
                  <a:lnTo>
                    <a:pt x="3262756" y="854075"/>
                  </a:lnTo>
                  <a:lnTo>
                    <a:pt x="3264280" y="853186"/>
                  </a:lnTo>
                  <a:lnTo>
                    <a:pt x="3265678" y="852297"/>
                  </a:lnTo>
                  <a:lnTo>
                    <a:pt x="3267202" y="851408"/>
                  </a:lnTo>
                  <a:lnTo>
                    <a:pt x="3268726" y="850519"/>
                  </a:lnTo>
                  <a:lnTo>
                    <a:pt x="3270250" y="849630"/>
                  </a:lnTo>
                  <a:lnTo>
                    <a:pt x="3271774" y="848740"/>
                  </a:lnTo>
                  <a:lnTo>
                    <a:pt x="3273425" y="847851"/>
                  </a:lnTo>
                  <a:lnTo>
                    <a:pt x="3274822" y="846963"/>
                  </a:lnTo>
                  <a:lnTo>
                    <a:pt x="3276346" y="846074"/>
                  </a:lnTo>
                  <a:lnTo>
                    <a:pt x="3277870" y="845185"/>
                  </a:lnTo>
                  <a:lnTo>
                    <a:pt x="3279394" y="844296"/>
                  </a:lnTo>
                  <a:lnTo>
                    <a:pt x="3280918" y="843407"/>
                  </a:lnTo>
                  <a:lnTo>
                    <a:pt x="3282442" y="842518"/>
                  </a:lnTo>
                  <a:lnTo>
                    <a:pt x="3283966" y="841628"/>
                  </a:lnTo>
                  <a:lnTo>
                    <a:pt x="3285490" y="840739"/>
                  </a:lnTo>
                  <a:lnTo>
                    <a:pt x="3287014" y="839851"/>
                  </a:lnTo>
                  <a:lnTo>
                    <a:pt x="3288538" y="838962"/>
                  </a:lnTo>
                  <a:lnTo>
                    <a:pt x="3290061" y="838073"/>
                  </a:lnTo>
                  <a:lnTo>
                    <a:pt x="3291585" y="837184"/>
                  </a:lnTo>
                  <a:lnTo>
                    <a:pt x="3293109" y="836295"/>
                  </a:lnTo>
                  <a:lnTo>
                    <a:pt x="3294633" y="835406"/>
                  </a:lnTo>
                  <a:lnTo>
                    <a:pt x="3296157" y="834516"/>
                  </a:lnTo>
                  <a:lnTo>
                    <a:pt x="3308350" y="827405"/>
                  </a:lnTo>
                  <a:lnTo>
                    <a:pt x="3309874" y="826515"/>
                  </a:lnTo>
                  <a:lnTo>
                    <a:pt x="3320542" y="820293"/>
                  </a:lnTo>
                  <a:lnTo>
                    <a:pt x="3322066" y="819403"/>
                  </a:lnTo>
                  <a:lnTo>
                    <a:pt x="3323590" y="818514"/>
                  </a:lnTo>
                  <a:lnTo>
                    <a:pt x="3325114" y="817626"/>
                  </a:lnTo>
                  <a:lnTo>
                    <a:pt x="3326638" y="816737"/>
                  </a:lnTo>
                  <a:lnTo>
                    <a:pt x="3328161" y="815848"/>
                  </a:lnTo>
                  <a:lnTo>
                    <a:pt x="3329685" y="814959"/>
                  </a:lnTo>
                  <a:lnTo>
                    <a:pt x="3331209" y="814070"/>
                  </a:lnTo>
                  <a:lnTo>
                    <a:pt x="3332733" y="813181"/>
                  </a:lnTo>
                  <a:lnTo>
                    <a:pt x="3334257" y="812291"/>
                  </a:lnTo>
                  <a:lnTo>
                    <a:pt x="3346450" y="805180"/>
                  </a:lnTo>
                  <a:lnTo>
                    <a:pt x="3347974" y="804290"/>
                  </a:lnTo>
                  <a:lnTo>
                    <a:pt x="3358642" y="798068"/>
                  </a:lnTo>
                  <a:lnTo>
                    <a:pt x="3360166" y="797178"/>
                  </a:lnTo>
                  <a:lnTo>
                    <a:pt x="3361690" y="796289"/>
                  </a:lnTo>
                  <a:lnTo>
                    <a:pt x="3363214" y="795274"/>
                  </a:lnTo>
                  <a:lnTo>
                    <a:pt x="3364738" y="794385"/>
                  </a:lnTo>
                  <a:lnTo>
                    <a:pt x="3366261" y="793496"/>
                  </a:lnTo>
                  <a:lnTo>
                    <a:pt x="3367785" y="792607"/>
                  </a:lnTo>
                  <a:lnTo>
                    <a:pt x="3369309" y="791718"/>
                  </a:lnTo>
                  <a:lnTo>
                    <a:pt x="3370833" y="790828"/>
                  </a:lnTo>
                  <a:lnTo>
                    <a:pt x="3372357" y="789939"/>
                  </a:lnTo>
                  <a:lnTo>
                    <a:pt x="3373881" y="789051"/>
                  </a:lnTo>
                  <a:lnTo>
                    <a:pt x="3381502" y="784606"/>
                  </a:lnTo>
                  <a:lnTo>
                    <a:pt x="3383026" y="783716"/>
                  </a:lnTo>
                  <a:lnTo>
                    <a:pt x="3395218" y="776605"/>
                  </a:lnTo>
                  <a:lnTo>
                    <a:pt x="3396742" y="775715"/>
                  </a:lnTo>
                  <a:lnTo>
                    <a:pt x="3398266" y="774826"/>
                  </a:lnTo>
                  <a:lnTo>
                    <a:pt x="3399790" y="773938"/>
                  </a:lnTo>
                  <a:lnTo>
                    <a:pt x="3401314" y="773049"/>
                  </a:lnTo>
                  <a:lnTo>
                    <a:pt x="3402838" y="772160"/>
                  </a:lnTo>
                  <a:lnTo>
                    <a:pt x="3404361" y="771271"/>
                  </a:lnTo>
                  <a:lnTo>
                    <a:pt x="3405885" y="770382"/>
                  </a:lnTo>
                  <a:lnTo>
                    <a:pt x="3407409" y="769493"/>
                  </a:lnTo>
                  <a:lnTo>
                    <a:pt x="3408933" y="768603"/>
                  </a:lnTo>
                  <a:lnTo>
                    <a:pt x="3419602" y="762381"/>
                  </a:lnTo>
                  <a:lnTo>
                    <a:pt x="3421126" y="761491"/>
                  </a:lnTo>
                  <a:lnTo>
                    <a:pt x="3433318" y="754380"/>
                  </a:lnTo>
                  <a:lnTo>
                    <a:pt x="3434842" y="753490"/>
                  </a:lnTo>
                  <a:lnTo>
                    <a:pt x="3436366" y="752601"/>
                  </a:lnTo>
                  <a:lnTo>
                    <a:pt x="3437890" y="751713"/>
                  </a:lnTo>
                  <a:lnTo>
                    <a:pt x="3439414" y="750824"/>
                  </a:lnTo>
                  <a:lnTo>
                    <a:pt x="3440938" y="749935"/>
                  </a:lnTo>
                  <a:lnTo>
                    <a:pt x="3442461" y="749046"/>
                  </a:lnTo>
                  <a:lnTo>
                    <a:pt x="3443985" y="748157"/>
                  </a:lnTo>
                  <a:lnTo>
                    <a:pt x="3445509" y="747268"/>
                  </a:lnTo>
                  <a:lnTo>
                    <a:pt x="3447033" y="746378"/>
                  </a:lnTo>
                  <a:lnTo>
                    <a:pt x="3457702" y="740156"/>
                  </a:lnTo>
                  <a:lnTo>
                    <a:pt x="3459226" y="739266"/>
                  </a:lnTo>
                  <a:lnTo>
                    <a:pt x="3468370" y="733933"/>
                  </a:lnTo>
                  <a:lnTo>
                    <a:pt x="3469894" y="732916"/>
                  </a:lnTo>
                  <a:lnTo>
                    <a:pt x="3479038" y="727583"/>
                  </a:lnTo>
                  <a:lnTo>
                    <a:pt x="3480561" y="726694"/>
                  </a:lnTo>
                  <a:lnTo>
                    <a:pt x="3482085" y="725805"/>
                  </a:lnTo>
                  <a:lnTo>
                    <a:pt x="3483609" y="724915"/>
                  </a:lnTo>
                  <a:lnTo>
                    <a:pt x="3485133" y="724026"/>
                  </a:lnTo>
                  <a:lnTo>
                    <a:pt x="3494278" y="718693"/>
                  </a:lnTo>
                  <a:lnTo>
                    <a:pt x="3495802" y="717803"/>
                  </a:lnTo>
                  <a:lnTo>
                    <a:pt x="3506470" y="711581"/>
                  </a:lnTo>
                  <a:lnTo>
                    <a:pt x="3507994" y="710691"/>
                  </a:lnTo>
                  <a:lnTo>
                    <a:pt x="3517138" y="705358"/>
                  </a:lnTo>
                  <a:lnTo>
                    <a:pt x="3518661" y="704469"/>
                  </a:lnTo>
                  <a:lnTo>
                    <a:pt x="3520185" y="703580"/>
                  </a:lnTo>
                  <a:lnTo>
                    <a:pt x="3521709" y="702690"/>
                  </a:lnTo>
                  <a:lnTo>
                    <a:pt x="3523233" y="701801"/>
                  </a:lnTo>
                  <a:lnTo>
                    <a:pt x="3532378" y="696468"/>
                  </a:lnTo>
                  <a:lnTo>
                    <a:pt x="3533902" y="695578"/>
                  </a:lnTo>
                  <a:lnTo>
                    <a:pt x="3544570" y="689356"/>
                  </a:lnTo>
                  <a:lnTo>
                    <a:pt x="3546094" y="688466"/>
                  </a:lnTo>
                  <a:lnTo>
                    <a:pt x="3555238" y="683133"/>
                  </a:lnTo>
                  <a:lnTo>
                    <a:pt x="3556761" y="682244"/>
                  </a:lnTo>
                  <a:lnTo>
                    <a:pt x="3558285" y="681355"/>
                  </a:lnTo>
                  <a:lnTo>
                    <a:pt x="3559809" y="680465"/>
                  </a:lnTo>
                  <a:lnTo>
                    <a:pt x="3561333" y="679576"/>
                  </a:lnTo>
                  <a:lnTo>
                    <a:pt x="3570478" y="674243"/>
                  </a:lnTo>
                  <a:lnTo>
                    <a:pt x="3572002" y="673353"/>
                  </a:lnTo>
                  <a:lnTo>
                    <a:pt x="3573526" y="672464"/>
                  </a:lnTo>
                  <a:lnTo>
                    <a:pt x="3575050" y="671576"/>
                  </a:lnTo>
                  <a:lnTo>
                    <a:pt x="3576574" y="670687"/>
                  </a:lnTo>
                  <a:lnTo>
                    <a:pt x="3578098" y="669671"/>
                  </a:lnTo>
                  <a:lnTo>
                    <a:pt x="3579622" y="668782"/>
                  </a:lnTo>
                  <a:lnTo>
                    <a:pt x="3581146" y="667893"/>
                  </a:lnTo>
                  <a:lnTo>
                    <a:pt x="3582670" y="667003"/>
                  </a:lnTo>
                  <a:lnTo>
                    <a:pt x="3593338" y="660781"/>
                  </a:lnTo>
                  <a:lnTo>
                    <a:pt x="3594861" y="659891"/>
                  </a:lnTo>
                  <a:lnTo>
                    <a:pt x="3607054" y="652780"/>
                  </a:lnTo>
                  <a:lnTo>
                    <a:pt x="3608578" y="651890"/>
                  </a:lnTo>
                  <a:lnTo>
                    <a:pt x="3619246" y="645668"/>
                  </a:lnTo>
                  <a:lnTo>
                    <a:pt x="3620770" y="644778"/>
                  </a:lnTo>
                  <a:lnTo>
                    <a:pt x="3631438" y="638556"/>
                  </a:lnTo>
                  <a:lnTo>
                    <a:pt x="3632961" y="637666"/>
                  </a:lnTo>
                  <a:lnTo>
                    <a:pt x="3645154" y="630555"/>
                  </a:lnTo>
                  <a:lnTo>
                    <a:pt x="3646678" y="629665"/>
                  </a:lnTo>
                  <a:lnTo>
                    <a:pt x="3657346" y="623443"/>
                  </a:lnTo>
                  <a:lnTo>
                    <a:pt x="3658870" y="622553"/>
                  </a:lnTo>
                  <a:lnTo>
                    <a:pt x="3669538" y="616331"/>
                  </a:lnTo>
                  <a:lnTo>
                    <a:pt x="3671061" y="615441"/>
                  </a:lnTo>
                  <a:lnTo>
                    <a:pt x="3683254" y="608330"/>
                  </a:lnTo>
                  <a:lnTo>
                    <a:pt x="3684778" y="607440"/>
                  </a:lnTo>
                  <a:lnTo>
                    <a:pt x="3686302" y="606425"/>
                  </a:lnTo>
                  <a:lnTo>
                    <a:pt x="3687826" y="605536"/>
                  </a:lnTo>
                  <a:lnTo>
                    <a:pt x="3689350" y="604647"/>
                  </a:lnTo>
                  <a:lnTo>
                    <a:pt x="3690874" y="603758"/>
                  </a:lnTo>
                  <a:lnTo>
                    <a:pt x="3692398" y="602869"/>
                  </a:lnTo>
                  <a:lnTo>
                    <a:pt x="3693922" y="601980"/>
                  </a:lnTo>
                  <a:lnTo>
                    <a:pt x="3695446" y="601090"/>
                  </a:lnTo>
                  <a:lnTo>
                    <a:pt x="3706114" y="594868"/>
                  </a:lnTo>
                  <a:lnTo>
                    <a:pt x="3707638" y="593978"/>
                  </a:lnTo>
                  <a:lnTo>
                    <a:pt x="3709161" y="593089"/>
                  </a:lnTo>
                  <a:lnTo>
                    <a:pt x="3710685" y="592201"/>
                  </a:lnTo>
                  <a:lnTo>
                    <a:pt x="3712209" y="591312"/>
                  </a:lnTo>
                  <a:lnTo>
                    <a:pt x="3713733" y="590423"/>
                  </a:lnTo>
                  <a:lnTo>
                    <a:pt x="3715257" y="589534"/>
                  </a:lnTo>
                  <a:lnTo>
                    <a:pt x="3716781" y="588645"/>
                  </a:lnTo>
                  <a:lnTo>
                    <a:pt x="3718305" y="587756"/>
                  </a:lnTo>
                  <a:lnTo>
                    <a:pt x="3719829" y="586866"/>
                  </a:lnTo>
                  <a:lnTo>
                    <a:pt x="3732022" y="579755"/>
                  </a:lnTo>
                  <a:lnTo>
                    <a:pt x="3733546" y="578865"/>
                  </a:lnTo>
                  <a:lnTo>
                    <a:pt x="3744214" y="572643"/>
                  </a:lnTo>
                  <a:lnTo>
                    <a:pt x="3745738" y="571753"/>
                  </a:lnTo>
                  <a:lnTo>
                    <a:pt x="3747261" y="570864"/>
                  </a:lnTo>
                  <a:lnTo>
                    <a:pt x="3748785" y="569976"/>
                  </a:lnTo>
                  <a:lnTo>
                    <a:pt x="3750309" y="569087"/>
                  </a:lnTo>
                  <a:lnTo>
                    <a:pt x="3751833" y="568198"/>
                  </a:lnTo>
                  <a:lnTo>
                    <a:pt x="3753357" y="567309"/>
                  </a:lnTo>
                  <a:lnTo>
                    <a:pt x="3754881" y="566420"/>
                  </a:lnTo>
                  <a:lnTo>
                    <a:pt x="3756405" y="565531"/>
                  </a:lnTo>
                  <a:lnTo>
                    <a:pt x="3757929" y="564641"/>
                  </a:lnTo>
                  <a:lnTo>
                    <a:pt x="3770122" y="557530"/>
                  </a:lnTo>
                  <a:lnTo>
                    <a:pt x="3771646" y="556640"/>
                  </a:lnTo>
                  <a:lnTo>
                    <a:pt x="3782314" y="550418"/>
                  </a:lnTo>
                  <a:lnTo>
                    <a:pt x="3783838" y="549528"/>
                  </a:lnTo>
                  <a:lnTo>
                    <a:pt x="3785361" y="548639"/>
                  </a:lnTo>
                  <a:lnTo>
                    <a:pt x="3786885" y="547751"/>
                  </a:lnTo>
                  <a:lnTo>
                    <a:pt x="3788409" y="546862"/>
                  </a:lnTo>
                  <a:lnTo>
                    <a:pt x="3789933" y="545973"/>
                  </a:lnTo>
                  <a:lnTo>
                    <a:pt x="3791457" y="544957"/>
                  </a:lnTo>
                  <a:lnTo>
                    <a:pt x="3792981" y="544068"/>
                  </a:lnTo>
                  <a:lnTo>
                    <a:pt x="3794505" y="543178"/>
                  </a:lnTo>
                  <a:lnTo>
                    <a:pt x="3796029" y="542289"/>
                  </a:lnTo>
                  <a:lnTo>
                    <a:pt x="3797554" y="541401"/>
                  </a:lnTo>
                  <a:lnTo>
                    <a:pt x="3805174" y="536956"/>
                  </a:lnTo>
                  <a:lnTo>
                    <a:pt x="3806698" y="536066"/>
                  </a:lnTo>
                  <a:lnTo>
                    <a:pt x="3818890" y="528955"/>
                  </a:lnTo>
                  <a:lnTo>
                    <a:pt x="3820414" y="528065"/>
                  </a:lnTo>
                  <a:lnTo>
                    <a:pt x="3821938" y="527176"/>
                  </a:lnTo>
                  <a:lnTo>
                    <a:pt x="3823461" y="526288"/>
                  </a:lnTo>
                  <a:lnTo>
                    <a:pt x="3824985" y="525399"/>
                  </a:lnTo>
                  <a:lnTo>
                    <a:pt x="3826509" y="524510"/>
                  </a:lnTo>
                  <a:lnTo>
                    <a:pt x="3828033" y="523621"/>
                  </a:lnTo>
                  <a:lnTo>
                    <a:pt x="3829557" y="522732"/>
                  </a:lnTo>
                  <a:lnTo>
                    <a:pt x="3831081" y="521843"/>
                  </a:lnTo>
                  <a:lnTo>
                    <a:pt x="3832605" y="520953"/>
                  </a:lnTo>
                  <a:lnTo>
                    <a:pt x="3843274" y="514731"/>
                  </a:lnTo>
                  <a:lnTo>
                    <a:pt x="3844798" y="513841"/>
                  </a:lnTo>
                  <a:lnTo>
                    <a:pt x="3856990" y="506730"/>
                  </a:lnTo>
                  <a:lnTo>
                    <a:pt x="3858514" y="505840"/>
                  </a:lnTo>
                  <a:lnTo>
                    <a:pt x="3860038" y="504951"/>
                  </a:lnTo>
                  <a:lnTo>
                    <a:pt x="3861561" y="504063"/>
                  </a:lnTo>
                  <a:lnTo>
                    <a:pt x="3863085" y="503174"/>
                  </a:lnTo>
                  <a:lnTo>
                    <a:pt x="3864609" y="502285"/>
                  </a:lnTo>
                  <a:lnTo>
                    <a:pt x="3866133" y="501396"/>
                  </a:lnTo>
                  <a:lnTo>
                    <a:pt x="3867657" y="500507"/>
                  </a:lnTo>
                  <a:lnTo>
                    <a:pt x="3869181" y="499618"/>
                  </a:lnTo>
                  <a:lnTo>
                    <a:pt x="3870705" y="498728"/>
                  </a:lnTo>
                  <a:lnTo>
                    <a:pt x="3881374" y="492506"/>
                  </a:lnTo>
                  <a:lnTo>
                    <a:pt x="3882898" y="491616"/>
                  </a:lnTo>
                  <a:lnTo>
                    <a:pt x="3895090" y="484505"/>
                  </a:lnTo>
                  <a:lnTo>
                    <a:pt x="3896614" y="483615"/>
                  </a:lnTo>
                  <a:lnTo>
                    <a:pt x="3898138" y="482726"/>
                  </a:lnTo>
                  <a:lnTo>
                    <a:pt x="3899661" y="481838"/>
                  </a:lnTo>
                  <a:lnTo>
                    <a:pt x="3901185" y="480822"/>
                  </a:lnTo>
                  <a:lnTo>
                    <a:pt x="3902709" y="479933"/>
                  </a:lnTo>
                  <a:lnTo>
                    <a:pt x="3904233" y="479044"/>
                  </a:lnTo>
                  <a:lnTo>
                    <a:pt x="3905757" y="478155"/>
                  </a:lnTo>
                  <a:lnTo>
                    <a:pt x="3907281" y="477265"/>
                  </a:lnTo>
                  <a:lnTo>
                    <a:pt x="3917950" y="471043"/>
                  </a:lnTo>
                  <a:lnTo>
                    <a:pt x="3919474" y="470153"/>
                  </a:lnTo>
                  <a:lnTo>
                    <a:pt x="3930142" y="463931"/>
                  </a:lnTo>
                  <a:lnTo>
                    <a:pt x="3931666" y="463041"/>
                  </a:lnTo>
                  <a:lnTo>
                    <a:pt x="3933190" y="462152"/>
                  </a:lnTo>
                  <a:lnTo>
                    <a:pt x="3934714" y="461263"/>
                  </a:lnTo>
                  <a:lnTo>
                    <a:pt x="3936238" y="460375"/>
                  </a:lnTo>
                  <a:lnTo>
                    <a:pt x="3937761" y="459486"/>
                  </a:lnTo>
                  <a:lnTo>
                    <a:pt x="3939285" y="458597"/>
                  </a:lnTo>
                  <a:lnTo>
                    <a:pt x="3940809" y="457708"/>
                  </a:lnTo>
                  <a:lnTo>
                    <a:pt x="3942333" y="456819"/>
                  </a:lnTo>
                  <a:lnTo>
                    <a:pt x="3943857" y="455930"/>
                  </a:lnTo>
                  <a:lnTo>
                    <a:pt x="3945381" y="455040"/>
                  </a:lnTo>
                  <a:lnTo>
                    <a:pt x="3956050" y="448818"/>
                  </a:lnTo>
                  <a:lnTo>
                    <a:pt x="3957574" y="447928"/>
                  </a:lnTo>
                  <a:lnTo>
                    <a:pt x="3968242" y="441706"/>
                  </a:lnTo>
                  <a:lnTo>
                    <a:pt x="3969766" y="440816"/>
                  </a:lnTo>
                  <a:lnTo>
                    <a:pt x="3971290" y="439927"/>
                  </a:lnTo>
                  <a:lnTo>
                    <a:pt x="3972814" y="439038"/>
                  </a:lnTo>
                  <a:lnTo>
                    <a:pt x="3974338" y="438150"/>
                  </a:lnTo>
                  <a:lnTo>
                    <a:pt x="3975861" y="437261"/>
                  </a:lnTo>
                  <a:lnTo>
                    <a:pt x="3977385" y="436372"/>
                  </a:lnTo>
                  <a:lnTo>
                    <a:pt x="3978909" y="435483"/>
                  </a:lnTo>
                  <a:lnTo>
                    <a:pt x="3980433" y="434594"/>
                  </a:lnTo>
                  <a:lnTo>
                    <a:pt x="3981957" y="433705"/>
                  </a:lnTo>
                  <a:lnTo>
                    <a:pt x="3983481" y="432815"/>
                  </a:lnTo>
                  <a:lnTo>
                    <a:pt x="3994150" y="426593"/>
                  </a:lnTo>
                  <a:lnTo>
                    <a:pt x="3995674" y="425703"/>
                  </a:lnTo>
                  <a:lnTo>
                    <a:pt x="4006342" y="419481"/>
                  </a:lnTo>
                  <a:lnTo>
                    <a:pt x="4007866" y="418591"/>
                  </a:lnTo>
                  <a:lnTo>
                    <a:pt x="4009390" y="417575"/>
                  </a:lnTo>
                  <a:lnTo>
                    <a:pt x="4010914" y="416687"/>
                  </a:lnTo>
                  <a:lnTo>
                    <a:pt x="4012438" y="415798"/>
                  </a:lnTo>
                  <a:lnTo>
                    <a:pt x="4013961" y="414909"/>
                  </a:lnTo>
                  <a:lnTo>
                    <a:pt x="4015485" y="414020"/>
                  </a:lnTo>
                  <a:lnTo>
                    <a:pt x="4017009" y="413131"/>
                  </a:lnTo>
                  <a:lnTo>
                    <a:pt x="4018533" y="412241"/>
                  </a:lnTo>
                  <a:lnTo>
                    <a:pt x="4020057" y="411352"/>
                  </a:lnTo>
                  <a:lnTo>
                    <a:pt x="4021581" y="410463"/>
                  </a:lnTo>
                  <a:lnTo>
                    <a:pt x="4030726" y="405130"/>
                  </a:lnTo>
                  <a:lnTo>
                    <a:pt x="4032250" y="404240"/>
                  </a:lnTo>
                  <a:lnTo>
                    <a:pt x="4042918" y="398018"/>
                  </a:lnTo>
                  <a:lnTo>
                    <a:pt x="4044442" y="397128"/>
                  </a:lnTo>
                  <a:lnTo>
                    <a:pt x="4045966" y="396239"/>
                  </a:lnTo>
                  <a:lnTo>
                    <a:pt x="4047490" y="395350"/>
                  </a:lnTo>
                  <a:lnTo>
                    <a:pt x="4049014" y="394462"/>
                  </a:lnTo>
                  <a:lnTo>
                    <a:pt x="4050538" y="393573"/>
                  </a:lnTo>
                  <a:lnTo>
                    <a:pt x="4052061" y="392684"/>
                  </a:lnTo>
                  <a:lnTo>
                    <a:pt x="4053585" y="391795"/>
                  </a:lnTo>
                  <a:lnTo>
                    <a:pt x="4055109" y="390906"/>
                  </a:lnTo>
                  <a:lnTo>
                    <a:pt x="4056633" y="390016"/>
                  </a:lnTo>
                  <a:lnTo>
                    <a:pt x="4068826" y="382905"/>
                  </a:lnTo>
                  <a:lnTo>
                    <a:pt x="4070350" y="382015"/>
                  </a:lnTo>
                  <a:lnTo>
                    <a:pt x="4081018" y="375793"/>
                  </a:lnTo>
                  <a:lnTo>
                    <a:pt x="4082542" y="374903"/>
                  </a:lnTo>
                  <a:lnTo>
                    <a:pt x="4084066" y="374014"/>
                  </a:lnTo>
                  <a:lnTo>
                    <a:pt x="4085590" y="373125"/>
                  </a:lnTo>
                  <a:lnTo>
                    <a:pt x="4087114" y="372237"/>
                  </a:lnTo>
                  <a:lnTo>
                    <a:pt x="4088638" y="371348"/>
                  </a:lnTo>
                  <a:lnTo>
                    <a:pt x="4090161" y="370459"/>
                  </a:lnTo>
                  <a:lnTo>
                    <a:pt x="4091685" y="369570"/>
                  </a:lnTo>
                  <a:lnTo>
                    <a:pt x="4093209" y="368681"/>
                  </a:lnTo>
                  <a:lnTo>
                    <a:pt x="4094733" y="367791"/>
                  </a:lnTo>
                  <a:lnTo>
                    <a:pt x="4106926" y="360680"/>
                  </a:lnTo>
                  <a:lnTo>
                    <a:pt x="4108450" y="359790"/>
                  </a:lnTo>
                  <a:lnTo>
                    <a:pt x="4109974" y="358901"/>
                  </a:lnTo>
                  <a:lnTo>
                    <a:pt x="4111498" y="358013"/>
                  </a:lnTo>
                  <a:lnTo>
                    <a:pt x="4113022" y="357124"/>
                  </a:lnTo>
                  <a:lnTo>
                    <a:pt x="4114546" y="356108"/>
                  </a:lnTo>
                  <a:lnTo>
                    <a:pt x="4116070" y="355219"/>
                  </a:lnTo>
                  <a:lnTo>
                    <a:pt x="4117594" y="354330"/>
                  </a:lnTo>
                  <a:lnTo>
                    <a:pt x="4119118" y="353440"/>
                  </a:lnTo>
                  <a:lnTo>
                    <a:pt x="4126738" y="348996"/>
                  </a:lnTo>
                  <a:lnTo>
                    <a:pt x="4128261" y="348107"/>
                  </a:lnTo>
                  <a:lnTo>
                    <a:pt x="4129785" y="347218"/>
                  </a:lnTo>
                  <a:lnTo>
                    <a:pt x="4131309" y="346328"/>
                  </a:lnTo>
                  <a:lnTo>
                    <a:pt x="4132833" y="345439"/>
                  </a:lnTo>
                  <a:lnTo>
                    <a:pt x="4141978" y="340106"/>
                  </a:lnTo>
                  <a:lnTo>
                    <a:pt x="4143502" y="339216"/>
                  </a:lnTo>
                  <a:lnTo>
                    <a:pt x="4155694" y="332105"/>
                  </a:lnTo>
                  <a:lnTo>
                    <a:pt x="4157218" y="331215"/>
                  </a:lnTo>
                  <a:lnTo>
                    <a:pt x="4164838" y="326771"/>
                  </a:lnTo>
                  <a:lnTo>
                    <a:pt x="4166361" y="325882"/>
                  </a:lnTo>
                  <a:lnTo>
                    <a:pt x="4167885" y="324993"/>
                  </a:lnTo>
                  <a:lnTo>
                    <a:pt x="4169409" y="324103"/>
                  </a:lnTo>
                  <a:lnTo>
                    <a:pt x="4170933" y="323214"/>
                  </a:lnTo>
                  <a:lnTo>
                    <a:pt x="4180078" y="317881"/>
                  </a:lnTo>
                  <a:lnTo>
                    <a:pt x="4181602" y="316991"/>
                  </a:lnTo>
                  <a:lnTo>
                    <a:pt x="4193794" y="309880"/>
                  </a:lnTo>
                  <a:lnTo>
                    <a:pt x="4195318" y="308990"/>
                  </a:lnTo>
                  <a:lnTo>
                    <a:pt x="4202938" y="304546"/>
                  </a:lnTo>
                  <a:lnTo>
                    <a:pt x="4204461" y="303657"/>
                  </a:lnTo>
                  <a:lnTo>
                    <a:pt x="4205985" y="302768"/>
                  </a:lnTo>
                  <a:lnTo>
                    <a:pt x="4207509" y="301878"/>
                  </a:lnTo>
                  <a:lnTo>
                    <a:pt x="4209033" y="300989"/>
                  </a:lnTo>
                  <a:lnTo>
                    <a:pt x="4218178" y="295656"/>
                  </a:lnTo>
                  <a:lnTo>
                    <a:pt x="4219702" y="294766"/>
                  </a:lnTo>
                  <a:lnTo>
                    <a:pt x="4221226" y="293877"/>
                  </a:lnTo>
                  <a:lnTo>
                    <a:pt x="4222750" y="292862"/>
                  </a:lnTo>
                  <a:lnTo>
                    <a:pt x="4224274" y="291973"/>
                  </a:lnTo>
                  <a:lnTo>
                    <a:pt x="4225798" y="291084"/>
                  </a:lnTo>
                  <a:lnTo>
                    <a:pt x="4227322" y="290195"/>
                  </a:lnTo>
                  <a:lnTo>
                    <a:pt x="4228846" y="289306"/>
                  </a:lnTo>
                  <a:lnTo>
                    <a:pt x="4230370" y="288416"/>
                  </a:lnTo>
                  <a:lnTo>
                    <a:pt x="4241038" y="282194"/>
                  </a:lnTo>
                  <a:lnTo>
                    <a:pt x="4242561" y="281305"/>
                  </a:lnTo>
                  <a:lnTo>
                    <a:pt x="4244085" y="280415"/>
                  </a:lnTo>
                  <a:lnTo>
                    <a:pt x="4245609" y="279526"/>
                  </a:lnTo>
                  <a:lnTo>
                    <a:pt x="4247133" y="278638"/>
                  </a:lnTo>
                  <a:lnTo>
                    <a:pt x="4254754" y="274193"/>
                  </a:lnTo>
                  <a:lnTo>
                    <a:pt x="4256278" y="273303"/>
                  </a:lnTo>
                  <a:lnTo>
                    <a:pt x="4266946" y="267081"/>
                  </a:lnTo>
                  <a:lnTo>
                    <a:pt x="4268470" y="266191"/>
                  </a:lnTo>
                  <a:lnTo>
                    <a:pt x="4279138" y="259969"/>
                  </a:lnTo>
                  <a:lnTo>
                    <a:pt x="4280661" y="259080"/>
                  </a:lnTo>
                  <a:lnTo>
                    <a:pt x="4282185" y="258190"/>
                  </a:lnTo>
                  <a:lnTo>
                    <a:pt x="4283709" y="257301"/>
                  </a:lnTo>
                  <a:lnTo>
                    <a:pt x="4285233" y="256412"/>
                  </a:lnTo>
                  <a:lnTo>
                    <a:pt x="4292854" y="251968"/>
                  </a:lnTo>
                  <a:lnTo>
                    <a:pt x="4294378" y="251078"/>
                  </a:lnTo>
                  <a:lnTo>
                    <a:pt x="4305046" y="244856"/>
                  </a:lnTo>
                  <a:lnTo>
                    <a:pt x="4306570" y="243966"/>
                  </a:lnTo>
                  <a:lnTo>
                    <a:pt x="4317238" y="237744"/>
                  </a:lnTo>
                  <a:lnTo>
                    <a:pt x="4318761" y="236855"/>
                  </a:lnTo>
                  <a:lnTo>
                    <a:pt x="4320285" y="235965"/>
                  </a:lnTo>
                  <a:lnTo>
                    <a:pt x="4321809" y="235076"/>
                  </a:lnTo>
                  <a:lnTo>
                    <a:pt x="4323333" y="234187"/>
                  </a:lnTo>
                  <a:lnTo>
                    <a:pt x="4330954" y="229743"/>
                  </a:lnTo>
                  <a:lnTo>
                    <a:pt x="4332478" y="228726"/>
                  </a:lnTo>
                  <a:lnTo>
                    <a:pt x="4341622" y="223393"/>
                  </a:lnTo>
                  <a:lnTo>
                    <a:pt x="4343146" y="222503"/>
                  </a:lnTo>
                  <a:lnTo>
                    <a:pt x="4353814" y="216281"/>
                  </a:lnTo>
                  <a:lnTo>
                    <a:pt x="4355338" y="215391"/>
                  </a:lnTo>
                  <a:lnTo>
                    <a:pt x="4356861" y="214502"/>
                  </a:lnTo>
                  <a:lnTo>
                    <a:pt x="4358385" y="213613"/>
                  </a:lnTo>
                  <a:lnTo>
                    <a:pt x="4359909" y="212725"/>
                  </a:lnTo>
                  <a:lnTo>
                    <a:pt x="4367530" y="208280"/>
                  </a:lnTo>
                  <a:lnTo>
                    <a:pt x="4369054" y="207390"/>
                  </a:lnTo>
                  <a:lnTo>
                    <a:pt x="4379722" y="201168"/>
                  </a:lnTo>
                  <a:lnTo>
                    <a:pt x="4381246" y="200278"/>
                  </a:lnTo>
                  <a:lnTo>
                    <a:pt x="4391914" y="194056"/>
                  </a:lnTo>
                  <a:lnTo>
                    <a:pt x="4393438" y="193166"/>
                  </a:lnTo>
                  <a:lnTo>
                    <a:pt x="4394961" y="192277"/>
                  </a:lnTo>
                  <a:lnTo>
                    <a:pt x="4396485" y="191388"/>
                  </a:lnTo>
                  <a:lnTo>
                    <a:pt x="4398009" y="190500"/>
                  </a:lnTo>
                  <a:lnTo>
                    <a:pt x="4405630" y="186055"/>
                  </a:lnTo>
                  <a:lnTo>
                    <a:pt x="4407154" y="185165"/>
                  </a:lnTo>
                  <a:lnTo>
                    <a:pt x="4417822" y="178943"/>
                  </a:lnTo>
                  <a:lnTo>
                    <a:pt x="4419346" y="178053"/>
                  </a:lnTo>
                  <a:lnTo>
                    <a:pt x="4430014" y="171831"/>
                  </a:lnTo>
                  <a:lnTo>
                    <a:pt x="4431538" y="170941"/>
                  </a:lnTo>
                  <a:lnTo>
                    <a:pt x="4433061" y="170052"/>
                  </a:lnTo>
                  <a:lnTo>
                    <a:pt x="4434585" y="169163"/>
                  </a:lnTo>
                  <a:lnTo>
                    <a:pt x="4436109" y="168275"/>
                  </a:lnTo>
                  <a:lnTo>
                    <a:pt x="4437633" y="167259"/>
                  </a:lnTo>
                  <a:lnTo>
                    <a:pt x="4439158" y="166370"/>
                  </a:lnTo>
                  <a:lnTo>
                    <a:pt x="4440682" y="165481"/>
                  </a:lnTo>
                  <a:lnTo>
                    <a:pt x="4442206" y="164591"/>
                  </a:lnTo>
                  <a:lnTo>
                    <a:pt x="4443730" y="163702"/>
                  </a:lnTo>
                  <a:lnTo>
                    <a:pt x="4445254" y="162813"/>
                  </a:lnTo>
                  <a:lnTo>
                    <a:pt x="4454398" y="157480"/>
                  </a:lnTo>
                  <a:lnTo>
                    <a:pt x="4455922" y="156590"/>
                  </a:lnTo>
                  <a:lnTo>
                    <a:pt x="4466590" y="150368"/>
                  </a:lnTo>
                  <a:lnTo>
                    <a:pt x="4468114" y="149478"/>
                  </a:lnTo>
                  <a:lnTo>
                    <a:pt x="4469638" y="148589"/>
                  </a:lnTo>
                  <a:lnTo>
                    <a:pt x="4471161" y="147700"/>
                  </a:lnTo>
                  <a:lnTo>
                    <a:pt x="4472685" y="146812"/>
                  </a:lnTo>
                  <a:lnTo>
                    <a:pt x="4474209" y="145923"/>
                  </a:lnTo>
                  <a:lnTo>
                    <a:pt x="4475733" y="145034"/>
                  </a:lnTo>
                  <a:lnTo>
                    <a:pt x="4477258" y="144145"/>
                  </a:lnTo>
                  <a:lnTo>
                    <a:pt x="4478782" y="143256"/>
                  </a:lnTo>
                  <a:lnTo>
                    <a:pt x="4480306" y="142366"/>
                  </a:lnTo>
                  <a:lnTo>
                    <a:pt x="4492498" y="135255"/>
                  </a:lnTo>
                  <a:lnTo>
                    <a:pt x="4494022" y="134365"/>
                  </a:lnTo>
                  <a:lnTo>
                    <a:pt x="4504690" y="128143"/>
                  </a:lnTo>
                  <a:lnTo>
                    <a:pt x="4506214" y="127253"/>
                  </a:lnTo>
                  <a:lnTo>
                    <a:pt x="4507738" y="126364"/>
                  </a:lnTo>
                  <a:lnTo>
                    <a:pt x="4509261" y="125475"/>
                  </a:lnTo>
                  <a:lnTo>
                    <a:pt x="4510785" y="124587"/>
                  </a:lnTo>
                  <a:lnTo>
                    <a:pt x="4512309" y="123698"/>
                  </a:lnTo>
                  <a:lnTo>
                    <a:pt x="4513833" y="122809"/>
                  </a:lnTo>
                  <a:lnTo>
                    <a:pt x="4515358" y="121920"/>
                  </a:lnTo>
                  <a:lnTo>
                    <a:pt x="4516882" y="121031"/>
                  </a:lnTo>
                  <a:lnTo>
                    <a:pt x="4518406" y="120141"/>
                  </a:lnTo>
                  <a:lnTo>
                    <a:pt x="4530598" y="113030"/>
                  </a:lnTo>
                  <a:lnTo>
                    <a:pt x="4532122" y="112140"/>
                  </a:lnTo>
                  <a:lnTo>
                    <a:pt x="4542790" y="105918"/>
                  </a:lnTo>
                  <a:lnTo>
                    <a:pt x="4544314" y="105028"/>
                  </a:lnTo>
                  <a:lnTo>
                    <a:pt x="4545838" y="104012"/>
                  </a:lnTo>
                  <a:lnTo>
                    <a:pt x="4547361" y="103124"/>
                  </a:lnTo>
                  <a:lnTo>
                    <a:pt x="4548885" y="102235"/>
                  </a:lnTo>
                  <a:lnTo>
                    <a:pt x="4550409" y="101346"/>
                  </a:lnTo>
                  <a:lnTo>
                    <a:pt x="4551933" y="100457"/>
                  </a:lnTo>
                  <a:lnTo>
                    <a:pt x="4553458" y="99568"/>
                  </a:lnTo>
                  <a:lnTo>
                    <a:pt x="4554982" y="98678"/>
                  </a:lnTo>
                  <a:lnTo>
                    <a:pt x="4565650" y="92456"/>
                  </a:lnTo>
                  <a:lnTo>
                    <a:pt x="4567174" y="91566"/>
                  </a:lnTo>
                  <a:lnTo>
                    <a:pt x="4579366" y="84455"/>
                  </a:lnTo>
                  <a:lnTo>
                    <a:pt x="4580890" y="83565"/>
                  </a:lnTo>
                  <a:lnTo>
                    <a:pt x="4582414" y="82676"/>
                  </a:lnTo>
                  <a:lnTo>
                    <a:pt x="4583938" y="81787"/>
                  </a:lnTo>
                  <a:lnTo>
                    <a:pt x="4585461" y="80899"/>
                  </a:lnTo>
                  <a:lnTo>
                    <a:pt x="4586985" y="80010"/>
                  </a:lnTo>
                  <a:lnTo>
                    <a:pt x="4588509" y="79121"/>
                  </a:lnTo>
                  <a:lnTo>
                    <a:pt x="4590033" y="78232"/>
                  </a:lnTo>
                  <a:lnTo>
                    <a:pt x="4591558" y="77343"/>
                  </a:lnTo>
                  <a:lnTo>
                    <a:pt x="4593082" y="76453"/>
                  </a:lnTo>
                  <a:lnTo>
                    <a:pt x="4603750" y="70231"/>
                  </a:lnTo>
                  <a:lnTo>
                    <a:pt x="4605274" y="69341"/>
                  </a:lnTo>
                  <a:lnTo>
                    <a:pt x="4612894" y="64897"/>
                  </a:lnTo>
                  <a:lnTo>
                    <a:pt x="4614417" y="64008"/>
                  </a:lnTo>
                  <a:lnTo>
                    <a:pt x="4615941" y="63119"/>
                  </a:lnTo>
                  <a:lnTo>
                    <a:pt x="4617465" y="62230"/>
                  </a:lnTo>
                  <a:lnTo>
                    <a:pt x="4618989" y="61340"/>
                  </a:lnTo>
                  <a:lnTo>
                    <a:pt x="4629658" y="55118"/>
                  </a:lnTo>
                  <a:lnTo>
                    <a:pt x="4631182" y="54228"/>
                  </a:lnTo>
                  <a:lnTo>
                    <a:pt x="4641850" y="48006"/>
                  </a:lnTo>
                  <a:lnTo>
                    <a:pt x="4643374" y="47116"/>
                  </a:lnTo>
                  <a:lnTo>
                    <a:pt x="4650994" y="42672"/>
                  </a:lnTo>
                  <a:lnTo>
                    <a:pt x="4652517" y="41783"/>
                  </a:lnTo>
                  <a:lnTo>
                    <a:pt x="4654041" y="40766"/>
                  </a:lnTo>
                  <a:lnTo>
                    <a:pt x="4655565" y="39877"/>
                  </a:lnTo>
                  <a:lnTo>
                    <a:pt x="4657089" y="38988"/>
                  </a:lnTo>
                  <a:lnTo>
                    <a:pt x="4666233" y="33655"/>
                  </a:lnTo>
                  <a:lnTo>
                    <a:pt x="4667758" y="32765"/>
                  </a:lnTo>
                  <a:lnTo>
                    <a:pt x="4678426" y="26543"/>
                  </a:lnTo>
                  <a:lnTo>
                    <a:pt x="4679950" y="25653"/>
                  </a:lnTo>
                  <a:lnTo>
                    <a:pt x="4689094" y="20320"/>
                  </a:lnTo>
                  <a:lnTo>
                    <a:pt x="4690617" y="19431"/>
                  </a:lnTo>
                  <a:lnTo>
                    <a:pt x="4692141" y="18541"/>
                  </a:lnTo>
                  <a:lnTo>
                    <a:pt x="4693665" y="17652"/>
                  </a:lnTo>
                  <a:lnTo>
                    <a:pt x="4695189" y="16763"/>
                  </a:lnTo>
                  <a:lnTo>
                    <a:pt x="4704333" y="11430"/>
                  </a:lnTo>
                  <a:lnTo>
                    <a:pt x="4705858" y="10540"/>
                  </a:lnTo>
                  <a:lnTo>
                    <a:pt x="4716526" y="4318"/>
                  </a:lnTo>
                  <a:lnTo>
                    <a:pt x="4718050" y="3428"/>
                  </a:lnTo>
                  <a:lnTo>
                    <a:pt x="4719574" y="2539"/>
                  </a:lnTo>
                  <a:lnTo>
                    <a:pt x="4721098" y="1650"/>
                  </a:lnTo>
                  <a:lnTo>
                    <a:pt x="4722622" y="762"/>
                  </a:lnTo>
                  <a:lnTo>
                    <a:pt x="4723891" y="0"/>
                  </a:lnTo>
                </a:path>
              </a:pathLst>
            </a:custGeom>
            <a:ln w="4572">
              <a:solidFill>
                <a:srgbClr val="0433FF"/>
              </a:solidFill>
            </a:ln>
          </p:spPr>
          <p:txBody>
            <a:bodyPr wrap="square" lIns="0" tIns="0" rIns="0" bIns="0" rtlCol="0"/>
            <a:lstStyle/>
            <a:p/>
          </p:txBody>
        </p:sp>
        <p:sp>
          <p:nvSpPr>
            <p:cNvPr id="10" name="object 10"/>
            <p:cNvSpPr/>
            <p:nvPr/>
          </p:nvSpPr>
          <p:spPr>
            <a:xfrm>
              <a:off x="1895093" y="1788413"/>
              <a:ext cx="5906135" cy="2761615"/>
            </a:xfrm>
            <a:custGeom>
              <a:avLst/>
              <a:gdLst/>
              <a:ahLst/>
              <a:cxnLst/>
              <a:rect l="l" t="t" r="r" b="b"/>
              <a:pathLst>
                <a:path w="5906134" h="2761615">
                  <a:moveTo>
                    <a:pt x="0" y="2761361"/>
                  </a:moveTo>
                  <a:lnTo>
                    <a:pt x="1650" y="2760599"/>
                  </a:lnTo>
                  <a:lnTo>
                    <a:pt x="3175" y="2759964"/>
                  </a:lnTo>
                  <a:lnTo>
                    <a:pt x="4699" y="2759202"/>
                  </a:lnTo>
                  <a:lnTo>
                    <a:pt x="6223" y="2758440"/>
                  </a:lnTo>
                  <a:lnTo>
                    <a:pt x="7747" y="2757805"/>
                  </a:lnTo>
                  <a:lnTo>
                    <a:pt x="9270" y="2757043"/>
                  </a:lnTo>
                  <a:lnTo>
                    <a:pt x="10794" y="2756408"/>
                  </a:lnTo>
                  <a:lnTo>
                    <a:pt x="12318" y="2755646"/>
                  </a:lnTo>
                  <a:lnTo>
                    <a:pt x="13843" y="2754884"/>
                  </a:lnTo>
                  <a:lnTo>
                    <a:pt x="15367" y="2754249"/>
                  </a:lnTo>
                  <a:lnTo>
                    <a:pt x="16891" y="2753487"/>
                  </a:lnTo>
                  <a:lnTo>
                    <a:pt x="18414" y="2752725"/>
                  </a:lnTo>
                  <a:lnTo>
                    <a:pt x="19938" y="2752090"/>
                  </a:lnTo>
                  <a:lnTo>
                    <a:pt x="21462" y="2751328"/>
                  </a:lnTo>
                  <a:lnTo>
                    <a:pt x="22987" y="2750693"/>
                  </a:lnTo>
                  <a:lnTo>
                    <a:pt x="24511" y="2749931"/>
                  </a:lnTo>
                  <a:lnTo>
                    <a:pt x="26035" y="2749169"/>
                  </a:lnTo>
                  <a:lnTo>
                    <a:pt x="27558" y="2748534"/>
                  </a:lnTo>
                  <a:lnTo>
                    <a:pt x="29082" y="2747772"/>
                  </a:lnTo>
                  <a:lnTo>
                    <a:pt x="30606" y="2747137"/>
                  </a:lnTo>
                  <a:lnTo>
                    <a:pt x="32131" y="2746375"/>
                  </a:lnTo>
                  <a:lnTo>
                    <a:pt x="33655" y="2745613"/>
                  </a:lnTo>
                  <a:lnTo>
                    <a:pt x="35179" y="2744978"/>
                  </a:lnTo>
                  <a:lnTo>
                    <a:pt x="36703" y="2744216"/>
                  </a:lnTo>
                  <a:lnTo>
                    <a:pt x="38226" y="2743581"/>
                  </a:lnTo>
                  <a:lnTo>
                    <a:pt x="39750" y="2742819"/>
                  </a:lnTo>
                  <a:lnTo>
                    <a:pt x="41275" y="2742057"/>
                  </a:lnTo>
                  <a:lnTo>
                    <a:pt x="42799" y="2741422"/>
                  </a:lnTo>
                  <a:lnTo>
                    <a:pt x="44323" y="2740660"/>
                  </a:lnTo>
                  <a:lnTo>
                    <a:pt x="45847" y="2739898"/>
                  </a:lnTo>
                  <a:lnTo>
                    <a:pt x="47370" y="2739263"/>
                  </a:lnTo>
                  <a:lnTo>
                    <a:pt x="48894" y="2738501"/>
                  </a:lnTo>
                  <a:lnTo>
                    <a:pt x="50418" y="2737866"/>
                  </a:lnTo>
                  <a:lnTo>
                    <a:pt x="51943" y="2737104"/>
                  </a:lnTo>
                  <a:lnTo>
                    <a:pt x="53467" y="2736342"/>
                  </a:lnTo>
                  <a:lnTo>
                    <a:pt x="54991" y="2735707"/>
                  </a:lnTo>
                  <a:lnTo>
                    <a:pt x="56514" y="2734945"/>
                  </a:lnTo>
                  <a:lnTo>
                    <a:pt x="58038" y="2734310"/>
                  </a:lnTo>
                  <a:lnTo>
                    <a:pt x="59562" y="2733548"/>
                  </a:lnTo>
                  <a:lnTo>
                    <a:pt x="61087" y="2732786"/>
                  </a:lnTo>
                  <a:lnTo>
                    <a:pt x="62611" y="2732151"/>
                  </a:lnTo>
                  <a:lnTo>
                    <a:pt x="64135" y="2731389"/>
                  </a:lnTo>
                  <a:lnTo>
                    <a:pt x="65658" y="2730754"/>
                  </a:lnTo>
                  <a:lnTo>
                    <a:pt x="67182" y="2729992"/>
                  </a:lnTo>
                  <a:lnTo>
                    <a:pt x="68706" y="2729230"/>
                  </a:lnTo>
                  <a:lnTo>
                    <a:pt x="70231" y="2728595"/>
                  </a:lnTo>
                  <a:lnTo>
                    <a:pt x="71755" y="2727833"/>
                  </a:lnTo>
                  <a:lnTo>
                    <a:pt x="73279" y="2727071"/>
                  </a:lnTo>
                  <a:lnTo>
                    <a:pt x="74803" y="2726436"/>
                  </a:lnTo>
                  <a:lnTo>
                    <a:pt x="76326" y="2725674"/>
                  </a:lnTo>
                  <a:lnTo>
                    <a:pt x="77850" y="2725039"/>
                  </a:lnTo>
                  <a:lnTo>
                    <a:pt x="79375" y="2724277"/>
                  </a:lnTo>
                  <a:lnTo>
                    <a:pt x="80899" y="2723515"/>
                  </a:lnTo>
                  <a:lnTo>
                    <a:pt x="82423" y="2722880"/>
                  </a:lnTo>
                  <a:lnTo>
                    <a:pt x="83947" y="2722118"/>
                  </a:lnTo>
                  <a:lnTo>
                    <a:pt x="85470" y="2721483"/>
                  </a:lnTo>
                  <a:lnTo>
                    <a:pt x="86994" y="2720721"/>
                  </a:lnTo>
                  <a:lnTo>
                    <a:pt x="88518" y="2719959"/>
                  </a:lnTo>
                  <a:lnTo>
                    <a:pt x="90043" y="2719324"/>
                  </a:lnTo>
                  <a:lnTo>
                    <a:pt x="91567" y="2718562"/>
                  </a:lnTo>
                  <a:lnTo>
                    <a:pt x="93091" y="2717927"/>
                  </a:lnTo>
                  <a:lnTo>
                    <a:pt x="94614" y="2717165"/>
                  </a:lnTo>
                  <a:lnTo>
                    <a:pt x="96138" y="2716403"/>
                  </a:lnTo>
                  <a:lnTo>
                    <a:pt x="97662" y="2715768"/>
                  </a:lnTo>
                  <a:lnTo>
                    <a:pt x="99187" y="2715006"/>
                  </a:lnTo>
                  <a:lnTo>
                    <a:pt x="100711" y="2714244"/>
                  </a:lnTo>
                  <a:lnTo>
                    <a:pt x="102235" y="2713609"/>
                  </a:lnTo>
                  <a:lnTo>
                    <a:pt x="103758" y="2712847"/>
                  </a:lnTo>
                  <a:lnTo>
                    <a:pt x="105282" y="2712212"/>
                  </a:lnTo>
                  <a:lnTo>
                    <a:pt x="106806" y="2711450"/>
                  </a:lnTo>
                  <a:lnTo>
                    <a:pt x="108331" y="2710688"/>
                  </a:lnTo>
                  <a:lnTo>
                    <a:pt x="109855" y="2710053"/>
                  </a:lnTo>
                  <a:lnTo>
                    <a:pt x="111379" y="2709291"/>
                  </a:lnTo>
                  <a:lnTo>
                    <a:pt x="112903" y="2708656"/>
                  </a:lnTo>
                  <a:lnTo>
                    <a:pt x="114426" y="2707894"/>
                  </a:lnTo>
                  <a:lnTo>
                    <a:pt x="115950" y="2707132"/>
                  </a:lnTo>
                  <a:lnTo>
                    <a:pt x="117475" y="2706497"/>
                  </a:lnTo>
                  <a:lnTo>
                    <a:pt x="118999" y="2705735"/>
                  </a:lnTo>
                  <a:lnTo>
                    <a:pt x="120523" y="2704973"/>
                  </a:lnTo>
                  <a:lnTo>
                    <a:pt x="122047" y="2704338"/>
                  </a:lnTo>
                  <a:lnTo>
                    <a:pt x="123570" y="2703576"/>
                  </a:lnTo>
                  <a:lnTo>
                    <a:pt x="125094" y="2702941"/>
                  </a:lnTo>
                  <a:lnTo>
                    <a:pt x="126618" y="2702179"/>
                  </a:lnTo>
                  <a:lnTo>
                    <a:pt x="128143" y="2701417"/>
                  </a:lnTo>
                  <a:lnTo>
                    <a:pt x="129667" y="2700782"/>
                  </a:lnTo>
                  <a:lnTo>
                    <a:pt x="131191" y="2700020"/>
                  </a:lnTo>
                  <a:lnTo>
                    <a:pt x="132714" y="2699385"/>
                  </a:lnTo>
                  <a:lnTo>
                    <a:pt x="134238" y="2698623"/>
                  </a:lnTo>
                  <a:lnTo>
                    <a:pt x="135762" y="2697861"/>
                  </a:lnTo>
                  <a:lnTo>
                    <a:pt x="137287" y="2697226"/>
                  </a:lnTo>
                  <a:lnTo>
                    <a:pt x="138811" y="2696464"/>
                  </a:lnTo>
                  <a:lnTo>
                    <a:pt x="140335" y="2695829"/>
                  </a:lnTo>
                  <a:lnTo>
                    <a:pt x="141858" y="2695067"/>
                  </a:lnTo>
                  <a:lnTo>
                    <a:pt x="143382" y="2694305"/>
                  </a:lnTo>
                  <a:lnTo>
                    <a:pt x="144906" y="2693670"/>
                  </a:lnTo>
                  <a:lnTo>
                    <a:pt x="146431" y="2692908"/>
                  </a:lnTo>
                  <a:lnTo>
                    <a:pt x="147955" y="2692273"/>
                  </a:lnTo>
                  <a:lnTo>
                    <a:pt x="149479" y="2691511"/>
                  </a:lnTo>
                  <a:lnTo>
                    <a:pt x="151003" y="2690749"/>
                  </a:lnTo>
                  <a:lnTo>
                    <a:pt x="152526" y="2690114"/>
                  </a:lnTo>
                  <a:lnTo>
                    <a:pt x="154050" y="2689352"/>
                  </a:lnTo>
                  <a:lnTo>
                    <a:pt x="155575" y="2688590"/>
                  </a:lnTo>
                  <a:lnTo>
                    <a:pt x="157099" y="2687955"/>
                  </a:lnTo>
                  <a:lnTo>
                    <a:pt x="158623" y="2687193"/>
                  </a:lnTo>
                  <a:lnTo>
                    <a:pt x="160147" y="2686558"/>
                  </a:lnTo>
                  <a:lnTo>
                    <a:pt x="161670" y="2685796"/>
                  </a:lnTo>
                  <a:lnTo>
                    <a:pt x="163194" y="2685034"/>
                  </a:lnTo>
                  <a:lnTo>
                    <a:pt x="164719" y="2684399"/>
                  </a:lnTo>
                  <a:lnTo>
                    <a:pt x="166243" y="2683637"/>
                  </a:lnTo>
                  <a:lnTo>
                    <a:pt x="167767" y="2683002"/>
                  </a:lnTo>
                  <a:lnTo>
                    <a:pt x="169291" y="2682240"/>
                  </a:lnTo>
                  <a:lnTo>
                    <a:pt x="170814" y="2681478"/>
                  </a:lnTo>
                  <a:lnTo>
                    <a:pt x="172338" y="2680843"/>
                  </a:lnTo>
                  <a:lnTo>
                    <a:pt x="173862" y="2680081"/>
                  </a:lnTo>
                  <a:lnTo>
                    <a:pt x="175387" y="2679319"/>
                  </a:lnTo>
                  <a:lnTo>
                    <a:pt x="176911" y="2678684"/>
                  </a:lnTo>
                  <a:lnTo>
                    <a:pt x="178435" y="2677922"/>
                  </a:lnTo>
                  <a:lnTo>
                    <a:pt x="179958" y="2677287"/>
                  </a:lnTo>
                  <a:lnTo>
                    <a:pt x="181482" y="2676525"/>
                  </a:lnTo>
                  <a:lnTo>
                    <a:pt x="183006" y="2675763"/>
                  </a:lnTo>
                  <a:lnTo>
                    <a:pt x="184531" y="2675128"/>
                  </a:lnTo>
                  <a:lnTo>
                    <a:pt x="186055" y="2674366"/>
                  </a:lnTo>
                  <a:lnTo>
                    <a:pt x="187579" y="2673731"/>
                  </a:lnTo>
                  <a:lnTo>
                    <a:pt x="189103" y="2672969"/>
                  </a:lnTo>
                  <a:lnTo>
                    <a:pt x="190626" y="2672207"/>
                  </a:lnTo>
                  <a:lnTo>
                    <a:pt x="192150" y="2671572"/>
                  </a:lnTo>
                  <a:lnTo>
                    <a:pt x="193675" y="2670810"/>
                  </a:lnTo>
                  <a:lnTo>
                    <a:pt x="195199" y="2670175"/>
                  </a:lnTo>
                  <a:lnTo>
                    <a:pt x="196723" y="2669413"/>
                  </a:lnTo>
                  <a:lnTo>
                    <a:pt x="198247" y="2668651"/>
                  </a:lnTo>
                  <a:lnTo>
                    <a:pt x="199770" y="2668016"/>
                  </a:lnTo>
                  <a:lnTo>
                    <a:pt x="201294" y="2667254"/>
                  </a:lnTo>
                  <a:lnTo>
                    <a:pt x="202819" y="2666492"/>
                  </a:lnTo>
                  <a:lnTo>
                    <a:pt x="204343" y="2665857"/>
                  </a:lnTo>
                  <a:lnTo>
                    <a:pt x="205867" y="2665095"/>
                  </a:lnTo>
                  <a:lnTo>
                    <a:pt x="207391" y="2664460"/>
                  </a:lnTo>
                  <a:lnTo>
                    <a:pt x="208914" y="2663698"/>
                  </a:lnTo>
                  <a:lnTo>
                    <a:pt x="210438" y="2662936"/>
                  </a:lnTo>
                  <a:lnTo>
                    <a:pt x="211962" y="2662301"/>
                  </a:lnTo>
                  <a:lnTo>
                    <a:pt x="213487" y="2661539"/>
                  </a:lnTo>
                  <a:lnTo>
                    <a:pt x="215011" y="2660904"/>
                  </a:lnTo>
                  <a:lnTo>
                    <a:pt x="216535" y="2660142"/>
                  </a:lnTo>
                  <a:lnTo>
                    <a:pt x="218058" y="2659380"/>
                  </a:lnTo>
                  <a:lnTo>
                    <a:pt x="219582" y="2658745"/>
                  </a:lnTo>
                  <a:lnTo>
                    <a:pt x="221106" y="2657983"/>
                  </a:lnTo>
                  <a:lnTo>
                    <a:pt x="222631" y="2657348"/>
                  </a:lnTo>
                  <a:lnTo>
                    <a:pt x="224155" y="2656586"/>
                  </a:lnTo>
                  <a:lnTo>
                    <a:pt x="225679" y="2655824"/>
                  </a:lnTo>
                  <a:lnTo>
                    <a:pt x="227203" y="2655189"/>
                  </a:lnTo>
                  <a:lnTo>
                    <a:pt x="228726" y="2654427"/>
                  </a:lnTo>
                  <a:lnTo>
                    <a:pt x="230250" y="2653665"/>
                  </a:lnTo>
                  <a:lnTo>
                    <a:pt x="231775" y="2653030"/>
                  </a:lnTo>
                  <a:lnTo>
                    <a:pt x="233299" y="2652268"/>
                  </a:lnTo>
                  <a:lnTo>
                    <a:pt x="234823" y="2651633"/>
                  </a:lnTo>
                  <a:lnTo>
                    <a:pt x="236347" y="2650871"/>
                  </a:lnTo>
                  <a:lnTo>
                    <a:pt x="237870" y="2650109"/>
                  </a:lnTo>
                  <a:lnTo>
                    <a:pt x="239394" y="2649474"/>
                  </a:lnTo>
                  <a:lnTo>
                    <a:pt x="240919" y="2648712"/>
                  </a:lnTo>
                  <a:lnTo>
                    <a:pt x="242443" y="2648077"/>
                  </a:lnTo>
                  <a:lnTo>
                    <a:pt x="243967" y="2647315"/>
                  </a:lnTo>
                  <a:lnTo>
                    <a:pt x="245491" y="2646553"/>
                  </a:lnTo>
                  <a:lnTo>
                    <a:pt x="247014" y="2645918"/>
                  </a:lnTo>
                  <a:lnTo>
                    <a:pt x="248538" y="2645156"/>
                  </a:lnTo>
                  <a:lnTo>
                    <a:pt x="250062" y="2644521"/>
                  </a:lnTo>
                  <a:lnTo>
                    <a:pt x="251587" y="2643759"/>
                  </a:lnTo>
                  <a:lnTo>
                    <a:pt x="253111" y="2642997"/>
                  </a:lnTo>
                  <a:lnTo>
                    <a:pt x="254635" y="2642362"/>
                  </a:lnTo>
                  <a:lnTo>
                    <a:pt x="256158" y="2641600"/>
                  </a:lnTo>
                  <a:lnTo>
                    <a:pt x="257682" y="2640838"/>
                  </a:lnTo>
                  <a:lnTo>
                    <a:pt x="259206" y="2640203"/>
                  </a:lnTo>
                  <a:lnTo>
                    <a:pt x="260731" y="2639441"/>
                  </a:lnTo>
                  <a:lnTo>
                    <a:pt x="262255" y="2638806"/>
                  </a:lnTo>
                  <a:lnTo>
                    <a:pt x="263779" y="2638044"/>
                  </a:lnTo>
                  <a:lnTo>
                    <a:pt x="265303" y="2637282"/>
                  </a:lnTo>
                  <a:lnTo>
                    <a:pt x="266826" y="2636647"/>
                  </a:lnTo>
                  <a:lnTo>
                    <a:pt x="268350" y="2635885"/>
                  </a:lnTo>
                  <a:lnTo>
                    <a:pt x="269875" y="2635250"/>
                  </a:lnTo>
                  <a:lnTo>
                    <a:pt x="271399" y="2634488"/>
                  </a:lnTo>
                  <a:lnTo>
                    <a:pt x="272923" y="2633726"/>
                  </a:lnTo>
                  <a:lnTo>
                    <a:pt x="274447" y="2633091"/>
                  </a:lnTo>
                  <a:lnTo>
                    <a:pt x="275970" y="2632329"/>
                  </a:lnTo>
                  <a:lnTo>
                    <a:pt x="277494" y="2631694"/>
                  </a:lnTo>
                  <a:lnTo>
                    <a:pt x="279019" y="2630932"/>
                  </a:lnTo>
                  <a:lnTo>
                    <a:pt x="280543" y="2630170"/>
                  </a:lnTo>
                  <a:lnTo>
                    <a:pt x="282067" y="2629535"/>
                  </a:lnTo>
                  <a:lnTo>
                    <a:pt x="283591" y="2628773"/>
                  </a:lnTo>
                  <a:lnTo>
                    <a:pt x="285114" y="2628011"/>
                  </a:lnTo>
                  <a:lnTo>
                    <a:pt x="286638" y="2627376"/>
                  </a:lnTo>
                  <a:lnTo>
                    <a:pt x="288163" y="2626614"/>
                  </a:lnTo>
                  <a:lnTo>
                    <a:pt x="289687" y="2625979"/>
                  </a:lnTo>
                  <a:lnTo>
                    <a:pt x="291211" y="2625217"/>
                  </a:lnTo>
                  <a:lnTo>
                    <a:pt x="292735" y="2624455"/>
                  </a:lnTo>
                  <a:lnTo>
                    <a:pt x="294258" y="2623820"/>
                  </a:lnTo>
                  <a:lnTo>
                    <a:pt x="295782" y="2623058"/>
                  </a:lnTo>
                  <a:lnTo>
                    <a:pt x="297306" y="2622423"/>
                  </a:lnTo>
                  <a:lnTo>
                    <a:pt x="298831" y="2621661"/>
                  </a:lnTo>
                  <a:lnTo>
                    <a:pt x="300355" y="2620899"/>
                  </a:lnTo>
                  <a:lnTo>
                    <a:pt x="301879" y="2620264"/>
                  </a:lnTo>
                  <a:lnTo>
                    <a:pt x="303403" y="2619502"/>
                  </a:lnTo>
                  <a:lnTo>
                    <a:pt x="304926" y="2618867"/>
                  </a:lnTo>
                  <a:lnTo>
                    <a:pt x="306450" y="2618105"/>
                  </a:lnTo>
                  <a:lnTo>
                    <a:pt x="307975" y="2617343"/>
                  </a:lnTo>
                  <a:lnTo>
                    <a:pt x="309499" y="2616708"/>
                  </a:lnTo>
                  <a:lnTo>
                    <a:pt x="311023" y="2615946"/>
                  </a:lnTo>
                  <a:lnTo>
                    <a:pt x="312547" y="2615184"/>
                  </a:lnTo>
                  <a:lnTo>
                    <a:pt x="314070" y="2614549"/>
                  </a:lnTo>
                  <a:lnTo>
                    <a:pt x="315594" y="2613787"/>
                  </a:lnTo>
                  <a:lnTo>
                    <a:pt x="317119" y="2613152"/>
                  </a:lnTo>
                  <a:lnTo>
                    <a:pt x="318643" y="2612390"/>
                  </a:lnTo>
                  <a:lnTo>
                    <a:pt x="320167" y="2611628"/>
                  </a:lnTo>
                  <a:lnTo>
                    <a:pt x="321691" y="2610993"/>
                  </a:lnTo>
                  <a:lnTo>
                    <a:pt x="323214" y="2610231"/>
                  </a:lnTo>
                  <a:lnTo>
                    <a:pt x="324738" y="2609596"/>
                  </a:lnTo>
                  <a:lnTo>
                    <a:pt x="326263" y="2608834"/>
                  </a:lnTo>
                  <a:lnTo>
                    <a:pt x="327787" y="2608072"/>
                  </a:lnTo>
                  <a:lnTo>
                    <a:pt x="329311" y="2607437"/>
                  </a:lnTo>
                  <a:lnTo>
                    <a:pt x="330835" y="2606675"/>
                  </a:lnTo>
                  <a:lnTo>
                    <a:pt x="332358" y="2606040"/>
                  </a:lnTo>
                  <a:lnTo>
                    <a:pt x="333882" y="2605278"/>
                  </a:lnTo>
                  <a:lnTo>
                    <a:pt x="335406" y="2604516"/>
                  </a:lnTo>
                  <a:lnTo>
                    <a:pt x="336931" y="2603881"/>
                  </a:lnTo>
                  <a:lnTo>
                    <a:pt x="338455" y="2603119"/>
                  </a:lnTo>
                  <a:lnTo>
                    <a:pt x="339979" y="2602357"/>
                  </a:lnTo>
                  <a:lnTo>
                    <a:pt x="341503" y="2601722"/>
                  </a:lnTo>
                  <a:lnTo>
                    <a:pt x="343026" y="2600960"/>
                  </a:lnTo>
                  <a:lnTo>
                    <a:pt x="344550" y="2600325"/>
                  </a:lnTo>
                  <a:lnTo>
                    <a:pt x="346075" y="2599563"/>
                  </a:lnTo>
                  <a:lnTo>
                    <a:pt x="347599" y="2598801"/>
                  </a:lnTo>
                  <a:lnTo>
                    <a:pt x="349123" y="2598166"/>
                  </a:lnTo>
                  <a:lnTo>
                    <a:pt x="350647" y="2597404"/>
                  </a:lnTo>
                  <a:lnTo>
                    <a:pt x="352170" y="2596769"/>
                  </a:lnTo>
                  <a:lnTo>
                    <a:pt x="353694" y="2596007"/>
                  </a:lnTo>
                  <a:lnTo>
                    <a:pt x="355219" y="2595245"/>
                  </a:lnTo>
                  <a:lnTo>
                    <a:pt x="356743" y="2594610"/>
                  </a:lnTo>
                  <a:lnTo>
                    <a:pt x="358267" y="2593848"/>
                  </a:lnTo>
                  <a:lnTo>
                    <a:pt x="359791" y="2593213"/>
                  </a:lnTo>
                  <a:lnTo>
                    <a:pt x="361314" y="2592451"/>
                  </a:lnTo>
                  <a:lnTo>
                    <a:pt x="362838" y="2591689"/>
                  </a:lnTo>
                  <a:lnTo>
                    <a:pt x="364363" y="2591054"/>
                  </a:lnTo>
                  <a:lnTo>
                    <a:pt x="365887" y="2590292"/>
                  </a:lnTo>
                  <a:lnTo>
                    <a:pt x="367411" y="2589530"/>
                  </a:lnTo>
                  <a:lnTo>
                    <a:pt x="368935" y="2588895"/>
                  </a:lnTo>
                  <a:lnTo>
                    <a:pt x="370458" y="2588133"/>
                  </a:lnTo>
                  <a:lnTo>
                    <a:pt x="371982" y="2587498"/>
                  </a:lnTo>
                  <a:lnTo>
                    <a:pt x="373506" y="2586736"/>
                  </a:lnTo>
                  <a:lnTo>
                    <a:pt x="375031" y="2585974"/>
                  </a:lnTo>
                  <a:lnTo>
                    <a:pt x="376555" y="2585339"/>
                  </a:lnTo>
                  <a:lnTo>
                    <a:pt x="378079" y="2584577"/>
                  </a:lnTo>
                  <a:lnTo>
                    <a:pt x="379603" y="2583942"/>
                  </a:lnTo>
                  <a:lnTo>
                    <a:pt x="381126" y="2583180"/>
                  </a:lnTo>
                  <a:lnTo>
                    <a:pt x="382650" y="2582418"/>
                  </a:lnTo>
                  <a:lnTo>
                    <a:pt x="384175" y="2581783"/>
                  </a:lnTo>
                  <a:lnTo>
                    <a:pt x="385699" y="2581021"/>
                  </a:lnTo>
                  <a:lnTo>
                    <a:pt x="387223" y="2580386"/>
                  </a:lnTo>
                  <a:lnTo>
                    <a:pt x="388747" y="2579624"/>
                  </a:lnTo>
                  <a:lnTo>
                    <a:pt x="390270" y="2578862"/>
                  </a:lnTo>
                  <a:lnTo>
                    <a:pt x="391794" y="2578227"/>
                  </a:lnTo>
                  <a:lnTo>
                    <a:pt x="393319" y="2577465"/>
                  </a:lnTo>
                  <a:lnTo>
                    <a:pt x="394843" y="2576703"/>
                  </a:lnTo>
                  <a:lnTo>
                    <a:pt x="396367" y="2576068"/>
                  </a:lnTo>
                  <a:lnTo>
                    <a:pt x="397891" y="2575306"/>
                  </a:lnTo>
                  <a:lnTo>
                    <a:pt x="399414" y="2574671"/>
                  </a:lnTo>
                  <a:lnTo>
                    <a:pt x="400938" y="2573909"/>
                  </a:lnTo>
                  <a:lnTo>
                    <a:pt x="402463" y="2573147"/>
                  </a:lnTo>
                  <a:lnTo>
                    <a:pt x="403987" y="2572512"/>
                  </a:lnTo>
                  <a:lnTo>
                    <a:pt x="405511" y="2571750"/>
                  </a:lnTo>
                  <a:lnTo>
                    <a:pt x="407035" y="2571115"/>
                  </a:lnTo>
                  <a:lnTo>
                    <a:pt x="408558" y="2570353"/>
                  </a:lnTo>
                  <a:lnTo>
                    <a:pt x="410082" y="2569591"/>
                  </a:lnTo>
                  <a:lnTo>
                    <a:pt x="411606" y="2568956"/>
                  </a:lnTo>
                  <a:lnTo>
                    <a:pt x="413131" y="2568194"/>
                  </a:lnTo>
                  <a:lnTo>
                    <a:pt x="414655" y="2567559"/>
                  </a:lnTo>
                  <a:lnTo>
                    <a:pt x="416179" y="2566797"/>
                  </a:lnTo>
                  <a:lnTo>
                    <a:pt x="417703" y="2566035"/>
                  </a:lnTo>
                  <a:lnTo>
                    <a:pt x="419226" y="2565400"/>
                  </a:lnTo>
                  <a:lnTo>
                    <a:pt x="420750" y="2564638"/>
                  </a:lnTo>
                  <a:lnTo>
                    <a:pt x="422275" y="2563876"/>
                  </a:lnTo>
                  <a:lnTo>
                    <a:pt x="423799" y="2563241"/>
                  </a:lnTo>
                  <a:lnTo>
                    <a:pt x="425323" y="2562479"/>
                  </a:lnTo>
                  <a:lnTo>
                    <a:pt x="426847" y="2561844"/>
                  </a:lnTo>
                  <a:lnTo>
                    <a:pt x="428370" y="2561082"/>
                  </a:lnTo>
                  <a:lnTo>
                    <a:pt x="429894" y="2560320"/>
                  </a:lnTo>
                  <a:lnTo>
                    <a:pt x="431419" y="2559685"/>
                  </a:lnTo>
                  <a:lnTo>
                    <a:pt x="432943" y="2558923"/>
                  </a:lnTo>
                  <a:lnTo>
                    <a:pt x="434467" y="2558288"/>
                  </a:lnTo>
                  <a:lnTo>
                    <a:pt x="435991" y="2557526"/>
                  </a:lnTo>
                  <a:lnTo>
                    <a:pt x="437514" y="2556764"/>
                  </a:lnTo>
                  <a:lnTo>
                    <a:pt x="439038" y="2556129"/>
                  </a:lnTo>
                  <a:lnTo>
                    <a:pt x="440563" y="2555367"/>
                  </a:lnTo>
                  <a:lnTo>
                    <a:pt x="442087" y="2554732"/>
                  </a:lnTo>
                  <a:lnTo>
                    <a:pt x="443611" y="2553970"/>
                  </a:lnTo>
                  <a:lnTo>
                    <a:pt x="445135" y="2553208"/>
                  </a:lnTo>
                  <a:lnTo>
                    <a:pt x="446658" y="2552573"/>
                  </a:lnTo>
                  <a:lnTo>
                    <a:pt x="448182" y="2551811"/>
                  </a:lnTo>
                  <a:lnTo>
                    <a:pt x="449706" y="2551049"/>
                  </a:lnTo>
                  <a:lnTo>
                    <a:pt x="451231" y="2550414"/>
                  </a:lnTo>
                  <a:lnTo>
                    <a:pt x="452755" y="2549652"/>
                  </a:lnTo>
                  <a:lnTo>
                    <a:pt x="454279" y="2549017"/>
                  </a:lnTo>
                  <a:lnTo>
                    <a:pt x="455803" y="2548255"/>
                  </a:lnTo>
                  <a:lnTo>
                    <a:pt x="457326" y="2547493"/>
                  </a:lnTo>
                  <a:lnTo>
                    <a:pt x="458850" y="2546858"/>
                  </a:lnTo>
                  <a:lnTo>
                    <a:pt x="460375" y="2546096"/>
                  </a:lnTo>
                  <a:lnTo>
                    <a:pt x="461899" y="2545461"/>
                  </a:lnTo>
                  <a:lnTo>
                    <a:pt x="463423" y="2544699"/>
                  </a:lnTo>
                  <a:lnTo>
                    <a:pt x="464947" y="2543937"/>
                  </a:lnTo>
                  <a:lnTo>
                    <a:pt x="466470" y="2543302"/>
                  </a:lnTo>
                  <a:lnTo>
                    <a:pt x="467994" y="2542540"/>
                  </a:lnTo>
                  <a:lnTo>
                    <a:pt x="469519" y="2541905"/>
                  </a:lnTo>
                  <a:lnTo>
                    <a:pt x="471043" y="2541143"/>
                  </a:lnTo>
                  <a:lnTo>
                    <a:pt x="472567" y="2540381"/>
                  </a:lnTo>
                  <a:lnTo>
                    <a:pt x="474091" y="2539746"/>
                  </a:lnTo>
                  <a:lnTo>
                    <a:pt x="475614" y="2538984"/>
                  </a:lnTo>
                  <a:lnTo>
                    <a:pt x="477138" y="2538222"/>
                  </a:lnTo>
                  <a:lnTo>
                    <a:pt x="478663" y="2537587"/>
                  </a:lnTo>
                  <a:lnTo>
                    <a:pt x="480187" y="2536825"/>
                  </a:lnTo>
                  <a:lnTo>
                    <a:pt x="481711" y="2536190"/>
                  </a:lnTo>
                  <a:lnTo>
                    <a:pt x="483235" y="2535428"/>
                  </a:lnTo>
                  <a:lnTo>
                    <a:pt x="484758" y="2534666"/>
                  </a:lnTo>
                  <a:lnTo>
                    <a:pt x="486282" y="2534031"/>
                  </a:lnTo>
                  <a:lnTo>
                    <a:pt x="487806" y="2533269"/>
                  </a:lnTo>
                  <a:lnTo>
                    <a:pt x="489331" y="2532634"/>
                  </a:lnTo>
                  <a:lnTo>
                    <a:pt x="490855" y="2531872"/>
                  </a:lnTo>
                  <a:lnTo>
                    <a:pt x="492379" y="2531110"/>
                  </a:lnTo>
                  <a:lnTo>
                    <a:pt x="493903" y="2530475"/>
                  </a:lnTo>
                  <a:lnTo>
                    <a:pt x="495426" y="2529713"/>
                  </a:lnTo>
                  <a:lnTo>
                    <a:pt x="496950" y="2529078"/>
                  </a:lnTo>
                  <a:lnTo>
                    <a:pt x="498475" y="2528316"/>
                  </a:lnTo>
                  <a:lnTo>
                    <a:pt x="499999" y="2527554"/>
                  </a:lnTo>
                  <a:lnTo>
                    <a:pt x="501523" y="2526919"/>
                  </a:lnTo>
                  <a:lnTo>
                    <a:pt x="503047" y="2526157"/>
                  </a:lnTo>
                  <a:lnTo>
                    <a:pt x="504570" y="2525395"/>
                  </a:lnTo>
                  <a:lnTo>
                    <a:pt x="506094" y="2524760"/>
                  </a:lnTo>
                  <a:lnTo>
                    <a:pt x="507619" y="2523998"/>
                  </a:lnTo>
                  <a:lnTo>
                    <a:pt x="509143" y="2523363"/>
                  </a:lnTo>
                  <a:lnTo>
                    <a:pt x="510667" y="2522601"/>
                  </a:lnTo>
                  <a:lnTo>
                    <a:pt x="512191" y="2521839"/>
                  </a:lnTo>
                  <a:lnTo>
                    <a:pt x="513714" y="2521204"/>
                  </a:lnTo>
                  <a:lnTo>
                    <a:pt x="515238" y="2520442"/>
                  </a:lnTo>
                  <a:lnTo>
                    <a:pt x="516763" y="2519807"/>
                  </a:lnTo>
                  <a:lnTo>
                    <a:pt x="518287" y="2519045"/>
                  </a:lnTo>
                  <a:lnTo>
                    <a:pt x="519811" y="2518283"/>
                  </a:lnTo>
                  <a:lnTo>
                    <a:pt x="521335" y="2517648"/>
                  </a:lnTo>
                  <a:lnTo>
                    <a:pt x="522858" y="2516886"/>
                  </a:lnTo>
                  <a:lnTo>
                    <a:pt x="524382" y="2516251"/>
                  </a:lnTo>
                  <a:lnTo>
                    <a:pt x="525907" y="2515489"/>
                  </a:lnTo>
                  <a:lnTo>
                    <a:pt x="527431" y="2514727"/>
                  </a:lnTo>
                  <a:lnTo>
                    <a:pt x="528955" y="2514092"/>
                  </a:lnTo>
                  <a:lnTo>
                    <a:pt x="530479" y="2513330"/>
                  </a:lnTo>
                  <a:lnTo>
                    <a:pt x="532003" y="2512568"/>
                  </a:lnTo>
                  <a:lnTo>
                    <a:pt x="533526" y="2511933"/>
                  </a:lnTo>
                  <a:lnTo>
                    <a:pt x="535051" y="2511171"/>
                  </a:lnTo>
                  <a:lnTo>
                    <a:pt x="536575" y="2510536"/>
                  </a:lnTo>
                  <a:lnTo>
                    <a:pt x="538099" y="2509774"/>
                  </a:lnTo>
                  <a:lnTo>
                    <a:pt x="539623" y="2509012"/>
                  </a:lnTo>
                  <a:lnTo>
                    <a:pt x="541147" y="2508377"/>
                  </a:lnTo>
                  <a:lnTo>
                    <a:pt x="542670" y="2507615"/>
                  </a:lnTo>
                  <a:lnTo>
                    <a:pt x="544194" y="2506980"/>
                  </a:lnTo>
                  <a:lnTo>
                    <a:pt x="545719" y="2506218"/>
                  </a:lnTo>
                  <a:lnTo>
                    <a:pt x="547243" y="2505456"/>
                  </a:lnTo>
                  <a:lnTo>
                    <a:pt x="548767" y="2504821"/>
                  </a:lnTo>
                  <a:lnTo>
                    <a:pt x="550291" y="2504059"/>
                  </a:lnTo>
                  <a:lnTo>
                    <a:pt x="551814" y="2503424"/>
                  </a:lnTo>
                  <a:lnTo>
                    <a:pt x="553338" y="2502662"/>
                  </a:lnTo>
                  <a:lnTo>
                    <a:pt x="554863" y="2501900"/>
                  </a:lnTo>
                  <a:lnTo>
                    <a:pt x="556387" y="2501265"/>
                  </a:lnTo>
                  <a:lnTo>
                    <a:pt x="557911" y="2500503"/>
                  </a:lnTo>
                  <a:lnTo>
                    <a:pt x="559435" y="2499741"/>
                  </a:lnTo>
                  <a:lnTo>
                    <a:pt x="560958" y="2499106"/>
                  </a:lnTo>
                  <a:lnTo>
                    <a:pt x="562482" y="2498344"/>
                  </a:lnTo>
                  <a:lnTo>
                    <a:pt x="564007" y="2497709"/>
                  </a:lnTo>
                  <a:lnTo>
                    <a:pt x="565531" y="2496947"/>
                  </a:lnTo>
                  <a:lnTo>
                    <a:pt x="567055" y="2496185"/>
                  </a:lnTo>
                  <a:lnTo>
                    <a:pt x="568579" y="2495550"/>
                  </a:lnTo>
                  <a:lnTo>
                    <a:pt x="570103" y="2494788"/>
                  </a:lnTo>
                  <a:lnTo>
                    <a:pt x="571626" y="2494153"/>
                  </a:lnTo>
                  <a:lnTo>
                    <a:pt x="573151" y="2493391"/>
                  </a:lnTo>
                  <a:lnTo>
                    <a:pt x="574675" y="2492629"/>
                  </a:lnTo>
                  <a:lnTo>
                    <a:pt x="576199" y="2491994"/>
                  </a:lnTo>
                  <a:lnTo>
                    <a:pt x="577723" y="2491232"/>
                  </a:lnTo>
                  <a:lnTo>
                    <a:pt x="579247" y="2490470"/>
                  </a:lnTo>
                  <a:lnTo>
                    <a:pt x="580770" y="2489835"/>
                  </a:lnTo>
                  <a:lnTo>
                    <a:pt x="582294" y="2489073"/>
                  </a:lnTo>
                  <a:lnTo>
                    <a:pt x="583819" y="2488438"/>
                  </a:lnTo>
                  <a:lnTo>
                    <a:pt x="585343" y="2487676"/>
                  </a:lnTo>
                  <a:lnTo>
                    <a:pt x="586867" y="2486914"/>
                  </a:lnTo>
                  <a:lnTo>
                    <a:pt x="588391" y="2486279"/>
                  </a:lnTo>
                  <a:lnTo>
                    <a:pt x="589914" y="2485517"/>
                  </a:lnTo>
                  <a:lnTo>
                    <a:pt x="591438" y="2484882"/>
                  </a:lnTo>
                  <a:lnTo>
                    <a:pt x="592963" y="2484120"/>
                  </a:lnTo>
                  <a:lnTo>
                    <a:pt x="594487" y="2483358"/>
                  </a:lnTo>
                  <a:lnTo>
                    <a:pt x="596011" y="2482723"/>
                  </a:lnTo>
                  <a:lnTo>
                    <a:pt x="597535" y="2481961"/>
                  </a:lnTo>
                  <a:lnTo>
                    <a:pt x="599058" y="2481326"/>
                  </a:lnTo>
                  <a:lnTo>
                    <a:pt x="600582" y="2480564"/>
                  </a:lnTo>
                  <a:lnTo>
                    <a:pt x="602107" y="2479802"/>
                  </a:lnTo>
                  <a:lnTo>
                    <a:pt x="603631" y="2479167"/>
                  </a:lnTo>
                  <a:lnTo>
                    <a:pt x="605155" y="2478405"/>
                  </a:lnTo>
                  <a:lnTo>
                    <a:pt x="606679" y="2477643"/>
                  </a:lnTo>
                  <a:lnTo>
                    <a:pt x="608203" y="2477008"/>
                  </a:lnTo>
                  <a:lnTo>
                    <a:pt x="609726" y="2476246"/>
                  </a:lnTo>
                  <a:lnTo>
                    <a:pt x="611251" y="2475611"/>
                  </a:lnTo>
                  <a:lnTo>
                    <a:pt x="612775" y="2474849"/>
                  </a:lnTo>
                  <a:lnTo>
                    <a:pt x="614299" y="2474087"/>
                  </a:lnTo>
                  <a:lnTo>
                    <a:pt x="615823" y="2473452"/>
                  </a:lnTo>
                  <a:lnTo>
                    <a:pt x="617347" y="2472690"/>
                  </a:lnTo>
                  <a:lnTo>
                    <a:pt x="618870" y="2472055"/>
                  </a:lnTo>
                  <a:lnTo>
                    <a:pt x="620394" y="2471293"/>
                  </a:lnTo>
                  <a:lnTo>
                    <a:pt x="621919" y="2470531"/>
                  </a:lnTo>
                  <a:lnTo>
                    <a:pt x="623443" y="2469896"/>
                  </a:lnTo>
                  <a:lnTo>
                    <a:pt x="624967" y="2469134"/>
                  </a:lnTo>
                  <a:lnTo>
                    <a:pt x="626491" y="2468499"/>
                  </a:lnTo>
                  <a:lnTo>
                    <a:pt x="628014" y="2467737"/>
                  </a:lnTo>
                  <a:lnTo>
                    <a:pt x="629538" y="2466975"/>
                  </a:lnTo>
                  <a:lnTo>
                    <a:pt x="631063" y="2466340"/>
                  </a:lnTo>
                  <a:lnTo>
                    <a:pt x="632587" y="2465578"/>
                  </a:lnTo>
                  <a:lnTo>
                    <a:pt x="634111" y="2464816"/>
                  </a:lnTo>
                  <a:lnTo>
                    <a:pt x="635635" y="2464181"/>
                  </a:lnTo>
                  <a:lnTo>
                    <a:pt x="637158" y="2463419"/>
                  </a:lnTo>
                  <a:lnTo>
                    <a:pt x="638682" y="2462784"/>
                  </a:lnTo>
                  <a:lnTo>
                    <a:pt x="640207" y="2462022"/>
                  </a:lnTo>
                  <a:lnTo>
                    <a:pt x="641731" y="2461260"/>
                  </a:lnTo>
                  <a:lnTo>
                    <a:pt x="643255" y="2460625"/>
                  </a:lnTo>
                  <a:lnTo>
                    <a:pt x="644779" y="2459863"/>
                  </a:lnTo>
                  <a:lnTo>
                    <a:pt x="646303" y="2459228"/>
                  </a:lnTo>
                  <a:lnTo>
                    <a:pt x="647826" y="2458466"/>
                  </a:lnTo>
                  <a:lnTo>
                    <a:pt x="649351" y="2457704"/>
                  </a:lnTo>
                  <a:lnTo>
                    <a:pt x="650875" y="2457069"/>
                  </a:lnTo>
                  <a:lnTo>
                    <a:pt x="652399" y="2456307"/>
                  </a:lnTo>
                  <a:lnTo>
                    <a:pt x="653923" y="2455672"/>
                  </a:lnTo>
                  <a:lnTo>
                    <a:pt x="655447" y="2454910"/>
                  </a:lnTo>
                  <a:lnTo>
                    <a:pt x="656970" y="2454148"/>
                  </a:lnTo>
                  <a:lnTo>
                    <a:pt x="658494" y="2453513"/>
                  </a:lnTo>
                  <a:lnTo>
                    <a:pt x="660019" y="2452751"/>
                  </a:lnTo>
                  <a:lnTo>
                    <a:pt x="661543" y="2451989"/>
                  </a:lnTo>
                  <a:lnTo>
                    <a:pt x="663067" y="2451354"/>
                  </a:lnTo>
                  <a:lnTo>
                    <a:pt x="664591" y="2450592"/>
                  </a:lnTo>
                  <a:lnTo>
                    <a:pt x="666114" y="2449957"/>
                  </a:lnTo>
                  <a:lnTo>
                    <a:pt x="667638" y="2449195"/>
                  </a:lnTo>
                  <a:lnTo>
                    <a:pt x="669163" y="2448433"/>
                  </a:lnTo>
                  <a:lnTo>
                    <a:pt x="670687" y="2447798"/>
                  </a:lnTo>
                  <a:lnTo>
                    <a:pt x="672211" y="2447036"/>
                  </a:lnTo>
                  <a:lnTo>
                    <a:pt x="673735" y="2446401"/>
                  </a:lnTo>
                  <a:lnTo>
                    <a:pt x="675258" y="2445639"/>
                  </a:lnTo>
                  <a:lnTo>
                    <a:pt x="676782" y="2444877"/>
                  </a:lnTo>
                  <a:lnTo>
                    <a:pt x="678307" y="2444242"/>
                  </a:lnTo>
                  <a:lnTo>
                    <a:pt x="679831" y="2443480"/>
                  </a:lnTo>
                  <a:lnTo>
                    <a:pt x="681355" y="2442845"/>
                  </a:lnTo>
                  <a:lnTo>
                    <a:pt x="682879" y="2442083"/>
                  </a:lnTo>
                  <a:lnTo>
                    <a:pt x="684403" y="2441321"/>
                  </a:lnTo>
                  <a:lnTo>
                    <a:pt x="685926" y="2440686"/>
                  </a:lnTo>
                  <a:lnTo>
                    <a:pt x="687451" y="2439924"/>
                  </a:lnTo>
                  <a:lnTo>
                    <a:pt x="688975" y="2439162"/>
                  </a:lnTo>
                  <a:lnTo>
                    <a:pt x="690499" y="2438527"/>
                  </a:lnTo>
                  <a:lnTo>
                    <a:pt x="692023" y="2437765"/>
                  </a:lnTo>
                  <a:lnTo>
                    <a:pt x="693547" y="2437130"/>
                  </a:lnTo>
                  <a:lnTo>
                    <a:pt x="695070" y="2436368"/>
                  </a:lnTo>
                  <a:lnTo>
                    <a:pt x="696594" y="2435606"/>
                  </a:lnTo>
                  <a:lnTo>
                    <a:pt x="698119" y="2434971"/>
                  </a:lnTo>
                  <a:lnTo>
                    <a:pt x="699643" y="2434209"/>
                  </a:lnTo>
                  <a:lnTo>
                    <a:pt x="701167" y="2433574"/>
                  </a:lnTo>
                  <a:lnTo>
                    <a:pt x="702691" y="2432812"/>
                  </a:lnTo>
                  <a:lnTo>
                    <a:pt x="704214" y="2432050"/>
                  </a:lnTo>
                  <a:lnTo>
                    <a:pt x="705738" y="2431415"/>
                  </a:lnTo>
                  <a:lnTo>
                    <a:pt x="707263" y="2430653"/>
                  </a:lnTo>
                  <a:lnTo>
                    <a:pt x="708787" y="2430018"/>
                  </a:lnTo>
                  <a:lnTo>
                    <a:pt x="710311" y="2429256"/>
                  </a:lnTo>
                  <a:lnTo>
                    <a:pt x="711835" y="2428494"/>
                  </a:lnTo>
                  <a:lnTo>
                    <a:pt x="713358" y="2427859"/>
                  </a:lnTo>
                  <a:lnTo>
                    <a:pt x="714882" y="2427097"/>
                  </a:lnTo>
                  <a:lnTo>
                    <a:pt x="716407" y="2426335"/>
                  </a:lnTo>
                  <a:lnTo>
                    <a:pt x="717931" y="2425700"/>
                  </a:lnTo>
                  <a:lnTo>
                    <a:pt x="719455" y="2424938"/>
                  </a:lnTo>
                  <a:lnTo>
                    <a:pt x="720979" y="2424303"/>
                  </a:lnTo>
                  <a:lnTo>
                    <a:pt x="722503" y="2423541"/>
                  </a:lnTo>
                  <a:lnTo>
                    <a:pt x="724026" y="2422779"/>
                  </a:lnTo>
                  <a:lnTo>
                    <a:pt x="725551" y="2422144"/>
                  </a:lnTo>
                  <a:lnTo>
                    <a:pt x="727075" y="2421382"/>
                  </a:lnTo>
                  <a:lnTo>
                    <a:pt x="728599" y="2420747"/>
                  </a:lnTo>
                  <a:lnTo>
                    <a:pt x="730123" y="2419985"/>
                  </a:lnTo>
                  <a:lnTo>
                    <a:pt x="731647" y="2419223"/>
                  </a:lnTo>
                  <a:lnTo>
                    <a:pt x="733170" y="2418588"/>
                  </a:lnTo>
                  <a:lnTo>
                    <a:pt x="734694" y="2417826"/>
                  </a:lnTo>
                  <a:lnTo>
                    <a:pt x="736219" y="2417191"/>
                  </a:lnTo>
                  <a:lnTo>
                    <a:pt x="737743" y="2416429"/>
                  </a:lnTo>
                  <a:lnTo>
                    <a:pt x="739267" y="2415667"/>
                  </a:lnTo>
                  <a:lnTo>
                    <a:pt x="740791" y="2415032"/>
                  </a:lnTo>
                  <a:lnTo>
                    <a:pt x="742314" y="2414270"/>
                  </a:lnTo>
                  <a:lnTo>
                    <a:pt x="743838" y="2413508"/>
                  </a:lnTo>
                  <a:lnTo>
                    <a:pt x="745363" y="2412873"/>
                  </a:lnTo>
                  <a:lnTo>
                    <a:pt x="746887" y="2412111"/>
                  </a:lnTo>
                  <a:lnTo>
                    <a:pt x="748411" y="2411476"/>
                  </a:lnTo>
                  <a:lnTo>
                    <a:pt x="749935" y="2410714"/>
                  </a:lnTo>
                  <a:lnTo>
                    <a:pt x="751458" y="2409952"/>
                  </a:lnTo>
                  <a:lnTo>
                    <a:pt x="752982" y="2409317"/>
                  </a:lnTo>
                  <a:lnTo>
                    <a:pt x="754507" y="2408555"/>
                  </a:lnTo>
                  <a:lnTo>
                    <a:pt x="756031" y="2407920"/>
                  </a:lnTo>
                  <a:lnTo>
                    <a:pt x="757555" y="2407158"/>
                  </a:lnTo>
                  <a:lnTo>
                    <a:pt x="759079" y="2406396"/>
                  </a:lnTo>
                  <a:lnTo>
                    <a:pt x="760603" y="2405761"/>
                  </a:lnTo>
                  <a:lnTo>
                    <a:pt x="762126" y="2404999"/>
                  </a:lnTo>
                  <a:lnTo>
                    <a:pt x="763651" y="2404364"/>
                  </a:lnTo>
                  <a:lnTo>
                    <a:pt x="765175" y="2403602"/>
                  </a:lnTo>
                  <a:lnTo>
                    <a:pt x="766699" y="2402840"/>
                  </a:lnTo>
                  <a:lnTo>
                    <a:pt x="768223" y="2402205"/>
                  </a:lnTo>
                  <a:lnTo>
                    <a:pt x="769747" y="2401443"/>
                  </a:lnTo>
                  <a:lnTo>
                    <a:pt x="771270" y="2400681"/>
                  </a:lnTo>
                  <a:lnTo>
                    <a:pt x="772794" y="2400046"/>
                  </a:lnTo>
                  <a:lnTo>
                    <a:pt x="774319" y="2399284"/>
                  </a:lnTo>
                  <a:lnTo>
                    <a:pt x="775843" y="2398649"/>
                  </a:lnTo>
                  <a:lnTo>
                    <a:pt x="777367" y="2397887"/>
                  </a:lnTo>
                  <a:lnTo>
                    <a:pt x="778891" y="2397125"/>
                  </a:lnTo>
                  <a:lnTo>
                    <a:pt x="780414" y="2396490"/>
                  </a:lnTo>
                  <a:lnTo>
                    <a:pt x="781938" y="2395728"/>
                  </a:lnTo>
                  <a:lnTo>
                    <a:pt x="783463" y="2395093"/>
                  </a:lnTo>
                  <a:lnTo>
                    <a:pt x="784987" y="2394331"/>
                  </a:lnTo>
                  <a:lnTo>
                    <a:pt x="786511" y="2393569"/>
                  </a:lnTo>
                  <a:lnTo>
                    <a:pt x="788035" y="2392934"/>
                  </a:lnTo>
                  <a:lnTo>
                    <a:pt x="789558" y="2392172"/>
                  </a:lnTo>
                  <a:lnTo>
                    <a:pt x="791082" y="2391537"/>
                  </a:lnTo>
                  <a:lnTo>
                    <a:pt x="792607" y="2390775"/>
                  </a:lnTo>
                  <a:lnTo>
                    <a:pt x="794131" y="2390013"/>
                  </a:lnTo>
                  <a:lnTo>
                    <a:pt x="795655" y="2389378"/>
                  </a:lnTo>
                  <a:lnTo>
                    <a:pt x="797179" y="2388616"/>
                  </a:lnTo>
                  <a:lnTo>
                    <a:pt x="798703" y="2387854"/>
                  </a:lnTo>
                  <a:lnTo>
                    <a:pt x="800226" y="2387219"/>
                  </a:lnTo>
                  <a:lnTo>
                    <a:pt x="801751" y="2386457"/>
                  </a:lnTo>
                  <a:lnTo>
                    <a:pt x="803275" y="2385822"/>
                  </a:lnTo>
                  <a:lnTo>
                    <a:pt x="804799" y="2385060"/>
                  </a:lnTo>
                  <a:lnTo>
                    <a:pt x="806323" y="2384298"/>
                  </a:lnTo>
                  <a:lnTo>
                    <a:pt x="807847" y="2383663"/>
                  </a:lnTo>
                  <a:lnTo>
                    <a:pt x="809370" y="2382901"/>
                  </a:lnTo>
                  <a:lnTo>
                    <a:pt x="810894" y="2382266"/>
                  </a:lnTo>
                  <a:lnTo>
                    <a:pt x="812419" y="2381504"/>
                  </a:lnTo>
                  <a:lnTo>
                    <a:pt x="813943" y="2380742"/>
                  </a:lnTo>
                  <a:lnTo>
                    <a:pt x="815467" y="2380107"/>
                  </a:lnTo>
                  <a:lnTo>
                    <a:pt x="816991" y="2379345"/>
                  </a:lnTo>
                  <a:lnTo>
                    <a:pt x="818514" y="2378710"/>
                  </a:lnTo>
                  <a:lnTo>
                    <a:pt x="820038" y="2377948"/>
                  </a:lnTo>
                  <a:lnTo>
                    <a:pt x="821563" y="2377186"/>
                  </a:lnTo>
                  <a:lnTo>
                    <a:pt x="823087" y="2376551"/>
                  </a:lnTo>
                  <a:lnTo>
                    <a:pt x="824611" y="2375789"/>
                  </a:lnTo>
                  <a:lnTo>
                    <a:pt x="826135" y="2375027"/>
                  </a:lnTo>
                  <a:lnTo>
                    <a:pt x="827658" y="2374392"/>
                  </a:lnTo>
                  <a:lnTo>
                    <a:pt x="829182" y="2373630"/>
                  </a:lnTo>
                  <a:lnTo>
                    <a:pt x="830707" y="2372995"/>
                  </a:lnTo>
                  <a:lnTo>
                    <a:pt x="832231" y="2372233"/>
                  </a:lnTo>
                  <a:lnTo>
                    <a:pt x="833755" y="2371471"/>
                  </a:lnTo>
                  <a:lnTo>
                    <a:pt x="835279" y="2370836"/>
                  </a:lnTo>
                  <a:lnTo>
                    <a:pt x="836803" y="2370074"/>
                  </a:lnTo>
                  <a:lnTo>
                    <a:pt x="838326" y="2369439"/>
                  </a:lnTo>
                  <a:lnTo>
                    <a:pt x="839851" y="2368677"/>
                  </a:lnTo>
                  <a:lnTo>
                    <a:pt x="841375" y="2367915"/>
                  </a:lnTo>
                  <a:lnTo>
                    <a:pt x="842899" y="2367280"/>
                  </a:lnTo>
                  <a:lnTo>
                    <a:pt x="844423" y="2366518"/>
                  </a:lnTo>
                  <a:lnTo>
                    <a:pt x="845947" y="2365883"/>
                  </a:lnTo>
                  <a:lnTo>
                    <a:pt x="847470" y="2365121"/>
                  </a:lnTo>
                  <a:lnTo>
                    <a:pt x="848994" y="2364359"/>
                  </a:lnTo>
                  <a:lnTo>
                    <a:pt x="850519" y="2363724"/>
                  </a:lnTo>
                  <a:lnTo>
                    <a:pt x="852043" y="2362962"/>
                  </a:lnTo>
                  <a:lnTo>
                    <a:pt x="853567" y="2362200"/>
                  </a:lnTo>
                  <a:lnTo>
                    <a:pt x="855091" y="2361565"/>
                  </a:lnTo>
                  <a:lnTo>
                    <a:pt x="856614" y="2360803"/>
                  </a:lnTo>
                  <a:lnTo>
                    <a:pt x="858138" y="2360168"/>
                  </a:lnTo>
                  <a:lnTo>
                    <a:pt x="859663" y="2359406"/>
                  </a:lnTo>
                  <a:lnTo>
                    <a:pt x="861187" y="2358644"/>
                  </a:lnTo>
                  <a:lnTo>
                    <a:pt x="862711" y="2358009"/>
                  </a:lnTo>
                  <a:lnTo>
                    <a:pt x="864235" y="2357247"/>
                  </a:lnTo>
                  <a:lnTo>
                    <a:pt x="865758" y="2356612"/>
                  </a:lnTo>
                  <a:lnTo>
                    <a:pt x="867282" y="2355850"/>
                  </a:lnTo>
                  <a:lnTo>
                    <a:pt x="868807" y="2355088"/>
                  </a:lnTo>
                  <a:lnTo>
                    <a:pt x="870331" y="2354453"/>
                  </a:lnTo>
                  <a:lnTo>
                    <a:pt x="871855" y="2353691"/>
                  </a:lnTo>
                  <a:lnTo>
                    <a:pt x="873379" y="2353056"/>
                  </a:lnTo>
                  <a:lnTo>
                    <a:pt x="874903" y="2352294"/>
                  </a:lnTo>
                  <a:lnTo>
                    <a:pt x="876426" y="2351532"/>
                  </a:lnTo>
                  <a:lnTo>
                    <a:pt x="877951" y="2350897"/>
                  </a:lnTo>
                  <a:lnTo>
                    <a:pt x="879475" y="2350135"/>
                  </a:lnTo>
                  <a:lnTo>
                    <a:pt x="880999" y="2349373"/>
                  </a:lnTo>
                  <a:lnTo>
                    <a:pt x="882523" y="2348738"/>
                  </a:lnTo>
                  <a:lnTo>
                    <a:pt x="884047" y="2347976"/>
                  </a:lnTo>
                  <a:lnTo>
                    <a:pt x="885570" y="2347341"/>
                  </a:lnTo>
                  <a:lnTo>
                    <a:pt x="887094" y="2346579"/>
                  </a:lnTo>
                  <a:lnTo>
                    <a:pt x="888619" y="2345817"/>
                  </a:lnTo>
                  <a:lnTo>
                    <a:pt x="890143" y="2345182"/>
                  </a:lnTo>
                  <a:lnTo>
                    <a:pt x="891667" y="2344420"/>
                  </a:lnTo>
                  <a:lnTo>
                    <a:pt x="893191" y="2343785"/>
                  </a:lnTo>
                  <a:lnTo>
                    <a:pt x="894714" y="2343023"/>
                  </a:lnTo>
                  <a:lnTo>
                    <a:pt x="896238" y="2342261"/>
                  </a:lnTo>
                  <a:lnTo>
                    <a:pt x="897763" y="2341626"/>
                  </a:lnTo>
                  <a:lnTo>
                    <a:pt x="899287" y="2340864"/>
                  </a:lnTo>
                  <a:lnTo>
                    <a:pt x="900811" y="2340229"/>
                  </a:lnTo>
                  <a:lnTo>
                    <a:pt x="902335" y="2339467"/>
                  </a:lnTo>
                  <a:lnTo>
                    <a:pt x="903858" y="2338705"/>
                  </a:lnTo>
                  <a:lnTo>
                    <a:pt x="905382" y="2338070"/>
                  </a:lnTo>
                  <a:lnTo>
                    <a:pt x="906907" y="2337308"/>
                  </a:lnTo>
                  <a:lnTo>
                    <a:pt x="908431" y="2336546"/>
                  </a:lnTo>
                  <a:lnTo>
                    <a:pt x="909955" y="2335911"/>
                  </a:lnTo>
                  <a:lnTo>
                    <a:pt x="911479" y="2335149"/>
                  </a:lnTo>
                  <a:lnTo>
                    <a:pt x="913003" y="2334514"/>
                  </a:lnTo>
                  <a:lnTo>
                    <a:pt x="914526" y="2333752"/>
                  </a:lnTo>
                  <a:lnTo>
                    <a:pt x="916051" y="2332990"/>
                  </a:lnTo>
                  <a:lnTo>
                    <a:pt x="917575" y="2332355"/>
                  </a:lnTo>
                  <a:lnTo>
                    <a:pt x="919099" y="2331593"/>
                  </a:lnTo>
                  <a:lnTo>
                    <a:pt x="920623" y="2330958"/>
                  </a:lnTo>
                  <a:lnTo>
                    <a:pt x="922147" y="2330196"/>
                  </a:lnTo>
                  <a:lnTo>
                    <a:pt x="923670" y="2329434"/>
                  </a:lnTo>
                  <a:lnTo>
                    <a:pt x="925194" y="2328799"/>
                  </a:lnTo>
                  <a:lnTo>
                    <a:pt x="926719" y="2328037"/>
                  </a:lnTo>
                  <a:lnTo>
                    <a:pt x="928243" y="2327402"/>
                  </a:lnTo>
                  <a:lnTo>
                    <a:pt x="929767" y="2326640"/>
                  </a:lnTo>
                  <a:lnTo>
                    <a:pt x="931291" y="2325878"/>
                  </a:lnTo>
                  <a:lnTo>
                    <a:pt x="932814" y="2325243"/>
                  </a:lnTo>
                  <a:lnTo>
                    <a:pt x="934338" y="2324481"/>
                  </a:lnTo>
                  <a:lnTo>
                    <a:pt x="935863" y="2323719"/>
                  </a:lnTo>
                  <a:lnTo>
                    <a:pt x="937387" y="2323084"/>
                  </a:lnTo>
                  <a:lnTo>
                    <a:pt x="938911" y="2322322"/>
                  </a:lnTo>
                  <a:lnTo>
                    <a:pt x="940435" y="2321687"/>
                  </a:lnTo>
                  <a:lnTo>
                    <a:pt x="941958" y="2320925"/>
                  </a:lnTo>
                  <a:lnTo>
                    <a:pt x="943610" y="2320163"/>
                  </a:lnTo>
                  <a:lnTo>
                    <a:pt x="945133" y="2319528"/>
                  </a:lnTo>
                  <a:lnTo>
                    <a:pt x="946657" y="2318766"/>
                  </a:lnTo>
                  <a:lnTo>
                    <a:pt x="948182" y="2318131"/>
                  </a:lnTo>
                  <a:lnTo>
                    <a:pt x="949706" y="2317369"/>
                  </a:lnTo>
                  <a:lnTo>
                    <a:pt x="951230" y="2316607"/>
                  </a:lnTo>
                  <a:lnTo>
                    <a:pt x="952754" y="2315972"/>
                  </a:lnTo>
                  <a:lnTo>
                    <a:pt x="954278" y="2315210"/>
                  </a:lnTo>
                  <a:lnTo>
                    <a:pt x="955801" y="2314448"/>
                  </a:lnTo>
                  <a:lnTo>
                    <a:pt x="957326" y="2313813"/>
                  </a:lnTo>
                  <a:lnTo>
                    <a:pt x="958850" y="2313051"/>
                  </a:lnTo>
                  <a:lnTo>
                    <a:pt x="960374" y="2312416"/>
                  </a:lnTo>
                  <a:lnTo>
                    <a:pt x="961898" y="2311654"/>
                  </a:lnTo>
                  <a:lnTo>
                    <a:pt x="963422" y="2310892"/>
                  </a:lnTo>
                  <a:lnTo>
                    <a:pt x="964945" y="2310257"/>
                  </a:lnTo>
                  <a:lnTo>
                    <a:pt x="966469" y="2309495"/>
                  </a:lnTo>
                  <a:lnTo>
                    <a:pt x="967994" y="2308860"/>
                  </a:lnTo>
                  <a:lnTo>
                    <a:pt x="969518" y="2308098"/>
                  </a:lnTo>
                  <a:lnTo>
                    <a:pt x="971042" y="2307336"/>
                  </a:lnTo>
                  <a:lnTo>
                    <a:pt x="972566" y="2306701"/>
                  </a:lnTo>
                  <a:lnTo>
                    <a:pt x="974089" y="2305939"/>
                  </a:lnTo>
                  <a:lnTo>
                    <a:pt x="975613" y="2305304"/>
                  </a:lnTo>
                  <a:lnTo>
                    <a:pt x="977138" y="2304542"/>
                  </a:lnTo>
                  <a:lnTo>
                    <a:pt x="978662" y="2303780"/>
                  </a:lnTo>
                  <a:lnTo>
                    <a:pt x="980186" y="2303145"/>
                  </a:lnTo>
                  <a:lnTo>
                    <a:pt x="981710" y="2302383"/>
                  </a:lnTo>
                  <a:lnTo>
                    <a:pt x="983233" y="2301621"/>
                  </a:lnTo>
                  <a:lnTo>
                    <a:pt x="984757" y="2300986"/>
                  </a:lnTo>
                  <a:lnTo>
                    <a:pt x="986282" y="2300224"/>
                  </a:lnTo>
                  <a:lnTo>
                    <a:pt x="987806" y="2299589"/>
                  </a:lnTo>
                  <a:lnTo>
                    <a:pt x="989330" y="2298827"/>
                  </a:lnTo>
                  <a:lnTo>
                    <a:pt x="990854" y="2298065"/>
                  </a:lnTo>
                  <a:lnTo>
                    <a:pt x="992378" y="2297430"/>
                  </a:lnTo>
                  <a:lnTo>
                    <a:pt x="993901" y="2296668"/>
                  </a:lnTo>
                  <a:lnTo>
                    <a:pt x="995426" y="2296033"/>
                  </a:lnTo>
                  <a:lnTo>
                    <a:pt x="996950" y="2295271"/>
                  </a:lnTo>
                  <a:lnTo>
                    <a:pt x="998474" y="2294509"/>
                  </a:lnTo>
                  <a:lnTo>
                    <a:pt x="999998" y="2293874"/>
                  </a:lnTo>
                  <a:lnTo>
                    <a:pt x="1001522" y="2293112"/>
                  </a:lnTo>
                  <a:lnTo>
                    <a:pt x="1003045" y="2292477"/>
                  </a:lnTo>
                  <a:lnTo>
                    <a:pt x="1004569" y="2291715"/>
                  </a:lnTo>
                  <a:lnTo>
                    <a:pt x="1006094" y="2290953"/>
                  </a:lnTo>
                  <a:lnTo>
                    <a:pt x="1007618" y="2290318"/>
                  </a:lnTo>
                  <a:lnTo>
                    <a:pt x="1009142" y="2289556"/>
                  </a:lnTo>
                  <a:lnTo>
                    <a:pt x="1010666" y="2288794"/>
                  </a:lnTo>
                  <a:lnTo>
                    <a:pt x="1012189" y="2288159"/>
                  </a:lnTo>
                  <a:lnTo>
                    <a:pt x="1013713" y="2287397"/>
                  </a:lnTo>
                  <a:lnTo>
                    <a:pt x="1015238" y="2286762"/>
                  </a:lnTo>
                  <a:lnTo>
                    <a:pt x="1016762" y="2286000"/>
                  </a:lnTo>
                  <a:lnTo>
                    <a:pt x="1018286" y="2285238"/>
                  </a:lnTo>
                  <a:lnTo>
                    <a:pt x="1019810" y="2284603"/>
                  </a:lnTo>
                  <a:lnTo>
                    <a:pt x="1021333" y="2283841"/>
                  </a:lnTo>
                  <a:lnTo>
                    <a:pt x="1022857" y="2283206"/>
                  </a:lnTo>
                  <a:lnTo>
                    <a:pt x="1024382" y="2282444"/>
                  </a:lnTo>
                  <a:lnTo>
                    <a:pt x="1025906" y="2281682"/>
                  </a:lnTo>
                  <a:lnTo>
                    <a:pt x="1027430" y="2281047"/>
                  </a:lnTo>
                  <a:lnTo>
                    <a:pt x="1028954" y="2280285"/>
                  </a:lnTo>
                  <a:lnTo>
                    <a:pt x="1030478" y="2279650"/>
                  </a:lnTo>
                  <a:lnTo>
                    <a:pt x="1032001" y="2278888"/>
                  </a:lnTo>
                  <a:lnTo>
                    <a:pt x="1033526" y="2278126"/>
                  </a:lnTo>
                  <a:lnTo>
                    <a:pt x="1035050" y="2277491"/>
                  </a:lnTo>
                  <a:lnTo>
                    <a:pt x="1036574" y="2276729"/>
                  </a:lnTo>
                  <a:lnTo>
                    <a:pt x="1038098" y="2275967"/>
                  </a:lnTo>
                  <a:lnTo>
                    <a:pt x="1039622" y="2275332"/>
                  </a:lnTo>
                  <a:lnTo>
                    <a:pt x="1041145" y="2274570"/>
                  </a:lnTo>
                  <a:lnTo>
                    <a:pt x="1042669" y="2273935"/>
                  </a:lnTo>
                  <a:lnTo>
                    <a:pt x="1044194" y="2273173"/>
                  </a:lnTo>
                  <a:lnTo>
                    <a:pt x="1045718" y="2272411"/>
                  </a:lnTo>
                  <a:lnTo>
                    <a:pt x="1047242" y="2271776"/>
                  </a:lnTo>
                  <a:lnTo>
                    <a:pt x="1048766" y="2271014"/>
                  </a:lnTo>
                  <a:lnTo>
                    <a:pt x="1050289" y="2270379"/>
                  </a:lnTo>
                  <a:lnTo>
                    <a:pt x="1051814" y="2269617"/>
                  </a:lnTo>
                  <a:lnTo>
                    <a:pt x="1053338" y="2268855"/>
                  </a:lnTo>
                  <a:lnTo>
                    <a:pt x="1054862" y="2268220"/>
                  </a:lnTo>
                  <a:lnTo>
                    <a:pt x="1056386" y="2267458"/>
                  </a:lnTo>
                  <a:lnTo>
                    <a:pt x="1057910" y="2266823"/>
                  </a:lnTo>
                  <a:lnTo>
                    <a:pt x="1059433" y="2266061"/>
                  </a:lnTo>
                  <a:lnTo>
                    <a:pt x="1060958" y="2265299"/>
                  </a:lnTo>
                  <a:lnTo>
                    <a:pt x="1062482" y="2264664"/>
                  </a:lnTo>
                  <a:lnTo>
                    <a:pt x="1064006" y="2263902"/>
                  </a:lnTo>
                  <a:lnTo>
                    <a:pt x="1065530" y="2263140"/>
                  </a:lnTo>
                  <a:lnTo>
                    <a:pt x="1067054" y="2262505"/>
                  </a:lnTo>
                  <a:lnTo>
                    <a:pt x="1068578" y="2261743"/>
                  </a:lnTo>
                  <a:lnTo>
                    <a:pt x="1070102" y="2261108"/>
                  </a:lnTo>
                  <a:lnTo>
                    <a:pt x="1071626" y="2260346"/>
                  </a:lnTo>
                  <a:lnTo>
                    <a:pt x="1073150" y="2259584"/>
                  </a:lnTo>
                  <a:lnTo>
                    <a:pt x="1074674" y="2258949"/>
                  </a:lnTo>
                  <a:lnTo>
                    <a:pt x="1076198" y="2258187"/>
                  </a:lnTo>
                  <a:lnTo>
                    <a:pt x="1077722" y="2257552"/>
                  </a:lnTo>
                  <a:lnTo>
                    <a:pt x="1079245" y="2256790"/>
                  </a:lnTo>
                  <a:lnTo>
                    <a:pt x="1080770" y="2256028"/>
                  </a:lnTo>
                  <a:lnTo>
                    <a:pt x="1082294" y="2255393"/>
                  </a:lnTo>
                  <a:lnTo>
                    <a:pt x="1083818" y="2254631"/>
                  </a:lnTo>
                  <a:lnTo>
                    <a:pt x="1085342" y="2253996"/>
                  </a:lnTo>
                  <a:lnTo>
                    <a:pt x="1086866" y="2253234"/>
                  </a:lnTo>
                  <a:lnTo>
                    <a:pt x="1088389" y="2252472"/>
                  </a:lnTo>
                  <a:lnTo>
                    <a:pt x="1089914" y="2251837"/>
                  </a:lnTo>
                  <a:lnTo>
                    <a:pt x="1091438" y="2251075"/>
                  </a:lnTo>
                  <a:lnTo>
                    <a:pt x="1092962" y="2250313"/>
                  </a:lnTo>
                  <a:lnTo>
                    <a:pt x="1094486" y="2249678"/>
                  </a:lnTo>
                  <a:lnTo>
                    <a:pt x="1096010" y="2248916"/>
                  </a:lnTo>
                  <a:lnTo>
                    <a:pt x="1097533" y="2248281"/>
                  </a:lnTo>
                  <a:lnTo>
                    <a:pt x="1099058" y="2247519"/>
                  </a:lnTo>
                  <a:lnTo>
                    <a:pt x="1100582" y="2246757"/>
                  </a:lnTo>
                  <a:lnTo>
                    <a:pt x="1102106" y="2246122"/>
                  </a:lnTo>
                  <a:lnTo>
                    <a:pt x="1103630" y="2245360"/>
                  </a:lnTo>
                  <a:lnTo>
                    <a:pt x="1105154" y="2244725"/>
                  </a:lnTo>
                  <a:lnTo>
                    <a:pt x="1106678" y="2243963"/>
                  </a:lnTo>
                  <a:lnTo>
                    <a:pt x="1108202" y="2243201"/>
                  </a:lnTo>
                  <a:lnTo>
                    <a:pt x="1109726" y="2242566"/>
                  </a:lnTo>
                  <a:lnTo>
                    <a:pt x="1111250" y="2241804"/>
                  </a:lnTo>
                  <a:lnTo>
                    <a:pt x="1112774" y="2241169"/>
                  </a:lnTo>
                  <a:lnTo>
                    <a:pt x="1114298" y="2240407"/>
                  </a:lnTo>
                  <a:lnTo>
                    <a:pt x="1115822" y="2239645"/>
                  </a:lnTo>
                  <a:lnTo>
                    <a:pt x="1117345" y="2239010"/>
                  </a:lnTo>
                  <a:lnTo>
                    <a:pt x="1118870" y="2238248"/>
                  </a:lnTo>
                  <a:lnTo>
                    <a:pt x="1120394" y="2237486"/>
                  </a:lnTo>
                  <a:lnTo>
                    <a:pt x="1121918" y="2236851"/>
                  </a:lnTo>
                  <a:lnTo>
                    <a:pt x="1123442" y="2236089"/>
                  </a:lnTo>
                  <a:lnTo>
                    <a:pt x="1124966" y="2235454"/>
                  </a:lnTo>
                  <a:lnTo>
                    <a:pt x="1126489" y="2234692"/>
                  </a:lnTo>
                  <a:lnTo>
                    <a:pt x="1128014" y="2233930"/>
                  </a:lnTo>
                  <a:lnTo>
                    <a:pt x="1129538" y="2233295"/>
                  </a:lnTo>
                  <a:lnTo>
                    <a:pt x="1131062" y="2232533"/>
                  </a:lnTo>
                  <a:lnTo>
                    <a:pt x="1132586" y="2231898"/>
                  </a:lnTo>
                  <a:lnTo>
                    <a:pt x="1134110" y="2231136"/>
                  </a:lnTo>
                  <a:lnTo>
                    <a:pt x="1135633" y="2230374"/>
                  </a:lnTo>
                  <a:lnTo>
                    <a:pt x="1137158" y="2229739"/>
                  </a:lnTo>
                  <a:lnTo>
                    <a:pt x="1138682" y="2228977"/>
                  </a:lnTo>
                  <a:lnTo>
                    <a:pt x="1140206" y="2228342"/>
                  </a:lnTo>
                  <a:lnTo>
                    <a:pt x="1141730" y="2227580"/>
                  </a:lnTo>
                  <a:lnTo>
                    <a:pt x="1143254" y="2226818"/>
                  </a:lnTo>
                  <a:lnTo>
                    <a:pt x="1144778" y="2226183"/>
                  </a:lnTo>
                  <a:lnTo>
                    <a:pt x="1146302" y="2225421"/>
                  </a:lnTo>
                  <a:lnTo>
                    <a:pt x="1147826" y="2224659"/>
                  </a:lnTo>
                  <a:lnTo>
                    <a:pt x="1149350" y="2224024"/>
                  </a:lnTo>
                  <a:lnTo>
                    <a:pt x="1150874" y="2223262"/>
                  </a:lnTo>
                  <a:lnTo>
                    <a:pt x="1152398" y="2222627"/>
                  </a:lnTo>
                  <a:lnTo>
                    <a:pt x="1153922" y="2221865"/>
                  </a:lnTo>
                  <a:lnTo>
                    <a:pt x="1155445" y="2221103"/>
                  </a:lnTo>
                  <a:lnTo>
                    <a:pt x="1156970" y="2220468"/>
                  </a:lnTo>
                  <a:lnTo>
                    <a:pt x="1158494" y="2219706"/>
                  </a:lnTo>
                  <a:lnTo>
                    <a:pt x="1160018" y="2219071"/>
                  </a:lnTo>
                  <a:lnTo>
                    <a:pt x="1161542" y="2218309"/>
                  </a:lnTo>
                  <a:lnTo>
                    <a:pt x="1163066" y="2217547"/>
                  </a:lnTo>
                  <a:lnTo>
                    <a:pt x="1164589" y="2216912"/>
                  </a:lnTo>
                  <a:lnTo>
                    <a:pt x="1166114" y="2216150"/>
                  </a:lnTo>
                  <a:lnTo>
                    <a:pt x="1167638" y="2215515"/>
                  </a:lnTo>
                  <a:lnTo>
                    <a:pt x="1169162" y="2214753"/>
                  </a:lnTo>
                  <a:lnTo>
                    <a:pt x="1170686" y="2213991"/>
                  </a:lnTo>
                  <a:lnTo>
                    <a:pt x="1172210" y="2213356"/>
                  </a:lnTo>
                  <a:lnTo>
                    <a:pt x="1173733" y="2212594"/>
                  </a:lnTo>
                  <a:lnTo>
                    <a:pt x="1175258" y="2211832"/>
                  </a:lnTo>
                  <a:lnTo>
                    <a:pt x="1176782" y="2211197"/>
                  </a:lnTo>
                  <a:lnTo>
                    <a:pt x="1178306" y="2210435"/>
                  </a:lnTo>
                  <a:lnTo>
                    <a:pt x="1179830" y="2209800"/>
                  </a:lnTo>
                  <a:lnTo>
                    <a:pt x="1181354" y="2209038"/>
                  </a:lnTo>
                  <a:lnTo>
                    <a:pt x="1182878" y="2208276"/>
                  </a:lnTo>
                  <a:lnTo>
                    <a:pt x="1184402" y="2207641"/>
                  </a:lnTo>
                  <a:lnTo>
                    <a:pt x="1185926" y="2206879"/>
                  </a:lnTo>
                  <a:lnTo>
                    <a:pt x="1187450" y="2206244"/>
                  </a:lnTo>
                  <a:lnTo>
                    <a:pt x="1188974" y="2205482"/>
                  </a:lnTo>
                  <a:lnTo>
                    <a:pt x="1190498" y="2204720"/>
                  </a:lnTo>
                  <a:lnTo>
                    <a:pt x="1192022" y="2204085"/>
                  </a:lnTo>
                  <a:lnTo>
                    <a:pt x="1193545" y="2203323"/>
                  </a:lnTo>
                  <a:lnTo>
                    <a:pt x="1195070" y="2202688"/>
                  </a:lnTo>
                  <a:lnTo>
                    <a:pt x="1196594" y="2201926"/>
                  </a:lnTo>
                  <a:lnTo>
                    <a:pt x="1198118" y="2201164"/>
                  </a:lnTo>
                  <a:lnTo>
                    <a:pt x="1199642" y="2200529"/>
                  </a:lnTo>
                  <a:lnTo>
                    <a:pt x="1201166" y="2199767"/>
                  </a:lnTo>
                  <a:lnTo>
                    <a:pt x="1202689" y="2199005"/>
                  </a:lnTo>
                  <a:lnTo>
                    <a:pt x="1204214" y="2198370"/>
                  </a:lnTo>
                  <a:lnTo>
                    <a:pt x="1205738" y="2197608"/>
                  </a:lnTo>
                  <a:lnTo>
                    <a:pt x="1207262" y="2196973"/>
                  </a:lnTo>
                  <a:lnTo>
                    <a:pt x="1208786" y="2196211"/>
                  </a:lnTo>
                  <a:lnTo>
                    <a:pt x="1210310" y="2195449"/>
                  </a:lnTo>
                  <a:lnTo>
                    <a:pt x="1211833" y="2194814"/>
                  </a:lnTo>
                  <a:lnTo>
                    <a:pt x="1213358" y="2194052"/>
                  </a:lnTo>
                  <a:lnTo>
                    <a:pt x="1214882" y="2193417"/>
                  </a:lnTo>
                  <a:lnTo>
                    <a:pt x="1216406" y="2192655"/>
                  </a:lnTo>
                  <a:lnTo>
                    <a:pt x="1217930" y="2191893"/>
                  </a:lnTo>
                  <a:lnTo>
                    <a:pt x="1219454" y="2191258"/>
                  </a:lnTo>
                  <a:lnTo>
                    <a:pt x="1220978" y="2190496"/>
                  </a:lnTo>
                  <a:lnTo>
                    <a:pt x="1222502" y="2189861"/>
                  </a:lnTo>
                  <a:lnTo>
                    <a:pt x="1224026" y="2189099"/>
                  </a:lnTo>
                  <a:lnTo>
                    <a:pt x="1225550" y="2188337"/>
                  </a:lnTo>
                  <a:lnTo>
                    <a:pt x="1227074" y="2187702"/>
                  </a:lnTo>
                  <a:lnTo>
                    <a:pt x="1228598" y="2186940"/>
                  </a:lnTo>
                  <a:lnTo>
                    <a:pt x="1230122" y="2186178"/>
                  </a:lnTo>
                  <a:lnTo>
                    <a:pt x="1231645" y="2185543"/>
                  </a:lnTo>
                  <a:lnTo>
                    <a:pt x="1233170" y="2184781"/>
                  </a:lnTo>
                  <a:lnTo>
                    <a:pt x="1234694" y="2184146"/>
                  </a:lnTo>
                  <a:lnTo>
                    <a:pt x="1236218" y="2183384"/>
                  </a:lnTo>
                  <a:lnTo>
                    <a:pt x="1237742" y="2182622"/>
                  </a:lnTo>
                  <a:lnTo>
                    <a:pt x="1239266" y="2181987"/>
                  </a:lnTo>
                  <a:lnTo>
                    <a:pt x="1240789" y="2181225"/>
                  </a:lnTo>
                  <a:lnTo>
                    <a:pt x="1242314" y="2180590"/>
                  </a:lnTo>
                  <a:lnTo>
                    <a:pt x="1243838" y="2179828"/>
                  </a:lnTo>
                  <a:lnTo>
                    <a:pt x="1245362" y="2179066"/>
                  </a:lnTo>
                  <a:lnTo>
                    <a:pt x="1246886" y="2178431"/>
                  </a:lnTo>
                  <a:lnTo>
                    <a:pt x="1248410" y="2177669"/>
                  </a:lnTo>
                  <a:lnTo>
                    <a:pt x="1249933" y="2177034"/>
                  </a:lnTo>
                  <a:lnTo>
                    <a:pt x="1251458" y="2176272"/>
                  </a:lnTo>
                  <a:lnTo>
                    <a:pt x="1252982" y="2175510"/>
                  </a:lnTo>
                  <a:lnTo>
                    <a:pt x="1254506" y="2174875"/>
                  </a:lnTo>
                  <a:lnTo>
                    <a:pt x="1256030" y="2174113"/>
                  </a:lnTo>
                  <a:lnTo>
                    <a:pt x="1257554" y="2173351"/>
                  </a:lnTo>
                  <a:lnTo>
                    <a:pt x="1259078" y="2172716"/>
                  </a:lnTo>
                  <a:lnTo>
                    <a:pt x="1260602" y="2171954"/>
                  </a:lnTo>
                  <a:lnTo>
                    <a:pt x="1262126" y="2171319"/>
                  </a:lnTo>
                  <a:lnTo>
                    <a:pt x="1263650" y="2170557"/>
                  </a:lnTo>
                  <a:lnTo>
                    <a:pt x="1265174" y="2169795"/>
                  </a:lnTo>
                  <a:lnTo>
                    <a:pt x="1266698" y="2169160"/>
                  </a:lnTo>
                  <a:lnTo>
                    <a:pt x="1268222" y="2168398"/>
                  </a:lnTo>
                  <a:lnTo>
                    <a:pt x="1269745" y="2167763"/>
                  </a:lnTo>
                  <a:lnTo>
                    <a:pt x="1271270" y="2167001"/>
                  </a:lnTo>
                  <a:lnTo>
                    <a:pt x="1272794" y="2166239"/>
                  </a:lnTo>
                  <a:lnTo>
                    <a:pt x="1274318" y="2165604"/>
                  </a:lnTo>
                  <a:lnTo>
                    <a:pt x="1275842" y="2164842"/>
                  </a:lnTo>
                  <a:lnTo>
                    <a:pt x="1277366" y="2164207"/>
                  </a:lnTo>
                  <a:lnTo>
                    <a:pt x="1278889" y="2163445"/>
                  </a:lnTo>
                  <a:lnTo>
                    <a:pt x="1280414" y="2162683"/>
                  </a:lnTo>
                  <a:lnTo>
                    <a:pt x="1281938" y="2162048"/>
                  </a:lnTo>
                  <a:lnTo>
                    <a:pt x="1283462" y="2161286"/>
                  </a:lnTo>
                  <a:lnTo>
                    <a:pt x="1284986" y="2160524"/>
                  </a:lnTo>
                  <a:lnTo>
                    <a:pt x="1286510" y="2159889"/>
                  </a:lnTo>
                  <a:lnTo>
                    <a:pt x="1288033" y="2159127"/>
                  </a:lnTo>
                  <a:lnTo>
                    <a:pt x="1289558" y="2158492"/>
                  </a:lnTo>
                  <a:lnTo>
                    <a:pt x="1291082" y="2157730"/>
                  </a:lnTo>
                  <a:lnTo>
                    <a:pt x="1292606" y="2156968"/>
                  </a:lnTo>
                  <a:lnTo>
                    <a:pt x="1294130" y="2156333"/>
                  </a:lnTo>
                  <a:lnTo>
                    <a:pt x="1295654" y="2155571"/>
                  </a:lnTo>
                  <a:lnTo>
                    <a:pt x="1297178" y="2154936"/>
                  </a:lnTo>
                  <a:lnTo>
                    <a:pt x="1298702" y="2154174"/>
                  </a:lnTo>
                  <a:lnTo>
                    <a:pt x="1300226" y="2153412"/>
                  </a:lnTo>
                  <a:lnTo>
                    <a:pt x="1301750" y="2152777"/>
                  </a:lnTo>
                  <a:lnTo>
                    <a:pt x="1303274" y="2152015"/>
                  </a:lnTo>
                  <a:lnTo>
                    <a:pt x="1304798" y="2151253"/>
                  </a:lnTo>
                  <a:lnTo>
                    <a:pt x="1306322" y="2150618"/>
                  </a:lnTo>
                  <a:lnTo>
                    <a:pt x="1307845" y="2149856"/>
                  </a:lnTo>
                  <a:lnTo>
                    <a:pt x="1309370" y="2149221"/>
                  </a:lnTo>
                  <a:lnTo>
                    <a:pt x="1310894" y="2148459"/>
                  </a:lnTo>
                  <a:lnTo>
                    <a:pt x="1312418" y="2147697"/>
                  </a:lnTo>
                  <a:lnTo>
                    <a:pt x="1313942" y="2147062"/>
                  </a:lnTo>
                  <a:lnTo>
                    <a:pt x="1315466" y="2146300"/>
                  </a:lnTo>
                  <a:lnTo>
                    <a:pt x="1316989" y="2145665"/>
                  </a:lnTo>
                  <a:lnTo>
                    <a:pt x="1318514" y="2144903"/>
                  </a:lnTo>
                  <a:lnTo>
                    <a:pt x="1320038" y="2144141"/>
                  </a:lnTo>
                  <a:lnTo>
                    <a:pt x="1321562" y="2143506"/>
                  </a:lnTo>
                  <a:lnTo>
                    <a:pt x="1323086" y="2142744"/>
                  </a:lnTo>
                  <a:lnTo>
                    <a:pt x="1324610" y="2142109"/>
                  </a:lnTo>
                  <a:lnTo>
                    <a:pt x="1326133" y="2141347"/>
                  </a:lnTo>
                  <a:lnTo>
                    <a:pt x="1327658" y="2140585"/>
                  </a:lnTo>
                  <a:lnTo>
                    <a:pt x="1329182" y="2139950"/>
                  </a:lnTo>
                  <a:lnTo>
                    <a:pt x="1330706" y="2139188"/>
                  </a:lnTo>
                  <a:lnTo>
                    <a:pt x="1332230" y="2138553"/>
                  </a:lnTo>
                  <a:lnTo>
                    <a:pt x="1333754" y="2137791"/>
                  </a:lnTo>
                  <a:lnTo>
                    <a:pt x="1335278" y="2137029"/>
                  </a:lnTo>
                  <a:lnTo>
                    <a:pt x="1336802" y="2136394"/>
                  </a:lnTo>
                  <a:lnTo>
                    <a:pt x="1338326" y="2135632"/>
                  </a:lnTo>
                  <a:lnTo>
                    <a:pt x="1339850" y="2134870"/>
                  </a:lnTo>
                  <a:lnTo>
                    <a:pt x="1341374" y="2134235"/>
                  </a:lnTo>
                  <a:lnTo>
                    <a:pt x="1342898" y="2133473"/>
                  </a:lnTo>
                  <a:lnTo>
                    <a:pt x="1344422" y="2132838"/>
                  </a:lnTo>
                  <a:lnTo>
                    <a:pt x="1345945" y="2132076"/>
                  </a:lnTo>
                  <a:lnTo>
                    <a:pt x="1347470" y="2131314"/>
                  </a:lnTo>
                  <a:lnTo>
                    <a:pt x="1348994" y="2130679"/>
                  </a:lnTo>
                  <a:lnTo>
                    <a:pt x="1350518" y="2129917"/>
                  </a:lnTo>
                  <a:lnTo>
                    <a:pt x="1352042" y="2129282"/>
                  </a:lnTo>
                  <a:lnTo>
                    <a:pt x="1353566" y="2128520"/>
                  </a:lnTo>
                  <a:lnTo>
                    <a:pt x="1355089" y="2127758"/>
                  </a:lnTo>
                  <a:lnTo>
                    <a:pt x="1356614" y="2127123"/>
                  </a:lnTo>
                  <a:lnTo>
                    <a:pt x="1358138" y="2126361"/>
                  </a:lnTo>
                  <a:lnTo>
                    <a:pt x="1359661" y="2125599"/>
                  </a:lnTo>
                  <a:lnTo>
                    <a:pt x="1361185" y="2124964"/>
                  </a:lnTo>
                  <a:lnTo>
                    <a:pt x="1362709" y="2124202"/>
                  </a:lnTo>
                  <a:lnTo>
                    <a:pt x="1364233" y="2123567"/>
                  </a:lnTo>
                  <a:lnTo>
                    <a:pt x="1365758" y="2122805"/>
                  </a:lnTo>
                  <a:lnTo>
                    <a:pt x="1367282" y="2122043"/>
                  </a:lnTo>
                  <a:lnTo>
                    <a:pt x="1368806" y="2121408"/>
                  </a:lnTo>
                  <a:lnTo>
                    <a:pt x="1370330" y="2120646"/>
                  </a:lnTo>
                  <a:lnTo>
                    <a:pt x="1371854" y="2120011"/>
                  </a:lnTo>
                  <a:lnTo>
                    <a:pt x="1373378" y="2119249"/>
                  </a:lnTo>
                  <a:lnTo>
                    <a:pt x="1374902" y="2118487"/>
                  </a:lnTo>
                  <a:lnTo>
                    <a:pt x="1376426" y="2117852"/>
                  </a:lnTo>
                  <a:lnTo>
                    <a:pt x="1377950" y="2117090"/>
                  </a:lnTo>
                  <a:lnTo>
                    <a:pt x="1379473" y="2116455"/>
                  </a:lnTo>
                  <a:lnTo>
                    <a:pt x="1380997" y="2115693"/>
                  </a:lnTo>
                  <a:lnTo>
                    <a:pt x="1382521" y="2114931"/>
                  </a:lnTo>
                  <a:lnTo>
                    <a:pt x="1384045" y="2114296"/>
                  </a:lnTo>
                  <a:lnTo>
                    <a:pt x="1385570" y="2113534"/>
                  </a:lnTo>
                  <a:lnTo>
                    <a:pt x="1387094" y="2112772"/>
                  </a:lnTo>
                  <a:lnTo>
                    <a:pt x="1388618" y="2112137"/>
                  </a:lnTo>
                  <a:lnTo>
                    <a:pt x="1390142" y="2111375"/>
                  </a:lnTo>
                  <a:lnTo>
                    <a:pt x="1391666" y="2110740"/>
                  </a:lnTo>
                  <a:lnTo>
                    <a:pt x="1393190" y="2109978"/>
                  </a:lnTo>
                  <a:lnTo>
                    <a:pt x="1394714" y="2109216"/>
                  </a:lnTo>
                  <a:lnTo>
                    <a:pt x="1396238" y="2108581"/>
                  </a:lnTo>
                  <a:lnTo>
                    <a:pt x="1397761" y="2107819"/>
                  </a:lnTo>
                  <a:lnTo>
                    <a:pt x="1399285" y="2107184"/>
                  </a:lnTo>
                  <a:lnTo>
                    <a:pt x="1400809" y="2106422"/>
                  </a:lnTo>
                  <a:lnTo>
                    <a:pt x="1402333" y="2105660"/>
                  </a:lnTo>
                  <a:lnTo>
                    <a:pt x="1403858" y="2105025"/>
                  </a:lnTo>
                  <a:lnTo>
                    <a:pt x="1405382" y="2104263"/>
                  </a:lnTo>
                  <a:lnTo>
                    <a:pt x="1406906" y="2103628"/>
                  </a:lnTo>
                  <a:lnTo>
                    <a:pt x="1408430" y="2102866"/>
                  </a:lnTo>
                  <a:lnTo>
                    <a:pt x="1409954" y="2102104"/>
                  </a:lnTo>
                  <a:lnTo>
                    <a:pt x="1411478" y="2101469"/>
                  </a:lnTo>
                  <a:lnTo>
                    <a:pt x="1413002" y="2100707"/>
                  </a:lnTo>
                  <a:lnTo>
                    <a:pt x="1414526" y="2099945"/>
                  </a:lnTo>
                  <a:lnTo>
                    <a:pt x="1416050" y="2099310"/>
                  </a:lnTo>
                  <a:lnTo>
                    <a:pt x="1417573" y="2098548"/>
                  </a:lnTo>
                  <a:lnTo>
                    <a:pt x="1419097" y="2097913"/>
                  </a:lnTo>
                  <a:lnTo>
                    <a:pt x="1420621" y="2097151"/>
                  </a:lnTo>
                  <a:lnTo>
                    <a:pt x="1422145" y="2096389"/>
                  </a:lnTo>
                  <a:lnTo>
                    <a:pt x="1423670" y="2095754"/>
                  </a:lnTo>
                  <a:lnTo>
                    <a:pt x="1425194" y="2094992"/>
                  </a:lnTo>
                  <a:lnTo>
                    <a:pt x="1426718" y="2094357"/>
                  </a:lnTo>
                  <a:lnTo>
                    <a:pt x="1428242" y="2093595"/>
                  </a:lnTo>
                  <a:lnTo>
                    <a:pt x="1429766" y="2092833"/>
                  </a:lnTo>
                  <a:lnTo>
                    <a:pt x="1431290" y="2092198"/>
                  </a:lnTo>
                  <a:lnTo>
                    <a:pt x="1432814" y="2091436"/>
                  </a:lnTo>
                  <a:lnTo>
                    <a:pt x="1434338" y="2090801"/>
                  </a:lnTo>
                  <a:lnTo>
                    <a:pt x="1435861" y="2090039"/>
                  </a:lnTo>
                  <a:lnTo>
                    <a:pt x="1437385" y="2089277"/>
                  </a:lnTo>
                  <a:lnTo>
                    <a:pt x="1438909" y="2088642"/>
                  </a:lnTo>
                  <a:lnTo>
                    <a:pt x="1440433" y="2087880"/>
                  </a:lnTo>
                  <a:lnTo>
                    <a:pt x="1441958" y="2087118"/>
                  </a:lnTo>
                  <a:lnTo>
                    <a:pt x="1443482" y="2086483"/>
                  </a:lnTo>
                  <a:lnTo>
                    <a:pt x="1445006" y="2085721"/>
                  </a:lnTo>
                  <a:lnTo>
                    <a:pt x="1446530" y="2085086"/>
                  </a:lnTo>
                  <a:lnTo>
                    <a:pt x="1448054" y="2084324"/>
                  </a:lnTo>
                  <a:lnTo>
                    <a:pt x="1449578" y="2083562"/>
                  </a:lnTo>
                  <a:lnTo>
                    <a:pt x="1451102" y="2082927"/>
                  </a:lnTo>
                  <a:lnTo>
                    <a:pt x="1452626" y="2082165"/>
                  </a:lnTo>
                  <a:lnTo>
                    <a:pt x="1454150" y="2081530"/>
                  </a:lnTo>
                  <a:lnTo>
                    <a:pt x="1455673" y="2080768"/>
                  </a:lnTo>
                  <a:lnTo>
                    <a:pt x="1457197" y="2080006"/>
                  </a:lnTo>
                  <a:lnTo>
                    <a:pt x="1458721" y="2079371"/>
                  </a:lnTo>
                  <a:lnTo>
                    <a:pt x="1460245" y="2078609"/>
                  </a:lnTo>
                  <a:lnTo>
                    <a:pt x="1461770" y="2077974"/>
                  </a:lnTo>
                  <a:lnTo>
                    <a:pt x="1463294" y="2077212"/>
                  </a:lnTo>
                  <a:lnTo>
                    <a:pt x="1464818" y="2076450"/>
                  </a:lnTo>
                  <a:lnTo>
                    <a:pt x="1466342" y="2075815"/>
                  </a:lnTo>
                  <a:lnTo>
                    <a:pt x="1467866" y="2075053"/>
                  </a:lnTo>
                  <a:lnTo>
                    <a:pt x="1469390" y="2074291"/>
                  </a:lnTo>
                  <a:lnTo>
                    <a:pt x="1470914" y="2073656"/>
                  </a:lnTo>
                  <a:lnTo>
                    <a:pt x="1472438" y="2072894"/>
                  </a:lnTo>
                  <a:lnTo>
                    <a:pt x="1473961" y="2072259"/>
                  </a:lnTo>
                  <a:lnTo>
                    <a:pt x="1475485" y="2071497"/>
                  </a:lnTo>
                  <a:lnTo>
                    <a:pt x="1477009" y="2070735"/>
                  </a:lnTo>
                  <a:lnTo>
                    <a:pt x="1478533" y="2070100"/>
                  </a:lnTo>
                  <a:lnTo>
                    <a:pt x="1480058" y="2069338"/>
                  </a:lnTo>
                  <a:lnTo>
                    <a:pt x="1481582" y="2068703"/>
                  </a:lnTo>
                  <a:lnTo>
                    <a:pt x="1483106" y="2067941"/>
                  </a:lnTo>
                  <a:lnTo>
                    <a:pt x="1484630" y="2067179"/>
                  </a:lnTo>
                  <a:lnTo>
                    <a:pt x="1486154" y="2066544"/>
                  </a:lnTo>
                  <a:lnTo>
                    <a:pt x="1487678" y="2065782"/>
                  </a:lnTo>
                  <a:lnTo>
                    <a:pt x="1489202" y="2065147"/>
                  </a:lnTo>
                  <a:lnTo>
                    <a:pt x="1490726" y="2064385"/>
                  </a:lnTo>
                  <a:lnTo>
                    <a:pt x="1492250" y="2063623"/>
                  </a:lnTo>
                  <a:lnTo>
                    <a:pt x="1493773" y="2062988"/>
                  </a:lnTo>
                  <a:lnTo>
                    <a:pt x="1495297" y="2062226"/>
                  </a:lnTo>
                  <a:lnTo>
                    <a:pt x="1496821" y="2061464"/>
                  </a:lnTo>
                  <a:lnTo>
                    <a:pt x="1498345" y="2060829"/>
                  </a:lnTo>
                  <a:lnTo>
                    <a:pt x="1499870" y="2060067"/>
                  </a:lnTo>
                  <a:lnTo>
                    <a:pt x="1501394" y="2059432"/>
                  </a:lnTo>
                  <a:lnTo>
                    <a:pt x="1502918" y="2058670"/>
                  </a:lnTo>
                  <a:lnTo>
                    <a:pt x="1504442" y="2057908"/>
                  </a:lnTo>
                  <a:lnTo>
                    <a:pt x="1505966" y="2057273"/>
                  </a:lnTo>
                  <a:lnTo>
                    <a:pt x="1507490" y="2056511"/>
                  </a:lnTo>
                  <a:lnTo>
                    <a:pt x="1509014" y="2055876"/>
                  </a:lnTo>
                  <a:lnTo>
                    <a:pt x="1510538" y="2055114"/>
                  </a:lnTo>
                  <a:lnTo>
                    <a:pt x="1512061" y="2054352"/>
                  </a:lnTo>
                  <a:lnTo>
                    <a:pt x="1513585" y="2053717"/>
                  </a:lnTo>
                  <a:lnTo>
                    <a:pt x="1515109" y="2052955"/>
                  </a:lnTo>
                  <a:lnTo>
                    <a:pt x="1516633" y="2052320"/>
                  </a:lnTo>
                  <a:lnTo>
                    <a:pt x="1518158" y="2051558"/>
                  </a:lnTo>
                  <a:lnTo>
                    <a:pt x="1519682" y="2050796"/>
                  </a:lnTo>
                  <a:lnTo>
                    <a:pt x="1521206" y="2050161"/>
                  </a:lnTo>
                  <a:lnTo>
                    <a:pt x="1522730" y="2049399"/>
                  </a:lnTo>
                  <a:lnTo>
                    <a:pt x="1524254" y="2048637"/>
                  </a:lnTo>
                  <a:lnTo>
                    <a:pt x="1525778" y="2048002"/>
                  </a:lnTo>
                  <a:lnTo>
                    <a:pt x="1527302" y="2047240"/>
                  </a:lnTo>
                  <a:lnTo>
                    <a:pt x="1528826" y="2046605"/>
                  </a:lnTo>
                  <a:lnTo>
                    <a:pt x="1530350" y="2045843"/>
                  </a:lnTo>
                  <a:lnTo>
                    <a:pt x="1531873" y="2045081"/>
                  </a:lnTo>
                  <a:lnTo>
                    <a:pt x="1533397" y="2044446"/>
                  </a:lnTo>
                  <a:lnTo>
                    <a:pt x="1534921" y="2043684"/>
                  </a:lnTo>
                  <a:lnTo>
                    <a:pt x="1536445" y="2043049"/>
                  </a:lnTo>
                  <a:lnTo>
                    <a:pt x="1537970" y="2042287"/>
                  </a:lnTo>
                  <a:lnTo>
                    <a:pt x="1539494" y="2041525"/>
                  </a:lnTo>
                  <a:lnTo>
                    <a:pt x="1541018" y="2040890"/>
                  </a:lnTo>
                  <a:lnTo>
                    <a:pt x="1542542" y="2040128"/>
                  </a:lnTo>
                  <a:lnTo>
                    <a:pt x="1544066" y="2039493"/>
                  </a:lnTo>
                  <a:lnTo>
                    <a:pt x="1551685" y="2035810"/>
                  </a:lnTo>
                  <a:lnTo>
                    <a:pt x="1553209" y="2035175"/>
                  </a:lnTo>
                  <a:lnTo>
                    <a:pt x="1554733" y="2034413"/>
                  </a:lnTo>
                  <a:lnTo>
                    <a:pt x="1556258" y="2033778"/>
                  </a:lnTo>
                  <a:lnTo>
                    <a:pt x="1557782" y="2033016"/>
                  </a:lnTo>
                  <a:lnTo>
                    <a:pt x="1559306" y="2032254"/>
                  </a:lnTo>
                  <a:lnTo>
                    <a:pt x="1560830" y="2031619"/>
                  </a:lnTo>
                  <a:lnTo>
                    <a:pt x="1562354" y="2030857"/>
                  </a:lnTo>
                  <a:lnTo>
                    <a:pt x="1563878" y="2030222"/>
                  </a:lnTo>
                  <a:lnTo>
                    <a:pt x="1565402" y="2029460"/>
                  </a:lnTo>
                  <a:lnTo>
                    <a:pt x="1566926" y="2028698"/>
                  </a:lnTo>
                  <a:lnTo>
                    <a:pt x="1568450" y="2028063"/>
                  </a:lnTo>
                  <a:lnTo>
                    <a:pt x="1569973" y="2027301"/>
                  </a:lnTo>
                  <a:lnTo>
                    <a:pt x="1571497" y="2026666"/>
                  </a:lnTo>
                  <a:lnTo>
                    <a:pt x="1573021" y="2025904"/>
                  </a:lnTo>
                  <a:lnTo>
                    <a:pt x="1574545" y="2025142"/>
                  </a:lnTo>
                  <a:lnTo>
                    <a:pt x="1576070" y="2024507"/>
                  </a:lnTo>
                  <a:lnTo>
                    <a:pt x="1577594" y="2023745"/>
                  </a:lnTo>
                  <a:lnTo>
                    <a:pt x="1579118" y="2022983"/>
                  </a:lnTo>
                  <a:lnTo>
                    <a:pt x="1580642" y="2022348"/>
                  </a:lnTo>
                  <a:lnTo>
                    <a:pt x="1582166" y="2021586"/>
                  </a:lnTo>
                  <a:lnTo>
                    <a:pt x="1583690" y="2020951"/>
                  </a:lnTo>
                  <a:lnTo>
                    <a:pt x="1585214" y="2020189"/>
                  </a:lnTo>
                  <a:lnTo>
                    <a:pt x="1586738" y="2019427"/>
                  </a:lnTo>
                  <a:lnTo>
                    <a:pt x="1588261" y="2018792"/>
                  </a:lnTo>
                  <a:lnTo>
                    <a:pt x="1589785" y="2018030"/>
                  </a:lnTo>
                  <a:lnTo>
                    <a:pt x="1591309" y="2017395"/>
                  </a:lnTo>
                  <a:lnTo>
                    <a:pt x="1592833" y="2016633"/>
                  </a:lnTo>
                  <a:lnTo>
                    <a:pt x="1594358" y="2015871"/>
                  </a:lnTo>
                  <a:lnTo>
                    <a:pt x="1595882" y="2015236"/>
                  </a:lnTo>
                  <a:lnTo>
                    <a:pt x="1597406" y="2014474"/>
                  </a:lnTo>
                  <a:lnTo>
                    <a:pt x="1598930" y="2013839"/>
                  </a:lnTo>
                  <a:lnTo>
                    <a:pt x="1600454" y="2013077"/>
                  </a:lnTo>
                  <a:lnTo>
                    <a:pt x="1601978" y="2012315"/>
                  </a:lnTo>
                  <a:lnTo>
                    <a:pt x="1603502" y="2011680"/>
                  </a:lnTo>
                  <a:lnTo>
                    <a:pt x="1605026" y="2010918"/>
                  </a:lnTo>
                  <a:lnTo>
                    <a:pt x="1606550" y="2010156"/>
                  </a:lnTo>
                  <a:lnTo>
                    <a:pt x="1608073" y="2009521"/>
                  </a:lnTo>
                  <a:lnTo>
                    <a:pt x="1609597" y="2008759"/>
                  </a:lnTo>
                  <a:lnTo>
                    <a:pt x="1611121" y="2008124"/>
                  </a:lnTo>
                  <a:lnTo>
                    <a:pt x="1612645" y="2007362"/>
                  </a:lnTo>
                  <a:lnTo>
                    <a:pt x="1614170" y="2006600"/>
                  </a:lnTo>
                  <a:lnTo>
                    <a:pt x="1615694" y="2005965"/>
                  </a:lnTo>
                  <a:lnTo>
                    <a:pt x="1617218" y="2005203"/>
                  </a:lnTo>
                  <a:lnTo>
                    <a:pt x="1618742" y="2004568"/>
                  </a:lnTo>
                  <a:lnTo>
                    <a:pt x="1620266" y="2003806"/>
                  </a:lnTo>
                  <a:lnTo>
                    <a:pt x="1621790" y="2003044"/>
                  </a:lnTo>
                  <a:lnTo>
                    <a:pt x="1623314" y="2002409"/>
                  </a:lnTo>
                  <a:lnTo>
                    <a:pt x="1624838" y="2001647"/>
                  </a:lnTo>
                  <a:lnTo>
                    <a:pt x="1626361" y="2001012"/>
                  </a:lnTo>
                  <a:lnTo>
                    <a:pt x="1627885" y="2000250"/>
                  </a:lnTo>
                  <a:lnTo>
                    <a:pt x="1629409" y="1999488"/>
                  </a:lnTo>
                  <a:lnTo>
                    <a:pt x="1630933" y="1998853"/>
                  </a:lnTo>
                  <a:lnTo>
                    <a:pt x="1632458" y="1998091"/>
                  </a:lnTo>
                  <a:lnTo>
                    <a:pt x="1633982" y="1997329"/>
                  </a:lnTo>
                  <a:lnTo>
                    <a:pt x="1635506" y="1996694"/>
                  </a:lnTo>
                  <a:lnTo>
                    <a:pt x="1637030" y="1995932"/>
                  </a:lnTo>
                  <a:lnTo>
                    <a:pt x="1638554" y="1995297"/>
                  </a:lnTo>
                  <a:lnTo>
                    <a:pt x="1640078" y="1994535"/>
                  </a:lnTo>
                  <a:lnTo>
                    <a:pt x="1641602" y="1993773"/>
                  </a:lnTo>
                  <a:lnTo>
                    <a:pt x="1643126" y="1993138"/>
                  </a:lnTo>
                  <a:lnTo>
                    <a:pt x="1644650" y="1992376"/>
                  </a:lnTo>
                  <a:lnTo>
                    <a:pt x="1646173" y="1991741"/>
                  </a:lnTo>
                  <a:lnTo>
                    <a:pt x="1647697" y="1990979"/>
                  </a:lnTo>
                  <a:lnTo>
                    <a:pt x="1649221" y="1990217"/>
                  </a:lnTo>
                  <a:lnTo>
                    <a:pt x="1650745" y="1989582"/>
                  </a:lnTo>
                  <a:lnTo>
                    <a:pt x="1652270" y="1988820"/>
                  </a:lnTo>
                  <a:lnTo>
                    <a:pt x="1653794" y="1988185"/>
                  </a:lnTo>
                  <a:lnTo>
                    <a:pt x="1655318" y="1987423"/>
                  </a:lnTo>
                  <a:lnTo>
                    <a:pt x="1656842" y="1986661"/>
                  </a:lnTo>
                  <a:lnTo>
                    <a:pt x="1658366" y="1986026"/>
                  </a:lnTo>
                  <a:lnTo>
                    <a:pt x="1659890" y="1985264"/>
                  </a:lnTo>
                  <a:lnTo>
                    <a:pt x="1661414" y="1984502"/>
                  </a:lnTo>
                  <a:lnTo>
                    <a:pt x="1662938" y="1983867"/>
                  </a:lnTo>
                  <a:lnTo>
                    <a:pt x="1664461" y="1983105"/>
                  </a:lnTo>
                  <a:lnTo>
                    <a:pt x="1665985" y="1982470"/>
                  </a:lnTo>
                  <a:lnTo>
                    <a:pt x="1667509" y="1981708"/>
                  </a:lnTo>
                  <a:lnTo>
                    <a:pt x="1669033" y="1980946"/>
                  </a:lnTo>
                  <a:lnTo>
                    <a:pt x="1670558" y="1980311"/>
                  </a:lnTo>
                  <a:lnTo>
                    <a:pt x="1672082" y="1979549"/>
                  </a:lnTo>
                  <a:lnTo>
                    <a:pt x="1673606" y="1978914"/>
                  </a:lnTo>
                  <a:lnTo>
                    <a:pt x="1675130" y="1978152"/>
                  </a:lnTo>
                  <a:lnTo>
                    <a:pt x="1676654" y="1977390"/>
                  </a:lnTo>
                  <a:lnTo>
                    <a:pt x="1678178" y="1976755"/>
                  </a:lnTo>
                  <a:lnTo>
                    <a:pt x="1679702" y="1975993"/>
                  </a:lnTo>
                  <a:lnTo>
                    <a:pt x="1681226" y="1975358"/>
                  </a:lnTo>
                  <a:lnTo>
                    <a:pt x="1682750" y="1974596"/>
                  </a:lnTo>
                  <a:lnTo>
                    <a:pt x="1684273" y="1973834"/>
                  </a:lnTo>
                  <a:lnTo>
                    <a:pt x="1685797" y="1973199"/>
                  </a:lnTo>
                  <a:lnTo>
                    <a:pt x="1687321" y="1972437"/>
                  </a:lnTo>
                  <a:lnTo>
                    <a:pt x="1688845" y="1971675"/>
                  </a:lnTo>
                  <a:lnTo>
                    <a:pt x="1690370" y="1971040"/>
                  </a:lnTo>
                  <a:lnTo>
                    <a:pt x="1691894" y="1970278"/>
                  </a:lnTo>
                  <a:lnTo>
                    <a:pt x="1693418" y="1969643"/>
                  </a:lnTo>
                  <a:lnTo>
                    <a:pt x="1694942" y="1968881"/>
                  </a:lnTo>
                  <a:lnTo>
                    <a:pt x="1696466" y="1968119"/>
                  </a:lnTo>
                  <a:lnTo>
                    <a:pt x="1697990" y="1967484"/>
                  </a:lnTo>
                  <a:lnTo>
                    <a:pt x="1699514" y="1966722"/>
                  </a:lnTo>
                  <a:lnTo>
                    <a:pt x="1701038" y="1966087"/>
                  </a:lnTo>
                  <a:lnTo>
                    <a:pt x="1702561" y="1965325"/>
                  </a:lnTo>
                  <a:lnTo>
                    <a:pt x="1704085" y="1964563"/>
                  </a:lnTo>
                  <a:lnTo>
                    <a:pt x="1705609" y="1963928"/>
                  </a:lnTo>
                  <a:lnTo>
                    <a:pt x="1707133" y="1963166"/>
                  </a:lnTo>
                  <a:lnTo>
                    <a:pt x="1708658" y="1962404"/>
                  </a:lnTo>
                  <a:lnTo>
                    <a:pt x="1710182" y="1961769"/>
                  </a:lnTo>
                  <a:lnTo>
                    <a:pt x="1711706" y="1961007"/>
                  </a:lnTo>
                  <a:lnTo>
                    <a:pt x="1713230" y="1960372"/>
                  </a:lnTo>
                  <a:lnTo>
                    <a:pt x="1714754" y="1959610"/>
                  </a:lnTo>
                  <a:lnTo>
                    <a:pt x="1716278" y="1958848"/>
                  </a:lnTo>
                  <a:lnTo>
                    <a:pt x="1717802" y="1958213"/>
                  </a:lnTo>
                  <a:lnTo>
                    <a:pt x="1719326" y="1957451"/>
                  </a:lnTo>
                  <a:lnTo>
                    <a:pt x="1720850" y="1956816"/>
                  </a:lnTo>
                  <a:lnTo>
                    <a:pt x="1722373" y="1956054"/>
                  </a:lnTo>
                  <a:lnTo>
                    <a:pt x="1723897" y="1955292"/>
                  </a:lnTo>
                  <a:lnTo>
                    <a:pt x="1725421" y="1954657"/>
                  </a:lnTo>
                  <a:lnTo>
                    <a:pt x="1726945" y="1953895"/>
                  </a:lnTo>
                  <a:lnTo>
                    <a:pt x="1728470" y="1953260"/>
                  </a:lnTo>
                  <a:lnTo>
                    <a:pt x="1729994" y="1952498"/>
                  </a:lnTo>
                  <a:lnTo>
                    <a:pt x="1731518" y="1951736"/>
                  </a:lnTo>
                  <a:lnTo>
                    <a:pt x="1733042" y="1951101"/>
                  </a:lnTo>
                  <a:lnTo>
                    <a:pt x="1734566" y="1950339"/>
                  </a:lnTo>
                  <a:lnTo>
                    <a:pt x="1736090" y="1949704"/>
                  </a:lnTo>
                  <a:lnTo>
                    <a:pt x="1737614" y="1948942"/>
                  </a:lnTo>
                  <a:lnTo>
                    <a:pt x="1739138" y="1948180"/>
                  </a:lnTo>
                  <a:lnTo>
                    <a:pt x="1740661" y="1947545"/>
                  </a:lnTo>
                  <a:lnTo>
                    <a:pt x="1742185" y="1946783"/>
                  </a:lnTo>
                  <a:lnTo>
                    <a:pt x="1743709" y="1946021"/>
                  </a:lnTo>
                  <a:lnTo>
                    <a:pt x="1745233" y="1945386"/>
                  </a:lnTo>
                  <a:lnTo>
                    <a:pt x="1746758" y="1944624"/>
                  </a:lnTo>
                  <a:lnTo>
                    <a:pt x="1748282" y="1943989"/>
                  </a:lnTo>
                  <a:lnTo>
                    <a:pt x="1749806" y="1943227"/>
                  </a:lnTo>
                  <a:lnTo>
                    <a:pt x="1751330" y="1942465"/>
                  </a:lnTo>
                  <a:lnTo>
                    <a:pt x="1752854" y="1941830"/>
                  </a:lnTo>
                  <a:lnTo>
                    <a:pt x="1754378" y="1941068"/>
                  </a:lnTo>
                  <a:lnTo>
                    <a:pt x="1755902" y="1940433"/>
                  </a:lnTo>
                  <a:lnTo>
                    <a:pt x="1757426" y="1939671"/>
                  </a:lnTo>
                  <a:lnTo>
                    <a:pt x="1758950" y="1938909"/>
                  </a:lnTo>
                  <a:lnTo>
                    <a:pt x="1760473" y="1938274"/>
                  </a:lnTo>
                  <a:lnTo>
                    <a:pt x="1761997" y="1937512"/>
                  </a:lnTo>
                  <a:lnTo>
                    <a:pt x="1763521" y="1936750"/>
                  </a:lnTo>
                  <a:lnTo>
                    <a:pt x="1765045" y="1936115"/>
                  </a:lnTo>
                  <a:lnTo>
                    <a:pt x="1766570" y="1935353"/>
                  </a:lnTo>
                  <a:lnTo>
                    <a:pt x="1768094" y="1934718"/>
                  </a:lnTo>
                  <a:lnTo>
                    <a:pt x="1769618" y="1933956"/>
                  </a:lnTo>
                  <a:lnTo>
                    <a:pt x="1771142" y="1933194"/>
                  </a:lnTo>
                  <a:lnTo>
                    <a:pt x="1772666" y="1932559"/>
                  </a:lnTo>
                  <a:lnTo>
                    <a:pt x="1774190" y="1931797"/>
                  </a:lnTo>
                  <a:lnTo>
                    <a:pt x="1775714" y="1931162"/>
                  </a:lnTo>
                  <a:lnTo>
                    <a:pt x="1777238" y="1930400"/>
                  </a:lnTo>
                  <a:lnTo>
                    <a:pt x="1778761" y="1929638"/>
                  </a:lnTo>
                  <a:lnTo>
                    <a:pt x="1780285" y="1929003"/>
                  </a:lnTo>
                  <a:lnTo>
                    <a:pt x="1781809" y="1928241"/>
                  </a:lnTo>
                  <a:lnTo>
                    <a:pt x="1783333" y="1927606"/>
                  </a:lnTo>
                  <a:lnTo>
                    <a:pt x="1784858" y="1926844"/>
                  </a:lnTo>
                  <a:lnTo>
                    <a:pt x="1786382" y="1926082"/>
                  </a:lnTo>
                  <a:lnTo>
                    <a:pt x="1787906" y="1925447"/>
                  </a:lnTo>
                  <a:lnTo>
                    <a:pt x="1789430" y="1924685"/>
                  </a:lnTo>
                  <a:lnTo>
                    <a:pt x="1790954" y="1923923"/>
                  </a:lnTo>
                  <a:lnTo>
                    <a:pt x="1792478" y="1923288"/>
                  </a:lnTo>
                  <a:lnTo>
                    <a:pt x="1794002" y="1922526"/>
                  </a:lnTo>
                  <a:lnTo>
                    <a:pt x="1795526" y="1921891"/>
                  </a:lnTo>
                  <a:lnTo>
                    <a:pt x="1797050" y="1921129"/>
                  </a:lnTo>
                  <a:lnTo>
                    <a:pt x="1798573" y="1920367"/>
                  </a:lnTo>
                  <a:lnTo>
                    <a:pt x="1800097" y="1919732"/>
                  </a:lnTo>
                  <a:lnTo>
                    <a:pt x="1801621" y="1918970"/>
                  </a:lnTo>
                  <a:lnTo>
                    <a:pt x="1803145" y="1918335"/>
                  </a:lnTo>
                  <a:lnTo>
                    <a:pt x="1804670" y="1917573"/>
                  </a:lnTo>
                  <a:lnTo>
                    <a:pt x="1806194" y="1916811"/>
                  </a:lnTo>
                  <a:lnTo>
                    <a:pt x="1807718" y="1916176"/>
                  </a:lnTo>
                  <a:lnTo>
                    <a:pt x="1809242" y="1915414"/>
                  </a:lnTo>
                  <a:lnTo>
                    <a:pt x="1810766" y="1914779"/>
                  </a:lnTo>
                  <a:lnTo>
                    <a:pt x="1812290" y="1914017"/>
                  </a:lnTo>
                  <a:lnTo>
                    <a:pt x="1813814" y="1913255"/>
                  </a:lnTo>
                  <a:lnTo>
                    <a:pt x="1815338" y="1912620"/>
                  </a:lnTo>
                  <a:lnTo>
                    <a:pt x="1816861" y="1911858"/>
                  </a:lnTo>
                  <a:lnTo>
                    <a:pt x="1818385" y="1911096"/>
                  </a:lnTo>
                  <a:lnTo>
                    <a:pt x="1819909" y="1910461"/>
                  </a:lnTo>
                  <a:lnTo>
                    <a:pt x="1821433" y="1909699"/>
                  </a:lnTo>
                  <a:lnTo>
                    <a:pt x="1822958" y="1909064"/>
                  </a:lnTo>
                  <a:lnTo>
                    <a:pt x="1824482" y="1908302"/>
                  </a:lnTo>
                  <a:lnTo>
                    <a:pt x="1826006" y="1907540"/>
                  </a:lnTo>
                  <a:lnTo>
                    <a:pt x="1827530" y="1906905"/>
                  </a:lnTo>
                  <a:lnTo>
                    <a:pt x="1829054" y="1906143"/>
                  </a:lnTo>
                  <a:lnTo>
                    <a:pt x="1830578" y="1905508"/>
                  </a:lnTo>
                  <a:lnTo>
                    <a:pt x="1832102" y="1904746"/>
                  </a:lnTo>
                  <a:lnTo>
                    <a:pt x="1833626" y="1903984"/>
                  </a:lnTo>
                  <a:lnTo>
                    <a:pt x="1835150" y="1903349"/>
                  </a:lnTo>
                  <a:lnTo>
                    <a:pt x="1836673" y="1902587"/>
                  </a:lnTo>
                  <a:lnTo>
                    <a:pt x="1838197" y="1901952"/>
                  </a:lnTo>
                  <a:lnTo>
                    <a:pt x="1839721" y="1901190"/>
                  </a:lnTo>
                  <a:lnTo>
                    <a:pt x="1841245" y="1900428"/>
                  </a:lnTo>
                  <a:lnTo>
                    <a:pt x="1842770" y="1899793"/>
                  </a:lnTo>
                  <a:lnTo>
                    <a:pt x="1844294" y="1899031"/>
                  </a:lnTo>
                  <a:lnTo>
                    <a:pt x="1845818" y="1898269"/>
                  </a:lnTo>
                  <a:lnTo>
                    <a:pt x="1847342" y="1897634"/>
                  </a:lnTo>
                  <a:lnTo>
                    <a:pt x="1848866" y="1896872"/>
                  </a:lnTo>
                  <a:lnTo>
                    <a:pt x="1850390" y="1896237"/>
                  </a:lnTo>
                  <a:lnTo>
                    <a:pt x="1851914" y="1895475"/>
                  </a:lnTo>
                  <a:lnTo>
                    <a:pt x="1853438" y="1894713"/>
                  </a:lnTo>
                  <a:lnTo>
                    <a:pt x="1854961" y="1894078"/>
                  </a:lnTo>
                  <a:lnTo>
                    <a:pt x="1856485" y="1893316"/>
                  </a:lnTo>
                  <a:lnTo>
                    <a:pt x="1858009" y="1892681"/>
                  </a:lnTo>
                  <a:lnTo>
                    <a:pt x="1859533" y="1891919"/>
                  </a:lnTo>
                  <a:lnTo>
                    <a:pt x="1861058" y="1891157"/>
                  </a:lnTo>
                  <a:lnTo>
                    <a:pt x="1862582" y="1890522"/>
                  </a:lnTo>
                  <a:lnTo>
                    <a:pt x="1864106" y="1889760"/>
                  </a:lnTo>
                  <a:lnTo>
                    <a:pt x="1865630" y="1889125"/>
                  </a:lnTo>
                  <a:lnTo>
                    <a:pt x="1867154" y="1888363"/>
                  </a:lnTo>
                  <a:lnTo>
                    <a:pt x="1868678" y="1887601"/>
                  </a:lnTo>
                  <a:lnTo>
                    <a:pt x="1870202" y="1886966"/>
                  </a:lnTo>
                  <a:lnTo>
                    <a:pt x="1871726" y="1886204"/>
                  </a:lnTo>
                  <a:lnTo>
                    <a:pt x="1873250" y="1885442"/>
                  </a:lnTo>
                  <a:lnTo>
                    <a:pt x="1874773" y="1884807"/>
                  </a:lnTo>
                  <a:lnTo>
                    <a:pt x="1876297" y="1884045"/>
                  </a:lnTo>
                  <a:lnTo>
                    <a:pt x="1877821" y="1883410"/>
                  </a:lnTo>
                  <a:lnTo>
                    <a:pt x="1879345" y="1882648"/>
                  </a:lnTo>
                  <a:lnTo>
                    <a:pt x="1880870" y="1881886"/>
                  </a:lnTo>
                  <a:lnTo>
                    <a:pt x="1882394" y="1881251"/>
                  </a:lnTo>
                  <a:lnTo>
                    <a:pt x="1883918" y="1880489"/>
                  </a:lnTo>
                  <a:lnTo>
                    <a:pt x="1885442" y="1879854"/>
                  </a:lnTo>
                  <a:lnTo>
                    <a:pt x="1886966" y="1879092"/>
                  </a:lnTo>
                  <a:lnTo>
                    <a:pt x="1888490" y="1878330"/>
                  </a:lnTo>
                  <a:lnTo>
                    <a:pt x="1890014" y="1877695"/>
                  </a:lnTo>
                  <a:lnTo>
                    <a:pt x="1891538" y="1876933"/>
                  </a:lnTo>
                  <a:lnTo>
                    <a:pt x="1893061" y="1876298"/>
                  </a:lnTo>
                  <a:lnTo>
                    <a:pt x="1894585" y="1875536"/>
                  </a:lnTo>
                  <a:lnTo>
                    <a:pt x="1896109" y="1874774"/>
                  </a:lnTo>
                  <a:lnTo>
                    <a:pt x="1897633" y="1874139"/>
                  </a:lnTo>
                  <a:lnTo>
                    <a:pt x="1899158" y="1873377"/>
                  </a:lnTo>
                  <a:lnTo>
                    <a:pt x="1900682" y="1872615"/>
                  </a:lnTo>
                  <a:lnTo>
                    <a:pt x="1902206" y="1871980"/>
                  </a:lnTo>
                  <a:lnTo>
                    <a:pt x="1903730" y="1871218"/>
                  </a:lnTo>
                  <a:lnTo>
                    <a:pt x="1905254" y="1870583"/>
                  </a:lnTo>
                  <a:lnTo>
                    <a:pt x="1906778" y="1869821"/>
                  </a:lnTo>
                  <a:lnTo>
                    <a:pt x="1908302" y="1869059"/>
                  </a:lnTo>
                  <a:lnTo>
                    <a:pt x="1909826" y="1868424"/>
                  </a:lnTo>
                  <a:lnTo>
                    <a:pt x="1911350" y="1867662"/>
                  </a:lnTo>
                  <a:lnTo>
                    <a:pt x="1912873" y="1867027"/>
                  </a:lnTo>
                  <a:lnTo>
                    <a:pt x="1914397" y="1866265"/>
                  </a:lnTo>
                  <a:lnTo>
                    <a:pt x="1915921" y="1865503"/>
                  </a:lnTo>
                  <a:lnTo>
                    <a:pt x="1917445" y="1864868"/>
                  </a:lnTo>
                  <a:lnTo>
                    <a:pt x="1918970" y="1864106"/>
                  </a:lnTo>
                  <a:lnTo>
                    <a:pt x="1920494" y="1863471"/>
                  </a:lnTo>
                  <a:lnTo>
                    <a:pt x="1922018" y="1862709"/>
                  </a:lnTo>
                  <a:lnTo>
                    <a:pt x="1923542" y="1861947"/>
                  </a:lnTo>
                  <a:lnTo>
                    <a:pt x="1925066" y="1861312"/>
                  </a:lnTo>
                  <a:lnTo>
                    <a:pt x="1926590" y="1860550"/>
                  </a:lnTo>
                  <a:lnTo>
                    <a:pt x="1928114" y="1859788"/>
                  </a:lnTo>
                  <a:lnTo>
                    <a:pt x="1929638" y="1859153"/>
                  </a:lnTo>
                  <a:lnTo>
                    <a:pt x="1931161" y="1858391"/>
                  </a:lnTo>
                  <a:lnTo>
                    <a:pt x="1932685" y="1857756"/>
                  </a:lnTo>
                  <a:lnTo>
                    <a:pt x="1934209" y="1856994"/>
                  </a:lnTo>
                  <a:lnTo>
                    <a:pt x="1935733" y="1856232"/>
                  </a:lnTo>
                  <a:lnTo>
                    <a:pt x="1937258" y="1855597"/>
                  </a:lnTo>
                  <a:lnTo>
                    <a:pt x="1938782" y="1854835"/>
                  </a:lnTo>
                  <a:lnTo>
                    <a:pt x="1940306" y="1854200"/>
                  </a:lnTo>
                  <a:lnTo>
                    <a:pt x="1941830" y="1853438"/>
                  </a:lnTo>
                  <a:lnTo>
                    <a:pt x="1943354" y="1852676"/>
                  </a:lnTo>
                  <a:lnTo>
                    <a:pt x="1944878" y="1852041"/>
                  </a:lnTo>
                  <a:lnTo>
                    <a:pt x="1946402" y="1851279"/>
                  </a:lnTo>
                  <a:lnTo>
                    <a:pt x="1947926" y="1850644"/>
                  </a:lnTo>
                  <a:lnTo>
                    <a:pt x="1949450" y="1849882"/>
                  </a:lnTo>
                  <a:lnTo>
                    <a:pt x="1950973" y="1849120"/>
                  </a:lnTo>
                  <a:lnTo>
                    <a:pt x="1952497" y="1848485"/>
                  </a:lnTo>
                  <a:lnTo>
                    <a:pt x="1954021" y="1847723"/>
                  </a:lnTo>
                  <a:lnTo>
                    <a:pt x="1955545" y="1846961"/>
                  </a:lnTo>
                  <a:lnTo>
                    <a:pt x="1957070" y="1846326"/>
                  </a:lnTo>
                  <a:lnTo>
                    <a:pt x="1958594" y="1845564"/>
                  </a:lnTo>
                  <a:lnTo>
                    <a:pt x="1960118" y="1844929"/>
                  </a:lnTo>
                  <a:lnTo>
                    <a:pt x="1961642" y="1844167"/>
                  </a:lnTo>
                  <a:lnTo>
                    <a:pt x="1963166" y="1843405"/>
                  </a:lnTo>
                  <a:lnTo>
                    <a:pt x="1964690" y="1842770"/>
                  </a:lnTo>
                  <a:lnTo>
                    <a:pt x="1966341" y="1842008"/>
                  </a:lnTo>
                  <a:lnTo>
                    <a:pt x="1967865" y="1841373"/>
                  </a:lnTo>
                  <a:lnTo>
                    <a:pt x="1969389" y="1840611"/>
                  </a:lnTo>
                  <a:lnTo>
                    <a:pt x="1970913" y="1839849"/>
                  </a:lnTo>
                  <a:lnTo>
                    <a:pt x="1972436" y="1839214"/>
                  </a:lnTo>
                  <a:lnTo>
                    <a:pt x="1973960" y="1838452"/>
                  </a:lnTo>
                  <a:lnTo>
                    <a:pt x="1975484" y="1837817"/>
                  </a:lnTo>
                  <a:lnTo>
                    <a:pt x="1977008" y="1837055"/>
                  </a:lnTo>
                  <a:lnTo>
                    <a:pt x="1978533" y="1836293"/>
                  </a:lnTo>
                  <a:lnTo>
                    <a:pt x="1980057" y="1835658"/>
                  </a:lnTo>
                  <a:lnTo>
                    <a:pt x="1981581" y="1834896"/>
                  </a:lnTo>
                  <a:lnTo>
                    <a:pt x="1983105" y="1834134"/>
                  </a:lnTo>
                  <a:lnTo>
                    <a:pt x="1984629" y="1833499"/>
                  </a:lnTo>
                  <a:lnTo>
                    <a:pt x="1986153" y="1832737"/>
                  </a:lnTo>
                  <a:lnTo>
                    <a:pt x="1987677" y="1832102"/>
                  </a:lnTo>
                  <a:lnTo>
                    <a:pt x="1989201" y="1831340"/>
                  </a:lnTo>
                  <a:lnTo>
                    <a:pt x="1990725" y="1830578"/>
                  </a:lnTo>
                  <a:lnTo>
                    <a:pt x="1992248" y="1829943"/>
                  </a:lnTo>
                  <a:lnTo>
                    <a:pt x="1993772" y="1829181"/>
                  </a:lnTo>
                  <a:lnTo>
                    <a:pt x="1995296" y="1828546"/>
                  </a:lnTo>
                  <a:lnTo>
                    <a:pt x="1996820" y="1827784"/>
                  </a:lnTo>
                  <a:lnTo>
                    <a:pt x="1998345" y="1827022"/>
                  </a:lnTo>
                  <a:lnTo>
                    <a:pt x="1999869" y="1826387"/>
                  </a:lnTo>
                  <a:lnTo>
                    <a:pt x="2001393" y="1825625"/>
                  </a:lnTo>
                  <a:lnTo>
                    <a:pt x="2002917" y="1824990"/>
                  </a:lnTo>
                  <a:lnTo>
                    <a:pt x="2004441" y="1824228"/>
                  </a:lnTo>
                  <a:lnTo>
                    <a:pt x="2005965" y="1823466"/>
                  </a:lnTo>
                  <a:lnTo>
                    <a:pt x="2007489" y="1822831"/>
                  </a:lnTo>
                  <a:lnTo>
                    <a:pt x="2009013" y="1822069"/>
                  </a:lnTo>
                  <a:lnTo>
                    <a:pt x="2010536" y="1821307"/>
                  </a:lnTo>
                  <a:lnTo>
                    <a:pt x="2012060" y="1820672"/>
                  </a:lnTo>
                  <a:lnTo>
                    <a:pt x="2013584" y="1819910"/>
                  </a:lnTo>
                  <a:lnTo>
                    <a:pt x="2015108" y="1819275"/>
                  </a:lnTo>
                  <a:lnTo>
                    <a:pt x="2016633" y="1818513"/>
                  </a:lnTo>
                  <a:lnTo>
                    <a:pt x="2018157" y="1817751"/>
                  </a:lnTo>
                  <a:lnTo>
                    <a:pt x="2019681" y="1817115"/>
                  </a:lnTo>
                  <a:lnTo>
                    <a:pt x="2021205" y="1816353"/>
                  </a:lnTo>
                  <a:lnTo>
                    <a:pt x="2022729" y="1815719"/>
                  </a:lnTo>
                  <a:lnTo>
                    <a:pt x="2024253" y="1814957"/>
                  </a:lnTo>
                  <a:lnTo>
                    <a:pt x="2025777" y="1814195"/>
                  </a:lnTo>
                  <a:lnTo>
                    <a:pt x="2027301" y="1813560"/>
                  </a:lnTo>
                  <a:lnTo>
                    <a:pt x="2028825" y="1812798"/>
                  </a:lnTo>
                  <a:lnTo>
                    <a:pt x="2030348" y="1812163"/>
                  </a:lnTo>
                  <a:lnTo>
                    <a:pt x="2031872" y="1811401"/>
                  </a:lnTo>
                  <a:lnTo>
                    <a:pt x="2033396" y="1810639"/>
                  </a:lnTo>
                  <a:lnTo>
                    <a:pt x="2034920" y="1810003"/>
                  </a:lnTo>
                  <a:lnTo>
                    <a:pt x="2036445" y="1809241"/>
                  </a:lnTo>
                  <a:lnTo>
                    <a:pt x="2037969" y="1808480"/>
                  </a:lnTo>
                  <a:lnTo>
                    <a:pt x="2039493" y="1807845"/>
                  </a:lnTo>
                  <a:lnTo>
                    <a:pt x="2041017" y="1807083"/>
                  </a:lnTo>
                  <a:lnTo>
                    <a:pt x="2042541" y="1806448"/>
                  </a:lnTo>
                  <a:lnTo>
                    <a:pt x="2044065" y="1805686"/>
                  </a:lnTo>
                  <a:lnTo>
                    <a:pt x="2045589" y="1804924"/>
                  </a:lnTo>
                  <a:lnTo>
                    <a:pt x="2047113" y="1804289"/>
                  </a:lnTo>
                  <a:lnTo>
                    <a:pt x="2048636" y="1803527"/>
                  </a:lnTo>
                  <a:lnTo>
                    <a:pt x="2050160" y="1802891"/>
                  </a:lnTo>
                  <a:lnTo>
                    <a:pt x="2051684" y="1802130"/>
                  </a:lnTo>
                  <a:lnTo>
                    <a:pt x="2053208" y="1801368"/>
                  </a:lnTo>
                  <a:lnTo>
                    <a:pt x="2054733" y="1800733"/>
                  </a:lnTo>
                  <a:lnTo>
                    <a:pt x="2056257" y="1799971"/>
                  </a:lnTo>
                  <a:lnTo>
                    <a:pt x="2057781" y="1799336"/>
                  </a:lnTo>
                  <a:lnTo>
                    <a:pt x="2059305" y="1798574"/>
                  </a:lnTo>
                  <a:lnTo>
                    <a:pt x="2060829" y="1797812"/>
                  </a:lnTo>
                  <a:lnTo>
                    <a:pt x="2062353" y="1797177"/>
                  </a:lnTo>
                  <a:lnTo>
                    <a:pt x="2063877" y="1796414"/>
                  </a:lnTo>
                  <a:lnTo>
                    <a:pt x="2065401" y="1795652"/>
                  </a:lnTo>
                  <a:lnTo>
                    <a:pt x="2066925" y="1795018"/>
                  </a:lnTo>
                  <a:lnTo>
                    <a:pt x="2068448" y="1794256"/>
                  </a:lnTo>
                  <a:lnTo>
                    <a:pt x="2069972" y="1793621"/>
                  </a:lnTo>
                  <a:lnTo>
                    <a:pt x="2071496" y="1792859"/>
                  </a:lnTo>
                  <a:lnTo>
                    <a:pt x="2073020" y="1792097"/>
                  </a:lnTo>
                  <a:lnTo>
                    <a:pt x="2074545" y="1791462"/>
                  </a:lnTo>
                  <a:lnTo>
                    <a:pt x="2076069" y="1790700"/>
                  </a:lnTo>
                  <a:lnTo>
                    <a:pt x="2077593" y="1790064"/>
                  </a:lnTo>
                  <a:lnTo>
                    <a:pt x="2079117" y="1789302"/>
                  </a:lnTo>
                  <a:lnTo>
                    <a:pt x="2080641" y="1788540"/>
                  </a:lnTo>
                  <a:lnTo>
                    <a:pt x="2082165" y="1787906"/>
                  </a:lnTo>
                  <a:lnTo>
                    <a:pt x="2083689" y="1787144"/>
                  </a:lnTo>
                  <a:lnTo>
                    <a:pt x="2085213" y="1786509"/>
                  </a:lnTo>
                  <a:lnTo>
                    <a:pt x="2086736" y="1785747"/>
                  </a:lnTo>
                  <a:lnTo>
                    <a:pt x="2088260" y="1784985"/>
                  </a:lnTo>
                  <a:lnTo>
                    <a:pt x="2089784" y="1784350"/>
                  </a:lnTo>
                  <a:lnTo>
                    <a:pt x="2091308" y="1783588"/>
                  </a:lnTo>
                  <a:lnTo>
                    <a:pt x="2092833" y="1782826"/>
                  </a:lnTo>
                  <a:lnTo>
                    <a:pt x="2094357" y="1782190"/>
                  </a:lnTo>
                  <a:lnTo>
                    <a:pt x="2095881" y="1781428"/>
                  </a:lnTo>
                  <a:lnTo>
                    <a:pt x="2097405" y="1780794"/>
                  </a:lnTo>
                  <a:lnTo>
                    <a:pt x="2098929" y="1780032"/>
                  </a:lnTo>
                  <a:lnTo>
                    <a:pt x="2100453" y="1779270"/>
                  </a:lnTo>
                  <a:lnTo>
                    <a:pt x="2101977" y="1778635"/>
                  </a:lnTo>
                  <a:lnTo>
                    <a:pt x="2103501" y="1777873"/>
                  </a:lnTo>
                  <a:lnTo>
                    <a:pt x="2105025" y="1777238"/>
                  </a:lnTo>
                  <a:lnTo>
                    <a:pt x="2106548" y="1776476"/>
                  </a:lnTo>
                  <a:lnTo>
                    <a:pt x="2108072" y="1775714"/>
                  </a:lnTo>
                  <a:lnTo>
                    <a:pt x="2109597" y="1775078"/>
                  </a:lnTo>
                  <a:lnTo>
                    <a:pt x="2111121" y="1774316"/>
                  </a:lnTo>
                  <a:lnTo>
                    <a:pt x="2112645" y="1773682"/>
                  </a:lnTo>
                  <a:lnTo>
                    <a:pt x="2114169" y="1772920"/>
                  </a:lnTo>
                  <a:lnTo>
                    <a:pt x="2115693" y="1772158"/>
                  </a:lnTo>
                  <a:lnTo>
                    <a:pt x="2117217" y="1771523"/>
                  </a:lnTo>
                  <a:lnTo>
                    <a:pt x="2118741" y="1770761"/>
                  </a:lnTo>
                  <a:lnTo>
                    <a:pt x="2120265" y="1769999"/>
                  </a:lnTo>
                  <a:lnTo>
                    <a:pt x="2121789" y="1769364"/>
                  </a:lnTo>
                  <a:lnTo>
                    <a:pt x="2123313" y="1768602"/>
                  </a:lnTo>
                  <a:lnTo>
                    <a:pt x="2124836" y="1767966"/>
                  </a:lnTo>
                  <a:lnTo>
                    <a:pt x="2126360" y="1767205"/>
                  </a:lnTo>
                  <a:lnTo>
                    <a:pt x="2127885" y="1766443"/>
                  </a:lnTo>
                  <a:lnTo>
                    <a:pt x="2129409" y="1765808"/>
                  </a:lnTo>
                  <a:lnTo>
                    <a:pt x="2130933" y="1765046"/>
                  </a:lnTo>
                  <a:lnTo>
                    <a:pt x="2132457" y="1764411"/>
                  </a:lnTo>
                  <a:lnTo>
                    <a:pt x="2133981" y="1763649"/>
                  </a:lnTo>
                  <a:lnTo>
                    <a:pt x="2135505" y="1762887"/>
                  </a:lnTo>
                  <a:lnTo>
                    <a:pt x="2137029" y="1762252"/>
                  </a:lnTo>
                  <a:lnTo>
                    <a:pt x="2138553" y="1761489"/>
                  </a:lnTo>
                  <a:lnTo>
                    <a:pt x="2140077" y="1760855"/>
                  </a:lnTo>
                  <a:lnTo>
                    <a:pt x="2141601" y="1760093"/>
                  </a:lnTo>
                  <a:lnTo>
                    <a:pt x="2143125" y="1759331"/>
                  </a:lnTo>
                  <a:lnTo>
                    <a:pt x="2144648" y="1758696"/>
                  </a:lnTo>
                  <a:lnTo>
                    <a:pt x="2146172" y="1757934"/>
                  </a:lnTo>
                  <a:lnTo>
                    <a:pt x="2147697" y="1757172"/>
                  </a:lnTo>
                  <a:lnTo>
                    <a:pt x="2149221" y="1756537"/>
                  </a:lnTo>
                  <a:lnTo>
                    <a:pt x="2150745" y="1755775"/>
                  </a:lnTo>
                  <a:lnTo>
                    <a:pt x="2152269" y="1755139"/>
                  </a:lnTo>
                  <a:lnTo>
                    <a:pt x="2153793" y="1754377"/>
                  </a:lnTo>
                  <a:lnTo>
                    <a:pt x="2155317" y="1753615"/>
                  </a:lnTo>
                  <a:lnTo>
                    <a:pt x="2156841" y="1752981"/>
                  </a:lnTo>
                  <a:lnTo>
                    <a:pt x="2158365" y="1752219"/>
                  </a:lnTo>
                  <a:lnTo>
                    <a:pt x="2159889" y="1751584"/>
                  </a:lnTo>
                  <a:lnTo>
                    <a:pt x="2161413" y="1750822"/>
                  </a:lnTo>
                  <a:lnTo>
                    <a:pt x="2162936" y="1750060"/>
                  </a:lnTo>
                  <a:lnTo>
                    <a:pt x="2164460" y="1749425"/>
                  </a:lnTo>
                  <a:lnTo>
                    <a:pt x="2165985" y="1748663"/>
                  </a:lnTo>
                  <a:lnTo>
                    <a:pt x="2167509" y="1747901"/>
                  </a:lnTo>
                  <a:lnTo>
                    <a:pt x="2169033" y="1747265"/>
                  </a:lnTo>
                  <a:lnTo>
                    <a:pt x="2170557" y="1746503"/>
                  </a:lnTo>
                  <a:lnTo>
                    <a:pt x="2172081" y="1745869"/>
                  </a:lnTo>
                  <a:lnTo>
                    <a:pt x="2173605" y="1745107"/>
                  </a:lnTo>
                  <a:lnTo>
                    <a:pt x="2175129" y="1744345"/>
                  </a:lnTo>
                  <a:lnTo>
                    <a:pt x="2176653" y="1743710"/>
                  </a:lnTo>
                  <a:lnTo>
                    <a:pt x="2178177" y="1742948"/>
                  </a:lnTo>
                  <a:lnTo>
                    <a:pt x="2179701" y="1742313"/>
                  </a:lnTo>
                  <a:lnTo>
                    <a:pt x="2181225" y="1741551"/>
                  </a:lnTo>
                  <a:lnTo>
                    <a:pt x="2182748" y="1740789"/>
                  </a:lnTo>
                  <a:lnTo>
                    <a:pt x="2184272" y="1740153"/>
                  </a:lnTo>
                  <a:lnTo>
                    <a:pt x="2185797" y="1739391"/>
                  </a:lnTo>
                  <a:lnTo>
                    <a:pt x="2187321" y="1738757"/>
                  </a:lnTo>
                  <a:lnTo>
                    <a:pt x="2188845" y="1737995"/>
                  </a:lnTo>
                  <a:lnTo>
                    <a:pt x="2190369" y="1737233"/>
                  </a:lnTo>
                  <a:lnTo>
                    <a:pt x="2191893" y="1736598"/>
                  </a:lnTo>
                  <a:lnTo>
                    <a:pt x="2193417" y="1735836"/>
                  </a:lnTo>
                  <a:lnTo>
                    <a:pt x="2194941" y="1735074"/>
                  </a:lnTo>
                  <a:lnTo>
                    <a:pt x="2196465" y="1734439"/>
                  </a:lnTo>
                  <a:lnTo>
                    <a:pt x="2197989" y="1733677"/>
                  </a:lnTo>
                  <a:lnTo>
                    <a:pt x="2199513" y="1733041"/>
                  </a:lnTo>
                  <a:lnTo>
                    <a:pt x="2201036" y="1732280"/>
                  </a:lnTo>
                  <a:lnTo>
                    <a:pt x="2202560" y="1731518"/>
                  </a:lnTo>
                  <a:lnTo>
                    <a:pt x="2204085" y="1730883"/>
                  </a:lnTo>
                  <a:lnTo>
                    <a:pt x="2205609" y="1730121"/>
                  </a:lnTo>
                  <a:lnTo>
                    <a:pt x="2207133" y="1729486"/>
                  </a:lnTo>
                  <a:lnTo>
                    <a:pt x="2208657" y="1728724"/>
                  </a:lnTo>
                  <a:lnTo>
                    <a:pt x="2210181" y="1727962"/>
                  </a:lnTo>
                  <a:lnTo>
                    <a:pt x="2211705" y="1727327"/>
                  </a:lnTo>
                  <a:lnTo>
                    <a:pt x="2213229" y="1726564"/>
                  </a:lnTo>
                  <a:lnTo>
                    <a:pt x="2214753" y="1725930"/>
                  </a:lnTo>
                  <a:lnTo>
                    <a:pt x="2216277" y="1725168"/>
                  </a:lnTo>
                  <a:lnTo>
                    <a:pt x="2217801" y="1724406"/>
                  </a:lnTo>
                  <a:lnTo>
                    <a:pt x="2219325" y="1723771"/>
                  </a:lnTo>
                  <a:lnTo>
                    <a:pt x="2220848" y="1723009"/>
                  </a:lnTo>
                  <a:lnTo>
                    <a:pt x="2222372" y="1722247"/>
                  </a:lnTo>
                  <a:lnTo>
                    <a:pt x="2223897" y="1721612"/>
                  </a:lnTo>
                  <a:lnTo>
                    <a:pt x="2225421" y="1720850"/>
                  </a:lnTo>
                  <a:lnTo>
                    <a:pt x="2226945" y="1720214"/>
                  </a:lnTo>
                  <a:lnTo>
                    <a:pt x="2228469" y="1719452"/>
                  </a:lnTo>
                  <a:lnTo>
                    <a:pt x="2229993" y="1718690"/>
                  </a:lnTo>
                  <a:lnTo>
                    <a:pt x="2231517" y="1718056"/>
                  </a:lnTo>
                  <a:lnTo>
                    <a:pt x="2233041" y="1717294"/>
                  </a:lnTo>
                  <a:lnTo>
                    <a:pt x="2234565" y="1716659"/>
                  </a:lnTo>
                  <a:lnTo>
                    <a:pt x="2236089" y="1715897"/>
                  </a:lnTo>
                  <a:lnTo>
                    <a:pt x="2237613" y="1715135"/>
                  </a:lnTo>
                  <a:lnTo>
                    <a:pt x="2239136" y="1714500"/>
                  </a:lnTo>
                  <a:lnTo>
                    <a:pt x="2240660" y="1713738"/>
                  </a:lnTo>
                  <a:lnTo>
                    <a:pt x="2242185" y="1713102"/>
                  </a:lnTo>
                  <a:lnTo>
                    <a:pt x="2243709" y="1712340"/>
                  </a:lnTo>
                  <a:lnTo>
                    <a:pt x="2245233" y="1711578"/>
                  </a:lnTo>
                  <a:lnTo>
                    <a:pt x="2246757" y="1710944"/>
                  </a:lnTo>
                  <a:lnTo>
                    <a:pt x="2248281" y="1710182"/>
                  </a:lnTo>
                  <a:lnTo>
                    <a:pt x="2249805" y="1709420"/>
                  </a:lnTo>
                  <a:lnTo>
                    <a:pt x="2251329" y="1708785"/>
                  </a:lnTo>
                  <a:lnTo>
                    <a:pt x="2252853" y="1708023"/>
                  </a:lnTo>
                  <a:lnTo>
                    <a:pt x="2254377" y="1707388"/>
                  </a:lnTo>
                  <a:lnTo>
                    <a:pt x="2255901" y="1706626"/>
                  </a:lnTo>
                  <a:lnTo>
                    <a:pt x="2257425" y="1705864"/>
                  </a:lnTo>
                  <a:lnTo>
                    <a:pt x="2258948" y="1705228"/>
                  </a:lnTo>
                  <a:lnTo>
                    <a:pt x="2260472" y="1704466"/>
                  </a:lnTo>
                  <a:lnTo>
                    <a:pt x="2261997" y="1703832"/>
                  </a:lnTo>
                  <a:lnTo>
                    <a:pt x="2263521" y="1703070"/>
                  </a:lnTo>
                  <a:lnTo>
                    <a:pt x="2265045" y="1702308"/>
                  </a:lnTo>
                  <a:lnTo>
                    <a:pt x="2266569" y="1701673"/>
                  </a:lnTo>
                  <a:lnTo>
                    <a:pt x="2268093" y="1700911"/>
                  </a:lnTo>
                  <a:lnTo>
                    <a:pt x="2269617" y="1700276"/>
                  </a:lnTo>
                  <a:lnTo>
                    <a:pt x="2271141" y="1699514"/>
                  </a:lnTo>
                  <a:lnTo>
                    <a:pt x="2272665" y="1698752"/>
                  </a:lnTo>
                  <a:lnTo>
                    <a:pt x="2274189" y="1698116"/>
                  </a:lnTo>
                  <a:lnTo>
                    <a:pt x="2275713" y="1697355"/>
                  </a:lnTo>
                  <a:lnTo>
                    <a:pt x="2277236" y="1696593"/>
                  </a:lnTo>
                  <a:lnTo>
                    <a:pt x="2278760" y="1695958"/>
                  </a:lnTo>
                  <a:lnTo>
                    <a:pt x="2280285" y="1695196"/>
                  </a:lnTo>
                  <a:lnTo>
                    <a:pt x="2281809" y="1694561"/>
                  </a:lnTo>
                  <a:lnTo>
                    <a:pt x="2283333" y="1693799"/>
                  </a:lnTo>
                  <a:lnTo>
                    <a:pt x="2284857" y="1693037"/>
                  </a:lnTo>
                  <a:lnTo>
                    <a:pt x="2286381" y="1692402"/>
                  </a:lnTo>
                  <a:lnTo>
                    <a:pt x="2287905" y="1691639"/>
                  </a:lnTo>
                  <a:lnTo>
                    <a:pt x="2289429" y="1691005"/>
                  </a:lnTo>
                  <a:lnTo>
                    <a:pt x="2290953" y="1690243"/>
                  </a:lnTo>
                  <a:lnTo>
                    <a:pt x="2292477" y="1689481"/>
                  </a:lnTo>
                  <a:lnTo>
                    <a:pt x="2294001" y="1688846"/>
                  </a:lnTo>
                  <a:lnTo>
                    <a:pt x="2295525" y="1688084"/>
                  </a:lnTo>
                  <a:lnTo>
                    <a:pt x="2297048" y="1687449"/>
                  </a:lnTo>
                  <a:lnTo>
                    <a:pt x="2298572" y="1686687"/>
                  </a:lnTo>
                  <a:lnTo>
                    <a:pt x="2300097" y="1685925"/>
                  </a:lnTo>
                  <a:lnTo>
                    <a:pt x="2301621" y="1685289"/>
                  </a:lnTo>
                  <a:lnTo>
                    <a:pt x="2303145" y="1684527"/>
                  </a:lnTo>
                  <a:lnTo>
                    <a:pt x="2304669" y="1683765"/>
                  </a:lnTo>
                  <a:lnTo>
                    <a:pt x="2306193" y="1683131"/>
                  </a:lnTo>
                  <a:lnTo>
                    <a:pt x="2307717" y="1682369"/>
                  </a:lnTo>
                  <a:lnTo>
                    <a:pt x="2309241" y="1681734"/>
                  </a:lnTo>
                  <a:lnTo>
                    <a:pt x="2310765" y="1680972"/>
                  </a:lnTo>
                  <a:lnTo>
                    <a:pt x="2312289" y="1680210"/>
                  </a:lnTo>
                  <a:lnTo>
                    <a:pt x="2313813" y="1679575"/>
                  </a:lnTo>
                  <a:lnTo>
                    <a:pt x="2315336" y="1678813"/>
                  </a:lnTo>
                  <a:lnTo>
                    <a:pt x="2316860" y="1678177"/>
                  </a:lnTo>
                  <a:lnTo>
                    <a:pt x="2318385" y="1677415"/>
                  </a:lnTo>
                  <a:lnTo>
                    <a:pt x="2319909" y="1676653"/>
                  </a:lnTo>
                  <a:lnTo>
                    <a:pt x="2321433" y="1676019"/>
                  </a:lnTo>
                  <a:lnTo>
                    <a:pt x="2322957" y="1675257"/>
                  </a:lnTo>
                  <a:lnTo>
                    <a:pt x="2324481" y="1674622"/>
                  </a:lnTo>
                  <a:lnTo>
                    <a:pt x="2326005" y="1673860"/>
                  </a:lnTo>
                  <a:lnTo>
                    <a:pt x="2327529" y="1673098"/>
                  </a:lnTo>
                  <a:lnTo>
                    <a:pt x="2329053" y="1672463"/>
                  </a:lnTo>
                  <a:lnTo>
                    <a:pt x="2330577" y="1671701"/>
                  </a:lnTo>
                  <a:lnTo>
                    <a:pt x="2332101" y="1670939"/>
                  </a:lnTo>
                  <a:lnTo>
                    <a:pt x="2333625" y="1670303"/>
                  </a:lnTo>
                  <a:lnTo>
                    <a:pt x="2335148" y="1669541"/>
                  </a:lnTo>
                  <a:lnTo>
                    <a:pt x="2336672" y="1668907"/>
                  </a:lnTo>
                  <a:lnTo>
                    <a:pt x="2338197" y="1668145"/>
                  </a:lnTo>
                  <a:lnTo>
                    <a:pt x="2339721" y="1667383"/>
                  </a:lnTo>
                  <a:lnTo>
                    <a:pt x="2341245" y="1666748"/>
                  </a:lnTo>
                  <a:lnTo>
                    <a:pt x="2342769" y="1665986"/>
                  </a:lnTo>
                  <a:lnTo>
                    <a:pt x="2344293" y="1665351"/>
                  </a:lnTo>
                  <a:lnTo>
                    <a:pt x="2345817" y="1664589"/>
                  </a:lnTo>
                  <a:lnTo>
                    <a:pt x="2347341" y="1663827"/>
                  </a:lnTo>
                  <a:lnTo>
                    <a:pt x="2348865" y="1663191"/>
                  </a:lnTo>
                  <a:lnTo>
                    <a:pt x="2350389" y="1662430"/>
                  </a:lnTo>
                  <a:lnTo>
                    <a:pt x="2351913" y="1661795"/>
                  </a:lnTo>
                  <a:lnTo>
                    <a:pt x="2353436" y="1661033"/>
                  </a:lnTo>
                  <a:lnTo>
                    <a:pt x="2354960" y="1660271"/>
                  </a:lnTo>
                  <a:lnTo>
                    <a:pt x="2356485" y="1659636"/>
                  </a:lnTo>
                  <a:lnTo>
                    <a:pt x="2358009" y="1658874"/>
                  </a:lnTo>
                  <a:lnTo>
                    <a:pt x="2359533" y="1658112"/>
                  </a:lnTo>
                  <a:lnTo>
                    <a:pt x="2361057" y="1657477"/>
                  </a:lnTo>
                  <a:lnTo>
                    <a:pt x="2362581" y="1656714"/>
                  </a:lnTo>
                  <a:lnTo>
                    <a:pt x="2364105" y="1656080"/>
                  </a:lnTo>
                  <a:lnTo>
                    <a:pt x="2365629" y="1655318"/>
                  </a:lnTo>
                  <a:lnTo>
                    <a:pt x="2367153" y="1654556"/>
                  </a:lnTo>
                  <a:lnTo>
                    <a:pt x="2368677" y="1653921"/>
                  </a:lnTo>
                  <a:lnTo>
                    <a:pt x="2370201" y="1653159"/>
                  </a:lnTo>
                  <a:lnTo>
                    <a:pt x="2371725" y="1652524"/>
                  </a:lnTo>
                  <a:lnTo>
                    <a:pt x="2373248" y="1651762"/>
                  </a:lnTo>
                  <a:lnTo>
                    <a:pt x="2374772" y="1651000"/>
                  </a:lnTo>
                  <a:lnTo>
                    <a:pt x="2376297" y="1650364"/>
                  </a:lnTo>
                  <a:lnTo>
                    <a:pt x="2377821" y="1649602"/>
                  </a:lnTo>
                  <a:lnTo>
                    <a:pt x="2379345" y="1648968"/>
                  </a:lnTo>
                  <a:lnTo>
                    <a:pt x="2380869" y="1648206"/>
                  </a:lnTo>
                  <a:lnTo>
                    <a:pt x="2382393" y="1647444"/>
                  </a:lnTo>
                  <a:lnTo>
                    <a:pt x="2383917" y="1646809"/>
                  </a:lnTo>
                  <a:lnTo>
                    <a:pt x="2385441" y="1646047"/>
                  </a:lnTo>
                  <a:lnTo>
                    <a:pt x="2386965" y="1645285"/>
                  </a:lnTo>
                  <a:lnTo>
                    <a:pt x="2388489" y="1644650"/>
                  </a:lnTo>
                  <a:lnTo>
                    <a:pt x="2390013" y="1643888"/>
                  </a:lnTo>
                  <a:lnTo>
                    <a:pt x="2391536" y="1643252"/>
                  </a:lnTo>
                  <a:lnTo>
                    <a:pt x="2393060" y="1642490"/>
                  </a:lnTo>
                  <a:lnTo>
                    <a:pt x="2394585" y="1641728"/>
                  </a:lnTo>
                  <a:lnTo>
                    <a:pt x="2396109" y="1641094"/>
                  </a:lnTo>
                  <a:lnTo>
                    <a:pt x="2397633" y="1640332"/>
                  </a:lnTo>
                  <a:lnTo>
                    <a:pt x="2399157" y="1639697"/>
                  </a:lnTo>
                  <a:lnTo>
                    <a:pt x="2400681" y="1638935"/>
                  </a:lnTo>
                  <a:lnTo>
                    <a:pt x="2402205" y="1638173"/>
                  </a:lnTo>
                  <a:lnTo>
                    <a:pt x="2403729" y="1637538"/>
                  </a:lnTo>
                  <a:lnTo>
                    <a:pt x="2405253" y="1636776"/>
                  </a:lnTo>
                  <a:lnTo>
                    <a:pt x="2406777" y="1636140"/>
                  </a:lnTo>
                  <a:lnTo>
                    <a:pt x="2408301" y="1635378"/>
                  </a:lnTo>
                  <a:lnTo>
                    <a:pt x="2409825" y="1634616"/>
                  </a:lnTo>
                  <a:lnTo>
                    <a:pt x="2411348" y="1633982"/>
                  </a:lnTo>
                  <a:lnTo>
                    <a:pt x="2412872" y="1633220"/>
                  </a:lnTo>
                  <a:lnTo>
                    <a:pt x="2414397" y="1632458"/>
                  </a:lnTo>
                  <a:lnTo>
                    <a:pt x="2415921" y="1631823"/>
                  </a:lnTo>
                  <a:lnTo>
                    <a:pt x="2417445" y="1631061"/>
                  </a:lnTo>
                  <a:lnTo>
                    <a:pt x="2418969" y="1630426"/>
                  </a:lnTo>
                  <a:lnTo>
                    <a:pt x="2420493" y="1629664"/>
                  </a:lnTo>
                  <a:lnTo>
                    <a:pt x="2422017" y="1628902"/>
                  </a:lnTo>
                  <a:lnTo>
                    <a:pt x="2423541" y="1628266"/>
                  </a:lnTo>
                  <a:lnTo>
                    <a:pt x="2425065" y="1627505"/>
                  </a:lnTo>
                  <a:lnTo>
                    <a:pt x="2426589" y="1626870"/>
                  </a:lnTo>
                  <a:lnTo>
                    <a:pt x="2428113" y="1626108"/>
                  </a:lnTo>
                  <a:lnTo>
                    <a:pt x="2429636" y="1625346"/>
                  </a:lnTo>
                  <a:lnTo>
                    <a:pt x="2431160" y="1624711"/>
                  </a:lnTo>
                  <a:lnTo>
                    <a:pt x="2432685" y="1623949"/>
                  </a:lnTo>
                  <a:lnTo>
                    <a:pt x="2434209" y="1623314"/>
                  </a:lnTo>
                  <a:lnTo>
                    <a:pt x="2435733" y="1622552"/>
                  </a:lnTo>
                  <a:lnTo>
                    <a:pt x="2437257" y="1621789"/>
                  </a:lnTo>
                  <a:lnTo>
                    <a:pt x="2438781" y="1621155"/>
                  </a:lnTo>
                  <a:lnTo>
                    <a:pt x="2440305" y="1620393"/>
                  </a:lnTo>
                  <a:lnTo>
                    <a:pt x="2441829" y="1619631"/>
                  </a:lnTo>
                  <a:lnTo>
                    <a:pt x="2443353" y="1618996"/>
                  </a:lnTo>
                  <a:lnTo>
                    <a:pt x="2444877" y="1618234"/>
                  </a:lnTo>
                  <a:lnTo>
                    <a:pt x="2446401" y="1617599"/>
                  </a:lnTo>
                  <a:lnTo>
                    <a:pt x="2447925" y="1616837"/>
                  </a:lnTo>
                  <a:lnTo>
                    <a:pt x="2449448" y="1616075"/>
                  </a:lnTo>
                  <a:lnTo>
                    <a:pt x="2450972" y="1615439"/>
                  </a:lnTo>
                  <a:lnTo>
                    <a:pt x="2452497" y="1614677"/>
                  </a:lnTo>
                  <a:lnTo>
                    <a:pt x="2454021" y="1614043"/>
                  </a:lnTo>
                  <a:lnTo>
                    <a:pt x="2455545" y="1613281"/>
                  </a:lnTo>
                  <a:lnTo>
                    <a:pt x="2457069" y="1612519"/>
                  </a:lnTo>
                  <a:lnTo>
                    <a:pt x="2458593" y="1611884"/>
                  </a:lnTo>
                  <a:lnTo>
                    <a:pt x="2460117" y="1611122"/>
                  </a:lnTo>
                  <a:lnTo>
                    <a:pt x="2461641" y="1610487"/>
                  </a:lnTo>
                  <a:lnTo>
                    <a:pt x="2463165" y="1609725"/>
                  </a:lnTo>
                  <a:lnTo>
                    <a:pt x="2464689" y="1608963"/>
                  </a:lnTo>
                  <a:lnTo>
                    <a:pt x="2466213" y="1608327"/>
                  </a:lnTo>
                  <a:lnTo>
                    <a:pt x="2467736" y="1607565"/>
                  </a:lnTo>
                  <a:lnTo>
                    <a:pt x="2469260" y="1606803"/>
                  </a:lnTo>
                  <a:lnTo>
                    <a:pt x="2470785" y="1606169"/>
                  </a:lnTo>
                  <a:lnTo>
                    <a:pt x="2472309" y="1605407"/>
                  </a:lnTo>
                  <a:lnTo>
                    <a:pt x="2473833" y="1604772"/>
                  </a:lnTo>
                  <a:lnTo>
                    <a:pt x="2475357" y="1604010"/>
                  </a:lnTo>
                  <a:lnTo>
                    <a:pt x="2476881" y="1603248"/>
                  </a:lnTo>
                  <a:lnTo>
                    <a:pt x="2478405" y="1602613"/>
                  </a:lnTo>
                  <a:lnTo>
                    <a:pt x="2479929" y="1601851"/>
                  </a:lnTo>
                  <a:lnTo>
                    <a:pt x="2481453" y="1601215"/>
                  </a:lnTo>
                  <a:lnTo>
                    <a:pt x="2482977" y="1600453"/>
                  </a:lnTo>
                  <a:lnTo>
                    <a:pt x="2484501" y="1599691"/>
                  </a:lnTo>
                  <a:lnTo>
                    <a:pt x="2486025" y="1599057"/>
                  </a:lnTo>
                  <a:lnTo>
                    <a:pt x="2487548" y="1598295"/>
                  </a:lnTo>
                  <a:lnTo>
                    <a:pt x="2489072" y="1597533"/>
                  </a:lnTo>
                  <a:lnTo>
                    <a:pt x="2490597" y="1596898"/>
                  </a:lnTo>
                  <a:lnTo>
                    <a:pt x="2492121" y="1596136"/>
                  </a:lnTo>
                  <a:lnTo>
                    <a:pt x="2493645" y="1595501"/>
                  </a:lnTo>
                  <a:lnTo>
                    <a:pt x="2495169" y="1594739"/>
                  </a:lnTo>
                  <a:lnTo>
                    <a:pt x="2496693" y="1593977"/>
                  </a:lnTo>
                  <a:lnTo>
                    <a:pt x="2498217" y="1593341"/>
                  </a:lnTo>
                  <a:lnTo>
                    <a:pt x="2499741" y="1592580"/>
                  </a:lnTo>
                  <a:lnTo>
                    <a:pt x="2501265" y="1591945"/>
                  </a:lnTo>
                  <a:lnTo>
                    <a:pt x="2502789" y="1591183"/>
                  </a:lnTo>
                  <a:lnTo>
                    <a:pt x="2504313" y="1590421"/>
                  </a:lnTo>
                  <a:lnTo>
                    <a:pt x="2505836" y="1589786"/>
                  </a:lnTo>
                  <a:lnTo>
                    <a:pt x="2507360" y="1589024"/>
                  </a:lnTo>
                  <a:lnTo>
                    <a:pt x="2508885" y="1588389"/>
                  </a:lnTo>
                  <a:lnTo>
                    <a:pt x="2510409" y="1587627"/>
                  </a:lnTo>
                  <a:lnTo>
                    <a:pt x="2511933" y="1586864"/>
                  </a:lnTo>
                  <a:lnTo>
                    <a:pt x="2513457" y="1586230"/>
                  </a:lnTo>
                  <a:lnTo>
                    <a:pt x="2514981" y="1585468"/>
                  </a:lnTo>
                  <a:lnTo>
                    <a:pt x="2516505" y="1584833"/>
                  </a:lnTo>
                  <a:lnTo>
                    <a:pt x="2518029" y="1584071"/>
                  </a:lnTo>
                  <a:lnTo>
                    <a:pt x="2519553" y="1583309"/>
                  </a:lnTo>
                  <a:lnTo>
                    <a:pt x="2521077" y="1582674"/>
                  </a:lnTo>
                  <a:lnTo>
                    <a:pt x="2522601" y="1581912"/>
                  </a:lnTo>
                  <a:lnTo>
                    <a:pt x="2524125" y="1581150"/>
                  </a:lnTo>
                  <a:lnTo>
                    <a:pt x="2525648" y="1580514"/>
                  </a:lnTo>
                  <a:lnTo>
                    <a:pt x="2527172" y="1579752"/>
                  </a:lnTo>
                  <a:lnTo>
                    <a:pt x="2528697" y="1579118"/>
                  </a:lnTo>
                  <a:lnTo>
                    <a:pt x="2530221" y="1578356"/>
                  </a:lnTo>
                  <a:lnTo>
                    <a:pt x="2531745" y="1577594"/>
                  </a:lnTo>
                  <a:lnTo>
                    <a:pt x="2533269" y="1576959"/>
                  </a:lnTo>
                  <a:lnTo>
                    <a:pt x="2534793" y="1576197"/>
                  </a:lnTo>
                  <a:lnTo>
                    <a:pt x="2536317" y="1575562"/>
                  </a:lnTo>
                  <a:lnTo>
                    <a:pt x="2537841" y="1574800"/>
                  </a:lnTo>
                  <a:lnTo>
                    <a:pt x="2539365" y="1574038"/>
                  </a:lnTo>
                  <a:lnTo>
                    <a:pt x="2540889" y="1573402"/>
                  </a:lnTo>
                  <a:lnTo>
                    <a:pt x="2542413" y="1572640"/>
                  </a:lnTo>
                  <a:lnTo>
                    <a:pt x="2543936" y="1571878"/>
                  </a:lnTo>
                  <a:lnTo>
                    <a:pt x="2545460" y="1571244"/>
                  </a:lnTo>
                  <a:lnTo>
                    <a:pt x="2546985" y="1570482"/>
                  </a:lnTo>
                  <a:lnTo>
                    <a:pt x="2548509" y="1569847"/>
                  </a:lnTo>
                  <a:lnTo>
                    <a:pt x="2550033" y="1569085"/>
                  </a:lnTo>
                  <a:lnTo>
                    <a:pt x="2551557" y="1568323"/>
                  </a:lnTo>
                  <a:lnTo>
                    <a:pt x="2553081" y="1567688"/>
                  </a:lnTo>
                  <a:lnTo>
                    <a:pt x="2554605" y="1566926"/>
                  </a:lnTo>
                  <a:lnTo>
                    <a:pt x="2556129" y="1566290"/>
                  </a:lnTo>
                  <a:lnTo>
                    <a:pt x="2557653" y="1565528"/>
                  </a:lnTo>
                  <a:lnTo>
                    <a:pt x="2559177" y="1564766"/>
                  </a:lnTo>
                  <a:lnTo>
                    <a:pt x="2560701" y="1564132"/>
                  </a:lnTo>
                  <a:lnTo>
                    <a:pt x="2562225" y="1563370"/>
                  </a:lnTo>
                  <a:lnTo>
                    <a:pt x="2563748" y="1562735"/>
                  </a:lnTo>
                  <a:lnTo>
                    <a:pt x="2565272" y="1561973"/>
                  </a:lnTo>
                  <a:lnTo>
                    <a:pt x="2566797" y="1561211"/>
                  </a:lnTo>
                  <a:lnTo>
                    <a:pt x="2568321" y="1560576"/>
                  </a:lnTo>
                  <a:lnTo>
                    <a:pt x="2569845" y="1559814"/>
                  </a:lnTo>
                  <a:lnTo>
                    <a:pt x="2571369" y="1559052"/>
                  </a:lnTo>
                  <a:lnTo>
                    <a:pt x="2572893" y="1558416"/>
                  </a:lnTo>
                  <a:lnTo>
                    <a:pt x="2574417" y="1557655"/>
                  </a:lnTo>
                  <a:lnTo>
                    <a:pt x="2575941" y="1557020"/>
                  </a:lnTo>
                  <a:lnTo>
                    <a:pt x="2577465" y="1556258"/>
                  </a:lnTo>
                  <a:lnTo>
                    <a:pt x="2578989" y="1555496"/>
                  </a:lnTo>
                  <a:lnTo>
                    <a:pt x="2580513" y="1554861"/>
                  </a:lnTo>
                  <a:lnTo>
                    <a:pt x="2582036" y="1554099"/>
                  </a:lnTo>
                  <a:lnTo>
                    <a:pt x="2583560" y="1553464"/>
                  </a:lnTo>
                  <a:lnTo>
                    <a:pt x="2585085" y="1552702"/>
                  </a:lnTo>
                  <a:lnTo>
                    <a:pt x="2586609" y="1551939"/>
                  </a:lnTo>
                  <a:lnTo>
                    <a:pt x="2588133" y="1551305"/>
                  </a:lnTo>
                  <a:lnTo>
                    <a:pt x="2589657" y="1550543"/>
                  </a:lnTo>
                  <a:lnTo>
                    <a:pt x="2591181" y="1549908"/>
                  </a:lnTo>
                  <a:lnTo>
                    <a:pt x="2592705" y="1549146"/>
                  </a:lnTo>
                  <a:lnTo>
                    <a:pt x="2594229" y="1548384"/>
                  </a:lnTo>
                  <a:lnTo>
                    <a:pt x="2595753" y="1547749"/>
                  </a:lnTo>
                  <a:lnTo>
                    <a:pt x="2597277" y="1546987"/>
                  </a:lnTo>
                  <a:lnTo>
                    <a:pt x="2598801" y="1546225"/>
                  </a:lnTo>
                  <a:lnTo>
                    <a:pt x="2600325" y="1545589"/>
                  </a:lnTo>
                  <a:lnTo>
                    <a:pt x="2601848" y="1544827"/>
                  </a:lnTo>
                  <a:lnTo>
                    <a:pt x="2603372" y="1544193"/>
                  </a:lnTo>
                  <a:lnTo>
                    <a:pt x="2604897" y="1543431"/>
                  </a:lnTo>
                  <a:lnTo>
                    <a:pt x="2606421" y="1542669"/>
                  </a:lnTo>
                  <a:lnTo>
                    <a:pt x="2607945" y="1542034"/>
                  </a:lnTo>
                  <a:lnTo>
                    <a:pt x="2609469" y="1541272"/>
                  </a:lnTo>
                  <a:lnTo>
                    <a:pt x="2610993" y="1540637"/>
                  </a:lnTo>
                  <a:lnTo>
                    <a:pt x="2612517" y="1539875"/>
                  </a:lnTo>
                  <a:lnTo>
                    <a:pt x="2614041" y="1539113"/>
                  </a:lnTo>
                  <a:lnTo>
                    <a:pt x="2615565" y="1538477"/>
                  </a:lnTo>
                  <a:lnTo>
                    <a:pt x="2617089" y="1537715"/>
                  </a:lnTo>
                  <a:lnTo>
                    <a:pt x="2618613" y="1537081"/>
                  </a:lnTo>
                  <a:lnTo>
                    <a:pt x="2620136" y="1536319"/>
                  </a:lnTo>
                  <a:lnTo>
                    <a:pt x="2621660" y="1535557"/>
                  </a:lnTo>
                  <a:lnTo>
                    <a:pt x="2623185" y="1534922"/>
                  </a:lnTo>
                  <a:lnTo>
                    <a:pt x="2624709" y="1534160"/>
                  </a:lnTo>
                  <a:lnTo>
                    <a:pt x="2626233" y="1533398"/>
                  </a:lnTo>
                  <a:lnTo>
                    <a:pt x="2627757" y="1532763"/>
                  </a:lnTo>
                  <a:lnTo>
                    <a:pt x="2629281" y="1532001"/>
                  </a:lnTo>
                  <a:lnTo>
                    <a:pt x="2630805" y="1531365"/>
                  </a:lnTo>
                  <a:lnTo>
                    <a:pt x="2632329" y="1530603"/>
                  </a:lnTo>
                  <a:lnTo>
                    <a:pt x="2633853" y="1529841"/>
                  </a:lnTo>
                  <a:lnTo>
                    <a:pt x="2635377" y="1529207"/>
                  </a:lnTo>
                  <a:lnTo>
                    <a:pt x="2636901" y="1528445"/>
                  </a:lnTo>
                  <a:lnTo>
                    <a:pt x="2638425" y="1527810"/>
                  </a:lnTo>
                  <a:lnTo>
                    <a:pt x="2639948" y="1527048"/>
                  </a:lnTo>
                  <a:lnTo>
                    <a:pt x="2641472" y="1526286"/>
                  </a:lnTo>
                  <a:lnTo>
                    <a:pt x="2642997" y="1525651"/>
                  </a:lnTo>
                  <a:lnTo>
                    <a:pt x="2644521" y="1524889"/>
                  </a:lnTo>
                  <a:lnTo>
                    <a:pt x="2646045" y="1524253"/>
                  </a:lnTo>
                  <a:lnTo>
                    <a:pt x="2647569" y="1523491"/>
                  </a:lnTo>
                  <a:lnTo>
                    <a:pt x="2649093" y="1522730"/>
                  </a:lnTo>
                  <a:lnTo>
                    <a:pt x="2650617" y="1522095"/>
                  </a:lnTo>
                  <a:lnTo>
                    <a:pt x="2652141" y="1521333"/>
                  </a:lnTo>
                  <a:lnTo>
                    <a:pt x="2653665" y="1520571"/>
                  </a:lnTo>
                  <a:lnTo>
                    <a:pt x="2655189" y="1519936"/>
                  </a:lnTo>
                  <a:lnTo>
                    <a:pt x="2656713" y="1519174"/>
                  </a:lnTo>
                  <a:lnTo>
                    <a:pt x="2658236" y="1518539"/>
                  </a:lnTo>
                  <a:lnTo>
                    <a:pt x="2659760" y="1517777"/>
                  </a:lnTo>
                  <a:lnTo>
                    <a:pt x="2661285" y="1517014"/>
                  </a:lnTo>
                  <a:lnTo>
                    <a:pt x="2662809" y="1516380"/>
                  </a:lnTo>
                  <a:lnTo>
                    <a:pt x="2664333" y="1515618"/>
                  </a:lnTo>
                  <a:lnTo>
                    <a:pt x="2665857" y="1514983"/>
                  </a:lnTo>
                  <a:lnTo>
                    <a:pt x="2667381" y="1514221"/>
                  </a:lnTo>
                  <a:lnTo>
                    <a:pt x="2668905" y="1513459"/>
                  </a:lnTo>
                  <a:lnTo>
                    <a:pt x="2670429" y="1512824"/>
                  </a:lnTo>
                  <a:lnTo>
                    <a:pt x="2671953" y="1512062"/>
                  </a:lnTo>
                  <a:lnTo>
                    <a:pt x="2673477" y="1511427"/>
                  </a:lnTo>
                  <a:lnTo>
                    <a:pt x="2675001" y="1510664"/>
                  </a:lnTo>
                  <a:lnTo>
                    <a:pt x="2676525" y="1509902"/>
                  </a:lnTo>
                  <a:lnTo>
                    <a:pt x="2678048" y="1509268"/>
                  </a:lnTo>
                  <a:lnTo>
                    <a:pt x="2679572" y="1508506"/>
                  </a:lnTo>
                  <a:lnTo>
                    <a:pt x="2681097" y="1507744"/>
                  </a:lnTo>
                  <a:lnTo>
                    <a:pt x="2682621" y="1507109"/>
                  </a:lnTo>
                  <a:lnTo>
                    <a:pt x="2684145" y="1506347"/>
                  </a:lnTo>
                  <a:lnTo>
                    <a:pt x="2685669" y="1505712"/>
                  </a:lnTo>
                  <a:lnTo>
                    <a:pt x="2687193" y="1504950"/>
                  </a:lnTo>
                  <a:lnTo>
                    <a:pt x="2688717" y="1504188"/>
                  </a:lnTo>
                  <a:lnTo>
                    <a:pt x="2690241" y="1503552"/>
                  </a:lnTo>
                  <a:lnTo>
                    <a:pt x="2691765" y="1502790"/>
                  </a:lnTo>
                  <a:lnTo>
                    <a:pt x="2693289" y="1502156"/>
                  </a:lnTo>
                  <a:lnTo>
                    <a:pt x="2694813" y="1501394"/>
                  </a:lnTo>
                  <a:lnTo>
                    <a:pt x="2696336" y="1500632"/>
                  </a:lnTo>
                  <a:lnTo>
                    <a:pt x="2697860" y="1499997"/>
                  </a:lnTo>
                  <a:lnTo>
                    <a:pt x="2699385" y="1499235"/>
                  </a:lnTo>
                  <a:lnTo>
                    <a:pt x="2700909" y="1498600"/>
                  </a:lnTo>
                  <a:lnTo>
                    <a:pt x="2702433" y="1497838"/>
                  </a:lnTo>
                  <a:lnTo>
                    <a:pt x="2703957" y="1497076"/>
                  </a:lnTo>
                  <a:lnTo>
                    <a:pt x="2705481" y="1496440"/>
                  </a:lnTo>
                  <a:lnTo>
                    <a:pt x="2707005" y="1495678"/>
                  </a:lnTo>
                  <a:lnTo>
                    <a:pt x="2708529" y="1494916"/>
                  </a:lnTo>
                  <a:lnTo>
                    <a:pt x="2710053" y="1494282"/>
                  </a:lnTo>
                  <a:lnTo>
                    <a:pt x="2711577" y="1493520"/>
                  </a:lnTo>
                  <a:lnTo>
                    <a:pt x="2713101" y="1492885"/>
                  </a:lnTo>
                  <a:lnTo>
                    <a:pt x="2714625" y="1492123"/>
                  </a:lnTo>
                  <a:lnTo>
                    <a:pt x="2716148" y="1491361"/>
                  </a:lnTo>
                  <a:lnTo>
                    <a:pt x="2717672" y="1490726"/>
                  </a:lnTo>
                  <a:lnTo>
                    <a:pt x="2719197" y="1489964"/>
                  </a:lnTo>
                  <a:lnTo>
                    <a:pt x="2720721" y="1489328"/>
                  </a:lnTo>
                  <a:lnTo>
                    <a:pt x="2722245" y="1488566"/>
                  </a:lnTo>
                  <a:lnTo>
                    <a:pt x="2723769" y="1487805"/>
                  </a:lnTo>
                  <a:lnTo>
                    <a:pt x="2725293" y="1487170"/>
                  </a:lnTo>
                  <a:lnTo>
                    <a:pt x="2726817" y="1486408"/>
                  </a:lnTo>
                  <a:lnTo>
                    <a:pt x="2728341" y="1485773"/>
                  </a:lnTo>
                  <a:lnTo>
                    <a:pt x="2729865" y="1485011"/>
                  </a:lnTo>
                  <a:lnTo>
                    <a:pt x="2731389" y="1484249"/>
                  </a:lnTo>
                  <a:lnTo>
                    <a:pt x="2732913" y="1483614"/>
                  </a:lnTo>
                  <a:lnTo>
                    <a:pt x="2734436" y="1482852"/>
                  </a:lnTo>
                  <a:lnTo>
                    <a:pt x="2735960" y="1482089"/>
                  </a:lnTo>
                  <a:lnTo>
                    <a:pt x="2737485" y="1481455"/>
                  </a:lnTo>
                  <a:lnTo>
                    <a:pt x="2739009" y="1480693"/>
                  </a:lnTo>
                  <a:lnTo>
                    <a:pt x="2740533" y="1480058"/>
                  </a:lnTo>
                  <a:lnTo>
                    <a:pt x="2742057" y="1479296"/>
                  </a:lnTo>
                  <a:lnTo>
                    <a:pt x="2743581" y="1478534"/>
                  </a:lnTo>
                  <a:lnTo>
                    <a:pt x="2745105" y="1477899"/>
                  </a:lnTo>
                  <a:lnTo>
                    <a:pt x="2746629" y="1477137"/>
                  </a:lnTo>
                  <a:lnTo>
                    <a:pt x="2748153" y="1476502"/>
                  </a:lnTo>
                  <a:lnTo>
                    <a:pt x="2749677" y="1475739"/>
                  </a:lnTo>
                  <a:lnTo>
                    <a:pt x="2751201" y="1474977"/>
                  </a:lnTo>
                  <a:lnTo>
                    <a:pt x="2752725" y="1474343"/>
                  </a:lnTo>
                  <a:lnTo>
                    <a:pt x="2754248" y="1473581"/>
                  </a:lnTo>
                  <a:lnTo>
                    <a:pt x="2755772" y="1472946"/>
                  </a:lnTo>
                  <a:lnTo>
                    <a:pt x="2757297" y="1472184"/>
                  </a:lnTo>
                  <a:lnTo>
                    <a:pt x="2758821" y="1471422"/>
                  </a:lnTo>
                  <a:lnTo>
                    <a:pt x="2760345" y="1470787"/>
                  </a:lnTo>
                  <a:lnTo>
                    <a:pt x="2761869" y="1470025"/>
                  </a:lnTo>
                  <a:lnTo>
                    <a:pt x="2763393" y="1469263"/>
                  </a:lnTo>
                  <a:lnTo>
                    <a:pt x="2764917" y="1468627"/>
                  </a:lnTo>
                  <a:lnTo>
                    <a:pt x="2766441" y="1467865"/>
                  </a:lnTo>
                  <a:lnTo>
                    <a:pt x="2767965" y="1467231"/>
                  </a:lnTo>
                  <a:lnTo>
                    <a:pt x="2769489" y="1466469"/>
                  </a:lnTo>
                  <a:lnTo>
                    <a:pt x="2771013" y="1465707"/>
                  </a:lnTo>
                  <a:lnTo>
                    <a:pt x="2772536" y="1465072"/>
                  </a:lnTo>
                  <a:lnTo>
                    <a:pt x="2774060" y="1464310"/>
                  </a:lnTo>
                  <a:lnTo>
                    <a:pt x="2775585" y="1463675"/>
                  </a:lnTo>
                  <a:lnTo>
                    <a:pt x="2777109" y="1462913"/>
                  </a:lnTo>
                  <a:lnTo>
                    <a:pt x="2778633" y="1462151"/>
                  </a:lnTo>
                  <a:lnTo>
                    <a:pt x="2780157" y="1461515"/>
                  </a:lnTo>
                  <a:lnTo>
                    <a:pt x="2781681" y="1460753"/>
                  </a:lnTo>
                  <a:lnTo>
                    <a:pt x="2783205" y="1460119"/>
                  </a:lnTo>
                  <a:lnTo>
                    <a:pt x="2784729" y="1459357"/>
                  </a:lnTo>
                  <a:lnTo>
                    <a:pt x="2786253" y="1458595"/>
                  </a:lnTo>
                  <a:lnTo>
                    <a:pt x="2787777" y="1457960"/>
                  </a:lnTo>
                  <a:lnTo>
                    <a:pt x="2789301" y="1457198"/>
                  </a:lnTo>
                  <a:lnTo>
                    <a:pt x="2790825" y="1456436"/>
                  </a:lnTo>
                  <a:lnTo>
                    <a:pt x="2792348" y="1455801"/>
                  </a:lnTo>
                  <a:lnTo>
                    <a:pt x="2793872" y="1455039"/>
                  </a:lnTo>
                  <a:lnTo>
                    <a:pt x="2795397" y="1454403"/>
                  </a:lnTo>
                  <a:lnTo>
                    <a:pt x="2796921" y="1453641"/>
                  </a:lnTo>
                  <a:lnTo>
                    <a:pt x="2798445" y="1452880"/>
                  </a:lnTo>
                  <a:lnTo>
                    <a:pt x="2799969" y="1452245"/>
                  </a:lnTo>
                  <a:lnTo>
                    <a:pt x="2801493" y="1451483"/>
                  </a:lnTo>
                  <a:lnTo>
                    <a:pt x="2803017" y="1450848"/>
                  </a:lnTo>
                  <a:lnTo>
                    <a:pt x="2804541" y="1450086"/>
                  </a:lnTo>
                  <a:lnTo>
                    <a:pt x="2806065" y="1449324"/>
                  </a:lnTo>
                  <a:lnTo>
                    <a:pt x="2807589" y="1448689"/>
                  </a:lnTo>
                  <a:lnTo>
                    <a:pt x="2809113" y="1447927"/>
                  </a:lnTo>
                  <a:lnTo>
                    <a:pt x="2810636" y="1447291"/>
                  </a:lnTo>
                  <a:lnTo>
                    <a:pt x="2812160" y="1446530"/>
                  </a:lnTo>
                  <a:lnTo>
                    <a:pt x="2813685" y="1445768"/>
                  </a:lnTo>
                  <a:lnTo>
                    <a:pt x="2815209" y="1445133"/>
                  </a:lnTo>
                  <a:lnTo>
                    <a:pt x="2816733" y="1444371"/>
                  </a:lnTo>
                  <a:lnTo>
                    <a:pt x="2818257" y="1443609"/>
                  </a:lnTo>
                  <a:lnTo>
                    <a:pt x="2819781" y="1442974"/>
                  </a:lnTo>
                  <a:lnTo>
                    <a:pt x="2821305" y="1442212"/>
                  </a:lnTo>
                  <a:lnTo>
                    <a:pt x="2822829" y="1441577"/>
                  </a:lnTo>
                  <a:lnTo>
                    <a:pt x="2824353" y="1440814"/>
                  </a:lnTo>
                  <a:lnTo>
                    <a:pt x="2825877" y="1440052"/>
                  </a:lnTo>
                  <a:lnTo>
                    <a:pt x="2827401" y="1439418"/>
                  </a:lnTo>
                  <a:lnTo>
                    <a:pt x="2828925" y="1438656"/>
                  </a:lnTo>
                  <a:lnTo>
                    <a:pt x="2830448" y="1438021"/>
                  </a:lnTo>
                  <a:lnTo>
                    <a:pt x="2831972" y="1437259"/>
                  </a:lnTo>
                  <a:lnTo>
                    <a:pt x="2833497" y="1436497"/>
                  </a:lnTo>
                  <a:lnTo>
                    <a:pt x="2835021" y="1435862"/>
                  </a:lnTo>
                  <a:lnTo>
                    <a:pt x="2836545" y="1435100"/>
                  </a:lnTo>
                  <a:lnTo>
                    <a:pt x="2838069" y="1434464"/>
                  </a:lnTo>
                  <a:lnTo>
                    <a:pt x="2839593" y="1433702"/>
                  </a:lnTo>
                  <a:lnTo>
                    <a:pt x="2841117" y="1432940"/>
                  </a:lnTo>
                  <a:lnTo>
                    <a:pt x="2842641" y="1432306"/>
                  </a:lnTo>
                  <a:lnTo>
                    <a:pt x="2844165" y="1431544"/>
                  </a:lnTo>
                  <a:lnTo>
                    <a:pt x="2845689" y="1430782"/>
                  </a:lnTo>
                  <a:lnTo>
                    <a:pt x="2847213" y="1430147"/>
                  </a:lnTo>
                  <a:lnTo>
                    <a:pt x="2848736" y="1429385"/>
                  </a:lnTo>
                  <a:lnTo>
                    <a:pt x="2850260" y="1428750"/>
                  </a:lnTo>
                  <a:lnTo>
                    <a:pt x="2851785" y="1427988"/>
                  </a:lnTo>
                  <a:lnTo>
                    <a:pt x="2853309" y="1427226"/>
                  </a:lnTo>
                  <a:lnTo>
                    <a:pt x="2854833" y="1426590"/>
                  </a:lnTo>
                  <a:lnTo>
                    <a:pt x="2856357" y="1425828"/>
                  </a:lnTo>
                  <a:lnTo>
                    <a:pt x="2857881" y="1425194"/>
                  </a:lnTo>
                  <a:lnTo>
                    <a:pt x="2859405" y="1424432"/>
                  </a:lnTo>
                  <a:lnTo>
                    <a:pt x="2860929" y="1423670"/>
                  </a:lnTo>
                  <a:lnTo>
                    <a:pt x="2862453" y="1423035"/>
                  </a:lnTo>
                  <a:lnTo>
                    <a:pt x="2863977" y="1422273"/>
                  </a:lnTo>
                  <a:lnTo>
                    <a:pt x="2865501" y="1421638"/>
                  </a:lnTo>
                  <a:lnTo>
                    <a:pt x="2867025" y="1420876"/>
                  </a:lnTo>
                  <a:lnTo>
                    <a:pt x="2868548" y="1420114"/>
                  </a:lnTo>
                  <a:lnTo>
                    <a:pt x="2870072" y="1419478"/>
                  </a:lnTo>
                  <a:lnTo>
                    <a:pt x="2871597" y="1418716"/>
                  </a:lnTo>
                  <a:lnTo>
                    <a:pt x="2873121" y="1417955"/>
                  </a:lnTo>
                  <a:lnTo>
                    <a:pt x="2874645" y="1417320"/>
                  </a:lnTo>
                  <a:lnTo>
                    <a:pt x="2876169" y="1416558"/>
                  </a:lnTo>
                  <a:lnTo>
                    <a:pt x="2877693" y="1415923"/>
                  </a:lnTo>
                  <a:lnTo>
                    <a:pt x="2879217" y="1415161"/>
                  </a:lnTo>
                  <a:lnTo>
                    <a:pt x="2880741" y="1414399"/>
                  </a:lnTo>
                  <a:lnTo>
                    <a:pt x="2882265" y="1413764"/>
                  </a:lnTo>
                  <a:lnTo>
                    <a:pt x="2883789" y="1413002"/>
                  </a:lnTo>
                  <a:lnTo>
                    <a:pt x="2885313" y="1412366"/>
                  </a:lnTo>
                  <a:lnTo>
                    <a:pt x="2886836" y="1411605"/>
                  </a:lnTo>
                  <a:lnTo>
                    <a:pt x="2888360" y="1410843"/>
                  </a:lnTo>
                  <a:lnTo>
                    <a:pt x="2889885" y="1410208"/>
                  </a:lnTo>
                  <a:lnTo>
                    <a:pt x="2891409" y="1409446"/>
                  </a:lnTo>
                  <a:lnTo>
                    <a:pt x="2892933" y="1408684"/>
                  </a:lnTo>
                  <a:lnTo>
                    <a:pt x="2894457" y="1408049"/>
                  </a:lnTo>
                  <a:lnTo>
                    <a:pt x="2895981" y="1407287"/>
                  </a:lnTo>
                  <a:lnTo>
                    <a:pt x="2897505" y="1406652"/>
                  </a:lnTo>
                  <a:lnTo>
                    <a:pt x="2899029" y="1405889"/>
                  </a:lnTo>
                  <a:lnTo>
                    <a:pt x="2900553" y="1405127"/>
                  </a:lnTo>
                  <a:lnTo>
                    <a:pt x="2902077" y="1404493"/>
                  </a:lnTo>
                  <a:lnTo>
                    <a:pt x="2903601" y="1403731"/>
                  </a:lnTo>
                  <a:lnTo>
                    <a:pt x="2905125" y="1403096"/>
                  </a:lnTo>
                  <a:lnTo>
                    <a:pt x="2906648" y="1402334"/>
                  </a:lnTo>
                  <a:lnTo>
                    <a:pt x="2908172" y="1401572"/>
                  </a:lnTo>
                  <a:lnTo>
                    <a:pt x="2909697" y="1400937"/>
                  </a:lnTo>
                  <a:lnTo>
                    <a:pt x="2911221" y="1400175"/>
                  </a:lnTo>
                  <a:lnTo>
                    <a:pt x="2912745" y="1399539"/>
                  </a:lnTo>
                  <a:lnTo>
                    <a:pt x="2914269" y="1398777"/>
                  </a:lnTo>
                  <a:lnTo>
                    <a:pt x="2915793" y="1398015"/>
                  </a:lnTo>
                  <a:lnTo>
                    <a:pt x="2917317" y="1397381"/>
                  </a:lnTo>
                  <a:lnTo>
                    <a:pt x="2918841" y="1396619"/>
                  </a:lnTo>
                  <a:lnTo>
                    <a:pt x="2920365" y="1395984"/>
                  </a:lnTo>
                  <a:lnTo>
                    <a:pt x="2921889" y="1395222"/>
                  </a:lnTo>
                  <a:lnTo>
                    <a:pt x="2923413" y="1394460"/>
                  </a:lnTo>
                  <a:lnTo>
                    <a:pt x="2924936" y="1393825"/>
                  </a:lnTo>
                  <a:lnTo>
                    <a:pt x="2926460" y="1393063"/>
                  </a:lnTo>
                  <a:lnTo>
                    <a:pt x="2927985" y="1392301"/>
                  </a:lnTo>
                  <a:lnTo>
                    <a:pt x="2929509" y="1391665"/>
                  </a:lnTo>
                  <a:lnTo>
                    <a:pt x="2931033" y="1390903"/>
                  </a:lnTo>
                  <a:lnTo>
                    <a:pt x="2932557" y="1390269"/>
                  </a:lnTo>
                  <a:lnTo>
                    <a:pt x="2934081" y="1389507"/>
                  </a:lnTo>
                  <a:lnTo>
                    <a:pt x="2935605" y="1388745"/>
                  </a:lnTo>
                  <a:lnTo>
                    <a:pt x="2937129" y="1388110"/>
                  </a:lnTo>
                  <a:lnTo>
                    <a:pt x="2938653" y="1387348"/>
                  </a:lnTo>
                  <a:lnTo>
                    <a:pt x="2940177" y="1386713"/>
                  </a:lnTo>
                  <a:lnTo>
                    <a:pt x="2941701" y="1385951"/>
                  </a:lnTo>
                  <a:lnTo>
                    <a:pt x="2943225" y="1385189"/>
                  </a:lnTo>
                  <a:lnTo>
                    <a:pt x="2944748" y="1384553"/>
                  </a:lnTo>
                  <a:lnTo>
                    <a:pt x="2946272" y="1383791"/>
                  </a:lnTo>
                  <a:lnTo>
                    <a:pt x="2947797" y="1383030"/>
                  </a:lnTo>
                  <a:lnTo>
                    <a:pt x="2949321" y="1382395"/>
                  </a:lnTo>
                  <a:lnTo>
                    <a:pt x="2950845" y="1381633"/>
                  </a:lnTo>
                  <a:lnTo>
                    <a:pt x="2952369" y="1380998"/>
                  </a:lnTo>
                  <a:lnTo>
                    <a:pt x="2953893" y="1380236"/>
                  </a:lnTo>
                  <a:lnTo>
                    <a:pt x="2955417" y="1379474"/>
                  </a:lnTo>
                  <a:lnTo>
                    <a:pt x="2956941" y="1378839"/>
                  </a:lnTo>
                  <a:lnTo>
                    <a:pt x="2958465" y="1378077"/>
                  </a:lnTo>
                  <a:lnTo>
                    <a:pt x="2959989" y="1377441"/>
                  </a:lnTo>
                  <a:lnTo>
                    <a:pt x="2961513" y="1376680"/>
                  </a:lnTo>
                  <a:lnTo>
                    <a:pt x="2963036" y="1375918"/>
                  </a:lnTo>
                  <a:lnTo>
                    <a:pt x="2964560" y="1375283"/>
                  </a:lnTo>
                  <a:lnTo>
                    <a:pt x="2966085" y="1374521"/>
                  </a:lnTo>
                  <a:lnTo>
                    <a:pt x="2967609" y="1373886"/>
                  </a:lnTo>
                  <a:lnTo>
                    <a:pt x="2969133" y="1373124"/>
                  </a:lnTo>
                  <a:lnTo>
                    <a:pt x="2970657" y="1372362"/>
                  </a:lnTo>
                  <a:lnTo>
                    <a:pt x="2972181" y="1371727"/>
                  </a:lnTo>
                  <a:lnTo>
                    <a:pt x="2973705" y="1370964"/>
                  </a:lnTo>
                  <a:lnTo>
                    <a:pt x="2975229" y="1370202"/>
                  </a:lnTo>
                  <a:lnTo>
                    <a:pt x="2976753" y="1369568"/>
                  </a:lnTo>
                  <a:lnTo>
                    <a:pt x="2978277" y="1368806"/>
                  </a:lnTo>
                  <a:lnTo>
                    <a:pt x="2979801" y="1368171"/>
                  </a:lnTo>
                  <a:lnTo>
                    <a:pt x="2981325" y="1367409"/>
                  </a:lnTo>
                  <a:lnTo>
                    <a:pt x="2982848" y="1366647"/>
                  </a:lnTo>
                  <a:lnTo>
                    <a:pt x="2984372" y="1366012"/>
                  </a:lnTo>
                  <a:lnTo>
                    <a:pt x="2985897" y="1365250"/>
                  </a:lnTo>
                  <a:lnTo>
                    <a:pt x="2987547" y="1364614"/>
                  </a:lnTo>
                  <a:lnTo>
                    <a:pt x="2989072" y="1363852"/>
                  </a:lnTo>
                  <a:lnTo>
                    <a:pt x="2990596" y="1363090"/>
                  </a:lnTo>
                  <a:lnTo>
                    <a:pt x="2992120" y="1362456"/>
                  </a:lnTo>
                  <a:lnTo>
                    <a:pt x="2993644" y="1361694"/>
                  </a:lnTo>
                  <a:lnTo>
                    <a:pt x="2995168" y="1361059"/>
                  </a:lnTo>
                  <a:lnTo>
                    <a:pt x="2996692" y="1360297"/>
                  </a:lnTo>
                  <a:lnTo>
                    <a:pt x="2998216" y="1359535"/>
                  </a:lnTo>
                  <a:lnTo>
                    <a:pt x="2999740" y="1358900"/>
                  </a:lnTo>
                  <a:lnTo>
                    <a:pt x="3001264" y="1358138"/>
                  </a:lnTo>
                  <a:lnTo>
                    <a:pt x="3002788" y="1357376"/>
                  </a:lnTo>
                  <a:lnTo>
                    <a:pt x="3004311" y="1356740"/>
                  </a:lnTo>
                  <a:lnTo>
                    <a:pt x="3005835" y="1355978"/>
                  </a:lnTo>
                  <a:lnTo>
                    <a:pt x="3007360" y="1355344"/>
                  </a:lnTo>
                  <a:lnTo>
                    <a:pt x="3008884" y="1354582"/>
                  </a:lnTo>
                  <a:lnTo>
                    <a:pt x="3010408" y="1353820"/>
                  </a:lnTo>
                  <a:lnTo>
                    <a:pt x="3011932" y="1353185"/>
                  </a:lnTo>
                  <a:lnTo>
                    <a:pt x="3013456" y="1352423"/>
                  </a:lnTo>
                  <a:lnTo>
                    <a:pt x="3014980" y="1351788"/>
                  </a:lnTo>
                  <a:lnTo>
                    <a:pt x="3016504" y="1351026"/>
                  </a:lnTo>
                  <a:lnTo>
                    <a:pt x="3018028" y="1350264"/>
                  </a:lnTo>
                  <a:lnTo>
                    <a:pt x="3019552" y="1349628"/>
                  </a:lnTo>
                  <a:lnTo>
                    <a:pt x="3021076" y="1348866"/>
                  </a:lnTo>
                  <a:lnTo>
                    <a:pt x="3022600" y="1348232"/>
                  </a:lnTo>
                  <a:lnTo>
                    <a:pt x="3024123" y="1347470"/>
                  </a:lnTo>
                  <a:lnTo>
                    <a:pt x="3025647" y="1346708"/>
                  </a:lnTo>
                  <a:lnTo>
                    <a:pt x="3027172" y="1346073"/>
                  </a:lnTo>
                  <a:lnTo>
                    <a:pt x="3028696" y="1345311"/>
                  </a:lnTo>
                  <a:lnTo>
                    <a:pt x="3030220" y="1344549"/>
                  </a:lnTo>
                  <a:lnTo>
                    <a:pt x="3031744" y="1343914"/>
                  </a:lnTo>
                  <a:lnTo>
                    <a:pt x="3033268" y="1343152"/>
                  </a:lnTo>
                  <a:lnTo>
                    <a:pt x="3034792" y="1342516"/>
                  </a:lnTo>
                  <a:lnTo>
                    <a:pt x="3036316" y="1341755"/>
                  </a:lnTo>
                  <a:lnTo>
                    <a:pt x="3037840" y="1340993"/>
                  </a:lnTo>
                  <a:lnTo>
                    <a:pt x="3039364" y="1340358"/>
                  </a:lnTo>
                  <a:lnTo>
                    <a:pt x="3040888" y="1339596"/>
                  </a:lnTo>
                  <a:lnTo>
                    <a:pt x="3042411" y="1338961"/>
                  </a:lnTo>
                  <a:lnTo>
                    <a:pt x="3043935" y="1338199"/>
                  </a:lnTo>
                  <a:lnTo>
                    <a:pt x="3045460" y="1337437"/>
                  </a:lnTo>
                  <a:lnTo>
                    <a:pt x="3046984" y="1336802"/>
                  </a:lnTo>
                  <a:lnTo>
                    <a:pt x="3048508" y="1336039"/>
                  </a:lnTo>
                  <a:lnTo>
                    <a:pt x="3050032" y="1335405"/>
                  </a:lnTo>
                  <a:lnTo>
                    <a:pt x="3051556" y="1334643"/>
                  </a:lnTo>
                  <a:lnTo>
                    <a:pt x="3053080" y="1333881"/>
                  </a:lnTo>
                  <a:lnTo>
                    <a:pt x="3054604" y="1333246"/>
                  </a:lnTo>
                  <a:lnTo>
                    <a:pt x="3056128" y="1332484"/>
                  </a:lnTo>
                  <a:lnTo>
                    <a:pt x="3057652" y="1331722"/>
                  </a:lnTo>
                  <a:lnTo>
                    <a:pt x="3059176" y="1331087"/>
                  </a:lnTo>
                  <a:lnTo>
                    <a:pt x="3060700" y="1330325"/>
                  </a:lnTo>
                  <a:lnTo>
                    <a:pt x="3062223" y="1329689"/>
                  </a:lnTo>
                  <a:lnTo>
                    <a:pt x="3063747" y="1328927"/>
                  </a:lnTo>
                  <a:lnTo>
                    <a:pt x="3065272" y="1328165"/>
                  </a:lnTo>
                  <a:lnTo>
                    <a:pt x="3066796" y="1327531"/>
                  </a:lnTo>
                  <a:lnTo>
                    <a:pt x="3068320" y="1326769"/>
                  </a:lnTo>
                  <a:lnTo>
                    <a:pt x="3069844" y="1326134"/>
                  </a:lnTo>
                  <a:lnTo>
                    <a:pt x="3071368" y="1325372"/>
                  </a:lnTo>
                  <a:lnTo>
                    <a:pt x="3072892" y="1324610"/>
                  </a:lnTo>
                  <a:lnTo>
                    <a:pt x="3074416" y="1323975"/>
                  </a:lnTo>
                  <a:lnTo>
                    <a:pt x="3075940" y="1323213"/>
                  </a:lnTo>
                  <a:lnTo>
                    <a:pt x="3077464" y="1322577"/>
                  </a:lnTo>
                  <a:lnTo>
                    <a:pt x="3078988" y="1321815"/>
                  </a:lnTo>
                  <a:lnTo>
                    <a:pt x="3080511" y="1321053"/>
                  </a:lnTo>
                  <a:lnTo>
                    <a:pt x="3082035" y="1320419"/>
                  </a:lnTo>
                  <a:lnTo>
                    <a:pt x="3083560" y="1319657"/>
                  </a:lnTo>
                  <a:lnTo>
                    <a:pt x="3085084" y="1318895"/>
                  </a:lnTo>
                  <a:lnTo>
                    <a:pt x="3086608" y="1318260"/>
                  </a:lnTo>
                  <a:lnTo>
                    <a:pt x="3088132" y="1317498"/>
                  </a:lnTo>
                  <a:lnTo>
                    <a:pt x="3089656" y="1316863"/>
                  </a:lnTo>
                  <a:lnTo>
                    <a:pt x="3091180" y="1316101"/>
                  </a:lnTo>
                  <a:lnTo>
                    <a:pt x="3092704" y="1315339"/>
                  </a:lnTo>
                  <a:lnTo>
                    <a:pt x="3094228" y="1314703"/>
                  </a:lnTo>
                  <a:lnTo>
                    <a:pt x="3095752" y="1313941"/>
                  </a:lnTo>
                  <a:lnTo>
                    <a:pt x="3097276" y="1313307"/>
                  </a:lnTo>
                  <a:lnTo>
                    <a:pt x="3098800" y="1312545"/>
                  </a:lnTo>
                  <a:lnTo>
                    <a:pt x="3100323" y="1311783"/>
                  </a:lnTo>
                  <a:lnTo>
                    <a:pt x="3101847" y="1311148"/>
                  </a:lnTo>
                  <a:lnTo>
                    <a:pt x="3103372" y="1310386"/>
                  </a:lnTo>
                  <a:lnTo>
                    <a:pt x="3104896" y="1309751"/>
                  </a:lnTo>
                  <a:lnTo>
                    <a:pt x="3106420" y="1308989"/>
                  </a:lnTo>
                  <a:lnTo>
                    <a:pt x="3107944" y="1308227"/>
                  </a:lnTo>
                  <a:lnTo>
                    <a:pt x="3109468" y="1307591"/>
                  </a:lnTo>
                  <a:lnTo>
                    <a:pt x="3110992" y="1306830"/>
                  </a:lnTo>
                  <a:lnTo>
                    <a:pt x="3112516" y="1306068"/>
                  </a:lnTo>
                  <a:lnTo>
                    <a:pt x="3114040" y="1305433"/>
                  </a:lnTo>
                  <a:lnTo>
                    <a:pt x="3115564" y="1304671"/>
                  </a:lnTo>
                  <a:lnTo>
                    <a:pt x="3117088" y="1304036"/>
                  </a:lnTo>
                  <a:lnTo>
                    <a:pt x="3118611" y="1303274"/>
                  </a:lnTo>
                  <a:lnTo>
                    <a:pt x="3120135" y="1302512"/>
                  </a:lnTo>
                  <a:lnTo>
                    <a:pt x="3121660" y="1301877"/>
                  </a:lnTo>
                  <a:lnTo>
                    <a:pt x="3123184" y="1301114"/>
                  </a:lnTo>
                  <a:lnTo>
                    <a:pt x="3124708" y="1300480"/>
                  </a:lnTo>
                  <a:lnTo>
                    <a:pt x="3126232" y="1299718"/>
                  </a:lnTo>
                  <a:lnTo>
                    <a:pt x="3127756" y="1298956"/>
                  </a:lnTo>
                  <a:lnTo>
                    <a:pt x="3129280" y="1298321"/>
                  </a:lnTo>
                  <a:lnTo>
                    <a:pt x="3130804" y="1297559"/>
                  </a:lnTo>
                  <a:lnTo>
                    <a:pt x="3132328" y="1296924"/>
                  </a:lnTo>
                  <a:lnTo>
                    <a:pt x="3133852" y="1296162"/>
                  </a:lnTo>
                  <a:lnTo>
                    <a:pt x="3135376" y="1295400"/>
                  </a:lnTo>
                  <a:lnTo>
                    <a:pt x="3136900" y="1294764"/>
                  </a:lnTo>
                  <a:lnTo>
                    <a:pt x="3138423" y="1294002"/>
                  </a:lnTo>
                  <a:lnTo>
                    <a:pt x="3139947" y="1293240"/>
                  </a:lnTo>
                  <a:lnTo>
                    <a:pt x="3141472" y="1292606"/>
                  </a:lnTo>
                  <a:lnTo>
                    <a:pt x="3142996" y="1291844"/>
                  </a:lnTo>
                  <a:lnTo>
                    <a:pt x="3144520" y="1291209"/>
                  </a:lnTo>
                  <a:lnTo>
                    <a:pt x="3146044" y="1290447"/>
                  </a:lnTo>
                  <a:lnTo>
                    <a:pt x="3147568" y="1289685"/>
                  </a:lnTo>
                  <a:lnTo>
                    <a:pt x="3149092" y="1289050"/>
                  </a:lnTo>
                  <a:lnTo>
                    <a:pt x="3150616" y="1288288"/>
                  </a:lnTo>
                  <a:lnTo>
                    <a:pt x="3152140" y="1287652"/>
                  </a:lnTo>
                  <a:lnTo>
                    <a:pt x="3153664" y="1286890"/>
                  </a:lnTo>
                  <a:lnTo>
                    <a:pt x="3155188" y="1286128"/>
                  </a:lnTo>
                  <a:lnTo>
                    <a:pt x="3156711" y="1285494"/>
                  </a:lnTo>
                  <a:lnTo>
                    <a:pt x="3158235" y="1284732"/>
                  </a:lnTo>
                  <a:lnTo>
                    <a:pt x="3159760" y="1284097"/>
                  </a:lnTo>
                  <a:lnTo>
                    <a:pt x="3161284" y="1283335"/>
                  </a:lnTo>
                  <a:lnTo>
                    <a:pt x="3162808" y="1282573"/>
                  </a:lnTo>
                  <a:lnTo>
                    <a:pt x="3164332" y="1281938"/>
                  </a:lnTo>
                  <a:lnTo>
                    <a:pt x="3165856" y="1281176"/>
                  </a:lnTo>
                  <a:lnTo>
                    <a:pt x="3167380" y="1280414"/>
                  </a:lnTo>
                  <a:lnTo>
                    <a:pt x="3168904" y="1279778"/>
                  </a:lnTo>
                  <a:lnTo>
                    <a:pt x="3170428" y="1279016"/>
                  </a:lnTo>
                  <a:lnTo>
                    <a:pt x="3171952" y="1278382"/>
                  </a:lnTo>
                  <a:lnTo>
                    <a:pt x="3173476" y="1277620"/>
                  </a:lnTo>
                  <a:lnTo>
                    <a:pt x="3175000" y="1276858"/>
                  </a:lnTo>
                  <a:lnTo>
                    <a:pt x="3176523" y="1276223"/>
                  </a:lnTo>
                  <a:lnTo>
                    <a:pt x="3178047" y="1275461"/>
                  </a:lnTo>
                  <a:lnTo>
                    <a:pt x="3179572" y="1274826"/>
                  </a:lnTo>
                  <a:lnTo>
                    <a:pt x="3181096" y="1274064"/>
                  </a:lnTo>
                  <a:lnTo>
                    <a:pt x="3182620" y="1273302"/>
                  </a:lnTo>
                  <a:lnTo>
                    <a:pt x="3184144" y="1272666"/>
                  </a:lnTo>
                  <a:lnTo>
                    <a:pt x="3185668" y="1271905"/>
                  </a:lnTo>
                  <a:lnTo>
                    <a:pt x="3187192" y="1271270"/>
                  </a:lnTo>
                  <a:lnTo>
                    <a:pt x="3188716" y="1270508"/>
                  </a:lnTo>
                  <a:lnTo>
                    <a:pt x="3190240" y="1269746"/>
                  </a:lnTo>
                  <a:lnTo>
                    <a:pt x="3191764" y="1269111"/>
                  </a:lnTo>
                  <a:lnTo>
                    <a:pt x="3193288" y="1268349"/>
                  </a:lnTo>
                  <a:lnTo>
                    <a:pt x="3194811" y="1267587"/>
                  </a:lnTo>
                  <a:lnTo>
                    <a:pt x="3196335" y="1266952"/>
                  </a:lnTo>
                  <a:lnTo>
                    <a:pt x="3197860" y="1266189"/>
                  </a:lnTo>
                  <a:lnTo>
                    <a:pt x="3199384" y="1265555"/>
                  </a:lnTo>
                  <a:lnTo>
                    <a:pt x="3200908" y="1264793"/>
                  </a:lnTo>
                  <a:lnTo>
                    <a:pt x="3202432" y="1264031"/>
                  </a:lnTo>
                  <a:lnTo>
                    <a:pt x="3203956" y="1263396"/>
                  </a:lnTo>
                  <a:lnTo>
                    <a:pt x="3205480" y="1262634"/>
                  </a:lnTo>
                  <a:lnTo>
                    <a:pt x="3207004" y="1261999"/>
                  </a:lnTo>
                  <a:lnTo>
                    <a:pt x="3208528" y="1261237"/>
                  </a:lnTo>
                  <a:lnTo>
                    <a:pt x="3210052" y="1260475"/>
                  </a:lnTo>
                  <a:lnTo>
                    <a:pt x="3211576" y="1259839"/>
                  </a:lnTo>
                  <a:lnTo>
                    <a:pt x="3213100" y="1259077"/>
                  </a:lnTo>
                  <a:lnTo>
                    <a:pt x="3214623" y="1258443"/>
                  </a:lnTo>
                  <a:lnTo>
                    <a:pt x="3216147" y="1257681"/>
                  </a:lnTo>
                  <a:lnTo>
                    <a:pt x="3217672" y="1256919"/>
                  </a:lnTo>
                  <a:lnTo>
                    <a:pt x="3219196" y="1256284"/>
                  </a:lnTo>
                  <a:lnTo>
                    <a:pt x="3220720" y="1255522"/>
                  </a:lnTo>
                  <a:lnTo>
                    <a:pt x="3222244" y="1254760"/>
                  </a:lnTo>
                  <a:lnTo>
                    <a:pt x="3223768" y="1254125"/>
                  </a:lnTo>
                  <a:lnTo>
                    <a:pt x="3225292" y="1253363"/>
                  </a:lnTo>
                  <a:lnTo>
                    <a:pt x="3226816" y="1252727"/>
                  </a:lnTo>
                  <a:lnTo>
                    <a:pt x="3228340" y="1251965"/>
                  </a:lnTo>
                  <a:lnTo>
                    <a:pt x="3229864" y="1251203"/>
                  </a:lnTo>
                  <a:lnTo>
                    <a:pt x="3231388" y="1250569"/>
                  </a:lnTo>
                  <a:lnTo>
                    <a:pt x="3232911" y="1249807"/>
                  </a:lnTo>
                  <a:lnTo>
                    <a:pt x="3234435" y="1249172"/>
                  </a:lnTo>
                  <a:lnTo>
                    <a:pt x="3235960" y="1248410"/>
                  </a:lnTo>
                  <a:lnTo>
                    <a:pt x="3237484" y="1247648"/>
                  </a:lnTo>
                  <a:lnTo>
                    <a:pt x="3239008" y="1247013"/>
                  </a:lnTo>
                  <a:lnTo>
                    <a:pt x="3240532" y="1246251"/>
                  </a:lnTo>
                  <a:lnTo>
                    <a:pt x="3242056" y="1245615"/>
                  </a:lnTo>
                  <a:lnTo>
                    <a:pt x="3243580" y="1244853"/>
                  </a:lnTo>
                  <a:lnTo>
                    <a:pt x="3245104" y="1244091"/>
                  </a:lnTo>
                  <a:lnTo>
                    <a:pt x="3246628" y="1243457"/>
                  </a:lnTo>
                  <a:lnTo>
                    <a:pt x="3248152" y="1242695"/>
                  </a:lnTo>
                  <a:lnTo>
                    <a:pt x="3249676" y="1241933"/>
                  </a:lnTo>
                  <a:lnTo>
                    <a:pt x="3251200" y="1241298"/>
                  </a:lnTo>
                  <a:lnTo>
                    <a:pt x="3252724" y="1240536"/>
                  </a:lnTo>
                  <a:lnTo>
                    <a:pt x="3254248" y="1239901"/>
                  </a:lnTo>
                  <a:lnTo>
                    <a:pt x="3255772" y="1239139"/>
                  </a:lnTo>
                  <a:lnTo>
                    <a:pt x="3257296" y="1238377"/>
                  </a:lnTo>
                  <a:lnTo>
                    <a:pt x="3258820" y="1237741"/>
                  </a:lnTo>
                  <a:lnTo>
                    <a:pt x="3260344" y="1236980"/>
                  </a:lnTo>
                  <a:lnTo>
                    <a:pt x="3261868" y="1236345"/>
                  </a:lnTo>
                  <a:lnTo>
                    <a:pt x="3263392" y="1235583"/>
                  </a:lnTo>
                  <a:lnTo>
                    <a:pt x="3264916" y="1234821"/>
                  </a:lnTo>
                  <a:lnTo>
                    <a:pt x="3266440" y="1234186"/>
                  </a:lnTo>
                  <a:lnTo>
                    <a:pt x="3267964" y="1233424"/>
                  </a:lnTo>
                  <a:lnTo>
                    <a:pt x="3269488" y="1232789"/>
                  </a:lnTo>
                  <a:lnTo>
                    <a:pt x="3271011" y="1232027"/>
                  </a:lnTo>
                  <a:lnTo>
                    <a:pt x="3272535" y="1231264"/>
                  </a:lnTo>
                  <a:lnTo>
                    <a:pt x="3274059" y="1230630"/>
                  </a:lnTo>
                  <a:lnTo>
                    <a:pt x="3275583" y="1229868"/>
                  </a:lnTo>
                  <a:lnTo>
                    <a:pt x="3277107" y="1229106"/>
                  </a:lnTo>
                  <a:lnTo>
                    <a:pt x="3278631" y="1228471"/>
                  </a:lnTo>
                  <a:lnTo>
                    <a:pt x="3280155" y="1227709"/>
                  </a:lnTo>
                  <a:lnTo>
                    <a:pt x="3281679" y="1227074"/>
                  </a:lnTo>
                  <a:lnTo>
                    <a:pt x="3283204" y="1226312"/>
                  </a:lnTo>
                  <a:lnTo>
                    <a:pt x="3284728" y="1225550"/>
                  </a:lnTo>
                  <a:lnTo>
                    <a:pt x="3286252" y="1224914"/>
                  </a:lnTo>
                  <a:lnTo>
                    <a:pt x="3287776" y="1224152"/>
                  </a:lnTo>
                  <a:lnTo>
                    <a:pt x="3289300" y="1223518"/>
                  </a:lnTo>
                  <a:lnTo>
                    <a:pt x="3290824" y="1222756"/>
                  </a:lnTo>
                  <a:lnTo>
                    <a:pt x="3292348" y="1221994"/>
                  </a:lnTo>
                  <a:lnTo>
                    <a:pt x="3293872" y="1221359"/>
                  </a:lnTo>
                  <a:lnTo>
                    <a:pt x="3295396" y="1220597"/>
                  </a:lnTo>
                  <a:lnTo>
                    <a:pt x="3296920" y="1219835"/>
                  </a:lnTo>
                  <a:lnTo>
                    <a:pt x="3298444" y="1219200"/>
                  </a:lnTo>
                  <a:lnTo>
                    <a:pt x="3299968" y="1218438"/>
                  </a:lnTo>
                  <a:lnTo>
                    <a:pt x="3301492" y="1217802"/>
                  </a:lnTo>
                  <a:lnTo>
                    <a:pt x="3303016" y="1217040"/>
                  </a:lnTo>
                  <a:lnTo>
                    <a:pt x="3304540" y="1216278"/>
                  </a:lnTo>
                  <a:lnTo>
                    <a:pt x="3306064" y="1215644"/>
                  </a:lnTo>
                  <a:lnTo>
                    <a:pt x="3307588" y="1214882"/>
                  </a:lnTo>
                  <a:lnTo>
                    <a:pt x="3309111" y="1214247"/>
                  </a:lnTo>
                  <a:lnTo>
                    <a:pt x="3310635" y="1213485"/>
                  </a:lnTo>
                  <a:lnTo>
                    <a:pt x="3312159" y="1212723"/>
                  </a:lnTo>
                  <a:lnTo>
                    <a:pt x="3313683" y="1212088"/>
                  </a:lnTo>
                  <a:lnTo>
                    <a:pt x="3315207" y="1211326"/>
                  </a:lnTo>
                  <a:lnTo>
                    <a:pt x="3316731" y="1210690"/>
                  </a:lnTo>
                  <a:lnTo>
                    <a:pt x="3318255" y="1209928"/>
                  </a:lnTo>
                  <a:lnTo>
                    <a:pt x="3319779" y="1209166"/>
                  </a:lnTo>
                  <a:lnTo>
                    <a:pt x="3321304" y="1208532"/>
                  </a:lnTo>
                  <a:lnTo>
                    <a:pt x="3322828" y="1207770"/>
                  </a:lnTo>
                  <a:lnTo>
                    <a:pt x="3324352" y="1207135"/>
                  </a:lnTo>
                  <a:lnTo>
                    <a:pt x="3325876" y="1206373"/>
                  </a:lnTo>
                  <a:lnTo>
                    <a:pt x="3327400" y="1205611"/>
                  </a:lnTo>
                  <a:lnTo>
                    <a:pt x="3328924" y="1204976"/>
                  </a:lnTo>
                  <a:lnTo>
                    <a:pt x="3330448" y="1204214"/>
                  </a:lnTo>
                  <a:lnTo>
                    <a:pt x="3331972" y="1203452"/>
                  </a:lnTo>
                  <a:lnTo>
                    <a:pt x="3333496" y="1202816"/>
                  </a:lnTo>
                  <a:lnTo>
                    <a:pt x="3335020" y="1202055"/>
                  </a:lnTo>
                  <a:lnTo>
                    <a:pt x="3336544" y="1201420"/>
                  </a:lnTo>
                  <a:lnTo>
                    <a:pt x="3338068" y="1200658"/>
                  </a:lnTo>
                  <a:lnTo>
                    <a:pt x="3339592" y="1199896"/>
                  </a:lnTo>
                  <a:lnTo>
                    <a:pt x="3341116" y="1199261"/>
                  </a:lnTo>
                  <a:lnTo>
                    <a:pt x="3342640" y="1198499"/>
                  </a:lnTo>
                  <a:lnTo>
                    <a:pt x="3344164" y="1197864"/>
                  </a:lnTo>
                  <a:lnTo>
                    <a:pt x="3345688" y="1197102"/>
                  </a:lnTo>
                  <a:lnTo>
                    <a:pt x="3347211" y="1196339"/>
                  </a:lnTo>
                  <a:lnTo>
                    <a:pt x="3348735" y="1195705"/>
                  </a:lnTo>
                  <a:lnTo>
                    <a:pt x="3350259" y="1194943"/>
                  </a:lnTo>
                  <a:lnTo>
                    <a:pt x="3351783" y="1194181"/>
                  </a:lnTo>
                  <a:lnTo>
                    <a:pt x="3353307" y="1193546"/>
                  </a:lnTo>
                  <a:lnTo>
                    <a:pt x="3354831" y="1192784"/>
                  </a:lnTo>
                  <a:lnTo>
                    <a:pt x="3356355" y="1192149"/>
                  </a:lnTo>
                  <a:lnTo>
                    <a:pt x="3357879" y="1191387"/>
                  </a:lnTo>
                  <a:lnTo>
                    <a:pt x="3359404" y="1190625"/>
                  </a:lnTo>
                  <a:lnTo>
                    <a:pt x="3360928" y="1189989"/>
                  </a:lnTo>
                  <a:lnTo>
                    <a:pt x="3362452" y="1189227"/>
                  </a:lnTo>
                  <a:lnTo>
                    <a:pt x="3363976" y="1188593"/>
                  </a:lnTo>
                  <a:lnTo>
                    <a:pt x="3365500" y="1187831"/>
                  </a:lnTo>
                  <a:lnTo>
                    <a:pt x="3367024" y="1187069"/>
                  </a:lnTo>
                  <a:lnTo>
                    <a:pt x="3368548" y="1186434"/>
                  </a:lnTo>
                  <a:lnTo>
                    <a:pt x="3370072" y="1185672"/>
                  </a:lnTo>
                  <a:lnTo>
                    <a:pt x="3371596" y="1185037"/>
                  </a:lnTo>
                  <a:lnTo>
                    <a:pt x="3373120" y="1184275"/>
                  </a:lnTo>
                  <a:lnTo>
                    <a:pt x="3374644" y="1183513"/>
                  </a:lnTo>
                  <a:lnTo>
                    <a:pt x="3376168" y="1182877"/>
                  </a:lnTo>
                  <a:lnTo>
                    <a:pt x="3377692" y="1182115"/>
                  </a:lnTo>
                  <a:lnTo>
                    <a:pt x="3379216" y="1181353"/>
                  </a:lnTo>
                  <a:lnTo>
                    <a:pt x="3380740" y="1180719"/>
                  </a:lnTo>
                  <a:lnTo>
                    <a:pt x="3382264" y="1179957"/>
                  </a:lnTo>
                  <a:lnTo>
                    <a:pt x="3383788" y="1179322"/>
                  </a:lnTo>
                  <a:lnTo>
                    <a:pt x="3385311" y="1178560"/>
                  </a:lnTo>
                  <a:lnTo>
                    <a:pt x="3386835" y="1177798"/>
                  </a:lnTo>
                  <a:lnTo>
                    <a:pt x="3388359" y="1177163"/>
                  </a:lnTo>
                  <a:lnTo>
                    <a:pt x="3389883" y="1176401"/>
                  </a:lnTo>
                  <a:lnTo>
                    <a:pt x="3391407" y="1175765"/>
                  </a:lnTo>
                  <a:lnTo>
                    <a:pt x="3392931" y="1175003"/>
                  </a:lnTo>
                  <a:lnTo>
                    <a:pt x="3394455" y="1174241"/>
                  </a:lnTo>
                  <a:lnTo>
                    <a:pt x="3395979" y="1173607"/>
                  </a:lnTo>
                  <a:lnTo>
                    <a:pt x="3397504" y="1172845"/>
                  </a:lnTo>
                  <a:lnTo>
                    <a:pt x="3399028" y="1172210"/>
                  </a:lnTo>
                  <a:lnTo>
                    <a:pt x="3400552" y="1171448"/>
                  </a:lnTo>
                  <a:lnTo>
                    <a:pt x="3402076" y="1170686"/>
                  </a:lnTo>
                  <a:lnTo>
                    <a:pt x="3403600" y="1170051"/>
                  </a:lnTo>
                  <a:lnTo>
                    <a:pt x="3405124" y="1169289"/>
                  </a:lnTo>
                  <a:lnTo>
                    <a:pt x="3406648" y="1168527"/>
                  </a:lnTo>
                  <a:lnTo>
                    <a:pt x="3408172" y="1167891"/>
                  </a:lnTo>
                  <a:lnTo>
                    <a:pt x="3409696" y="1167130"/>
                  </a:lnTo>
                  <a:lnTo>
                    <a:pt x="3411220" y="1166495"/>
                  </a:lnTo>
                  <a:lnTo>
                    <a:pt x="3412744" y="1165733"/>
                  </a:lnTo>
                  <a:lnTo>
                    <a:pt x="3414268" y="1164971"/>
                  </a:lnTo>
                  <a:lnTo>
                    <a:pt x="3415792" y="1164336"/>
                  </a:lnTo>
                  <a:lnTo>
                    <a:pt x="3417316" y="1163574"/>
                  </a:lnTo>
                  <a:lnTo>
                    <a:pt x="3418840" y="1162939"/>
                  </a:lnTo>
                  <a:lnTo>
                    <a:pt x="3420364" y="1162177"/>
                  </a:lnTo>
                  <a:lnTo>
                    <a:pt x="3421888" y="1161414"/>
                  </a:lnTo>
                  <a:lnTo>
                    <a:pt x="3423411" y="1160780"/>
                  </a:lnTo>
                  <a:lnTo>
                    <a:pt x="3424935" y="1160018"/>
                  </a:lnTo>
                  <a:lnTo>
                    <a:pt x="3426459" y="1159383"/>
                  </a:lnTo>
                  <a:lnTo>
                    <a:pt x="3427983" y="1158621"/>
                  </a:lnTo>
                  <a:lnTo>
                    <a:pt x="3429507" y="1157859"/>
                  </a:lnTo>
                  <a:lnTo>
                    <a:pt x="3431031" y="1157224"/>
                  </a:lnTo>
                  <a:lnTo>
                    <a:pt x="3432555" y="1156462"/>
                  </a:lnTo>
                  <a:lnTo>
                    <a:pt x="3434079" y="1155700"/>
                  </a:lnTo>
                  <a:lnTo>
                    <a:pt x="3435604" y="1155064"/>
                  </a:lnTo>
                  <a:lnTo>
                    <a:pt x="3437128" y="1154302"/>
                  </a:lnTo>
                  <a:lnTo>
                    <a:pt x="3438652" y="1153668"/>
                  </a:lnTo>
                  <a:lnTo>
                    <a:pt x="3440176" y="1152906"/>
                  </a:lnTo>
                  <a:lnTo>
                    <a:pt x="3441700" y="1152144"/>
                  </a:lnTo>
                  <a:lnTo>
                    <a:pt x="3443224" y="1151509"/>
                  </a:lnTo>
                  <a:lnTo>
                    <a:pt x="3444748" y="1150747"/>
                  </a:lnTo>
                  <a:lnTo>
                    <a:pt x="3446272" y="1150112"/>
                  </a:lnTo>
                  <a:lnTo>
                    <a:pt x="3447796" y="1149350"/>
                  </a:lnTo>
                  <a:lnTo>
                    <a:pt x="3449320" y="1148588"/>
                  </a:lnTo>
                  <a:lnTo>
                    <a:pt x="3450844" y="1147952"/>
                  </a:lnTo>
                  <a:lnTo>
                    <a:pt x="3452368" y="1147190"/>
                  </a:lnTo>
                  <a:lnTo>
                    <a:pt x="3453892" y="1146556"/>
                  </a:lnTo>
                  <a:lnTo>
                    <a:pt x="3455416" y="1145794"/>
                  </a:lnTo>
                  <a:lnTo>
                    <a:pt x="3456940" y="1145032"/>
                  </a:lnTo>
                  <a:lnTo>
                    <a:pt x="3458464" y="1144397"/>
                  </a:lnTo>
                  <a:lnTo>
                    <a:pt x="3459988" y="1143635"/>
                  </a:lnTo>
                  <a:lnTo>
                    <a:pt x="3461511" y="1142873"/>
                  </a:lnTo>
                  <a:lnTo>
                    <a:pt x="3463035" y="1142238"/>
                  </a:lnTo>
                  <a:lnTo>
                    <a:pt x="3464559" y="1141476"/>
                  </a:lnTo>
                  <a:lnTo>
                    <a:pt x="3466083" y="1140840"/>
                  </a:lnTo>
                  <a:lnTo>
                    <a:pt x="3467607" y="1140078"/>
                  </a:lnTo>
                  <a:lnTo>
                    <a:pt x="3469131" y="1139316"/>
                  </a:lnTo>
                  <a:lnTo>
                    <a:pt x="3470655" y="1138682"/>
                  </a:lnTo>
                  <a:lnTo>
                    <a:pt x="3472179" y="1137920"/>
                  </a:lnTo>
                  <a:lnTo>
                    <a:pt x="3473704" y="1137285"/>
                  </a:lnTo>
                  <a:lnTo>
                    <a:pt x="3475228" y="1136523"/>
                  </a:lnTo>
                  <a:lnTo>
                    <a:pt x="3476752" y="1135761"/>
                  </a:lnTo>
                  <a:lnTo>
                    <a:pt x="3478276" y="1135126"/>
                  </a:lnTo>
                  <a:lnTo>
                    <a:pt x="3479800" y="1134364"/>
                  </a:lnTo>
                  <a:lnTo>
                    <a:pt x="3481324" y="1133728"/>
                  </a:lnTo>
                  <a:lnTo>
                    <a:pt x="3482848" y="1132966"/>
                  </a:lnTo>
                  <a:lnTo>
                    <a:pt x="3484372" y="1132205"/>
                  </a:lnTo>
                  <a:lnTo>
                    <a:pt x="3485896" y="1131570"/>
                  </a:lnTo>
                  <a:lnTo>
                    <a:pt x="3487420" y="1130808"/>
                  </a:lnTo>
                  <a:lnTo>
                    <a:pt x="3488944" y="1130046"/>
                  </a:lnTo>
                  <a:lnTo>
                    <a:pt x="3490468" y="1129411"/>
                  </a:lnTo>
                  <a:lnTo>
                    <a:pt x="3491992" y="1128649"/>
                  </a:lnTo>
                  <a:lnTo>
                    <a:pt x="3493516" y="1128014"/>
                  </a:lnTo>
                  <a:lnTo>
                    <a:pt x="3495040" y="1127252"/>
                  </a:lnTo>
                  <a:lnTo>
                    <a:pt x="3496564" y="1126489"/>
                  </a:lnTo>
                  <a:lnTo>
                    <a:pt x="3498088" y="1125855"/>
                  </a:lnTo>
                  <a:lnTo>
                    <a:pt x="3499611" y="1125093"/>
                  </a:lnTo>
                  <a:lnTo>
                    <a:pt x="3501135" y="1124458"/>
                  </a:lnTo>
                  <a:lnTo>
                    <a:pt x="3502659" y="1123696"/>
                  </a:lnTo>
                  <a:lnTo>
                    <a:pt x="3504183" y="1122934"/>
                  </a:lnTo>
                  <a:lnTo>
                    <a:pt x="3505707" y="1122299"/>
                  </a:lnTo>
                  <a:lnTo>
                    <a:pt x="3507231" y="1121537"/>
                  </a:lnTo>
                  <a:lnTo>
                    <a:pt x="3508755" y="1120902"/>
                  </a:lnTo>
                  <a:lnTo>
                    <a:pt x="3510279" y="1120139"/>
                  </a:lnTo>
                  <a:lnTo>
                    <a:pt x="3511804" y="1119377"/>
                  </a:lnTo>
                  <a:lnTo>
                    <a:pt x="3513328" y="1118743"/>
                  </a:lnTo>
                  <a:lnTo>
                    <a:pt x="3514852" y="1117981"/>
                  </a:lnTo>
                  <a:lnTo>
                    <a:pt x="3516376" y="1117219"/>
                  </a:lnTo>
                  <a:lnTo>
                    <a:pt x="3517900" y="1116584"/>
                  </a:lnTo>
                  <a:lnTo>
                    <a:pt x="3519424" y="1115822"/>
                  </a:lnTo>
                  <a:lnTo>
                    <a:pt x="3520948" y="1115187"/>
                  </a:lnTo>
                  <a:lnTo>
                    <a:pt x="3522472" y="1114425"/>
                  </a:lnTo>
                  <a:lnTo>
                    <a:pt x="3523996" y="1113663"/>
                  </a:lnTo>
                  <a:lnTo>
                    <a:pt x="3525520" y="1113027"/>
                  </a:lnTo>
                  <a:lnTo>
                    <a:pt x="3527044" y="1112265"/>
                  </a:lnTo>
                  <a:lnTo>
                    <a:pt x="3528568" y="1111631"/>
                  </a:lnTo>
                  <a:lnTo>
                    <a:pt x="3530092" y="1110869"/>
                  </a:lnTo>
                  <a:lnTo>
                    <a:pt x="3531616" y="1110107"/>
                  </a:lnTo>
                  <a:lnTo>
                    <a:pt x="3533140" y="1109472"/>
                  </a:lnTo>
                  <a:lnTo>
                    <a:pt x="3534664" y="1108710"/>
                  </a:lnTo>
                  <a:lnTo>
                    <a:pt x="3536188" y="1108075"/>
                  </a:lnTo>
                  <a:lnTo>
                    <a:pt x="3537711" y="1107313"/>
                  </a:lnTo>
                  <a:lnTo>
                    <a:pt x="3539235" y="1106551"/>
                  </a:lnTo>
                  <a:lnTo>
                    <a:pt x="3540759" y="1105915"/>
                  </a:lnTo>
                  <a:lnTo>
                    <a:pt x="3542283" y="1105153"/>
                  </a:lnTo>
                  <a:lnTo>
                    <a:pt x="3543807" y="1104391"/>
                  </a:lnTo>
                  <a:lnTo>
                    <a:pt x="3545331" y="1103757"/>
                  </a:lnTo>
                  <a:lnTo>
                    <a:pt x="3546855" y="1102995"/>
                  </a:lnTo>
                  <a:lnTo>
                    <a:pt x="3548379" y="1102360"/>
                  </a:lnTo>
                  <a:lnTo>
                    <a:pt x="3549904" y="1101598"/>
                  </a:lnTo>
                  <a:lnTo>
                    <a:pt x="3551428" y="1100836"/>
                  </a:lnTo>
                  <a:lnTo>
                    <a:pt x="3552952" y="1100201"/>
                  </a:lnTo>
                  <a:lnTo>
                    <a:pt x="3554476" y="1099439"/>
                  </a:lnTo>
                  <a:lnTo>
                    <a:pt x="3556000" y="1098803"/>
                  </a:lnTo>
                  <a:lnTo>
                    <a:pt x="3557524" y="1098041"/>
                  </a:lnTo>
                  <a:lnTo>
                    <a:pt x="3559048" y="1097280"/>
                  </a:lnTo>
                  <a:lnTo>
                    <a:pt x="3560572" y="1096645"/>
                  </a:lnTo>
                  <a:lnTo>
                    <a:pt x="3562096" y="1095883"/>
                  </a:lnTo>
                  <a:lnTo>
                    <a:pt x="3563620" y="1095248"/>
                  </a:lnTo>
                  <a:lnTo>
                    <a:pt x="3565144" y="1094486"/>
                  </a:lnTo>
                  <a:lnTo>
                    <a:pt x="3566668" y="1093724"/>
                  </a:lnTo>
                  <a:lnTo>
                    <a:pt x="3568192" y="1093089"/>
                  </a:lnTo>
                  <a:lnTo>
                    <a:pt x="3569716" y="1092327"/>
                  </a:lnTo>
                  <a:lnTo>
                    <a:pt x="3571240" y="1091564"/>
                  </a:lnTo>
                  <a:lnTo>
                    <a:pt x="3572764" y="1090930"/>
                  </a:lnTo>
                  <a:lnTo>
                    <a:pt x="3574288" y="1090168"/>
                  </a:lnTo>
                  <a:lnTo>
                    <a:pt x="3575811" y="1089533"/>
                  </a:lnTo>
                  <a:lnTo>
                    <a:pt x="3577335" y="1088771"/>
                  </a:lnTo>
                  <a:lnTo>
                    <a:pt x="3578859" y="1088009"/>
                  </a:lnTo>
                  <a:lnTo>
                    <a:pt x="3580383" y="1087374"/>
                  </a:lnTo>
                  <a:lnTo>
                    <a:pt x="3581907" y="1086612"/>
                  </a:lnTo>
                  <a:lnTo>
                    <a:pt x="3583431" y="1085977"/>
                  </a:lnTo>
                  <a:lnTo>
                    <a:pt x="3584955" y="1085214"/>
                  </a:lnTo>
                  <a:lnTo>
                    <a:pt x="3586479" y="1084452"/>
                  </a:lnTo>
                  <a:lnTo>
                    <a:pt x="3588004" y="1083818"/>
                  </a:lnTo>
                  <a:lnTo>
                    <a:pt x="3589528" y="1083056"/>
                  </a:lnTo>
                  <a:lnTo>
                    <a:pt x="3591052" y="1082421"/>
                  </a:lnTo>
                  <a:lnTo>
                    <a:pt x="3592576" y="1081659"/>
                  </a:lnTo>
                  <a:lnTo>
                    <a:pt x="3594100" y="1080897"/>
                  </a:lnTo>
                  <a:lnTo>
                    <a:pt x="3595624" y="1080262"/>
                  </a:lnTo>
                  <a:lnTo>
                    <a:pt x="3597148" y="1079500"/>
                  </a:lnTo>
                  <a:lnTo>
                    <a:pt x="3598672" y="1078738"/>
                  </a:lnTo>
                  <a:lnTo>
                    <a:pt x="3600196" y="1078102"/>
                  </a:lnTo>
                  <a:lnTo>
                    <a:pt x="3601720" y="1077340"/>
                  </a:lnTo>
                  <a:lnTo>
                    <a:pt x="3603244" y="1076706"/>
                  </a:lnTo>
                  <a:lnTo>
                    <a:pt x="3604768" y="1075944"/>
                  </a:lnTo>
                  <a:lnTo>
                    <a:pt x="3606292" y="1075182"/>
                  </a:lnTo>
                  <a:lnTo>
                    <a:pt x="3607816" y="1074547"/>
                  </a:lnTo>
                  <a:lnTo>
                    <a:pt x="3609340" y="1073785"/>
                  </a:lnTo>
                  <a:lnTo>
                    <a:pt x="3610864" y="1073150"/>
                  </a:lnTo>
                  <a:lnTo>
                    <a:pt x="3612388" y="1072388"/>
                  </a:lnTo>
                  <a:lnTo>
                    <a:pt x="3613911" y="1071626"/>
                  </a:lnTo>
                  <a:lnTo>
                    <a:pt x="3615435" y="1070990"/>
                  </a:lnTo>
                  <a:lnTo>
                    <a:pt x="3616959" y="1070228"/>
                  </a:lnTo>
                  <a:lnTo>
                    <a:pt x="3618483" y="1069594"/>
                  </a:lnTo>
                  <a:lnTo>
                    <a:pt x="3620007" y="1068832"/>
                  </a:lnTo>
                  <a:lnTo>
                    <a:pt x="3621531" y="1068070"/>
                  </a:lnTo>
                  <a:lnTo>
                    <a:pt x="3623055" y="1067435"/>
                  </a:lnTo>
                  <a:lnTo>
                    <a:pt x="3624579" y="1066673"/>
                  </a:lnTo>
                  <a:lnTo>
                    <a:pt x="3626104" y="1065911"/>
                  </a:lnTo>
                  <a:lnTo>
                    <a:pt x="3627628" y="1065276"/>
                  </a:lnTo>
                  <a:lnTo>
                    <a:pt x="3629152" y="1064514"/>
                  </a:lnTo>
                  <a:lnTo>
                    <a:pt x="3630676" y="1063878"/>
                  </a:lnTo>
                  <a:lnTo>
                    <a:pt x="3632200" y="1063116"/>
                  </a:lnTo>
                  <a:lnTo>
                    <a:pt x="3633724" y="1062355"/>
                  </a:lnTo>
                  <a:lnTo>
                    <a:pt x="3635248" y="1061720"/>
                  </a:lnTo>
                  <a:lnTo>
                    <a:pt x="3636772" y="1060958"/>
                  </a:lnTo>
                  <a:lnTo>
                    <a:pt x="3638296" y="1060323"/>
                  </a:lnTo>
                  <a:lnTo>
                    <a:pt x="3639820" y="1059561"/>
                  </a:lnTo>
                  <a:lnTo>
                    <a:pt x="3641344" y="1058799"/>
                  </a:lnTo>
                  <a:lnTo>
                    <a:pt x="3642868" y="1058164"/>
                  </a:lnTo>
                  <a:lnTo>
                    <a:pt x="3644392" y="1057402"/>
                  </a:lnTo>
                  <a:lnTo>
                    <a:pt x="3645916" y="1056766"/>
                  </a:lnTo>
                  <a:lnTo>
                    <a:pt x="3647440" y="1056005"/>
                  </a:lnTo>
                  <a:lnTo>
                    <a:pt x="3648964" y="1055243"/>
                  </a:lnTo>
                  <a:lnTo>
                    <a:pt x="3650488" y="1054608"/>
                  </a:lnTo>
                  <a:lnTo>
                    <a:pt x="3652011" y="1053846"/>
                  </a:lnTo>
                  <a:lnTo>
                    <a:pt x="3653535" y="1053084"/>
                  </a:lnTo>
                  <a:lnTo>
                    <a:pt x="3655059" y="1052449"/>
                  </a:lnTo>
                  <a:lnTo>
                    <a:pt x="3656583" y="1051687"/>
                  </a:lnTo>
                  <a:lnTo>
                    <a:pt x="3658107" y="1051052"/>
                  </a:lnTo>
                  <a:lnTo>
                    <a:pt x="3659631" y="1050289"/>
                  </a:lnTo>
                  <a:lnTo>
                    <a:pt x="3661155" y="1049527"/>
                  </a:lnTo>
                  <a:lnTo>
                    <a:pt x="3662679" y="1048893"/>
                  </a:lnTo>
                  <a:lnTo>
                    <a:pt x="3664204" y="1048131"/>
                  </a:lnTo>
                  <a:lnTo>
                    <a:pt x="3665728" y="1047496"/>
                  </a:lnTo>
                  <a:lnTo>
                    <a:pt x="3667252" y="1046734"/>
                  </a:lnTo>
                  <a:lnTo>
                    <a:pt x="3668776" y="1045972"/>
                  </a:lnTo>
                  <a:lnTo>
                    <a:pt x="3670300" y="1045337"/>
                  </a:lnTo>
                  <a:lnTo>
                    <a:pt x="3671824" y="1044575"/>
                  </a:lnTo>
                  <a:lnTo>
                    <a:pt x="3673348" y="1043813"/>
                  </a:lnTo>
                  <a:lnTo>
                    <a:pt x="3674872" y="1043177"/>
                  </a:lnTo>
                  <a:lnTo>
                    <a:pt x="3676396" y="1042415"/>
                  </a:lnTo>
                  <a:lnTo>
                    <a:pt x="3677920" y="1041781"/>
                  </a:lnTo>
                  <a:lnTo>
                    <a:pt x="3679444" y="1041019"/>
                  </a:lnTo>
                  <a:lnTo>
                    <a:pt x="3680968" y="1040257"/>
                  </a:lnTo>
                  <a:lnTo>
                    <a:pt x="3682492" y="1039622"/>
                  </a:lnTo>
                  <a:lnTo>
                    <a:pt x="3684016" y="1038860"/>
                  </a:lnTo>
                  <a:lnTo>
                    <a:pt x="3685540" y="1038225"/>
                  </a:lnTo>
                  <a:lnTo>
                    <a:pt x="3687064" y="1037463"/>
                  </a:lnTo>
                  <a:lnTo>
                    <a:pt x="3688588" y="1036701"/>
                  </a:lnTo>
                  <a:lnTo>
                    <a:pt x="3690111" y="1036065"/>
                  </a:lnTo>
                  <a:lnTo>
                    <a:pt x="3691635" y="1035303"/>
                  </a:lnTo>
                  <a:lnTo>
                    <a:pt x="3693159" y="1034669"/>
                  </a:lnTo>
                  <a:lnTo>
                    <a:pt x="3694683" y="1033907"/>
                  </a:lnTo>
                  <a:lnTo>
                    <a:pt x="3696207" y="1033145"/>
                  </a:lnTo>
                  <a:lnTo>
                    <a:pt x="3697731" y="1032510"/>
                  </a:lnTo>
                  <a:lnTo>
                    <a:pt x="3699255" y="1031748"/>
                  </a:lnTo>
                  <a:lnTo>
                    <a:pt x="3700779" y="1030986"/>
                  </a:lnTo>
                  <a:lnTo>
                    <a:pt x="3702304" y="1030351"/>
                  </a:lnTo>
                  <a:lnTo>
                    <a:pt x="3703828" y="1029588"/>
                  </a:lnTo>
                  <a:lnTo>
                    <a:pt x="3705352" y="1028953"/>
                  </a:lnTo>
                  <a:lnTo>
                    <a:pt x="3706876" y="1028191"/>
                  </a:lnTo>
                  <a:lnTo>
                    <a:pt x="3708400" y="1027430"/>
                  </a:lnTo>
                  <a:lnTo>
                    <a:pt x="3709924" y="1026795"/>
                  </a:lnTo>
                  <a:lnTo>
                    <a:pt x="3711448" y="1026033"/>
                  </a:lnTo>
                  <a:lnTo>
                    <a:pt x="3712972" y="1025398"/>
                  </a:lnTo>
                  <a:lnTo>
                    <a:pt x="3714496" y="1024636"/>
                  </a:lnTo>
                  <a:lnTo>
                    <a:pt x="3716020" y="1023874"/>
                  </a:lnTo>
                  <a:lnTo>
                    <a:pt x="3717544" y="1023238"/>
                  </a:lnTo>
                  <a:lnTo>
                    <a:pt x="3719068" y="1022476"/>
                  </a:lnTo>
                  <a:lnTo>
                    <a:pt x="3720592" y="1021841"/>
                  </a:lnTo>
                  <a:lnTo>
                    <a:pt x="3722116" y="1021080"/>
                  </a:lnTo>
                  <a:lnTo>
                    <a:pt x="3723640" y="1020318"/>
                  </a:lnTo>
                  <a:lnTo>
                    <a:pt x="3725164" y="1019683"/>
                  </a:lnTo>
                  <a:lnTo>
                    <a:pt x="3726688" y="1018921"/>
                  </a:lnTo>
                  <a:lnTo>
                    <a:pt x="3728211" y="1018159"/>
                  </a:lnTo>
                  <a:lnTo>
                    <a:pt x="3729735" y="1017524"/>
                  </a:lnTo>
                  <a:lnTo>
                    <a:pt x="3731259" y="1016762"/>
                  </a:lnTo>
                  <a:lnTo>
                    <a:pt x="3732783" y="1016126"/>
                  </a:lnTo>
                  <a:lnTo>
                    <a:pt x="3734307" y="1015364"/>
                  </a:lnTo>
                  <a:lnTo>
                    <a:pt x="3735831" y="1014602"/>
                  </a:lnTo>
                  <a:lnTo>
                    <a:pt x="3737355" y="1013968"/>
                  </a:lnTo>
                  <a:lnTo>
                    <a:pt x="3738879" y="1013206"/>
                  </a:lnTo>
                  <a:lnTo>
                    <a:pt x="3740404" y="1012571"/>
                  </a:lnTo>
                  <a:lnTo>
                    <a:pt x="3741928" y="1011809"/>
                  </a:lnTo>
                  <a:lnTo>
                    <a:pt x="3743452" y="1011047"/>
                  </a:lnTo>
                  <a:lnTo>
                    <a:pt x="3744976" y="1010412"/>
                  </a:lnTo>
                  <a:lnTo>
                    <a:pt x="3746500" y="1009650"/>
                  </a:lnTo>
                  <a:lnTo>
                    <a:pt x="3748024" y="1009014"/>
                  </a:lnTo>
                  <a:lnTo>
                    <a:pt x="3749548" y="1008252"/>
                  </a:lnTo>
                  <a:lnTo>
                    <a:pt x="3751072" y="1007490"/>
                  </a:lnTo>
                  <a:lnTo>
                    <a:pt x="3752596" y="1006856"/>
                  </a:lnTo>
                  <a:lnTo>
                    <a:pt x="3754120" y="1006094"/>
                  </a:lnTo>
                  <a:lnTo>
                    <a:pt x="3755644" y="1005332"/>
                  </a:lnTo>
                  <a:lnTo>
                    <a:pt x="3757168" y="1004697"/>
                  </a:lnTo>
                  <a:lnTo>
                    <a:pt x="3758692" y="1003935"/>
                  </a:lnTo>
                  <a:lnTo>
                    <a:pt x="3760216" y="1003300"/>
                  </a:lnTo>
                  <a:lnTo>
                    <a:pt x="3761740" y="1002538"/>
                  </a:lnTo>
                  <a:lnTo>
                    <a:pt x="3763264" y="1001776"/>
                  </a:lnTo>
                  <a:lnTo>
                    <a:pt x="3764788" y="1001140"/>
                  </a:lnTo>
                  <a:lnTo>
                    <a:pt x="3766311" y="1000378"/>
                  </a:lnTo>
                  <a:lnTo>
                    <a:pt x="3767835" y="999744"/>
                  </a:lnTo>
                  <a:lnTo>
                    <a:pt x="3769359" y="998982"/>
                  </a:lnTo>
                  <a:lnTo>
                    <a:pt x="3770883" y="998220"/>
                  </a:lnTo>
                  <a:lnTo>
                    <a:pt x="3772407" y="997585"/>
                  </a:lnTo>
                  <a:lnTo>
                    <a:pt x="3773931" y="996823"/>
                  </a:lnTo>
                  <a:lnTo>
                    <a:pt x="3775455" y="996188"/>
                  </a:lnTo>
                  <a:lnTo>
                    <a:pt x="3776979" y="995426"/>
                  </a:lnTo>
                  <a:lnTo>
                    <a:pt x="3778504" y="994663"/>
                  </a:lnTo>
                  <a:lnTo>
                    <a:pt x="3780028" y="994028"/>
                  </a:lnTo>
                  <a:lnTo>
                    <a:pt x="3781552" y="993266"/>
                  </a:lnTo>
                  <a:lnTo>
                    <a:pt x="3783076" y="992505"/>
                  </a:lnTo>
                  <a:lnTo>
                    <a:pt x="3784600" y="991870"/>
                  </a:lnTo>
                  <a:lnTo>
                    <a:pt x="3786124" y="991108"/>
                  </a:lnTo>
                  <a:lnTo>
                    <a:pt x="3787648" y="990473"/>
                  </a:lnTo>
                  <a:lnTo>
                    <a:pt x="3789172" y="989711"/>
                  </a:lnTo>
                  <a:lnTo>
                    <a:pt x="3790696" y="988949"/>
                  </a:lnTo>
                  <a:lnTo>
                    <a:pt x="3792220" y="988313"/>
                  </a:lnTo>
                  <a:lnTo>
                    <a:pt x="3793744" y="987551"/>
                  </a:lnTo>
                  <a:lnTo>
                    <a:pt x="3795268" y="986916"/>
                  </a:lnTo>
                  <a:lnTo>
                    <a:pt x="3796792" y="986155"/>
                  </a:lnTo>
                  <a:lnTo>
                    <a:pt x="3798316" y="985393"/>
                  </a:lnTo>
                  <a:lnTo>
                    <a:pt x="3799840" y="984758"/>
                  </a:lnTo>
                  <a:lnTo>
                    <a:pt x="3801364" y="983996"/>
                  </a:lnTo>
                  <a:lnTo>
                    <a:pt x="3802888" y="983361"/>
                  </a:lnTo>
                  <a:lnTo>
                    <a:pt x="3804411" y="982599"/>
                  </a:lnTo>
                  <a:lnTo>
                    <a:pt x="3805935" y="981837"/>
                  </a:lnTo>
                  <a:lnTo>
                    <a:pt x="3807459" y="981201"/>
                  </a:lnTo>
                  <a:lnTo>
                    <a:pt x="3808983" y="980439"/>
                  </a:lnTo>
                  <a:lnTo>
                    <a:pt x="3810507" y="979677"/>
                  </a:lnTo>
                  <a:lnTo>
                    <a:pt x="3812031" y="979043"/>
                  </a:lnTo>
                  <a:lnTo>
                    <a:pt x="3813555" y="978281"/>
                  </a:lnTo>
                  <a:lnTo>
                    <a:pt x="3815079" y="977646"/>
                  </a:lnTo>
                  <a:lnTo>
                    <a:pt x="3816604" y="976884"/>
                  </a:lnTo>
                  <a:lnTo>
                    <a:pt x="3818128" y="976122"/>
                  </a:lnTo>
                  <a:lnTo>
                    <a:pt x="3819652" y="975487"/>
                  </a:lnTo>
                  <a:lnTo>
                    <a:pt x="3821176" y="974725"/>
                  </a:lnTo>
                  <a:lnTo>
                    <a:pt x="3822700" y="974089"/>
                  </a:lnTo>
                  <a:lnTo>
                    <a:pt x="3824224" y="973327"/>
                  </a:lnTo>
                  <a:lnTo>
                    <a:pt x="3825748" y="972565"/>
                  </a:lnTo>
                  <a:lnTo>
                    <a:pt x="3827272" y="971931"/>
                  </a:lnTo>
                  <a:lnTo>
                    <a:pt x="3828796" y="971169"/>
                  </a:lnTo>
                  <a:lnTo>
                    <a:pt x="3830320" y="970534"/>
                  </a:lnTo>
                  <a:lnTo>
                    <a:pt x="3831844" y="969772"/>
                  </a:lnTo>
                  <a:lnTo>
                    <a:pt x="3833368" y="969010"/>
                  </a:lnTo>
                  <a:lnTo>
                    <a:pt x="3834892" y="968375"/>
                  </a:lnTo>
                  <a:lnTo>
                    <a:pt x="3836416" y="967613"/>
                  </a:lnTo>
                  <a:lnTo>
                    <a:pt x="3837940" y="966851"/>
                  </a:lnTo>
                  <a:lnTo>
                    <a:pt x="3839464" y="966215"/>
                  </a:lnTo>
                  <a:lnTo>
                    <a:pt x="3840988" y="965453"/>
                  </a:lnTo>
                  <a:lnTo>
                    <a:pt x="3842511" y="964819"/>
                  </a:lnTo>
                  <a:lnTo>
                    <a:pt x="3844035" y="964057"/>
                  </a:lnTo>
                  <a:lnTo>
                    <a:pt x="3845559" y="963295"/>
                  </a:lnTo>
                  <a:lnTo>
                    <a:pt x="3847083" y="962660"/>
                  </a:lnTo>
                  <a:lnTo>
                    <a:pt x="3848607" y="961898"/>
                  </a:lnTo>
                  <a:lnTo>
                    <a:pt x="3850131" y="961263"/>
                  </a:lnTo>
                  <a:lnTo>
                    <a:pt x="3851655" y="960501"/>
                  </a:lnTo>
                  <a:lnTo>
                    <a:pt x="3853179" y="959738"/>
                  </a:lnTo>
                  <a:lnTo>
                    <a:pt x="3854704" y="959103"/>
                  </a:lnTo>
                  <a:lnTo>
                    <a:pt x="3856228" y="958341"/>
                  </a:lnTo>
                  <a:lnTo>
                    <a:pt x="3857752" y="957707"/>
                  </a:lnTo>
                  <a:lnTo>
                    <a:pt x="3859276" y="956945"/>
                  </a:lnTo>
                  <a:lnTo>
                    <a:pt x="3860800" y="956183"/>
                  </a:lnTo>
                  <a:lnTo>
                    <a:pt x="3862324" y="955548"/>
                  </a:lnTo>
                  <a:lnTo>
                    <a:pt x="3863848" y="954786"/>
                  </a:lnTo>
                  <a:lnTo>
                    <a:pt x="3865372" y="954024"/>
                  </a:lnTo>
                  <a:lnTo>
                    <a:pt x="3866896" y="953388"/>
                  </a:lnTo>
                  <a:lnTo>
                    <a:pt x="3868420" y="952626"/>
                  </a:lnTo>
                  <a:lnTo>
                    <a:pt x="3869944" y="951991"/>
                  </a:lnTo>
                  <a:lnTo>
                    <a:pt x="3871468" y="951230"/>
                  </a:lnTo>
                  <a:lnTo>
                    <a:pt x="3872992" y="950468"/>
                  </a:lnTo>
                  <a:lnTo>
                    <a:pt x="3874516" y="949833"/>
                  </a:lnTo>
                  <a:lnTo>
                    <a:pt x="3876040" y="949071"/>
                  </a:lnTo>
                  <a:lnTo>
                    <a:pt x="3877564" y="948436"/>
                  </a:lnTo>
                  <a:lnTo>
                    <a:pt x="3879088" y="947674"/>
                  </a:lnTo>
                  <a:lnTo>
                    <a:pt x="3880611" y="946912"/>
                  </a:lnTo>
                  <a:lnTo>
                    <a:pt x="3882135" y="946276"/>
                  </a:lnTo>
                  <a:lnTo>
                    <a:pt x="3883659" y="945514"/>
                  </a:lnTo>
                  <a:lnTo>
                    <a:pt x="3885183" y="944880"/>
                  </a:lnTo>
                  <a:lnTo>
                    <a:pt x="3886707" y="944118"/>
                  </a:lnTo>
                  <a:lnTo>
                    <a:pt x="3888231" y="943356"/>
                  </a:lnTo>
                  <a:lnTo>
                    <a:pt x="3889755" y="942721"/>
                  </a:lnTo>
                  <a:lnTo>
                    <a:pt x="3891279" y="941959"/>
                  </a:lnTo>
                  <a:lnTo>
                    <a:pt x="3892804" y="941197"/>
                  </a:lnTo>
                  <a:lnTo>
                    <a:pt x="3894328" y="940562"/>
                  </a:lnTo>
                  <a:lnTo>
                    <a:pt x="3895852" y="939800"/>
                  </a:lnTo>
                  <a:lnTo>
                    <a:pt x="3897376" y="939164"/>
                  </a:lnTo>
                  <a:lnTo>
                    <a:pt x="3898900" y="938402"/>
                  </a:lnTo>
                  <a:lnTo>
                    <a:pt x="3900424" y="937640"/>
                  </a:lnTo>
                  <a:lnTo>
                    <a:pt x="3901948" y="937006"/>
                  </a:lnTo>
                  <a:lnTo>
                    <a:pt x="3903472" y="936244"/>
                  </a:lnTo>
                  <a:lnTo>
                    <a:pt x="3904996" y="935609"/>
                  </a:lnTo>
                  <a:lnTo>
                    <a:pt x="3906520" y="934847"/>
                  </a:lnTo>
                  <a:lnTo>
                    <a:pt x="3908044" y="934085"/>
                  </a:lnTo>
                  <a:lnTo>
                    <a:pt x="3909568" y="933450"/>
                  </a:lnTo>
                  <a:lnTo>
                    <a:pt x="3911092" y="932688"/>
                  </a:lnTo>
                  <a:lnTo>
                    <a:pt x="3912616" y="932052"/>
                  </a:lnTo>
                  <a:lnTo>
                    <a:pt x="3914140" y="931290"/>
                  </a:lnTo>
                  <a:lnTo>
                    <a:pt x="3915664" y="930528"/>
                  </a:lnTo>
                  <a:lnTo>
                    <a:pt x="3917188" y="929894"/>
                  </a:lnTo>
                  <a:lnTo>
                    <a:pt x="3918711" y="929132"/>
                  </a:lnTo>
                  <a:lnTo>
                    <a:pt x="3920235" y="928370"/>
                  </a:lnTo>
                  <a:lnTo>
                    <a:pt x="3921759" y="927735"/>
                  </a:lnTo>
                  <a:lnTo>
                    <a:pt x="3923283" y="926973"/>
                  </a:lnTo>
                  <a:lnTo>
                    <a:pt x="3924807" y="926338"/>
                  </a:lnTo>
                  <a:lnTo>
                    <a:pt x="3926331" y="925576"/>
                  </a:lnTo>
                  <a:lnTo>
                    <a:pt x="3927855" y="924813"/>
                  </a:lnTo>
                  <a:lnTo>
                    <a:pt x="3929379" y="924178"/>
                  </a:lnTo>
                  <a:lnTo>
                    <a:pt x="3930904" y="923416"/>
                  </a:lnTo>
                  <a:lnTo>
                    <a:pt x="3932428" y="922782"/>
                  </a:lnTo>
                  <a:lnTo>
                    <a:pt x="3933952" y="922020"/>
                  </a:lnTo>
                  <a:lnTo>
                    <a:pt x="3935476" y="921258"/>
                  </a:lnTo>
                  <a:lnTo>
                    <a:pt x="3937000" y="920623"/>
                  </a:lnTo>
                  <a:lnTo>
                    <a:pt x="3938524" y="919861"/>
                  </a:lnTo>
                  <a:lnTo>
                    <a:pt x="3940048" y="919226"/>
                  </a:lnTo>
                  <a:lnTo>
                    <a:pt x="3941572" y="918463"/>
                  </a:lnTo>
                  <a:lnTo>
                    <a:pt x="3943096" y="917701"/>
                  </a:lnTo>
                  <a:lnTo>
                    <a:pt x="3944620" y="917066"/>
                  </a:lnTo>
                  <a:lnTo>
                    <a:pt x="3946144" y="916305"/>
                  </a:lnTo>
                  <a:lnTo>
                    <a:pt x="3947668" y="915543"/>
                  </a:lnTo>
                  <a:lnTo>
                    <a:pt x="3949192" y="914908"/>
                  </a:lnTo>
                  <a:lnTo>
                    <a:pt x="3950716" y="914146"/>
                  </a:lnTo>
                  <a:lnTo>
                    <a:pt x="3952240" y="913511"/>
                  </a:lnTo>
                  <a:lnTo>
                    <a:pt x="3953764" y="912749"/>
                  </a:lnTo>
                  <a:lnTo>
                    <a:pt x="3955288" y="911987"/>
                  </a:lnTo>
                  <a:lnTo>
                    <a:pt x="3956811" y="911351"/>
                  </a:lnTo>
                  <a:lnTo>
                    <a:pt x="3958335" y="910589"/>
                  </a:lnTo>
                  <a:lnTo>
                    <a:pt x="3959859" y="909955"/>
                  </a:lnTo>
                  <a:lnTo>
                    <a:pt x="3961383" y="909193"/>
                  </a:lnTo>
                  <a:lnTo>
                    <a:pt x="3962907" y="908431"/>
                  </a:lnTo>
                  <a:lnTo>
                    <a:pt x="3964431" y="907796"/>
                  </a:lnTo>
                  <a:lnTo>
                    <a:pt x="3965955" y="907034"/>
                  </a:lnTo>
                  <a:lnTo>
                    <a:pt x="3967479" y="906399"/>
                  </a:lnTo>
                  <a:lnTo>
                    <a:pt x="3969004" y="905637"/>
                  </a:lnTo>
                  <a:lnTo>
                    <a:pt x="3970528" y="904875"/>
                  </a:lnTo>
                  <a:lnTo>
                    <a:pt x="3972052" y="904239"/>
                  </a:lnTo>
                  <a:lnTo>
                    <a:pt x="3973576" y="903477"/>
                  </a:lnTo>
                  <a:lnTo>
                    <a:pt x="3975100" y="902715"/>
                  </a:lnTo>
                  <a:lnTo>
                    <a:pt x="3976624" y="902081"/>
                  </a:lnTo>
                  <a:lnTo>
                    <a:pt x="3978148" y="901319"/>
                  </a:lnTo>
                  <a:lnTo>
                    <a:pt x="3979672" y="900684"/>
                  </a:lnTo>
                  <a:lnTo>
                    <a:pt x="3981196" y="899922"/>
                  </a:lnTo>
                  <a:lnTo>
                    <a:pt x="3982720" y="899160"/>
                  </a:lnTo>
                  <a:lnTo>
                    <a:pt x="3984244" y="898525"/>
                  </a:lnTo>
                  <a:lnTo>
                    <a:pt x="3985768" y="897763"/>
                  </a:lnTo>
                  <a:lnTo>
                    <a:pt x="3987292" y="897127"/>
                  </a:lnTo>
                  <a:lnTo>
                    <a:pt x="3988816" y="896365"/>
                  </a:lnTo>
                  <a:lnTo>
                    <a:pt x="3990340" y="895603"/>
                  </a:lnTo>
                  <a:lnTo>
                    <a:pt x="3991864" y="894969"/>
                  </a:lnTo>
                  <a:lnTo>
                    <a:pt x="3993388" y="894207"/>
                  </a:lnTo>
                  <a:lnTo>
                    <a:pt x="3994911" y="893572"/>
                  </a:lnTo>
                  <a:lnTo>
                    <a:pt x="3996435" y="892810"/>
                  </a:lnTo>
                  <a:lnTo>
                    <a:pt x="3997959" y="892048"/>
                  </a:lnTo>
                  <a:lnTo>
                    <a:pt x="3999483" y="891413"/>
                  </a:lnTo>
                  <a:lnTo>
                    <a:pt x="4001007" y="890651"/>
                  </a:lnTo>
                  <a:lnTo>
                    <a:pt x="4002531" y="889888"/>
                  </a:lnTo>
                  <a:lnTo>
                    <a:pt x="4004055" y="889253"/>
                  </a:lnTo>
                  <a:lnTo>
                    <a:pt x="4005706" y="888491"/>
                  </a:lnTo>
                  <a:lnTo>
                    <a:pt x="4007104" y="887857"/>
                  </a:lnTo>
                  <a:lnTo>
                    <a:pt x="4008754" y="887095"/>
                  </a:lnTo>
                  <a:lnTo>
                    <a:pt x="4010152" y="886333"/>
                  </a:lnTo>
                  <a:lnTo>
                    <a:pt x="4011676" y="885698"/>
                  </a:lnTo>
                  <a:lnTo>
                    <a:pt x="4013327" y="884936"/>
                  </a:lnTo>
                  <a:lnTo>
                    <a:pt x="4014724" y="884301"/>
                  </a:lnTo>
                  <a:lnTo>
                    <a:pt x="4016375" y="883538"/>
                  </a:lnTo>
                  <a:lnTo>
                    <a:pt x="4017899" y="882776"/>
                  </a:lnTo>
                  <a:lnTo>
                    <a:pt x="4019423" y="882141"/>
                  </a:lnTo>
                  <a:lnTo>
                    <a:pt x="4020947" y="881380"/>
                  </a:lnTo>
                  <a:lnTo>
                    <a:pt x="4022471" y="880745"/>
                  </a:lnTo>
                  <a:lnTo>
                    <a:pt x="4023995" y="879983"/>
                  </a:lnTo>
                  <a:lnTo>
                    <a:pt x="4025519" y="879221"/>
                  </a:lnTo>
                  <a:lnTo>
                    <a:pt x="4026916" y="878586"/>
                  </a:lnTo>
                  <a:lnTo>
                    <a:pt x="4028567" y="877824"/>
                  </a:lnTo>
                  <a:lnTo>
                    <a:pt x="4030091" y="877062"/>
                  </a:lnTo>
                  <a:lnTo>
                    <a:pt x="4031615" y="876426"/>
                  </a:lnTo>
                  <a:lnTo>
                    <a:pt x="4033139" y="875664"/>
                  </a:lnTo>
                  <a:lnTo>
                    <a:pt x="4034663" y="875030"/>
                  </a:lnTo>
                  <a:lnTo>
                    <a:pt x="4036186" y="874268"/>
                  </a:lnTo>
                  <a:lnTo>
                    <a:pt x="4037710" y="873506"/>
                  </a:lnTo>
                  <a:lnTo>
                    <a:pt x="4039234" y="872871"/>
                  </a:lnTo>
                  <a:lnTo>
                    <a:pt x="4040758" y="872109"/>
                  </a:lnTo>
                  <a:lnTo>
                    <a:pt x="4042282" y="871474"/>
                  </a:lnTo>
                  <a:lnTo>
                    <a:pt x="4043806" y="870712"/>
                  </a:lnTo>
                  <a:lnTo>
                    <a:pt x="4045330" y="869950"/>
                  </a:lnTo>
                  <a:lnTo>
                    <a:pt x="4046854" y="869314"/>
                  </a:lnTo>
                  <a:lnTo>
                    <a:pt x="4048379" y="868552"/>
                  </a:lnTo>
                  <a:lnTo>
                    <a:pt x="4049903" y="867918"/>
                  </a:lnTo>
                  <a:lnTo>
                    <a:pt x="4051427" y="867156"/>
                  </a:lnTo>
                  <a:lnTo>
                    <a:pt x="4052951" y="866394"/>
                  </a:lnTo>
                  <a:lnTo>
                    <a:pt x="4054475" y="865759"/>
                  </a:lnTo>
                  <a:lnTo>
                    <a:pt x="4055999" y="864997"/>
                  </a:lnTo>
                  <a:lnTo>
                    <a:pt x="4057523" y="864235"/>
                  </a:lnTo>
                  <a:lnTo>
                    <a:pt x="4059047" y="863600"/>
                  </a:lnTo>
                  <a:lnTo>
                    <a:pt x="4060571" y="862838"/>
                  </a:lnTo>
                  <a:lnTo>
                    <a:pt x="4062095" y="862202"/>
                  </a:lnTo>
                  <a:lnTo>
                    <a:pt x="4063619" y="861440"/>
                  </a:lnTo>
                  <a:lnTo>
                    <a:pt x="4065143" y="860678"/>
                  </a:lnTo>
                  <a:lnTo>
                    <a:pt x="4066667" y="860044"/>
                  </a:lnTo>
                  <a:lnTo>
                    <a:pt x="4068191" y="859282"/>
                  </a:lnTo>
                  <a:lnTo>
                    <a:pt x="4069715" y="858647"/>
                  </a:lnTo>
                  <a:lnTo>
                    <a:pt x="4071239" y="857885"/>
                  </a:lnTo>
                  <a:lnTo>
                    <a:pt x="4072763" y="857123"/>
                  </a:lnTo>
                  <a:lnTo>
                    <a:pt x="4074286" y="856488"/>
                  </a:lnTo>
                  <a:lnTo>
                    <a:pt x="4075810" y="855726"/>
                  </a:lnTo>
                  <a:lnTo>
                    <a:pt x="4077334" y="854963"/>
                  </a:lnTo>
                  <a:lnTo>
                    <a:pt x="4078858" y="854328"/>
                  </a:lnTo>
                  <a:lnTo>
                    <a:pt x="4080382" y="853566"/>
                  </a:lnTo>
                  <a:lnTo>
                    <a:pt x="4081906" y="852932"/>
                  </a:lnTo>
                  <a:lnTo>
                    <a:pt x="4083430" y="852170"/>
                  </a:lnTo>
                  <a:lnTo>
                    <a:pt x="4084954" y="851408"/>
                  </a:lnTo>
                  <a:lnTo>
                    <a:pt x="4086479" y="850773"/>
                  </a:lnTo>
                  <a:lnTo>
                    <a:pt x="4088003" y="850011"/>
                  </a:lnTo>
                  <a:lnTo>
                    <a:pt x="4089527" y="849376"/>
                  </a:lnTo>
                  <a:lnTo>
                    <a:pt x="4091051" y="848613"/>
                  </a:lnTo>
                  <a:lnTo>
                    <a:pt x="4092575" y="847851"/>
                  </a:lnTo>
                  <a:lnTo>
                    <a:pt x="4094099" y="847216"/>
                  </a:lnTo>
                  <a:lnTo>
                    <a:pt x="4095623" y="846455"/>
                  </a:lnTo>
                  <a:lnTo>
                    <a:pt x="4097147" y="845820"/>
                  </a:lnTo>
                  <a:lnTo>
                    <a:pt x="4098671" y="845058"/>
                  </a:lnTo>
                  <a:lnTo>
                    <a:pt x="4100195" y="844296"/>
                  </a:lnTo>
                  <a:lnTo>
                    <a:pt x="4101719" y="843661"/>
                  </a:lnTo>
                  <a:lnTo>
                    <a:pt x="4103243" y="842899"/>
                  </a:lnTo>
                  <a:lnTo>
                    <a:pt x="4104767" y="842263"/>
                  </a:lnTo>
                  <a:lnTo>
                    <a:pt x="4106291" y="841501"/>
                  </a:lnTo>
                  <a:lnTo>
                    <a:pt x="4107815" y="840739"/>
                  </a:lnTo>
                  <a:lnTo>
                    <a:pt x="4109339" y="840105"/>
                  </a:lnTo>
                  <a:lnTo>
                    <a:pt x="4110863" y="839343"/>
                  </a:lnTo>
                  <a:lnTo>
                    <a:pt x="4112386" y="838581"/>
                  </a:lnTo>
                  <a:lnTo>
                    <a:pt x="4113910" y="837946"/>
                  </a:lnTo>
                  <a:lnTo>
                    <a:pt x="4115434" y="837184"/>
                  </a:lnTo>
                  <a:lnTo>
                    <a:pt x="4116958" y="836549"/>
                  </a:lnTo>
                  <a:lnTo>
                    <a:pt x="4118482" y="835787"/>
                  </a:lnTo>
                  <a:lnTo>
                    <a:pt x="4120006" y="835025"/>
                  </a:lnTo>
                  <a:lnTo>
                    <a:pt x="4121530" y="834389"/>
                  </a:lnTo>
                  <a:lnTo>
                    <a:pt x="4123054" y="833627"/>
                  </a:lnTo>
                  <a:lnTo>
                    <a:pt x="4124579" y="832993"/>
                  </a:lnTo>
                  <a:lnTo>
                    <a:pt x="4126103" y="832231"/>
                  </a:lnTo>
                  <a:lnTo>
                    <a:pt x="4127627" y="831469"/>
                  </a:lnTo>
                  <a:lnTo>
                    <a:pt x="4129151" y="830834"/>
                  </a:lnTo>
                  <a:lnTo>
                    <a:pt x="4130675" y="830072"/>
                  </a:lnTo>
                  <a:lnTo>
                    <a:pt x="4132199" y="829310"/>
                  </a:lnTo>
                  <a:lnTo>
                    <a:pt x="4133723" y="828675"/>
                  </a:lnTo>
                  <a:lnTo>
                    <a:pt x="4135247" y="827913"/>
                  </a:lnTo>
                  <a:lnTo>
                    <a:pt x="4136771" y="827277"/>
                  </a:lnTo>
                  <a:lnTo>
                    <a:pt x="4138295" y="826515"/>
                  </a:lnTo>
                  <a:lnTo>
                    <a:pt x="4139819" y="825753"/>
                  </a:lnTo>
                  <a:lnTo>
                    <a:pt x="4141343" y="825119"/>
                  </a:lnTo>
                  <a:lnTo>
                    <a:pt x="4142867" y="824357"/>
                  </a:lnTo>
                  <a:lnTo>
                    <a:pt x="4144391" y="823722"/>
                  </a:lnTo>
                  <a:lnTo>
                    <a:pt x="4145915" y="822960"/>
                  </a:lnTo>
                  <a:lnTo>
                    <a:pt x="4147439" y="822198"/>
                  </a:lnTo>
                  <a:lnTo>
                    <a:pt x="4148963" y="821563"/>
                  </a:lnTo>
                  <a:lnTo>
                    <a:pt x="4150486" y="820801"/>
                  </a:lnTo>
                  <a:lnTo>
                    <a:pt x="4152010" y="820165"/>
                  </a:lnTo>
                  <a:lnTo>
                    <a:pt x="4153534" y="819403"/>
                  </a:lnTo>
                  <a:lnTo>
                    <a:pt x="4155058" y="818641"/>
                  </a:lnTo>
                  <a:lnTo>
                    <a:pt x="4156582" y="818007"/>
                  </a:lnTo>
                  <a:lnTo>
                    <a:pt x="4158106" y="817245"/>
                  </a:lnTo>
                  <a:lnTo>
                    <a:pt x="4159630" y="816483"/>
                  </a:lnTo>
                  <a:lnTo>
                    <a:pt x="4161154" y="815848"/>
                  </a:lnTo>
                  <a:lnTo>
                    <a:pt x="4162679" y="815086"/>
                  </a:lnTo>
                  <a:lnTo>
                    <a:pt x="4164203" y="814451"/>
                  </a:lnTo>
                  <a:lnTo>
                    <a:pt x="4165727" y="813688"/>
                  </a:lnTo>
                  <a:lnTo>
                    <a:pt x="4167251" y="812926"/>
                  </a:lnTo>
                  <a:lnTo>
                    <a:pt x="4168775" y="812291"/>
                  </a:lnTo>
                  <a:lnTo>
                    <a:pt x="4170299" y="811530"/>
                  </a:lnTo>
                  <a:lnTo>
                    <a:pt x="4171823" y="810895"/>
                  </a:lnTo>
                  <a:lnTo>
                    <a:pt x="4173347" y="810133"/>
                  </a:lnTo>
                  <a:lnTo>
                    <a:pt x="4174871" y="809371"/>
                  </a:lnTo>
                  <a:lnTo>
                    <a:pt x="4176395" y="808736"/>
                  </a:lnTo>
                  <a:lnTo>
                    <a:pt x="4177919" y="807974"/>
                  </a:lnTo>
                  <a:lnTo>
                    <a:pt x="4179443" y="807338"/>
                  </a:lnTo>
                  <a:lnTo>
                    <a:pt x="4180967" y="806576"/>
                  </a:lnTo>
                  <a:lnTo>
                    <a:pt x="4182491" y="805814"/>
                  </a:lnTo>
                  <a:lnTo>
                    <a:pt x="4184015" y="805180"/>
                  </a:lnTo>
                  <a:lnTo>
                    <a:pt x="4185539" y="804418"/>
                  </a:lnTo>
                  <a:lnTo>
                    <a:pt x="4187063" y="803656"/>
                  </a:lnTo>
                  <a:lnTo>
                    <a:pt x="4188586" y="803021"/>
                  </a:lnTo>
                  <a:lnTo>
                    <a:pt x="4190110" y="802259"/>
                  </a:lnTo>
                  <a:lnTo>
                    <a:pt x="4191634" y="801624"/>
                  </a:lnTo>
                  <a:lnTo>
                    <a:pt x="4193158" y="800862"/>
                  </a:lnTo>
                  <a:lnTo>
                    <a:pt x="4194683" y="800100"/>
                  </a:lnTo>
                  <a:lnTo>
                    <a:pt x="4196207" y="799464"/>
                  </a:lnTo>
                  <a:lnTo>
                    <a:pt x="4197731" y="798702"/>
                  </a:lnTo>
                  <a:lnTo>
                    <a:pt x="4199255" y="798068"/>
                  </a:lnTo>
                  <a:lnTo>
                    <a:pt x="4200779" y="797306"/>
                  </a:lnTo>
                  <a:lnTo>
                    <a:pt x="4202303" y="796544"/>
                  </a:lnTo>
                  <a:lnTo>
                    <a:pt x="4203827" y="795909"/>
                  </a:lnTo>
                  <a:lnTo>
                    <a:pt x="4205351" y="795147"/>
                  </a:lnTo>
                  <a:lnTo>
                    <a:pt x="4206875" y="794512"/>
                  </a:lnTo>
                  <a:lnTo>
                    <a:pt x="4208399" y="793750"/>
                  </a:lnTo>
                  <a:lnTo>
                    <a:pt x="4209923" y="792988"/>
                  </a:lnTo>
                  <a:lnTo>
                    <a:pt x="4211447" y="792352"/>
                  </a:lnTo>
                  <a:lnTo>
                    <a:pt x="4212971" y="791590"/>
                  </a:lnTo>
                  <a:lnTo>
                    <a:pt x="4214495" y="790828"/>
                  </a:lnTo>
                  <a:lnTo>
                    <a:pt x="4216019" y="790194"/>
                  </a:lnTo>
                  <a:lnTo>
                    <a:pt x="4217543" y="789432"/>
                  </a:lnTo>
                  <a:lnTo>
                    <a:pt x="4219067" y="788797"/>
                  </a:lnTo>
                  <a:lnTo>
                    <a:pt x="4220591" y="788035"/>
                  </a:lnTo>
                  <a:lnTo>
                    <a:pt x="4222115" y="787273"/>
                  </a:lnTo>
                  <a:lnTo>
                    <a:pt x="4223639" y="786638"/>
                  </a:lnTo>
                  <a:lnTo>
                    <a:pt x="4225163" y="785876"/>
                  </a:lnTo>
                  <a:lnTo>
                    <a:pt x="4226686" y="785240"/>
                  </a:lnTo>
                  <a:lnTo>
                    <a:pt x="4228210" y="784478"/>
                  </a:lnTo>
                  <a:lnTo>
                    <a:pt x="4229734" y="783716"/>
                  </a:lnTo>
                  <a:lnTo>
                    <a:pt x="4231258" y="783082"/>
                  </a:lnTo>
                  <a:lnTo>
                    <a:pt x="4232783" y="782320"/>
                  </a:lnTo>
                  <a:lnTo>
                    <a:pt x="4234307" y="781685"/>
                  </a:lnTo>
                  <a:lnTo>
                    <a:pt x="4235831" y="780923"/>
                  </a:lnTo>
                  <a:lnTo>
                    <a:pt x="4237355" y="780161"/>
                  </a:lnTo>
                  <a:lnTo>
                    <a:pt x="4238879" y="779526"/>
                  </a:lnTo>
                  <a:lnTo>
                    <a:pt x="4240403" y="778763"/>
                  </a:lnTo>
                  <a:lnTo>
                    <a:pt x="4241927" y="778001"/>
                  </a:lnTo>
                  <a:lnTo>
                    <a:pt x="4243451" y="777366"/>
                  </a:lnTo>
                  <a:lnTo>
                    <a:pt x="4244975" y="776605"/>
                  </a:lnTo>
                  <a:lnTo>
                    <a:pt x="4246499" y="775970"/>
                  </a:lnTo>
                  <a:lnTo>
                    <a:pt x="4248023" y="775208"/>
                  </a:lnTo>
                  <a:lnTo>
                    <a:pt x="4249547" y="774446"/>
                  </a:lnTo>
                  <a:lnTo>
                    <a:pt x="4251071" y="773811"/>
                  </a:lnTo>
                  <a:lnTo>
                    <a:pt x="4252595" y="773049"/>
                  </a:lnTo>
                  <a:lnTo>
                    <a:pt x="4254119" y="772413"/>
                  </a:lnTo>
                  <a:lnTo>
                    <a:pt x="4255643" y="771651"/>
                  </a:lnTo>
                  <a:lnTo>
                    <a:pt x="4257167" y="770889"/>
                  </a:lnTo>
                  <a:lnTo>
                    <a:pt x="4258691" y="770255"/>
                  </a:lnTo>
                  <a:lnTo>
                    <a:pt x="4260215" y="769493"/>
                  </a:lnTo>
                  <a:lnTo>
                    <a:pt x="4261739" y="768858"/>
                  </a:lnTo>
                  <a:lnTo>
                    <a:pt x="4263263" y="768096"/>
                  </a:lnTo>
                  <a:lnTo>
                    <a:pt x="4264786" y="767334"/>
                  </a:lnTo>
                  <a:lnTo>
                    <a:pt x="4266310" y="766699"/>
                  </a:lnTo>
                  <a:lnTo>
                    <a:pt x="4267834" y="765937"/>
                  </a:lnTo>
                  <a:lnTo>
                    <a:pt x="4269358" y="765175"/>
                  </a:lnTo>
                  <a:lnTo>
                    <a:pt x="4270883" y="764539"/>
                  </a:lnTo>
                  <a:lnTo>
                    <a:pt x="4272407" y="763777"/>
                  </a:lnTo>
                  <a:lnTo>
                    <a:pt x="4273931" y="763143"/>
                  </a:lnTo>
                  <a:lnTo>
                    <a:pt x="4275455" y="762381"/>
                  </a:lnTo>
                  <a:lnTo>
                    <a:pt x="4276979" y="761619"/>
                  </a:lnTo>
                  <a:lnTo>
                    <a:pt x="4278503" y="760984"/>
                  </a:lnTo>
                  <a:lnTo>
                    <a:pt x="4280027" y="760222"/>
                  </a:lnTo>
                  <a:lnTo>
                    <a:pt x="4281551" y="759587"/>
                  </a:lnTo>
                  <a:lnTo>
                    <a:pt x="4283075" y="758825"/>
                  </a:lnTo>
                  <a:lnTo>
                    <a:pt x="4284599" y="758063"/>
                  </a:lnTo>
                  <a:lnTo>
                    <a:pt x="4286123" y="757427"/>
                  </a:lnTo>
                  <a:lnTo>
                    <a:pt x="4287647" y="756665"/>
                  </a:lnTo>
                  <a:lnTo>
                    <a:pt x="4289171" y="756031"/>
                  </a:lnTo>
                  <a:lnTo>
                    <a:pt x="4290695" y="755269"/>
                  </a:lnTo>
                  <a:lnTo>
                    <a:pt x="4292219" y="754507"/>
                  </a:lnTo>
                  <a:lnTo>
                    <a:pt x="4293743" y="753872"/>
                  </a:lnTo>
                  <a:lnTo>
                    <a:pt x="4295267" y="753110"/>
                  </a:lnTo>
                  <a:lnTo>
                    <a:pt x="4296791" y="752348"/>
                  </a:lnTo>
                  <a:lnTo>
                    <a:pt x="4298315" y="751713"/>
                  </a:lnTo>
                  <a:lnTo>
                    <a:pt x="4299839" y="750951"/>
                  </a:lnTo>
                  <a:lnTo>
                    <a:pt x="4301363" y="750315"/>
                  </a:lnTo>
                  <a:lnTo>
                    <a:pt x="4302886" y="749553"/>
                  </a:lnTo>
                  <a:lnTo>
                    <a:pt x="4304410" y="748791"/>
                  </a:lnTo>
                  <a:lnTo>
                    <a:pt x="4305934" y="748157"/>
                  </a:lnTo>
                  <a:lnTo>
                    <a:pt x="4307458" y="747395"/>
                  </a:lnTo>
                  <a:lnTo>
                    <a:pt x="4308983" y="746760"/>
                  </a:lnTo>
                  <a:lnTo>
                    <a:pt x="4310507" y="745998"/>
                  </a:lnTo>
                  <a:lnTo>
                    <a:pt x="4312031" y="745236"/>
                  </a:lnTo>
                  <a:lnTo>
                    <a:pt x="4313555" y="744601"/>
                  </a:lnTo>
                  <a:lnTo>
                    <a:pt x="4315079" y="743838"/>
                  </a:lnTo>
                  <a:lnTo>
                    <a:pt x="4316603" y="743203"/>
                  </a:lnTo>
                  <a:lnTo>
                    <a:pt x="4318127" y="742441"/>
                  </a:lnTo>
                  <a:lnTo>
                    <a:pt x="4319651" y="741680"/>
                  </a:lnTo>
                  <a:lnTo>
                    <a:pt x="4321175" y="741045"/>
                  </a:lnTo>
                  <a:lnTo>
                    <a:pt x="4322699" y="740283"/>
                  </a:lnTo>
                  <a:lnTo>
                    <a:pt x="4324223" y="739521"/>
                  </a:lnTo>
                  <a:lnTo>
                    <a:pt x="4325747" y="738886"/>
                  </a:lnTo>
                  <a:lnTo>
                    <a:pt x="4327271" y="738124"/>
                  </a:lnTo>
                  <a:lnTo>
                    <a:pt x="4328795" y="737488"/>
                  </a:lnTo>
                  <a:lnTo>
                    <a:pt x="4330319" y="736726"/>
                  </a:lnTo>
                  <a:lnTo>
                    <a:pt x="4331843" y="735964"/>
                  </a:lnTo>
                  <a:lnTo>
                    <a:pt x="4333367" y="735330"/>
                  </a:lnTo>
                  <a:lnTo>
                    <a:pt x="4334891" y="734568"/>
                  </a:lnTo>
                  <a:lnTo>
                    <a:pt x="4336415" y="733933"/>
                  </a:lnTo>
                  <a:lnTo>
                    <a:pt x="4337939" y="733171"/>
                  </a:lnTo>
                  <a:lnTo>
                    <a:pt x="4339463" y="732409"/>
                  </a:lnTo>
                  <a:lnTo>
                    <a:pt x="4340986" y="731774"/>
                  </a:lnTo>
                  <a:lnTo>
                    <a:pt x="4342510" y="731012"/>
                  </a:lnTo>
                  <a:lnTo>
                    <a:pt x="4344034" y="730376"/>
                  </a:lnTo>
                  <a:lnTo>
                    <a:pt x="4345558" y="729614"/>
                  </a:lnTo>
                  <a:lnTo>
                    <a:pt x="4347083" y="728852"/>
                  </a:lnTo>
                  <a:lnTo>
                    <a:pt x="4348607" y="728218"/>
                  </a:lnTo>
                  <a:lnTo>
                    <a:pt x="4350131" y="727456"/>
                  </a:lnTo>
                  <a:lnTo>
                    <a:pt x="4351655" y="726694"/>
                  </a:lnTo>
                  <a:lnTo>
                    <a:pt x="4353179" y="726059"/>
                  </a:lnTo>
                  <a:lnTo>
                    <a:pt x="4354703" y="725297"/>
                  </a:lnTo>
                  <a:lnTo>
                    <a:pt x="4356227" y="724662"/>
                  </a:lnTo>
                  <a:lnTo>
                    <a:pt x="4357751" y="723900"/>
                  </a:lnTo>
                  <a:lnTo>
                    <a:pt x="4359275" y="723138"/>
                  </a:lnTo>
                  <a:lnTo>
                    <a:pt x="4360799" y="722502"/>
                  </a:lnTo>
                  <a:lnTo>
                    <a:pt x="4362323" y="721740"/>
                  </a:lnTo>
                  <a:lnTo>
                    <a:pt x="4363847" y="721106"/>
                  </a:lnTo>
                  <a:lnTo>
                    <a:pt x="4365371" y="720344"/>
                  </a:lnTo>
                  <a:lnTo>
                    <a:pt x="4366895" y="719582"/>
                  </a:lnTo>
                  <a:lnTo>
                    <a:pt x="4368419" y="718947"/>
                  </a:lnTo>
                  <a:lnTo>
                    <a:pt x="4369943" y="718185"/>
                  </a:lnTo>
                  <a:lnTo>
                    <a:pt x="4371467" y="717550"/>
                  </a:lnTo>
                  <a:lnTo>
                    <a:pt x="4372991" y="716788"/>
                  </a:lnTo>
                  <a:lnTo>
                    <a:pt x="4374515" y="716026"/>
                  </a:lnTo>
                  <a:lnTo>
                    <a:pt x="4376039" y="715390"/>
                  </a:lnTo>
                  <a:lnTo>
                    <a:pt x="4377563" y="714628"/>
                  </a:lnTo>
                  <a:lnTo>
                    <a:pt x="4379086" y="713866"/>
                  </a:lnTo>
                  <a:lnTo>
                    <a:pt x="4380610" y="713232"/>
                  </a:lnTo>
                  <a:lnTo>
                    <a:pt x="4382134" y="712470"/>
                  </a:lnTo>
                  <a:lnTo>
                    <a:pt x="4383658" y="711835"/>
                  </a:lnTo>
                  <a:lnTo>
                    <a:pt x="4385183" y="711073"/>
                  </a:lnTo>
                  <a:lnTo>
                    <a:pt x="4386707" y="710311"/>
                  </a:lnTo>
                  <a:lnTo>
                    <a:pt x="4388231" y="709676"/>
                  </a:lnTo>
                  <a:lnTo>
                    <a:pt x="4389755" y="708913"/>
                  </a:lnTo>
                  <a:lnTo>
                    <a:pt x="4391279" y="708278"/>
                  </a:lnTo>
                  <a:lnTo>
                    <a:pt x="4392803" y="707516"/>
                  </a:lnTo>
                  <a:lnTo>
                    <a:pt x="4394327" y="706755"/>
                  </a:lnTo>
                  <a:lnTo>
                    <a:pt x="4395851" y="706120"/>
                  </a:lnTo>
                  <a:lnTo>
                    <a:pt x="4397375" y="705358"/>
                  </a:lnTo>
                  <a:lnTo>
                    <a:pt x="4398899" y="704723"/>
                  </a:lnTo>
                  <a:lnTo>
                    <a:pt x="4400423" y="703961"/>
                  </a:lnTo>
                  <a:lnTo>
                    <a:pt x="4401947" y="703199"/>
                  </a:lnTo>
                  <a:lnTo>
                    <a:pt x="4403471" y="702563"/>
                  </a:lnTo>
                  <a:lnTo>
                    <a:pt x="4404995" y="701801"/>
                  </a:lnTo>
                  <a:lnTo>
                    <a:pt x="4406519" y="701039"/>
                  </a:lnTo>
                  <a:lnTo>
                    <a:pt x="4408043" y="700405"/>
                  </a:lnTo>
                  <a:lnTo>
                    <a:pt x="4409567" y="699643"/>
                  </a:lnTo>
                  <a:lnTo>
                    <a:pt x="4411091" y="699008"/>
                  </a:lnTo>
                  <a:lnTo>
                    <a:pt x="4412615" y="698246"/>
                  </a:lnTo>
                  <a:lnTo>
                    <a:pt x="4414139" y="697484"/>
                  </a:lnTo>
                  <a:lnTo>
                    <a:pt x="4415663" y="696849"/>
                  </a:lnTo>
                  <a:lnTo>
                    <a:pt x="4417186" y="696087"/>
                  </a:lnTo>
                  <a:lnTo>
                    <a:pt x="4418710" y="695451"/>
                  </a:lnTo>
                  <a:lnTo>
                    <a:pt x="4420234" y="694689"/>
                  </a:lnTo>
                  <a:lnTo>
                    <a:pt x="4421758" y="693927"/>
                  </a:lnTo>
                  <a:lnTo>
                    <a:pt x="4423283" y="693293"/>
                  </a:lnTo>
                  <a:lnTo>
                    <a:pt x="4424807" y="692531"/>
                  </a:lnTo>
                  <a:lnTo>
                    <a:pt x="4426331" y="691896"/>
                  </a:lnTo>
                  <a:lnTo>
                    <a:pt x="4427855" y="691134"/>
                  </a:lnTo>
                  <a:lnTo>
                    <a:pt x="4429379" y="690372"/>
                  </a:lnTo>
                  <a:lnTo>
                    <a:pt x="4430903" y="689737"/>
                  </a:lnTo>
                  <a:lnTo>
                    <a:pt x="4432427" y="688975"/>
                  </a:lnTo>
                  <a:lnTo>
                    <a:pt x="4433951" y="688213"/>
                  </a:lnTo>
                  <a:lnTo>
                    <a:pt x="4435475" y="687577"/>
                  </a:lnTo>
                  <a:lnTo>
                    <a:pt x="4436999" y="686815"/>
                  </a:lnTo>
                  <a:lnTo>
                    <a:pt x="4438523" y="686181"/>
                  </a:lnTo>
                  <a:lnTo>
                    <a:pt x="4440047" y="685419"/>
                  </a:lnTo>
                  <a:lnTo>
                    <a:pt x="4441571" y="684657"/>
                  </a:lnTo>
                  <a:lnTo>
                    <a:pt x="4443095" y="684022"/>
                  </a:lnTo>
                  <a:lnTo>
                    <a:pt x="4444619" y="683260"/>
                  </a:lnTo>
                  <a:lnTo>
                    <a:pt x="4446143" y="682625"/>
                  </a:lnTo>
                  <a:lnTo>
                    <a:pt x="4447667" y="681863"/>
                  </a:lnTo>
                  <a:lnTo>
                    <a:pt x="4449191" y="681101"/>
                  </a:lnTo>
                  <a:lnTo>
                    <a:pt x="4450715" y="680465"/>
                  </a:lnTo>
                  <a:lnTo>
                    <a:pt x="4452239" y="679703"/>
                  </a:lnTo>
                  <a:lnTo>
                    <a:pt x="4453763" y="679069"/>
                  </a:lnTo>
                  <a:lnTo>
                    <a:pt x="4455286" y="678307"/>
                  </a:lnTo>
                  <a:lnTo>
                    <a:pt x="4456810" y="677545"/>
                  </a:lnTo>
                  <a:lnTo>
                    <a:pt x="4458334" y="676910"/>
                  </a:lnTo>
                  <a:lnTo>
                    <a:pt x="4459858" y="676148"/>
                  </a:lnTo>
                  <a:lnTo>
                    <a:pt x="4461383" y="675386"/>
                  </a:lnTo>
                  <a:lnTo>
                    <a:pt x="4462907" y="674751"/>
                  </a:lnTo>
                  <a:lnTo>
                    <a:pt x="4464431" y="673988"/>
                  </a:lnTo>
                  <a:lnTo>
                    <a:pt x="4465955" y="673353"/>
                  </a:lnTo>
                  <a:lnTo>
                    <a:pt x="4467479" y="672591"/>
                  </a:lnTo>
                  <a:lnTo>
                    <a:pt x="4469003" y="671830"/>
                  </a:lnTo>
                  <a:lnTo>
                    <a:pt x="4470527" y="671195"/>
                  </a:lnTo>
                  <a:lnTo>
                    <a:pt x="4472051" y="670433"/>
                  </a:lnTo>
                  <a:lnTo>
                    <a:pt x="4473575" y="669798"/>
                  </a:lnTo>
                  <a:lnTo>
                    <a:pt x="4475099" y="669036"/>
                  </a:lnTo>
                  <a:lnTo>
                    <a:pt x="4476623" y="668274"/>
                  </a:lnTo>
                  <a:lnTo>
                    <a:pt x="4478147" y="667638"/>
                  </a:lnTo>
                  <a:lnTo>
                    <a:pt x="4479671" y="666876"/>
                  </a:lnTo>
                  <a:lnTo>
                    <a:pt x="4481195" y="666241"/>
                  </a:lnTo>
                  <a:lnTo>
                    <a:pt x="4482719" y="665480"/>
                  </a:lnTo>
                  <a:lnTo>
                    <a:pt x="4484243" y="664718"/>
                  </a:lnTo>
                  <a:lnTo>
                    <a:pt x="4485767" y="664083"/>
                  </a:lnTo>
                  <a:lnTo>
                    <a:pt x="4487291" y="663321"/>
                  </a:lnTo>
                  <a:lnTo>
                    <a:pt x="4488815" y="662559"/>
                  </a:lnTo>
                  <a:lnTo>
                    <a:pt x="4490339" y="661924"/>
                  </a:lnTo>
                  <a:lnTo>
                    <a:pt x="4491863" y="661162"/>
                  </a:lnTo>
                  <a:lnTo>
                    <a:pt x="4493386" y="660526"/>
                  </a:lnTo>
                  <a:lnTo>
                    <a:pt x="4494910" y="659764"/>
                  </a:lnTo>
                  <a:lnTo>
                    <a:pt x="4496434" y="659002"/>
                  </a:lnTo>
                  <a:lnTo>
                    <a:pt x="4497958" y="658368"/>
                  </a:lnTo>
                  <a:lnTo>
                    <a:pt x="4499483" y="657606"/>
                  </a:lnTo>
                  <a:lnTo>
                    <a:pt x="4501007" y="656971"/>
                  </a:lnTo>
                  <a:lnTo>
                    <a:pt x="4502531" y="656209"/>
                  </a:lnTo>
                  <a:lnTo>
                    <a:pt x="4504055" y="655447"/>
                  </a:lnTo>
                  <a:lnTo>
                    <a:pt x="4505579" y="654812"/>
                  </a:lnTo>
                  <a:lnTo>
                    <a:pt x="4507103" y="654050"/>
                  </a:lnTo>
                  <a:lnTo>
                    <a:pt x="4508627" y="653414"/>
                  </a:lnTo>
                  <a:lnTo>
                    <a:pt x="4510151" y="652652"/>
                  </a:lnTo>
                  <a:lnTo>
                    <a:pt x="4511675" y="651890"/>
                  </a:lnTo>
                  <a:lnTo>
                    <a:pt x="4513199" y="651256"/>
                  </a:lnTo>
                  <a:lnTo>
                    <a:pt x="4514723" y="650494"/>
                  </a:lnTo>
                  <a:lnTo>
                    <a:pt x="4516247" y="649732"/>
                  </a:lnTo>
                  <a:lnTo>
                    <a:pt x="4517771" y="649097"/>
                  </a:lnTo>
                  <a:lnTo>
                    <a:pt x="4519295" y="648335"/>
                  </a:lnTo>
                  <a:lnTo>
                    <a:pt x="4520819" y="647700"/>
                  </a:lnTo>
                  <a:lnTo>
                    <a:pt x="4522343" y="646938"/>
                  </a:lnTo>
                  <a:lnTo>
                    <a:pt x="4523867" y="646176"/>
                  </a:lnTo>
                  <a:lnTo>
                    <a:pt x="4525391" y="645540"/>
                  </a:lnTo>
                  <a:lnTo>
                    <a:pt x="4526915" y="644778"/>
                  </a:lnTo>
                  <a:lnTo>
                    <a:pt x="4528439" y="644144"/>
                  </a:lnTo>
                  <a:lnTo>
                    <a:pt x="4529963" y="643382"/>
                  </a:lnTo>
                  <a:lnTo>
                    <a:pt x="4531486" y="642620"/>
                  </a:lnTo>
                  <a:lnTo>
                    <a:pt x="4533010" y="641985"/>
                  </a:lnTo>
                  <a:lnTo>
                    <a:pt x="4534534" y="641223"/>
                  </a:lnTo>
                  <a:lnTo>
                    <a:pt x="4536058" y="640461"/>
                  </a:lnTo>
                  <a:lnTo>
                    <a:pt x="4537583" y="639826"/>
                  </a:lnTo>
                  <a:lnTo>
                    <a:pt x="4539107" y="639063"/>
                  </a:lnTo>
                  <a:lnTo>
                    <a:pt x="4540631" y="638428"/>
                  </a:lnTo>
                  <a:lnTo>
                    <a:pt x="4542155" y="637666"/>
                  </a:lnTo>
                  <a:lnTo>
                    <a:pt x="4543679" y="636905"/>
                  </a:lnTo>
                  <a:lnTo>
                    <a:pt x="4545203" y="636270"/>
                  </a:lnTo>
                  <a:lnTo>
                    <a:pt x="4546727" y="635508"/>
                  </a:lnTo>
                  <a:lnTo>
                    <a:pt x="4548251" y="634873"/>
                  </a:lnTo>
                  <a:lnTo>
                    <a:pt x="4549775" y="634111"/>
                  </a:lnTo>
                  <a:lnTo>
                    <a:pt x="4551299" y="633349"/>
                  </a:lnTo>
                  <a:lnTo>
                    <a:pt x="4552823" y="632713"/>
                  </a:lnTo>
                  <a:lnTo>
                    <a:pt x="4554347" y="631951"/>
                  </a:lnTo>
                  <a:lnTo>
                    <a:pt x="4555871" y="631316"/>
                  </a:lnTo>
                  <a:lnTo>
                    <a:pt x="4557395" y="630555"/>
                  </a:lnTo>
                  <a:lnTo>
                    <a:pt x="4558919" y="629793"/>
                  </a:lnTo>
                  <a:lnTo>
                    <a:pt x="4560443" y="629158"/>
                  </a:lnTo>
                  <a:lnTo>
                    <a:pt x="4561967" y="628396"/>
                  </a:lnTo>
                  <a:lnTo>
                    <a:pt x="4563491" y="627634"/>
                  </a:lnTo>
                  <a:lnTo>
                    <a:pt x="4565015" y="626999"/>
                  </a:lnTo>
                  <a:lnTo>
                    <a:pt x="4566539" y="626237"/>
                  </a:lnTo>
                  <a:lnTo>
                    <a:pt x="4568063" y="625601"/>
                  </a:lnTo>
                  <a:lnTo>
                    <a:pt x="4569586" y="624839"/>
                  </a:lnTo>
                  <a:lnTo>
                    <a:pt x="4571110" y="624077"/>
                  </a:lnTo>
                  <a:lnTo>
                    <a:pt x="4572634" y="623443"/>
                  </a:lnTo>
                  <a:lnTo>
                    <a:pt x="4574158" y="622681"/>
                  </a:lnTo>
                  <a:lnTo>
                    <a:pt x="4575683" y="622046"/>
                  </a:lnTo>
                  <a:lnTo>
                    <a:pt x="4577207" y="621284"/>
                  </a:lnTo>
                  <a:lnTo>
                    <a:pt x="4578731" y="620522"/>
                  </a:lnTo>
                  <a:lnTo>
                    <a:pt x="4580255" y="619887"/>
                  </a:lnTo>
                  <a:lnTo>
                    <a:pt x="4581779" y="619125"/>
                  </a:lnTo>
                  <a:lnTo>
                    <a:pt x="4583303" y="618489"/>
                  </a:lnTo>
                  <a:lnTo>
                    <a:pt x="4584827" y="617727"/>
                  </a:lnTo>
                  <a:lnTo>
                    <a:pt x="4586351" y="616965"/>
                  </a:lnTo>
                  <a:lnTo>
                    <a:pt x="4587875" y="616331"/>
                  </a:lnTo>
                  <a:lnTo>
                    <a:pt x="4589399" y="615569"/>
                  </a:lnTo>
                  <a:lnTo>
                    <a:pt x="4590923" y="614807"/>
                  </a:lnTo>
                  <a:lnTo>
                    <a:pt x="4592447" y="614172"/>
                  </a:lnTo>
                  <a:lnTo>
                    <a:pt x="4593971" y="613410"/>
                  </a:lnTo>
                  <a:lnTo>
                    <a:pt x="4595495" y="612775"/>
                  </a:lnTo>
                  <a:lnTo>
                    <a:pt x="4597019" y="612013"/>
                  </a:lnTo>
                  <a:lnTo>
                    <a:pt x="4598543" y="611251"/>
                  </a:lnTo>
                  <a:lnTo>
                    <a:pt x="4600067" y="610615"/>
                  </a:lnTo>
                  <a:lnTo>
                    <a:pt x="4601591" y="609853"/>
                  </a:lnTo>
                  <a:lnTo>
                    <a:pt x="4603115" y="609219"/>
                  </a:lnTo>
                  <a:lnTo>
                    <a:pt x="4604639" y="608457"/>
                  </a:lnTo>
                  <a:lnTo>
                    <a:pt x="4606163" y="607695"/>
                  </a:lnTo>
                  <a:lnTo>
                    <a:pt x="4607686" y="607060"/>
                  </a:lnTo>
                  <a:lnTo>
                    <a:pt x="4609210" y="606298"/>
                  </a:lnTo>
                  <a:lnTo>
                    <a:pt x="4610734" y="605663"/>
                  </a:lnTo>
                  <a:lnTo>
                    <a:pt x="4612258" y="604901"/>
                  </a:lnTo>
                  <a:lnTo>
                    <a:pt x="4613783" y="604138"/>
                  </a:lnTo>
                  <a:lnTo>
                    <a:pt x="4615307" y="603503"/>
                  </a:lnTo>
                  <a:lnTo>
                    <a:pt x="4616831" y="602741"/>
                  </a:lnTo>
                  <a:lnTo>
                    <a:pt x="4618355" y="601980"/>
                  </a:lnTo>
                  <a:lnTo>
                    <a:pt x="4619879" y="601345"/>
                  </a:lnTo>
                  <a:lnTo>
                    <a:pt x="4621403" y="600583"/>
                  </a:lnTo>
                  <a:lnTo>
                    <a:pt x="4622927" y="599948"/>
                  </a:lnTo>
                  <a:lnTo>
                    <a:pt x="4624451" y="599186"/>
                  </a:lnTo>
                  <a:lnTo>
                    <a:pt x="4625975" y="598424"/>
                  </a:lnTo>
                  <a:lnTo>
                    <a:pt x="4627499" y="597788"/>
                  </a:lnTo>
                  <a:lnTo>
                    <a:pt x="4629023" y="597026"/>
                  </a:lnTo>
                  <a:lnTo>
                    <a:pt x="4630547" y="596391"/>
                  </a:lnTo>
                  <a:lnTo>
                    <a:pt x="4632071" y="595630"/>
                  </a:lnTo>
                  <a:lnTo>
                    <a:pt x="4633595" y="594868"/>
                  </a:lnTo>
                  <a:lnTo>
                    <a:pt x="4635119" y="594233"/>
                  </a:lnTo>
                  <a:lnTo>
                    <a:pt x="4636642" y="593471"/>
                  </a:lnTo>
                  <a:lnTo>
                    <a:pt x="4638166" y="592836"/>
                  </a:lnTo>
                  <a:lnTo>
                    <a:pt x="4639690" y="592074"/>
                  </a:lnTo>
                  <a:lnTo>
                    <a:pt x="4641214" y="591312"/>
                  </a:lnTo>
                  <a:lnTo>
                    <a:pt x="4642738" y="590676"/>
                  </a:lnTo>
                  <a:lnTo>
                    <a:pt x="4644262" y="589914"/>
                  </a:lnTo>
                  <a:lnTo>
                    <a:pt x="4645786" y="589152"/>
                  </a:lnTo>
                  <a:lnTo>
                    <a:pt x="4647310" y="588518"/>
                  </a:lnTo>
                  <a:lnTo>
                    <a:pt x="4648834" y="587756"/>
                  </a:lnTo>
                  <a:lnTo>
                    <a:pt x="4650358" y="587121"/>
                  </a:lnTo>
                  <a:lnTo>
                    <a:pt x="4651883" y="586359"/>
                  </a:lnTo>
                  <a:lnTo>
                    <a:pt x="4653407" y="585597"/>
                  </a:lnTo>
                  <a:lnTo>
                    <a:pt x="4654931" y="584962"/>
                  </a:lnTo>
                  <a:lnTo>
                    <a:pt x="4656455" y="584200"/>
                  </a:lnTo>
                  <a:lnTo>
                    <a:pt x="4657979" y="583564"/>
                  </a:lnTo>
                  <a:lnTo>
                    <a:pt x="4659503" y="582802"/>
                  </a:lnTo>
                  <a:lnTo>
                    <a:pt x="4661027" y="582040"/>
                  </a:lnTo>
                  <a:lnTo>
                    <a:pt x="4662551" y="581406"/>
                  </a:lnTo>
                  <a:lnTo>
                    <a:pt x="4664075" y="580644"/>
                  </a:lnTo>
                  <a:lnTo>
                    <a:pt x="4665599" y="580009"/>
                  </a:lnTo>
                  <a:lnTo>
                    <a:pt x="4667123" y="579247"/>
                  </a:lnTo>
                  <a:lnTo>
                    <a:pt x="4668647" y="578485"/>
                  </a:lnTo>
                  <a:lnTo>
                    <a:pt x="4670171" y="577850"/>
                  </a:lnTo>
                  <a:lnTo>
                    <a:pt x="4671695" y="577088"/>
                  </a:lnTo>
                  <a:lnTo>
                    <a:pt x="4673219" y="576326"/>
                  </a:lnTo>
                  <a:lnTo>
                    <a:pt x="4674742" y="575690"/>
                  </a:lnTo>
                  <a:lnTo>
                    <a:pt x="4676266" y="574928"/>
                  </a:lnTo>
                  <a:lnTo>
                    <a:pt x="4677790" y="574294"/>
                  </a:lnTo>
                  <a:lnTo>
                    <a:pt x="4679314" y="573532"/>
                  </a:lnTo>
                  <a:lnTo>
                    <a:pt x="4680838" y="572770"/>
                  </a:lnTo>
                  <a:lnTo>
                    <a:pt x="4682362" y="572135"/>
                  </a:lnTo>
                  <a:lnTo>
                    <a:pt x="4683886" y="571373"/>
                  </a:lnTo>
                  <a:lnTo>
                    <a:pt x="4685410" y="570738"/>
                  </a:lnTo>
                  <a:lnTo>
                    <a:pt x="4686934" y="569976"/>
                  </a:lnTo>
                  <a:lnTo>
                    <a:pt x="4688458" y="569213"/>
                  </a:lnTo>
                  <a:lnTo>
                    <a:pt x="4689983" y="568578"/>
                  </a:lnTo>
                  <a:lnTo>
                    <a:pt x="4691507" y="567816"/>
                  </a:lnTo>
                  <a:lnTo>
                    <a:pt x="4693031" y="567182"/>
                  </a:lnTo>
                  <a:lnTo>
                    <a:pt x="4694555" y="566420"/>
                  </a:lnTo>
                  <a:lnTo>
                    <a:pt x="4696079" y="565658"/>
                  </a:lnTo>
                  <a:lnTo>
                    <a:pt x="4697603" y="565023"/>
                  </a:lnTo>
                  <a:lnTo>
                    <a:pt x="4699127" y="564261"/>
                  </a:lnTo>
                  <a:lnTo>
                    <a:pt x="4700651" y="563499"/>
                  </a:lnTo>
                  <a:lnTo>
                    <a:pt x="4702175" y="562863"/>
                  </a:lnTo>
                  <a:lnTo>
                    <a:pt x="4703699" y="562101"/>
                  </a:lnTo>
                  <a:lnTo>
                    <a:pt x="4705223" y="561466"/>
                  </a:lnTo>
                  <a:lnTo>
                    <a:pt x="4706747" y="560705"/>
                  </a:lnTo>
                  <a:lnTo>
                    <a:pt x="4708271" y="559943"/>
                  </a:lnTo>
                  <a:lnTo>
                    <a:pt x="4709795" y="559308"/>
                  </a:lnTo>
                  <a:lnTo>
                    <a:pt x="4711319" y="558546"/>
                  </a:lnTo>
                  <a:lnTo>
                    <a:pt x="4712842" y="557911"/>
                  </a:lnTo>
                  <a:lnTo>
                    <a:pt x="4714366" y="557149"/>
                  </a:lnTo>
                  <a:lnTo>
                    <a:pt x="4715890" y="556387"/>
                  </a:lnTo>
                  <a:lnTo>
                    <a:pt x="4717414" y="555751"/>
                  </a:lnTo>
                  <a:lnTo>
                    <a:pt x="4718938" y="554989"/>
                  </a:lnTo>
                  <a:lnTo>
                    <a:pt x="4720462" y="554355"/>
                  </a:lnTo>
                  <a:lnTo>
                    <a:pt x="4721986" y="553593"/>
                  </a:lnTo>
                  <a:lnTo>
                    <a:pt x="4723510" y="552831"/>
                  </a:lnTo>
                  <a:lnTo>
                    <a:pt x="4725034" y="552196"/>
                  </a:lnTo>
                  <a:lnTo>
                    <a:pt x="4726558" y="551434"/>
                  </a:lnTo>
                  <a:lnTo>
                    <a:pt x="4728083" y="550672"/>
                  </a:lnTo>
                  <a:lnTo>
                    <a:pt x="4729607" y="550037"/>
                  </a:lnTo>
                  <a:lnTo>
                    <a:pt x="4731131" y="549275"/>
                  </a:lnTo>
                  <a:lnTo>
                    <a:pt x="4732655" y="548639"/>
                  </a:lnTo>
                  <a:lnTo>
                    <a:pt x="4734179" y="547877"/>
                  </a:lnTo>
                  <a:lnTo>
                    <a:pt x="4735703" y="547115"/>
                  </a:lnTo>
                  <a:lnTo>
                    <a:pt x="4737227" y="546481"/>
                  </a:lnTo>
                  <a:lnTo>
                    <a:pt x="4738751" y="545719"/>
                  </a:lnTo>
                  <a:lnTo>
                    <a:pt x="4740275" y="545084"/>
                  </a:lnTo>
                  <a:lnTo>
                    <a:pt x="4741799" y="544322"/>
                  </a:lnTo>
                  <a:lnTo>
                    <a:pt x="4743323" y="543560"/>
                  </a:lnTo>
                  <a:lnTo>
                    <a:pt x="4744847" y="542925"/>
                  </a:lnTo>
                  <a:lnTo>
                    <a:pt x="4746371" y="542163"/>
                  </a:lnTo>
                  <a:lnTo>
                    <a:pt x="4747895" y="541527"/>
                  </a:lnTo>
                  <a:lnTo>
                    <a:pt x="4749419" y="540765"/>
                  </a:lnTo>
                  <a:lnTo>
                    <a:pt x="4750942" y="540003"/>
                  </a:lnTo>
                  <a:lnTo>
                    <a:pt x="4752466" y="539369"/>
                  </a:lnTo>
                  <a:lnTo>
                    <a:pt x="4753990" y="538607"/>
                  </a:lnTo>
                  <a:lnTo>
                    <a:pt x="4755514" y="537845"/>
                  </a:lnTo>
                  <a:lnTo>
                    <a:pt x="4757038" y="537210"/>
                  </a:lnTo>
                  <a:lnTo>
                    <a:pt x="4758562" y="536448"/>
                  </a:lnTo>
                  <a:lnTo>
                    <a:pt x="4760086" y="535813"/>
                  </a:lnTo>
                  <a:lnTo>
                    <a:pt x="4761610" y="535051"/>
                  </a:lnTo>
                  <a:lnTo>
                    <a:pt x="4763134" y="534288"/>
                  </a:lnTo>
                  <a:lnTo>
                    <a:pt x="4764658" y="533653"/>
                  </a:lnTo>
                  <a:lnTo>
                    <a:pt x="4766183" y="532891"/>
                  </a:lnTo>
                  <a:lnTo>
                    <a:pt x="4767707" y="532257"/>
                  </a:lnTo>
                  <a:lnTo>
                    <a:pt x="4769231" y="531495"/>
                  </a:lnTo>
                  <a:lnTo>
                    <a:pt x="4770755" y="530733"/>
                  </a:lnTo>
                  <a:lnTo>
                    <a:pt x="4772279" y="530098"/>
                  </a:lnTo>
                  <a:lnTo>
                    <a:pt x="4773803" y="529336"/>
                  </a:lnTo>
                  <a:lnTo>
                    <a:pt x="4775327" y="528701"/>
                  </a:lnTo>
                  <a:lnTo>
                    <a:pt x="4776851" y="527938"/>
                  </a:lnTo>
                  <a:lnTo>
                    <a:pt x="4778375" y="527176"/>
                  </a:lnTo>
                  <a:lnTo>
                    <a:pt x="4779899" y="526541"/>
                  </a:lnTo>
                  <a:lnTo>
                    <a:pt x="4781423" y="525780"/>
                  </a:lnTo>
                  <a:lnTo>
                    <a:pt x="4782947" y="525018"/>
                  </a:lnTo>
                  <a:lnTo>
                    <a:pt x="4784471" y="524383"/>
                  </a:lnTo>
                  <a:lnTo>
                    <a:pt x="4785995" y="523621"/>
                  </a:lnTo>
                  <a:lnTo>
                    <a:pt x="4787519" y="522986"/>
                  </a:lnTo>
                  <a:lnTo>
                    <a:pt x="4789042" y="522224"/>
                  </a:lnTo>
                  <a:lnTo>
                    <a:pt x="4790566" y="521462"/>
                  </a:lnTo>
                  <a:lnTo>
                    <a:pt x="4792090" y="520826"/>
                  </a:lnTo>
                  <a:lnTo>
                    <a:pt x="4793614" y="520064"/>
                  </a:lnTo>
                  <a:lnTo>
                    <a:pt x="4795138" y="519430"/>
                  </a:lnTo>
                  <a:lnTo>
                    <a:pt x="4796662" y="518668"/>
                  </a:lnTo>
                  <a:lnTo>
                    <a:pt x="4798186" y="517906"/>
                  </a:lnTo>
                  <a:lnTo>
                    <a:pt x="4799710" y="517271"/>
                  </a:lnTo>
                  <a:lnTo>
                    <a:pt x="4801234" y="516509"/>
                  </a:lnTo>
                  <a:lnTo>
                    <a:pt x="4802758" y="515874"/>
                  </a:lnTo>
                  <a:lnTo>
                    <a:pt x="4804283" y="515112"/>
                  </a:lnTo>
                  <a:lnTo>
                    <a:pt x="4805807" y="514350"/>
                  </a:lnTo>
                  <a:lnTo>
                    <a:pt x="4807331" y="513714"/>
                  </a:lnTo>
                  <a:lnTo>
                    <a:pt x="4808855" y="512952"/>
                  </a:lnTo>
                  <a:lnTo>
                    <a:pt x="4810379" y="512190"/>
                  </a:lnTo>
                  <a:lnTo>
                    <a:pt x="4811903" y="511556"/>
                  </a:lnTo>
                  <a:lnTo>
                    <a:pt x="4813427" y="510794"/>
                  </a:lnTo>
                  <a:lnTo>
                    <a:pt x="4814951" y="510159"/>
                  </a:lnTo>
                  <a:lnTo>
                    <a:pt x="4816475" y="509397"/>
                  </a:lnTo>
                  <a:lnTo>
                    <a:pt x="4817999" y="508635"/>
                  </a:lnTo>
                  <a:lnTo>
                    <a:pt x="4819523" y="508000"/>
                  </a:lnTo>
                  <a:lnTo>
                    <a:pt x="4821047" y="507238"/>
                  </a:lnTo>
                  <a:lnTo>
                    <a:pt x="4822571" y="506602"/>
                  </a:lnTo>
                  <a:lnTo>
                    <a:pt x="4824095" y="505840"/>
                  </a:lnTo>
                  <a:lnTo>
                    <a:pt x="4825619" y="505078"/>
                  </a:lnTo>
                  <a:lnTo>
                    <a:pt x="4827142" y="504444"/>
                  </a:lnTo>
                  <a:lnTo>
                    <a:pt x="4828666" y="503682"/>
                  </a:lnTo>
                  <a:lnTo>
                    <a:pt x="4830190" y="503047"/>
                  </a:lnTo>
                  <a:lnTo>
                    <a:pt x="4831714" y="502285"/>
                  </a:lnTo>
                  <a:lnTo>
                    <a:pt x="4833238" y="501523"/>
                  </a:lnTo>
                  <a:lnTo>
                    <a:pt x="4834762" y="500888"/>
                  </a:lnTo>
                  <a:lnTo>
                    <a:pt x="4836286" y="500125"/>
                  </a:lnTo>
                  <a:lnTo>
                    <a:pt x="4837810" y="499363"/>
                  </a:lnTo>
                  <a:lnTo>
                    <a:pt x="4839334" y="498728"/>
                  </a:lnTo>
                  <a:lnTo>
                    <a:pt x="4840858" y="497966"/>
                  </a:lnTo>
                  <a:lnTo>
                    <a:pt x="4842383" y="497332"/>
                  </a:lnTo>
                  <a:lnTo>
                    <a:pt x="4843907" y="496570"/>
                  </a:lnTo>
                  <a:lnTo>
                    <a:pt x="4845431" y="495808"/>
                  </a:lnTo>
                  <a:lnTo>
                    <a:pt x="4846955" y="495173"/>
                  </a:lnTo>
                  <a:lnTo>
                    <a:pt x="4848479" y="494411"/>
                  </a:lnTo>
                  <a:lnTo>
                    <a:pt x="4850003" y="493775"/>
                  </a:lnTo>
                  <a:lnTo>
                    <a:pt x="4851527" y="493013"/>
                  </a:lnTo>
                  <a:lnTo>
                    <a:pt x="4853051" y="492251"/>
                  </a:lnTo>
                  <a:lnTo>
                    <a:pt x="4854575" y="491616"/>
                  </a:lnTo>
                  <a:lnTo>
                    <a:pt x="4856099" y="490855"/>
                  </a:lnTo>
                  <a:lnTo>
                    <a:pt x="4857623" y="490093"/>
                  </a:lnTo>
                  <a:lnTo>
                    <a:pt x="4859147" y="489458"/>
                  </a:lnTo>
                  <a:lnTo>
                    <a:pt x="4860671" y="488696"/>
                  </a:lnTo>
                  <a:lnTo>
                    <a:pt x="4862195" y="488061"/>
                  </a:lnTo>
                  <a:lnTo>
                    <a:pt x="4863719" y="487299"/>
                  </a:lnTo>
                  <a:lnTo>
                    <a:pt x="4865242" y="486537"/>
                  </a:lnTo>
                  <a:lnTo>
                    <a:pt x="4866766" y="485901"/>
                  </a:lnTo>
                  <a:lnTo>
                    <a:pt x="4868290" y="485139"/>
                  </a:lnTo>
                  <a:lnTo>
                    <a:pt x="4869814" y="484505"/>
                  </a:lnTo>
                  <a:lnTo>
                    <a:pt x="4871338" y="483743"/>
                  </a:lnTo>
                  <a:lnTo>
                    <a:pt x="4872862" y="482981"/>
                  </a:lnTo>
                  <a:lnTo>
                    <a:pt x="4874386" y="482346"/>
                  </a:lnTo>
                  <a:lnTo>
                    <a:pt x="4875910" y="481584"/>
                  </a:lnTo>
                  <a:lnTo>
                    <a:pt x="4877434" y="480949"/>
                  </a:lnTo>
                  <a:lnTo>
                    <a:pt x="4878958" y="480187"/>
                  </a:lnTo>
                  <a:lnTo>
                    <a:pt x="4880483" y="479425"/>
                  </a:lnTo>
                  <a:lnTo>
                    <a:pt x="4882007" y="478789"/>
                  </a:lnTo>
                  <a:lnTo>
                    <a:pt x="4883531" y="478027"/>
                  </a:lnTo>
                  <a:lnTo>
                    <a:pt x="4885055" y="477393"/>
                  </a:lnTo>
                  <a:lnTo>
                    <a:pt x="4886579" y="476631"/>
                  </a:lnTo>
                  <a:lnTo>
                    <a:pt x="4888103" y="475869"/>
                  </a:lnTo>
                  <a:lnTo>
                    <a:pt x="4889627" y="475234"/>
                  </a:lnTo>
                  <a:lnTo>
                    <a:pt x="4891151" y="474472"/>
                  </a:lnTo>
                  <a:lnTo>
                    <a:pt x="4892675" y="473710"/>
                  </a:lnTo>
                  <a:lnTo>
                    <a:pt x="4894199" y="473075"/>
                  </a:lnTo>
                  <a:lnTo>
                    <a:pt x="4895723" y="472313"/>
                  </a:lnTo>
                  <a:lnTo>
                    <a:pt x="4897247" y="471677"/>
                  </a:lnTo>
                  <a:lnTo>
                    <a:pt x="4898771" y="470915"/>
                  </a:lnTo>
                  <a:lnTo>
                    <a:pt x="4900295" y="470153"/>
                  </a:lnTo>
                  <a:lnTo>
                    <a:pt x="4901819" y="469519"/>
                  </a:lnTo>
                  <a:lnTo>
                    <a:pt x="4903342" y="468757"/>
                  </a:lnTo>
                  <a:lnTo>
                    <a:pt x="4904866" y="468122"/>
                  </a:lnTo>
                  <a:lnTo>
                    <a:pt x="4906390" y="467360"/>
                  </a:lnTo>
                  <a:lnTo>
                    <a:pt x="4907914" y="466598"/>
                  </a:lnTo>
                  <a:lnTo>
                    <a:pt x="4909438" y="465963"/>
                  </a:lnTo>
                  <a:lnTo>
                    <a:pt x="4910962" y="465200"/>
                  </a:lnTo>
                  <a:lnTo>
                    <a:pt x="4912486" y="464438"/>
                  </a:lnTo>
                  <a:lnTo>
                    <a:pt x="4914010" y="463803"/>
                  </a:lnTo>
                  <a:lnTo>
                    <a:pt x="4915534" y="463041"/>
                  </a:lnTo>
                  <a:lnTo>
                    <a:pt x="4917058" y="462407"/>
                  </a:lnTo>
                  <a:lnTo>
                    <a:pt x="4918583" y="461645"/>
                  </a:lnTo>
                  <a:lnTo>
                    <a:pt x="4920107" y="460883"/>
                  </a:lnTo>
                  <a:lnTo>
                    <a:pt x="4921631" y="460248"/>
                  </a:lnTo>
                  <a:lnTo>
                    <a:pt x="4923155" y="459486"/>
                  </a:lnTo>
                  <a:lnTo>
                    <a:pt x="4924679" y="458850"/>
                  </a:lnTo>
                  <a:lnTo>
                    <a:pt x="4926203" y="458088"/>
                  </a:lnTo>
                  <a:lnTo>
                    <a:pt x="4927727" y="457326"/>
                  </a:lnTo>
                  <a:lnTo>
                    <a:pt x="4929251" y="456691"/>
                  </a:lnTo>
                  <a:lnTo>
                    <a:pt x="4930775" y="455930"/>
                  </a:lnTo>
                  <a:lnTo>
                    <a:pt x="4932299" y="455295"/>
                  </a:lnTo>
                  <a:lnTo>
                    <a:pt x="4933823" y="454533"/>
                  </a:lnTo>
                  <a:lnTo>
                    <a:pt x="4935347" y="453771"/>
                  </a:lnTo>
                  <a:lnTo>
                    <a:pt x="4936871" y="453136"/>
                  </a:lnTo>
                  <a:lnTo>
                    <a:pt x="4938395" y="452374"/>
                  </a:lnTo>
                  <a:lnTo>
                    <a:pt x="4939919" y="451612"/>
                  </a:lnTo>
                  <a:lnTo>
                    <a:pt x="4941442" y="450976"/>
                  </a:lnTo>
                  <a:lnTo>
                    <a:pt x="4942966" y="450214"/>
                  </a:lnTo>
                  <a:lnTo>
                    <a:pt x="4944490" y="449580"/>
                  </a:lnTo>
                  <a:lnTo>
                    <a:pt x="4946014" y="448818"/>
                  </a:lnTo>
                  <a:lnTo>
                    <a:pt x="4947538" y="448056"/>
                  </a:lnTo>
                  <a:lnTo>
                    <a:pt x="4949062" y="447421"/>
                  </a:lnTo>
                  <a:lnTo>
                    <a:pt x="4950586" y="446659"/>
                  </a:lnTo>
                  <a:lnTo>
                    <a:pt x="4952110" y="446024"/>
                  </a:lnTo>
                  <a:lnTo>
                    <a:pt x="4953634" y="445262"/>
                  </a:lnTo>
                  <a:lnTo>
                    <a:pt x="4955158" y="444500"/>
                  </a:lnTo>
                  <a:lnTo>
                    <a:pt x="4956683" y="443864"/>
                  </a:lnTo>
                  <a:lnTo>
                    <a:pt x="4958207" y="443102"/>
                  </a:lnTo>
                  <a:lnTo>
                    <a:pt x="4959731" y="442468"/>
                  </a:lnTo>
                  <a:lnTo>
                    <a:pt x="4961255" y="441706"/>
                  </a:lnTo>
                  <a:lnTo>
                    <a:pt x="4962779" y="440944"/>
                  </a:lnTo>
                  <a:lnTo>
                    <a:pt x="4964303" y="440309"/>
                  </a:lnTo>
                  <a:lnTo>
                    <a:pt x="4965827" y="439547"/>
                  </a:lnTo>
                  <a:lnTo>
                    <a:pt x="4967351" y="438785"/>
                  </a:lnTo>
                  <a:lnTo>
                    <a:pt x="4968875" y="438150"/>
                  </a:lnTo>
                  <a:lnTo>
                    <a:pt x="4970399" y="437388"/>
                  </a:lnTo>
                  <a:lnTo>
                    <a:pt x="4971923" y="436752"/>
                  </a:lnTo>
                  <a:lnTo>
                    <a:pt x="4973447" y="435990"/>
                  </a:lnTo>
                  <a:lnTo>
                    <a:pt x="4974971" y="435228"/>
                  </a:lnTo>
                  <a:lnTo>
                    <a:pt x="4976495" y="434594"/>
                  </a:lnTo>
                  <a:lnTo>
                    <a:pt x="4978019" y="433832"/>
                  </a:lnTo>
                  <a:lnTo>
                    <a:pt x="4979542" y="433197"/>
                  </a:lnTo>
                  <a:lnTo>
                    <a:pt x="4981066" y="432435"/>
                  </a:lnTo>
                  <a:lnTo>
                    <a:pt x="4982590" y="431673"/>
                  </a:lnTo>
                  <a:lnTo>
                    <a:pt x="4984114" y="431038"/>
                  </a:lnTo>
                  <a:lnTo>
                    <a:pt x="4985638" y="430275"/>
                  </a:lnTo>
                  <a:lnTo>
                    <a:pt x="4987162" y="429640"/>
                  </a:lnTo>
                  <a:lnTo>
                    <a:pt x="4988686" y="428878"/>
                  </a:lnTo>
                  <a:lnTo>
                    <a:pt x="4990210" y="428116"/>
                  </a:lnTo>
                  <a:lnTo>
                    <a:pt x="4991734" y="427482"/>
                  </a:lnTo>
                  <a:lnTo>
                    <a:pt x="4993258" y="426720"/>
                  </a:lnTo>
                  <a:lnTo>
                    <a:pt x="4994783" y="425958"/>
                  </a:lnTo>
                  <a:lnTo>
                    <a:pt x="4996307" y="425323"/>
                  </a:lnTo>
                  <a:lnTo>
                    <a:pt x="4997831" y="424561"/>
                  </a:lnTo>
                  <a:lnTo>
                    <a:pt x="4999355" y="423925"/>
                  </a:lnTo>
                  <a:lnTo>
                    <a:pt x="5000879" y="423163"/>
                  </a:lnTo>
                  <a:lnTo>
                    <a:pt x="5002403" y="422401"/>
                  </a:lnTo>
                  <a:lnTo>
                    <a:pt x="5003927" y="421766"/>
                  </a:lnTo>
                  <a:lnTo>
                    <a:pt x="5005451" y="421005"/>
                  </a:lnTo>
                  <a:lnTo>
                    <a:pt x="5006975" y="420370"/>
                  </a:lnTo>
                  <a:lnTo>
                    <a:pt x="5008499" y="419608"/>
                  </a:lnTo>
                  <a:lnTo>
                    <a:pt x="5010023" y="418846"/>
                  </a:lnTo>
                  <a:lnTo>
                    <a:pt x="5011547" y="418211"/>
                  </a:lnTo>
                  <a:lnTo>
                    <a:pt x="5013071" y="417449"/>
                  </a:lnTo>
                  <a:lnTo>
                    <a:pt x="5014595" y="416813"/>
                  </a:lnTo>
                  <a:lnTo>
                    <a:pt x="5016119" y="416051"/>
                  </a:lnTo>
                  <a:lnTo>
                    <a:pt x="5017642" y="415289"/>
                  </a:lnTo>
                  <a:lnTo>
                    <a:pt x="5019166" y="414655"/>
                  </a:lnTo>
                  <a:lnTo>
                    <a:pt x="5020690" y="413893"/>
                  </a:lnTo>
                  <a:lnTo>
                    <a:pt x="5022214" y="413131"/>
                  </a:lnTo>
                  <a:lnTo>
                    <a:pt x="5023738" y="412496"/>
                  </a:lnTo>
                  <a:lnTo>
                    <a:pt x="5025389" y="411734"/>
                  </a:lnTo>
                  <a:lnTo>
                    <a:pt x="5026786" y="411099"/>
                  </a:lnTo>
                  <a:lnTo>
                    <a:pt x="5028437" y="410337"/>
                  </a:lnTo>
                  <a:lnTo>
                    <a:pt x="5029834" y="409575"/>
                  </a:lnTo>
                  <a:lnTo>
                    <a:pt x="5031358" y="408939"/>
                  </a:lnTo>
                  <a:lnTo>
                    <a:pt x="5033009" y="408177"/>
                  </a:lnTo>
                  <a:lnTo>
                    <a:pt x="5034407" y="407543"/>
                  </a:lnTo>
                  <a:lnTo>
                    <a:pt x="5036058" y="406781"/>
                  </a:lnTo>
                  <a:lnTo>
                    <a:pt x="5037455" y="406019"/>
                  </a:lnTo>
                  <a:lnTo>
                    <a:pt x="5039106" y="405384"/>
                  </a:lnTo>
                  <a:lnTo>
                    <a:pt x="5040630" y="404622"/>
                  </a:lnTo>
                  <a:lnTo>
                    <a:pt x="5042027" y="403987"/>
                  </a:lnTo>
                  <a:lnTo>
                    <a:pt x="5043551" y="403225"/>
                  </a:lnTo>
                  <a:lnTo>
                    <a:pt x="5045202" y="402463"/>
                  </a:lnTo>
                  <a:lnTo>
                    <a:pt x="5046599" y="401827"/>
                  </a:lnTo>
                  <a:lnTo>
                    <a:pt x="5048250" y="401065"/>
                  </a:lnTo>
                  <a:lnTo>
                    <a:pt x="5049774" y="400303"/>
                  </a:lnTo>
                  <a:lnTo>
                    <a:pt x="5051298" y="399669"/>
                  </a:lnTo>
                  <a:lnTo>
                    <a:pt x="5052822" y="398907"/>
                  </a:lnTo>
                  <a:lnTo>
                    <a:pt x="5054346" y="398272"/>
                  </a:lnTo>
                  <a:lnTo>
                    <a:pt x="5055870" y="397510"/>
                  </a:lnTo>
                  <a:lnTo>
                    <a:pt x="5057394" y="396748"/>
                  </a:lnTo>
                  <a:lnTo>
                    <a:pt x="5058917" y="396113"/>
                  </a:lnTo>
                  <a:lnTo>
                    <a:pt x="5060441" y="395350"/>
                  </a:lnTo>
                  <a:lnTo>
                    <a:pt x="5061965" y="394715"/>
                  </a:lnTo>
                  <a:lnTo>
                    <a:pt x="5063489" y="393953"/>
                  </a:lnTo>
                  <a:lnTo>
                    <a:pt x="5065013" y="393191"/>
                  </a:lnTo>
                  <a:lnTo>
                    <a:pt x="5066537" y="392557"/>
                  </a:lnTo>
                  <a:lnTo>
                    <a:pt x="5068061" y="391795"/>
                  </a:lnTo>
                  <a:lnTo>
                    <a:pt x="5069585" y="391160"/>
                  </a:lnTo>
                  <a:lnTo>
                    <a:pt x="5071109" y="390398"/>
                  </a:lnTo>
                  <a:lnTo>
                    <a:pt x="5072633" y="389636"/>
                  </a:lnTo>
                  <a:lnTo>
                    <a:pt x="5074158" y="389000"/>
                  </a:lnTo>
                  <a:lnTo>
                    <a:pt x="5075682" y="388238"/>
                  </a:lnTo>
                  <a:lnTo>
                    <a:pt x="5077206" y="387476"/>
                  </a:lnTo>
                  <a:lnTo>
                    <a:pt x="5078730" y="386841"/>
                  </a:lnTo>
                  <a:lnTo>
                    <a:pt x="5080254" y="386080"/>
                  </a:lnTo>
                  <a:lnTo>
                    <a:pt x="5081778" y="385445"/>
                  </a:lnTo>
                  <a:lnTo>
                    <a:pt x="5083302" y="384683"/>
                  </a:lnTo>
                  <a:lnTo>
                    <a:pt x="5084826" y="383921"/>
                  </a:lnTo>
                  <a:lnTo>
                    <a:pt x="5086350" y="383286"/>
                  </a:lnTo>
                  <a:lnTo>
                    <a:pt x="5087874" y="382524"/>
                  </a:lnTo>
                  <a:lnTo>
                    <a:pt x="5089398" y="381888"/>
                  </a:lnTo>
                  <a:lnTo>
                    <a:pt x="5090922" y="381126"/>
                  </a:lnTo>
                  <a:lnTo>
                    <a:pt x="5092446" y="380364"/>
                  </a:lnTo>
                  <a:lnTo>
                    <a:pt x="5093970" y="379730"/>
                  </a:lnTo>
                  <a:lnTo>
                    <a:pt x="5095494" y="378968"/>
                  </a:lnTo>
                  <a:lnTo>
                    <a:pt x="5097017" y="378333"/>
                  </a:lnTo>
                  <a:lnTo>
                    <a:pt x="5098541" y="377571"/>
                  </a:lnTo>
                  <a:lnTo>
                    <a:pt x="5100065" y="376809"/>
                  </a:lnTo>
                  <a:lnTo>
                    <a:pt x="5101589" y="376174"/>
                  </a:lnTo>
                  <a:lnTo>
                    <a:pt x="5103113" y="375412"/>
                  </a:lnTo>
                  <a:lnTo>
                    <a:pt x="5104637" y="374650"/>
                  </a:lnTo>
                  <a:lnTo>
                    <a:pt x="5106161" y="374014"/>
                  </a:lnTo>
                  <a:lnTo>
                    <a:pt x="5107685" y="373252"/>
                  </a:lnTo>
                  <a:lnTo>
                    <a:pt x="5109209" y="372618"/>
                  </a:lnTo>
                  <a:lnTo>
                    <a:pt x="5110733" y="371856"/>
                  </a:lnTo>
                  <a:lnTo>
                    <a:pt x="5112258" y="371094"/>
                  </a:lnTo>
                  <a:lnTo>
                    <a:pt x="5113782" y="370459"/>
                  </a:lnTo>
                  <a:lnTo>
                    <a:pt x="5115306" y="369697"/>
                  </a:lnTo>
                  <a:lnTo>
                    <a:pt x="5116830" y="369062"/>
                  </a:lnTo>
                  <a:lnTo>
                    <a:pt x="5118354" y="368300"/>
                  </a:lnTo>
                  <a:lnTo>
                    <a:pt x="5119878" y="367538"/>
                  </a:lnTo>
                  <a:lnTo>
                    <a:pt x="5121402" y="366902"/>
                  </a:lnTo>
                  <a:lnTo>
                    <a:pt x="5122926" y="366140"/>
                  </a:lnTo>
                  <a:lnTo>
                    <a:pt x="5124450" y="365506"/>
                  </a:lnTo>
                  <a:lnTo>
                    <a:pt x="5125974" y="364744"/>
                  </a:lnTo>
                  <a:lnTo>
                    <a:pt x="5127498" y="363982"/>
                  </a:lnTo>
                  <a:lnTo>
                    <a:pt x="5129022" y="363347"/>
                  </a:lnTo>
                  <a:lnTo>
                    <a:pt x="5130546" y="362585"/>
                  </a:lnTo>
                  <a:lnTo>
                    <a:pt x="5132070" y="361823"/>
                  </a:lnTo>
                  <a:lnTo>
                    <a:pt x="5133594" y="361188"/>
                  </a:lnTo>
                  <a:lnTo>
                    <a:pt x="5135117" y="360425"/>
                  </a:lnTo>
                  <a:lnTo>
                    <a:pt x="5136641" y="359790"/>
                  </a:lnTo>
                  <a:lnTo>
                    <a:pt x="5138165" y="359028"/>
                  </a:lnTo>
                  <a:lnTo>
                    <a:pt x="5139689" y="358266"/>
                  </a:lnTo>
                  <a:lnTo>
                    <a:pt x="5141213" y="357632"/>
                  </a:lnTo>
                  <a:lnTo>
                    <a:pt x="5142737" y="356870"/>
                  </a:lnTo>
                  <a:lnTo>
                    <a:pt x="5144261" y="356235"/>
                  </a:lnTo>
                  <a:lnTo>
                    <a:pt x="5145785" y="355473"/>
                  </a:lnTo>
                  <a:lnTo>
                    <a:pt x="5147309" y="354711"/>
                  </a:lnTo>
                  <a:lnTo>
                    <a:pt x="5148833" y="354075"/>
                  </a:lnTo>
                  <a:lnTo>
                    <a:pt x="5150358" y="353313"/>
                  </a:lnTo>
                  <a:lnTo>
                    <a:pt x="5151882" y="352678"/>
                  </a:lnTo>
                  <a:lnTo>
                    <a:pt x="5153406" y="351916"/>
                  </a:lnTo>
                  <a:lnTo>
                    <a:pt x="5154930" y="351155"/>
                  </a:lnTo>
                  <a:lnTo>
                    <a:pt x="5156454" y="350520"/>
                  </a:lnTo>
                  <a:lnTo>
                    <a:pt x="5157978" y="349758"/>
                  </a:lnTo>
                  <a:lnTo>
                    <a:pt x="5159502" y="348996"/>
                  </a:lnTo>
                  <a:lnTo>
                    <a:pt x="5161026" y="348361"/>
                  </a:lnTo>
                  <a:lnTo>
                    <a:pt x="5162550" y="347599"/>
                  </a:lnTo>
                  <a:lnTo>
                    <a:pt x="5164074" y="346963"/>
                  </a:lnTo>
                  <a:lnTo>
                    <a:pt x="5165598" y="346201"/>
                  </a:lnTo>
                  <a:lnTo>
                    <a:pt x="5167122" y="345439"/>
                  </a:lnTo>
                  <a:lnTo>
                    <a:pt x="5168646" y="344805"/>
                  </a:lnTo>
                  <a:lnTo>
                    <a:pt x="5170170" y="344043"/>
                  </a:lnTo>
                  <a:lnTo>
                    <a:pt x="5171694" y="343408"/>
                  </a:lnTo>
                  <a:lnTo>
                    <a:pt x="5173217" y="342646"/>
                  </a:lnTo>
                  <a:lnTo>
                    <a:pt x="5174741" y="341884"/>
                  </a:lnTo>
                  <a:lnTo>
                    <a:pt x="5176265" y="341249"/>
                  </a:lnTo>
                  <a:lnTo>
                    <a:pt x="5177789" y="340487"/>
                  </a:lnTo>
                  <a:lnTo>
                    <a:pt x="5179313" y="339851"/>
                  </a:lnTo>
                  <a:lnTo>
                    <a:pt x="5180837" y="339089"/>
                  </a:lnTo>
                  <a:lnTo>
                    <a:pt x="5182361" y="338327"/>
                  </a:lnTo>
                  <a:lnTo>
                    <a:pt x="5183885" y="337693"/>
                  </a:lnTo>
                  <a:lnTo>
                    <a:pt x="5185409" y="336931"/>
                  </a:lnTo>
                  <a:lnTo>
                    <a:pt x="5186933" y="336169"/>
                  </a:lnTo>
                  <a:lnTo>
                    <a:pt x="5188458" y="335534"/>
                  </a:lnTo>
                  <a:lnTo>
                    <a:pt x="5189982" y="334772"/>
                  </a:lnTo>
                  <a:lnTo>
                    <a:pt x="5191506" y="334137"/>
                  </a:lnTo>
                  <a:lnTo>
                    <a:pt x="5193030" y="333375"/>
                  </a:lnTo>
                  <a:lnTo>
                    <a:pt x="5194554" y="332613"/>
                  </a:lnTo>
                  <a:lnTo>
                    <a:pt x="5196078" y="331977"/>
                  </a:lnTo>
                  <a:lnTo>
                    <a:pt x="5197602" y="331215"/>
                  </a:lnTo>
                  <a:lnTo>
                    <a:pt x="5199126" y="330581"/>
                  </a:lnTo>
                  <a:lnTo>
                    <a:pt x="5200650" y="329819"/>
                  </a:lnTo>
                  <a:lnTo>
                    <a:pt x="5202174" y="329057"/>
                  </a:lnTo>
                  <a:lnTo>
                    <a:pt x="5203698" y="328422"/>
                  </a:lnTo>
                  <a:lnTo>
                    <a:pt x="5205222" y="327660"/>
                  </a:lnTo>
                  <a:lnTo>
                    <a:pt x="5206746" y="327025"/>
                  </a:lnTo>
                  <a:lnTo>
                    <a:pt x="5208270" y="326263"/>
                  </a:lnTo>
                  <a:lnTo>
                    <a:pt x="5209794" y="325500"/>
                  </a:lnTo>
                  <a:lnTo>
                    <a:pt x="5211317" y="324865"/>
                  </a:lnTo>
                  <a:lnTo>
                    <a:pt x="5212841" y="324103"/>
                  </a:lnTo>
                  <a:lnTo>
                    <a:pt x="5214365" y="323341"/>
                  </a:lnTo>
                  <a:lnTo>
                    <a:pt x="5215889" y="322707"/>
                  </a:lnTo>
                  <a:lnTo>
                    <a:pt x="5217413" y="321945"/>
                  </a:lnTo>
                  <a:lnTo>
                    <a:pt x="5218937" y="321310"/>
                  </a:lnTo>
                  <a:lnTo>
                    <a:pt x="5220461" y="320548"/>
                  </a:lnTo>
                  <a:lnTo>
                    <a:pt x="5221985" y="319786"/>
                  </a:lnTo>
                  <a:lnTo>
                    <a:pt x="5223509" y="319150"/>
                  </a:lnTo>
                  <a:lnTo>
                    <a:pt x="5225033" y="318388"/>
                  </a:lnTo>
                  <a:lnTo>
                    <a:pt x="5226558" y="317753"/>
                  </a:lnTo>
                  <a:lnTo>
                    <a:pt x="5228082" y="316991"/>
                  </a:lnTo>
                  <a:lnTo>
                    <a:pt x="5229606" y="316230"/>
                  </a:lnTo>
                  <a:lnTo>
                    <a:pt x="5231130" y="315595"/>
                  </a:lnTo>
                  <a:lnTo>
                    <a:pt x="5232654" y="314833"/>
                  </a:lnTo>
                  <a:lnTo>
                    <a:pt x="5234178" y="314198"/>
                  </a:lnTo>
                  <a:lnTo>
                    <a:pt x="5235702" y="313436"/>
                  </a:lnTo>
                  <a:lnTo>
                    <a:pt x="5237226" y="312674"/>
                  </a:lnTo>
                  <a:lnTo>
                    <a:pt x="5238750" y="312038"/>
                  </a:lnTo>
                  <a:lnTo>
                    <a:pt x="5240274" y="311276"/>
                  </a:lnTo>
                  <a:lnTo>
                    <a:pt x="5241798" y="310514"/>
                  </a:lnTo>
                  <a:lnTo>
                    <a:pt x="5243322" y="309880"/>
                  </a:lnTo>
                  <a:lnTo>
                    <a:pt x="5244846" y="309118"/>
                  </a:lnTo>
                  <a:lnTo>
                    <a:pt x="5246370" y="308483"/>
                  </a:lnTo>
                  <a:lnTo>
                    <a:pt x="5247894" y="307721"/>
                  </a:lnTo>
                  <a:lnTo>
                    <a:pt x="5249417" y="306959"/>
                  </a:lnTo>
                  <a:lnTo>
                    <a:pt x="5250941" y="306324"/>
                  </a:lnTo>
                  <a:lnTo>
                    <a:pt x="5252465" y="305562"/>
                  </a:lnTo>
                  <a:lnTo>
                    <a:pt x="5253989" y="304926"/>
                  </a:lnTo>
                  <a:lnTo>
                    <a:pt x="5255513" y="304164"/>
                  </a:lnTo>
                  <a:lnTo>
                    <a:pt x="5257037" y="303402"/>
                  </a:lnTo>
                  <a:lnTo>
                    <a:pt x="5258561" y="302768"/>
                  </a:lnTo>
                  <a:lnTo>
                    <a:pt x="5260085" y="302006"/>
                  </a:lnTo>
                  <a:lnTo>
                    <a:pt x="5261609" y="301244"/>
                  </a:lnTo>
                  <a:lnTo>
                    <a:pt x="5263133" y="300609"/>
                  </a:lnTo>
                  <a:lnTo>
                    <a:pt x="5264658" y="299847"/>
                  </a:lnTo>
                  <a:lnTo>
                    <a:pt x="5266182" y="299212"/>
                  </a:lnTo>
                  <a:lnTo>
                    <a:pt x="5267706" y="298450"/>
                  </a:lnTo>
                  <a:lnTo>
                    <a:pt x="5269230" y="297688"/>
                  </a:lnTo>
                  <a:lnTo>
                    <a:pt x="5270754" y="297052"/>
                  </a:lnTo>
                  <a:lnTo>
                    <a:pt x="5272278" y="296290"/>
                  </a:lnTo>
                  <a:lnTo>
                    <a:pt x="5273802" y="295656"/>
                  </a:lnTo>
                  <a:lnTo>
                    <a:pt x="5275326" y="294894"/>
                  </a:lnTo>
                  <a:lnTo>
                    <a:pt x="5276850" y="294132"/>
                  </a:lnTo>
                  <a:lnTo>
                    <a:pt x="5278374" y="293497"/>
                  </a:lnTo>
                  <a:lnTo>
                    <a:pt x="5279898" y="292735"/>
                  </a:lnTo>
                  <a:lnTo>
                    <a:pt x="5281422" y="292100"/>
                  </a:lnTo>
                  <a:lnTo>
                    <a:pt x="5282946" y="291338"/>
                  </a:lnTo>
                  <a:lnTo>
                    <a:pt x="5284470" y="290575"/>
                  </a:lnTo>
                  <a:lnTo>
                    <a:pt x="5285994" y="289940"/>
                  </a:lnTo>
                  <a:lnTo>
                    <a:pt x="5287517" y="289178"/>
                  </a:lnTo>
                  <a:lnTo>
                    <a:pt x="5289041" y="288544"/>
                  </a:lnTo>
                  <a:lnTo>
                    <a:pt x="5290565" y="287782"/>
                  </a:lnTo>
                  <a:lnTo>
                    <a:pt x="5292089" y="287020"/>
                  </a:lnTo>
                  <a:lnTo>
                    <a:pt x="5293613" y="286385"/>
                  </a:lnTo>
                  <a:lnTo>
                    <a:pt x="5295137" y="285623"/>
                  </a:lnTo>
                  <a:lnTo>
                    <a:pt x="5296661" y="284861"/>
                  </a:lnTo>
                  <a:lnTo>
                    <a:pt x="5298185" y="284225"/>
                  </a:lnTo>
                  <a:lnTo>
                    <a:pt x="5299709" y="283463"/>
                  </a:lnTo>
                  <a:lnTo>
                    <a:pt x="5301233" y="282828"/>
                  </a:lnTo>
                  <a:lnTo>
                    <a:pt x="5302758" y="282066"/>
                  </a:lnTo>
                  <a:lnTo>
                    <a:pt x="5304282" y="281305"/>
                  </a:lnTo>
                  <a:lnTo>
                    <a:pt x="5305806" y="280670"/>
                  </a:lnTo>
                  <a:lnTo>
                    <a:pt x="5307330" y="279908"/>
                  </a:lnTo>
                  <a:lnTo>
                    <a:pt x="5308854" y="279273"/>
                  </a:lnTo>
                  <a:lnTo>
                    <a:pt x="5310378" y="278511"/>
                  </a:lnTo>
                  <a:lnTo>
                    <a:pt x="5311902" y="277749"/>
                  </a:lnTo>
                  <a:lnTo>
                    <a:pt x="5313426" y="277113"/>
                  </a:lnTo>
                  <a:lnTo>
                    <a:pt x="5314950" y="276351"/>
                  </a:lnTo>
                  <a:lnTo>
                    <a:pt x="5316474" y="275589"/>
                  </a:lnTo>
                  <a:lnTo>
                    <a:pt x="5317998" y="274955"/>
                  </a:lnTo>
                  <a:lnTo>
                    <a:pt x="5319522" y="274193"/>
                  </a:lnTo>
                  <a:lnTo>
                    <a:pt x="5321046" y="273558"/>
                  </a:lnTo>
                  <a:lnTo>
                    <a:pt x="5322570" y="272796"/>
                  </a:lnTo>
                  <a:lnTo>
                    <a:pt x="5324094" y="272034"/>
                  </a:lnTo>
                  <a:lnTo>
                    <a:pt x="5325617" y="271399"/>
                  </a:lnTo>
                  <a:lnTo>
                    <a:pt x="5327141" y="270637"/>
                  </a:lnTo>
                  <a:lnTo>
                    <a:pt x="5328665" y="270001"/>
                  </a:lnTo>
                  <a:lnTo>
                    <a:pt x="5330189" y="269239"/>
                  </a:lnTo>
                  <a:lnTo>
                    <a:pt x="5331713" y="268477"/>
                  </a:lnTo>
                  <a:lnTo>
                    <a:pt x="5333237" y="267843"/>
                  </a:lnTo>
                  <a:lnTo>
                    <a:pt x="5334761" y="267081"/>
                  </a:lnTo>
                  <a:lnTo>
                    <a:pt x="5336285" y="266446"/>
                  </a:lnTo>
                  <a:lnTo>
                    <a:pt x="5337809" y="265684"/>
                  </a:lnTo>
                  <a:lnTo>
                    <a:pt x="5339333" y="264922"/>
                  </a:lnTo>
                  <a:lnTo>
                    <a:pt x="5340858" y="264287"/>
                  </a:lnTo>
                  <a:lnTo>
                    <a:pt x="5342382" y="263525"/>
                  </a:lnTo>
                  <a:lnTo>
                    <a:pt x="5343906" y="262763"/>
                  </a:lnTo>
                  <a:lnTo>
                    <a:pt x="5345430" y="262127"/>
                  </a:lnTo>
                  <a:lnTo>
                    <a:pt x="5346954" y="261365"/>
                  </a:lnTo>
                  <a:lnTo>
                    <a:pt x="5348478" y="260731"/>
                  </a:lnTo>
                  <a:lnTo>
                    <a:pt x="5350002" y="259969"/>
                  </a:lnTo>
                  <a:lnTo>
                    <a:pt x="5351526" y="259207"/>
                  </a:lnTo>
                  <a:lnTo>
                    <a:pt x="5353050" y="258572"/>
                  </a:lnTo>
                  <a:lnTo>
                    <a:pt x="5354574" y="257810"/>
                  </a:lnTo>
                  <a:lnTo>
                    <a:pt x="5356098" y="257175"/>
                  </a:lnTo>
                  <a:lnTo>
                    <a:pt x="5357622" y="256412"/>
                  </a:lnTo>
                  <a:lnTo>
                    <a:pt x="5359146" y="255650"/>
                  </a:lnTo>
                  <a:lnTo>
                    <a:pt x="5360670" y="255015"/>
                  </a:lnTo>
                  <a:lnTo>
                    <a:pt x="5362194" y="254253"/>
                  </a:lnTo>
                  <a:lnTo>
                    <a:pt x="5363717" y="253619"/>
                  </a:lnTo>
                  <a:lnTo>
                    <a:pt x="5365241" y="252857"/>
                  </a:lnTo>
                  <a:lnTo>
                    <a:pt x="5366765" y="252095"/>
                  </a:lnTo>
                  <a:lnTo>
                    <a:pt x="5368289" y="251460"/>
                  </a:lnTo>
                  <a:lnTo>
                    <a:pt x="5369813" y="250698"/>
                  </a:lnTo>
                  <a:lnTo>
                    <a:pt x="5371337" y="249936"/>
                  </a:lnTo>
                  <a:lnTo>
                    <a:pt x="5372861" y="249300"/>
                  </a:lnTo>
                  <a:lnTo>
                    <a:pt x="5374385" y="248538"/>
                  </a:lnTo>
                  <a:lnTo>
                    <a:pt x="5375909" y="247903"/>
                  </a:lnTo>
                  <a:lnTo>
                    <a:pt x="5377433" y="247141"/>
                  </a:lnTo>
                  <a:lnTo>
                    <a:pt x="5378958" y="246380"/>
                  </a:lnTo>
                  <a:lnTo>
                    <a:pt x="5380482" y="245745"/>
                  </a:lnTo>
                  <a:lnTo>
                    <a:pt x="5382006" y="244983"/>
                  </a:lnTo>
                  <a:lnTo>
                    <a:pt x="5383530" y="244348"/>
                  </a:lnTo>
                  <a:lnTo>
                    <a:pt x="5385054" y="243586"/>
                  </a:lnTo>
                  <a:lnTo>
                    <a:pt x="5386578" y="242824"/>
                  </a:lnTo>
                  <a:lnTo>
                    <a:pt x="5388102" y="242188"/>
                  </a:lnTo>
                  <a:lnTo>
                    <a:pt x="5389626" y="241426"/>
                  </a:lnTo>
                  <a:lnTo>
                    <a:pt x="5391150" y="240791"/>
                  </a:lnTo>
                  <a:lnTo>
                    <a:pt x="5392674" y="240030"/>
                  </a:lnTo>
                  <a:lnTo>
                    <a:pt x="5394198" y="239268"/>
                  </a:lnTo>
                  <a:lnTo>
                    <a:pt x="5395722" y="238633"/>
                  </a:lnTo>
                  <a:lnTo>
                    <a:pt x="5397246" y="237871"/>
                  </a:lnTo>
                  <a:lnTo>
                    <a:pt x="5398770" y="237109"/>
                  </a:lnTo>
                  <a:lnTo>
                    <a:pt x="5400294" y="236474"/>
                  </a:lnTo>
                  <a:lnTo>
                    <a:pt x="5401817" y="235712"/>
                  </a:lnTo>
                  <a:lnTo>
                    <a:pt x="5403341" y="235076"/>
                  </a:lnTo>
                  <a:lnTo>
                    <a:pt x="5404865" y="234314"/>
                  </a:lnTo>
                  <a:lnTo>
                    <a:pt x="5406389" y="233552"/>
                  </a:lnTo>
                  <a:lnTo>
                    <a:pt x="5407913" y="232918"/>
                  </a:lnTo>
                  <a:lnTo>
                    <a:pt x="5409437" y="232156"/>
                  </a:lnTo>
                  <a:lnTo>
                    <a:pt x="5410961" y="231521"/>
                  </a:lnTo>
                  <a:lnTo>
                    <a:pt x="5412485" y="230759"/>
                  </a:lnTo>
                  <a:lnTo>
                    <a:pt x="5414009" y="229997"/>
                  </a:lnTo>
                  <a:lnTo>
                    <a:pt x="5415533" y="229362"/>
                  </a:lnTo>
                  <a:lnTo>
                    <a:pt x="5417058" y="228600"/>
                  </a:lnTo>
                  <a:lnTo>
                    <a:pt x="5418582" y="227964"/>
                  </a:lnTo>
                  <a:lnTo>
                    <a:pt x="5420106" y="227202"/>
                  </a:lnTo>
                  <a:lnTo>
                    <a:pt x="5421630" y="226440"/>
                  </a:lnTo>
                  <a:lnTo>
                    <a:pt x="5423154" y="225806"/>
                  </a:lnTo>
                  <a:lnTo>
                    <a:pt x="5424678" y="225044"/>
                  </a:lnTo>
                  <a:lnTo>
                    <a:pt x="5426202" y="224282"/>
                  </a:lnTo>
                  <a:lnTo>
                    <a:pt x="5427726" y="223647"/>
                  </a:lnTo>
                  <a:lnTo>
                    <a:pt x="5429250" y="222885"/>
                  </a:lnTo>
                  <a:lnTo>
                    <a:pt x="5430774" y="222250"/>
                  </a:lnTo>
                  <a:lnTo>
                    <a:pt x="5432298" y="221487"/>
                  </a:lnTo>
                  <a:lnTo>
                    <a:pt x="5433822" y="220725"/>
                  </a:lnTo>
                  <a:lnTo>
                    <a:pt x="5435346" y="220090"/>
                  </a:lnTo>
                  <a:lnTo>
                    <a:pt x="5436870" y="219328"/>
                  </a:lnTo>
                  <a:lnTo>
                    <a:pt x="5438394" y="218694"/>
                  </a:lnTo>
                  <a:lnTo>
                    <a:pt x="5439917" y="217932"/>
                  </a:lnTo>
                  <a:lnTo>
                    <a:pt x="5441441" y="217170"/>
                  </a:lnTo>
                  <a:lnTo>
                    <a:pt x="5442965" y="216535"/>
                  </a:lnTo>
                  <a:lnTo>
                    <a:pt x="5444489" y="215773"/>
                  </a:lnTo>
                  <a:lnTo>
                    <a:pt x="5446013" y="215137"/>
                  </a:lnTo>
                  <a:lnTo>
                    <a:pt x="5447537" y="214375"/>
                  </a:lnTo>
                  <a:lnTo>
                    <a:pt x="5449061" y="213613"/>
                  </a:lnTo>
                  <a:lnTo>
                    <a:pt x="5450585" y="212978"/>
                  </a:lnTo>
                  <a:lnTo>
                    <a:pt x="5452109" y="212216"/>
                  </a:lnTo>
                  <a:lnTo>
                    <a:pt x="5453633" y="211455"/>
                  </a:lnTo>
                  <a:lnTo>
                    <a:pt x="5455158" y="210820"/>
                  </a:lnTo>
                  <a:lnTo>
                    <a:pt x="5456682" y="210058"/>
                  </a:lnTo>
                  <a:lnTo>
                    <a:pt x="5458206" y="209423"/>
                  </a:lnTo>
                  <a:lnTo>
                    <a:pt x="5459730" y="208661"/>
                  </a:lnTo>
                  <a:lnTo>
                    <a:pt x="5461254" y="207899"/>
                  </a:lnTo>
                  <a:lnTo>
                    <a:pt x="5462778" y="207263"/>
                  </a:lnTo>
                  <a:lnTo>
                    <a:pt x="5464302" y="206501"/>
                  </a:lnTo>
                  <a:lnTo>
                    <a:pt x="5465826" y="205866"/>
                  </a:lnTo>
                  <a:lnTo>
                    <a:pt x="5467350" y="205105"/>
                  </a:lnTo>
                  <a:lnTo>
                    <a:pt x="5468874" y="204343"/>
                  </a:lnTo>
                  <a:lnTo>
                    <a:pt x="5470398" y="203708"/>
                  </a:lnTo>
                  <a:lnTo>
                    <a:pt x="5471922" y="202946"/>
                  </a:lnTo>
                  <a:lnTo>
                    <a:pt x="5473446" y="202311"/>
                  </a:lnTo>
                  <a:lnTo>
                    <a:pt x="5474970" y="201549"/>
                  </a:lnTo>
                  <a:lnTo>
                    <a:pt x="5476494" y="200787"/>
                  </a:lnTo>
                  <a:lnTo>
                    <a:pt x="5478017" y="200151"/>
                  </a:lnTo>
                  <a:lnTo>
                    <a:pt x="5479541" y="199389"/>
                  </a:lnTo>
                  <a:lnTo>
                    <a:pt x="5481065" y="198627"/>
                  </a:lnTo>
                  <a:lnTo>
                    <a:pt x="5482589" y="197993"/>
                  </a:lnTo>
                  <a:lnTo>
                    <a:pt x="5484113" y="197231"/>
                  </a:lnTo>
                  <a:lnTo>
                    <a:pt x="5485637" y="196596"/>
                  </a:lnTo>
                  <a:lnTo>
                    <a:pt x="5487161" y="195834"/>
                  </a:lnTo>
                  <a:lnTo>
                    <a:pt x="5488685" y="195072"/>
                  </a:lnTo>
                  <a:lnTo>
                    <a:pt x="5490209" y="194437"/>
                  </a:lnTo>
                  <a:lnTo>
                    <a:pt x="5491733" y="193675"/>
                  </a:lnTo>
                  <a:lnTo>
                    <a:pt x="5493258" y="193039"/>
                  </a:lnTo>
                  <a:lnTo>
                    <a:pt x="5494782" y="192277"/>
                  </a:lnTo>
                  <a:lnTo>
                    <a:pt x="5496306" y="191515"/>
                  </a:lnTo>
                  <a:lnTo>
                    <a:pt x="5497830" y="190881"/>
                  </a:lnTo>
                  <a:lnTo>
                    <a:pt x="5499354" y="190119"/>
                  </a:lnTo>
                  <a:lnTo>
                    <a:pt x="5500878" y="189484"/>
                  </a:lnTo>
                  <a:lnTo>
                    <a:pt x="5502402" y="188722"/>
                  </a:lnTo>
                  <a:lnTo>
                    <a:pt x="5503926" y="187960"/>
                  </a:lnTo>
                  <a:lnTo>
                    <a:pt x="5505450" y="187325"/>
                  </a:lnTo>
                  <a:lnTo>
                    <a:pt x="5506974" y="186562"/>
                  </a:lnTo>
                  <a:lnTo>
                    <a:pt x="5508498" y="185800"/>
                  </a:lnTo>
                  <a:lnTo>
                    <a:pt x="5510022" y="185165"/>
                  </a:lnTo>
                  <a:lnTo>
                    <a:pt x="5511546" y="184403"/>
                  </a:lnTo>
                  <a:lnTo>
                    <a:pt x="5513070" y="183769"/>
                  </a:lnTo>
                  <a:lnTo>
                    <a:pt x="5514594" y="183007"/>
                  </a:lnTo>
                  <a:lnTo>
                    <a:pt x="5516117" y="182245"/>
                  </a:lnTo>
                  <a:lnTo>
                    <a:pt x="5517641" y="181610"/>
                  </a:lnTo>
                  <a:lnTo>
                    <a:pt x="5519165" y="180848"/>
                  </a:lnTo>
                  <a:lnTo>
                    <a:pt x="5520689" y="180212"/>
                  </a:lnTo>
                  <a:lnTo>
                    <a:pt x="5522213" y="179450"/>
                  </a:lnTo>
                  <a:lnTo>
                    <a:pt x="5523737" y="178688"/>
                  </a:lnTo>
                  <a:lnTo>
                    <a:pt x="5525261" y="178053"/>
                  </a:lnTo>
                  <a:lnTo>
                    <a:pt x="5526785" y="177291"/>
                  </a:lnTo>
                  <a:lnTo>
                    <a:pt x="5528309" y="176657"/>
                  </a:lnTo>
                  <a:lnTo>
                    <a:pt x="5529833" y="175895"/>
                  </a:lnTo>
                  <a:lnTo>
                    <a:pt x="5531358" y="175133"/>
                  </a:lnTo>
                  <a:lnTo>
                    <a:pt x="5532882" y="174498"/>
                  </a:lnTo>
                  <a:lnTo>
                    <a:pt x="5534406" y="173736"/>
                  </a:lnTo>
                  <a:lnTo>
                    <a:pt x="5535930" y="172974"/>
                  </a:lnTo>
                  <a:lnTo>
                    <a:pt x="5537454" y="172338"/>
                  </a:lnTo>
                  <a:lnTo>
                    <a:pt x="5538978" y="171576"/>
                  </a:lnTo>
                  <a:lnTo>
                    <a:pt x="5540502" y="170941"/>
                  </a:lnTo>
                  <a:lnTo>
                    <a:pt x="5542026" y="170180"/>
                  </a:lnTo>
                  <a:lnTo>
                    <a:pt x="5543550" y="169418"/>
                  </a:lnTo>
                  <a:lnTo>
                    <a:pt x="5545074" y="168783"/>
                  </a:lnTo>
                  <a:lnTo>
                    <a:pt x="5546598" y="168021"/>
                  </a:lnTo>
                  <a:lnTo>
                    <a:pt x="5548122" y="167386"/>
                  </a:lnTo>
                  <a:lnTo>
                    <a:pt x="5549646" y="166624"/>
                  </a:lnTo>
                  <a:lnTo>
                    <a:pt x="5551170" y="165862"/>
                  </a:lnTo>
                  <a:lnTo>
                    <a:pt x="5552694" y="165226"/>
                  </a:lnTo>
                  <a:lnTo>
                    <a:pt x="5554217" y="164464"/>
                  </a:lnTo>
                  <a:lnTo>
                    <a:pt x="5555741" y="163830"/>
                  </a:lnTo>
                  <a:lnTo>
                    <a:pt x="5557265" y="163068"/>
                  </a:lnTo>
                  <a:lnTo>
                    <a:pt x="5558789" y="162306"/>
                  </a:lnTo>
                  <a:lnTo>
                    <a:pt x="5560313" y="161671"/>
                  </a:lnTo>
                  <a:lnTo>
                    <a:pt x="5561837" y="160909"/>
                  </a:lnTo>
                  <a:lnTo>
                    <a:pt x="5563361" y="160147"/>
                  </a:lnTo>
                  <a:lnTo>
                    <a:pt x="5564885" y="159512"/>
                  </a:lnTo>
                  <a:lnTo>
                    <a:pt x="5566409" y="158750"/>
                  </a:lnTo>
                  <a:lnTo>
                    <a:pt x="5567933" y="158114"/>
                  </a:lnTo>
                  <a:lnTo>
                    <a:pt x="5569458" y="157352"/>
                  </a:lnTo>
                  <a:lnTo>
                    <a:pt x="5570982" y="156590"/>
                  </a:lnTo>
                  <a:lnTo>
                    <a:pt x="5572506" y="155956"/>
                  </a:lnTo>
                  <a:lnTo>
                    <a:pt x="5574030" y="155194"/>
                  </a:lnTo>
                  <a:lnTo>
                    <a:pt x="5575554" y="154559"/>
                  </a:lnTo>
                  <a:lnTo>
                    <a:pt x="5577078" y="153797"/>
                  </a:lnTo>
                  <a:lnTo>
                    <a:pt x="5578602" y="153035"/>
                  </a:lnTo>
                  <a:lnTo>
                    <a:pt x="5580126" y="152400"/>
                  </a:lnTo>
                  <a:lnTo>
                    <a:pt x="5581650" y="151637"/>
                  </a:lnTo>
                  <a:lnTo>
                    <a:pt x="5583174" y="151002"/>
                  </a:lnTo>
                  <a:lnTo>
                    <a:pt x="5584698" y="150240"/>
                  </a:lnTo>
                  <a:lnTo>
                    <a:pt x="5586222" y="149478"/>
                  </a:lnTo>
                  <a:lnTo>
                    <a:pt x="5587746" y="148844"/>
                  </a:lnTo>
                  <a:lnTo>
                    <a:pt x="5589270" y="148082"/>
                  </a:lnTo>
                  <a:lnTo>
                    <a:pt x="5590794" y="147320"/>
                  </a:lnTo>
                  <a:lnTo>
                    <a:pt x="5592317" y="146685"/>
                  </a:lnTo>
                  <a:lnTo>
                    <a:pt x="5593841" y="145923"/>
                  </a:lnTo>
                  <a:lnTo>
                    <a:pt x="5595365" y="145287"/>
                  </a:lnTo>
                  <a:lnTo>
                    <a:pt x="5596889" y="144525"/>
                  </a:lnTo>
                  <a:lnTo>
                    <a:pt x="5598413" y="143763"/>
                  </a:lnTo>
                  <a:lnTo>
                    <a:pt x="5599937" y="143128"/>
                  </a:lnTo>
                  <a:lnTo>
                    <a:pt x="5601461" y="142366"/>
                  </a:lnTo>
                  <a:lnTo>
                    <a:pt x="5602985" y="141732"/>
                  </a:lnTo>
                  <a:lnTo>
                    <a:pt x="5604509" y="140970"/>
                  </a:lnTo>
                  <a:lnTo>
                    <a:pt x="5606033" y="140208"/>
                  </a:lnTo>
                  <a:lnTo>
                    <a:pt x="5607558" y="139573"/>
                  </a:lnTo>
                  <a:lnTo>
                    <a:pt x="5609082" y="138811"/>
                  </a:lnTo>
                  <a:lnTo>
                    <a:pt x="5610606" y="138175"/>
                  </a:lnTo>
                  <a:lnTo>
                    <a:pt x="5612130" y="137413"/>
                  </a:lnTo>
                  <a:lnTo>
                    <a:pt x="5613654" y="136651"/>
                  </a:lnTo>
                  <a:lnTo>
                    <a:pt x="5615178" y="136016"/>
                  </a:lnTo>
                  <a:lnTo>
                    <a:pt x="5616702" y="135255"/>
                  </a:lnTo>
                  <a:lnTo>
                    <a:pt x="5618226" y="134493"/>
                  </a:lnTo>
                  <a:lnTo>
                    <a:pt x="5619750" y="133858"/>
                  </a:lnTo>
                  <a:lnTo>
                    <a:pt x="5621274" y="133096"/>
                  </a:lnTo>
                  <a:lnTo>
                    <a:pt x="5622798" y="132461"/>
                  </a:lnTo>
                  <a:lnTo>
                    <a:pt x="5624322" y="131699"/>
                  </a:lnTo>
                  <a:lnTo>
                    <a:pt x="5625846" y="130937"/>
                  </a:lnTo>
                  <a:lnTo>
                    <a:pt x="5627370" y="130301"/>
                  </a:lnTo>
                  <a:lnTo>
                    <a:pt x="5628894" y="129539"/>
                  </a:lnTo>
                  <a:lnTo>
                    <a:pt x="5630417" y="128905"/>
                  </a:lnTo>
                  <a:lnTo>
                    <a:pt x="5631941" y="128143"/>
                  </a:lnTo>
                  <a:lnTo>
                    <a:pt x="5633465" y="127381"/>
                  </a:lnTo>
                  <a:lnTo>
                    <a:pt x="5634989" y="126746"/>
                  </a:lnTo>
                  <a:lnTo>
                    <a:pt x="5636513" y="125984"/>
                  </a:lnTo>
                  <a:lnTo>
                    <a:pt x="5638037" y="125349"/>
                  </a:lnTo>
                  <a:lnTo>
                    <a:pt x="5639561" y="124587"/>
                  </a:lnTo>
                  <a:lnTo>
                    <a:pt x="5641085" y="123825"/>
                  </a:lnTo>
                  <a:lnTo>
                    <a:pt x="5642609" y="123189"/>
                  </a:lnTo>
                  <a:lnTo>
                    <a:pt x="5644133" y="122427"/>
                  </a:lnTo>
                  <a:lnTo>
                    <a:pt x="5645658" y="121665"/>
                  </a:lnTo>
                  <a:lnTo>
                    <a:pt x="5647182" y="121031"/>
                  </a:lnTo>
                  <a:lnTo>
                    <a:pt x="5648706" y="120269"/>
                  </a:lnTo>
                  <a:lnTo>
                    <a:pt x="5650230" y="119634"/>
                  </a:lnTo>
                  <a:lnTo>
                    <a:pt x="5651754" y="118872"/>
                  </a:lnTo>
                  <a:lnTo>
                    <a:pt x="5653278" y="118110"/>
                  </a:lnTo>
                  <a:lnTo>
                    <a:pt x="5654802" y="117475"/>
                  </a:lnTo>
                  <a:lnTo>
                    <a:pt x="5656326" y="116712"/>
                  </a:lnTo>
                  <a:lnTo>
                    <a:pt x="5657850" y="116077"/>
                  </a:lnTo>
                  <a:lnTo>
                    <a:pt x="5659374" y="115315"/>
                  </a:lnTo>
                  <a:lnTo>
                    <a:pt x="5660898" y="114553"/>
                  </a:lnTo>
                  <a:lnTo>
                    <a:pt x="5662422" y="113919"/>
                  </a:lnTo>
                  <a:lnTo>
                    <a:pt x="5663946" y="113157"/>
                  </a:lnTo>
                  <a:lnTo>
                    <a:pt x="5665470" y="112395"/>
                  </a:lnTo>
                  <a:lnTo>
                    <a:pt x="5666994" y="111760"/>
                  </a:lnTo>
                  <a:lnTo>
                    <a:pt x="5668517" y="110998"/>
                  </a:lnTo>
                  <a:lnTo>
                    <a:pt x="5670041" y="110362"/>
                  </a:lnTo>
                  <a:lnTo>
                    <a:pt x="5671565" y="109600"/>
                  </a:lnTo>
                  <a:lnTo>
                    <a:pt x="5673089" y="108838"/>
                  </a:lnTo>
                  <a:lnTo>
                    <a:pt x="5674613" y="108203"/>
                  </a:lnTo>
                  <a:lnTo>
                    <a:pt x="5676137" y="107441"/>
                  </a:lnTo>
                  <a:lnTo>
                    <a:pt x="5677661" y="106807"/>
                  </a:lnTo>
                  <a:lnTo>
                    <a:pt x="5679185" y="106045"/>
                  </a:lnTo>
                  <a:lnTo>
                    <a:pt x="5680709" y="105283"/>
                  </a:lnTo>
                  <a:lnTo>
                    <a:pt x="5682233" y="104648"/>
                  </a:lnTo>
                  <a:lnTo>
                    <a:pt x="5683758" y="103886"/>
                  </a:lnTo>
                  <a:lnTo>
                    <a:pt x="5685282" y="103250"/>
                  </a:lnTo>
                  <a:lnTo>
                    <a:pt x="5686806" y="102488"/>
                  </a:lnTo>
                  <a:lnTo>
                    <a:pt x="5688330" y="101726"/>
                  </a:lnTo>
                  <a:lnTo>
                    <a:pt x="5689854" y="101091"/>
                  </a:lnTo>
                  <a:lnTo>
                    <a:pt x="5691378" y="100330"/>
                  </a:lnTo>
                  <a:lnTo>
                    <a:pt x="5692902" y="99695"/>
                  </a:lnTo>
                  <a:lnTo>
                    <a:pt x="5694426" y="98933"/>
                  </a:lnTo>
                  <a:lnTo>
                    <a:pt x="5695950" y="98171"/>
                  </a:lnTo>
                  <a:lnTo>
                    <a:pt x="5697474" y="97536"/>
                  </a:lnTo>
                  <a:lnTo>
                    <a:pt x="5698998" y="96774"/>
                  </a:lnTo>
                  <a:lnTo>
                    <a:pt x="5700522" y="96012"/>
                  </a:lnTo>
                  <a:lnTo>
                    <a:pt x="5702046" y="95376"/>
                  </a:lnTo>
                  <a:lnTo>
                    <a:pt x="5703570" y="94614"/>
                  </a:lnTo>
                  <a:lnTo>
                    <a:pt x="5705094" y="93980"/>
                  </a:lnTo>
                  <a:lnTo>
                    <a:pt x="5706617" y="93218"/>
                  </a:lnTo>
                  <a:lnTo>
                    <a:pt x="5708141" y="92456"/>
                  </a:lnTo>
                  <a:lnTo>
                    <a:pt x="5709665" y="91821"/>
                  </a:lnTo>
                  <a:lnTo>
                    <a:pt x="5711189" y="91059"/>
                  </a:lnTo>
                  <a:lnTo>
                    <a:pt x="5712713" y="90424"/>
                  </a:lnTo>
                  <a:lnTo>
                    <a:pt x="5714237" y="89662"/>
                  </a:lnTo>
                  <a:lnTo>
                    <a:pt x="5715761" y="88900"/>
                  </a:lnTo>
                  <a:lnTo>
                    <a:pt x="5717285" y="88264"/>
                  </a:lnTo>
                  <a:lnTo>
                    <a:pt x="5718809" y="87502"/>
                  </a:lnTo>
                  <a:lnTo>
                    <a:pt x="5720333" y="86740"/>
                  </a:lnTo>
                  <a:lnTo>
                    <a:pt x="5721858" y="86106"/>
                  </a:lnTo>
                  <a:lnTo>
                    <a:pt x="5723382" y="85344"/>
                  </a:lnTo>
                  <a:lnTo>
                    <a:pt x="5724906" y="84709"/>
                  </a:lnTo>
                  <a:lnTo>
                    <a:pt x="5726430" y="83947"/>
                  </a:lnTo>
                  <a:lnTo>
                    <a:pt x="5727954" y="83185"/>
                  </a:lnTo>
                  <a:lnTo>
                    <a:pt x="5729478" y="82550"/>
                  </a:lnTo>
                  <a:lnTo>
                    <a:pt x="5731002" y="81787"/>
                  </a:lnTo>
                  <a:lnTo>
                    <a:pt x="5732526" y="81152"/>
                  </a:lnTo>
                  <a:lnTo>
                    <a:pt x="5734050" y="80390"/>
                  </a:lnTo>
                  <a:lnTo>
                    <a:pt x="5735574" y="79628"/>
                  </a:lnTo>
                  <a:lnTo>
                    <a:pt x="5737098" y="78994"/>
                  </a:lnTo>
                  <a:lnTo>
                    <a:pt x="5738622" y="78232"/>
                  </a:lnTo>
                  <a:lnTo>
                    <a:pt x="5740146" y="77597"/>
                  </a:lnTo>
                  <a:lnTo>
                    <a:pt x="5741670" y="76835"/>
                  </a:lnTo>
                  <a:lnTo>
                    <a:pt x="5743194" y="76073"/>
                  </a:lnTo>
                  <a:lnTo>
                    <a:pt x="5744717" y="75437"/>
                  </a:lnTo>
                  <a:lnTo>
                    <a:pt x="5746241" y="74675"/>
                  </a:lnTo>
                  <a:lnTo>
                    <a:pt x="5747765" y="73913"/>
                  </a:lnTo>
                  <a:lnTo>
                    <a:pt x="5749289" y="73278"/>
                  </a:lnTo>
                  <a:lnTo>
                    <a:pt x="5750813" y="72516"/>
                  </a:lnTo>
                  <a:lnTo>
                    <a:pt x="5752337" y="71882"/>
                  </a:lnTo>
                  <a:lnTo>
                    <a:pt x="5753861" y="71120"/>
                  </a:lnTo>
                  <a:lnTo>
                    <a:pt x="5755385" y="70358"/>
                  </a:lnTo>
                  <a:lnTo>
                    <a:pt x="5756909" y="69723"/>
                  </a:lnTo>
                  <a:lnTo>
                    <a:pt x="5758433" y="68961"/>
                  </a:lnTo>
                  <a:lnTo>
                    <a:pt x="5759958" y="68325"/>
                  </a:lnTo>
                  <a:lnTo>
                    <a:pt x="5761482" y="67563"/>
                  </a:lnTo>
                  <a:lnTo>
                    <a:pt x="5763006" y="66801"/>
                  </a:lnTo>
                  <a:lnTo>
                    <a:pt x="5764530" y="66166"/>
                  </a:lnTo>
                  <a:lnTo>
                    <a:pt x="5766054" y="65405"/>
                  </a:lnTo>
                  <a:lnTo>
                    <a:pt x="5767578" y="64770"/>
                  </a:lnTo>
                  <a:lnTo>
                    <a:pt x="5769102" y="64008"/>
                  </a:lnTo>
                  <a:lnTo>
                    <a:pt x="5770626" y="63246"/>
                  </a:lnTo>
                  <a:lnTo>
                    <a:pt x="5772150" y="62611"/>
                  </a:lnTo>
                  <a:lnTo>
                    <a:pt x="5773674" y="61849"/>
                  </a:lnTo>
                  <a:lnTo>
                    <a:pt x="5775198" y="61087"/>
                  </a:lnTo>
                  <a:lnTo>
                    <a:pt x="5776722" y="60451"/>
                  </a:lnTo>
                  <a:lnTo>
                    <a:pt x="5778246" y="59689"/>
                  </a:lnTo>
                  <a:lnTo>
                    <a:pt x="5779770" y="59055"/>
                  </a:lnTo>
                  <a:lnTo>
                    <a:pt x="5781294" y="58293"/>
                  </a:lnTo>
                  <a:lnTo>
                    <a:pt x="5782817" y="57531"/>
                  </a:lnTo>
                  <a:lnTo>
                    <a:pt x="5784341" y="56896"/>
                  </a:lnTo>
                  <a:lnTo>
                    <a:pt x="5785865" y="56134"/>
                  </a:lnTo>
                  <a:lnTo>
                    <a:pt x="5787389" y="55499"/>
                  </a:lnTo>
                  <a:lnTo>
                    <a:pt x="5788913" y="54737"/>
                  </a:lnTo>
                  <a:lnTo>
                    <a:pt x="5790437" y="53975"/>
                  </a:lnTo>
                  <a:lnTo>
                    <a:pt x="5791961" y="53339"/>
                  </a:lnTo>
                  <a:lnTo>
                    <a:pt x="5793485" y="52577"/>
                  </a:lnTo>
                  <a:lnTo>
                    <a:pt x="5795009" y="51943"/>
                  </a:lnTo>
                  <a:lnTo>
                    <a:pt x="5796533" y="51181"/>
                  </a:lnTo>
                  <a:lnTo>
                    <a:pt x="5798058" y="50419"/>
                  </a:lnTo>
                  <a:lnTo>
                    <a:pt x="5799582" y="49784"/>
                  </a:lnTo>
                  <a:lnTo>
                    <a:pt x="5801106" y="49022"/>
                  </a:lnTo>
                  <a:lnTo>
                    <a:pt x="5802630" y="48260"/>
                  </a:lnTo>
                  <a:lnTo>
                    <a:pt x="5804154" y="47625"/>
                  </a:lnTo>
                  <a:lnTo>
                    <a:pt x="5805678" y="46862"/>
                  </a:lnTo>
                  <a:lnTo>
                    <a:pt x="5807202" y="46227"/>
                  </a:lnTo>
                  <a:lnTo>
                    <a:pt x="5808726" y="45465"/>
                  </a:lnTo>
                  <a:lnTo>
                    <a:pt x="5810250" y="44703"/>
                  </a:lnTo>
                  <a:lnTo>
                    <a:pt x="5811774" y="44069"/>
                  </a:lnTo>
                  <a:lnTo>
                    <a:pt x="5813298" y="43307"/>
                  </a:lnTo>
                  <a:lnTo>
                    <a:pt x="5814822" y="42672"/>
                  </a:lnTo>
                  <a:lnTo>
                    <a:pt x="5816346" y="41910"/>
                  </a:lnTo>
                  <a:lnTo>
                    <a:pt x="5817870" y="41148"/>
                  </a:lnTo>
                  <a:lnTo>
                    <a:pt x="5819394" y="40512"/>
                  </a:lnTo>
                  <a:lnTo>
                    <a:pt x="5820917" y="39750"/>
                  </a:lnTo>
                  <a:lnTo>
                    <a:pt x="5822441" y="39115"/>
                  </a:lnTo>
                  <a:lnTo>
                    <a:pt x="5823965" y="38353"/>
                  </a:lnTo>
                  <a:lnTo>
                    <a:pt x="5825489" y="37591"/>
                  </a:lnTo>
                  <a:lnTo>
                    <a:pt x="5827013" y="36957"/>
                  </a:lnTo>
                  <a:lnTo>
                    <a:pt x="5828537" y="36195"/>
                  </a:lnTo>
                  <a:lnTo>
                    <a:pt x="5830061" y="35433"/>
                  </a:lnTo>
                  <a:lnTo>
                    <a:pt x="5831585" y="34798"/>
                  </a:lnTo>
                  <a:lnTo>
                    <a:pt x="5833109" y="34036"/>
                  </a:lnTo>
                  <a:lnTo>
                    <a:pt x="5834633" y="33400"/>
                  </a:lnTo>
                  <a:lnTo>
                    <a:pt x="5836158" y="32638"/>
                  </a:lnTo>
                  <a:lnTo>
                    <a:pt x="5837682" y="31876"/>
                  </a:lnTo>
                  <a:lnTo>
                    <a:pt x="5839206" y="31241"/>
                  </a:lnTo>
                  <a:lnTo>
                    <a:pt x="5840730" y="30480"/>
                  </a:lnTo>
                  <a:lnTo>
                    <a:pt x="5842254" y="29845"/>
                  </a:lnTo>
                  <a:lnTo>
                    <a:pt x="5843778" y="29083"/>
                  </a:lnTo>
                  <a:lnTo>
                    <a:pt x="5845302" y="28321"/>
                  </a:lnTo>
                  <a:lnTo>
                    <a:pt x="5846826" y="27686"/>
                  </a:lnTo>
                  <a:lnTo>
                    <a:pt x="5848350" y="26924"/>
                  </a:lnTo>
                  <a:lnTo>
                    <a:pt x="5849874" y="26288"/>
                  </a:lnTo>
                  <a:lnTo>
                    <a:pt x="5851398" y="25526"/>
                  </a:lnTo>
                  <a:lnTo>
                    <a:pt x="5852922" y="24764"/>
                  </a:lnTo>
                  <a:lnTo>
                    <a:pt x="5854446" y="24130"/>
                  </a:lnTo>
                  <a:lnTo>
                    <a:pt x="5855970" y="23368"/>
                  </a:lnTo>
                  <a:lnTo>
                    <a:pt x="5857494" y="22606"/>
                  </a:lnTo>
                  <a:lnTo>
                    <a:pt x="5859017" y="21971"/>
                  </a:lnTo>
                  <a:lnTo>
                    <a:pt x="5860541" y="21209"/>
                  </a:lnTo>
                  <a:lnTo>
                    <a:pt x="5862065" y="20574"/>
                  </a:lnTo>
                  <a:lnTo>
                    <a:pt x="5863589" y="19812"/>
                  </a:lnTo>
                  <a:lnTo>
                    <a:pt x="5865113" y="19050"/>
                  </a:lnTo>
                  <a:lnTo>
                    <a:pt x="5866637" y="18414"/>
                  </a:lnTo>
                  <a:lnTo>
                    <a:pt x="5868161" y="17652"/>
                  </a:lnTo>
                  <a:lnTo>
                    <a:pt x="5869685" y="17018"/>
                  </a:lnTo>
                  <a:lnTo>
                    <a:pt x="5871209" y="16256"/>
                  </a:lnTo>
                  <a:lnTo>
                    <a:pt x="5872733" y="15494"/>
                  </a:lnTo>
                  <a:lnTo>
                    <a:pt x="5874258" y="14859"/>
                  </a:lnTo>
                  <a:lnTo>
                    <a:pt x="5875782" y="14097"/>
                  </a:lnTo>
                  <a:lnTo>
                    <a:pt x="5877306" y="13462"/>
                  </a:lnTo>
                  <a:lnTo>
                    <a:pt x="5878830" y="12700"/>
                  </a:lnTo>
                  <a:lnTo>
                    <a:pt x="5880354" y="11937"/>
                  </a:lnTo>
                  <a:lnTo>
                    <a:pt x="5881878" y="11302"/>
                  </a:lnTo>
                  <a:lnTo>
                    <a:pt x="5883402" y="10540"/>
                  </a:lnTo>
                  <a:lnTo>
                    <a:pt x="5884926" y="9778"/>
                  </a:lnTo>
                  <a:lnTo>
                    <a:pt x="5886450" y="9144"/>
                  </a:lnTo>
                  <a:lnTo>
                    <a:pt x="5887974" y="8382"/>
                  </a:lnTo>
                  <a:lnTo>
                    <a:pt x="5889498" y="7747"/>
                  </a:lnTo>
                  <a:lnTo>
                    <a:pt x="5891022" y="6985"/>
                  </a:lnTo>
                  <a:lnTo>
                    <a:pt x="5892546" y="6223"/>
                  </a:lnTo>
                  <a:lnTo>
                    <a:pt x="5894070" y="5587"/>
                  </a:lnTo>
                  <a:lnTo>
                    <a:pt x="5895594" y="4825"/>
                  </a:lnTo>
                  <a:lnTo>
                    <a:pt x="5897117" y="4190"/>
                  </a:lnTo>
                  <a:lnTo>
                    <a:pt x="5898641" y="3428"/>
                  </a:lnTo>
                  <a:lnTo>
                    <a:pt x="5900165" y="2666"/>
                  </a:lnTo>
                  <a:lnTo>
                    <a:pt x="5901689" y="2032"/>
                  </a:lnTo>
                  <a:lnTo>
                    <a:pt x="5903213" y="1270"/>
                  </a:lnTo>
                  <a:lnTo>
                    <a:pt x="5904737" y="635"/>
                  </a:lnTo>
                  <a:lnTo>
                    <a:pt x="5906008" y="0"/>
                  </a:lnTo>
                </a:path>
              </a:pathLst>
            </a:custGeom>
            <a:ln w="4572">
              <a:solidFill>
                <a:srgbClr val="FF2500"/>
              </a:solidFill>
            </a:ln>
          </p:spPr>
          <p:txBody>
            <a:bodyPr wrap="square" lIns="0" tIns="0" rIns="0" bIns="0" rtlCol="0"/>
            <a:lstStyle/>
            <a:p/>
          </p:txBody>
        </p:sp>
      </p:grpSp>
      <p:sp>
        <p:nvSpPr>
          <p:cNvPr id="11" name="object 11"/>
          <p:cNvSpPr txBox="1"/>
          <p:nvPr/>
        </p:nvSpPr>
        <p:spPr>
          <a:xfrm>
            <a:off x="2753360" y="3072764"/>
            <a:ext cx="596900" cy="165735"/>
          </a:xfrm>
          <a:prstGeom prst="rect">
            <a:avLst/>
          </a:prstGeom>
        </p:spPr>
        <p:txBody>
          <a:bodyPr vert="horz" wrap="square" lIns="0" tIns="12065" rIns="0" bIns="0" rtlCol="0">
            <a:spAutoFit/>
          </a:bodyPr>
          <a:lstStyle/>
          <a:p>
            <a:pPr marL="12700">
              <a:lnSpc>
                <a:spcPct val="100000"/>
              </a:lnSpc>
              <a:spcBef>
                <a:spcPts val="95"/>
              </a:spcBef>
            </a:pPr>
            <a:r>
              <a:rPr sz="1000" spc="-30" dirty="0">
                <a:latin typeface="Times New Roman" panose="02020603050405020304"/>
                <a:cs typeface="Times New Roman" panose="02020603050405020304"/>
              </a:rPr>
              <a:t>Total</a:t>
            </a:r>
            <a:r>
              <a:rPr sz="1000" spc="-65" dirty="0">
                <a:latin typeface="Times New Roman" panose="02020603050405020304"/>
                <a:cs typeface="Times New Roman" panose="02020603050405020304"/>
              </a:rPr>
              <a:t> </a:t>
            </a:r>
            <a:r>
              <a:rPr sz="1000" spc="-10" dirty="0">
                <a:latin typeface="Times New Roman" panose="02020603050405020304"/>
                <a:cs typeface="Times New Roman" panose="02020603050405020304"/>
              </a:rPr>
              <a:t>regret</a:t>
            </a:r>
            <a:endParaRPr sz="1000">
              <a:latin typeface="Times New Roman" panose="02020603050405020304"/>
              <a:cs typeface="Times New Roman" panose="02020603050405020304"/>
            </a:endParaRPr>
          </a:p>
        </p:txBody>
      </p:sp>
      <p:sp>
        <p:nvSpPr>
          <p:cNvPr id="12" name="object 12"/>
          <p:cNvSpPr txBox="1"/>
          <p:nvPr/>
        </p:nvSpPr>
        <p:spPr>
          <a:xfrm>
            <a:off x="7738490" y="2652902"/>
            <a:ext cx="461645" cy="165735"/>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2500"/>
                </a:solidFill>
                <a:latin typeface="Times New Roman" panose="02020603050405020304"/>
                <a:cs typeface="Times New Roman" panose="02020603050405020304"/>
              </a:rPr>
              <a:t>ϵ-greedy</a:t>
            </a:r>
            <a:endParaRPr sz="1000">
              <a:latin typeface="Times New Roman" panose="02020603050405020304"/>
              <a:cs typeface="Times New Roman" panose="02020603050405020304"/>
            </a:endParaRPr>
          </a:p>
        </p:txBody>
      </p:sp>
      <p:sp>
        <p:nvSpPr>
          <p:cNvPr id="13" name="object 13"/>
          <p:cNvSpPr txBox="1"/>
          <p:nvPr/>
        </p:nvSpPr>
        <p:spPr>
          <a:xfrm>
            <a:off x="6185661" y="2487294"/>
            <a:ext cx="368935" cy="165735"/>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0433FF"/>
                </a:solidFill>
                <a:latin typeface="Times New Roman" panose="02020603050405020304"/>
                <a:cs typeface="Times New Roman" panose="02020603050405020304"/>
              </a:rPr>
              <a:t>greedy</a:t>
            </a:r>
            <a:endParaRPr sz="1000">
              <a:latin typeface="Times New Roman" panose="02020603050405020304"/>
              <a:cs typeface="Times New Roman" panose="02020603050405020304"/>
            </a:endParaRPr>
          </a:p>
        </p:txBody>
      </p:sp>
      <p:sp>
        <p:nvSpPr>
          <p:cNvPr id="14" name="object 14"/>
          <p:cNvSpPr txBox="1"/>
          <p:nvPr/>
        </p:nvSpPr>
        <p:spPr>
          <a:xfrm>
            <a:off x="3714369" y="4543805"/>
            <a:ext cx="67945" cy="104775"/>
          </a:xfrm>
          <a:prstGeom prst="rect">
            <a:avLst/>
          </a:prstGeom>
        </p:spPr>
        <p:txBody>
          <a:bodyPr vert="horz" wrap="square" lIns="0" tIns="12700" rIns="0" bIns="0" rtlCol="0">
            <a:spAutoFit/>
          </a:bodyPr>
          <a:lstStyle/>
          <a:p>
            <a:pPr marL="12700">
              <a:lnSpc>
                <a:spcPct val="100000"/>
              </a:lnSpc>
              <a:spcBef>
                <a:spcPts val="100"/>
              </a:spcBef>
            </a:pPr>
            <a:r>
              <a:rPr sz="600" spc="-50" dirty="0">
                <a:latin typeface="Arial MT"/>
                <a:cs typeface="Arial MT"/>
              </a:rPr>
              <a:t>1</a:t>
            </a:r>
            <a:endParaRPr sz="600">
              <a:latin typeface="Arial MT"/>
              <a:cs typeface="Arial MT"/>
            </a:endParaRPr>
          </a:p>
        </p:txBody>
      </p:sp>
      <p:sp>
        <p:nvSpPr>
          <p:cNvPr id="15" name="object 15"/>
          <p:cNvSpPr txBox="1"/>
          <p:nvPr/>
        </p:nvSpPr>
        <p:spPr>
          <a:xfrm>
            <a:off x="4025645" y="4543805"/>
            <a:ext cx="67945" cy="104775"/>
          </a:xfrm>
          <a:prstGeom prst="rect">
            <a:avLst/>
          </a:prstGeom>
        </p:spPr>
        <p:txBody>
          <a:bodyPr vert="horz" wrap="square" lIns="0" tIns="12700" rIns="0" bIns="0" rtlCol="0">
            <a:spAutoFit/>
          </a:bodyPr>
          <a:lstStyle/>
          <a:p>
            <a:pPr marL="12700">
              <a:lnSpc>
                <a:spcPct val="100000"/>
              </a:lnSpc>
              <a:spcBef>
                <a:spcPts val="100"/>
              </a:spcBef>
            </a:pPr>
            <a:r>
              <a:rPr sz="600" spc="-50" dirty="0">
                <a:latin typeface="Arial MT"/>
                <a:cs typeface="Arial MT"/>
              </a:rPr>
              <a:t>2</a:t>
            </a:r>
            <a:endParaRPr sz="600">
              <a:latin typeface="Arial MT"/>
              <a:cs typeface="Arial MT"/>
            </a:endParaRPr>
          </a:p>
        </p:txBody>
      </p:sp>
      <p:sp>
        <p:nvSpPr>
          <p:cNvPr id="16" name="object 16"/>
          <p:cNvSpPr txBox="1"/>
          <p:nvPr/>
        </p:nvSpPr>
        <p:spPr>
          <a:xfrm>
            <a:off x="4339589" y="4543805"/>
            <a:ext cx="67945" cy="104775"/>
          </a:xfrm>
          <a:prstGeom prst="rect">
            <a:avLst/>
          </a:prstGeom>
        </p:spPr>
        <p:txBody>
          <a:bodyPr vert="horz" wrap="square" lIns="0" tIns="12700" rIns="0" bIns="0" rtlCol="0">
            <a:spAutoFit/>
          </a:bodyPr>
          <a:lstStyle/>
          <a:p>
            <a:pPr marL="12700">
              <a:lnSpc>
                <a:spcPct val="100000"/>
              </a:lnSpc>
              <a:spcBef>
                <a:spcPts val="100"/>
              </a:spcBef>
            </a:pPr>
            <a:r>
              <a:rPr sz="600" spc="-50" dirty="0">
                <a:latin typeface="Arial MT"/>
                <a:cs typeface="Arial MT"/>
              </a:rPr>
              <a:t>3</a:t>
            </a:r>
            <a:endParaRPr sz="600">
              <a:latin typeface="Arial MT"/>
              <a:cs typeface="Arial MT"/>
            </a:endParaRPr>
          </a:p>
        </p:txBody>
      </p:sp>
      <p:sp>
        <p:nvSpPr>
          <p:cNvPr id="17" name="object 17"/>
          <p:cNvSpPr txBox="1"/>
          <p:nvPr/>
        </p:nvSpPr>
        <p:spPr>
          <a:xfrm>
            <a:off x="4650485" y="4543805"/>
            <a:ext cx="67945" cy="104775"/>
          </a:xfrm>
          <a:prstGeom prst="rect">
            <a:avLst/>
          </a:prstGeom>
        </p:spPr>
        <p:txBody>
          <a:bodyPr vert="horz" wrap="square" lIns="0" tIns="12700" rIns="0" bIns="0" rtlCol="0">
            <a:spAutoFit/>
          </a:bodyPr>
          <a:lstStyle/>
          <a:p>
            <a:pPr marL="12700">
              <a:lnSpc>
                <a:spcPct val="100000"/>
              </a:lnSpc>
              <a:spcBef>
                <a:spcPts val="100"/>
              </a:spcBef>
            </a:pPr>
            <a:r>
              <a:rPr sz="600" spc="-50" dirty="0">
                <a:latin typeface="Arial MT"/>
                <a:cs typeface="Arial MT"/>
              </a:rPr>
              <a:t>4</a:t>
            </a:r>
            <a:endParaRPr sz="600">
              <a:latin typeface="Arial MT"/>
              <a:cs typeface="Arial MT"/>
            </a:endParaRPr>
          </a:p>
        </p:txBody>
      </p:sp>
      <p:sp>
        <p:nvSpPr>
          <p:cNvPr id="18" name="object 18"/>
          <p:cNvSpPr txBox="1"/>
          <p:nvPr/>
        </p:nvSpPr>
        <p:spPr>
          <a:xfrm>
            <a:off x="4962905" y="4543805"/>
            <a:ext cx="67945" cy="104775"/>
          </a:xfrm>
          <a:prstGeom prst="rect">
            <a:avLst/>
          </a:prstGeom>
        </p:spPr>
        <p:txBody>
          <a:bodyPr vert="horz" wrap="square" lIns="0" tIns="12700" rIns="0" bIns="0" rtlCol="0">
            <a:spAutoFit/>
          </a:bodyPr>
          <a:lstStyle/>
          <a:p>
            <a:pPr marL="12700">
              <a:lnSpc>
                <a:spcPct val="100000"/>
              </a:lnSpc>
              <a:spcBef>
                <a:spcPts val="100"/>
              </a:spcBef>
            </a:pPr>
            <a:r>
              <a:rPr sz="600" spc="-50" dirty="0">
                <a:latin typeface="Arial MT"/>
                <a:cs typeface="Arial MT"/>
              </a:rPr>
              <a:t>5</a:t>
            </a:r>
            <a:endParaRPr sz="600">
              <a:latin typeface="Arial MT"/>
              <a:cs typeface="Arial MT"/>
            </a:endParaRPr>
          </a:p>
        </p:txBody>
      </p:sp>
      <p:sp>
        <p:nvSpPr>
          <p:cNvPr id="19" name="object 19"/>
          <p:cNvSpPr txBox="1"/>
          <p:nvPr/>
        </p:nvSpPr>
        <p:spPr>
          <a:xfrm>
            <a:off x="5275326" y="4543805"/>
            <a:ext cx="67945" cy="104775"/>
          </a:xfrm>
          <a:prstGeom prst="rect">
            <a:avLst/>
          </a:prstGeom>
        </p:spPr>
        <p:txBody>
          <a:bodyPr vert="horz" wrap="square" lIns="0" tIns="12700" rIns="0" bIns="0" rtlCol="0">
            <a:spAutoFit/>
          </a:bodyPr>
          <a:lstStyle/>
          <a:p>
            <a:pPr marL="12700">
              <a:lnSpc>
                <a:spcPct val="100000"/>
              </a:lnSpc>
              <a:spcBef>
                <a:spcPts val="100"/>
              </a:spcBef>
            </a:pPr>
            <a:r>
              <a:rPr sz="600" spc="-50" dirty="0">
                <a:latin typeface="Arial MT"/>
                <a:cs typeface="Arial MT"/>
              </a:rPr>
              <a:t>6</a:t>
            </a:r>
            <a:endParaRPr sz="600">
              <a:latin typeface="Arial MT"/>
              <a:cs typeface="Arial MT"/>
            </a:endParaRPr>
          </a:p>
        </p:txBody>
      </p:sp>
      <p:sp>
        <p:nvSpPr>
          <p:cNvPr id="20" name="object 20"/>
          <p:cNvSpPr txBox="1"/>
          <p:nvPr/>
        </p:nvSpPr>
        <p:spPr>
          <a:xfrm>
            <a:off x="5587746" y="4543805"/>
            <a:ext cx="67945" cy="104775"/>
          </a:xfrm>
          <a:prstGeom prst="rect">
            <a:avLst/>
          </a:prstGeom>
        </p:spPr>
        <p:txBody>
          <a:bodyPr vert="horz" wrap="square" lIns="0" tIns="12700" rIns="0" bIns="0" rtlCol="0">
            <a:spAutoFit/>
          </a:bodyPr>
          <a:lstStyle/>
          <a:p>
            <a:pPr marL="12700">
              <a:lnSpc>
                <a:spcPct val="100000"/>
              </a:lnSpc>
              <a:spcBef>
                <a:spcPts val="100"/>
              </a:spcBef>
            </a:pPr>
            <a:r>
              <a:rPr sz="600" spc="-50" dirty="0">
                <a:latin typeface="Arial MT"/>
                <a:cs typeface="Arial MT"/>
              </a:rPr>
              <a:t>7</a:t>
            </a:r>
            <a:endParaRPr sz="600">
              <a:latin typeface="Arial MT"/>
              <a:cs typeface="Arial MT"/>
            </a:endParaRPr>
          </a:p>
        </p:txBody>
      </p:sp>
      <p:sp>
        <p:nvSpPr>
          <p:cNvPr id="21" name="object 21"/>
          <p:cNvSpPr txBox="1"/>
          <p:nvPr/>
        </p:nvSpPr>
        <p:spPr>
          <a:xfrm>
            <a:off x="5898896" y="4543805"/>
            <a:ext cx="67945" cy="104775"/>
          </a:xfrm>
          <a:prstGeom prst="rect">
            <a:avLst/>
          </a:prstGeom>
        </p:spPr>
        <p:txBody>
          <a:bodyPr vert="horz" wrap="square" lIns="0" tIns="12700" rIns="0" bIns="0" rtlCol="0">
            <a:spAutoFit/>
          </a:bodyPr>
          <a:lstStyle/>
          <a:p>
            <a:pPr marL="12700">
              <a:lnSpc>
                <a:spcPct val="100000"/>
              </a:lnSpc>
              <a:spcBef>
                <a:spcPts val="100"/>
              </a:spcBef>
            </a:pPr>
            <a:r>
              <a:rPr sz="600" spc="-50" dirty="0">
                <a:latin typeface="Arial MT"/>
                <a:cs typeface="Arial MT"/>
              </a:rPr>
              <a:t>8</a:t>
            </a:r>
            <a:endParaRPr sz="600">
              <a:latin typeface="Arial MT"/>
              <a:cs typeface="Arial MT"/>
            </a:endParaRPr>
          </a:p>
        </p:txBody>
      </p:sp>
      <p:sp>
        <p:nvSpPr>
          <p:cNvPr id="22" name="object 22"/>
          <p:cNvSpPr txBox="1"/>
          <p:nvPr/>
        </p:nvSpPr>
        <p:spPr>
          <a:xfrm>
            <a:off x="5994908" y="4522690"/>
            <a:ext cx="606425" cy="314325"/>
          </a:xfrm>
          <a:prstGeom prst="rect">
            <a:avLst/>
          </a:prstGeom>
        </p:spPr>
        <p:txBody>
          <a:bodyPr vert="horz" wrap="square" lIns="0" tIns="33655" rIns="0" bIns="0" rtlCol="0">
            <a:spAutoFit/>
          </a:bodyPr>
          <a:lstStyle/>
          <a:p>
            <a:pPr marL="228600">
              <a:lnSpc>
                <a:spcPct val="100000"/>
              </a:lnSpc>
              <a:spcBef>
                <a:spcPts val="265"/>
              </a:spcBef>
              <a:tabLst>
                <a:tab pos="522605" algn="l"/>
              </a:tabLst>
            </a:pPr>
            <a:r>
              <a:rPr sz="600" spc="-50" dirty="0">
                <a:latin typeface="Arial MT"/>
                <a:cs typeface="Arial MT"/>
              </a:rPr>
              <a:t>9</a:t>
            </a:r>
            <a:r>
              <a:rPr sz="600" dirty="0">
                <a:latin typeface="Arial MT"/>
                <a:cs typeface="Arial MT"/>
              </a:rPr>
              <a:t>	</a:t>
            </a:r>
            <a:r>
              <a:rPr sz="600" spc="-40" dirty="0">
                <a:latin typeface="Arial MT"/>
                <a:cs typeface="Arial MT"/>
              </a:rPr>
              <a:t>10</a:t>
            </a:r>
            <a:endParaRPr sz="600">
              <a:latin typeface="Arial MT"/>
              <a:cs typeface="Arial MT"/>
            </a:endParaRPr>
          </a:p>
          <a:p>
            <a:pPr marL="12700">
              <a:lnSpc>
                <a:spcPct val="100000"/>
              </a:lnSpc>
              <a:spcBef>
                <a:spcPts val="270"/>
              </a:spcBef>
            </a:pPr>
            <a:r>
              <a:rPr sz="1000" spc="-30" dirty="0">
                <a:latin typeface="Times New Roman" panose="02020603050405020304"/>
                <a:cs typeface="Times New Roman" panose="02020603050405020304"/>
              </a:rPr>
              <a:t>Time-</a:t>
            </a:r>
            <a:r>
              <a:rPr sz="1000" spc="-10" dirty="0">
                <a:latin typeface="Times New Roman" panose="02020603050405020304"/>
                <a:cs typeface="Times New Roman" panose="02020603050405020304"/>
              </a:rPr>
              <a:t>steps</a:t>
            </a:r>
            <a:endParaRPr sz="1000">
              <a:latin typeface="Times New Roman" panose="02020603050405020304"/>
              <a:cs typeface="Times New Roman" panose="02020603050405020304"/>
            </a:endParaRPr>
          </a:p>
        </p:txBody>
      </p:sp>
      <p:sp>
        <p:nvSpPr>
          <p:cNvPr id="23" name="object 23"/>
          <p:cNvSpPr txBox="1"/>
          <p:nvPr/>
        </p:nvSpPr>
        <p:spPr>
          <a:xfrm>
            <a:off x="7258558" y="3267836"/>
            <a:ext cx="941705" cy="165735"/>
          </a:xfrm>
          <a:prstGeom prst="rect">
            <a:avLst/>
          </a:prstGeom>
        </p:spPr>
        <p:txBody>
          <a:bodyPr vert="horz" wrap="square" lIns="0" tIns="12065" rIns="0" bIns="0" rtlCol="0">
            <a:spAutoFit/>
          </a:bodyPr>
          <a:lstStyle/>
          <a:p>
            <a:pPr marL="12700">
              <a:lnSpc>
                <a:spcPct val="100000"/>
              </a:lnSpc>
              <a:spcBef>
                <a:spcPts val="95"/>
              </a:spcBef>
            </a:pPr>
            <a:r>
              <a:rPr sz="1000" spc="-10" dirty="0">
                <a:latin typeface="Times New Roman" panose="02020603050405020304"/>
                <a:cs typeface="Times New Roman" panose="02020603050405020304"/>
              </a:rPr>
              <a:t>decaying</a:t>
            </a:r>
            <a:r>
              <a:rPr sz="1000" spc="-65" dirty="0">
                <a:latin typeface="Times New Roman" panose="02020603050405020304"/>
                <a:cs typeface="Times New Roman" panose="02020603050405020304"/>
              </a:rPr>
              <a:t> </a:t>
            </a:r>
            <a:r>
              <a:rPr sz="1000" spc="-10" dirty="0">
                <a:latin typeface="Times New Roman" panose="02020603050405020304"/>
                <a:cs typeface="Times New Roman" panose="02020603050405020304"/>
              </a:rPr>
              <a:t>ϵ-greedy</a:t>
            </a:r>
            <a:endParaRPr sz="1000">
              <a:latin typeface="Times New Roman" panose="02020603050405020304"/>
              <a:cs typeface="Times New Roman" panose="02020603050405020304"/>
            </a:endParaRPr>
          </a:p>
        </p:txBody>
      </p:sp>
      <p:sp>
        <p:nvSpPr>
          <p:cNvPr id="24" name="object 24"/>
          <p:cNvSpPr/>
          <p:nvPr/>
        </p:nvSpPr>
        <p:spPr>
          <a:xfrm>
            <a:off x="2531363" y="5373673"/>
            <a:ext cx="121920" cy="121920"/>
          </a:xfrm>
          <a:custGeom>
            <a:avLst/>
            <a:gdLst/>
            <a:ahLst/>
            <a:cxnLst/>
            <a:rect l="l" t="t" r="r" b="b"/>
            <a:pathLst>
              <a:path w="121919" h="121920">
                <a:moveTo>
                  <a:pt x="121867" y="0"/>
                </a:moveTo>
                <a:lnTo>
                  <a:pt x="0" y="0"/>
                </a:lnTo>
                <a:lnTo>
                  <a:pt x="0" y="121870"/>
                </a:lnTo>
                <a:lnTo>
                  <a:pt x="121867" y="121870"/>
                </a:lnTo>
                <a:lnTo>
                  <a:pt x="121867" y="0"/>
                </a:lnTo>
                <a:close/>
              </a:path>
            </a:pathLst>
          </a:custGeom>
          <a:solidFill>
            <a:srgbClr val="3333B1"/>
          </a:solidFill>
        </p:spPr>
        <p:txBody>
          <a:bodyPr wrap="square" lIns="0" tIns="0" rIns="0" bIns="0" rtlCol="0"/>
          <a:lstStyle/>
          <a:p/>
        </p:txBody>
      </p:sp>
      <p:sp>
        <p:nvSpPr>
          <p:cNvPr id="25" name="object 25"/>
          <p:cNvSpPr/>
          <p:nvPr/>
        </p:nvSpPr>
        <p:spPr>
          <a:xfrm>
            <a:off x="2531363" y="5789674"/>
            <a:ext cx="121920" cy="121920"/>
          </a:xfrm>
          <a:custGeom>
            <a:avLst/>
            <a:gdLst/>
            <a:ahLst/>
            <a:cxnLst/>
            <a:rect l="l" t="t" r="r" b="b"/>
            <a:pathLst>
              <a:path w="121919" h="121920">
                <a:moveTo>
                  <a:pt x="121867" y="0"/>
                </a:moveTo>
                <a:lnTo>
                  <a:pt x="0" y="0"/>
                </a:lnTo>
                <a:lnTo>
                  <a:pt x="0" y="121870"/>
                </a:lnTo>
                <a:lnTo>
                  <a:pt x="121867" y="121870"/>
                </a:lnTo>
                <a:lnTo>
                  <a:pt x="121867" y="0"/>
                </a:lnTo>
                <a:close/>
              </a:path>
            </a:pathLst>
          </a:custGeom>
          <a:solidFill>
            <a:srgbClr val="3333B1"/>
          </a:solidFill>
        </p:spPr>
        <p:txBody>
          <a:bodyPr wrap="square" lIns="0" tIns="0" rIns="0" bIns="0" rtlCol="0"/>
          <a:lstStyle/>
          <a:p/>
        </p:txBody>
      </p:sp>
      <p:sp>
        <p:nvSpPr>
          <p:cNvPr id="26" name="object 26"/>
          <p:cNvSpPr/>
          <p:nvPr/>
        </p:nvSpPr>
        <p:spPr>
          <a:xfrm>
            <a:off x="2531363" y="6207250"/>
            <a:ext cx="121920" cy="121920"/>
          </a:xfrm>
          <a:custGeom>
            <a:avLst/>
            <a:gdLst/>
            <a:ahLst/>
            <a:cxnLst/>
            <a:rect l="l" t="t" r="r" b="b"/>
            <a:pathLst>
              <a:path w="121919" h="121920">
                <a:moveTo>
                  <a:pt x="121867" y="0"/>
                </a:moveTo>
                <a:lnTo>
                  <a:pt x="0" y="0"/>
                </a:lnTo>
                <a:lnTo>
                  <a:pt x="0" y="121870"/>
                </a:lnTo>
                <a:lnTo>
                  <a:pt x="121867" y="121870"/>
                </a:lnTo>
                <a:lnTo>
                  <a:pt x="121867" y="0"/>
                </a:lnTo>
                <a:close/>
              </a:path>
            </a:pathLst>
          </a:custGeom>
          <a:solidFill>
            <a:srgbClr val="3333B1"/>
          </a:solidFill>
        </p:spPr>
        <p:txBody>
          <a:bodyPr wrap="square" lIns="0" tIns="0" rIns="0" bIns="0" rtlCol="0"/>
          <a:lstStyle/>
          <a:p/>
        </p:txBody>
      </p:sp>
      <p:sp>
        <p:nvSpPr>
          <p:cNvPr id="27" name="object 27"/>
          <p:cNvSpPr txBox="1"/>
          <p:nvPr/>
        </p:nvSpPr>
        <p:spPr>
          <a:xfrm>
            <a:off x="2778760" y="5073015"/>
            <a:ext cx="7684135" cy="1297940"/>
          </a:xfrm>
          <a:prstGeom prst="rect">
            <a:avLst/>
          </a:prstGeom>
        </p:spPr>
        <p:txBody>
          <a:bodyPr vert="horz" wrap="square" lIns="0" tIns="12700" rIns="0" bIns="0" rtlCol="0">
            <a:spAutoFit/>
          </a:bodyPr>
          <a:lstStyle/>
          <a:p>
            <a:pPr marL="12700" marR="5080">
              <a:lnSpc>
                <a:spcPct val="127000"/>
              </a:lnSpc>
              <a:spcBef>
                <a:spcPts val="100"/>
              </a:spcBef>
              <a:tabLst>
                <a:tab pos="6799580" algn="l"/>
              </a:tabLst>
            </a:pPr>
            <a:r>
              <a:rPr sz="2150" spc="-70" dirty="0">
                <a:latin typeface="Tahoma" panose="020B0604030504040204"/>
                <a:cs typeface="Tahoma" panose="020B0604030504040204"/>
              </a:rPr>
              <a:t>If</a:t>
            </a:r>
            <a:r>
              <a:rPr sz="2150" spc="-235" dirty="0">
                <a:latin typeface="Tahoma" panose="020B0604030504040204"/>
                <a:cs typeface="Tahoma" panose="020B0604030504040204"/>
              </a:rPr>
              <a:t> </a:t>
            </a:r>
            <a:r>
              <a:rPr sz="2150" spc="-50" dirty="0">
                <a:latin typeface="Tahoma" panose="020B0604030504040204"/>
                <a:cs typeface="Tahoma" panose="020B0604030504040204"/>
              </a:rPr>
              <a:t>an</a:t>
            </a:r>
            <a:r>
              <a:rPr sz="2150" spc="-195" dirty="0">
                <a:latin typeface="Tahoma" panose="020B0604030504040204"/>
                <a:cs typeface="Tahoma" panose="020B0604030504040204"/>
              </a:rPr>
              <a:t> </a:t>
            </a:r>
            <a:r>
              <a:rPr sz="2150" spc="-55" dirty="0">
                <a:latin typeface="Tahoma" panose="020B0604030504040204"/>
                <a:cs typeface="Tahoma" panose="020B0604030504040204"/>
              </a:rPr>
              <a:t>algorithm</a:t>
            </a:r>
            <a:r>
              <a:rPr sz="2150" spc="-135" dirty="0">
                <a:latin typeface="Tahoma" panose="020B0604030504040204"/>
                <a:cs typeface="Tahoma" panose="020B0604030504040204"/>
              </a:rPr>
              <a:t> </a:t>
            </a:r>
            <a:r>
              <a:rPr sz="2150" spc="-95" dirty="0">
                <a:solidFill>
                  <a:srgbClr val="FF0000"/>
                </a:solidFill>
                <a:latin typeface="Tahoma" panose="020B0604030504040204"/>
                <a:cs typeface="Tahoma" panose="020B0604030504040204"/>
              </a:rPr>
              <a:t>forever</a:t>
            </a:r>
            <a:r>
              <a:rPr sz="2150" spc="-204" dirty="0">
                <a:solidFill>
                  <a:srgbClr val="FF0000"/>
                </a:solidFill>
                <a:latin typeface="Tahoma" panose="020B0604030504040204"/>
                <a:cs typeface="Tahoma" panose="020B0604030504040204"/>
              </a:rPr>
              <a:t> </a:t>
            </a:r>
            <a:r>
              <a:rPr sz="2150" spc="-100" dirty="0">
                <a:latin typeface="Tahoma" panose="020B0604030504040204"/>
                <a:cs typeface="Tahoma" panose="020B0604030504040204"/>
              </a:rPr>
              <a:t>explores</a:t>
            </a:r>
            <a:r>
              <a:rPr sz="2150" spc="-235" dirty="0">
                <a:latin typeface="Tahoma" panose="020B0604030504040204"/>
                <a:cs typeface="Tahoma" panose="020B0604030504040204"/>
              </a:rPr>
              <a:t> </a:t>
            </a:r>
            <a:r>
              <a:rPr sz="2150" dirty="0">
                <a:latin typeface="Tahoma" panose="020B0604030504040204"/>
                <a:cs typeface="Tahoma" panose="020B0604030504040204"/>
              </a:rPr>
              <a:t>it</a:t>
            </a:r>
            <a:r>
              <a:rPr sz="2150" spc="70" dirty="0">
                <a:latin typeface="Tahoma" panose="020B0604030504040204"/>
                <a:cs typeface="Tahoma" panose="020B0604030504040204"/>
              </a:rPr>
              <a:t> </a:t>
            </a:r>
            <a:r>
              <a:rPr sz="2150" dirty="0">
                <a:latin typeface="Tahoma" panose="020B0604030504040204"/>
                <a:cs typeface="Tahoma" panose="020B0604030504040204"/>
              </a:rPr>
              <a:t>will</a:t>
            </a:r>
            <a:r>
              <a:rPr sz="2150" spc="-45" dirty="0">
                <a:latin typeface="Tahoma" panose="020B0604030504040204"/>
                <a:cs typeface="Tahoma" panose="020B0604030504040204"/>
              </a:rPr>
              <a:t> </a:t>
            </a:r>
            <a:r>
              <a:rPr sz="2150" spc="-100" dirty="0">
                <a:latin typeface="Tahoma" panose="020B0604030504040204"/>
                <a:cs typeface="Tahoma" panose="020B0604030504040204"/>
              </a:rPr>
              <a:t>have</a:t>
            </a:r>
            <a:r>
              <a:rPr sz="2150" spc="-229" dirty="0">
                <a:latin typeface="Tahoma" panose="020B0604030504040204"/>
                <a:cs typeface="Tahoma" panose="020B0604030504040204"/>
              </a:rPr>
              <a:t> </a:t>
            </a:r>
            <a:r>
              <a:rPr sz="2150" spc="-60" dirty="0">
                <a:latin typeface="Tahoma" panose="020B0604030504040204"/>
                <a:cs typeface="Tahoma" panose="020B0604030504040204"/>
              </a:rPr>
              <a:t>linear</a:t>
            </a:r>
            <a:r>
              <a:rPr sz="2150" spc="-114" dirty="0">
                <a:latin typeface="Tahoma" panose="020B0604030504040204"/>
                <a:cs typeface="Tahoma" panose="020B0604030504040204"/>
              </a:rPr>
              <a:t> </a:t>
            </a:r>
            <a:r>
              <a:rPr sz="2150" dirty="0">
                <a:latin typeface="Tahoma" panose="020B0604030504040204"/>
                <a:cs typeface="Tahoma" panose="020B0604030504040204"/>
              </a:rPr>
              <a:t>total</a:t>
            </a:r>
            <a:r>
              <a:rPr sz="2150" spc="-15" dirty="0">
                <a:latin typeface="Tahoma" panose="020B0604030504040204"/>
                <a:cs typeface="Tahoma" panose="020B0604030504040204"/>
              </a:rPr>
              <a:t> </a:t>
            </a:r>
            <a:r>
              <a:rPr sz="2150" spc="-10" dirty="0">
                <a:latin typeface="Tahoma" panose="020B0604030504040204"/>
                <a:cs typeface="Tahoma" panose="020B0604030504040204"/>
              </a:rPr>
              <a:t>regret </a:t>
            </a:r>
            <a:endParaRPr sz="2150" spc="-10" dirty="0">
              <a:latin typeface="Tahoma" panose="020B0604030504040204"/>
              <a:cs typeface="Tahoma" panose="020B0604030504040204"/>
            </a:endParaRPr>
          </a:p>
          <a:p>
            <a:pPr marL="12700" marR="5080">
              <a:lnSpc>
                <a:spcPct val="127000"/>
              </a:lnSpc>
              <a:spcBef>
                <a:spcPts val="100"/>
              </a:spcBef>
              <a:tabLst>
                <a:tab pos="6799580" algn="l"/>
              </a:tabLst>
            </a:pPr>
            <a:r>
              <a:rPr sz="2150" spc="-70" dirty="0">
                <a:latin typeface="Tahoma" panose="020B0604030504040204"/>
                <a:cs typeface="Tahoma" panose="020B0604030504040204"/>
              </a:rPr>
              <a:t>If</a:t>
            </a:r>
            <a:r>
              <a:rPr sz="2150" spc="-235" dirty="0">
                <a:latin typeface="Tahoma" panose="020B0604030504040204"/>
                <a:cs typeface="Tahoma" panose="020B0604030504040204"/>
              </a:rPr>
              <a:t> </a:t>
            </a:r>
            <a:r>
              <a:rPr sz="2150" spc="-50" dirty="0">
                <a:latin typeface="Tahoma" panose="020B0604030504040204"/>
                <a:cs typeface="Tahoma" panose="020B0604030504040204"/>
              </a:rPr>
              <a:t>an</a:t>
            </a:r>
            <a:r>
              <a:rPr sz="2150" spc="-200" dirty="0">
                <a:latin typeface="Tahoma" panose="020B0604030504040204"/>
                <a:cs typeface="Tahoma" panose="020B0604030504040204"/>
              </a:rPr>
              <a:t> </a:t>
            </a:r>
            <a:r>
              <a:rPr sz="2150" spc="-55" dirty="0">
                <a:latin typeface="Tahoma" panose="020B0604030504040204"/>
                <a:cs typeface="Tahoma" panose="020B0604030504040204"/>
              </a:rPr>
              <a:t>algorithm</a:t>
            </a:r>
            <a:r>
              <a:rPr sz="2150" spc="-135" dirty="0">
                <a:latin typeface="Tahoma" panose="020B0604030504040204"/>
                <a:cs typeface="Tahoma" panose="020B0604030504040204"/>
              </a:rPr>
              <a:t> </a:t>
            </a:r>
            <a:r>
              <a:rPr sz="2150" spc="-105" dirty="0">
                <a:solidFill>
                  <a:srgbClr val="FF0000"/>
                </a:solidFill>
                <a:latin typeface="Tahoma" panose="020B0604030504040204"/>
                <a:cs typeface="Tahoma" panose="020B0604030504040204"/>
              </a:rPr>
              <a:t>never</a:t>
            </a:r>
            <a:r>
              <a:rPr sz="2150" spc="-229" dirty="0">
                <a:solidFill>
                  <a:srgbClr val="FF0000"/>
                </a:solidFill>
                <a:latin typeface="Tahoma" panose="020B0604030504040204"/>
                <a:cs typeface="Tahoma" panose="020B0604030504040204"/>
              </a:rPr>
              <a:t> </a:t>
            </a:r>
            <a:r>
              <a:rPr sz="2150" spc="-100" dirty="0">
                <a:latin typeface="Tahoma" panose="020B0604030504040204"/>
                <a:cs typeface="Tahoma" panose="020B0604030504040204"/>
              </a:rPr>
              <a:t>explores</a:t>
            </a:r>
            <a:r>
              <a:rPr sz="2150" spc="-235" dirty="0">
                <a:latin typeface="Tahoma" panose="020B0604030504040204"/>
                <a:cs typeface="Tahoma" panose="020B0604030504040204"/>
              </a:rPr>
              <a:t> </a:t>
            </a:r>
            <a:r>
              <a:rPr sz="2150" dirty="0">
                <a:latin typeface="Tahoma" panose="020B0604030504040204"/>
                <a:cs typeface="Tahoma" panose="020B0604030504040204"/>
              </a:rPr>
              <a:t>it</a:t>
            </a:r>
            <a:r>
              <a:rPr sz="2150" spc="50" dirty="0">
                <a:latin typeface="Tahoma" panose="020B0604030504040204"/>
                <a:cs typeface="Tahoma" panose="020B0604030504040204"/>
              </a:rPr>
              <a:t> </a:t>
            </a:r>
            <a:r>
              <a:rPr sz="2150" dirty="0">
                <a:latin typeface="Tahoma" panose="020B0604030504040204"/>
                <a:cs typeface="Tahoma" panose="020B0604030504040204"/>
              </a:rPr>
              <a:t>will</a:t>
            </a:r>
            <a:r>
              <a:rPr sz="2150" spc="-35" dirty="0">
                <a:latin typeface="Tahoma" panose="020B0604030504040204"/>
                <a:cs typeface="Tahoma" panose="020B0604030504040204"/>
              </a:rPr>
              <a:t> </a:t>
            </a:r>
            <a:r>
              <a:rPr sz="2150" spc="-100" dirty="0">
                <a:latin typeface="Tahoma" panose="020B0604030504040204"/>
                <a:cs typeface="Tahoma" panose="020B0604030504040204"/>
              </a:rPr>
              <a:t>have</a:t>
            </a:r>
            <a:r>
              <a:rPr sz="2150" spc="-229" dirty="0">
                <a:latin typeface="Tahoma" panose="020B0604030504040204"/>
                <a:cs typeface="Tahoma" panose="020B0604030504040204"/>
              </a:rPr>
              <a:t> </a:t>
            </a:r>
            <a:r>
              <a:rPr sz="2150" spc="-60" dirty="0">
                <a:latin typeface="Tahoma" panose="020B0604030504040204"/>
                <a:cs typeface="Tahoma" panose="020B0604030504040204"/>
              </a:rPr>
              <a:t>linear</a:t>
            </a:r>
            <a:r>
              <a:rPr sz="2150" spc="-114" dirty="0">
                <a:latin typeface="Tahoma" panose="020B0604030504040204"/>
                <a:cs typeface="Tahoma" panose="020B0604030504040204"/>
              </a:rPr>
              <a:t> </a:t>
            </a:r>
            <a:r>
              <a:rPr sz="2150" dirty="0">
                <a:latin typeface="Tahoma" panose="020B0604030504040204"/>
                <a:cs typeface="Tahoma" panose="020B0604030504040204"/>
              </a:rPr>
              <a:t>total</a:t>
            </a:r>
            <a:r>
              <a:rPr sz="2150" spc="-15" dirty="0">
                <a:latin typeface="Tahoma" panose="020B0604030504040204"/>
                <a:cs typeface="Tahoma" panose="020B0604030504040204"/>
              </a:rPr>
              <a:t> </a:t>
            </a:r>
            <a:r>
              <a:rPr sz="2150" spc="-10" dirty="0">
                <a:latin typeface="Tahoma" panose="020B0604030504040204"/>
                <a:cs typeface="Tahoma" panose="020B0604030504040204"/>
              </a:rPr>
              <a:t>regret</a:t>
            </a:r>
            <a:r>
              <a:rPr sz="2150" dirty="0">
                <a:latin typeface="Tahoma" panose="020B0604030504040204"/>
                <a:cs typeface="Tahoma" panose="020B0604030504040204"/>
              </a:rPr>
              <a:t>	</a:t>
            </a:r>
            <a:endParaRPr sz="2150" dirty="0">
              <a:latin typeface="Tahoma" panose="020B0604030504040204"/>
              <a:cs typeface="Tahoma" panose="020B0604030504040204"/>
            </a:endParaRPr>
          </a:p>
          <a:p>
            <a:pPr marL="12700" marR="5080">
              <a:lnSpc>
                <a:spcPct val="127000"/>
              </a:lnSpc>
              <a:spcBef>
                <a:spcPts val="100"/>
              </a:spcBef>
              <a:tabLst>
                <a:tab pos="6799580" algn="l"/>
              </a:tabLst>
            </a:pPr>
            <a:r>
              <a:rPr sz="2150" spc="-114" dirty="0">
                <a:latin typeface="Tahoma" panose="020B0604030504040204"/>
                <a:cs typeface="Tahoma" panose="020B0604030504040204"/>
              </a:rPr>
              <a:t>Is </a:t>
            </a:r>
            <a:r>
              <a:rPr sz="2150" dirty="0">
                <a:latin typeface="Tahoma" panose="020B0604030504040204"/>
                <a:cs typeface="Tahoma" panose="020B0604030504040204"/>
              </a:rPr>
              <a:t>it</a:t>
            </a:r>
            <a:r>
              <a:rPr sz="2150" spc="85" dirty="0">
                <a:latin typeface="Tahoma" panose="020B0604030504040204"/>
                <a:cs typeface="Tahoma" panose="020B0604030504040204"/>
              </a:rPr>
              <a:t> </a:t>
            </a:r>
            <a:r>
              <a:rPr sz="2150" spc="-75" dirty="0">
                <a:latin typeface="Tahoma" panose="020B0604030504040204"/>
                <a:cs typeface="Tahoma" panose="020B0604030504040204"/>
              </a:rPr>
              <a:t>possible</a:t>
            </a:r>
            <a:r>
              <a:rPr sz="2150" spc="-180" dirty="0">
                <a:latin typeface="Tahoma" panose="020B0604030504040204"/>
                <a:cs typeface="Tahoma" panose="020B0604030504040204"/>
              </a:rPr>
              <a:t> </a:t>
            </a:r>
            <a:r>
              <a:rPr sz="2150" dirty="0">
                <a:latin typeface="Tahoma" panose="020B0604030504040204"/>
                <a:cs typeface="Tahoma" panose="020B0604030504040204"/>
              </a:rPr>
              <a:t>to</a:t>
            </a:r>
            <a:r>
              <a:rPr sz="2150" spc="-20" dirty="0">
                <a:latin typeface="Tahoma" panose="020B0604030504040204"/>
                <a:cs typeface="Tahoma" panose="020B0604030504040204"/>
              </a:rPr>
              <a:t> </a:t>
            </a:r>
            <a:r>
              <a:rPr sz="2150" spc="-90" dirty="0">
                <a:latin typeface="Tahoma" panose="020B0604030504040204"/>
                <a:cs typeface="Tahoma" panose="020B0604030504040204"/>
              </a:rPr>
              <a:t>achieve</a:t>
            </a:r>
            <a:r>
              <a:rPr sz="2150" spc="-220" dirty="0">
                <a:latin typeface="Tahoma" panose="020B0604030504040204"/>
                <a:cs typeface="Tahoma" panose="020B0604030504040204"/>
              </a:rPr>
              <a:t> </a:t>
            </a:r>
            <a:r>
              <a:rPr sz="2150" spc="-85" dirty="0">
                <a:latin typeface="Tahoma" panose="020B0604030504040204"/>
                <a:cs typeface="Tahoma" panose="020B0604030504040204"/>
              </a:rPr>
              <a:t>sublinear</a:t>
            </a:r>
            <a:r>
              <a:rPr sz="2150" spc="-200" dirty="0">
                <a:latin typeface="Tahoma" panose="020B0604030504040204"/>
                <a:cs typeface="Tahoma" panose="020B0604030504040204"/>
              </a:rPr>
              <a:t> </a:t>
            </a:r>
            <a:r>
              <a:rPr sz="2150" dirty="0">
                <a:latin typeface="Tahoma" panose="020B0604030504040204"/>
                <a:cs typeface="Tahoma" panose="020B0604030504040204"/>
              </a:rPr>
              <a:t>total</a:t>
            </a:r>
            <a:r>
              <a:rPr sz="2150" spc="300" dirty="0">
                <a:latin typeface="Tahoma" panose="020B0604030504040204"/>
                <a:cs typeface="Tahoma" panose="020B0604030504040204"/>
              </a:rPr>
              <a:t> </a:t>
            </a:r>
            <a:r>
              <a:rPr sz="2150" spc="-10" dirty="0">
                <a:latin typeface="Tahoma" panose="020B0604030504040204"/>
                <a:cs typeface="Tahoma" panose="020B0604030504040204"/>
              </a:rPr>
              <a:t>regret?</a:t>
            </a:r>
            <a:endParaRPr sz="2150">
              <a:latin typeface="Tahoma" panose="020B0604030504040204"/>
              <a:cs typeface="Tahoma" panose="020B0604030504040204"/>
            </a:endParaRPr>
          </a:p>
        </p:txBody>
      </p:sp>
      <p:sp>
        <p:nvSpPr>
          <p:cNvPr id="28" name="Text Box 27"/>
          <p:cNvSpPr txBox="1"/>
          <p:nvPr/>
        </p:nvSpPr>
        <p:spPr>
          <a:xfrm>
            <a:off x="2085340" y="135255"/>
            <a:ext cx="6449060" cy="645160"/>
          </a:xfrm>
          <a:prstGeom prst="rect">
            <a:avLst/>
          </a:prstGeom>
          <a:noFill/>
        </p:spPr>
        <p:txBody>
          <a:bodyPr wrap="square" rtlCol="0">
            <a:spAutoFit/>
          </a:bodyPr>
          <a:p>
            <a:r>
              <a:rPr lang="en-US" sz="3600">
                <a:solidFill>
                  <a:schemeClr val="bg1"/>
                </a:solidFill>
                <a:latin typeface="+mj-lt"/>
                <a:cs typeface="+mj-lt"/>
              </a:rPr>
              <a:t>Exploration With Parameters</a:t>
            </a:r>
            <a:endParaRPr lang="en-US" sz="3600">
              <a:solidFill>
                <a:schemeClr val="bg1"/>
              </a:solidFill>
              <a:latin typeface="+mj-lt"/>
              <a:cs typeface="+mj-lt"/>
            </a:endParaRPr>
          </a:p>
        </p:txBody>
      </p:sp>
      <p:sp>
        <p:nvSpPr>
          <p:cNvPr id="29" name="Slide Number Placeholder 28"/>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9365" y="0"/>
            <a:ext cx="8814435" cy="548640"/>
          </a:xfrm>
          <a:prstGeom prst="rect">
            <a:avLst/>
          </a:prstGeom>
        </p:spPr>
        <p:txBody>
          <a:bodyPr vert="horz" wrap="square" lIns="0" tIns="580643" rIns="0" bIns="0" rtlCol="0">
            <a:noAutofit/>
          </a:bodyPr>
          <a:lstStyle/>
          <a:p>
            <a:pPr marL="1577975">
              <a:lnSpc>
                <a:spcPct val="100000"/>
              </a:lnSpc>
              <a:spcBef>
                <a:spcPts val="105"/>
              </a:spcBef>
            </a:pPr>
            <a:r>
              <a:rPr lang="en-US" spc="-277" dirty="0">
                <a:solidFill>
                  <a:schemeClr val="tx1"/>
                </a:solidFill>
                <a:cs typeface="+mn-lt"/>
                <a:sym typeface="+mn-ea"/>
              </a:rPr>
              <a:t>e</a:t>
            </a:r>
            <a:r>
              <a:rPr spc="-55" dirty="0">
                <a:solidFill>
                  <a:schemeClr val="tx1"/>
                </a:solidFill>
                <a:cs typeface="+mj-lt"/>
              </a:rPr>
              <a:t>-</a:t>
            </a:r>
            <a:r>
              <a:rPr dirty="0">
                <a:cs typeface="+mj-lt"/>
              </a:rPr>
              <a:t>Greedy</a:t>
            </a:r>
            <a:r>
              <a:rPr spc="-160" dirty="0">
                <a:cs typeface="+mj-lt"/>
              </a:rPr>
              <a:t> </a:t>
            </a:r>
            <a:r>
              <a:rPr spc="-30" dirty="0">
                <a:cs typeface="+mj-lt"/>
              </a:rPr>
              <a:t>Action</a:t>
            </a:r>
            <a:r>
              <a:rPr spc="-590" dirty="0">
                <a:cs typeface="+mj-lt"/>
              </a:rPr>
              <a:t> </a:t>
            </a:r>
            <a:r>
              <a:rPr spc="-10" dirty="0">
                <a:cs typeface="+mj-lt"/>
              </a:rPr>
              <a:t>Selection</a:t>
            </a:r>
            <a:endParaRPr>
              <a:cs typeface="+mj-lt"/>
            </a:endParaRPr>
          </a:p>
        </p:txBody>
      </p:sp>
      <p:sp>
        <p:nvSpPr>
          <p:cNvPr id="3" name="object 3"/>
          <p:cNvSpPr txBox="1">
            <a:spLocks noGrp="1"/>
          </p:cNvSpPr>
          <p:nvPr>
            <p:ph type="body" idx="1"/>
          </p:nvPr>
        </p:nvSpPr>
        <p:spPr>
          <a:xfrm>
            <a:off x="838200" y="1825625"/>
            <a:ext cx="10515600" cy="3638550"/>
          </a:xfrm>
          <a:prstGeom prst="rect">
            <a:avLst/>
          </a:prstGeom>
        </p:spPr>
        <p:txBody>
          <a:bodyPr vert="horz" wrap="square" lIns="0" tIns="173990" rIns="0" bIns="0" rtlCol="0">
            <a:noAutofit/>
          </a:bodyPr>
          <a:lstStyle/>
          <a:p>
            <a:pPr marL="315595" indent="-302895">
              <a:lnSpc>
                <a:spcPct val="100000"/>
              </a:lnSpc>
              <a:spcBef>
                <a:spcPts val="1370"/>
              </a:spcBef>
              <a:buChar char="•"/>
              <a:tabLst>
                <a:tab pos="315595" algn="l"/>
              </a:tabLst>
            </a:pPr>
            <a:r>
              <a:rPr spc="-65" dirty="0"/>
              <a:t>In</a:t>
            </a:r>
            <a:r>
              <a:rPr spc="-40" dirty="0"/>
              <a:t> </a:t>
            </a:r>
            <a:r>
              <a:rPr spc="-155" dirty="0"/>
              <a:t>greedy</a:t>
            </a:r>
            <a:r>
              <a:rPr spc="-40" dirty="0"/>
              <a:t> </a:t>
            </a:r>
            <a:r>
              <a:rPr spc="-140" dirty="0"/>
              <a:t>action</a:t>
            </a:r>
            <a:r>
              <a:rPr spc="-45" dirty="0"/>
              <a:t> </a:t>
            </a:r>
            <a:r>
              <a:rPr spc="-160" dirty="0"/>
              <a:t>selection,</a:t>
            </a:r>
            <a:r>
              <a:rPr spc="-285" dirty="0"/>
              <a:t> </a:t>
            </a:r>
            <a:r>
              <a:rPr spc="-114" dirty="0"/>
              <a:t>you</a:t>
            </a:r>
            <a:r>
              <a:rPr spc="-65" dirty="0"/>
              <a:t> </a:t>
            </a:r>
            <a:r>
              <a:rPr spc="-204" dirty="0"/>
              <a:t>always</a:t>
            </a:r>
            <a:r>
              <a:rPr spc="-320" dirty="0"/>
              <a:t> </a:t>
            </a:r>
            <a:r>
              <a:rPr spc="-10" dirty="0"/>
              <a:t>exploit</a:t>
            </a:r>
            <a:endParaRPr spc="-10" dirty="0"/>
          </a:p>
          <a:p>
            <a:pPr>
              <a:lnSpc>
                <a:spcPct val="100000"/>
              </a:lnSpc>
              <a:spcBef>
                <a:spcPts val="210"/>
              </a:spcBef>
              <a:buFont typeface="Trebuchet MS" panose="020B0603020202020204"/>
              <a:buChar char="•"/>
            </a:pPr>
          </a:p>
          <a:p>
            <a:pPr marL="315595" marR="5080" indent="-303530" algn="just">
              <a:lnSpc>
                <a:spcPct val="104000"/>
              </a:lnSpc>
              <a:buSzPct val="150000"/>
              <a:buChar char="•"/>
              <a:tabLst>
                <a:tab pos="315595" algn="l"/>
              </a:tabLst>
            </a:pPr>
            <a:r>
              <a:rPr dirty="0">
                <a:cs typeface="+mn-lt"/>
              </a:rPr>
              <a:t>In</a:t>
            </a:r>
            <a:r>
              <a:rPr spc="-277" dirty="0">
                <a:cs typeface="+mn-lt"/>
              </a:rPr>
              <a:t> </a:t>
            </a:r>
            <a:r>
              <a:rPr spc="-217" dirty="0">
                <a:cs typeface="+mn-lt"/>
              </a:rPr>
              <a:t>𝜀-</a:t>
            </a:r>
            <a:r>
              <a:rPr lang="en-US" spc="-217" dirty="0">
                <a:cs typeface="+mn-lt"/>
              </a:rPr>
              <a:t>  greedy</a:t>
            </a:r>
            <a:r>
              <a:rPr lang="en-US" spc="-457" dirty="0">
                <a:cs typeface="+mn-lt"/>
              </a:rPr>
              <a:t>                           </a:t>
            </a:r>
            <a:r>
              <a:rPr spc="-30" dirty="0">
                <a:cs typeface="+mn-lt"/>
              </a:rPr>
              <a:t>you</a:t>
            </a:r>
            <a:r>
              <a:rPr spc="-240" dirty="0">
                <a:cs typeface="+mn-lt"/>
              </a:rPr>
              <a:t> </a:t>
            </a:r>
            <a:r>
              <a:rPr spc="-165" dirty="0">
                <a:cs typeface="+mn-lt"/>
              </a:rPr>
              <a:t>are</a:t>
            </a:r>
            <a:r>
              <a:rPr spc="-104" dirty="0">
                <a:cs typeface="+mn-lt"/>
              </a:rPr>
              <a:t> </a:t>
            </a:r>
            <a:r>
              <a:rPr spc="-209" dirty="0">
                <a:cs typeface="+mn-lt"/>
              </a:rPr>
              <a:t>usually</a:t>
            </a:r>
            <a:r>
              <a:rPr spc="-67" dirty="0">
                <a:cs typeface="+mn-lt"/>
              </a:rPr>
              <a:t> </a:t>
            </a:r>
            <a:r>
              <a:rPr spc="-405" dirty="0">
                <a:solidFill>
                  <a:srgbClr val="FF0000"/>
                </a:solidFill>
                <a:cs typeface="+mn-lt"/>
              </a:rPr>
              <a:t>greedy</a:t>
            </a:r>
            <a:r>
              <a:rPr lang="en-US" spc="-405" dirty="0">
                <a:solidFill>
                  <a:srgbClr val="FF0000"/>
                </a:solidFill>
                <a:cs typeface="+mn-lt"/>
              </a:rPr>
              <a:t>   </a:t>
            </a:r>
            <a:r>
              <a:rPr spc="-405" dirty="0">
                <a:solidFill>
                  <a:srgbClr val="FF0000"/>
                </a:solidFill>
                <a:cs typeface="+mn-lt"/>
              </a:rPr>
              <a:t>,</a:t>
            </a:r>
            <a:r>
              <a:rPr spc="135" dirty="0">
                <a:solidFill>
                  <a:srgbClr val="FF0000"/>
                </a:solidFill>
                <a:cs typeface="+mn-lt"/>
              </a:rPr>
              <a:t> </a:t>
            </a:r>
            <a:r>
              <a:rPr spc="-82" dirty="0">
                <a:solidFill>
                  <a:srgbClr val="FF0000"/>
                </a:solidFill>
                <a:cs typeface="+mn-lt"/>
              </a:rPr>
              <a:t>but</a:t>
            </a:r>
            <a:r>
              <a:rPr spc="-75" dirty="0">
                <a:solidFill>
                  <a:srgbClr val="FF0000"/>
                </a:solidFill>
                <a:cs typeface="+mn-lt"/>
              </a:rPr>
              <a:t> </a:t>
            </a:r>
            <a:r>
              <a:rPr spc="-112" dirty="0">
                <a:solidFill>
                  <a:srgbClr val="FF0000"/>
                </a:solidFill>
                <a:cs typeface="+mn-lt"/>
              </a:rPr>
              <a:t>with</a:t>
            </a:r>
            <a:r>
              <a:rPr spc="52" dirty="0">
                <a:solidFill>
                  <a:srgbClr val="FF0000"/>
                </a:solidFill>
                <a:cs typeface="+mn-lt"/>
              </a:rPr>
              <a:t> </a:t>
            </a:r>
            <a:r>
              <a:rPr spc="-209" dirty="0">
                <a:solidFill>
                  <a:srgbClr val="FF0000"/>
                </a:solidFill>
                <a:cs typeface="+mn-lt"/>
              </a:rPr>
              <a:t>probability</a:t>
            </a:r>
            <a:r>
              <a:rPr spc="67" dirty="0">
                <a:solidFill>
                  <a:srgbClr val="FF0000"/>
                </a:solidFill>
                <a:cs typeface="+mn-lt"/>
              </a:rPr>
              <a:t> </a:t>
            </a:r>
            <a:r>
              <a:rPr spc="-202" dirty="0">
                <a:cs typeface="+mn-lt"/>
              </a:rPr>
              <a:t> </a:t>
            </a:r>
            <a:r>
              <a:rPr spc="-37" dirty="0">
                <a:cs typeface="+mn-lt"/>
              </a:rPr>
              <a:t>you</a:t>
            </a:r>
            <a:r>
              <a:rPr spc="-37" baseline="1000" dirty="0">
                <a:cs typeface="+mn-lt"/>
              </a:rPr>
              <a:t> </a:t>
            </a:r>
            <a:r>
              <a:rPr spc="-140" dirty="0">
                <a:cs typeface="+mn-lt"/>
              </a:rPr>
              <a:t>instead</a:t>
            </a:r>
            <a:r>
              <a:rPr spc="-45" dirty="0">
                <a:cs typeface="+mn-lt"/>
              </a:rPr>
              <a:t> </a:t>
            </a:r>
            <a:r>
              <a:rPr spc="-105" dirty="0">
                <a:cs typeface="+mn-lt"/>
              </a:rPr>
              <a:t>pick</a:t>
            </a:r>
            <a:r>
              <a:rPr spc="-55" dirty="0">
                <a:cs typeface="+mn-lt"/>
              </a:rPr>
              <a:t> </a:t>
            </a:r>
            <a:r>
              <a:rPr spc="-135" dirty="0">
                <a:cs typeface="+mn-lt"/>
              </a:rPr>
              <a:t>an</a:t>
            </a:r>
            <a:r>
              <a:rPr spc="-30" dirty="0">
                <a:cs typeface="+mn-lt"/>
              </a:rPr>
              <a:t> </a:t>
            </a:r>
            <a:r>
              <a:rPr spc="-120" dirty="0">
                <a:cs typeface="+mn-lt"/>
              </a:rPr>
              <a:t>action</a:t>
            </a:r>
            <a:r>
              <a:rPr spc="-30" dirty="0">
                <a:cs typeface="+mn-lt"/>
              </a:rPr>
              <a:t> </a:t>
            </a:r>
            <a:r>
              <a:rPr spc="-170" dirty="0">
                <a:cs typeface="+mn-lt"/>
              </a:rPr>
              <a:t>at</a:t>
            </a:r>
            <a:r>
              <a:rPr spc="-15" dirty="0">
                <a:cs typeface="+mn-lt"/>
              </a:rPr>
              <a:t> </a:t>
            </a:r>
            <a:r>
              <a:rPr spc="-85" dirty="0">
                <a:cs typeface="+mn-lt"/>
              </a:rPr>
              <a:t>random</a:t>
            </a:r>
            <a:r>
              <a:rPr spc="-50" dirty="0">
                <a:cs typeface="+mn-lt"/>
              </a:rPr>
              <a:t> </a:t>
            </a:r>
            <a:endParaRPr spc="-50" dirty="0">
              <a:cs typeface="+mn-lt"/>
            </a:endParaRPr>
          </a:p>
          <a:p>
            <a:pPr marL="12065" marR="5080" indent="0" algn="just">
              <a:lnSpc>
                <a:spcPct val="104000"/>
              </a:lnSpc>
              <a:buSzPct val="150000"/>
              <a:buNone/>
              <a:tabLst>
                <a:tab pos="315595" algn="l"/>
              </a:tabLst>
            </a:pPr>
            <a:endParaRPr>
              <a:cs typeface="+mn-lt"/>
            </a:endParaRPr>
          </a:p>
          <a:p>
            <a:pPr marL="315595" marR="209550" indent="-303530">
              <a:lnSpc>
                <a:spcPts val="2800"/>
              </a:lnSpc>
              <a:buChar char="•"/>
              <a:tabLst>
                <a:tab pos="315595" algn="l"/>
              </a:tabLst>
            </a:pPr>
            <a:r>
              <a:rPr spc="-65" dirty="0"/>
              <a:t>This</a:t>
            </a:r>
            <a:r>
              <a:rPr spc="-40" dirty="0"/>
              <a:t> </a:t>
            </a:r>
            <a:r>
              <a:rPr spc="-110" dirty="0"/>
              <a:t>is</a:t>
            </a:r>
            <a:r>
              <a:rPr spc="-55" dirty="0"/>
              <a:t> </a:t>
            </a:r>
            <a:r>
              <a:rPr spc="-140" dirty="0"/>
              <a:t>perhaps</a:t>
            </a:r>
            <a:r>
              <a:rPr spc="-80" dirty="0"/>
              <a:t> </a:t>
            </a:r>
            <a:r>
              <a:rPr spc="-150" dirty="0"/>
              <a:t>the</a:t>
            </a:r>
            <a:r>
              <a:rPr spc="-65" dirty="0"/>
              <a:t> </a:t>
            </a:r>
            <a:r>
              <a:rPr spc="-140" dirty="0"/>
              <a:t>simplest</a:t>
            </a:r>
            <a:r>
              <a:rPr spc="-80" dirty="0"/>
              <a:t> </a:t>
            </a:r>
            <a:r>
              <a:rPr spc="-215" dirty="0"/>
              <a:t>way</a:t>
            </a:r>
            <a:r>
              <a:rPr spc="-114" dirty="0"/>
              <a:t> </a:t>
            </a:r>
            <a:r>
              <a:rPr spc="-30" dirty="0"/>
              <a:t>to</a:t>
            </a:r>
            <a:r>
              <a:rPr spc="-55" dirty="0"/>
              <a:t> </a:t>
            </a:r>
            <a:r>
              <a:rPr spc="-185" dirty="0"/>
              <a:t>balance</a:t>
            </a:r>
            <a:r>
              <a:rPr spc="-75" dirty="0"/>
              <a:t> </a:t>
            </a:r>
            <a:r>
              <a:rPr spc="-114" dirty="0"/>
              <a:t>exploration</a:t>
            </a:r>
            <a:r>
              <a:rPr spc="-80" dirty="0"/>
              <a:t> </a:t>
            </a:r>
            <a:r>
              <a:rPr spc="-70" dirty="0"/>
              <a:t>and </a:t>
            </a:r>
            <a:r>
              <a:rPr spc="-45" dirty="0"/>
              <a:t>exploitation</a:t>
            </a:r>
            <a:endParaRPr spc="-45" dirty="0"/>
          </a:p>
        </p:txBody>
      </p:sp>
      <p:sp>
        <p:nvSpPr>
          <p:cNvPr id="4" name="Slide Number Placeholder 3"/>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2978" name="Group 382977"/>
          <p:cNvGrpSpPr/>
          <p:nvPr/>
        </p:nvGrpSpPr>
        <p:grpSpPr>
          <a:xfrm>
            <a:off x="3733800" y="1905000"/>
            <a:ext cx="5816600" cy="1295400"/>
            <a:chOff x="1392" y="1200"/>
            <a:chExt cx="3664" cy="816"/>
          </a:xfrm>
        </p:grpSpPr>
        <p:sp>
          <p:nvSpPr>
            <p:cNvPr id="9218" name="Oval 382978"/>
            <p:cNvSpPr/>
            <p:nvPr/>
          </p:nvSpPr>
          <p:spPr>
            <a:xfrm>
              <a:off x="1392" y="1632"/>
              <a:ext cx="1632" cy="384"/>
            </a:xfrm>
            <a:prstGeom prst="ellipse">
              <a:avLst/>
            </a:prstGeom>
            <a:solidFill>
              <a:srgbClr val="E0FFC1"/>
            </a:solidFill>
            <a:ln w="9525" cap="flat" cmpd="sng">
              <a:solidFill>
                <a:srgbClr val="008000"/>
              </a:solidFill>
              <a:prstDash val="solid"/>
              <a:round/>
              <a:headEnd type="none" w="med" len="med"/>
              <a:tailEnd type="none" w="med" len="med"/>
            </a:ln>
          </p:spPr>
          <p:txBody>
            <a:bodyPr anchor="t" anchorCtr="0"/>
            <a:p>
              <a:endParaRPr lang="en-US" altLang="zh-CN">
                <a:latin typeface="Calibri" panose="020F0502020204030204" charset="0"/>
              </a:endParaRPr>
            </a:p>
          </p:txBody>
        </p:sp>
        <p:sp>
          <p:nvSpPr>
            <p:cNvPr id="9219" name="Straight Connector 382979"/>
            <p:cNvSpPr/>
            <p:nvPr/>
          </p:nvSpPr>
          <p:spPr>
            <a:xfrm flipV="1">
              <a:off x="2784" y="1392"/>
              <a:ext cx="864" cy="288"/>
            </a:xfrm>
            <a:prstGeom prst="line">
              <a:avLst/>
            </a:prstGeom>
            <a:ln w="9525" cap="flat" cmpd="sng">
              <a:solidFill>
                <a:srgbClr val="008000"/>
              </a:solidFill>
              <a:prstDash val="solid"/>
              <a:round/>
              <a:headEnd type="none" w="med" len="med"/>
              <a:tailEnd type="triangle" w="med" len="med"/>
            </a:ln>
          </p:spPr>
        </p:sp>
        <p:sp>
          <p:nvSpPr>
            <p:cNvPr id="9220" name="Text Box 382980"/>
            <p:cNvSpPr txBox="1"/>
            <p:nvPr/>
          </p:nvSpPr>
          <p:spPr>
            <a:xfrm>
              <a:off x="3554" y="1200"/>
              <a:ext cx="1502" cy="523"/>
            </a:xfrm>
            <a:prstGeom prst="rect">
              <a:avLst/>
            </a:prstGeom>
            <a:noFill/>
            <a:ln w="9525">
              <a:noFill/>
            </a:ln>
          </p:spPr>
          <p:txBody>
            <a:bodyPr wrap="none" anchor="t" anchorCtr="0">
              <a:spAutoFit/>
            </a:bodyPr>
            <a:p>
              <a:pPr algn="ctr"/>
              <a:r>
                <a:rPr lang="en-US" sz="2400">
                  <a:solidFill>
                    <a:srgbClr val="008000"/>
                  </a:solidFill>
                  <a:latin typeface="Tahoma" panose="020B0604030504040204" pitchFamily="34" charset="0"/>
                </a:rPr>
                <a:t>Accessible or</a:t>
              </a:r>
              <a:endParaRPr lang="en-US" sz="2400">
                <a:solidFill>
                  <a:srgbClr val="008000"/>
                </a:solidFill>
                <a:latin typeface="Tahoma" panose="020B0604030504040204" pitchFamily="34" charset="0"/>
              </a:endParaRPr>
            </a:p>
            <a:p>
              <a:pPr algn="ctr"/>
              <a:r>
                <a:rPr lang="en-US" sz="2400">
                  <a:solidFill>
                    <a:srgbClr val="008000"/>
                  </a:solidFill>
                  <a:latin typeface="Tahoma" panose="020B0604030504040204" pitchFamily="34" charset="0"/>
                </a:rPr>
                <a:t>observable state</a:t>
              </a:r>
              <a:endParaRPr lang="en-US" sz="2400">
                <a:solidFill>
                  <a:srgbClr val="008000"/>
                </a:solidFill>
                <a:latin typeface="Tahoma" panose="020B0604030504040204" pitchFamily="34" charset="0"/>
              </a:endParaRPr>
            </a:p>
          </p:txBody>
        </p:sp>
      </p:grpSp>
      <p:sp>
        <p:nvSpPr>
          <p:cNvPr id="9221" name="Text Box 382981"/>
          <p:cNvSpPr txBox="1"/>
          <p:nvPr/>
        </p:nvSpPr>
        <p:spPr>
          <a:xfrm>
            <a:off x="2514600" y="1981200"/>
            <a:ext cx="5669915" cy="3315335"/>
          </a:xfrm>
          <a:prstGeom prst="rect">
            <a:avLst/>
          </a:prstGeom>
          <a:noFill/>
          <a:ln w="9525">
            <a:noFill/>
          </a:ln>
        </p:spPr>
        <p:txBody>
          <a:bodyPr wrap="none" anchor="t" anchorCtr="0">
            <a:spAutoFit/>
          </a:bodyPr>
          <a:p>
            <a:pPr marL="457200" indent="-457200">
              <a:spcBef>
                <a:spcPct val="20000"/>
              </a:spcBef>
              <a:buClr>
                <a:schemeClr val="hlink"/>
              </a:buClr>
              <a:buSzPct val="110000"/>
              <a:buFont typeface="Wingdings" panose="05000000000000000000" pitchFamily="2" charset="2"/>
            </a:pPr>
            <a:r>
              <a:rPr lang="en-US" sz="3200">
                <a:latin typeface="+mn-lt"/>
                <a:cs typeface="+mn-lt"/>
              </a:rPr>
              <a:t>Repeat:</a:t>
            </a:r>
            <a:endParaRPr lang="en-US" sz="3200">
              <a:latin typeface="+mn-lt"/>
              <a:cs typeface="+mn-lt"/>
            </a:endParaRPr>
          </a:p>
          <a:p>
            <a:pPr marL="457200" indent="-457200">
              <a:spcBef>
                <a:spcPct val="20000"/>
              </a:spcBef>
              <a:buClr>
                <a:schemeClr val="hlink"/>
              </a:buClr>
              <a:buSzPct val="110000"/>
              <a:buFont typeface="Wingdings" panose="05000000000000000000" pitchFamily="2" charset="2"/>
              <a:buChar char="w"/>
            </a:pPr>
            <a:r>
              <a:rPr lang="en-US" sz="3200">
                <a:solidFill>
                  <a:srgbClr val="008000"/>
                </a:solidFill>
                <a:latin typeface="+mn-lt"/>
                <a:cs typeface="+mn-lt"/>
              </a:rPr>
              <a:t>s </a:t>
            </a:r>
            <a:r>
              <a:rPr lang="en-US" sz="3200">
                <a:latin typeface="+mn-lt"/>
                <a:cs typeface="+mn-lt"/>
                <a:sym typeface="Wingdings" panose="05000000000000000000" pitchFamily="2" charset="2"/>
              </a:rPr>
              <a:t> </a:t>
            </a:r>
            <a:r>
              <a:rPr lang="en-US" sz="3200">
                <a:latin typeface="+mn-lt"/>
                <a:cs typeface="+mn-lt"/>
              </a:rPr>
              <a:t>sensed state</a:t>
            </a:r>
            <a:endParaRPr lang="en-US" sz="3200">
              <a:latin typeface="+mn-lt"/>
              <a:cs typeface="+mn-lt"/>
            </a:endParaRPr>
          </a:p>
          <a:p>
            <a:pPr marL="457200" indent="-457200">
              <a:spcBef>
                <a:spcPct val="20000"/>
              </a:spcBef>
              <a:buClr>
                <a:schemeClr val="hlink"/>
              </a:buClr>
              <a:buSzPct val="110000"/>
              <a:buFont typeface="Wingdings" panose="05000000000000000000" pitchFamily="2" charset="2"/>
              <a:buChar char="w"/>
            </a:pPr>
            <a:r>
              <a:rPr lang="en-US" sz="3200">
                <a:latin typeface="+mn-lt"/>
                <a:cs typeface="+mn-lt"/>
              </a:rPr>
              <a:t>If </a:t>
            </a:r>
            <a:r>
              <a:rPr lang="en-US" sz="3200">
                <a:solidFill>
                  <a:srgbClr val="008000"/>
                </a:solidFill>
                <a:latin typeface="+mn-lt"/>
                <a:cs typeface="+mn-lt"/>
              </a:rPr>
              <a:t>s</a:t>
            </a:r>
            <a:r>
              <a:rPr lang="en-US" sz="3200">
                <a:latin typeface="+mn-lt"/>
                <a:cs typeface="+mn-lt"/>
              </a:rPr>
              <a:t> is terminal then exit</a:t>
            </a:r>
            <a:endParaRPr lang="en-US" sz="3200">
              <a:latin typeface="+mn-lt"/>
              <a:cs typeface="+mn-lt"/>
            </a:endParaRPr>
          </a:p>
          <a:p>
            <a:pPr marL="457200" indent="-457200">
              <a:spcBef>
                <a:spcPct val="20000"/>
              </a:spcBef>
              <a:buClr>
                <a:schemeClr val="hlink"/>
              </a:buClr>
              <a:buSzPct val="110000"/>
              <a:buFont typeface="Wingdings" panose="05000000000000000000" pitchFamily="2" charset="2"/>
              <a:buChar char="w"/>
            </a:pPr>
            <a:r>
              <a:rPr lang="en-US" sz="3200">
                <a:solidFill>
                  <a:srgbClr val="990000"/>
                </a:solidFill>
                <a:latin typeface="+mn-lt"/>
                <a:cs typeface="+mn-lt"/>
              </a:rPr>
              <a:t>a</a:t>
            </a:r>
            <a:r>
              <a:rPr lang="en-US" sz="3200">
                <a:latin typeface="+mn-lt"/>
                <a:cs typeface="+mn-lt"/>
              </a:rPr>
              <a:t> </a:t>
            </a:r>
            <a:r>
              <a:rPr lang="en-US" sz="3200">
                <a:latin typeface="+mn-lt"/>
                <a:cs typeface="+mn-lt"/>
                <a:sym typeface="Wingdings" panose="05000000000000000000" pitchFamily="2" charset="2"/>
              </a:rPr>
              <a:t></a:t>
            </a:r>
            <a:r>
              <a:rPr lang="en-US" sz="3200">
                <a:latin typeface="+mn-lt"/>
                <a:cs typeface="+mn-lt"/>
              </a:rPr>
              <a:t> choose action (given </a:t>
            </a:r>
            <a:r>
              <a:rPr lang="en-US" sz="3200">
                <a:solidFill>
                  <a:srgbClr val="008000"/>
                </a:solidFill>
                <a:latin typeface="+mn-lt"/>
                <a:cs typeface="+mn-lt"/>
              </a:rPr>
              <a:t>s</a:t>
            </a:r>
            <a:r>
              <a:rPr lang="en-US" sz="3200">
                <a:latin typeface="+mn-lt"/>
                <a:cs typeface="+mn-lt"/>
              </a:rPr>
              <a:t>)</a:t>
            </a:r>
            <a:endParaRPr lang="en-US" sz="3200">
              <a:solidFill>
                <a:srgbClr val="008000"/>
              </a:solidFill>
              <a:latin typeface="+mn-lt"/>
              <a:cs typeface="+mn-lt"/>
            </a:endParaRPr>
          </a:p>
          <a:p>
            <a:pPr marL="457200" indent="-457200">
              <a:spcBef>
                <a:spcPct val="20000"/>
              </a:spcBef>
              <a:buClr>
                <a:schemeClr val="hlink"/>
              </a:buClr>
              <a:buSzPct val="110000"/>
              <a:buFont typeface="Wingdings" panose="05000000000000000000" pitchFamily="2" charset="2"/>
              <a:buChar char="w"/>
            </a:pPr>
            <a:r>
              <a:rPr lang="en-US" sz="3200">
                <a:latin typeface="+mn-lt"/>
                <a:cs typeface="+mn-lt"/>
              </a:rPr>
              <a:t>Perform </a:t>
            </a:r>
            <a:r>
              <a:rPr lang="en-US" sz="3200">
                <a:solidFill>
                  <a:srgbClr val="990000"/>
                </a:solidFill>
                <a:latin typeface="+mn-lt"/>
                <a:cs typeface="+mn-lt"/>
              </a:rPr>
              <a:t>a</a:t>
            </a:r>
            <a:endParaRPr lang="en-US" sz="3200">
              <a:solidFill>
                <a:srgbClr val="990000"/>
              </a:solidFill>
              <a:latin typeface="+mn-lt"/>
              <a:cs typeface="+mn-lt"/>
            </a:endParaRPr>
          </a:p>
          <a:p>
            <a:pPr marL="457200" indent="-457200"/>
            <a:endParaRPr lang="en-US" sz="2400">
              <a:latin typeface="+mn-lt"/>
              <a:cs typeface="+mn-lt"/>
            </a:endParaRPr>
          </a:p>
        </p:txBody>
      </p:sp>
      <p:sp>
        <p:nvSpPr>
          <p:cNvPr id="382983" name="Title 382982"/>
          <p:cNvSpPr>
            <a:spLocks noGrp="1"/>
          </p:cNvSpPr>
          <p:nvPr>
            <p:ph type="title"/>
          </p:nvPr>
        </p:nvSpPr>
        <p:spPr>
          <a:xfrm>
            <a:off x="2019300" y="0"/>
            <a:ext cx="8153400" cy="845185"/>
          </a:xfrm>
        </p:spPr>
        <p:txBody>
          <a:bodyPr anchor="b" anchorCtr="0"/>
          <a:p>
            <a:pPr marL="0" marR="0" indent="0" algn="l" defTabSz="914400" rtl="0" eaLnBrk="1" fontAlgn="auto" latinLnBrk="0" hangingPunct="1">
              <a:lnSpc>
                <a:spcPct val="90000"/>
              </a:lnSpc>
              <a:spcBef>
                <a:spcPct val="0"/>
              </a:spcBef>
              <a:spcAft>
                <a:spcPct val="0"/>
              </a:spcAft>
              <a:buClrTx/>
              <a:buSzTx/>
              <a:buFontTx/>
              <a:buNone/>
            </a:pPr>
            <a:r>
              <a:rPr kumimoji="0" b="1" i="0" u="none" strike="noStrike" kern="1200" cap="none" spc="0" normalizeH="0" baseline="0" noProof="1">
                <a:solidFill>
                  <a:schemeClr val="bg1"/>
                </a:solidFill>
                <a:effectLst>
                  <a:outerShdw blurRad="38100" dist="38100" dir="2700000">
                    <a:srgbClr val="C0C0C0"/>
                  </a:outerShdw>
                </a:effectLst>
                <a:latin typeface="+mj-lt"/>
                <a:ea typeface="+mj-ea"/>
                <a:cs typeface="+mj-cs"/>
              </a:rPr>
              <a:t>Reactive Agent Algorithm</a:t>
            </a:r>
            <a:endParaRPr kumimoji="0" b="1" i="0" u="none" strike="noStrike" kern="1200" cap="none" spc="0" normalizeH="0" baseline="0" noProof="1">
              <a:solidFill>
                <a:schemeClr val="bg1"/>
              </a:solidFill>
              <a:effectLst>
                <a:outerShdw blurRad="38100" dist="38100" dir="2700000">
                  <a:srgbClr val="C0C0C0"/>
                </a:outerShdw>
              </a:effectLst>
              <a:latin typeface="+mj-lt"/>
              <a:ea typeface="+mj-ea"/>
              <a:cs typeface="+mj-cs"/>
            </a:endParaRPr>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829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186180" y="1183640"/>
            <a:ext cx="10027920" cy="4467225"/>
          </a:xfrm>
          <a:prstGeom prst="rect">
            <a:avLst/>
          </a:prstGeom>
        </p:spPr>
      </p:pic>
      <p:sp>
        <p:nvSpPr>
          <p:cNvPr id="3" name="Slide Number Placeholder 2"/>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3953255" y="516634"/>
            <a:ext cx="4748784" cy="6341365"/>
          </a:xfrm>
          <a:prstGeom prst="rect">
            <a:avLst/>
          </a:prstGeom>
        </p:spPr>
      </p:pic>
      <p:sp>
        <p:nvSpPr>
          <p:cNvPr id="3" name="object 3"/>
          <p:cNvSpPr txBox="1"/>
          <p:nvPr/>
        </p:nvSpPr>
        <p:spPr>
          <a:xfrm>
            <a:off x="4023486" y="5972962"/>
            <a:ext cx="113664" cy="203835"/>
          </a:xfrm>
          <a:prstGeom prst="rect">
            <a:avLst/>
          </a:prstGeom>
        </p:spPr>
        <p:txBody>
          <a:bodyPr vert="horz" wrap="square" lIns="0" tIns="12065" rIns="0" bIns="0" rtlCol="0">
            <a:spAutoFit/>
          </a:bodyPr>
          <a:lstStyle/>
          <a:p>
            <a:pPr marL="12700">
              <a:lnSpc>
                <a:spcPct val="100000"/>
              </a:lnSpc>
              <a:spcBef>
                <a:spcPts val="95"/>
              </a:spcBef>
            </a:pPr>
            <a:r>
              <a:rPr sz="1250" spc="-50" dirty="0">
                <a:latin typeface="Arial MT"/>
                <a:cs typeface="Arial MT"/>
              </a:rPr>
              <a:t>1</a:t>
            </a:r>
            <a:endParaRPr sz="1250">
              <a:latin typeface="Arial MT"/>
              <a:cs typeface="Arial MT"/>
            </a:endParaRPr>
          </a:p>
        </p:txBody>
      </p:sp>
      <p:sp>
        <p:nvSpPr>
          <p:cNvPr id="4" name="object 4"/>
          <p:cNvSpPr txBox="1"/>
          <p:nvPr/>
        </p:nvSpPr>
        <p:spPr>
          <a:xfrm>
            <a:off x="4522470" y="5972962"/>
            <a:ext cx="113664" cy="203835"/>
          </a:xfrm>
          <a:prstGeom prst="rect">
            <a:avLst/>
          </a:prstGeom>
        </p:spPr>
        <p:txBody>
          <a:bodyPr vert="horz" wrap="square" lIns="0" tIns="12065" rIns="0" bIns="0" rtlCol="0">
            <a:spAutoFit/>
          </a:bodyPr>
          <a:lstStyle/>
          <a:p>
            <a:pPr marL="12700">
              <a:lnSpc>
                <a:spcPct val="100000"/>
              </a:lnSpc>
              <a:spcBef>
                <a:spcPts val="95"/>
              </a:spcBef>
            </a:pPr>
            <a:r>
              <a:rPr sz="1250" spc="-50" dirty="0">
                <a:latin typeface="Arial MT"/>
                <a:cs typeface="Arial MT"/>
              </a:rPr>
              <a:t>2</a:t>
            </a:r>
            <a:endParaRPr sz="1250">
              <a:latin typeface="Arial MT"/>
              <a:cs typeface="Arial MT"/>
            </a:endParaRPr>
          </a:p>
        </p:txBody>
      </p:sp>
      <p:sp>
        <p:nvSpPr>
          <p:cNvPr id="5" name="object 5"/>
          <p:cNvSpPr txBox="1"/>
          <p:nvPr/>
        </p:nvSpPr>
        <p:spPr>
          <a:xfrm>
            <a:off x="5021707" y="5972962"/>
            <a:ext cx="113664" cy="203835"/>
          </a:xfrm>
          <a:prstGeom prst="rect">
            <a:avLst/>
          </a:prstGeom>
        </p:spPr>
        <p:txBody>
          <a:bodyPr vert="horz" wrap="square" lIns="0" tIns="12065" rIns="0" bIns="0" rtlCol="0">
            <a:spAutoFit/>
          </a:bodyPr>
          <a:lstStyle/>
          <a:p>
            <a:pPr marL="12700">
              <a:lnSpc>
                <a:spcPct val="100000"/>
              </a:lnSpc>
              <a:spcBef>
                <a:spcPts val="95"/>
              </a:spcBef>
            </a:pPr>
            <a:r>
              <a:rPr sz="1250" spc="-50" dirty="0">
                <a:latin typeface="Arial MT"/>
                <a:cs typeface="Arial MT"/>
              </a:rPr>
              <a:t>3</a:t>
            </a:r>
            <a:endParaRPr sz="1250">
              <a:latin typeface="Arial MT"/>
              <a:cs typeface="Arial MT"/>
            </a:endParaRPr>
          </a:p>
        </p:txBody>
      </p:sp>
      <p:sp>
        <p:nvSpPr>
          <p:cNvPr id="6" name="object 6"/>
          <p:cNvSpPr txBox="1"/>
          <p:nvPr/>
        </p:nvSpPr>
        <p:spPr>
          <a:xfrm>
            <a:off x="5522467" y="5972962"/>
            <a:ext cx="113664" cy="203835"/>
          </a:xfrm>
          <a:prstGeom prst="rect">
            <a:avLst/>
          </a:prstGeom>
        </p:spPr>
        <p:txBody>
          <a:bodyPr vert="horz" wrap="square" lIns="0" tIns="12065" rIns="0" bIns="0" rtlCol="0">
            <a:spAutoFit/>
          </a:bodyPr>
          <a:lstStyle/>
          <a:p>
            <a:pPr marL="12700">
              <a:lnSpc>
                <a:spcPct val="100000"/>
              </a:lnSpc>
              <a:spcBef>
                <a:spcPts val="95"/>
              </a:spcBef>
            </a:pPr>
            <a:r>
              <a:rPr sz="1250" spc="-50" dirty="0">
                <a:latin typeface="Arial MT"/>
                <a:cs typeface="Arial MT"/>
              </a:rPr>
              <a:t>4</a:t>
            </a:r>
            <a:endParaRPr sz="1250">
              <a:latin typeface="Arial MT"/>
              <a:cs typeface="Arial MT"/>
            </a:endParaRPr>
          </a:p>
        </p:txBody>
      </p:sp>
      <p:sp>
        <p:nvSpPr>
          <p:cNvPr id="7" name="object 7"/>
          <p:cNvSpPr txBox="1"/>
          <p:nvPr/>
        </p:nvSpPr>
        <p:spPr>
          <a:xfrm>
            <a:off x="7018146" y="5972962"/>
            <a:ext cx="113664" cy="203835"/>
          </a:xfrm>
          <a:prstGeom prst="rect">
            <a:avLst/>
          </a:prstGeom>
        </p:spPr>
        <p:txBody>
          <a:bodyPr vert="horz" wrap="square" lIns="0" tIns="12065" rIns="0" bIns="0" rtlCol="0">
            <a:spAutoFit/>
          </a:bodyPr>
          <a:lstStyle/>
          <a:p>
            <a:pPr marL="12700">
              <a:lnSpc>
                <a:spcPct val="100000"/>
              </a:lnSpc>
              <a:spcBef>
                <a:spcPts val="95"/>
              </a:spcBef>
            </a:pPr>
            <a:r>
              <a:rPr sz="1250" spc="-50" dirty="0">
                <a:latin typeface="Arial MT"/>
                <a:cs typeface="Arial MT"/>
              </a:rPr>
              <a:t>7</a:t>
            </a:r>
            <a:endParaRPr sz="1250">
              <a:latin typeface="Arial MT"/>
              <a:cs typeface="Arial MT"/>
            </a:endParaRPr>
          </a:p>
        </p:txBody>
      </p:sp>
      <p:sp>
        <p:nvSpPr>
          <p:cNvPr id="8" name="object 8"/>
          <p:cNvSpPr txBox="1"/>
          <p:nvPr/>
        </p:nvSpPr>
        <p:spPr>
          <a:xfrm>
            <a:off x="7515605" y="5972962"/>
            <a:ext cx="113664" cy="203835"/>
          </a:xfrm>
          <a:prstGeom prst="rect">
            <a:avLst/>
          </a:prstGeom>
        </p:spPr>
        <p:txBody>
          <a:bodyPr vert="horz" wrap="square" lIns="0" tIns="12065" rIns="0" bIns="0" rtlCol="0">
            <a:spAutoFit/>
          </a:bodyPr>
          <a:lstStyle/>
          <a:p>
            <a:pPr marL="12700">
              <a:lnSpc>
                <a:spcPct val="100000"/>
              </a:lnSpc>
              <a:spcBef>
                <a:spcPts val="95"/>
              </a:spcBef>
            </a:pPr>
            <a:r>
              <a:rPr sz="1250" spc="-50" dirty="0">
                <a:latin typeface="Arial MT"/>
                <a:cs typeface="Arial MT"/>
              </a:rPr>
              <a:t>8</a:t>
            </a:r>
            <a:endParaRPr sz="1250">
              <a:latin typeface="Arial MT"/>
              <a:cs typeface="Arial MT"/>
            </a:endParaRPr>
          </a:p>
        </p:txBody>
      </p:sp>
      <p:sp>
        <p:nvSpPr>
          <p:cNvPr id="9" name="object 9"/>
          <p:cNvSpPr txBox="1"/>
          <p:nvPr/>
        </p:nvSpPr>
        <p:spPr>
          <a:xfrm>
            <a:off x="8017509" y="5972962"/>
            <a:ext cx="113664" cy="203835"/>
          </a:xfrm>
          <a:prstGeom prst="rect">
            <a:avLst/>
          </a:prstGeom>
        </p:spPr>
        <p:txBody>
          <a:bodyPr vert="horz" wrap="square" lIns="0" tIns="12065" rIns="0" bIns="0" rtlCol="0">
            <a:spAutoFit/>
          </a:bodyPr>
          <a:lstStyle/>
          <a:p>
            <a:pPr marL="12700">
              <a:lnSpc>
                <a:spcPct val="100000"/>
              </a:lnSpc>
              <a:spcBef>
                <a:spcPts val="95"/>
              </a:spcBef>
            </a:pPr>
            <a:r>
              <a:rPr sz="1250" spc="-50" dirty="0">
                <a:latin typeface="Arial MT"/>
                <a:cs typeface="Arial MT"/>
              </a:rPr>
              <a:t>9</a:t>
            </a:r>
            <a:endParaRPr sz="1250">
              <a:latin typeface="Arial MT"/>
              <a:cs typeface="Arial MT"/>
            </a:endParaRPr>
          </a:p>
        </p:txBody>
      </p:sp>
      <p:sp>
        <p:nvSpPr>
          <p:cNvPr id="10" name="object 10"/>
          <p:cNvSpPr txBox="1"/>
          <p:nvPr/>
        </p:nvSpPr>
        <p:spPr>
          <a:xfrm>
            <a:off x="8470772" y="5972962"/>
            <a:ext cx="202565" cy="203835"/>
          </a:xfrm>
          <a:prstGeom prst="rect">
            <a:avLst/>
          </a:prstGeom>
        </p:spPr>
        <p:txBody>
          <a:bodyPr vert="horz" wrap="square" lIns="0" tIns="12065" rIns="0" bIns="0" rtlCol="0">
            <a:spAutoFit/>
          </a:bodyPr>
          <a:lstStyle/>
          <a:p>
            <a:pPr marL="12700">
              <a:lnSpc>
                <a:spcPct val="100000"/>
              </a:lnSpc>
              <a:spcBef>
                <a:spcPts val="95"/>
              </a:spcBef>
            </a:pPr>
            <a:r>
              <a:rPr sz="1250" spc="-25" dirty="0">
                <a:latin typeface="Arial MT"/>
                <a:cs typeface="Arial MT"/>
              </a:rPr>
              <a:t>10</a:t>
            </a:r>
            <a:endParaRPr sz="1250">
              <a:latin typeface="Arial MT"/>
              <a:cs typeface="Arial MT"/>
            </a:endParaRPr>
          </a:p>
        </p:txBody>
      </p:sp>
      <p:sp>
        <p:nvSpPr>
          <p:cNvPr id="11" name="object 11"/>
          <p:cNvSpPr txBox="1"/>
          <p:nvPr/>
        </p:nvSpPr>
        <p:spPr>
          <a:xfrm>
            <a:off x="3538854" y="3711066"/>
            <a:ext cx="113664" cy="203835"/>
          </a:xfrm>
          <a:prstGeom prst="rect">
            <a:avLst/>
          </a:prstGeom>
        </p:spPr>
        <p:txBody>
          <a:bodyPr vert="horz" wrap="square" lIns="0" tIns="12065" rIns="0" bIns="0" rtlCol="0">
            <a:spAutoFit/>
          </a:bodyPr>
          <a:lstStyle/>
          <a:p>
            <a:pPr marL="12700">
              <a:lnSpc>
                <a:spcPct val="100000"/>
              </a:lnSpc>
              <a:spcBef>
                <a:spcPts val="95"/>
              </a:spcBef>
            </a:pPr>
            <a:r>
              <a:rPr sz="1250" spc="-50" dirty="0">
                <a:latin typeface="Arial MT"/>
                <a:cs typeface="Arial MT"/>
              </a:rPr>
              <a:t>0</a:t>
            </a:r>
            <a:endParaRPr sz="1250">
              <a:latin typeface="Arial MT"/>
              <a:cs typeface="Arial MT"/>
            </a:endParaRPr>
          </a:p>
        </p:txBody>
      </p:sp>
      <p:sp>
        <p:nvSpPr>
          <p:cNvPr id="12" name="object 12"/>
          <p:cNvSpPr txBox="1"/>
          <p:nvPr/>
        </p:nvSpPr>
        <p:spPr>
          <a:xfrm>
            <a:off x="3538854" y="3199002"/>
            <a:ext cx="113664" cy="203835"/>
          </a:xfrm>
          <a:prstGeom prst="rect">
            <a:avLst/>
          </a:prstGeom>
        </p:spPr>
        <p:txBody>
          <a:bodyPr vert="horz" wrap="square" lIns="0" tIns="12065" rIns="0" bIns="0" rtlCol="0">
            <a:spAutoFit/>
          </a:bodyPr>
          <a:lstStyle/>
          <a:p>
            <a:pPr marL="12700">
              <a:lnSpc>
                <a:spcPct val="100000"/>
              </a:lnSpc>
              <a:spcBef>
                <a:spcPts val="95"/>
              </a:spcBef>
            </a:pPr>
            <a:r>
              <a:rPr sz="1250" spc="-50" dirty="0">
                <a:latin typeface="Arial MT"/>
                <a:cs typeface="Arial MT"/>
              </a:rPr>
              <a:t>1</a:t>
            </a:r>
            <a:endParaRPr sz="1250">
              <a:latin typeface="Arial MT"/>
              <a:cs typeface="Arial MT"/>
            </a:endParaRPr>
          </a:p>
        </p:txBody>
      </p:sp>
      <p:sp>
        <p:nvSpPr>
          <p:cNvPr id="13" name="object 13"/>
          <p:cNvSpPr txBox="1"/>
          <p:nvPr/>
        </p:nvSpPr>
        <p:spPr>
          <a:xfrm>
            <a:off x="3538854" y="2703322"/>
            <a:ext cx="113664" cy="203835"/>
          </a:xfrm>
          <a:prstGeom prst="rect">
            <a:avLst/>
          </a:prstGeom>
        </p:spPr>
        <p:txBody>
          <a:bodyPr vert="horz" wrap="square" lIns="0" tIns="12065" rIns="0" bIns="0" rtlCol="0">
            <a:spAutoFit/>
          </a:bodyPr>
          <a:lstStyle/>
          <a:p>
            <a:pPr marL="12700">
              <a:lnSpc>
                <a:spcPct val="100000"/>
              </a:lnSpc>
              <a:spcBef>
                <a:spcPts val="95"/>
              </a:spcBef>
            </a:pPr>
            <a:r>
              <a:rPr sz="1250" spc="-50" dirty="0">
                <a:latin typeface="Arial MT"/>
                <a:cs typeface="Arial MT"/>
              </a:rPr>
              <a:t>2</a:t>
            </a:r>
            <a:endParaRPr sz="1250">
              <a:latin typeface="Arial MT"/>
              <a:cs typeface="Arial MT"/>
            </a:endParaRPr>
          </a:p>
        </p:txBody>
      </p:sp>
      <p:sp>
        <p:nvSpPr>
          <p:cNvPr id="14" name="object 14"/>
          <p:cNvSpPr txBox="1"/>
          <p:nvPr/>
        </p:nvSpPr>
        <p:spPr>
          <a:xfrm>
            <a:off x="3538854" y="2208022"/>
            <a:ext cx="113664" cy="203835"/>
          </a:xfrm>
          <a:prstGeom prst="rect">
            <a:avLst/>
          </a:prstGeom>
        </p:spPr>
        <p:txBody>
          <a:bodyPr vert="horz" wrap="square" lIns="0" tIns="12065" rIns="0" bIns="0" rtlCol="0">
            <a:spAutoFit/>
          </a:bodyPr>
          <a:lstStyle/>
          <a:p>
            <a:pPr marL="12700">
              <a:lnSpc>
                <a:spcPct val="100000"/>
              </a:lnSpc>
              <a:spcBef>
                <a:spcPts val="95"/>
              </a:spcBef>
            </a:pPr>
            <a:r>
              <a:rPr sz="1250" spc="-50" dirty="0">
                <a:latin typeface="Arial MT"/>
                <a:cs typeface="Arial MT"/>
              </a:rPr>
              <a:t>3</a:t>
            </a:r>
            <a:endParaRPr sz="1250">
              <a:latin typeface="Arial MT"/>
              <a:cs typeface="Arial MT"/>
            </a:endParaRPr>
          </a:p>
        </p:txBody>
      </p:sp>
      <p:sp>
        <p:nvSpPr>
          <p:cNvPr id="15" name="object 15"/>
          <p:cNvSpPr txBox="1"/>
          <p:nvPr/>
        </p:nvSpPr>
        <p:spPr>
          <a:xfrm>
            <a:off x="3486150" y="5213984"/>
            <a:ext cx="167005" cy="203835"/>
          </a:xfrm>
          <a:prstGeom prst="rect">
            <a:avLst/>
          </a:prstGeom>
        </p:spPr>
        <p:txBody>
          <a:bodyPr vert="horz" wrap="square" lIns="0" tIns="12065" rIns="0" bIns="0" rtlCol="0">
            <a:spAutoFit/>
          </a:bodyPr>
          <a:lstStyle/>
          <a:p>
            <a:pPr marL="12700">
              <a:lnSpc>
                <a:spcPct val="100000"/>
              </a:lnSpc>
              <a:spcBef>
                <a:spcPts val="95"/>
              </a:spcBef>
            </a:pPr>
            <a:r>
              <a:rPr sz="1250" dirty="0">
                <a:latin typeface="Arial MT"/>
                <a:cs typeface="Arial MT"/>
              </a:rPr>
              <a:t>-</a:t>
            </a:r>
            <a:r>
              <a:rPr sz="1250" spc="-50" dirty="0">
                <a:latin typeface="Arial MT"/>
                <a:cs typeface="Arial MT"/>
              </a:rPr>
              <a:t>3</a:t>
            </a:r>
            <a:endParaRPr sz="1250">
              <a:latin typeface="Arial MT"/>
              <a:cs typeface="Arial MT"/>
            </a:endParaRPr>
          </a:p>
        </p:txBody>
      </p:sp>
      <p:sp>
        <p:nvSpPr>
          <p:cNvPr id="16" name="object 16"/>
          <p:cNvSpPr txBox="1"/>
          <p:nvPr/>
        </p:nvSpPr>
        <p:spPr>
          <a:xfrm>
            <a:off x="3486150" y="4706239"/>
            <a:ext cx="167005" cy="203835"/>
          </a:xfrm>
          <a:prstGeom prst="rect">
            <a:avLst/>
          </a:prstGeom>
        </p:spPr>
        <p:txBody>
          <a:bodyPr vert="horz" wrap="square" lIns="0" tIns="12065" rIns="0" bIns="0" rtlCol="0">
            <a:spAutoFit/>
          </a:bodyPr>
          <a:lstStyle/>
          <a:p>
            <a:pPr marL="12700">
              <a:lnSpc>
                <a:spcPct val="100000"/>
              </a:lnSpc>
              <a:spcBef>
                <a:spcPts val="95"/>
              </a:spcBef>
            </a:pPr>
            <a:r>
              <a:rPr sz="1250" dirty="0">
                <a:latin typeface="Arial MT"/>
                <a:cs typeface="Arial MT"/>
              </a:rPr>
              <a:t>-</a:t>
            </a:r>
            <a:r>
              <a:rPr sz="1250" spc="-50" dirty="0">
                <a:latin typeface="Arial MT"/>
                <a:cs typeface="Arial MT"/>
              </a:rPr>
              <a:t>2</a:t>
            </a:r>
            <a:endParaRPr sz="1250">
              <a:latin typeface="Arial MT"/>
              <a:cs typeface="Arial MT"/>
            </a:endParaRPr>
          </a:p>
        </p:txBody>
      </p:sp>
      <p:sp>
        <p:nvSpPr>
          <p:cNvPr id="17" name="object 17"/>
          <p:cNvSpPr txBox="1"/>
          <p:nvPr/>
        </p:nvSpPr>
        <p:spPr>
          <a:xfrm>
            <a:off x="3486150" y="4206366"/>
            <a:ext cx="167005" cy="203835"/>
          </a:xfrm>
          <a:prstGeom prst="rect">
            <a:avLst/>
          </a:prstGeom>
        </p:spPr>
        <p:txBody>
          <a:bodyPr vert="horz" wrap="square" lIns="0" tIns="12065" rIns="0" bIns="0" rtlCol="0">
            <a:spAutoFit/>
          </a:bodyPr>
          <a:lstStyle/>
          <a:p>
            <a:pPr marL="12700">
              <a:lnSpc>
                <a:spcPct val="100000"/>
              </a:lnSpc>
              <a:spcBef>
                <a:spcPts val="95"/>
              </a:spcBef>
            </a:pPr>
            <a:r>
              <a:rPr sz="1250" dirty="0">
                <a:latin typeface="Arial MT"/>
                <a:cs typeface="Arial MT"/>
              </a:rPr>
              <a:t>-</a:t>
            </a:r>
            <a:r>
              <a:rPr sz="1250" spc="-50" dirty="0">
                <a:latin typeface="Arial MT"/>
                <a:cs typeface="Arial MT"/>
              </a:rPr>
              <a:t>1</a:t>
            </a:r>
            <a:endParaRPr sz="1250">
              <a:latin typeface="Arial MT"/>
              <a:cs typeface="Arial MT"/>
            </a:endParaRPr>
          </a:p>
        </p:txBody>
      </p:sp>
      <p:grpSp>
        <p:nvGrpSpPr>
          <p:cNvPr id="18" name="object 18"/>
          <p:cNvGrpSpPr/>
          <p:nvPr/>
        </p:nvGrpSpPr>
        <p:grpSpPr>
          <a:xfrm>
            <a:off x="3834638" y="3742944"/>
            <a:ext cx="515620" cy="12700"/>
            <a:chOff x="2310638" y="3742944"/>
            <a:chExt cx="515620" cy="12700"/>
          </a:xfrm>
        </p:grpSpPr>
        <p:sp>
          <p:nvSpPr>
            <p:cNvPr id="19" name="object 19"/>
            <p:cNvSpPr/>
            <p:nvPr/>
          </p:nvSpPr>
          <p:spPr>
            <a:xfrm>
              <a:off x="2313813" y="3746119"/>
              <a:ext cx="464820" cy="0"/>
            </a:xfrm>
            <a:custGeom>
              <a:avLst/>
              <a:gdLst/>
              <a:ahLst/>
              <a:cxnLst/>
              <a:rect l="l" t="t" r="r" b="b"/>
              <a:pathLst>
                <a:path w="464819">
                  <a:moveTo>
                    <a:pt x="0" y="0"/>
                  </a:moveTo>
                  <a:lnTo>
                    <a:pt x="464819" y="0"/>
                  </a:lnTo>
                </a:path>
              </a:pathLst>
            </a:custGeom>
            <a:ln w="6096">
              <a:solidFill>
                <a:srgbClr val="000000"/>
              </a:solidFill>
              <a:prstDash val="sysDash"/>
            </a:ln>
          </p:spPr>
          <p:txBody>
            <a:bodyPr wrap="square" lIns="0" tIns="0" rIns="0" bIns="0" rtlCol="0"/>
            <a:lstStyle/>
            <a:p/>
          </p:txBody>
        </p:sp>
        <p:sp>
          <p:nvSpPr>
            <p:cNvPr id="20" name="object 20"/>
            <p:cNvSpPr/>
            <p:nvPr/>
          </p:nvSpPr>
          <p:spPr>
            <a:xfrm>
              <a:off x="2778633" y="3750691"/>
              <a:ext cx="47625" cy="5080"/>
            </a:xfrm>
            <a:custGeom>
              <a:avLst/>
              <a:gdLst/>
              <a:ahLst/>
              <a:cxnLst/>
              <a:rect l="l" t="t" r="r" b="b"/>
              <a:pathLst>
                <a:path w="47625" h="5079">
                  <a:moveTo>
                    <a:pt x="13716" y="0"/>
                  </a:moveTo>
                  <a:lnTo>
                    <a:pt x="0" y="0"/>
                  </a:lnTo>
                  <a:lnTo>
                    <a:pt x="0" y="4571"/>
                  </a:lnTo>
                  <a:lnTo>
                    <a:pt x="13716" y="4571"/>
                  </a:lnTo>
                  <a:lnTo>
                    <a:pt x="13716" y="0"/>
                  </a:lnTo>
                  <a:close/>
                </a:path>
                <a:path w="47625" h="5079">
                  <a:moveTo>
                    <a:pt x="36575" y="0"/>
                  </a:moveTo>
                  <a:lnTo>
                    <a:pt x="22860" y="0"/>
                  </a:lnTo>
                  <a:lnTo>
                    <a:pt x="22860" y="4571"/>
                  </a:lnTo>
                  <a:lnTo>
                    <a:pt x="36575" y="4571"/>
                  </a:lnTo>
                  <a:lnTo>
                    <a:pt x="36575" y="0"/>
                  </a:lnTo>
                  <a:close/>
                </a:path>
                <a:path w="47625" h="5079">
                  <a:moveTo>
                    <a:pt x="47243" y="0"/>
                  </a:moveTo>
                  <a:lnTo>
                    <a:pt x="45719" y="0"/>
                  </a:lnTo>
                  <a:lnTo>
                    <a:pt x="45719" y="4571"/>
                  </a:lnTo>
                  <a:lnTo>
                    <a:pt x="47243" y="4571"/>
                  </a:lnTo>
                  <a:lnTo>
                    <a:pt x="47243" y="0"/>
                  </a:lnTo>
                  <a:close/>
                </a:path>
              </a:pathLst>
            </a:custGeom>
            <a:solidFill>
              <a:srgbClr val="000000"/>
            </a:solidFill>
          </p:spPr>
          <p:txBody>
            <a:bodyPr wrap="square" lIns="0" tIns="0" rIns="0" bIns="0" rtlCol="0"/>
            <a:lstStyle/>
            <a:p/>
          </p:txBody>
        </p:sp>
      </p:grpSp>
      <p:sp>
        <p:nvSpPr>
          <p:cNvPr id="21" name="object 21"/>
          <p:cNvSpPr txBox="1"/>
          <p:nvPr/>
        </p:nvSpPr>
        <p:spPr>
          <a:xfrm>
            <a:off x="4688458" y="4192651"/>
            <a:ext cx="377190" cy="181610"/>
          </a:xfrm>
          <a:prstGeom prst="rect">
            <a:avLst/>
          </a:prstGeom>
        </p:spPr>
        <p:txBody>
          <a:bodyPr vert="horz" wrap="square" lIns="0" tIns="12700" rIns="0" bIns="0" rtlCol="0">
            <a:spAutoFit/>
          </a:bodyPr>
          <a:lstStyle/>
          <a:p>
            <a:pPr marL="38100">
              <a:lnSpc>
                <a:spcPct val="100000"/>
              </a:lnSpc>
              <a:spcBef>
                <a:spcPts val="100"/>
              </a:spcBef>
            </a:pPr>
            <a:r>
              <a:rPr sz="1100" spc="-105" dirty="0">
                <a:latin typeface="Lucida Sans Unicode" panose="020B0602030504020204"/>
                <a:cs typeface="Lucida Sans Unicode" panose="020B0602030504020204"/>
              </a:rPr>
              <a:t>q</a:t>
            </a:r>
            <a:r>
              <a:rPr sz="1125" spc="-157" baseline="-7000" dirty="0">
                <a:latin typeface="MS Gothic" panose="020B0609070205080204" charset="-128"/>
                <a:cs typeface="MS Gothic" panose="020B0609070205080204" charset="-128"/>
              </a:rPr>
              <a:t>⇤</a:t>
            </a:r>
            <a:r>
              <a:rPr sz="1125" spc="-397" baseline="-7000" dirty="0">
                <a:latin typeface="MS Gothic" panose="020B0609070205080204" charset="-128"/>
                <a:cs typeface="MS Gothic" panose="020B0609070205080204" charset="-128"/>
              </a:rPr>
              <a:t> </a:t>
            </a:r>
            <a:r>
              <a:rPr sz="1100" spc="-25" dirty="0">
                <a:latin typeface="Arial MT"/>
                <a:cs typeface="Arial MT"/>
              </a:rPr>
              <a:t>(2)</a:t>
            </a:r>
            <a:endParaRPr sz="1100">
              <a:latin typeface="Arial MT"/>
              <a:cs typeface="Arial MT"/>
            </a:endParaRPr>
          </a:p>
        </p:txBody>
      </p:sp>
      <p:sp>
        <p:nvSpPr>
          <p:cNvPr id="22" name="object 22"/>
          <p:cNvSpPr txBox="1"/>
          <p:nvPr/>
        </p:nvSpPr>
        <p:spPr>
          <a:xfrm>
            <a:off x="5181346" y="2430018"/>
            <a:ext cx="377190" cy="182245"/>
          </a:xfrm>
          <a:prstGeom prst="rect">
            <a:avLst/>
          </a:prstGeom>
        </p:spPr>
        <p:txBody>
          <a:bodyPr vert="horz" wrap="square" lIns="0" tIns="13335" rIns="0" bIns="0" rtlCol="0">
            <a:spAutoFit/>
          </a:bodyPr>
          <a:lstStyle/>
          <a:p>
            <a:pPr marL="38100">
              <a:lnSpc>
                <a:spcPct val="100000"/>
              </a:lnSpc>
              <a:spcBef>
                <a:spcPts val="105"/>
              </a:spcBef>
            </a:pPr>
            <a:r>
              <a:rPr sz="1100" spc="-105" dirty="0">
                <a:latin typeface="Lucida Sans Unicode" panose="020B0602030504020204"/>
                <a:cs typeface="Lucida Sans Unicode" panose="020B0602030504020204"/>
              </a:rPr>
              <a:t>q</a:t>
            </a:r>
            <a:r>
              <a:rPr sz="1125" spc="-157" baseline="-7000" dirty="0">
                <a:latin typeface="MS Gothic" panose="020B0609070205080204" charset="-128"/>
                <a:cs typeface="MS Gothic" panose="020B0609070205080204" charset="-128"/>
              </a:rPr>
              <a:t>⇤</a:t>
            </a:r>
            <a:r>
              <a:rPr sz="1125" spc="-397" baseline="-7000" dirty="0">
                <a:latin typeface="MS Gothic" panose="020B0609070205080204" charset="-128"/>
                <a:cs typeface="MS Gothic" panose="020B0609070205080204" charset="-128"/>
              </a:rPr>
              <a:t> </a:t>
            </a:r>
            <a:r>
              <a:rPr sz="1100" spc="-25" dirty="0">
                <a:latin typeface="Arial MT"/>
                <a:cs typeface="Arial MT"/>
              </a:rPr>
              <a:t>(3)</a:t>
            </a:r>
            <a:endParaRPr sz="1100">
              <a:latin typeface="Arial MT"/>
              <a:cs typeface="Arial MT"/>
            </a:endParaRPr>
          </a:p>
        </p:txBody>
      </p:sp>
      <p:sp>
        <p:nvSpPr>
          <p:cNvPr id="23" name="object 23"/>
          <p:cNvSpPr txBox="1"/>
          <p:nvPr/>
        </p:nvSpPr>
        <p:spPr>
          <a:xfrm>
            <a:off x="4178173" y="3321024"/>
            <a:ext cx="4615815" cy="438785"/>
          </a:xfrm>
          <a:prstGeom prst="rect">
            <a:avLst/>
          </a:prstGeom>
        </p:spPr>
        <p:txBody>
          <a:bodyPr vert="horz" wrap="square" lIns="0" tIns="56515" rIns="0" bIns="0" rtlCol="0">
            <a:spAutoFit/>
          </a:bodyPr>
          <a:lstStyle/>
          <a:p>
            <a:pPr marR="1202690" algn="ctr">
              <a:lnSpc>
                <a:spcPct val="100000"/>
              </a:lnSpc>
              <a:spcBef>
                <a:spcPts val="445"/>
              </a:spcBef>
            </a:pPr>
            <a:r>
              <a:rPr sz="1100" spc="-105" dirty="0">
                <a:latin typeface="Lucida Sans Unicode" panose="020B0602030504020204"/>
                <a:cs typeface="Lucida Sans Unicode" panose="020B0602030504020204"/>
              </a:rPr>
              <a:t>q</a:t>
            </a:r>
            <a:r>
              <a:rPr sz="1125" spc="-157" baseline="-7000" dirty="0">
                <a:latin typeface="MS Gothic" panose="020B0609070205080204" charset="-128"/>
                <a:cs typeface="MS Gothic" panose="020B0609070205080204" charset="-128"/>
              </a:rPr>
              <a:t>⇤</a:t>
            </a:r>
            <a:r>
              <a:rPr sz="1125" spc="-397" baseline="-7000" dirty="0">
                <a:latin typeface="MS Gothic" panose="020B0609070205080204" charset="-128"/>
                <a:cs typeface="MS Gothic" panose="020B0609070205080204" charset="-128"/>
              </a:rPr>
              <a:t> </a:t>
            </a:r>
            <a:r>
              <a:rPr sz="1100" spc="-25" dirty="0">
                <a:latin typeface="Arial MT"/>
                <a:cs typeface="Arial MT"/>
              </a:rPr>
              <a:t>(4)</a:t>
            </a:r>
            <a:endParaRPr sz="1100">
              <a:latin typeface="Arial MT"/>
              <a:cs typeface="Arial MT"/>
            </a:endParaRPr>
          </a:p>
          <a:p>
            <a:pPr algn="ctr">
              <a:lnSpc>
                <a:spcPct val="100000"/>
              </a:lnSpc>
              <a:spcBef>
                <a:spcPts val="345"/>
              </a:spcBef>
              <a:tabLst>
                <a:tab pos="4538980" algn="l"/>
              </a:tabLst>
            </a:pPr>
            <a:r>
              <a:rPr sz="1100" spc="-10" dirty="0">
                <a:latin typeface="Lucida Sans Unicode" panose="020B0602030504020204"/>
                <a:cs typeface="Lucida Sans Unicode" panose="020B0602030504020204"/>
              </a:rPr>
              <a:t>q</a:t>
            </a:r>
            <a:r>
              <a:rPr sz="1125" spc="-15" baseline="-7000" dirty="0">
                <a:latin typeface="MS Gothic" panose="020B0609070205080204" charset="-128"/>
                <a:cs typeface="MS Gothic" panose="020B0609070205080204" charset="-128"/>
              </a:rPr>
              <a:t>⇤</a:t>
            </a:r>
            <a:r>
              <a:rPr sz="1100" u="dash" spc="-10" dirty="0">
                <a:uFill>
                  <a:solidFill>
                    <a:srgbClr val="000000"/>
                  </a:solidFill>
                </a:uFill>
                <a:latin typeface="Arial MT"/>
                <a:cs typeface="Arial MT"/>
              </a:rPr>
              <a:t>(1)</a:t>
            </a:r>
            <a:r>
              <a:rPr sz="1100" u="dash" dirty="0">
                <a:uFill>
                  <a:solidFill>
                    <a:srgbClr val="000000"/>
                  </a:solidFill>
                </a:uFill>
                <a:latin typeface="Arial MT"/>
                <a:cs typeface="Arial MT"/>
              </a:rPr>
              <a:t>	</a:t>
            </a:r>
            <a:endParaRPr sz="1100">
              <a:latin typeface="Arial MT"/>
              <a:cs typeface="Arial MT"/>
            </a:endParaRPr>
          </a:p>
        </p:txBody>
      </p:sp>
      <p:sp>
        <p:nvSpPr>
          <p:cNvPr id="24" name="object 24"/>
          <p:cNvSpPr txBox="1"/>
          <p:nvPr/>
        </p:nvSpPr>
        <p:spPr>
          <a:xfrm>
            <a:off x="6185027" y="2676525"/>
            <a:ext cx="377190" cy="182245"/>
          </a:xfrm>
          <a:prstGeom prst="rect">
            <a:avLst/>
          </a:prstGeom>
        </p:spPr>
        <p:txBody>
          <a:bodyPr vert="horz" wrap="square" lIns="0" tIns="13335" rIns="0" bIns="0" rtlCol="0">
            <a:spAutoFit/>
          </a:bodyPr>
          <a:lstStyle/>
          <a:p>
            <a:pPr marL="38100">
              <a:lnSpc>
                <a:spcPct val="100000"/>
              </a:lnSpc>
              <a:spcBef>
                <a:spcPts val="105"/>
              </a:spcBef>
            </a:pPr>
            <a:r>
              <a:rPr sz="1100" spc="-105" dirty="0">
                <a:latin typeface="Lucida Sans Unicode" panose="020B0602030504020204"/>
                <a:cs typeface="Lucida Sans Unicode" panose="020B0602030504020204"/>
              </a:rPr>
              <a:t>q</a:t>
            </a:r>
            <a:r>
              <a:rPr sz="1125" spc="-157" baseline="-7000" dirty="0">
                <a:latin typeface="MS Gothic" panose="020B0609070205080204" charset="-128"/>
                <a:cs typeface="MS Gothic" panose="020B0609070205080204" charset="-128"/>
              </a:rPr>
              <a:t>⇤</a:t>
            </a:r>
            <a:r>
              <a:rPr sz="1125" spc="-397" baseline="-7000" dirty="0">
                <a:latin typeface="MS Gothic" panose="020B0609070205080204" charset="-128"/>
                <a:cs typeface="MS Gothic" panose="020B0609070205080204" charset="-128"/>
              </a:rPr>
              <a:t> </a:t>
            </a:r>
            <a:r>
              <a:rPr sz="1100" spc="-25" dirty="0">
                <a:latin typeface="Arial MT"/>
                <a:cs typeface="Arial MT"/>
              </a:rPr>
              <a:t>(5)</a:t>
            </a:r>
            <a:endParaRPr sz="1100">
              <a:latin typeface="Arial MT"/>
              <a:cs typeface="Arial MT"/>
            </a:endParaRPr>
          </a:p>
        </p:txBody>
      </p:sp>
      <p:sp>
        <p:nvSpPr>
          <p:cNvPr id="25" name="object 25"/>
          <p:cNvSpPr txBox="1"/>
          <p:nvPr/>
        </p:nvSpPr>
        <p:spPr>
          <a:xfrm>
            <a:off x="6678167" y="4545329"/>
            <a:ext cx="377190" cy="181610"/>
          </a:xfrm>
          <a:prstGeom prst="rect">
            <a:avLst/>
          </a:prstGeom>
        </p:spPr>
        <p:txBody>
          <a:bodyPr vert="horz" wrap="square" lIns="0" tIns="12700" rIns="0" bIns="0" rtlCol="0">
            <a:spAutoFit/>
          </a:bodyPr>
          <a:lstStyle/>
          <a:p>
            <a:pPr marL="38100">
              <a:lnSpc>
                <a:spcPct val="100000"/>
              </a:lnSpc>
              <a:spcBef>
                <a:spcPts val="100"/>
              </a:spcBef>
            </a:pPr>
            <a:r>
              <a:rPr sz="1100" spc="-105" dirty="0">
                <a:latin typeface="Lucida Sans Unicode" panose="020B0602030504020204"/>
                <a:cs typeface="Lucida Sans Unicode" panose="020B0602030504020204"/>
              </a:rPr>
              <a:t>q</a:t>
            </a:r>
            <a:r>
              <a:rPr sz="1125" spc="-157" baseline="-7000" dirty="0">
                <a:latin typeface="MS Gothic" panose="020B0609070205080204" charset="-128"/>
                <a:cs typeface="MS Gothic" panose="020B0609070205080204" charset="-128"/>
              </a:rPr>
              <a:t>⇤</a:t>
            </a:r>
            <a:r>
              <a:rPr sz="1125" spc="-397" baseline="-7000" dirty="0">
                <a:latin typeface="MS Gothic" panose="020B0609070205080204" charset="-128"/>
                <a:cs typeface="MS Gothic" panose="020B0609070205080204" charset="-128"/>
              </a:rPr>
              <a:t> </a:t>
            </a:r>
            <a:r>
              <a:rPr sz="1100" spc="-25" dirty="0">
                <a:latin typeface="Arial MT"/>
                <a:cs typeface="Arial MT"/>
              </a:rPr>
              <a:t>(6)</a:t>
            </a:r>
            <a:endParaRPr sz="1100">
              <a:latin typeface="Arial MT"/>
              <a:cs typeface="Arial MT"/>
            </a:endParaRPr>
          </a:p>
        </p:txBody>
      </p:sp>
      <p:sp>
        <p:nvSpPr>
          <p:cNvPr id="26" name="object 26"/>
          <p:cNvSpPr txBox="1"/>
          <p:nvPr/>
        </p:nvSpPr>
        <p:spPr>
          <a:xfrm>
            <a:off x="7180453" y="3783025"/>
            <a:ext cx="357505" cy="182245"/>
          </a:xfrm>
          <a:prstGeom prst="rect">
            <a:avLst/>
          </a:prstGeom>
        </p:spPr>
        <p:txBody>
          <a:bodyPr vert="horz" wrap="square" lIns="0" tIns="13335" rIns="0" bIns="0" rtlCol="0">
            <a:spAutoFit/>
          </a:bodyPr>
          <a:lstStyle/>
          <a:p>
            <a:pPr marL="38100">
              <a:lnSpc>
                <a:spcPct val="100000"/>
              </a:lnSpc>
              <a:spcBef>
                <a:spcPts val="105"/>
              </a:spcBef>
            </a:pPr>
            <a:r>
              <a:rPr sz="1100" spc="-125" dirty="0">
                <a:latin typeface="Lucida Sans Unicode" panose="020B0602030504020204"/>
                <a:cs typeface="Lucida Sans Unicode" panose="020B0602030504020204"/>
              </a:rPr>
              <a:t>q</a:t>
            </a:r>
            <a:r>
              <a:rPr sz="1125" spc="-187" baseline="-7000" dirty="0">
                <a:latin typeface="MS Gothic" panose="020B0609070205080204" charset="-128"/>
                <a:cs typeface="MS Gothic" panose="020B0609070205080204" charset="-128"/>
              </a:rPr>
              <a:t>⇤</a:t>
            </a:r>
            <a:r>
              <a:rPr sz="1125" spc="-434" baseline="-7000" dirty="0">
                <a:latin typeface="MS Gothic" panose="020B0609070205080204" charset="-128"/>
                <a:cs typeface="MS Gothic" panose="020B0609070205080204" charset="-128"/>
              </a:rPr>
              <a:t> </a:t>
            </a:r>
            <a:r>
              <a:rPr sz="1100" spc="-25" dirty="0">
                <a:latin typeface="Arial MT"/>
                <a:cs typeface="Arial MT"/>
              </a:rPr>
              <a:t>(7)</a:t>
            </a:r>
            <a:endParaRPr sz="1100">
              <a:latin typeface="Arial MT"/>
              <a:cs typeface="Arial MT"/>
            </a:endParaRPr>
          </a:p>
        </p:txBody>
      </p:sp>
      <p:sp>
        <p:nvSpPr>
          <p:cNvPr id="27" name="object 27"/>
          <p:cNvSpPr txBox="1"/>
          <p:nvPr/>
        </p:nvSpPr>
        <p:spPr>
          <a:xfrm>
            <a:off x="7681848" y="4192651"/>
            <a:ext cx="377190" cy="181610"/>
          </a:xfrm>
          <a:prstGeom prst="rect">
            <a:avLst/>
          </a:prstGeom>
        </p:spPr>
        <p:txBody>
          <a:bodyPr vert="horz" wrap="square" lIns="0" tIns="12700" rIns="0" bIns="0" rtlCol="0">
            <a:spAutoFit/>
          </a:bodyPr>
          <a:lstStyle/>
          <a:p>
            <a:pPr marL="38100">
              <a:lnSpc>
                <a:spcPct val="100000"/>
              </a:lnSpc>
              <a:spcBef>
                <a:spcPts val="100"/>
              </a:spcBef>
            </a:pPr>
            <a:r>
              <a:rPr sz="1100" spc="-105" dirty="0">
                <a:latin typeface="Lucida Sans Unicode" panose="020B0602030504020204"/>
                <a:cs typeface="Lucida Sans Unicode" panose="020B0602030504020204"/>
              </a:rPr>
              <a:t>q</a:t>
            </a:r>
            <a:r>
              <a:rPr sz="1125" spc="-157" baseline="-7000" dirty="0">
                <a:latin typeface="MS Gothic" panose="020B0609070205080204" charset="-128"/>
                <a:cs typeface="MS Gothic" panose="020B0609070205080204" charset="-128"/>
              </a:rPr>
              <a:t>⇤</a:t>
            </a:r>
            <a:r>
              <a:rPr sz="1125" spc="-397" baseline="-7000" dirty="0">
                <a:latin typeface="MS Gothic" panose="020B0609070205080204" charset="-128"/>
                <a:cs typeface="MS Gothic" panose="020B0609070205080204" charset="-128"/>
              </a:rPr>
              <a:t> </a:t>
            </a:r>
            <a:r>
              <a:rPr sz="1100" spc="-25" dirty="0">
                <a:latin typeface="Arial MT"/>
                <a:cs typeface="Arial MT"/>
              </a:rPr>
              <a:t>(8)</a:t>
            </a:r>
            <a:endParaRPr sz="1100">
              <a:latin typeface="Arial MT"/>
              <a:cs typeface="Arial MT"/>
            </a:endParaRPr>
          </a:p>
        </p:txBody>
      </p:sp>
      <p:sp>
        <p:nvSpPr>
          <p:cNvPr id="28" name="object 28"/>
          <p:cNvSpPr txBox="1"/>
          <p:nvPr/>
        </p:nvSpPr>
        <p:spPr>
          <a:xfrm>
            <a:off x="8192389" y="3187954"/>
            <a:ext cx="377190" cy="182245"/>
          </a:xfrm>
          <a:prstGeom prst="rect">
            <a:avLst/>
          </a:prstGeom>
        </p:spPr>
        <p:txBody>
          <a:bodyPr vert="horz" wrap="square" lIns="0" tIns="13335" rIns="0" bIns="0" rtlCol="0">
            <a:spAutoFit/>
          </a:bodyPr>
          <a:lstStyle/>
          <a:p>
            <a:pPr marL="38100">
              <a:lnSpc>
                <a:spcPct val="100000"/>
              </a:lnSpc>
              <a:spcBef>
                <a:spcPts val="105"/>
              </a:spcBef>
            </a:pPr>
            <a:r>
              <a:rPr sz="1100" spc="-105" dirty="0">
                <a:latin typeface="Lucida Sans Unicode" panose="020B0602030504020204"/>
                <a:cs typeface="Lucida Sans Unicode" panose="020B0602030504020204"/>
              </a:rPr>
              <a:t>q</a:t>
            </a:r>
            <a:r>
              <a:rPr sz="1125" spc="-157" baseline="-7000" dirty="0">
                <a:latin typeface="MS Gothic" panose="020B0609070205080204" charset="-128"/>
                <a:cs typeface="MS Gothic" panose="020B0609070205080204" charset="-128"/>
              </a:rPr>
              <a:t>⇤</a:t>
            </a:r>
            <a:r>
              <a:rPr sz="1125" spc="-397" baseline="-7000" dirty="0">
                <a:latin typeface="MS Gothic" panose="020B0609070205080204" charset="-128"/>
                <a:cs typeface="MS Gothic" panose="020B0609070205080204" charset="-128"/>
              </a:rPr>
              <a:t> </a:t>
            </a:r>
            <a:r>
              <a:rPr sz="1100" spc="-25" dirty="0">
                <a:latin typeface="Arial MT"/>
                <a:cs typeface="Arial MT"/>
              </a:rPr>
              <a:t>(9)</a:t>
            </a:r>
            <a:endParaRPr sz="1100">
              <a:latin typeface="Arial MT"/>
              <a:cs typeface="Arial MT"/>
            </a:endParaRPr>
          </a:p>
        </p:txBody>
      </p:sp>
      <p:sp>
        <p:nvSpPr>
          <p:cNvPr id="29" name="object 29"/>
          <p:cNvSpPr txBox="1"/>
          <p:nvPr/>
        </p:nvSpPr>
        <p:spPr>
          <a:xfrm>
            <a:off x="8685910" y="3804920"/>
            <a:ext cx="445770" cy="181610"/>
          </a:xfrm>
          <a:prstGeom prst="rect">
            <a:avLst/>
          </a:prstGeom>
        </p:spPr>
        <p:txBody>
          <a:bodyPr vert="horz" wrap="square" lIns="0" tIns="12700" rIns="0" bIns="0" rtlCol="0">
            <a:spAutoFit/>
          </a:bodyPr>
          <a:lstStyle/>
          <a:p>
            <a:pPr marL="38100">
              <a:lnSpc>
                <a:spcPct val="100000"/>
              </a:lnSpc>
              <a:spcBef>
                <a:spcPts val="100"/>
              </a:spcBef>
            </a:pPr>
            <a:r>
              <a:rPr sz="1100" spc="-105" dirty="0">
                <a:latin typeface="Lucida Sans Unicode" panose="020B0602030504020204"/>
                <a:cs typeface="Lucida Sans Unicode" panose="020B0602030504020204"/>
              </a:rPr>
              <a:t>q</a:t>
            </a:r>
            <a:r>
              <a:rPr sz="1125" spc="-157" baseline="-7000" dirty="0">
                <a:latin typeface="MS Gothic" panose="020B0609070205080204" charset="-128"/>
                <a:cs typeface="MS Gothic" panose="020B0609070205080204" charset="-128"/>
              </a:rPr>
              <a:t>⇤</a:t>
            </a:r>
            <a:r>
              <a:rPr sz="1125" spc="-397" baseline="-7000" dirty="0">
                <a:latin typeface="MS Gothic" panose="020B0609070205080204" charset="-128"/>
                <a:cs typeface="MS Gothic" panose="020B0609070205080204" charset="-128"/>
              </a:rPr>
              <a:t> </a:t>
            </a:r>
            <a:r>
              <a:rPr sz="1100" spc="-20" dirty="0">
                <a:latin typeface="Arial MT"/>
                <a:cs typeface="Arial MT"/>
              </a:rPr>
              <a:t>(10)</a:t>
            </a:r>
            <a:endParaRPr sz="1100">
              <a:latin typeface="Arial MT"/>
              <a:cs typeface="Arial MT"/>
            </a:endParaRPr>
          </a:p>
        </p:txBody>
      </p:sp>
      <p:sp>
        <p:nvSpPr>
          <p:cNvPr id="30" name="object 30"/>
          <p:cNvSpPr txBox="1"/>
          <p:nvPr/>
        </p:nvSpPr>
        <p:spPr>
          <a:xfrm>
            <a:off x="1851660" y="4374515"/>
            <a:ext cx="1334135" cy="534670"/>
          </a:xfrm>
          <a:prstGeom prst="rect">
            <a:avLst/>
          </a:prstGeom>
        </p:spPr>
        <p:txBody>
          <a:bodyPr vert="horz" wrap="square" lIns="0" tIns="29845" rIns="0" bIns="0" rtlCol="0">
            <a:noAutofit/>
          </a:bodyPr>
          <a:lstStyle/>
          <a:p>
            <a:pPr marL="12700" marR="5080" indent="147320">
              <a:lnSpc>
                <a:spcPts val="1900"/>
              </a:lnSpc>
              <a:spcBef>
                <a:spcPts val="235"/>
              </a:spcBef>
            </a:pPr>
            <a:r>
              <a:rPr sz="1650" b="1" spc="-10" dirty="0">
                <a:solidFill>
                  <a:schemeClr val="tx1"/>
                </a:solidFill>
                <a:latin typeface="Arial MT"/>
                <a:cs typeface="Arial MT"/>
              </a:rPr>
              <a:t>Reward distribution</a:t>
            </a:r>
            <a:endParaRPr sz="1650" b="1" spc="-10" dirty="0">
              <a:solidFill>
                <a:schemeClr val="tx1"/>
              </a:solidFill>
              <a:latin typeface="Arial MT"/>
              <a:cs typeface="Arial MT"/>
            </a:endParaRPr>
          </a:p>
        </p:txBody>
      </p:sp>
      <p:sp>
        <p:nvSpPr>
          <p:cNvPr id="31" name="object 31"/>
          <p:cNvSpPr txBox="1"/>
          <p:nvPr/>
        </p:nvSpPr>
        <p:spPr>
          <a:xfrm>
            <a:off x="5988685" y="5879465"/>
            <a:ext cx="922020" cy="679450"/>
          </a:xfrm>
          <a:prstGeom prst="rect">
            <a:avLst/>
          </a:prstGeom>
        </p:spPr>
        <p:txBody>
          <a:bodyPr vert="horz" wrap="square" lIns="0" tIns="106045" rIns="0" bIns="0" rtlCol="0">
            <a:spAutoFit/>
          </a:bodyPr>
          <a:lstStyle/>
          <a:p>
            <a:pPr marL="42545">
              <a:lnSpc>
                <a:spcPct val="100000"/>
              </a:lnSpc>
              <a:spcBef>
                <a:spcPts val="835"/>
              </a:spcBef>
              <a:tabLst>
                <a:tab pos="539750" algn="l"/>
              </a:tabLst>
            </a:pPr>
            <a:r>
              <a:rPr sz="1250" spc="-50" dirty="0">
                <a:latin typeface="Arial MT"/>
                <a:cs typeface="Arial MT"/>
              </a:rPr>
              <a:t>5</a:t>
            </a:r>
            <a:r>
              <a:rPr sz="1250" dirty="0">
                <a:latin typeface="Arial MT"/>
                <a:cs typeface="Arial MT"/>
              </a:rPr>
              <a:t>	</a:t>
            </a:r>
            <a:r>
              <a:rPr sz="1250" spc="-50" dirty="0">
                <a:latin typeface="Arial MT"/>
                <a:cs typeface="Arial MT"/>
              </a:rPr>
              <a:t>6</a:t>
            </a:r>
            <a:endParaRPr sz="1250">
              <a:latin typeface="Arial MT"/>
              <a:cs typeface="Arial MT"/>
            </a:endParaRPr>
          </a:p>
          <a:p>
            <a:pPr marL="12700">
              <a:lnSpc>
                <a:spcPct val="100000"/>
              </a:lnSpc>
              <a:spcBef>
                <a:spcPts val="995"/>
              </a:spcBef>
            </a:pPr>
            <a:r>
              <a:rPr sz="1650" b="1" spc="-10" dirty="0">
                <a:latin typeface="Arial MT"/>
                <a:cs typeface="Arial MT"/>
              </a:rPr>
              <a:t>Action</a:t>
            </a:r>
            <a:endParaRPr sz="1650" b="1" spc="-10" dirty="0">
              <a:latin typeface="Arial MT"/>
              <a:cs typeface="Arial MT"/>
            </a:endParaRPr>
          </a:p>
        </p:txBody>
      </p:sp>
      <p:sp>
        <p:nvSpPr>
          <p:cNvPr id="32" name="object 32"/>
          <p:cNvSpPr txBox="1"/>
          <p:nvPr/>
        </p:nvSpPr>
        <p:spPr>
          <a:xfrm>
            <a:off x="3486150" y="5708396"/>
            <a:ext cx="167005" cy="203835"/>
          </a:xfrm>
          <a:prstGeom prst="rect">
            <a:avLst/>
          </a:prstGeom>
        </p:spPr>
        <p:txBody>
          <a:bodyPr vert="horz" wrap="square" lIns="0" tIns="12065" rIns="0" bIns="0" rtlCol="0">
            <a:spAutoFit/>
          </a:bodyPr>
          <a:lstStyle/>
          <a:p>
            <a:pPr marL="12700">
              <a:lnSpc>
                <a:spcPct val="100000"/>
              </a:lnSpc>
              <a:spcBef>
                <a:spcPts val="95"/>
              </a:spcBef>
            </a:pPr>
            <a:r>
              <a:rPr sz="1250" dirty="0">
                <a:latin typeface="Arial MT"/>
                <a:cs typeface="Arial MT"/>
              </a:rPr>
              <a:t>-</a:t>
            </a:r>
            <a:r>
              <a:rPr sz="1250" spc="-50" dirty="0">
                <a:latin typeface="Arial MT"/>
                <a:cs typeface="Arial MT"/>
              </a:rPr>
              <a:t>4</a:t>
            </a:r>
            <a:endParaRPr sz="1250">
              <a:latin typeface="Arial MT"/>
              <a:cs typeface="Arial MT"/>
            </a:endParaRPr>
          </a:p>
        </p:txBody>
      </p:sp>
      <p:sp>
        <p:nvSpPr>
          <p:cNvPr id="33" name="object 33"/>
          <p:cNvSpPr txBox="1"/>
          <p:nvPr/>
        </p:nvSpPr>
        <p:spPr>
          <a:xfrm>
            <a:off x="3538854" y="1704594"/>
            <a:ext cx="113664" cy="203835"/>
          </a:xfrm>
          <a:prstGeom prst="rect">
            <a:avLst/>
          </a:prstGeom>
        </p:spPr>
        <p:txBody>
          <a:bodyPr vert="horz" wrap="square" lIns="0" tIns="12065" rIns="0" bIns="0" rtlCol="0">
            <a:spAutoFit/>
          </a:bodyPr>
          <a:lstStyle/>
          <a:p>
            <a:pPr marL="12700">
              <a:lnSpc>
                <a:spcPct val="100000"/>
              </a:lnSpc>
              <a:spcBef>
                <a:spcPts val="95"/>
              </a:spcBef>
            </a:pPr>
            <a:r>
              <a:rPr sz="1250" spc="-50" dirty="0">
                <a:latin typeface="Arial MT"/>
                <a:cs typeface="Arial MT"/>
              </a:rPr>
              <a:t>4</a:t>
            </a:r>
            <a:endParaRPr sz="1250">
              <a:latin typeface="Arial MT"/>
              <a:cs typeface="Arial MT"/>
            </a:endParaRPr>
          </a:p>
        </p:txBody>
      </p:sp>
      <p:sp>
        <p:nvSpPr>
          <p:cNvPr id="34" name="object 34"/>
          <p:cNvSpPr txBox="1">
            <a:spLocks noGrp="1"/>
          </p:cNvSpPr>
          <p:nvPr>
            <p:ph type="title"/>
          </p:nvPr>
        </p:nvSpPr>
        <p:spPr>
          <a:xfrm>
            <a:off x="939800" y="339090"/>
            <a:ext cx="9357360" cy="370205"/>
          </a:xfrm>
          <a:prstGeom prst="rect">
            <a:avLst/>
          </a:prstGeom>
        </p:spPr>
        <p:txBody>
          <a:bodyPr vert="horz" wrap="square" lIns="0" tIns="12065" rIns="0" bIns="0" rtlCol="0">
            <a:noAutofit/>
          </a:bodyPr>
          <a:lstStyle/>
          <a:p>
            <a:pPr marL="12700">
              <a:lnSpc>
                <a:spcPts val="6325"/>
              </a:lnSpc>
            </a:pPr>
            <a:r>
              <a:rPr sz="5450" dirty="0"/>
              <a:t>The</a:t>
            </a:r>
            <a:r>
              <a:rPr sz="5450" spc="55" dirty="0"/>
              <a:t> </a:t>
            </a:r>
            <a:r>
              <a:rPr sz="5450" spc="-10" dirty="0"/>
              <a:t>10-</a:t>
            </a:r>
            <a:r>
              <a:rPr sz="5450" spc="-35" dirty="0"/>
              <a:t>armed</a:t>
            </a:r>
            <a:r>
              <a:rPr sz="5450" spc="-715" dirty="0"/>
              <a:t> </a:t>
            </a:r>
            <a:r>
              <a:rPr sz="5450" spc="-550" dirty="0"/>
              <a:t>T</a:t>
            </a:r>
            <a:r>
              <a:rPr sz="5450" spc="-75" dirty="0"/>
              <a:t>e</a:t>
            </a:r>
            <a:r>
              <a:rPr sz="5450" spc="-130" dirty="0"/>
              <a:t>s</a:t>
            </a:r>
            <a:r>
              <a:rPr sz="5450" spc="-75" dirty="0"/>
              <a:t>t</a:t>
            </a:r>
            <a:r>
              <a:rPr sz="5450" spc="-70" dirty="0"/>
              <a:t>b</a:t>
            </a:r>
            <a:r>
              <a:rPr sz="5450" spc="-75" dirty="0"/>
              <a:t>e</a:t>
            </a:r>
            <a:r>
              <a:rPr sz="5450" spc="40" dirty="0"/>
              <a:t>d</a:t>
            </a:r>
            <a:endParaRPr sz="5450"/>
          </a:p>
        </p:txBody>
      </p:sp>
      <p:sp>
        <p:nvSpPr>
          <p:cNvPr id="35" name="object 35"/>
          <p:cNvSpPr txBox="1"/>
          <p:nvPr/>
        </p:nvSpPr>
        <p:spPr>
          <a:xfrm>
            <a:off x="9119361" y="4822012"/>
            <a:ext cx="1300480" cy="196850"/>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Run</a:t>
            </a:r>
            <a:r>
              <a:rPr sz="1200" spc="-25" dirty="0">
                <a:latin typeface="Arial MT"/>
                <a:cs typeface="Arial MT"/>
              </a:rPr>
              <a:t> </a:t>
            </a:r>
            <a:r>
              <a:rPr sz="1200" dirty="0">
                <a:latin typeface="Arial MT"/>
                <a:cs typeface="Arial MT"/>
              </a:rPr>
              <a:t>for</a:t>
            </a:r>
            <a:r>
              <a:rPr sz="1200" spc="-30" dirty="0">
                <a:latin typeface="Arial MT"/>
                <a:cs typeface="Arial MT"/>
              </a:rPr>
              <a:t> </a:t>
            </a:r>
            <a:r>
              <a:rPr sz="1200" dirty="0">
                <a:latin typeface="Arial MT"/>
                <a:cs typeface="Arial MT"/>
              </a:rPr>
              <a:t>1000</a:t>
            </a:r>
            <a:r>
              <a:rPr sz="1200" spc="-105" dirty="0">
                <a:latin typeface="Arial MT"/>
                <a:cs typeface="Arial MT"/>
              </a:rPr>
              <a:t> </a:t>
            </a:r>
            <a:r>
              <a:rPr sz="1200" spc="-10" dirty="0">
                <a:latin typeface="Arial MT"/>
                <a:cs typeface="Arial MT"/>
              </a:rPr>
              <a:t>steps</a:t>
            </a:r>
            <a:endParaRPr sz="1200">
              <a:latin typeface="Arial MT"/>
              <a:cs typeface="Arial MT"/>
            </a:endParaRPr>
          </a:p>
        </p:txBody>
      </p:sp>
      <p:sp>
        <p:nvSpPr>
          <p:cNvPr id="36" name="object 36"/>
          <p:cNvSpPr txBox="1"/>
          <p:nvPr/>
        </p:nvSpPr>
        <p:spPr>
          <a:xfrm>
            <a:off x="9132189" y="5158232"/>
            <a:ext cx="1326515" cy="732155"/>
          </a:xfrm>
          <a:prstGeom prst="rect">
            <a:avLst/>
          </a:prstGeom>
        </p:spPr>
        <p:txBody>
          <a:bodyPr vert="horz" wrap="square" lIns="0" tIns="17145" rIns="0" bIns="0" rtlCol="0">
            <a:spAutoFit/>
          </a:bodyPr>
          <a:lstStyle/>
          <a:p>
            <a:pPr marL="12700" marR="5080">
              <a:lnSpc>
                <a:spcPct val="97000"/>
              </a:lnSpc>
              <a:spcBef>
                <a:spcPts val="135"/>
              </a:spcBef>
            </a:pPr>
            <a:r>
              <a:rPr sz="1200" dirty="0">
                <a:latin typeface="Arial MT"/>
                <a:cs typeface="Arial MT"/>
              </a:rPr>
              <a:t>Repeat</a:t>
            </a:r>
            <a:r>
              <a:rPr sz="1200" spc="-60" dirty="0">
                <a:latin typeface="Arial MT"/>
                <a:cs typeface="Arial MT"/>
              </a:rPr>
              <a:t> </a:t>
            </a:r>
            <a:r>
              <a:rPr sz="1200" dirty="0">
                <a:latin typeface="Arial MT"/>
                <a:cs typeface="Arial MT"/>
              </a:rPr>
              <a:t>the</a:t>
            </a:r>
            <a:r>
              <a:rPr sz="1200" spc="-25" dirty="0">
                <a:latin typeface="Arial MT"/>
                <a:cs typeface="Arial MT"/>
              </a:rPr>
              <a:t> </a:t>
            </a:r>
            <a:r>
              <a:rPr sz="1200" spc="-10" dirty="0">
                <a:latin typeface="Arial MT"/>
                <a:cs typeface="Arial MT"/>
              </a:rPr>
              <a:t>whole </a:t>
            </a:r>
            <a:r>
              <a:rPr sz="1200" dirty="0">
                <a:latin typeface="Arial MT"/>
                <a:cs typeface="Arial MT"/>
              </a:rPr>
              <a:t>thing</a:t>
            </a:r>
            <a:r>
              <a:rPr sz="1200" spc="-55" dirty="0">
                <a:latin typeface="Arial MT"/>
                <a:cs typeface="Arial MT"/>
              </a:rPr>
              <a:t> </a:t>
            </a:r>
            <a:r>
              <a:rPr sz="1200" dirty="0">
                <a:latin typeface="Arial MT"/>
                <a:cs typeface="Arial MT"/>
              </a:rPr>
              <a:t>2000</a:t>
            </a:r>
            <a:r>
              <a:rPr sz="1200" spc="-35" dirty="0">
                <a:latin typeface="Arial MT"/>
                <a:cs typeface="Arial MT"/>
              </a:rPr>
              <a:t> </a:t>
            </a:r>
            <a:r>
              <a:rPr sz="1200" spc="-20" dirty="0">
                <a:latin typeface="Arial MT"/>
                <a:cs typeface="Arial MT"/>
              </a:rPr>
              <a:t>times </a:t>
            </a:r>
            <a:r>
              <a:rPr sz="1200" dirty="0">
                <a:latin typeface="Arial MT"/>
                <a:cs typeface="Arial MT"/>
              </a:rPr>
              <a:t>with</a:t>
            </a:r>
            <a:r>
              <a:rPr sz="1200" spc="-35" dirty="0">
                <a:latin typeface="Arial MT"/>
                <a:cs typeface="Arial MT"/>
              </a:rPr>
              <a:t> </a:t>
            </a:r>
            <a:r>
              <a:rPr sz="1200" spc="-10" dirty="0">
                <a:latin typeface="Arial MT"/>
                <a:cs typeface="Arial MT"/>
              </a:rPr>
              <a:t>different</a:t>
            </a:r>
            <a:r>
              <a:rPr sz="1200" spc="-105" dirty="0">
                <a:latin typeface="Arial MT"/>
                <a:cs typeface="Arial MT"/>
              </a:rPr>
              <a:t> </a:t>
            </a:r>
            <a:r>
              <a:rPr sz="1200" spc="-10" dirty="0">
                <a:latin typeface="Arial MT"/>
                <a:cs typeface="Arial MT"/>
              </a:rPr>
              <a:t>bandit </a:t>
            </a:r>
            <a:r>
              <a:rPr sz="1200" spc="-20" dirty="0">
                <a:latin typeface="Arial MT"/>
                <a:cs typeface="Arial MT"/>
              </a:rPr>
              <a:t>tasks</a:t>
            </a:r>
            <a:endParaRPr sz="1200">
              <a:latin typeface="Arial MT"/>
              <a:cs typeface="Arial MT"/>
            </a:endParaRPr>
          </a:p>
        </p:txBody>
      </p:sp>
      <p:pic>
        <p:nvPicPr>
          <p:cNvPr id="37" name="object 37"/>
          <p:cNvPicPr/>
          <p:nvPr/>
        </p:nvPicPr>
        <p:blipFill>
          <a:blip r:embed="rId2" cstate="print"/>
          <a:stretch>
            <a:fillRect/>
          </a:stretch>
        </p:blipFill>
        <p:spPr>
          <a:xfrm>
            <a:off x="9131935" y="1376045"/>
            <a:ext cx="1461135" cy="738505"/>
          </a:xfrm>
          <a:prstGeom prst="rect">
            <a:avLst/>
          </a:prstGeom>
        </p:spPr>
      </p:pic>
      <p:sp>
        <p:nvSpPr>
          <p:cNvPr id="38" name="object 38"/>
          <p:cNvSpPr txBox="1"/>
          <p:nvPr/>
        </p:nvSpPr>
        <p:spPr>
          <a:xfrm>
            <a:off x="160020" y="1276350"/>
            <a:ext cx="3196590" cy="1582420"/>
          </a:xfrm>
          <a:prstGeom prst="rect">
            <a:avLst/>
          </a:prstGeom>
        </p:spPr>
        <p:txBody>
          <a:bodyPr vert="horz" wrap="square" lIns="0" tIns="13335" rIns="0" bIns="0" rtlCol="0">
            <a:noAutofit/>
          </a:bodyPr>
          <a:lstStyle/>
          <a:p>
            <a:pPr marL="12700" marR="8255">
              <a:lnSpc>
                <a:spcPct val="100000"/>
              </a:lnSpc>
              <a:spcBef>
                <a:spcPts val="105"/>
              </a:spcBef>
            </a:pPr>
            <a:r>
              <a:rPr sz="1800" spc="-25" dirty="0">
                <a:latin typeface="Calibri" panose="020F0502020204030204"/>
                <a:cs typeface="Calibri" panose="020F0502020204030204"/>
              </a:rPr>
              <a:t> </a:t>
            </a:r>
            <a:r>
              <a:rPr sz="1800" dirty="0">
                <a:latin typeface="Calibri" panose="020F0502020204030204"/>
                <a:cs typeface="Calibri" panose="020F0502020204030204"/>
              </a:rPr>
              <a:t>The</a:t>
            </a:r>
            <a:r>
              <a:rPr sz="1800" spc="-25" dirty="0">
                <a:latin typeface="Calibri" panose="020F0502020204030204"/>
                <a:cs typeface="Calibri" panose="020F0502020204030204"/>
              </a:rPr>
              <a:t> </a:t>
            </a:r>
            <a:r>
              <a:rPr sz="1800" spc="-20" dirty="0">
                <a:latin typeface="Calibri" panose="020F0502020204030204"/>
                <a:cs typeface="Calibri" panose="020F0502020204030204"/>
              </a:rPr>
              <a:t>true </a:t>
            </a:r>
            <a:r>
              <a:rPr sz="1800" dirty="0">
                <a:latin typeface="Calibri" panose="020F0502020204030204"/>
                <a:cs typeface="Calibri" panose="020F0502020204030204"/>
              </a:rPr>
              <a:t>value</a:t>
            </a:r>
            <a:r>
              <a:rPr sz="1800" spc="-30" dirty="0">
                <a:latin typeface="Calibri" panose="020F0502020204030204"/>
                <a:cs typeface="Calibri" panose="020F0502020204030204"/>
              </a:rPr>
              <a:t> </a:t>
            </a:r>
            <a:r>
              <a:rPr sz="1800" dirty="0">
                <a:latin typeface="Calibri" panose="020F0502020204030204"/>
                <a:cs typeface="Calibri" panose="020F0502020204030204"/>
              </a:rPr>
              <a:t>q(a)</a:t>
            </a:r>
            <a:r>
              <a:rPr sz="1800" spc="-25" dirty="0">
                <a:latin typeface="Calibri" panose="020F0502020204030204"/>
                <a:cs typeface="Calibri" panose="020F0502020204030204"/>
              </a:rPr>
              <a:t> </a:t>
            </a:r>
            <a:r>
              <a:rPr sz="1800" dirty="0">
                <a:latin typeface="Calibri" panose="020F0502020204030204"/>
                <a:cs typeface="Calibri" panose="020F0502020204030204"/>
              </a:rPr>
              <a:t>of</a:t>
            </a:r>
            <a:r>
              <a:rPr sz="1800" spc="-20" dirty="0">
                <a:latin typeface="Calibri" panose="020F0502020204030204"/>
                <a:cs typeface="Calibri" panose="020F0502020204030204"/>
              </a:rPr>
              <a:t> </a:t>
            </a:r>
            <a:r>
              <a:rPr sz="1800" dirty="0">
                <a:latin typeface="Calibri" panose="020F0502020204030204"/>
                <a:cs typeface="Calibri" panose="020F0502020204030204"/>
              </a:rPr>
              <a:t>each</a:t>
            </a:r>
            <a:r>
              <a:rPr sz="1800" spc="-10" dirty="0">
                <a:latin typeface="Calibri" panose="020F0502020204030204"/>
                <a:cs typeface="Calibri" panose="020F0502020204030204"/>
              </a:rPr>
              <a:t> </a:t>
            </a:r>
            <a:r>
              <a:rPr sz="1800" dirty="0">
                <a:latin typeface="Calibri" panose="020F0502020204030204"/>
                <a:cs typeface="Calibri" panose="020F0502020204030204"/>
              </a:rPr>
              <a:t>of</a:t>
            </a:r>
            <a:r>
              <a:rPr sz="1800" spc="-10" dirty="0">
                <a:latin typeface="Calibri" panose="020F0502020204030204"/>
                <a:cs typeface="Calibri" panose="020F0502020204030204"/>
              </a:rPr>
              <a:t> </a:t>
            </a:r>
            <a:r>
              <a:rPr sz="1800" spc="-25" dirty="0">
                <a:latin typeface="Calibri" panose="020F0502020204030204"/>
                <a:cs typeface="Calibri" panose="020F0502020204030204"/>
              </a:rPr>
              <a:t>the</a:t>
            </a:r>
            <a:r>
              <a:rPr sz="1800" spc="500" dirty="0">
                <a:latin typeface="Calibri" panose="020F0502020204030204"/>
                <a:cs typeface="Calibri" panose="020F0502020204030204"/>
              </a:rPr>
              <a:t> </a:t>
            </a:r>
            <a:r>
              <a:rPr sz="1800" spc="-25" dirty="0">
                <a:latin typeface="Calibri" panose="020F0502020204030204"/>
                <a:cs typeface="Calibri" panose="020F0502020204030204"/>
              </a:rPr>
              <a:t>ten</a:t>
            </a:r>
            <a:r>
              <a:rPr lang="en-US" sz="1800" spc="-25" dirty="0">
                <a:latin typeface="Calibri" panose="020F0502020204030204"/>
                <a:cs typeface="Calibri" panose="020F0502020204030204"/>
              </a:rPr>
              <a:t> </a:t>
            </a:r>
            <a:r>
              <a:rPr sz="1800" dirty="0">
                <a:latin typeface="Calibri" panose="020F0502020204030204"/>
                <a:cs typeface="Calibri" panose="020F0502020204030204"/>
              </a:rPr>
              <a:t>actions</a:t>
            </a:r>
            <a:r>
              <a:rPr sz="1800" spc="-30" dirty="0">
                <a:latin typeface="Calibri" panose="020F0502020204030204"/>
                <a:cs typeface="Calibri" panose="020F0502020204030204"/>
              </a:rPr>
              <a:t> </a:t>
            </a:r>
            <a:r>
              <a:rPr sz="1800" dirty="0">
                <a:latin typeface="Calibri" panose="020F0502020204030204"/>
                <a:cs typeface="Calibri" panose="020F0502020204030204"/>
              </a:rPr>
              <a:t>was</a:t>
            </a:r>
            <a:r>
              <a:rPr sz="1800" spc="-30" dirty="0">
                <a:latin typeface="Calibri" panose="020F0502020204030204"/>
                <a:cs typeface="Calibri" panose="020F0502020204030204"/>
              </a:rPr>
              <a:t> </a:t>
            </a:r>
            <a:r>
              <a:rPr sz="1800" spc="-10" dirty="0">
                <a:latin typeface="Calibri" panose="020F0502020204030204"/>
                <a:cs typeface="Calibri" panose="020F0502020204030204"/>
              </a:rPr>
              <a:t>selected </a:t>
            </a:r>
            <a:r>
              <a:rPr sz="1800" dirty="0">
                <a:latin typeface="Calibri" panose="020F0502020204030204"/>
                <a:cs typeface="Calibri" panose="020F0502020204030204"/>
              </a:rPr>
              <a:t>according</a:t>
            </a:r>
            <a:r>
              <a:rPr sz="1800" spc="-15" dirty="0">
                <a:latin typeface="Calibri" panose="020F0502020204030204"/>
                <a:cs typeface="Calibri" panose="020F0502020204030204"/>
              </a:rPr>
              <a:t> </a:t>
            </a:r>
            <a:r>
              <a:rPr sz="1800" dirty="0">
                <a:latin typeface="Calibri" panose="020F0502020204030204"/>
                <a:cs typeface="Calibri" panose="020F0502020204030204"/>
              </a:rPr>
              <a:t>to</a:t>
            </a:r>
            <a:r>
              <a:rPr sz="1800" spc="-15" dirty="0">
                <a:latin typeface="Calibri" panose="020F0502020204030204"/>
                <a:cs typeface="Calibri" panose="020F0502020204030204"/>
              </a:rPr>
              <a:t> </a:t>
            </a:r>
            <a:r>
              <a:rPr sz="1800" dirty="0">
                <a:latin typeface="Calibri" panose="020F0502020204030204"/>
                <a:cs typeface="Calibri" panose="020F0502020204030204"/>
              </a:rPr>
              <a:t>a </a:t>
            </a:r>
            <a:r>
              <a:rPr sz="1800" spc="-10" dirty="0">
                <a:latin typeface="Calibri" panose="020F0502020204030204"/>
                <a:cs typeface="Calibri" panose="020F0502020204030204"/>
              </a:rPr>
              <a:t>normal </a:t>
            </a:r>
            <a:r>
              <a:rPr sz="1800" dirty="0">
                <a:latin typeface="Calibri" panose="020F0502020204030204"/>
                <a:cs typeface="Calibri" panose="020F0502020204030204"/>
              </a:rPr>
              <a:t>distribution</a:t>
            </a:r>
            <a:r>
              <a:rPr sz="1800" spc="-40" dirty="0">
                <a:latin typeface="Calibri" panose="020F0502020204030204"/>
                <a:cs typeface="Calibri" panose="020F0502020204030204"/>
              </a:rPr>
              <a:t> </a:t>
            </a:r>
            <a:r>
              <a:rPr sz="1800" dirty="0">
                <a:latin typeface="Calibri" panose="020F0502020204030204"/>
                <a:cs typeface="Calibri" panose="020F0502020204030204"/>
              </a:rPr>
              <a:t>with</a:t>
            </a:r>
            <a:r>
              <a:rPr sz="1800" spc="-35" dirty="0">
                <a:latin typeface="Calibri" panose="020F0502020204030204"/>
                <a:cs typeface="Calibri" panose="020F0502020204030204"/>
              </a:rPr>
              <a:t> </a:t>
            </a:r>
            <a:r>
              <a:rPr sz="1800" dirty="0">
                <a:latin typeface="Calibri" panose="020F0502020204030204"/>
                <a:cs typeface="Calibri" panose="020F0502020204030204"/>
              </a:rPr>
              <a:t>mean</a:t>
            </a:r>
            <a:r>
              <a:rPr sz="1800" spc="-30" dirty="0">
                <a:latin typeface="Calibri" panose="020F0502020204030204"/>
                <a:cs typeface="Calibri" panose="020F0502020204030204"/>
              </a:rPr>
              <a:t> </a:t>
            </a:r>
            <a:r>
              <a:rPr sz="1800" spc="-20" dirty="0">
                <a:latin typeface="Calibri" panose="020F0502020204030204"/>
                <a:cs typeface="Calibri" panose="020F0502020204030204"/>
              </a:rPr>
              <a:t>zero </a:t>
            </a:r>
            <a:r>
              <a:rPr sz="1800" dirty="0">
                <a:latin typeface="Calibri" panose="020F0502020204030204"/>
                <a:cs typeface="Calibri" panose="020F0502020204030204"/>
              </a:rPr>
              <a:t>and</a:t>
            </a:r>
            <a:r>
              <a:rPr sz="1800" spc="-25" dirty="0">
                <a:latin typeface="Calibri" panose="020F0502020204030204"/>
                <a:cs typeface="Calibri" panose="020F0502020204030204"/>
              </a:rPr>
              <a:t> </a:t>
            </a:r>
            <a:r>
              <a:rPr sz="1800" dirty="0">
                <a:latin typeface="Calibri" panose="020F0502020204030204"/>
                <a:cs typeface="Calibri" panose="020F0502020204030204"/>
              </a:rPr>
              <a:t>unit</a:t>
            </a:r>
            <a:r>
              <a:rPr sz="1800" spc="-15" dirty="0">
                <a:latin typeface="Calibri" panose="020F0502020204030204"/>
                <a:cs typeface="Calibri" panose="020F0502020204030204"/>
              </a:rPr>
              <a:t> </a:t>
            </a:r>
            <a:r>
              <a:rPr sz="1800" dirty="0">
                <a:latin typeface="Calibri" panose="020F0502020204030204"/>
                <a:cs typeface="Calibri" panose="020F0502020204030204"/>
              </a:rPr>
              <a:t>variance,</a:t>
            </a:r>
            <a:r>
              <a:rPr sz="1800" spc="-45" dirty="0">
                <a:latin typeface="Calibri" panose="020F0502020204030204"/>
                <a:cs typeface="Calibri" panose="020F0502020204030204"/>
              </a:rPr>
              <a:t> </a:t>
            </a:r>
            <a:r>
              <a:rPr sz="1800" dirty="0">
                <a:latin typeface="Calibri" panose="020F0502020204030204"/>
                <a:cs typeface="Calibri" panose="020F0502020204030204"/>
              </a:rPr>
              <a:t>and</a:t>
            </a:r>
            <a:r>
              <a:rPr sz="1800" spc="-20" dirty="0">
                <a:latin typeface="Calibri" panose="020F0502020204030204"/>
                <a:cs typeface="Calibri" panose="020F0502020204030204"/>
              </a:rPr>
              <a:t> then </a:t>
            </a:r>
            <a:r>
              <a:rPr sz="1800" dirty="0">
                <a:latin typeface="Calibri" panose="020F0502020204030204"/>
                <a:cs typeface="Calibri" panose="020F0502020204030204"/>
              </a:rPr>
              <a:t>the</a:t>
            </a:r>
            <a:r>
              <a:rPr sz="1800" spc="-10" dirty="0">
                <a:latin typeface="Calibri" panose="020F0502020204030204"/>
                <a:cs typeface="Calibri" panose="020F0502020204030204"/>
              </a:rPr>
              <a:t> actual</a:t>
            </a:r>
            <a:endParaRPr sz="1800">
              <a:latin typeface="Calibri" panose="020F0502020204030204"/>
              <a:cs typeface="Calibri" panose="020F0502020204030204"/>
            </a:endParaRPr>
          </a:p>
          <a:p>
            <a:pPr marL="12700" marR="121920">
              <a:lnSpc>
                <a:spcPct val="100000"/>
              </a:lnSpc>
            </a:pPr>
            <a:r>
              <a:rPr sz="1800" dirty="0">
                <a:latin typeface="Calibri" panose="020F0502020204030204"/>
                <a:cs typeface="Calibri" panose="020F0502020204030204"/>
              </a:rPr>
              <a:t>rewards</a:t>
            </a:r>
            <a:r>
              <a:rPr sz="1800" spc="-45" dirty="0">
                <a:latin typeface="Calibri" panose="020F0502020204030204"/>
                <a:cs typeface="Calibri" panose="020F0502020204030204"/>
              </a:rPr>
              <a:t> </a:t>
            </a:r>
            <a:r>
              <a:rPr sz="1800" dirty="0">
                <a:latin typeface="Calibri" panose="020F0502020204030204"/>
                <a:cs typeface="Calibri" panose="020F0502020204030204"/>
              </a:rPr>
              <a:t>were</a:t>
            </a:r>
            <a:r>
              <a:rPr sz="1800" spc="-20" dirty="0">
                <a:latin typeface="Calibri" panose="020F0502020204030204"/>
                <a:cs typeface="Calibri" panose="020F0502020204030204"/>
              </a:rPr>
              <a:t> </a:t>
            </a:r>
            <a:r>
              <a:rPr sz="1800" spc="-10" dirty="0">
                <a:latin typeface="Calibri" panose="020F0502020204030204"/>
                <a:cs typeface="Calibri" panose="020F0502020204030204"/>
              </a:rPr>
              <a:t>selected </a:t>
            </a:r>
            <a:r>
              <a:rPr sz="1800" dirty="0">
                <a:latin typeface="Calibri" panose="020F0502020204030204"/>
                <a:cs typeface="Calibri" panose="020F0502020204030204"/>
              </a:rPr>
              <a:t>according</a:t>
            </a:r>
            <a:r>
              <a:rPr sz="1800" spc="-15" dirty="0">
                <a:latin typeface="Calibri" panose="020F0502020204030204"/>
                <a:cs typeface="Calibri" panose="020F0502020204030204"/>
              </a:rPr>
              <a:t> </a:t>
            </a:r>
            <a:r>
              <a:rPr sz="1800" dirty="0">
                <a:latin typeface="Calibri" panose="020F0502020204030204"/>
                <a:cs typeface="Calibri" panose="020F0502020204030204"/>
              </a:rPr>
              <a:t>to</a:t>
            </a:r>
            <a:r>
              <a:rPr sz="1800" spc="-20" dirty="0">
                <a:latin typeface="Calibri" panose="020F0502020204030204"/>
                <a:cs typeface="Calibri" panose="020F0502020204030204"/>
              </a:rPr>
              <a:t> </a:t>
            </a:r>
            <a:r>
              <a:rPr sz="1800" dirty="0">
                <a:latin typeface="Calibri" panose="020F0502020204030204"/>
                <a:cs typeface="Calibri" panose="020F0502020204030204"/>
              </a:rPr>
              <a:t>a</a:t>
            </a:r>
            <a:r>
              <a:rPr sz="1800" spc="-5" dirty="0">
                <a:latin typeface="Calibri" panose="020F0502020204030204"/>
                <a:cs typeface="Calibri" panose="020F0502020204030204"/>
              </a:rPr>
              <a:t> </a:t>
            </a:r>
            <a:r>
              <a:rPr sz="1800" dirty="0">
                <a:latin typeface="Calibri" panose="020F0502020204030204"/>
                <a:cs typeface="Calibri" panose="020F0502020204030204"/>
              </a:rPr>
              <a:t>mean</a:t>
            </a:r>
            <a:r>
              <a:rPr sz="1800" spc="-20" dirty="0">
                <a:latin typeface="Calibri" panose="020F0502020204030204"/>
                <a:cs typeface="Calibri" panose="020F0502020204030204"/>
              </a:rPr>
              <a:t> q(a) </a:t>
            </a:r>
            <a:r>
              <a:rPr sz="1800" dirty="0">
                <a:latin typeface="Calibri" panose="020F0502020204030204"/>
                <a:cs typeface="Calibri" panose="020F0502020204030204"/>
              </a:rPr>
              <a:t>unit</a:t>
            </a:r>
            <a:r>
              <a:rPr sz="1800" spc="-25" dirty="0">
                <a:latin typeface="Calibri" panose="020F0502020204030204"/>
                <a:cs typeface="Calibri" panose="020F0502020204030204"/>
              </a:rPr>
              <a:t> </a:t>
            </a:r>
            <a:r>
              <a:rPr sz="1800" dirty="0">
                <a:latin typeface="Calibri" panose="020F0502020204030204"/>
                <a:cs typeface="Calibri" panose="020F0502020204030204"/>
              </a:rPr>
              <a:t>variance</a:t>
            </a:r>
            <a:r>
              <a:rPr sz="1800" spc="-20" dirty="0">
                <a:latin typeface="Calibri" panose="020F0502020204030204"/>
                <a:cs typeface="Calibri" panose="020F0502020204030204"/>
              </a:rPr>
              <a:t> </a:t>
            </a:r>
            <a:r>
              <a:rPr sz="1800" spc="-10" dirty="0">
                <a:latin typeface="Calibri" panose="020F0502020204030204"/>
                <a:cs typeface="Calibri" panose="020F0502020204030204"/>
              </a:rPr>
              <a:t>normal </a:t>
            </a:r>
            <a:r>
              <a:rPr sz="1800" dirty="0">
                <a:latin typeface="Calibri" panose="020F0502020204030204"/>
                <a:cs typeface="Calibri" panose="020F0502020204030204"/>
              </a:rPr>
              <a:t>distribution,</a:t>
            </a:r>
            <a:r>
              <a:rPr sz="1800" spc="-45" dirty="0">
                <a:latin typeface="Calibri" panose="020F0502020204030204"/>
                <a:cs typeface="Calibri" panose="020F0502020204030204"/>
              </a:rPr>
              <a:t> </a:t>
            </a:r>
            <a:r>
              <a:rPr sz="1800" dirty="0">
                <a:latin typeface="Calibri" panose="020F0502020204030204"/>
                <a:cs typeface="Calibri" panose="020F0502020204030204"/>
              </a:rPr>
              <a:t>as</a:t>
            </a:r>
            <a:r>
              <a:rPr sz="1800" spc="-30" dirty="0">
                <a:latin typeface="Calibri" panose="020F0502020204030204"/>
                <a:cs typeface="Calibri" panose="020F0502020204030204"/>
              </a:rPr>
              <a:t> </a:t>
            </a:r>
            <a:r>
              <a:rPr sz="1800" spc="-10" dirty="0">
                <a:latin typeface="Calibri" panose="020F0502020204030204"/>
                <a:cs typeface="Calibri" panose="020F0502020204030204"/>
              </a:rPr>
              <a:t>suggested </a:t>
            </a:r>
            <a:r>
              <a:rPr sz="1800" dirty="0">
                <a:latin typeface="Calibri" panose="020F0502020204030204"/>
                <a:cs typeface="Calibri" panose="020F0502020204030204"/>
              </a:rPr>
              <a:t>by</a:t>
            </a:r>
            <a:r>
              <a:rPr sz="1800" spc="-25" dirty="0">
                <a:latin typeface="Calibri" panose="020F0502020204030204"/>
                <a:cs typeface="Calibri" panose="020F0502020204030204"/>
              </a:rPr>
              <a:t> </a:t>
            </a:r>
            <a:r>
              <a:rPr sz="1800" dirty="0">
                <a:latin typeface="Calibri" panose="020F0502020204030204"/>
                <a:cs typeface="Calibri" panose="020F0502020204030204"/>
              </a:rPr>
              <a:t>these</a:t>
            </a:r>
            <a:r>
              <a:rPr sz="1800" spc="-15" dirty="0">
                <a:latin typeface="Calibri" panose="020F0502020204030204"/>
                <a:cs typeface="Calibri" panose="020F0502020204030204"/>
              </a:rPr>
              <a:t> </a:t>
            </a:r>
            <a:r>
              <a:rPr sz="1800" spc="-20" dirty="0">
                <a:latin typeface="Calibri" panose="020F0502020204030204"/>
                <a:cs typeface="Calibri" panose="020F0502020204030204"/>
              </a:rPr>
              <a:t>gray</a:t>
            </a:r>
            <a:endParaRPr sz="1800">
              <a:latin typeface="Calibri" panose="020F0502020204030204"/>
              <a:cs typeface="Calibri" panose="020F0502020204030204"/>
            </a:endParaRPr>
          </a:p>
          <a:p>
            <a:pPr marL="12700">
              <a:lnSpc>
                <a:spcPct val="100000"/>
              </a:lnSpc>
              <a:spcBef>
                <a:spcPts val="15"/>
              </a:spcBef>
            </a:pPr>
            <a:r>
              <a:rPr sz="1800" spc="-10" dirty="0">
                <a:latin typeface="Calibri" panose="020F0502020204030204"/>
                <a:cs typeface="Calibri" panose="020F0502020204030204"/>
              </a:rPr>
              <a:t>distributions.</a:t>
            </a:r>
            <a:endParaRPr sz="1800">
              <a:latin typeface="Calibri" panose="020F0502020204030204"/>
              <a:cs typeface="Calibri" panose="020F0502020204030204"/>
            </a:endParaRPr>
          </a:p>
        </p:txBody>
      </p:sp>
      <p:sp>
        <p:nvSpPr>
          <p:cNvPr id="39" name="Slide Number Placeholder 38"/>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135890"/>
            <a:ext cx="10351770" cy="597535"/>
          </a:xfrm>
          <a:prstGeom prst="rect">
            <a:avLst/>
          </a:prstGeom>
        </p:spPr>
        <p:txBody>
          <a:bodyPr vert="horz" wrap="square" lIns="0" tIns="13335" rIns="0" bIns="0" rtlCol="0">
            <a:spAutoFit/>
          </a:bodyPr>
          <a:lstStyle/>
          <a:p>
            <a:pPr marL="12700">
              <a:lnSpc>
                <a:spcPct val="100000"/>
              </a:lnSpc>
              <a:spcBef>
                <a:spcPts val="105"/>
              </a:spcBef>
              <a:tabLst>
                <a:tab pos="1972310" algn="l"/>
              </a:tabLst>
            </a:pPr>
            <a:r>
              <a:rPr sz="3800" spc="-15" dirty="0">
                <a:latin typeface="Symbol" panose="05050102010706020507"/>
                <a:cs typeface="Symbol" panose="05050102010706020507"/>
              </a:rPr>
              <a:t></a:t>
            </a:r>
            <a:r>
              <a:rPr sz="3800" spc="-15" dirty="0"/>
              <a:t>-</a:t>
            </a:r>
            <a:r>
              <a:rPr sz="3800" spc="-10" dirty="0"/>
              <a:t>Greedy</a:t>
            </a:r>
            <a:r>
              <a:rPr sz="3800" dirty="0"/>
              <a:t>	</a:t>
            </a:r>
            <a:r>
              <a:rPr sz="3800" spc="-10" dirty="0"/>
              <a:t>Methods</a:t>
            </a:r>
            <a:r>
              <a:rPr sz="3800" spc="-229" dirty="0"/>
              <a:t> </a:t>
            </a:r>
            <a:r>
              <a:rPr sz="3800" dirty="0"/>
              <a:t>on</a:t>
            </a:r>
            <a:r>
              <a:rPr sz="3800" spc="10" dirty="0"/>
              <a:t> </a:t>
            </a:r>
            <a:r>
              <a:rPr sz="3800" dirty="0"/>
              <a:t>the</a:t>
            </a:r>
            <a:r>
              <a:rPr sz="3800" spc="5" dirty="0"/>
              <a:t> </a:t>
            </a:r>
            <a:r>
              <a:rPr sz="3800" spc="-10" dirty="0"/>
              <a:t>10-</a:t>
            </a:r>
            <a:r>
              <a:rPr sz="3800" dirty="0"/>
              <a:t>Arme</a:t>
            </a:r>
            <a:r>
              <a:rPr sz="3800" spc="295" dirty="0"/>
              <a:t>d</a:t>
            </a:r>
            <a:r>
              <a:rPr sz="3800" spc="-434" dirty="0"/>
              <a:t>T</a:t>
            </a:r>
            <a:r>
              <a:rPr sz="3800" spc="-90" dirty="0"/>
              <a:t>e</a:t>
            </a:r>
            <a:r>
              <a:rPr sz="3800" spc="-140" dirty="0"/>
              <a:t>s</a:t>
            </a:r>
            <a:r>
              <a:rPr sz="3800" spc="-100" dirty="0"/>
              <a:t>t</a:t>
            </a:r>
            <a:r>
              <a:rPr sz="3800" spc="-90" dirty="0"/>
              <a:t>be</a:t>
            </a:r>
            <a:r>
              <a:rPr sz="3800" spc="5" dirty="0"/>
              <a:t>d</a:t>
            </a:r>
            <a:endParaRPr sz="3800">
              <a:latin typeface="Symbol" panose="05050102010706020507"/>
              <a:cs typeface="Symbol" panose="05050102010706020507"/>
            </a:endParaRPr>
          </a:p>
        </p:txBody>
      </p:sp>
      <p:pic>
        <p:nvPicPr>
          <p:cNvPr id="3" name="object 3"/>
          <p:cNvPicPr/>
          <p:nvPr/>
        </p:nvPicPr>
        <p:blipFill>
          <a:blip r:embed="rId1" cstate="print"/>
          <a:stretch>
            <a:fillRect/>
          </a:stretch>
        </p:blipFill>
        <p:spPr>
          <a:xfrm>
            <a:off x="3112008" y="1536191"/>
            <a:ext cx="5372099" cy="5157216"/>
          </a:xfrm>
          <a:prstGeom prst="rect">
            <a:avLst/>
          </a:prstGeom>
        </p:spPr>
      </p:pic>
      <p:sp>
        <p:nvSpPr>
          <p:cNvPr id="4" name="Slide Number Placeholder 3"/>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1345" y="109220"/>
            <a:ext cx="8660130" cy="690245"/>
          </a:xfrm>
          <a:prstGeom prst="rect">
            <a:avLst/>
          </a:prstGeom>
        </p:spPr>
        <p:txBody>
          <a:bodyPr vert="horz" wrap="square" lIns="0" tIns="13335" rIns="0" bIns="0" rtlCol="0">
            <a:spAutoFit/>
          </a:bodyPr>
          <a:lstStyle/>
          <a:p>
            <a:pPr marL="12700">
              <a:lnSpc>
                <a:spcPct val="100000"/>
              </a:lnSpc>
              <a:spcBef>
                <a:spcPts val="105"/>
              </a:spcBef>
              <a:tabLst>
                <a:tab pos="3436620" algn="l"/>
              </a:tabLst>
            </a:pPr>
            <a:r>
              <a:rPr sz="4400" spc="-65" dirty="0"/>
              <a:t>Averaging</a:t>
            </a:r>
            <a:r>
              <a:rPr sz="4400" spc="-114" dirty="0"/>
              <a:t> </a:t>
            </a:r>
            <a:r>
              <a:rPr sz="4400" spc="-50" dirty="0">
                <a:latin typeface="Cambria" panose="02040503050406030204"/>
                <a:cs typeface="Cambria" panose="02040503050406030204"/>
              </a:rPr>
              <a:t>⟶</a:t>
            </a:r>
            <a:r>
              <a:rPr sz="4400" dirty="0">
                <a:latin typeface="Cambria" panose="02040503050406030204"/>
                <a:cs typeface="Cambria" panose="02040503050406030204"/>
              </a:rPr>
              <a:t>	</a:t>
            </a:r>
            <a:r>
              <a:rPr sz="4400" dirty="0"/>
              <a:t>learning</a:t>
            </a:r>
            <a:r>
              <a:rPr sz="4400" spc="-55" dirty="0"/>
              <a:t> </a:t>
            </a:r>
            <a:r>
              <a:rPr sz="4400" spc="-20" dirty="0"/>
              <a:t>rule</a:t>
            </a:r>
            <a:endParaRPr sz="4400">
              <a:latin typeface="Cambria" panose="02040503050406030204"/>
              <a:cs typeface="Cambria" panose="02040503050406030204"/>
            </a:endParaRPr>
          </a:p>
        </p:txBody>
      </p:sp>
      <p:sp>
        <p:nvSpPr>
          <p:cNvPr id="3" name="object 3"/>
          <p:cNvSpPr txBox="1"/>
          <p:nvPr/>
        </p:nvSpPr>
        <p:spPr>
          <a:xfrm>
            <a:off x="1912416" y="1372615"/>
            <a:ext cx="8055609" cy="1117600"/>
          </a:xfrm>
          <a:prstGeom prst="rect">
            <a:avLst/>
          </a:prstGeom>
        </p:spPr>
        <p:txBody>
          <a:bodyPr vert="horz" wrap="square" lIns="0" tIns="12700" rIns="0" bIns="0" rtlCol="0">
            <a:spAutoFit/>
          </a:bodyPr>
          <a:lstStyle/>
          <a:p>
            <a:pPr marL="309245" indent="-296545">
              <a:lnSpc>
                <a:spcPct val="100000"/>
              </a:lnSpc>
              <a:spcBef>
                <a:spcPts val="100"/>
              </a:spcBef>
              <a:buChar char="•"/>
              <a:tabLst>
                <a:tab pos="309245" algn="l"/>
              </a:tabLst>
            </a:pPr>
            <a:r>
              <a:rPr sz="2400" spc="-495" dirty="0">
                <a:latin typeface="Arial" panose="020B0604020202020204" pitchFamily="34" charset="0"/>
                <a:cs typeface="Arial" panose="020B0604020202020204" pitchFamily="34" charset="0"/>
              </a:rPr>
              <a:t>T</a:t>
            </a:r>
            <a:r>
              <a:rPr sz="2400" spc="25" dirty="0">
                <a:latin typeface="Arial" panose="020B0604020202020204" pitchFamily="34" charset="0"/>
                <a:cs typeface="Arial" panose="020B0604020202020204" pitchFamily="34" charset="0"/>
              </a:rPr>
              <a:t>o</a:t>
            </a:r>
            <a:r>
              <a:rPr sz="2400" spc="-425" dirty="0">
                <a:latin typeface="Arial" panose="020B0604020202020204" pitchFamily="34" charset="0"/>
                <a:cs typeface="Arial" panose="020B0604020202020204" pitchFamily="34" charset="0"/>
              </a:rPr>
              <a:t> </a:t>
            </a:r>
            <a:r>
              <a:rPr sz="2400" spc="-165" dirty="0">
                <a:latin typeface="Arial" panose="020B0604020202020204" pitchFamily="34" charset="0"/>
                <a:cs typeface="Arial" panose="020B0604020202020204" pitchFamily="34" charset="0"/>
              </a:rPr>
              <a:t>simplify</a:t>
            </a:r>
            <a:r>
              <a:rPr sz="2400" spc="-90" dirty="0">
                <a:latin typeface="Arial" panose="020B0604020202020204" pitchFamily="34" charset="0"/>
                <a:cs typeface="Arial" panose="020B0604020202020204" pitchFamily="34" charset="0"/>
              </a:rPr>
              <a:t> </a:t>
            </a:r>
            <a:r>
              <a:rPr sz="2400" spc="-155" dirty="0">
                <a:latin typeface="Arial" panose="020B0604020202020204" pitchFamily="34" charset="0"/>
                <a:cs typeface="Arial" panose="020B0604020202020204" pitchFamily="34" charset="0"/>
              </a:rPr>
              <a:t>notation,</a:t>
            </a:r>
            <a:r>
              <a:rPr sz="2400" spc="-345" dirty="0">
                <a:latin typeface="Arial" panose="020B0604020202020204" pitchFamily="34" charset="0"/>
                <a:cs typeface="Arial" panose="020B0604020202020204" pitchFamily="34" charset="0"/>
              </a:rPr>
              <a:t> </a:t>
            </a:r>
            <a:r>
              <a:rPr sz="2400" spc="-175" dirty="0">
                <a:latin typeface="Arial" panose="020B0604020202020204" pitchFamily="34" charset="0"/>
                <a:cs typeface="Arial" panose="020B0604020202020204" pitchFamily="34" charset="0"/>
              </a:rPr>
              <a:t>let</a:t>
            </a:r>
            <a:r>
              <a:rPr sz="2400" spc="-60" dirty="0">
                <a:latin typeface="Arial" panose="020B0604020202020204" pitchFamily="34" charset="0"/>
                <a:cs typeface="Arial" panose="020B0604020202020204" pitchFamily="34" charset="0"/>
              </a:rPr>
              <a:t> </a:t>
            </a:r>
            <a:r>
              <a:rPr sz="2400" spc="-75" dirty="0">
                <a:latin typeface="Arial" panose="020B0604020202020204" pitchFamily="34" charset="0"/>
                <a:cs typeface="Arial" panose="020B0604020202020204" pitchFamily="34" charset="0"/>
              </a:rPr>
              <a:t>us</a:t>
            </a:r>
            <a:r>
              <a:rPr sz="2400" spc="-50" dirty="0">
                <a:latin typeface="Arial" panose="020B0604020202020204" pitchFamily="34" charset="0"/>
                <a:cs typeface="Arial" panose="020B0604020202020204" pitchFamily="34" charset="0"/>
              </a:rPr>
              <a:t> </a:t>
            </a:r>
            <a:r>
              <a:rPr sz="2400" spc="-130" dirty="0">
                <a:latin typeface="Arial" panose="020B0604020202020204" pitchFamily="34" charset="0"/>
                <a:cs typeface="Arial" panose="020B0604020202020204" pitchFamily="34" charset="0"/>
              </a:rPr>
              <a:t>focus</a:t>
            </a:r>
            <a:r>
              <a:rPr sz="2400" spc="-70"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on</a:t>
            </a:r>
            <a:r>
              <a:rPr sz="2400" spc="-45" dirty="0">
                <a:latin typeface="Arial" panose="020B0604020202020204" pitchFamily="34" charset="0"/>
                <a:cs typeface="Arial" panose="020B0604020202020204" pitchFamily="34" charset="0"/>
              </a:rPr>
              <a:t> </a:t>
            </a:r>
            <a:r>
              <a:rPr sz="2400" spc="-100" dirty="0">
                <a:latin typeface="Arial" panose="020B0604020202020204" pitchFamily="34" charset="0"/>
                <a:cs typeface="Arial" panose="020B0604020202020204" pitchFamily="34" charset="0"/>
              </a:rPr>
              <a:t>one</a:t>
            </a:r>
            <a:r>
              <a:rPr sz="2400" spc="-13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action</a:t>
            </a:r>
            <a:endParaRPr sz="2400">
              <a:latin typeface="Arial" panose="020B0604020202020204" pitchFamily="34" charset="0"/>
              <a:cs typeface="Arial" panose="020B0604020202020204" pitchFamily="34" charset="0"/>
            </a:endParaRPr>
          </a:p>
          <a:p>
            <a:pPr>
              <a:lnSpc>
                <a:spcPct val="100000"/>
              </a:lnSpc>
              <a:spcBef>
                <a:spcPts val="220"/>
              </a:spcBef>
              <a:buFont typeface="Trebuchet MS" panose="020B0603020202020204"/>
              <a:buChar char="•"/>
            </a:pPr>
            <a:endParaRPr sz="2400">
              <a:latin typeface="Arial" panose="020B0604020202020204" pitchFamily="34" charset="0"/>
              <a:cs typeface="Arial" panose="020B0604020202020204" pitchFamily="34" charset="0"/>
            </a:endParaRPr>
          </a:p>
          <a:p>
            <a:pPr marL="728980" lvl="1" indent="-271145">
              <a:lnSpc>
                <a:spcPct val="100000"/>
              </a:lnSpc>
              <a:buChar char="•"/>
              <a:tabLst>
                <a:tab pos="728980" algn="l"/>
              </a:tabLst>
            </a:pPr>
            <a:r>
              <a:rPr sz="2200" spc="-20" dirty="0">
                <a:latin typeface="Arial" panose="020B0604020202020204" pitchFamily="34" charset="0"/>
                <a:cs typeface="Arial" panose="020B0604020202020204" pitchFamily="34" charset="0"/>
              </a:rPr>
              <a:t>We</a:t>
            </a:r>
            <a:r>
              <a:rPr sz="2200" spc="-245" dirty="0">
                <a:latin typeface="Arial" panose="020B0604020202020204" pitchFamily="34" charset="0"/>
                <a:cs typeface="Arial" panose="020B0604020202020204" pitchFamily="34" charset="0"/>
              </a:rPr>
              <a:t> </a:t>
            </a:r>
            <a:r>
              <a:rPr sz="2200" spc="-90" dirty="0">
                <a:latin typeface="Arial" panose="020B0604020202020204" pitchFamily="34" charset="0"/>
                <a:cs typeface="Arial" panose="020B0604020202020204" pitchFamily="34" charset="0"/>
              </a:rPr>
              <a:t>consider</a:t>
            </a:r>
            <a:r>
              <a:rPr sz="2200" spc="-40" dirty="0">
                <a:latin typeface="Arial" panose="020B0604020202020204" pitchFamily="34" charset="0"/>
                <a:cs typeface="Arial" panose="020B0604020202020204" pitchFamily="34" charset="0"/>
              </a:rPr>
              <a:t> </a:t>
            </a:r>
            <a:r>
              <a:rPr sz="2200" spc="-110" dirty="0">
                <a:latin typeface="Arial" panose="020B0604020202020204" pitchFamily="34" charset="0"/>
                <a:cs typeface="Arial" panose="020B0604020202020204" pitchFamily="34" charset="0"/>
              </a:rPr>
              <a:t>only</a:t>
            </a:r>
            <a:r>
              <a:rPr sz="2200" spc="-40" dirty="0">
                <a:latin typeface="Arial" panose="020B0604020202020204" pitchFamily="34" charset="0"/>
                <a:cs typeface="Arial" panose="020B0604020202020204" pitchFamily="34" charset="0"/>
              </a:rPr>
              <a:t> </a:t>
            </a:r>
            <a:r>
              <a:rPr sz="2200" spc="-120" dirty="0">
                <a:latin typeface="Arial" panose="020B0604020202020204" pitchFamily="34" charset="0"/>
                <a:cs typeface="Arial" panose="020B0604020202020204" pitchFamily="34" charset="0"/>
              </a:rPr>
              <a:t>its</a:t>
            </a:r>
            <a:r>
              <a:rPr sz="2200" spc="-30" dirty="0">
                <a:latin typeface="Arial" panose="020B0604020202020204" pitchFamily="34" charset="0"/>
                <a:cs typeface="Arial" panose="020B0604020202020204" pitchFamily="34" charset="0"/>
              </a:rPr>
              <a:t> </a:t>
            </a:r>
            <a:r>
              <a:rPr sz="2200" spc="-150" dirty="0">
                <a:latin typeface="Arial" panose="020B0604020202020204" pitchFamily="34" charset="0"/>
                <a:cs typeface="Arial" panose="020B0604020202020204" pitchFamily="34" charset="0"/>
              </a:rPr>
              <a:t>rewards,</a:t>
            </a:r>
            <a:r>
              <a:rPr sz="2200" spc="-235" dirty="0">
                <a:latin typeface="Arial" panose="020B0604020202020204" pitchFamily="34" charset="0"/>
                <a:cs typeface="Arial" panose="020B0604020202020204" pitchFamily="34" charset="0"/>
              </a:rPr>
              <a:t> </a:t>
            </a:r>
            <a:r>
              <a:rPr sz="2200" spc="-150" dirty="0">
                <a:latin typeface="Arial" panose="020B0604020202020204" pitchFamily="34" charset="0"/>
                <a:cs typeface="Arial" panose="020B0604020202020204" pitchFamily="34" charset="0"/>
              </a:rPr>
              <a:t>and</a:t>
            </a:r>
            <a:r>
              <a:rPr sz="2200" spc="-25" dirty="0">
                <a:latin typeface="Arial" panose="020B0604020202020204" pitchFamily="34" charset="0"/>
                <a:cs typeface="Arial" panose="020B0604020202020204" pitchFamily="34" charset="0"/>
              </a:rPr>
              <a:t> </a:t>
            </a:r>
            <a:r>
              <a:rPr sz="2200" spc="-114" dirty="0">
                <a:latin typeface="Arial" panose="020B0604020202020204" pitchFamily="34" charset="0"/>
                <a:cs typeface="Arial" panose="020B0604020202020204" pitchFamily="34" charset="0"/>
              </a:rPr>
              <a:t>its</a:t>
            </a:r>
            <a:r>
              <a:rPr sz="2200" spc="-15" dirty="0">
                <a:latin typeface="Arial" panose="020B0604020202020204" pitchFamily="34" charset="0"/>
                <a:cs typeface="Arial" panose="020B0604020202020204" pitchFamily="34" charset="0"/>
              </a:rPr>
              <a:t> </a:t>
            </a:r>
            <a:r>
              <a:rPr sz="2200" spc="-150" dirty="0">
                <a:latin typeface="Arial" panose="020B0604020202020204" pitchFamily="34" charset="0"/>
                <a:cs typeface="Arial" panose="020B0604020202020204" pitchFamily="34" charset="0"/>
              </a:rPr>
              <a:t>estimate</a:t>
            </a:r>
            <a:r>
              <a:rPr sz="2200" spc="-45" dirty="0">
                <a:latin typeface="Arial" panose="020B0604020202020204" pitchFamily="34" charset="0"/>
                <a:cs typeface="Arial" panose="020B0604020202020204" pitchFamily="34" charset="0"/>
              </a:rPr>
              <a:t> </a:t>
            </a:r>
            <a:r>
              <a:rPr sz="2200" spc="-165" dirty="0">
                <a:latin typeface="Arial" panose="020B0604020202020204" pitchFamily="34" charset="0"/>
                <a:cs typeface="Arial" panose="020B0604020202020204" pitchFamily="34" charset="0"/>
              </a:rPr>
              <a:t>after</a:t>
            </a:r>
            <a:r>
              <a:rPr sz="2200" spc="-10" dirty="0">
                <a:latin typeface="Arial" panose="020B0604020202020204" pitchFamily="34" charset="0"/>
                <a:cs typeface="Arial" panose="020B0604020202020204" pitchFamily="34" charset="0"/>
              </a:rPr>
              <a:t> </a:t>
            </a:r>
            <a:r>
              <a:rPr sz="2200" i="1" dirty="0">
                <a:latin typeface="Arial" panose="020B0604020202020204" pitchFamily="34" charset="0"/>
                <a:cs typeface="Arial" panose="020B0604020202020204" pitchFamily="34" charset="0"/>
              </a:rPr>
              <a:t>n+</a:t>
            </a:r>
            <a:r>
              <a:rPr sz="2200" dirty="0">
                <a:latin typeface="Arial" panose="020B0604020202020204" pitchFamily="34" charset="0"/>
                <a:cs typeface="Arial" panose="020B0604020202020204" pitchFamily="34" charset="0"/>
              </a:rPr>
              <a:t>1</a:t>
            </a:r>
            <a:r>
              <a:rPr sz="2200" spc="-10" dirty="0">
                <a:latin typeface="Arial" panose="020B0604020202020204" pitchFamily="34" charset="0"/>
                <a:cs typeface="Arial" panose="020B0604020202020204" pitchFamily="34" charset="0"/>
              </a:rPr>
              <a:t> </a:t>
            </a:r>
            <a:r>
              <a:rPr sz="2200" spc="-110" dirty="0">
                <a:latin typeface="Arial" panose="020B0604020202020204" pitchFamily="34" charset="0"/>
                <a:cs typeface="Arial" panose="020B0604020202020204" pitchFamily="34" charset="0"/>
              </a:rPr>
              <a:t>rewards:</a:t>
            </a:r>
            <a:endParaRPr sz="2200">
              <a:latin typeface="Arial" panose="020B0604020202020204" pitchFamily="34" charset="0"/>
              <a:cs typeface="Arial" panose="020B0604020202020204" pitchFamily="34" charset="0"/>
            </a:endParaRPr>
          </a:p>
        </p:txBody>
      </p:sp>
      <p:sp>
        <p:nvSpPr>
          <p:cNvPr id="5" name="object 5"/>
          <p:cNvSpPr txBox="1"/>
          <p:nvPr/>
        </p:nvSpPr>
        <p:spPr>
          <a:xfrm>
            <a:off x="3512057" y="2642742"/>
            <a:ext cx="113664" cy="350520"/>
          </a:xfrm>
          <a:prstGeom prst="rect">
            <a:avLst/>
          </a:prstGeom>
        </p:spPr>
        <p:txBody>
          <a:bodyPr vert="horz" wrap="square" lIns="0" tIns="12065" rIns="0" bIns="0" rtlCol="0">
            <a:spAutoFit/>
          </a:bodyPr>
          <a:lstStyle/>
          <a:p>
            <a:pPr marL="12700">
              <a:lnSpc>
                <a:spcPct val="100000"/>
              </a:lnSpc>
              <a:spcBef>
                <a:spcPts val="95"/>
              </a:spcBef>
            </a:pPr>
            <a:r>
              <a:rPr sz="2200" spc="-50" dirty="0">
                <a:latin typeface="Lucida Sans Unicode" panose="020B0602030504020204"/>
                <a:cs typeface="Lucida Sans Unicode" panose="020B0602030504020204"/>
              </a:rPr>
              <a:t>.</a:t>
            </a:r>
            <a:endParaRPr sz="2200">
              <a:latin typeface="Lucida Sans Unicode" panose="020B0602030504020204"/>
              <a:cs typeface="Lucida Sans Unicode" panose="020B0602030504020204"/>
            </a:endParaRPr>
          </a:p>
        </p:txBody>
      </p:sp>
      <p:sp>
        <p:nvSpPr>
          <p:cNvPr id="6" name="object 6"/>
          <p:cNvSpPr txBox="1"/>
          <p:nvPr/>
        </p:nvSpPr>
        <p:spPr>
          <a:xfrm>
            <a:off x="2974213" y="2812161"/>
            <a:ext cx="688340" cy="350520"/>
          </a:xfrm>
          <a:prstGeom prst="rect">
            <a:avLst/>
          </a:prstGeom>
        </p:spPr>
        <p:txBody>
          <a:bodyPr vert="horz" wrap="square" lIns="0" tIns="12065" rIns="0" bIns="0" rtlCol="0">
            <a:spAutoFit/>
          </a:bodyPr>
          <a:lstStyle/>
          <a:p>
            <a:pPr marL="38100">
              <a:lnSpc>
                <a:spcPct val="100000"/>
              </a:lnSpc>
              <a:spcBef>
                <a:spcPts val="95"/>
              </a:spcBef>
            </a:pPr>
            <a:r>
              <a:rPr sz="2200" dirty="0">
                <a:latin typeface="Lucida Sans Unicode" panose="020B0602030504020204"/>
                <a:cs typeface="Lucida Sans Unicode" panose="020B0602030504020204"/>
              </a:rPr>
              <a:t>Q</a:t>
            </a:r>
            <a:r>
              <a:rPr sz="2400" baseline="-10000" dirty="0">
                <a:latin typeface="Lucida Sans Unicode" panose="020B0602030504020204"/>
                <a:cs typeface="Lucida Sans Unicode" panose="020B0602030504020204"/>
              </a:rPr>
              <a:t>n</a:t>
            </a:r>
            <a:r>
              <a:rPr sz="2400" spc="-15" baseline="-10000" dirty="0">
                <a:latin typeface="Lucida Sans Unicode" panose="020B0602030504020204"/>
                <a:cs typeface="Lucida Sans Unicode" panose="020B0602030504020204"/>
              </a:rPr>
              <a:t> </a:t>
            </a:r>
            <a:r>
              <a:rPr sz="2200" spc="-50" dirty="0">
                <a:latin typeface="Tahoma" panose="020B0604030504040204"/>
                <a:cs typeface="Tahoma" panose="020B0604030504040204"/>
              </a:rPr>
              <a:t>=</a:t>
            </a:r>
            <a:endParaRPr sz="2200">
              <a:latin typeface="Tahoma" panose="020B0604030504040204"/>
              <a:cs typeface="Tahoma" panose="020B0604030504040204"/>
            </a:endParaRPr>
          </a:p>
        </p:txBody>
      </p:sp>
      <p:sp>
        <p:nvSpPr>
          <p:cNvPr id="7" name="object 7"/>
          <p:cNvSpPr/>
          <p:nvPr/>
        </p:nvSpPr>
        <p:spPr>
          <a:xfrm>
            <a:off x="3780282" y="3064001"/>
            <a:ext cx="2648585" cy="0"/>
          </a:xfrm>
          <a:custGeom>
            <a:avLst/>
            <a:gdLst/>
            <a:ahLst/>
            <a:cxnLst/>
            <a:rect l="l" t="t" r="r" b="b"/>
            <a:pathLst>
              <a:path w="2648585">
                <a:moveTo>
                  <a:pt x="0" y="0"/>
                </a:moveTo>
                <a:lnTo>
                  <a:pt x="2648204" y="0"/>
                </a:lnTo>
              </a:path>
            </a:pathLst>
          </a:custGeom>
          <a:ln w="10668">
            <a:solidFill>
              <a:srgbClr val="000000"/>
            </a:solidFill>
          </a:ln>
        </p:spPr>
        <p:txBody>
          <a:bodyPr wrap="square" lIns="0" tIns="0" rIns="0" bIns="0" rtlCol="0"/>
          <a:lstStyle/>
          <a:p/>
        </p:txBody>
      </p:sp>
      <p:sp>
        <p:nvSpPr>
          <p:cNvPr id="8" name="object 8"/>
          <p:cNvSpPr txBox="1"/>
          <p:nvPr/>
        </p:nvSpPr>
        <p:spPr>
          <a:xfrm>
            <a:off x="3742054" y="2575585"/>
            <a:ext cx="2606040" cy="782955"/>
          </a:xfrm>
          <a:prstGeom prst="rect">
            <a:avLst/>
          </a:prstGeom>
        </p:spPr>
        <p:txBody>
          <a:bodyPr vert="horz" wrap="square" lIns="0" tIns="59055" rIns="0" bIns="0" rtlCol="0">
            <a:spAutoFit/>
          </a:bodyPr>
          <a:lstStyle/>
          <a:p>
            <a:pPr algn="ctr">
              <a:lnSpc>
                <a:spcPct val="100000"/>
              </a:lnSpc>
              <a:spcBef>
                <a:spcPts val="465"/>
              </a:spcBef>
            </a:pPr>
            <a:r>
              <a:rPr sz="2200" spc="55" dirty="0">
                <a:latin typeface="Lucida Sans Unicode" panose="020B0602030504020204"/>
                <a:cs typeface="Lucida Sans Unicode" panose="020B0602030504020204"/>
              </a:rPr>
              <a:t>R</a:t>
            </a:r>
            <a:r>
              <a:rPr sz="2400" spc="82" baseline="-10000" dirty="0">
                <a:latin typeface="Tahoma" panose="020B0604030504040204"/>
                <a:cs typeface="Tahoma" panose="020B0604030504040204"/>
              </a:rPr>
              <a:t>1</a:t>
            </a:r>
            <a:r>
              <a:rPr sz="2400" spc="37" baseline="-10000" dirty="0">
                <a:latin typeface="Tahoma" panose="020B0604030504040204"/>
                <a:cs typeface="Tahoma" panose="020B0604030504040204"/>
              </a:rPr>
              <a:t> </a:t>
            </a:r>
            <a:r>
              <a:rPr sz="2200" dirty="0">
                <a:latin typeface="Tahoma" panose="020B0604030504040204"/>
                <a:cs typeface="Tahoma" panose="020B0604030504040204"/>
              </a:rPr>
              <a:t>+</a:t>
            </a:r>
            <a:r>
              <a:rPr sz="2200" spc="-110" dirty="0">
                <a:latin typeface="Tahoma" panose="020B0604030504040204"/>
                <a:cs typeface="Tahoma" panose="020B0604030504040204"/>
              </a:rPr>
              <a:t> </a:t>
            </a:r>
            <a:r>
              <a:rPr sz="2200" spc="55" dirty="0">
                <a:latin typeface="Lucida Sans Unicode" panose="020B0602030504020204"/>
                <a:cs typeface="Lucida Sans Unicode" panose="020B0602030504020204"/>
              </a:rPr>
              <a:t>R</a:t>
            </a:r>
            <a:r>
              <a:rPr sz="2400" spc="82" baseline="-10000" dirty="0">
                <a:latin typeface="Tahoma" panose="020B0604030504040204"/>
                <a:cs typeface="Tahoma" panose="020B0604030504040204"/>
              </a:rPr>
              <a:t>2</a:t>
            </a:r>
            <a:r>
              <a:rPr sz="2400" spc="60" baseline="-10000" dirty="0">
                <a:latin typeface="Tahoma" panose="020B0604030504040204"/>
                <a:cs typeface="Tahoma" panose="020B0604030504040204"/>
              </a:rPr>
              <a:t> </a:t>
            </a:r>
            <a:r>
              <a:rPr sz="2200" dirty="0">
                <a:latin typeface="Tahoma" panose="020B0604030504040204"/>
                <a:cs typeface="Tahoma" panose="020B0604030504040204"/>
              </a:rPr>
              <a:t>+</a:t>
            </a:r>
            <a:r>
              <a:rPr sz="2200" spc="-110" dirty="0">
                <a:latin typeface="Tahoma" panose="020B0604030504040204"/>
                <a:cs typeface="Tahoma" panose="020B0604030504040204"/>
              </a:rPr>
              <a:t> </a:t>
            </a:r>
            <a:r>
              <a:rPr sz="2200" spc="-605" dirty="0">
                <a:latin typeface="Lucida Sans Unicode" panose="020B0602030504020204"/>
                <a:cs typeface="Lucida Sans Unicode" panose="020B0602030504020204"/>
              </a:rPr>
              <a:t>·</a:t>
            </a:r>
            <a:r>
              <a:rPr sz="2200" spc="-450" dirty="0">
                <a:latin typeface="Lucida Sans Unicode" panose="020B0602030504020204"/>
                <a:cs typeface="Lucida Sans Unicode" panose="020B0602030504020204"/>
              </a:rPr>
              <a:t>·</a:t>
            </a:r>
            <a:r>
              <a:rPr sz="2200" spc="-315" dirty="0">
                <a:latin typeface="Lucida Sans Unicode" panose="020B0602030504020204"/>
                <a:cs typeface="Lucida Sans Unicode" panose="020B0602030504020204"/>
              </a:rPr>
              <a:t>·</a:t>
            </a:r>
            <a:r>
              <a:rPr sz="2200" spc="-5" dirty="0">
                <a:latin typeface="Tahoma" panose="020B0604030504040204"/>
                <a:cs typeface="Tahoma" panose="020B0604030504040204"/>
              </a:rPr>
              <a:t>+</a:t>
            </a:r>
            <a:r>
              <a:rPr sz="2200" spc="-100" dirty="0">
                <a:latin typeface="Tahoma" panose="020B0604030504040204"/>
                <a:cs typeface="Tahoma" panose="020B0604030504040204"/>
              </a:rPr>
              <a:t> </a:t>
            </a:r>
            <a:r>
              <a:rPr sz="2200" spc="110" dirty="0">
                <a:latin typeface="Lucida Sans Unicode" panose="020B0602030504020204"/>
                <a:cs typeface="Lucida Sans Unicode" panose="020B0602030504020204"/>
              </a:rPr>
              <a:t>R</a:t>
            </a:r>
            <a:r>
              <a:rPr sz="2400" spc="165" baseline="-10000" dirty="0">
                <a:latin typeface="Lucida Sans Unicode" panose="020B0602030504020204"/>
                <a:cs typeface="Lucida Sans Unicode" panose="020B0602030504020204"/>
              </a:rPr>
              <a:t>n-</a:t>
            </a:r>
            <a:r>
              <a:rPr sz="2400" spc="-509" baseline="-10000" dirty="0">
                <a:latin typeface="Lucida Sans Unicode" panose="020B0602030504020204"/>
                <a:cs typeface="Lucida Sans Unicode" panose="020B0602030504020204"/>
              </a:rPr>
              <a:t> </a:t>
            </a:r>
            <a:r>
              <a:rPr sz="2400" spc="-75" baseline="-10000" dirty="0">
                <a:latin typeface="Tahoma" panose="020B0604030504040204"/>
                <a:cs typeface="Tahoma" panose="020B0604030504040204"/>
              </a:rPr>
              <a:t>1</a:t>
            </a:r>
            <a:endParaRPr sz="2400" baseline="-10000">
              <a:latin typeface="Tahoma" panose="020B0604030504040204"/>
              <a:cs typeface="Tahoma" panose="020B0604030504040204"/>
            </a:endParaRPr>
          </a:p>
          <a:p>
            <a:pPr marL="118745" algn="ctr">
              <a:lnSpc>
                <a:spcPct val="100000"/>
              </a:lnSpc>
              <a:spcBef>
                <a:spcPts val="365"/>
              </a:spcBef>
            </a:pPr>
            <a:r>
              <a:rPr sz="2200" dirty="0">
                <a:latin typeface="Lucida Sans Unicode" panose="020B0602030504020204"/>
                <a:cs typeface="Lucida Sans Unicode" panose="020B0602030504020204"/>
              </a:rPr>
              <a:t>n</a:t>
            </a:r>
            <a:r>
              <a:rPr sz="2200" spc="-105" dirty="0">
                <a:latin typeface="Lucida Sans Unicode" panose="020B0602030504020204"/>
                <a:cs typeface="Lucida Sans Unicode" panose="020B0602030504020204"/>
              </a:rPr>
              <a:t> </a:t>
            </a:r>
            <a:r>
              <a:rPr sz="2200" dirty="0">
                <a:latin typeface="Lucida Sans Unicode" panose="020B0602030504020204"/>
                <a:cs typeface="Lucida Sans Unicode" panose="020B0602030504020204"/>
              </a:rPr>
              <a:t>-</a:t>
            </a:r>
            <a:r>
              <a:rPr sz="2200" spc="-30" dirty="0">
                <a:latin typeface="Lucida Sans Unicode" panose="020B0602030504020204"/>
                <a:cs typeface="Lucida Sans Unicode" panose="020B0602030504020204"/>
              </a:rPr>
              <a:t> </a:t>
            </a:r>
            <a:r>
              <a:rPr sz="2200" spc="-50" dirty="0">
                <a:latin typeface="Tahoma" panose="020B0604030504040204"/>
                <a:cs typeface="Tahoma" panose="020B0604030504040204"/>
              </a:rPr>
              <a:t>1</a:t>
            </a:r>
            <a:endParaRPr sz="2200">
              <a:latin typeface="Tahoma" panose="020B0604030504040204"/>
              <a:cs typeface="Tahoma" panose="020B0604030504040204"/>
            </a:endParaRPr>
          </a:p>
        </p:txBody>
      </p:sp>
      <p:pic>
        <p:nvPicPr>
          <p:cNvPr id="9" name="object 9"/>
          <p:cNvPicPr/>
          <p:nvPr/>
        </p:nvPicPr>
        <p:blipFill>
          <a:blip r:embed="rId1" cstate="print"/>
          <a:stretch>
            <a:fillRect/>
          </a:stretch>
        </p:blipFill>
        <p:spPr>
          <a:xfrm>
            <a:off x="2943143" y="3843481"/>
            <a:ext cx="3693953" cy="642565"/>
          </a:xfrm>
          <a:prstGeom prst="rect">
            <a:avLst/>
          </a:prstGeom>
        </p:spPr>
      </p:pic>
      <p:pic>
        <p:nvPicPr>
          <p:cNvPr id="10" name="object 10"/>
          <p:cNvPicPr/>
          <p:nvPr/>
        </p:nvPicPr>
        <p:blipFill>
          <a:blip r:embed="rId2" cstate="print"/>
          <a:stretch>
            <a:fillRect/>
          </a:stretch>
        </p:blipFill>
        <p:spPr>
          <a:xfrm>
            <a:off x="1873838" y="4650238"/>
            <a:ext cx="8396931" cy="963710"/>
          </a:xfrm>
          <a:prstGeom prst="rect">
            <a:avLst/>
          </a:prstGeom>
        </p:spPr>
      </p:pic>
      <p:sp>
        <p:nvSpPr>
          <p:cNvPr id="4" name="Slide Number Placeholder 3"/>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505" y="14605"/>
            <a:ext cx="10064115" cy="504825"/>
          </a:xfrm>
          <a:prstGeom prst="rect">
            <a:avLst/>
          </a:prstGeom>
        </p:spPr>
        <p:txBody>
          <a:bodyPr vert="horz" wrap="square" lIns="0" tIns="12700" rIns="0" bIns="0" rtlCol="0">
            <a:spAutoFit/>
          </a:bodyPr>
          <a:lstStyle/>
          <a:p>
            <a:pPr marL="12700">
              <a:lnSpc>
                <a:spcPct val="100000"/>
              </a:lnSpc>
              <a:spcBef>
                <a:spcPts val="100"/>
              </a:spcBef>
            </a:pPr>
            <a:r>
              <a:rPr sz="3200" dirty="0"/>
              <a:t>Upper</a:t>
            </a:r>
            <a:r>
              <a:rPr sz="3200" spc="-55" dirty="0"/>
              <a:t> </a:t>
            </a:r>
            <a:r>
              <a:rPr sz="3200" dirty="0"/>
              <a:t>Confidence</a:t>
            </a:r>
            <a:r>
              <a:rPr sz="3200" spc="-65" dirty="0"/>
              <a:t> </a:t>
            </a:r>
            <a:r>
              <a:rPr sz="3200" dirty="0"/>
              <a:t>Bound</a:t>
            </a:r>
            <a:r>
              <a:rPr sz="3200" spc="-75" dirty="0"/>
              <a:t> </a:t>
            </a:r>
            <a:r>
              <a:rPr sz="3200" dirty="0"/>
              <a:t>(UCB)</a:t>
            </a:r>
            <a:r>
              <a:rPr sz="3200" spc="-75" dirty="0"/>
              <a:t> </a:t>
            </a:r>
            <a:r>
              <a:rPr sz="3200" dirty="0"/>
              <a:t>action</a:t>
            </a:r>
            <a:r>
              <a:rPr sz="3200" spc="-60" dirty="0"/>
              <a:t> </a:t>
            </a:r>
            <a:r>
              <a:rPr sz="3200" spc="-10" dirty="0"/>
              <a:t>selection</a:t>
            </a:r>
            <a:endParaRPr sz="3200"/>
          </a:p>
        </p:txBody>
      </p:sp>
      <p:sp>
        <p:nvSpPr>
          <p:cNvPr id="3" name="object 3"/>
          <p:cNvSpPr txBox="1"/>
          <p:nvPr/>
        </p:nvSpPr>
        <p:spPr>
          <a:xfrm>
            <a:off x="546100" y="1066800"/>
            <a:ext cx="10713720" cy="1531620"/>
          </a:xfrm>
          <a:prstGeom prst="rect">
            <a:avLst/>
          </a:prstGeom>
        </p:spPr>
        <p:txBody>
          <a:bodyPr vert="horz" wrap="square" lIns="0" tIns="55244" rIns="0" bIns="0" rtlCol="0">
            <a:spAutoFit/>
          </a:bodyPr>
          <a:lstStyle/>
          <a:p>
            <a:pPr marL="314325" indent="-301625">
              <a:lnSpc>
                <a:spcPct val="100000"/>
              </a:lnSpc>
              <a:spcAft>
                <a:spcPts val="0"/>
              </a:spcAft>
              <a:buSzPct val="150000"/>
              <a:buChar char="•"/>
              <a:tabLst>
                <a:tab pos="314325" algn="l"/>
              </a:tabLst>
            </a:pPr>
            <a:r>
              <a:rPr sz="2400" spc="270" dirty="0">
                <a:latin typeface="+mn-lt"/>
                <a:cs typeface="+mn-lt"/>
              </a:rPr>
              <a:t>A</a:t>
            </a:r>
            <a:r>
              <a:rPr sz="2400" spc="-60" dirty="0">
                <a:latin typeface="+mn-lt"/>
                <a:cs typeface="+mn-lt"/>
              </a:rPr>
              <a:t> </a:t>
            </a:r>
            <a:r>
              <a:rPr sz="2400" spc="-262" dirty="0">
                <a:latin typeface="+mn-lt"/>
                <a:cs typeface="+mn-lt"/>
              </a:rPr>
              <a:t>clever</a:t>
            </a:r>
            <a:r>
              <a:rPr sz="2400" spc="-135" dirty="0">
                <a:latin typeface="+mn-lt"/>
                <a:cs typeface="+mn-lt"/>
              </a:rPr>
              <a:t> </a:t>
            </a:r>
            <a:r>
              <a:rPr sz="2400" spc="-322" dirty="0">
                <a:latin typeface="+mn-lt"/>
                <a:cs typeface="+mn-lt"/>
              </a:rPr>
              <a:t>way</a:t>
            </a:r>
            <a:r>
              <a:rPr sz="2400" spc="-179" dirty="0">
                <a:latin typeface="+mn-lt"/>
                <a:cs typeface="+mn-lt"/>
              </a:rPr>
              <a:t> </a:t>
            </a:r>
            <a:r>
              <a:rPr sz="2400" spc="-202" dirty="0">
                <a:latin typeface="+mn-lt"/>
                <a:cs typeface="+mn-lt"/>
              </a:rPr>
              <a:t>of</a:t>
            </a:r>
            <a:r>
              <a:rPr sz="2400" spc="-60" dirty="0">
                <a:latin typeface="+mn-lt"/>
                <a:cs typeface="+mn-lt"/>
              </a:rPr>
              <a:t> </a:t>
            </a:r>
            <a:r>
              <a:rPr sz="2400" spc="-225" dirty="0">
                <a:latin typeface="+mn-lt"/>
                <a:cs typeface="+mn-lt"/>
              </a:rPr>
              <a:t>reducing</a:t>
            </a:r>
            <a:r>
              <a:rPr sz="2400" spc="-112" dirty="0">
                <a:latin typeface="+mn-lt"/>
                <a:cs typeface="+mn-lt"/>
              </a:rPr>
              <a:t> </a:t>
            </a:r>
            <a:r>
              <a:rPr sz="2400" spc="-157" dirty="0">
                <a:latin typeface="+mn-lt"/>
                <a:cs typeface="+mn-lt"/>
              </a:rPr>
              <a:t>exploration</a:t>
            </a:r>
            <a:r>
              <a:rPr sz="2400" spc="-150" dirty="0">
                <a:latin typeface="+mn-lt"/>
                <a:cs typeface="+mn-lt"/>
              </a:rPr>
              <a:t> </a:t>
            </a:r>
            <a:r>
              <a:rPr sz="2400" spc="-135" dirty="0">
                <a:latin typeface="+mn-lt"/>
                <a:cs typeface="+mn-lt"/>
              </a:rPr>
              <a:t>over</a:t>
            </a:r>
            <a:r>
              <a:rPr sz="2400" spc="-15" dirty="0">
                <a:latin typeface="+mn-lt"/>
                <a:cs typeface="+mn-lt"/>
              </a:rPr>
              <a:t> </a:t>
            </a:r>
            <a:r>
              <a:rPr sz="2400" spc="-30" dirty="0">
                <a:latin typeface="+mn-lt"/>
                <a:cs typeface="+mn-lt"/>
              </a:rPr>
              <a:t>time</a:t>
            </a:r>
            <a:endParaRPr sz="2400">
              <a:latin typeface="+mn-lt"/>
              <a:cs typeface="+mn-lt"/>
            </a:endParaRPr>
          </a:p>
          <a:p>
            <a:pPr marL="314325" indent="-301625">
              <a:lnSpc>
                <a:spcPct val="100000"/>
              </a:lnSpc>
              <a:spcAft>
                <a:spcPts val="0"/>
              </a:spcAft>
              <a:buSzPct val="150000"/>
              <a:buChar char="•"/>
              <a:tabLst>
                <a:tab pos="314325" algn="l"/>
              </a:tabLst>
            </a:pPr>
            <a:r>
              <a:rPr sz="2400" spc="-142" dirty="0">
                <a:solidFill>
                  <a:srgbClr val="FF0000"/>
                </a:solidFill>
                <a:latin typeface="+mn-lt"/>
                <a:cs typeface="+mn-lt"/>
              </a:rPr>
              <a:t>Focus</a:t>
            </a:r>
            <a:r>
              <a:rPr sz="2400" spc="-112" dirty="0">
                <a:solidFill>
                  <a:srgbClr val="FF0000"/>
                </a:solidFill>
                <a:latin typeface="+mn-lt"/>
                <a:cs typeface="+mn-lt"/>
              </a:rPr>
              <a:t> </a:t>
            </a:r>
            <a:r>
              <a:rPr sz="2400" dirty="0">
                <a:solidFill>
                  <a:srgbClr val="FF0000"/>
                </a:solidFill>
                <a:latin typeface="+mn-lt"/>
                <a:cs typeface="+mn-lt"/>
              </a:rPr>
              <a:t>on</a:t>
            </a:r>
            <a:r>
              <a:rPr sz="2400" spc="-89" dirty="0">
                <a:solidFill>
                  <a:srgbClr val="FF0000"/>
                </a:solidFill>
                <a:latin typeface="+mn-lt"/>
                <a:cs typeface="+mn-lt"/>
              </a:rPr>
              <a:t> </a:t>
            </a:r>
            <a:r>
              <a:rPr sz="2400" spc="-187" dirty="0">
                <a:solidFill>
                  <a:srgbClr val="FF0000"/>
                </a:solidFill>
                <a:latin typeface="+mn-lt"/>
                <a:cs typeface="+mn-lt"/>
              </a:rPr>
              <a:t>actions</a:t>
            </a:r>
            <a:r>
              <a:rPr sz="2400" spc="-120" dirty="0">
                <a:solidFill>
                  <a:srgbClr val="FF0000"/>
                </a:solidFill>
                <a:latin typeface="+mn-lt"/>
                <a:cs typeface="+mn-lt"/>
              </a:rPr>
              <a:t> </a:t>
            </a:r>
            <a:r>
              <a:rPr sz="2400" spc="-104" dirty="0">
                <a:solidFill>
                  <a:srgbClr val="FF0000"/>
                </a:solidFill>
                <a:latin typeface="+mn-lt"/>
                <a:cs typeface="+mn-lt"/>
              </a:rPr>
              <a:t>whose</a:t>
            </a:r>
            <a:r>
              <a:rPr sz="2400" spc="-112" dirty="0">
                <a:solidFill>
                  <a:srgbClr val="FF0000"/>
                </a:solidFill>
                <a:latin typeface="+mn-lt"/>
                <a:cs typeface="+mn-lt"/>
              </a:rPr>
              <a:t> </a:t>
            </a:r>
            <a:r>
              <a:rPr sz="2400" spc="-247" dirty="0">
                <a:solidFill>
                  <a:srgbClr val="FF0000"/>
                </a:solidFill>
                <a:latin typeface="+mn-lt"/>
                <a:cs typeface="+mn-lt"/>
              </a:rPr>
              <a:t>estimate</a:t>
            </a:r>
            <a:r>
              <a:rPr sz="2400" spc="-120" dirty="0">
                <a:solidFill>
                  <a:srgbClr val="FF0000"/>
                </a:solidFill>
                <a:latin typeface="+mn-lt"/>
                <a:cs typeface="+mn-lt"/>
              </a:rPr>
              <a:t> </a:t>
            </a:r>
            <a:r>
              <a:rPr sz="2400" spc="-225" dirty="0">
                <a:solidFill>
                  <a:srgbClr val="FF0000"/>
                </a:solidFill>
                <a:latin typeface="+mn-lt"/>
                <a:cs typeface="+mn-lt"/>
              </a:rPr>
              <a:t>has</a:t>
            </a:r>
            <a:r>
              <a:rPr sz="2400" spc="-89" dirty="0">
                <a:solidFill>
                  <a:srgbClr val="FF0000"/>
                </a:solidFill>
                <a:latin typeface="+mn-lt"/>
                <a:cs typeface="+mn-lt"/>
              </a:rPr>
              <a:t> </a:t>
            </a:r>
            <a:r>
              <a:rPr sz="2400" spc="-240" dirty="0">
                <a:solidFill>
                  <a:srgbClr val="FF0000"/>
                </a:solidFill>
                <a:latin typeface="+mn-lt"/>
                <a:cs typeface="+mn-lt"/>
              </a:rPr>
              <a:t>large</a:t>
            </a:r>
            <a:r>
              <a:rPr sz="2400" spc="-112" dirty="0">
                <a:solidFill>
                  <a:srgbClr val="FF0000"/>
                </a:solidFill>
                <a:latin typeface="+mn-lt"/>
                <a:cs typeface="+mn-lt"/>
              </a:rPr>
              <a:t> </a:t>
            </a:r>
            <a:r>
              <a:rPr sz="2400" spc="-225" dirty="0">
                <a:solidFill>
                  <a:srgbClr val="FF0000"/>
                </a:solidFill>
                <a:latin typeface="+mn-lt"/>
                <a:cs typeface="+mn-lt"/>
              </a:rPr>
              <a:t>degree</a:t>
            </a:r>
            <a:r>
              <a:rPr sz="2400" spc="-97" dirty="0">
                <a:solidFill>
                  <a:srgbClr val="FF0000"/>
                </a:solidFill>
                <a:latin typeface="+mn-lt"/>
                <a:cs typeface="+mn-lt"/>
              </a:rPr>
              <a:t> </a:t>
            </a:r>
            <a:r>
              <a:rPr sz="2400" spc="-202" dirty="0">
                <a:solidFill>
                  <a:srgbClr val="FF0000"/>
                </a:solidFill>
                <a:latin typeface="+mn-lt"/>
                <a:cs typeface="+mn-lt"/>
              </a:rPr>
              <a:t>of</a:t>
            </a:r>
            <a:r>
              <a:rPr sz="2400" spc="-82" dirty="0">
                <a:solidFill>
                  <a:srgbClr val="FF0000"/>
                </a:solidFill>
                <a:latin typeface="+mn-lt"/>
                <a:cs typeface="+mn-lt"/>
              </a:rPr>
              <a:t> </a:t>
            </a:r>
            <a:r>
              <a:rPr sz="2400" spc="-165" dirty="0">
                <a:solidFill>
                  <a:srgbClr val="FF0000"/>
                </a:solidFill>
                <a:latin typeface="+mn-lt"/>
                <a:cs typeface="+mn-lt"/>
              </a:rPr>
              <a:t>uncertainty</a:t>
            </a:r>
            <a:endParaRPr sz="2400">
              <a:solidFill>
                <a:srgbClr val="FF0000"/>
              </a:solidFill>
              <a:latin typeface="+mn-lt"/>
              <a:cs typeface="+mn-lt"/>
            </a:endParaRPr>
          </a:p>
          <a:p>
            <a:pPr marL="314325" indent="-301625">
              <a:lnSpc>
                <a:spcPct val="100000"/>
              </a:lnSpc>
              <a:spcAft>
                <a:spcPts val="0"/>
              </a:spcAft>
              <a:buSzPct val="150000"/>
              <a:buChar char="•"/>
              <a:tabLst>
                <a:tab pos="314325" algn="l"/>
              </a:tabLst>
            </a:pPr>
            <a:r>
              <a:rPr sz="2400" spc="-225" dirty="0">
                <a:latin typeface="+mn-lt"/>
                <a:cs typeface="+mn-lt"/>
              </a:rPr>
              <a:t>Estimate</a:t>
            </a:r>
            <a:r>
              <a:rPr sz="2400" spc="-150" dirty="0">
                <a:latin typeface="+mn-lt"/>
                <a:cs typeface="+mn-lt"/>
              </a:rPr>
              <a:t> </a:t>
            </a:r>
            <a:r>
              <a:rPr sz="2400" spc="-277" dirty="0">
                <a:latin typeface="+mn-lt"/>
                <a:cs typeface="+mn-lt"/>
              </a:rPr>
              <a:t>an</a:t>
            </a:r>
            <a:r>
              <a:rPr sz="2400" spc="-82" dirty="0">
                <a:latin typeface="+mn-lt"/>
                <a:cs typeface="+mn-lt"/>
              </a:rPr>
              <a:t> </a:t>
            </a:r>
            <a:r>
              <a:rPr sz="2400" spc="-172" dirty="0">
                <a:latin typeface="+mn-lt"/>
                <a:cs typeface="+mn-lt"/>
              </a:rPr>
              <a:t>upper</a:t>
            </a:r>
            <a:r>
              <a:rPr sz="2400" spc="-82" dirty="0">
                <a:latin typeface="+mn-lt"/>
                <a:cs typeface="+mn-lt"/>
              </a:rPr>
              <a:t> </a:t>
            </a:r>
            <a:r>
              <a:rPr sz="2400" spc="-142" dirty="0">
                <a:latin typeface="+mn-lt"/>
                <a:cs typeface="+mn-lt"/>
              </a:rPr>
              <a:t>bound</a:t>
            </a:r>
            <a:r>
              <a:rPr sz="2400" spc="-120" dirty="0">
                <a:latin typeface="+mn-lt"/>
                <a:cs typeface="+mn-lt"/>
              </a:rPr>
              <a:t> </a:t>
            </a:r>
            <a:r>
              <a:rPr sz="2400" dirty="0">
                <a:latin typeface="+mn-lt"/>
                <a:cs typeface="+mn-lt"/>
              </a:rPr>
              <a:t>on</a:t>
            </a:r>
            <a:r>
              <a:rPr sz="2400" spc="-97" dirty="0">
                <a:latin typeface="+mn-lt"/>
                <a:cs typeface="+mn-lt"/>
              </a:rPr>
              <a:t> </a:t>
            </a:r>
            <a:r>
              <a:rPr sz="2400" spc="-225" dirty="0">
                <a:latin typeface="+mn-lt"/>
                <a:cs typeface="+mn-lt"/>
              </a:rPr>
              <a:t>the</a:t>
            </a:r>
            <a:r>
              <a:rPr sz="2400" spc="-104" dirty="0">
                <a:latin typeface="+mn-lt"/>
                <a:cs typeface="+mn-lt"/>
              </a:rPr>
              <a:t> </a:t>
            </a:r>
            <a:r>
              <a:rPr sz="2400" spc="-172" dirty="0">
                <a:latin typeface="+mn-lt"/>
                <a:cs typeface="+mn-lt"/>
              </a:rPr>
              <a:t>true</a:t>
            </a:r>
            <a:r>
              <a:rPr sz="2400" spc="-112" dirty="0">
                <a:latin typeface="+mn-lt"/>
                <a:cs typeface="+mn-lt"/>
              </a:rPr>
              <a:t> </a:t>
            </a:r>
            <a:r>
              <a:rPr sz="2400" spc="-209" dirty="0">
                <a:latin typeface="+mn-lt"/>
                <a:cs typeface="+mn-lt"/>
              </a:rPr>
              <a:t>action</a:t>
            </a:r>
            <a:r>
              <a:rPr sz="2400" spc="-142" dirty="0">
                <a:latin typeface="+mn-lt"/>
                <a:cs typeface="+mn-lt"/>
              </a:rPr>
              <a:t> </a:t>
            </a:r>
            <a:r>
              <a:rPr sz="2400" spc="-15" dirty="0">
                <a:latin typeface="+mn-lt"/>
                <a:cs typeface="+mn-lt"/>
              </a:rPr>
              <a:t>values</a:t>
            </a:r>
            <a:endParaRPr sz="2400">
              <a:latin typeface="+mn-lt"/>
              <a:cs typeface="+mn-lt"/>
            </a:endParaRPr>
          </a:p>
          <a:p>
            <a:pPr marL="314325" indent="-301625">
              <a:lnSpc>
                <a:spcPct val="100000"/>
              </a:lnSpc>
              <a:spcAft>
                <a:spcPts val="0"/>
              </a:spcAft>
              <a:buSzPct val="150000"/>
              <a:buChar char="•"/>
              <a:tabLst>
                <a:tab pos="314325" algn="l"/>
              </a:tabLst>
            </a:pPr>
            <a:r>
              <a:rPr sz="2400" spc="-232" dirty="0">
                <a:solidFill>
                  <a:srgbClr val="FF0000"/>
                </a:solidFill>
                <a:latin typeface="+mn-lt"/>
                <a:cs typeface="+mn-lt"/>
              </a:rPr>
              <a:t>Select</a:t>
            </a:r>
            <a:r>
              <a:rPr sz="2400" spc="-104" dirty="0">
                <a:solidFill>
                  <a:srgbClr val="FF0000"/>
                </a:solidFill>
                <a:latin typeface="+mn-lt"/>
                <a:cs typeface="+mn-lt"/>
              </a:rPr>
              <a:t> </a:t>
            </a:r>
            <a:r>
              <a:rPr sz="2400" spc="-225" dirty="0">
                <a:solidFill>
                  <a:srgbClr val="FF0000"/>
                </a:solidFill>
                <a:latin typeface="+mn-lt"/>
                <a:cs typeface="+mn-lt"/>
              </a:rPr>
              <a:t>the</a:t>
            </a:r>
            <a:r>
              <a:rPr sz="2400" spc="-67" dirty="0">
                <a:solidFill>
                  <a:srgbClr val="FF0000"/>
                </a:solidFill>
                <a:latin typeface="+mn-lt"/>
                <a:cs typeface="+mn-lt"/>
              </a:rPr>
              <a:t> </a:t>
            </a:r>
            <a:r>
              <a:rPr sz="2400" spc="-209" dirty="0">
                <a:solidFill>
                  <a:srgbClr val="FF0000"/>
                </a:solidFill>
                <a:latin typeface="+mn-lt"/>
                <a:cs typeface="+mn-lt"/>
              </a:rPr>
              <a:t>action</a:t>
            </a:r>
            <a:r>
              <a:rPr sz="2400" spc="-44" dirty="0">
                <a:solidFill>
                  <a:srgbClr val="FF0000"/>
                </a:solidFill>
                <a:latin typeface="+mn-lt"/>
                <a:cs typeface="+mn-lt"/>
              </a:rPr>
              <a:t> </a:t>
            </a:r>
            <a:r>
              <a:rPr sz="2400" spc="-209" dirty="0">
                <a:solidFill>
                  <a:srgbClr val="FF0000"/>
                </a:solidFill>
                <a:latin typeface="+mn-lt"/>
                <a:cs typeface="+mn-lt"/>
              </a:rPr>
              <a:t>with</a:t>
            </a:r>
            <a:r>
              <a:rPr sz="2400" spc="-75" dirty="0">
                <a:solidFill>
                  <a:srgbClr val="FF0000"/>
                </a:solidFill>
                <a:latin typeface="+mn-lt"/>
                <a:cs typeface="+mn-lt"/>
              </a:rPr>
              <a:t> </a:t>
            </a:r>
            <a:r>
              <a:rPr sz="2400" spc="-225" dirty="0">
                <a:solidFill>
                  <a:srgbClr val="FF0000"/>
                </a:solidFill>
                <a:latin typeface="+mn-lt"/>
                <a:cs typeface="+mn-lt"/>
              </a:rPr>
              <a:t>the</a:t>
            </a:r>
            <a:r>
              <a:rPr sz="2400" spc="-67" dirty="0">
                <a:solidFill>
                  <a:srgbClr val="FF0000"/>
                </a:solidFill>
                <a:latin typeface="+mn-lt"/>
                <a:cs typeface="+mn-lt"/>
              </a:rPr>
              <a:t> </a:t>
            </a:r>
            <a:r>
              <a:rPr sz="2400" spc="-232" dirty="0">
                <a:solidFill>
                  <a:srgbClr val="FF0000"/>
                </a:solidFill>
                <a:latin typeface="+mn-lt"/>
                <a:cs typeface="+mn-lt"/>
              </a:rPr>
              <a:t>largest</a:t>
            </a:r>
            <a:r>
              <a:rPr sz="2400" spc="-104" dirty="0">
                <a:solidFill>
                  <a:srgbClr val="FF0000"/>
                </a:solidFill>
                <a:latin typeface="+mn-lt"/>
                <a:cs typeface="+mn-lt"/>
              </a:rPr>
              <a:t> </a:t>
            </a:r>
            <a:r>
              <a:rPr sz="2400" spc="-225" dirty="0">
                <a:solidFill>
                  <a:srgbClr val="FF0000"/>
                </a:solidFill>
                <a:latin typeface="+mn-lt"/>
                <a:cs typeface="+mn-lt"/>
              </a:rPr>
              <a:t>(estimated)</a:t>
            </a:r>
            <a:r>
              <a:rPr sz="2400" spc="-104" dirty="0">
                <a:solidFill>
                  <a:srgbClr val="FF0000"/>
                </a:solidFill>
                <a:latin typeface="+mn-lt"/>
                <a:cs typeface="+mn-lt"/>
              </a:rPr>
              <a:t> </a:t>
            </a:r>
            <a:r>
              <a:rPr sz="2400" spc="-179" dirty="0">
                <a:solidFill>
                  <a:srgbClr val="FF0000"/>
                </a:solidFill>
                <a:latin typeface="+mn-lt"/>
                <a:cs typeface="+mn-lt"/>
              </a:rPr>
              <a:t>upper</a:t>
            </a:r>
            <a:r>
              <a:rPr sz="2400" spc="-97" dirty="0">
                <a:solidFill>
                  <a:srgbClr val="FF0000"/>
                </a:solidFill>
                <a:latin typeface="+mn-lt"/>
                <a:cs typeface="+mn-lt"/>
              </a:rPr>
              <a:t> </a:t>
            </a:r>
            <a:r>
              <a:rPr sz="2400" spc="-15" dirty="0">
                <a:solidFill>
                  <a:srgbClr val="FF0000"/>
                </a:solidFill>
                <a:latin typeface="+mn-lt"/>
                <a:cs typeface="+mn-lt"/>
              </a:rPr>
              <a:t>bound</a:t>
            </a:r>
            <a:endParaRPr sz="2400" spc="-15" dirty="0">
              <a:solidFill>
                <a:srgbClr val="FF0000"/>
              </a:solidFill>
              <a:latin typeface="+mn-lt"/>
              <a:cs typeface="+mn-lt"/>
            </a:endParaRPr>
          </a:p>
        </p:txBody>
      </p:sp>
      <p:pic>
        <p:nvPicPr>
          <p:cNvPr id="4" name="object 4"/>
          <p:cNvPicPr/>
          <p:nvPr/>
        </p:nvPicPr>
        <p:blipFill>
          <a:blip r:embed="rId1" cstate="print"/>
          <a:stretch>
            <a:fillRect/>
          </a:stretch>
        </p:blipFill>
        <p:spPr>
          <a:xfrm>
            <a:off x="889508" y="3795395"/>
            <a:ext cx="5384292" cy="2491740"/>
          </a:xfrm>
          <a:prstGeom prst="rect">
            <a:avLst/>
          </a:prstGeom>
        </p:spPr>
      </p:pic>
      <p:sp>
        <p:nvSpPr>
          <p:cNvPr id="5" name="object 5"/>
          <p:cNvSpPr txBox="1"/>
          <p:nvPr/>
        </p:nvSpPr>
        <p:spPr>
          <a:xfrm>
            <a:off x="4557141" y="3795140"/>
            <a:ext cx="828675" cy="266700"/>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0433FF"/>
                </a:solidFill>
                <a:latin typeface="Arial MT"/>
                <a:cs typeface="Arial MT"/>
              </a:rPr>
              <a:t>UCB</a:t>
            </a:r>
            <a:r>
              <a:rPr sz="1400" spc="-20" dirty="0">
                <a:solidFill>
                  <a:srgbClr val="0433FF"/>
                </a:solidFill>
                <a:latin typeface="Arial MT"/>
                <a:cs typeface="Arial MT"/>
              </a:rPr>
              <a:t> </a:t>
            </a:r>
            <a:r>
              <a:rPr sz="1650" i="1" dirty="0">
                <a:solidFill>
                  <a:srgbClr val="0433FF"/>
                </a:solidFill>
                <a:latin typeface="Times New Roman" panose="02020603050405020304"/>
                <a:cs typeface="Times New Roman" panose="02020603050405020304"/>
              </a:rPr>
              <a:t>c</a:t>
            </a:r>
            <a:r>
              <a:rPr sz="1650" i="1" spc="10" dirty="0">
                <a:solidFill>
                  <a:srgbClr val="0433FF"/>
                </a:solidFill>
                <a:latin typeface="Times New Roman" panose="02020603050405020304"/>
                <a:cs typeface="Times New Roman" panose="02020603050405020304"/>
              </a:rPr>
              <a:t> </a:t>
            </a:r>
            <a:r>
              <a:rPr sz="1400" dirty="0">
                <a:solidFill>
                  <a:srgbClr val="0433FF"/>
                </a:solidFill>
                <a:latin typeface="Arial MT"/>
                <a:cs typeface="Arial MT"/>
              </a:rPr>
              <a:t>=</a:t>
            </a:r>
            <a:r>
              <a:rPr sz="1400" spc="-190" dirty="0">
                <a:solidFill>
                  <a:srgbClr val="0433FF"/>
                </a:solidFill>
                <a:latin typeface="Arial MT"/>
                <a:cs typeface="Arial MT"/>
              </a:rPr>
              <a:t> </a:t>
            </a:r>
            <a:r>
              <a:rPr sz="1400" spc="-50" dirty="0">
                <a:solidFill>
                  <a:srgbClr val="0433FF"/>
                </a:solidFill>
                <a:latin typeface="Arial MT"/>
                <a:cs typeface="Arial MT"/>
              </a:rPr>
              <a:t>2</a:t>
            </a:r>
            <a:endParaRPr sz="1400">
              <a:latin typeface="Arial MT"/>
              <a:cs typeface="Arial MT"/>
            </a:endParaRPr>
          </a:p>
        </p:txBody>
      </p:sp>
      <p:sp>
        <p:nvSpPr>
          <p:cNvPr id="6" name="object 6"/>
          <p:cNvSpPr txBox="1"/>
          <p:nvPr/>
        </p:nvSpPr>
        <p:spPr>
          <a:xfrm>
            <a:off x="4019676" y="4241672"/>
            <a:ext cx="1366520" cy="289560"/>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929292"/>
                </a:solidFill>
                <a:latin typeface="Cambria" panose="02040503050406030204"/>
                <a:cs typeface="Cambria" panose="02040503050406030204"/>
              </a:rPr>
              <a:t>E</a:t>
            </a:r>
            <a:r>
              <a:rPr sz="1400" spc="-40" dirty="0">
                <a:solidFill>
                  <a:srgbClr val="929292"/>
                </a:solidFill>
                <a:latin typeface="Arial MT"/>
                <a:cs typeface="Arial MT"/>
              </a:rPr>
              <a:t>-</a:t>
            </a:r>
            <a:r>
              <a:rPr sz="1400" spc="-20" dirty="0">
                <a:solidFill>
                  <a:srgbClr val="929292"/>
                </a:solidFill>
                <a:latin typeface="Arial MT"/>
                <a:cs typeface="Arial MT"/>
              </a:rPr>
              <a:t>greedy </a:t>
            </a:r>
            <a:r>
              <a:rPr sz="1800" dirty="0">
                <a:solidFill>
                  <a:srgbClr val="929292"/>
                </a:solidFill>
                <a:latin typeface="Cambria" panose="02040503050406030204"/>
                <a:cs typeface="Cambria" panose="02040503050406030204"/>
              </a:rPr>
              <a:t>E</a:t>
            </a:r>
            <a:r>
              <a:rPr sz="1400" dirty="0">
                <a:solidFill>
                  <a:srgbClr val="929292"/>
                </a:solidFill>
                <a:latin typeface="Arial MT"/>
                <a:cs typeface="Arial MT"/>
              </a:rPr>
              <a:t>=</a:t>
            </a:r>
            <a:r>
              <a:rPr sz="1400" spc="345" dirty="0">
                <a:solidFill>
                  <a:srgbClr val="929292"/>
                </a:solidFill>
                <a:latin typeface="Arial MT"/>
                <a:cs typeface="Arial MT"/>
              </a:rPr>
              <a:t> </a:t>
            </a:r>
            <a:r>
              <a:rPr sz="1400" spc="-25" dirty="0">
                <a:solidFill>
                  <a:srgbClr val="929292"/>
                </a:solidFill>
                <a:latin typeface="Arial MT"/>
                <a:cs typeface="Arial MT"/>
              </a:rPr>
              <a:t>0.1</a:t>
            </a:r>
            <a:endParaRPr sz="1400">
              <a:latin typeface="Arial MT"/>
              <a:cs typeface="Arial MT"/>
            </a:endParaRPr>
          </a:p>
        </p:txBody>
      </p:sp>
      <p:sp>
        <p:nvSpPr>
          <p:cNvPr id="7" name="object 7"/>
          <p:cNvSpPr txBox="1"/>
          <p:nvPr/>
        </p:nvSpPr>
        <p:spPr>
          <a:xfrm>
            <a:off x="2612237" y="4825746"/>
            <a:ext cx="750570" cy="487045"/>
          </a:xfrm>
          <a:prstGeom prst="rect">
            <a:avLst/>
          </a:prstGeom>
        </p:spPr>
        <p:txBody>
          <a:bodyPr vert="horz" wrap="square" lIns="0" tIns="26034" rIns="0" bIns="0" rtlCol="0">
            <a:spAutoFit/>
          </a:bodyPr>
          <a:lstStyle/>
          <a:p>
            <a:pPr marL="76200" marR="5080" indent="-64135">
              <a:lnSpc>
                <a:spcPts val="1800"/>
              </a:lnSpc>
              <a:spcBef>
                <a:spcPts val="205"/>
              </a:spcBef>
            </a:pPr>
            <a:r>
              <a:rPr sz="1550" spc="-20" dirty="0">
                <a:latin typeface="Arial MT"/>
                <a:cs typeface="Arial MT"/>
              </a:rPr>
              <a:t>Average </a:t>
            </a:r>
            <a:r>
              <a:rPr sz="1550" spc="-10" dirty="0">
                <a:latin typeface="Arial MT"/>
                <a:cs typeface="Arial MT"/>
              </a:rPr>
              <a:t>reward</a:t>
            </a:r>
            <a:endParaRPr sz="1550">
              <a:latin typeface="Arial MT"/>
              <a:cs typeface="Arial MT"/>
            </a:endParaRPr>
          </a:p>
        </p:txBody>
      </p:sp>
      <p:sp>
        <p:nvSpPr>
          <p:cNvPr id="8" name="object 8"/>
          <p:cNvSpPr txBox="1"/>
          <p:nvPr/>
        </p:nvSpPr>
        <p:spPr>
          <a:xfrm>
            <a:off x="5921121" y="6494170"/>
            <a:ext cx="528320" cy="250190"/>
          </a:xfrm>
          <a:prstGeom prst="rect">
            <a:avLst/>
          </a:prstGeom>
        </p:spPr>
        <p:txBody>
          <a:bodyPr vert="horz" wrap="square" lIns="0" tIns="12065" rIns="0" bIns="0" rtlCol="0">
            <a:spAutoFit/>
          </a:bodyPr>
          <a:lstStyle/>
          <a:p>
            <a:pPr marL="12700">
              <a:lnSpc>
                <a:spcPct val="100000"/>
              </a:lnSpc>
              <a:spcBef>
                <a:spcPts val="95"/>
              </a:spcBef>
            </a:pPr>
            <a:r>
              <a:rPr sz="1550" spc="-10" dirty="0">
                <a:latin typeface="Arial MT"/>
                <a:cs typeface="Arial MT"/>
              </a:rPr>
              <a:t>Steps</a:t>
            </a:r>
            <a:endParaRPr sz="1550">
              <a:latin typeface="Arial MT"/>
              <a:cs typeface="Arial MT"/>
            </a:endParaRPr>
          </a:p>
        </p:txBody>
      </p:sp>
      <p:pic>
        <p:nvPicPr>
          <p:cNvPr id="9" name="object 9"/>
          <p:cNvPicPr/>
          <p:nvPr/>
        </p:nvPicPr>
        <p:blipFill>
          <a:blip r:embed="rId2" cstate="print"/>
          <a:stretch>
            <a:fillRect/>
          </a:stretch>
        </p:blipFill>
        <p:spPr>
          <a:xfrm>
            <a:off x="2990088" y="2744765"/>
            <a:ext cx="6600339" cy="1141225"/>
          </a:xfrm>
          <a:prstGeom prst="rect">
            <a:avLst/>
          </a:prstGeom>
        </p:spPr>
      </p:pic>
      <p:sp>
        <p:nvSpPr>
          <p:cNvPr id="10" name="Slide Number Placeholder 9"/>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0"/>
            <a:ext cx="10515600" cy="669925"/>
          </a:xfrm>
          <a:prstGeom prst="rect">
            <a:avLst/>
          </a:prstGeom>
        </p:spPr>
        <p:txBody>
          <a:bodyPr vert="horz" wrap="square" lIns="0" tIns="448945" rIns="0" bIns="0" rtlCol="0">
            <a:noAutofit/>
          </a:bodyPr>
          <a:lstStyle/>
          <a:p>
            <a:pPr marL="142875">
              <a:lnSpc>
                <a:spcPct val="100000"/>
              </a:lnSpc>
              <a:spcBef>
                <a:spcPts val="100"/>
              </a:spcBef>
            </a:pPr>
            <a:r>
              <a:rPr dirty="0"/>
              <a:t>Summary</a:t>
            </a:r>
            <a:r>
              <a:rPr spc="-165" dirty="0"/>
              <a:t> </a:t>
            </a:r>
            <a:r>
              <a:rPr spc="-10" dirty="0"/>
              <a:t>Comparison</a:t>
            </a:r>
            <a:r>
              <a:rPr spc="-40" dirty="0"/>
              <a:t> </a:t>
            </a:r>
            <a:r>
              <a:rPr dirty="0"/>
              <a:t>of</a:t>
            </a:r>
            <a:r>
              <a:rPr spc="-50" dirty="0"/>
              <a:t> </a:t>
            </a:r>
            <a:r>
              <a:rPr spc="-10" dirty="0"/>
              <a:t>Bandit</a:t>
            </a:r>
            <a:r>
              <a:rPr spc="-434" dirty="0"/>
              <a:t> </a:t>
            </a:r>
            <a:r>
              <a:rPr spc="-10" dirty="0"/>
              <a:t>Algorithms</a:t>
            </a:r>
            <a:endParaRPr spc="-10" dirty="0"/>
          </a:p>
        </p:txBody>
      </p:sp>
      <p:pic>
        <p:nvPicPr>
          <p:cNvPr id="3" name="object 3"/>
          <p:cNvPicPr/>
          <p:nvPr/>
        </p:nvPicPr>
        <p:blipFill>
          <a:blip r:embed="rId1" cstate="print"/>
          <a:stretch>
            <a:fillRect/>
          </a:stretch>
        </p:blipFill>
        <p:spPr>
          <a:xfrm>
            <a:off x="2157294" y="2298111"/>
            <a:ext cx="7870119" cy="4023124"/>
          </a:xfrm>
          <a:prstGeom prst="rect">
            <a:avLst/>
          </a:prstGeom>
        </p:spPr>
      </p:pic>
      <p:sp>
        <p:nvSpPr>
          <p:cNvPr id="4" name="Slide Number Placeholder 3"/>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0" y="989965"/>
            <a:ext cx="12114530" cy="5509260"/>
          </a:xfrm>
          <a:prstGeom prst="rect">
            <a:avLst/>
          </a:prstGeom>
        </p:spPr>
      </p:pic>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object 2"/>
          <p:cNvSpPr txBox="1"/>
          <p:nvPr/>
        </p:nvSpPr>
        <p:spPr>
          <a:xfrm>
            <a:off x="1830388" y="398463"/>
            <a:ext cx="7277100" cy="870585"/>
          </a:xfrm>
          <a:prstGeom prst="rect">
            <a:avLst/>
          </a:prstGeom>
        </p:spPr>
        <p:txBody>
          <a:bodyPr lIns="0" tIns="109527" rIns="0" bIns="0">
            <a:spAutoFit/>
          </a:bodyPr>
          <a:lstStyle/>
          <a:p>
            <a:pPr marL="50165" marR="0" defTabSz="449580">
              <a:spcBef>
                <a:spcPts val="860"/>
              </a:spcBef>
              <a:buClrTx/>
              <a:buSzTx/>
              <a:buFontTx/>
              <a:buNone/>
              <a:defRPr/>
            </a:pPr>
            <a:r>
              <a:rPr kumimoji="0" sz="2200" b="1" kern="1200" cap="none" spc="-89" normalizeH="0" baseline="0" noProof="0" dirty="0">
                <a:latin typeface="Arial" panose="020B0604020202020204"/>
                <a:ea typeface="WenQuanYi Zen Hei Sharp"/>
                <a:cs typeface="Arial" panose="020B0604020202020204"/>
              </a:rPr>
              <a:t>Clinical</a:t>
            </a:r>
            <a:r>
              <a:rPr kumimoji="0" sz="2200" b="1" kern="1200" cap="none" spc="109" normalizeH="0" baseline="0" noProof="0" dirty="0">
                <a:latin typeface="Arial" panose="020B0604020202020204"/>
                <a:ea typeface="WenQuanYi Zen Hei Sharp"/>
                <a:cs typeface="Arial" panose="020B0604020202020204"/>
              </a:rPr>
              <a:t> </a:t>
            </a:r>
            <a:r>
              <a:rPr kumimoji="0" sz="2200" b="1" kern="1200" cap="none" spc="-69" normalizeH="0" baseline="0" noProof="0" dirty="0">
                <a:latin typeface="Arial" panose="020B0604020202020204"/>
                <a:ea typeface="WenQuanYi Zen Hei Sharp"/>
                <a:cs typeface="Arial" panose="020B0604020202020204"/>
              </a:rPr>
              <a:t>trials</a:t>
            </a:r>
            <a:endParaRPr kumimoji="0" sz="2200" kern="1200" cap="none" spc="0" normalizeH="0" baseline="0" noProof="0">
              <a:latin typeface="Arial" panose="020B0604020202020204"/>
              <a:ea typeface="WenQuanYi Zen Hei Sharp"/>
              <a:cs typeface="Arial" panose="020B0604020202020204"/>
            </a:endParaRPr>
          </a:p>
          <a:p>
            <a:pPr marL="599440" marR="0" indent="-352425" defTabSz="449580">
              <a:spcBef>
                <a:spcPts val="660"/>
              </a:spcBef>
              <a:buClr>
                <a:srgbClr val="3333B2"/>
              </a:buClr>
              <a:buSzTx/>
              <a:buFont typeface="Tahoma" panose="020B0604030504040204"/>
              <a:buChar char="►"/>
              <a:tabLst>
                <a:tab pos="600075" algn="l"/>
              </a:tabLst>
              <a:defRPr/>
            </a:pPr>
            <a:r>
              <a:rPr kumimoji="0" sz="2200" i="1" kern="1200" cap="none" spc="40" normalizeH="0" baseline="0" noProof="0" dirty="0">
                <a:latin typeface="Arial" panose="020B0604020202020204"/>
                <a:ea typeface="WenQuanYi Zen Hei Sharp"/>
                <a:cs typeface="Arial" panose="020B0604020202020204"/>
              </a:rPr>
              <a:t>K</a:t>
            </a:r>
            <a:r>
              <a:rPr kumimoji="0" sz="2200" i="1" kern="1200" cap="none" spc="377" normalizeH="0" baseline="0" noProof="0" dirty="0">
                <a:latin typeface="Arial" panose="020B0604020202020204"/>
                <a:ea typeface="WenQuanYi Zen Hei Sharp"/>
                <a:cs typeface="Arial" panose="020B0604020202020204"/>
              </a:rPr>
              <a:t> </a:t>
            </a:r>
            <a:r>
              <a:rPr kumimoji="0" sz="2200" kern="1200" cap="none" spc="-79" normalizeH="0" baseline="0" noProof="0" dirty="0">
                <a:latin typeface="Tahoma" panose="020B0604030504040204"/>
                <a:ea typeface="WenQuanYi Zen Hei Sharp"/>
                <a:cs typeface="Tahoma" panose="020B0604030504040204"/>
              </a:rPr>
              <a:t>treatments</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89" normalizeH="0" baseline="0" noProof="0" dirty="0">
                <a:latin typeface="Tahoma" panose="020B0604030504040204"/>
                <a:ea typeface="WenQuanYi Zen Hei Sharp"/>
                <a:cs typeface="Tahoma" panose="020B0604030504040204"/>
              </a:rPr>
              <a:t>for</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a</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99" normalizeH="0" baseline="0" noProof="0" dirty="0">
                <a:latin typeface="Tahoma" panose="020B0604030504040204"/>
                <a:ea typeface="WenQuanYi Zen Hei Sharp"/>
                <a:cs typeface="Tahoma" panose="020B0604030504040204"/>
              </a:rPr>
              <a:t>given</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89" normalizeH="0" baseline="0" noProof="0" dirty="0">
                <a:latin typeface="Tahoma" panose="020B0604030504040204"/>
                <a:ea typeface="WenQuanYi Zen Hei Sharp"/>
                <a:cs typeface="Tahoma" panose="020B0604030504040204"/>
              </a:rPr>
              <a:t>symptom</a:t>
            </a:r>
            <a:r>
              <a:rPr kumimoji="0" sz="2200" kern="1200" cap="none" spc="50" normalizeH="0" baseline="0" noProof="0" dirty="0">
                <a:latin typeface="Tahoma" panose="020B0604030504040204"/>
                <a:ea typeface="WenQuanYi Zen Hei Sharp"/>
                <a:cs typeface="Tahoma" panose="020B0604030504040204"/>
              </a:rPr>
              <a:t> </a:t>
            </a:r>
            <a:r>
              <a:rPr kumimoji="0" sz="2200" kern="1200" cap="none" spc="-50" normalizeH="0" baseline="0" noProof="0" dirty="0">
                <a:latin typeface="Tahoma" panose="020B0604030504040204"/>
                <a:ea typeface="WenQuanYi Zen Hei Sharp"/>
                <a:cs typeface="Tahoma" panose="020B0604030504040204"/>
              </a:rPr>
              <a:t>(with</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119" normalizeH="0" baseline="0" noProof="0" dirty="0">
                <a:latin typeface="Tahoma" panose="020B0604030504040204"/>
                <a:ea typeface="WenQuanYi Zen Hei Sharp"/>
                <a:cs typeface="Tahoma" panose="020B0604030504040204"/>
              </a:rPr>
              <a:t>unknown</a:t>
            </a:r>
            <a:r>
              <a:rPr kumimoji="0" sz="2200" kern="1200" cap="none" spc="50" normalizeH="0" baseline="0" noProof="0" dirty="0">
                <a:latin typeface="Tahoma" panose="020B0604030504040204"/>
                <a:ea typeface="WenQuanYi Zen Hei Sharp"/>
                <a:cs typeface="Tahoma" panose="020B0604030504040204"/>
              </a:rPr>
              <a:t> </a:t>
            </a:r>
            <a:r>
              <a:rPr kumimoji="0" sz="2200" kern="1200" cap="none" spc="-79" normalizeH="0" baseline="0" noProof="0" dirty="0">
                <a:latin typeface="Tahoma" panose="020B0604030504040204"/>
                <a:ea typeface="WenQuanYi Zen Hei Sharp"/>
                <a:cs typeface="Tahoma" panose="020B0604030504040204"/>
              </a:rPr>
              <a:t>effect)</a:t>
            </a:r>
            <a:endParaRPr kumimoji="0" sz="2200" kern="1200" cap="none" spc="0" normalizeH="0" baseline="0" noProof="0">
              <a:latin typeface="Tahoma" panose="020B0604030504040204"/>
              <a:ea typeface="WenQuanYi Zen Hei Sharp"/>
              <a:cs typeface="Tahoma" panose="020B0604030504040204"/>
            </a:endParaRPr>
          </a:p>
        </p:txBody>
      </p:sp>
      <p:pic>
        <p:nvPicPr>
          <p:cNvPr id="71683" name="object 3"/>
          <p:cNvPicPr>
            <a:picLocks noChangeAspect="1"/>
          </p:cNvPicPr>
          <p:nvPr/>
        </p:nvPicPr>
        <p:blipFill>
          <a:blip r:embed="rId1"/>
          <a:stretch>
            <a:fillRect/>
          </a:stretch>
        </p:blipFill>
        <p:spPr>
          <a:xfrm>
            <a:off x="2430463" y="1535113"/>
            <a:ext cx="962025" cy="720725"/>
          </a:xfrm>
          <a:prstGeom prst="rect">
            <a:avLst/>
          </a:prstGeom>
          <a:noFill/>
          <a:ln w="9525">
            <a:noFill/>
          </a:ln>
        </p:spPr>
      </p:pic>
      <p:pic>
        <p:nvPicPr>
          <p:cNvPr id="71684" name="object 4"/>
          <p:cNvPicPr>
            <a:picLocks noChangeAspect="1"/>
          </p:cNvPicPr>
          <p:nvPr/>
        </p:nvPicPr>
        <p:blipFill>
          <a:blip r:embed="rId2"/>
          <a:stretch>
            <a:fillRect/>
          </a:stretch>
        </p:blipFill>
        <p:spPr>
          <a:xfrm>
            <a:off x="3656013" y="1685925"/>
            <a:ext cx="849312" cy="530225"/>
          </a:xfrm>
          <a:prstGeom prst="rect">
            <a:avLst/>
          </a:prstGeom>
          <a:noFill/>
          <a:ln w="9525">
            <a:noFill/>
          </a:ln>
        </p:spPr>
      </p:pic>
      <p:pic>
        <p:nvPicPr>
          <p:cNvPr id="71685" name="object 5"/>
          <p:cNvPicPr>
            <a:picLocks noChangeAspect="1"/>
          </p:cNvPicPr>
          <p:nvPr/>
        </p:nvPicPr>
        <p:blipFill>
          <a:blip r:embed="rId3"/>
          <a:stretch>
            <a:fillRect/>
          </a:stretch>
        </p:blipFill>
        <p:spPr>
          <a:xfrm>
            <a:off x="4792663" y="1601788"/>
            <a:ext cx="830262" cy="485775"/>
          </a:xfrm>
          <a:prstGeom prst="rect">
            <a:avLst/>
          </a:prstGeom>
          <a:noFill/>
          <a:ln w="9525">
            <a:noFill/>
          </a:ln>
        </p:spPr>
      </p:pic>
      <p:pic>
        <p:nvPicPr>
          <p:cNvPr id="71686" name="object 6"/>
          <p:cNvPicPr>
            <a:picLocks noChangeAspect="1"/>
          </p:cNvPicPr>
          <p:nvPr/>
        </p:nvPicPr>
        <p:blipFill>
          <a:blip r:embed="rId4"/>
          <a:stretch>
            <a:fillRect/>
          </a:stretch>
        </p:blipFill>
        <p:spPr>
          <a:xfrm>
            <a:off x="5973763" y="1371600"/>
            <a:ext cx="962025" cy="884238"/>
          </a:xfrm>
          <a:prstGeom prst="rect">
            <a:avLst/>
          </a:prstGeom>
          <a:noFill/>
          <a:ln w="9525">
            <a:noFill/>
          </a:ln>
        </p:spPr>
      </p:pic>
      <p:pic>
        <p:nvPicPr>
          <p:cNvPr id="71687" name="object 7"/>
          <p:cNvPicPr>
            <a:picLocks noChangeAspect="1"/>
          </p:cNvPicPr>
          <p:nvPr/>
        </p:nvPicPr>
        <p:blipFill>
          <a:blip r:embed="rId5"/>
          <a:stretch>
            <a:fillRect/>
          </a:stretch>
        </p:blipFill>
        <p:spPr>
          <a:xfrm>
            <a:off x="7154863" y="1371600"/>
            <a:ext cx="962025" cy="769938"/>
          </a:xfrm>
          <a:prstGeom prst="rect">
            <a:avLst/>
          </a:prstGeom>
          <a:noFill/>
          <a:ln w="9525">
            <a:noFill/>
          </a:ln>
        </p:spPr>
      </p:pic>
      <p:pic>
        <p:nvPicPr>
          <p:cNvPr id="71688" name="object 8"/>
          <p:cNvPicPr>
            <a:picLocks noChangeAspect="1"/>
          </p:cNvPicPr>
          <p:nvPr/>
        </p:nvPicPr>
        <p:blipFill>
          <a:blip r:embed="rId6"/>
          <a:stretch>
            <a:fillRect/>
          </a:stretch>
        </p:blipFill>
        <p:spPr>
          <a:xfrm>
            <a:off x="8335963" y="1547813"/>
            <a:ext cx="962025" cy="708025"/>
          </a:xfrm>
          <a:prstGeom prst="rect">
            <a:avLst/>
          </a:prstGeom>
          <a:noFill/>
          <a:ln w="9525">
            <a:noFill/>
          </a:ln>
        </p:spPr>
      </p:pic>
      <p:sp>
        <p:nvSpPr>
          <p:cNvPr id="71689" name="object 9"/>
          <p:cNvSpPr txBox="1"/>
          <p:nvPr/>
        </p:nvSpPr>
        <p:spPr>
          <a:xfrm>
            <a:off x="2054225" y="2373313"/>
            <a:ext cx="8002588" cy="709295"/>
          </a:xfrm>
          <a:prstGeom prst="rect">
            <a:avLst/>
          </a:prstGeom>
          <a:solidFill>
            <a:schemeClr val="accent1"/>
          </a:solidFill>
          <a:ln w="9525">
            <a:noFill/>
          </a:ln>
        </p:spPr>
        <p:txBody>
          <a:bodyPr lIns="0" tIns="13848" rIns="0" bIns="0">
            <a:spAutoFit/>
          </a:bodyPr>
          <a:p>
            <a:pPr marL="374650" indent="-350520" defTabSz="449580">
              <a:lnSpc>
                <a:spcPct val="103000"/>
              </a:lnSpc>
              <a:spcBef>
                <a:spcPts val="115"/>
              </a:spcBef>
              <a:buClr>
                <a:srgbClr val="3333B2"/>
              </a:buClr>
              <a:buChar char="►"/>
              <a:tabLst>
                <a:tab pos="376555" algn="l"/>
              </a:tabLst>
            </a:pPr>
            <a:r>
              <a:rPr lang="en-US" altLang="x-none" sz="2200" dirty="0">
                <a:latin typeface="Tahoma" panose="020B0604030504040204" pitchFamily="34" charset="0"/>
                <a:cs typeface="Tahoma" panose="020B0604030504040204" pitchFamily="34" charset="0"/>
              </a:rPr>
              <a:t>What treatment should be allocated to the next patient, based on  responses observed on previous patients?</a:t>
            </a:r>
            <a:endParaRPr lang="en-US" altLang="x-none" sz="2200" dirty="0">
              <a:latin typeface="Tahoma" panose="020B0604030504040204" pitchFamily="34" charset="0"/>
              <a:ea typeface="Tahoma" panose="020B0604030504040204" pitchFamily="34" charset="0"/>
            </a:endParaRPr>
          </a:p>
        </p:txBody>
      </p:sp>
      <p:sp>
        <p:nvSpPr>
          <p:cNvPr id="10" name="object 10"/>
          <p:cNvSpPr txBox="1"/>
          <p:nvPr/>
        </p:nvSpPr>
        <p:spPr>
          <a:xfrm>
            <a:off x="1616075" y="95250"/>
            <a:ext cx="76200" cy="377190"/>
          </a:xfrm>
          <a:prstGeom prst="rect">
            <a:avLst/>
          </a:prstGeom>
        </p:spPr>
        <p:txBody>
          <a:bodyPr lIns="0" tIns="39027" rIns="0" bIns="0">
            <a:spAutoFit/>
          </a:bodyPr>
          <a:lstStyle/>
          <a:p>
            <a:pPr marR="0" defTabSz="449580">
              <a:spcBef>
                <a:spcPts val="305"/>
              </a:spcBef>
              <a:buClrTx/>
              <a:buSzTx/>
              <a:buFontTx/>
              <a:buNone/>
              <a:defRPr/>
            </a:pPr>
            <a:r>
              <a:rPr kumimoji="0" sz="2200" kern="1200" cap="none" spc="-5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p:txBody>
      </p:sp>
      <p:pic>
        <p:nvPicPr>
          <p:cNvPr id="71691" name="object 11"/>
          <p:cNvPicPr>
            <a:picLocks noChangeAspect="1"/>
          </p:cNvPicPr>
          <p:nvPr/>
        </p:nvPicPr>
        <p:blipFill>
          <a:blip r:embed="rId7"/>
          <a:stretch>
            <a:fillRect/>
          </a:stretch>
        </p:blipFill>
        <p:spPr>
          <a:xfrm>
            <a:off x="1524000" y="0"/>
            <a:ext cx="9139238" cy="504825"/>
          </a:xfrm>
          <a:prstGeom prst="rect">
            <a:avLst/>
          </a:prstGeom>
          <a:noFill/>
          <a:ln w="9525">
            <a:noFill/>
          </a:ln>
        </p:spPr>
      </p:pic>
      <p:sp>
        <p:nvSpPr>
          <p:cNvPr id="12" name="object 12"/>
          <p:cNvSpPr txBox="1">
            <a:spLocks noGrp="1"/>
          </p:cNvSpPr>
          <p:nvPr>
            <p:ph type="title"/>
          </p:nvPr>
        </p:nvSpPr>
        <p:spPr>
          <a:xfrm>
            <a:off x="1590675" y="477"/>
            <a:ext cx="4994275" cy="464185"/>
          </a:xfrm>
        </p:spPr>
        <p:txBody>
          <a:bodyPr vert="horz" wrap="square" lIns="0" tIns="33992" rIns="0" bIns="0" numCol="1" rtlCol="0" anchor="ctr" anchorCtr="0" compatLnSpc="1">
            <a:spAutoFit/>
          </a:bodyPr>
          <a:lstStyle/>
          <a:p>
            <a:pPr marL="25400" marR="0" lvl="0" indent="0" algn="l" defTabSz="449580" rtl="0" eaLnBrk="0" fontAlgn="base" latinLnBrk="0" hangingPunct="0">
              <a:lnSpc>
                <a:spcPct val="100000"/>
              </a:lnSpc>
              <a:spcBef>
                <a:spcPts val="270"/>
              </a:spcBef>
              <a:spcAft>
                <a:spcPct val="0"/>
              </a:spcAft>
              <a:buClr>
                <a:srgbClr val="000000"/>
              </a:buClr>
              <a:buSzPct val="100000"/>
              <a:buFont typeface="Times New Roman" panose="02020603050405020304" pitchFamily="18" charset="0"/>
              <a:buNone/>
              <a:defRPr/>
            </a:pPr>
            <a:r>
              <a:rPr kumimoji="0" sz="2800" b="0" i="0" u="none" strike="noStrike" kern="1200" cap="none" spc="-59" normalizeH="0" baseline="0" noProof="0" dirty="0">
                <a:ln>
                  <a:noFill/>
                </a:ln>
                <a:solidFill>
                  <a:srgbClr val="000000"/>
                </a:solidFill>
                <a:effectLst/>
                <a:uLnTx/>
                <a:uFillTx/>
                <a:latin typeface="+mj-lt"/>
                <a:ea typeface="+mj-ea"/>
                <a:cs typeface="+mj-cs"/>
              </a:rPr>
              <a:t>Sequential</a:t>
            </a:r>
            <a:r>
              <a:rPr kumimoji="0" sz="2800" b="0" i="0" u="none" strike="noStrike" kern="1200" cap="none" spc="258" normalizeH="0" baseline="0" noProof="0" dirty="0">
                <a:ln>
                  <a:noFill/>
                </a:ln>
                <a:solidFill>
                  <a:srgbClr val="000000"/>
                </a:solidFill>
                <a:effectLst/>
                <a:uLnTx/>
                <a:uFillTx/>
                <a:latin typeface="+mj-lt"/>
                <a:ea typeface="+mj-ea"/>
                <a:cs typeface="+mj-cs"/>
              </a:rPr>
              <a:t> </a:t>
            </a:r>
            <a:r>
              <a:rPr kumimoji="0" sz="2800" b="0" i="0" u="none" strike="noStrike" kern="1200" cap="none" spc="-119" normalizeH="0" baseline="0" noProof="0" dirty="0">
                <a:ln>
                  <a:noFill/>
                </a:ln>
                <a:solidFill>
                  <a:srgbClr val="000000"/>
                </a:solidFill>
                <a:effectLst/>
                <a:uLnTx/>
                <a:uFillTx/>
                <a:latin typeface="+mj-lt"/>
                <a:ea typeface="+mj-ea"/>
                <a:cs typeface="+mj-cs"/>
              </a:rPr>
              <a:t>resource</a:t>
            </a:r>
            <a:r>
              <a:rPr kumimoji="0" sz="2800" b="0" i="0" u="none" strike="noStrike" kern="1200" cap="none" spc="258" normalizeH="0" baseline="0" noProof="0" dirty="0">
                <a:ln>
                  <a:noFill/>
                </a:ln>
                <a:solidFill>
                  <a:srgbClr val="000000"/>
                </a:solidFill>
                <a:effectLst/>
                <a:uLnTx/>
                <a:uFillTx/>
                <a:latin typeface="+mj-lt"/>
                <a:ea typeface="+mj-ea"/>
                <a:cs typeface="+mj-cs"/>
              </a:rPr>
              <a:t> </a:t>
            </a:r>
            <a:r>
              <a:rPr kumimoji="0" sz="2800" b="0" i="0" u="none" strike="noStrike" kern="1200" cap="none" spc="-59" normalizeH="0" baseline="0" noProof="0" dirty="0">
                <a:ln>
                  <a:noFill/>
                </a:ln>
                <a:solidFill>
                  <a:srgbClr val="000000"/>
                </a:solidFill>
                <a:effectLst/>
                <a:uLnTx/>
                <a:uFillTx/>
                <a:latin typeface="+mj-lt"/>
                <a:ea typeface="+mj-ea"/>
                <a:cs typeface="+mj-cs"/>
              </a:rPr>
              <a:t>allocation</a:t>
            </a:r>
            <a:endParaRPr kumimoji="0" sz="2800" b="0" i="0" u="none" strike="noStrike" kern="1200" cap="none" spc="-59" normalizeH="0" baseline="0" noProof="0" dirty="0">
              <a:ln>
                <a:noFill/>
              </a:ln>
              <a:solidFill>
                <a:srgbClr val="000000"/>
              </a:solidFill>
              <a:effectLst/>
              <a:uLnTx/>
              <a:uFillTx/>
              <a:latin typeface="+mj-lt"/>
              <a:ea typeface="+mj-ea"/>
              <a:cs typeface="+mj-cs"/>
            </a:endParaRPr>
          </a:p>
        </p:txBody>
      </p:sp>
      <p:sp>
        <p:nvSpPr>
          <p:cNvPr id="14" name="object 14"/>
          <p:cNvSpPr txBox="1"/>
          <p:nvPr/>
        </p:nvSpPr>
        <p:spPr>
          <a:xfrm>
            <a:off x="8351838" y="6483350"/>
            <a:ext cx="1927225" cy="231775"/>
          </a:xfrm>
          <a:prstGeom prst="rect">
            <a:avLst/>
          </a:prstGeom>
        </p:spPr>
        <p:txBody>
          <a:bodyPr lIns="0" tIns="47840" rIns="0" bIns="0">
            <a:spAutoFit/>
          </a:bodyPr>
          <a:lstStyle/>
          <a:p>
            <a:pPr marL="25400" marR="0" defTabSz="449580">
              <a:spcBef>
                <a:spcPts val="375"/>
              </a:spcBef>
              <a:buClrTx/>
              <a:buSzTx/>
              <a:buFontTx/>
              <a:buNone/>
              <a:defRPr/>
            </a:pPr>
            <a:r>
              <a:rPr kumimoji="0" sz="1200" kern="1200" cap="none" spc="-30" normalizeH="0" baseline="0" noProof="0" dirty="0">
                <a:solidFill>
                  <a:srgbClr val="FFFFFF"/>
                </a:solidFill>
                <a:latin typeface="Tahoma" panose="020B0604030504040204"/>
                <a:ea typeface="WenQuanYi Zen Hei Sharp"/>
                <a:cs typeface="Tahoma" panose="020B0604030504040204"/>
              </a:rPr>
              <a:t>23</a:t>
            </a:r>
            <a:r>
              <a:rPr kumimoji="0" sz="1200" kern="1200" cap="none" spc="20" normalizeH="0" baseline="0" noProof="0" dirty="0">
                <a:solidFill>
                  <a:srgbClr val="FFFFFF"/>
                </a:solidFill>
                <a:latin typeface="Tahoma" panose="020B0604030504040204"/>
                <a:ea typeface="WenQuanYi Zen Hei Sharp"/>
                <a:cs typeface="Tahoma" panose="020B0604030504040204"/>
              </a:rPr>
              <a:t> </a:t>
            </a:r>
            <a:r>
              <a:rPr kumimoji="0" sz="1200" kern="1200" cap="none" spc="-10" normalizeH="0" baseline="0" noProof="0" dirty="0">
                <a:solidFill>
                  <a:srgbClr val="FFFFFF"/>
                </a:solidFill>
                <a:latin typeface="Tahoma" panose="020B0604030504040204"/>
                <a:ea typeface="WenQuanYi Zen Hei Sharp"/>
                <a:cs typeface="Tahoma" panose="020B0604030504040204"/>
              </a:rPr>
              <a:t>September,</a:t>
            </a:r>
            <a:r>
              <a:rPr kumimoji="0" sz="1200" kern="1200" cap="none" spc="20" normalizeH="0" baseline="0" noProof="0" dirty="0">
                <a:solidFill>
                  <a:srgbClr val="FFFFFF"/>
                </a:solidFill>
                <a:latin typeface="Tahoma" panose="020B0604030504040204"/>
                <a:ea typeface="WenQuanYi Zen Hei Sharp"/>
                <a:cs typeface="Tahoma" panose="020B0604030504040204"/>
              </a:rPr>
              <a:t> </a:t>
            </a:r>
            <a:r>
              <a:rPr kumimoji="0" sz="1200" kern="1200" cap="none" spc="-30" normalizeH="0" baseline="0" noProof="0" dirty="0">
                <a:solidFill>
                  <a:srgbClr val="FFFFFF"/>
                </a:solidFill>
                <a:latin typeface="Tahoma" panose="020B0604030504040204"/>
                <a:ea typeface="WenQuanYi Zen Hei Sharp"/>
                <a:cs typeface="Tahoma" panose="020B0604030504040204"/>
              </a:rPr>
              <a:t>2019</a:t>
            </a:r>
            <a:r>
              <a:rPr kumimoji="0" sz="1200" kern="1200" cap="none" spc="20" normalizeH="0" baseline="0" noProof="0" dirty="0">
                <a:solidFill>
                  <a:srgbClr val="FFFFFF"/>
                </a:solidFill>
                <a:latin typeface="Tahoma" panose="020B0604030504040204"/>
                <a:ea typeface="WenQuanYi Zen Hei Sharp"/>
                <a:cs typeface="Tahoma" panose="020B0604030504040204"/>
              </a:rPr>
              <a:t> </a:t>
            </a:r>
            <a:r>
              <a:rPr kumimoji="0" sz="1200" kern="1200" cap="none" spc="-20" normalizeH="0" baseline="0" noProof="0" dirty="0">
                <a:solidFill>
                  <a:srgbClr val="FFFFFF"/>
                </a:solidFill>
                <a:latin typeface="Tahoma" panose="020B0604030504040204"/>
                <a:ea typeface="WenQuanYi Zen Hei Sharp"/>
                <a:cs typeface="Tahoma" panose="020B0604030504040204"/>
              </a:rPr>
              <a:t>-</a:t>
            </a:r>
            <a:r>
              <a:rPr kumimoji="0" sz="1200" kern="1200" cap="none" spc="30" normalizeH="0" baseline="0" noProof="0" dirty="0">
                <a:solidFill>
                  <a:srgbClr val="FFFFFF"/>
                </a:solidFill>
                <a:latin typeface="Tahoma" panose="020B0604030504040204"/>
                <a:ea typeface="WenQuanYi Zen Hei Sharp"/>
                <a:cs typeface="Tahoma" panose="020B0604030504040204"/>
              </a:rPr>
              <a:t> </a:t>
            </a:r>
            <a:r>
              <a:rPr kumimoji="0" sz="1200" kern="1200" cap="none" spc="69" normalizeH="0" baseline="0" noProof="0" dirty="0">
                <a:solidFill>
                  <a:srgbClr val="FFFFFF"/>
                </a:solidFill>
                <a:latin typeface="Tahoma" panose="020B0604030504040204"/>
                <a:ea typeface="WenQuanYi Zen Hei Sharp"/>
                <a:cs typeface="Tahoma" panose="020B0604030504040204"/>
              </a:rPr>
              <a:t>6/</a:t>
            </a:r>
            <a:r>
              <a:rPr kumimoji="0" sz="1200" kern="1200" cap="none" spc="20" normalizeH="0" baseline="0" noProof="0" dirty="0">
                <a:solidFill>
                  <a:srgbClr val="FFFFFF"/>
                </a:solidFill>
                <a:latin typeface="Tahoma" panose="020B0604030504040204"/>
                <a:ea typeface="WenQuanYi Zen Hei Sharp"/>
                <a:cs typeface="Tahoma" panose="020B0604030504040204"/>
              </a:rPr>
              <a:t> </a:t>
            </a:r>
            <a:r>
              <a:rPr kumimoji="0" sz="1200" kern="1200" cap="none" spc="-30" normalizeH="0" baseline="0" noProof="0" dirty="0">
                <a:solidFill>
                  <a:srgbClr val="FFFFFF"/>
                </a:solidFill>
                <a:latin typeface="Tahoma" panose="020B0604030504040204"/>
                <a:ea typeface="WenQuanYi Zen Hei Sharp"/>
                <a:cs typeface="Tahoma" panose="020B0604030504040204"/>
              </a:rPr>
              <a:t>92</a:t>
            </a:r>
            <a:endParaRPr kumimoji="0" sz="1200" kern="1200" cap="none" spc="0" normalizeH="0" baseline="0" noProof="0">
              <a:latin typeface="Tahoma" panose="020B0604030504040204"/>
              <a:ea typeface="WenQuanYi Zen Hei Sharp"/>
              <a:cs typeface="Tahoma" panose="020B0604030504040204"/>
            </a:endParaRPr>
          </a:p>
        </p:txBody>
      </p:sp>
      <p:sp>
        <p:nvSpPr>
          <p:cNvPr id="3" name="Slide Number Placeholder 2"/>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ransition>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object 2"/>
          <p:cNvSpPr txBox="1"/>
          <p:nvPr/>
        </p:nvSpPr>
        <p:spPr>
          <a:xfrm>
            <a:off x="1830388" y="398463"/>
            <a:ext cx="7277100" cy="870585"/>
          </a:xfrm>
          <a:prstGeom prst="rect">
            <a:avLst/>
          </a:prstGeom>
        </p:spPr>
        <p:txBody>
          <a:bodyPr lIns="0" tIns="109527" rIns="0" bIns="0">
            <a:spAutoFit/>
          </a:bodyPr>
          <a:lstStyle/>
          <a:p>
            <a:pPr marL="50165" marR="0" defTabSz="449580">
              <a:spcBef>
                <a:spcPts val="860"/>
              </a:spcBef>
              <a:buClrTx/>
              <a:buSzTx/>
              <a:buFontTx/>
              <a:buNone/>
              <a:defRPr/>
            </a:pPr>
            <a:r>
              <a:rPr kumimoji="0" sz="2200" b="1" kern="1200" cap="none" spc="-89" normalizeH="0" baseline="0" noProof="0" dirty="0">
                <a:latin typeface="Arial" panose="020B0604020202020204"/>
                <a:ea typeface="WenQuanYi Zen Hei Sharp"/>
                <a:cs typeface="Arial" panose="020B0604020202020204"/>
              </a:rPr>
              <a:t>Clinical</a:t>
            </a:r>
            <a:r>
              <a:rPr kumimoji="0" sz="2200" b="1" kern="1200" cap="none" spc="109" normalizeH="0" baseline="0" noProof="0" dirty="0">
                <a:latin typeface="Arial" panose="020B0604020202020204"/>
                <a:ea typeface="WenQuanYi Zen Hei Sharp"/>
                <a:cs typeface="Arial" panose="020B0604020202020204"/>
              </a:rPr>
              <a:t> </a:t>
            </a:r>
            <a:r>
              <a:rPr kumimoji="0" sz="2200" b="1" kern="1200" cap="none" spc="-69" normalizeH="0" baseline="0" noProof="0" dirty="0">
                <a:latin typeface="Arial" panose="020B0604020202020204"/>
                <a:ea typeface="WenQuanYi Zen Hei Sharp"/>
                <a:cs typeface="Arial" panose="020B0604020202020204"/>
              </a:rPr>
              <a:t>trials</a:t>
            </a:r>
            <a:endParaRPr kumimoji="0" sz="2200" kern="1200" cap="none" spc="0" normalizeH="0" baseline="0" noProof="0">
              <a:latin typeface="Arial" panose="020B0604020202020204"/>
              <a:ea typeface="WenQuanYi Zen Hei Sharp"/>
              <a:cs typeface="Arial" panose="020B0604020202020204"/>
            </a:endParaRPr>
          </a:p>
          <a:p>
            <a:pPr marL="599440" marR="0" indent="-352425" defTabSz="449580">
              <a:spcBef>
                <a:spcPts val="660"/>
              </a:spcBef>
              <a:buClr>
                <a:srgbClr val="3333B2"/>
              </a:buClr>
              <a:buSzTx/>
              <a:buFont typeface="Tahoma" panose="020B0604030504040204"/>
              <a:buChar char="►"/>
              <a:tabLst>
                <a:tab pos="600075" algn="l"/>
              </a:tabLst>
              <a:defRPr/>
            </a:pPr>
            <a:r>
              <a:rPr kumimoji="0" sz="2200" i="1" kern="1200" cap="none" spc="40" normalizeH="0" baseline="0" noProof="0" dirty="0">
                <a:latin typeface="Arial" panose="020B0604020202020204"/>
                <a:ea typeface="WenQuanYi Zen Hei Sharp"/>
                <a:cs typeface="Arial" panose="020B0604020202020204"/>
              </a:rPr>
              <a:t>K</a:t>
            </a:r>
            <a:r>
              <a:rPr kumimoji="0" sz="2200" i="1" kern="1200" cap="none" spc="377" normalizeH="0" baseline="0" noProof="0" dirty="0">
                <a:latin typeface="Arial" panose="020B0604020202020204"/>
                <a:ea typeface="WenQuanYi Zen Hei Sharp"/>
                <a:cs typeface="Arial" panose="020B0604020202020204"/>
              </a:rPr>
              <a:t> </a:t>
            </a:r>
            <a:r>
              <a:rPr kumimoji="0" sz="2200" kern="1200" cap="none" spc="-79" normalizeH="0" baseline="0" noProof="0" dirty="0">
                <a:latin typeface="Tahoma" panose="020B0604030504040204"/>
                <a:ea typeface="WenQuanYi Zen Hei Sharp"/>
                <a:cs typeface="Tahoma" panose="020B0604030504040204"/>
              </a:rPr>
              <a:t>treatments</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89" normalizeH="0" baseline="0" noProof="0" dirty="0">
                <a:latin typeface="Tahoma" panose="020B0604030504040204"/>
                <a:ea typeface="WenQuanYi Zen Hei Sharp"/>
                <a:cs typeface="Tahoma" panose="020B0604030504040204"/>
              </a:rPr>
              <a:t>for</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a</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99" normalizeH="0" baseline="0" noProof="0" dirty="0">
                <a:latin typeface="Tahoma" panose="020B0604030504040204"/>
                <a:ea typeface="WenQuanYi Zen Hei Sharp"/>
                <a:cs typeface="Tahoma" panose="020B0604030504040204"/>
              </a:rPr>
              <a:t>given</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89" normalizeH="0" baseline="0" noProof="0" dirty="0">
                <a:latin typeface="Tahoma" panose="020B0604030504040204"/>
                <a:ea typeface="WenQuanYi Zen Hei Sharp"/>
                <a:cs typeface="Tahoma" panose="020B0604030504040204"/>
              </a:rPr>
              <a:t>symptom</a:t>
            </a:r>
            <a:r>
              <a:rPr kumimoji="0" sz="2200" kern="1200" cap="none" spc="50" normalizeH="0" baseline="0" noProof="0" dirty="0">
                <a:latin typeface="Tahoma" panose="020B0604030504040204"/>
                <a:ea typeface="WenQuanYi Zen Hei Sharp"/>
                <a:cs typeface="Tahoma" panose="020B0604030504040204"/>
              </a:rPr>
              <a:t> </a:t>
            </a:r>
            <a:r>
              <a:rPr kumimoji="0" sz="2200" kern="1200" cap="none" spc="-50" normalizeH="0" baseline="0" noProof="0" dirty="0">
                <a:latin typeface="Tahoma" panose="020B0604030504040204"/>
                <a:ea typeface="WenQuanYi Zen Hei Sharp"/>
                <a:cs typeface="Tahoma" panose="020B0604030504040204"/>
              </a:rPr>
              <a:t>(with</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119" normalizeH="0" baseline="0" noProof="0" dirty="0">
                <a:latin typeface="Tahoma" panose="020B0604030504040204"/>
                <a:ea typeface="WenQuanYi Zen Hei Sharp"/>
                <a:cs typeface="Tahoma" panose="020B0604030504040204"/>
              </a:rPr>
              <a:t>unknown</a:t>
            </a:r>
            <a:r>
              <a:rPr kumimoji="0" sz="2200" kern="1200" cap="none" spc="50" normalizeH="0" baseline="0" noProof="0" dirty="0">
                <a:latin typeface="Tahoma" panose="020B0604030504040204"/>
                <a:ea typeface="WenQuanYi Zen Hei Sharp"/>
                <a:cs typeface="Tahoma" panose="020B0604030504040204"/>
              </a:rPr>
              <a:t> </a:t>
            </a:r>
            <a:r>
              <a:rPr kumimoji="0" sz="2200" kern="1200" cap="none" spc="-79" normalizeH="0" baseline="0" noProof="0" dirty="0">
                <a:latin typeface="Tahoma" panose="020B0604030504040204"/>
                <a:ea typeface="WenQuanYi Zen Hei Sharp"/>
                <a:cs typeface="Tahoma" panose="020B0604030504040204"/>
              </a:rPr>
              <a:t>effect)</a:t>
            </a:r>
            <a:endParaRPr kumimoji="0" sz="2200" kern="1200" cap="none" spc="0" normalizeH="0" baseline="0" noProof="0">
              <a:latin typeface="Tahoma" panose="020B0604030504040204"/>
              <a:ea typeface="WenQuanYi Zen Hei Sharp"/>
              <a:cs typeface="Tahoma" panose="020B0604030504040204"/>
            </a:endParaRPr>
          </a:p>
        </p:txBody>
      </p:sp>
      <p:pic>
        <p:nvPicPr>
          <p:cNvPr id="72707" name="object 3"/>
          <p:cNvPicPr>
            <a:picLocks noChangeAspect="1"/>
          </p:cNvPicPr>
          <p:nvPr/>
        </p:nvPicPr>
        <p:blipFill>
          <a:blip r:embed="rId1"/>
          <a:stretch>
            <a:fillRect/>
          </a:stretch>
        </p:blipFill>
        <p:spPr>
          <a:xfrm>
            <a:off x="2430463" y="1535113"/>
            <a:ext cx="962025" cy="720725"/>
          </a:xfrm>
          <a:prstGeom prst="rect">
            <a:avLst/>
          </a:prstGeom>
          <a:noFill/>
          <a:ln w="9525">
            <a:noFill/>
          </a:ln>
        </p:spPr>
      </p:pic>
      <p:pic>
        <p:nvPicPr>
          <p:cNvPr id="72708" name="object 4"/>
          <p:cNvPicPr>
            <a:picLocks noChangeAspect="1"/>
          </p:cNvPicPr>
          <p:nvPr/>
        </p:nvPicPr>
        <p:blipFill>
          <a:blip r:embed="rId2"/>
          <a:stretch>
            <a:fillRect/>
          </a:stretch>
        </p:blipFill>
        <p:spPr>
          <a:xfrm>
            <a:off x="3656013" y="1685925"/>
            <a:ext cx="849312" cy="530225"/>
          </a:xfrm>
          <a:prstGeom prst="rect">
            <a:avLst/>
          </a:prstGeom>
          <a:noFill/>
          <a:ln w="9525">
            <a:noFill/>
          </a:ln>
        </p:spPr>
      </p:pic>
      <p:pic>
        <p:nvPicPr>
          <p:cNvPr id="72709" name="object 5"/>
          <p:cNvPicPr>
            <a:picLocks noChangeAspect="1"/>
          </p:cNvPicPr>
          <p:nvPr/>
        </p:nvPicPr>
        <p:blipFill>
          <a:blip r:embed="rId3"/>
          <a:stretch>
            <a:fillRect/>
          </a:stretch>
        </p:blipFill>
        <p:spPr>
          <a:xfrm>
            <a:off x="4792663" y="1601788"/>
            <a:ext cx="830262" cy="485775"/>
          </a:xfrm>
          <a:prstGeom prst="rect">
            <a:avLst/>
          </a:prstGeom>
          <a:noFill/>
          <a:ln w="9525">
            <a:noFill/>
          </a:ln>
        </p:spPr>
      </p:pic>
      <p:pic>
        <p:nvPicPr>
          <p:cNvPr id="72710" name="object 6"/>
          <p:cNvPicPr>
            <a:picLocks noChangeAspect="1"/>
          </p:cNvPicPr>
          <p:nvPr/>
        </p:nvPicPr>
        <p:blipFill>
          <a:blip r:embed="rId4"/>
          <a:stretch>
            <a:fillRect/>
          </a:stretch>
        </p:blipFill>
        <p:spPr>
          <a:xfrm>
            <a:off x="5973763" y="1371600"/>
            <a:ext cx="962025" cy="884238"/>
          </a:xfrm>
          <a:prstGeom prst="rect">
            <a:avLst/>
          </a:prstGeom>
          <a:noFill/>
          <a:ln w="9525">
            <a:noFill/>
          </a:ln>
        </p:spPr>
      </p:pic>
      <p:pic>
        <p:nvPicPr>
          <p:cNvPr id="72711" name="object 7"/>
          <p:cNvPicPr>
            <a:picLocks noChangeAspect="1"/>
          </p:cNvPicPr>
          <p:nvPr/>
        </p:nvPicPr>
        <p:blipFill>
          <a:blip r:embed="rId5"/>
          <a:stretch>
            <a:fillRect/>
          </a:stretch>
        </p:blipFill>
        <p:spPr>
          <a:xfrm>
            <a:off x="7154863" y="1371600"/>
            <a:ext cx="962025" cy="769938"/>
          </a:xfrm>
          <a:prstGeom prst="rect">
            <a:avLst/>
          </a:prstGeom>
          <a:noFill/>
          <a:ln w="9525">
            <a:noFill/>
          </a:ln>
        </p:spPr>
      </p:pic>
      <p:pic>
        <p:nvPicPr>
          <p:cNvPr id="72712" name="object 8"/>
          <p:cNvPicPr>
            <a:picLocks noChangeAspect="1"/>
          </p:cNvPicPr>
          <p:nvPr/>
        </p:nvPicPr>
        <p:blipFill>
          <a:blip r:embed="rId6"/>
          <a:stretch>
            <a:fillRect/>
          </a:stretch>
        </p:blipFill>
        <p:spPr>
          <a:xfrm>
            <a:off x="8335963" y="1547813"/>
            <a:ext cx="962025" cy="708025"/>
          </a:xfrm>
          <a:prstGeom prst="rect">
            <a:avLst/>
          </a:prstGeom>
          <a:noFill/>
          <a:ln w="9525">
            <a:noFill/>
          </a:ln>
        </p:spPr>
      </p:pic>
      <p:sp>
        <p:nvSpPr>
          <p:cNvPr id="72713" name="object 9"/>
          <p:cNvSpPr txBox="1"/>
          <p:nvPr/>
        </p:nvSpPr>
        <p:spPr>
          <a:xfrm>
            <a:off x="1804988" y="2373313"/>
            <a:ext cx="8302625" cy="1701165"/>
          </a:xfrm>
          <a:prstGeom prst="rect">
            <a:avLst/>
          </a:prstGeom>
          <a:solidFill>
            <a:schemeClr val="accent1"/>
          </a:solidFill>
          <a:ln w="9525">
            <a:noFill/>
          </a:ln>
        </p:spPr>
        <p:txBody>
          <a:bodyPr lIns="0" tIns="13848" rIns="0" bIns="0">
            <a:spAutoFit/>
          </a:bodyPr>
          <a:p>
            <a:pPr marL="624205" indent="-351155" defTabSz="449580">
              <a:lnSpc>
                <a:spcPct val="103000"/>
              </a:lnSpc>
              <a:spcBef>
                <a:spcPts val="115"/>
              </a:spcBef>
              <a:buClr>
                <a:srgbClr val="3333B2"/>
              </a:buClr>
              <a:buChar char="►"/>
              <a:tabLst>
                <a:tab pos="625475" algn="l"/>
              </a:tabLst>
            </a:pPr>
            <a:r>
              <a:rPr lang="en-US" altLang="x-none" sz="2200" dirty="0">
                <a:latin typeface="Tahoma" panose="020B0604030504040204" pitchFamily="34" charset="0"/>
                <a:cs typeface="Tahoma" panose="020B0604030504040204" pitchFamily="34" charset="0"/>
              </a:rPr>
              <a:t>What treatment should be allocated to the next patient, based on  responses observed on previous patients?</a:t>
            </a:r>
            <a:endParaRPr lang="en-US" altLang="x-none" sz="2200" dirty="0">
              <a:latin typeface="Tahoma" panose="020B0604030504040204" pitchFamily="34" charset="0"/>
              <a:cs typeface="Tahoma" panose="020B0604030504040204" pitchFamily="34" charset="0"/>
            </a:endParaRPr>
          </a:p>
          <a:p>
            <a:pPr marL="624205" indent="-351155" defTabSz="449580">
              <a:spcBef>
                <a:spcPts val="1790"/>
              </a:spcBef>
              <a:tabLst>
                <a:tab pos="625475" algn="l"/>
              </a:tabLst>
            </a:pPr>
            <a:r>
              <a:rPr lang="en-US" altLang="x-none" sz="2200" b="1" dirty="0">
                <a:latin typeface="Arial" panose="020B0604020202020204" pitchFamily="34" charset="0"/>
                <a:cs typeface="Arial" panose="020B0604020202020204" pitchFamily="34" charset="0"/>
              </a:rPr>
              <a:t>Online advertisement</a:t>
            </a:r>
            <a:endParaRPr lang="en-US" altLang="x-none" sz="2200" dirty="0">
              <a:latin typeface="Arial" panose="020B0604020202020204" pitchFamily="34" charset="0"/>
              <a:cs typeface="Arial" panose="020B0604020202020204" pitchFamily="34" charset="0"/>
            </a:endParaRPr>
          </a:p>
          <a:p>
            <a:pPr marL="624205" indent="-351155" defTabSz="449580">
              <a:spcBef>
                <a:spcPts val="665"/>
              </a:spcBef>
              <a:buClr>
                <a:srgbClr val="3333B2"/>
              </a:buClr>
              <a:buFont typeface="Tahoma" panose="020B0604030504040204" pitchFamily="34" charset="0"/>
              <a:buChar char="►"/>
              <a:tabLst>
                <a:tab pos="625475" algn="l"/>
              </a:tabLst>
            </a:pPr>
            <a:r>
              <a:rPr lang="en-US" altLang="x-none" sz="2200" i="1" dirty="0">
                <a:latin typeface="Arial" panose="020B0604020202020204" pitchFamily="34" charset="0"/>
                <a:cs typeface="Arial" panose="020B0604020202020204" pitchFamily="34" charset="0"/>
              </a:rPr>
              <a:t>K </a:t>
            </a:r>
            <a:r>
              <a:rPr lang="en-US" altLang="x-none" sz="2200" dirty="0">
                <a:latin typeface="Tahoma" panose="020B0604030504040204" pitchFamily="34" charset="0"/>
                <a:cs typeface="Tahoma" panose="020B0604030504040204" pitchFamily="34" charset="0"/>
              </a:rPr>
              <a:t>adds that can be displayed</a:t>
            </a:r>
            <a:endParaRPr lang="en-US" altLang="x-none" sz="2200" dirty="0">
              <a:latin typeface="Tahoma" panose="020B0604030504040204" pitchFamily="34" charset="0"/>
              <a:ea typeface="Tahoma" panose="020B0604030504040204" pitchFamily="34" charset="0"/>
            </a:endParaRPr>
          </a:p>
        </p:txBody>
      </p:sp>
      <p:pic>
        <p:nvPicPr>
          <p:cNvPr id="72714" name="object 10"/>
          <p:cNvPicPr>
            <a:picLocks noChangeAspect="1"/>
          </p:cNvPicPr>
          <p:nvPr/>
        </p:nvPicPr>
        <p:blipFill>
          <a:blip r:embed="rId7"/>
          <a:stretch>
            <a:fillRect/>
          </a:stretch>
        </p:blipFill>
        <p:spPr>
          <a:xfrm>
            <a:off x="2430463" y="4138613"/>
            <a:ext cx="1466850" cy="1027112"/>
          </a:xfrm>
          <a:prstGeom prst="rect">
            <a:avLst/>
          </a:prstGeom>
          <a:noFill/>
          <a:ln w="9525">
            <a:noFill/>
          </a:ln>
        </p:spPr>
      </p:pic>
      <p:pic>
        <p:nvPicPr>
          <p:cNvPr id="72715" name="object 11"/>
          <p:cNvPicPr>
            <a:picLocks noChangeAspect="1"/>
          </p:cNvPicPr>
          <p:nvPr/>
        </p:nvPicPr>
        <p:blipFill>
          <a:blip r:embed="rId8"/>
          <a:stretch>
            <a:fillRect/>
          </a:stretch>
        </p:blipFill>
        <p:spPr>
          <a:xfrm>
            <a:off x="4152900" y="4138613"/>
            <a:ext cx="1370013" cy="1027112"/>
          </a:xfrm>
          <a:prstGeom prst="rect">
            <a:avLst/>
          </a:prstGeom>
          <a:noFill/>
          <a:ln w="9525">
            <a:noFill/>
          </a:ln>
        </p:spPr>
      </p:pic>
      <p:pic>
        <p:nvPicPr>
          <p:cNvPr id="72716" name="object 12"/>
          <p:cNvPicPr>
            <a:picLocks noChangeAspect="1"/>
          </p:cNvPicPr>
          <p:nvPr/>
        </p:nvPicPr>
        <p:blipFill>
          <a:blip r:embed="rId9"/>
          <a:stretch>
            <a:fillRect/>
          </a:stretch>
        </p:blipFill>
        <p:spPr>
          <a:xfrm>
            <a:off x="5778500" y="4138613"/>
            <a:ext cx="758825" cy="1027112"/>
          </a:xfrm>
          <a:prstGeom prst="rect">
            <a:avLst/>
          </a:prstGeom>
          <a:noFill/>
          <a:ln w="9525">
            <a:noFill/>
          </a:ln>
        </p:spPr>
      </p:pic>
      <p:pic>
        <p:nvPicPr>
          <p:cNvPr id="72717" name="object 13"/>
          <p:cNvPicPr>
            <a:picLocks noChangeAspect="1"/>
          </p:cNvPicPr>
          <p:nvPr/>
        </p:nvPicPr>
        <p:blipFill>
          <a:blip r:embed="rId10"/>
          <a:stretch>
            <a:fillRect/>
          </a:stretch>
        </p:blipFill>
        <p:spPr>
          <a:xfrm>
            <a:off x="6791325" y="4138613"/>
            <a:ext cx="1822450" cy="1027112"/>
          </a:xfrm>
          <a:prstGeom prst="rect">
            <a:avLst/>
          </a:prstGeom>
          <a:noFill/>
          <a:ln w="9525">
            <a:noFill/>
          </a:ln>
        </p:spPr>
      </p:pic>
      <p:sp>
        <p:nvSpPr>
          <p:cNvPr id="72718" name="object 14"/>
          <p:cNvSpPr txBox="1"/>
          <p:nvPr/>
        </p:nvSpPr>
        <p:spPr>
          <a:xfrm>
            <a:off x="2054225" y="5283200"/>
            <a:ext cx="7783513" cy="709295"/>
          </a:xfrm>
          <a:prstGeom prst="rect">
            <a:avLst/>
          </a:prstGeom>
          <a:solidFill>
            <a:schemeClr val="accent1"/>
          </a:solidFill>
          <a:ln w="9525">
            <a:noFill/>
          </a:ln>
        </p:spPr>
        <p:txBody>
          <a:bodyPr lIns="0" tIns="13848" rIns="0" bIns="0">
            <a:spAutoFit/>
          </a:bodyPr>
          <a:p>
            <a:pPr marL="374650" indent="-350520" defTabSz="449580">
              <a:lnSpc>
                <a:spcPct val="103000"/>
              </a:lnSpc>
              <a:spcBef>
                <a:spcPts val="115"/>
              </a:spcBef>
              <a:buClr>
                <a:srgbClr val="3333B2"/>
              </a:buClr>
              <a:buChar char="►"/>
              <a:tabLst>
                <a:tab pos="376555" algn="l"/>
              </a:tabLst>
            </a:pPr>
            <a:r>
              <a:rPr lang="en-US" altLang="x-none" sz="2200" dirty="0">
                <a:latin typeface="Tahoma" panose="020B0604030504040204" pitchFamily="34" charset="0"/>
                <a:cs typeface="Tahoma" panose="020B0604030504040204" pitchFamily="34" charset="0"/>
              </a:rPr>
              <a:t>Which add should be displayed for a user, based on the previous  clicks of previous (similar) users?</a:t>
            </a:r>
            <a:endParaRPr lang="en-US" altLang="x-none" sz="2200" dirty="0">
              <a:latin typeface="Tahoma" panose="020B0604030504040204" pitchFamily="34" charset="0"/>
              <a:ea typeface="Tahoma" panose="020B0604030504040204" pitchFamily="34" charset="0"/>
            </a:endParaRPr>
          </a:p>
        </p:txBody>
      </p:sp>
      <p:sp>
        <p:nvSpPr>
          <p:cNvPr id="15" name="object 15"/>
          <p:cNvSpPr txBox="1"/>
          <p:nvPr/>
        </p:nvSpPr>
        <p:spPr>
          <a:xfrm>
            <a:off x="1616075" y="95250"/>
            <a:ext cx="76200" cy="377190"/>
          </a:xfrm>
          <a:prstGeom prst="rect">
            <a:avLst/>
          </a:prstGeom>
        </p:spPr>
        <p:txBody>
          <a:bodyPr lIns="0" tIns="39027" rIns="0" bIns="0">
            <a:spAutoFit/>
          </a:bodyPr>
          <a:lstStyle/>
          <a:p>
            <a:pPr marR="0" defTabSz="449580">
              <a:spcBef>
                <a:spcPts val="305"/>
              </a:spcBef>
              <a:buClrTx/>
              <a:buSzTx/>
              <a:buFontTx/>
              <a:buNone/>
              <a:defRPr/>
            </a:pPr>
            <a:r>
              <a:rPr kumimoji="0" sz="2200" kern="1200" cap="none" spc="-5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p:txBody>
      </p:sp>
      <p:pic>
        <p:nvPicPr>
          <p:cNvPr id="72720" name="object 16"/>
          <p:cNvPicPr>
            <a:picLocks noChangeAspect="1"/>
          </p:cNvPicPr>
          <p:nvPr/>
        </p:nvPicPr>
        <p:blipFill>
          <a:blip r:embed="rId11"/>
          <a:stretch>
            <a:fillRect/>
          </a:stretch>
        </p:blipFill>
        <p:spPr>
          <a:xfrm>
            <a:off x="1524000" y="0"/>
            <a:ext cx="9139238" cy="504825"/>
          </a:xfrm>
          <a:prstGeom prst="rect">
            <a:avLst/>
          </a:prstGeom>
          <a:noFill/>
          <a:ln w="9525">
            <a:noFill/>
          </a:ln>
        </p:spPr>
      </p:pic>
      <p:sp>
        <p:nvSpPr>
          <p:cNvPr id="17" name="object 17"/>
          <p:cNvSpPr txBox="1">
            <a:spLocks noGrp="1"/>
          </p:cNvSpPr>
          <p:nvPr>
            <p:ph type="title"/>
          </p:nvPr>
        </p:nvSpPr>
        <p:spPr>
          <a:xfrm>
            <a:off x="1590675" y="477"/>
            <a:ext cx="4994275" cy="464185"/>
          </a:xfrm>
        </p:spPr>
        <p:txBody>
          <a:bodyPr vert="horz" wrap="square" lIns="0" tIns="33992" rIns="0" bIns="0" numCol="1" rtlCol="0" anchor="ctr" anchorCtr="0" compatLnSpc="1">
            <a:spAutoFit/>
          </a:bodyPr>
          <a:lstStyle/>
          <a:p>
            <a:pPr marL="25400" marR="0" lvl="0" indent="0" algn="l" defTabSz="449580" rtl="0" eaLnBrk="0" fontAlgn="base" latinLnBrk="0" hangingPunct="0">
              <a:lnSpc>
                <a:spcPct val="100000"/>
              </a:lnSpc>
              <a:spcBef>
                <a:spcPts val="270"/>
              </a:spcBef>
              <a:spcAft>
                <a:spcPct val="0"/>
              </a:spcAft>
              <a:buClr>
                <a:srgbClr val="000000"/>
              </a:buClr>
              <a:buSzPct val="100000"/>
              <a:buFont typeface="Times New Roman" panose="02020603050405020304" pitchFamily="18" charset="0"/>
              <a:buNone/>
              <a:defRPr/>
            </a:pPr>
            <a:r>
              <a:rPr kumimoji="0" sz="2800" b="0" i="0" u="none" strike="noStrike" kern="1200" cap="none" spc="-59" normalizeH="0" baseline="0" noProof="0" dirty="0">
                <a:ln>
                  <a:noFill/>
                </a:ln>
                <a:solidFill>
                  <a:srgbClr val="000000"/>
                </a:solidFill>
                <a:effectLst/>
                <a:uLnTx/>
                <a:uFillTx/>
                <a:latin typeface="+mj-lt"/>
                <a:ea typeface="+mj-ea"/>
                <a:cs typeface="+mj-cs"/>
              </a:rPr>
              <a:t>Sequential</a:t>
            </a:r>
            <a:r>
              <a:rPr kumimoji="0" sz="2800" b="0" i="0" u="none" strike="noStrike" kern="1200" cap="none" spc="258" normalizeH="0" baseline="0" noProof="0" dirty="0">
                <a:ln>
                  <a:noFill/>
                </a:ln>
                <a:solidFill>
                  <a:srgbClr val="000000"/>
                </a:solidFill>
                <a:effectLst/>
                <a:uLnTx/>
                <a:uFillTx/>
                <a:latin typeface="+mj-lt"/>
                <a:ea typeface="+mj-ea"/>
                <a:cs typeface="+mj-cs"/>
              </a:rPr>
              <a:t> </a:t>
            </a:r>
            <a:r>
              <a:rPr kumimoji="0" sz="2800" b="0" i="0" u="none" strike="noStrike" kern="1200" cap="none" spc="-119" normalizeH="0" baseline="0" noProof="0" dirty="0">
                <a:ln>
                  <a:noFill/>
                </a:ln>
                <a:solidFill>
                  <a:srgbClr val="000000"/>
                </a:solidFill>
                <a:effectLst/>
                <a:uLnTx/>
                <a:uFillTx/>
                <a:latin typeface="+mj-lt"/>
                <a:ea typeface="+mj-ea"/>
                <a:cs typeface="+mj-cs"/>
              </a:rPr>
              <a:t>resource</a:t>
            </a:r>
            <a:r>
              <a:rPr kumimoji="0" sz="2800" b="0" i="0" u="none" strike="noStrike" kern="1200" cap="none" spc="258" normalizeH="0" baseline="0" noProof="0" dirty="0">
                <a:ln>
                  <a:noFill/>
                </a:ln>
                <a:solidFill>
                  <a:srgbClr val="000000"/>
                </a:solidFill>
                <a:effectLst/>
                <a:uLnTx/>
                <a:uFillTx/>
                <a:latin typeface="+mj-lt"/>
                <a:ea typeface="+mj-ea"/>
                <a:cs typeface="+mj-cs"/>
              </a:rPr>
              <a:t> </a:t>
            </a:r>
            <a:r>
              <a:rPr kumimoji="0" sz="2800" b="0" i="0" u="none" strike="noStrike" kern="1200" cap="none" spc="-59" normalizeH="0" baseline="0" noProof="0" dirty="0">
                <a:ln>
                  <a:noFill/>
                </a:ln>
                <a:solidFill>
                  <a:srgbClr val="000000"/>
                </a:solidFill>
                <a:effectLst/>
                <a:uLnTx/>
                <a:uFillTx/>
                <a:latin typeface="+mj-lt"/>
                <a:ea typeface="+mj-ea"/>
                <a:cs typeface="+mj-cs"/>
              </a:rPr>
              <a:t>allocation</a:t>
            </a:r>
            <a:endParaRPr kumimoji="0" sz="2800" b="0" i="0" u="none" strike="noStrike" kern="1200" cap="none" spc="-59" normalizeH="0" baseline="0" noProof="0" dirty="0">
              <a:ln>
                <a:noFill/>
              </a:ln>
              <a:solidFill>
                <a:srgbClr val="000000"/>
              </a:solidFill>
              <a:effectLst/>
              <a:uLnTx/>
              <a:uFillTx/>
              <a:latin typeface="+mj-lt"/>
              <a:ea typeface="+mj-ea"/>
              <a:cs typeface="+mj-cs"/>
            </a:endParaRPr>
          </a:p>
        </p:txBody>
      </p:sp>
      <p:sp>
        <p:nvSpPr>
          <p:cNvPr id="3" name="Slide Number Placeholder 2"/>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ransition>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object 2"/>
          <p:cNvSpPr txBox="1"/>
          <p:nvPr/>
        </p:nvSpPr>
        <p:spPr>
          <a:xfrm>
            <a:off x="1830388" y="366713"/>
            <a:ext cx="6067425" cy="870585"/>
          </a:xfrm>
          <a:prstGeom prst="rect">
            <a:avLst/>
          </a:prstGeom>
        </p:spPr>
        <p:txBody>
          <a:bodyPr lIns="0" tIns="109527" rIns="0" bIns="0">
            <a:spAutoFit/>
          </a:bodyPr>
          <a:lstStyle/>
          <a:p>
            <a:pPr marL="50165" marR="0" defTabSz="449580">
              <a:spcBef>
                <a:spcPts val="860"/>
              </a:spcBef>
              <a:buClrTx/>
              <a:buSzTx/>
              <a:buFontTx/>
              <a:buNone/>
              <a:defRPr/>
            </a:pPr>
            <a:r>
              <a:rPr kumimoji="0" sz="2200" b="1" kern="1200" cap="none" spc="-79" normalizeH="0" baseline="0" noProof="0" dirty="0">
                <a:latin typeface="Arial" panose="020B0604020202020204"/>
                <a:ea typeface="WenQuanYi Zen Hei Sharp"/>
                <a:cs typeface="Arial" panose="020B0604020202020204"/>
              </a:rPr>
              <a:t>Opportunistic</a:t>
            </a:r>
            <a:r>
              <a:rPr kumimoji="0" sz="2200" b="1" kern="1200" cap="none" spc="159" normalizeH="0" baseline="0" noProof="0" dirty="0">
                <a:latin typeface="Arial" panose="020B0604020202020204"/>
                <a:ea typeface="WenQuanYi Zen Hei Sharp"/>
                <a:cs typeface="Arial" panose="020B0604020202020204"/>
              </a:rPr>
              <a:t> </a:t>
            </a:r>
            <a:r>
              <a:rPr kumimoji="0" sz="2200" b="1" kern="1200" cap="none" spc="-69" normalizeH="0" baseline="0" noProof="0" dirty="0">
                <a:latin typeface="Arial" panose="020B0604020202020204"/>
                <a:ea typeface="WenQuanYi Zen Hei Sharp"/>
                <a:cs typeface="Arial" panose="020B0604020202020204"/>
              </a:rPr>
              <a:t>Spectrum</a:t>
            </a:r>
            <a:r>
              <a:rPr kumimoji="0" sz="2200" b="1" kern="1200" cap="none" spc="159" normalizeH="0" baseline="0" noProof="0" dirty="0">
                <a:latin typeface="Arial" panose="020B0604020202020204"/>
                <a:ea typeface="WenQuanYi Zen Hei Sharp"/>
                <a:cs typeface="Arial" panose="020B0604020202020204"/>
              </a:rPr>
              <a:t> </a:t>
            </a:r>
            <a:r>
              <a:rPr kumimoji="0" sz="2200" b="1" kern="1200" cap="none" spc="-188" normalizeH="0" baseline="0" noProof="0" dirty="0">
                <a:latin typeface="Arial" panose="020B0604020202020204"/>
                <a:ea typeface="WenQuanYi Zen Hei Sharp"/>
                <a:cs typeface="Arial" panose="020B0604020202020204"/>
              </a:rPr>
              <a:t>Access</a:t>
            </a:r>
            <a:endParaRPr kumimoji="0" sz="2200" kern="1200" cap="none" spc="0" normalizeH="0" baseline="0" noProof="0">
              <a:latin typeface="Arial" panose="020B0604020202020204"/>
              <a:ea typeface="WenQuanYi Zen Hei Sharp"/>
              <a:cs typeface="Arial" panose="020B0604020202020204"/>
            </a:endParaRPr>
          </a:p>
          <a:p>
            <a:pPr marL="599440" marR="0" indent="-352425" defTabSz="449580">
              <a:spcBef>
                <a:spcPts val="660"/>
              </a:spcBef>
              <a:buClr>
                <a:srgbClr val="3333B2"/>
              </a:buClr>
              <a:buSzTx/>
              <a:buFont typeface="Tahoma" panose="020B0604030504040204"/>
              <a:buChar char="►"/>
              <a:tabLst>
                <a:tab pos="600075" algn="l"/>
              </a:tabLst>
              <a:defRPr/>
            </a:pPr>
            <a:r>
              <a:rPr kumimoji="0" sz="2200" i="1" kern="1200" cap="none" spc="40" normalizeH="0" baseline="0" noProof="0" dirty="0">
                <a:latin typeface="Arial" panose="020B0604020202020204"/>
                <a:ea typeface="WenQuanYi Zen Hei Sharp"/>
                <a:cs typeface="Arial" panose="020B0604020202020204"/>
              </a:rPr>
              <a:t>K</a:t>
            </a:r>
            <a:r>
              <a:rPr kumimoji="0" sz="2200" i="1" kern="1200" cap="none" spc="357" normalizeH="0" baseline="0" noProof="0" dirty="0">
                <a:latin typeface="Arial" panose="020B0604020202020204"/>
                <a:ea typeface="WenQuanYi Zen Hei Sharp"/>
                <a:cs typeface="Arial" panose="020B0604020202020204"/>
              </a:rPr>
              <a:t> </a:t>
            </a:r>
            <a:r>
              <a:rPr kumimoji="0" sz="2200" kern="1200" cap="none" spc="-79" normalizeH="0" baseline="0" noProof="0" dirty="0">
                <a:latin typeface="Tahoma" panose="020B0604030504040204"/>
                <a:ea typeface="WenQuanYi Zen Hei Sharp"/>
                <a:cs typeface="Tahoma" panose="020B0604030504040204"/>
              </a:rPr>
              <a:t>radio</a:t>
            </a:r>
            <a:r>
              <a:rPr kumimoji="0" sz="2200" kern="1200" cap="none" spc="20" normalizeH="0" baseline="0" noProof="0" dirty="0">
                <a:latin typeface="Tahoma" panose="020B0604030504040204"/>
                <a:ea typeface="WenQuanYi Zen Hei Sharp"/>
                <a:cs typeface="Tahoma" panose="020B0604030504040204"/>
              </a:rPr>
              <a:t> </a:t>
            </a:r>
            <a:r>
              <a:rPr kumimoji="0" sz="2200" kern="1200" cap="none" spc="-99" normalizeH="0" baseline="0" noProof="0" dirty="0">
                <a:latin typeface="Tahoma" panose="020B0604030504040204"/>
                <a:ea typeface="WenQuanYi Zen Hei Sharp"/>
                <a:cs typeface="Tahoma" panose="020B0604030504040204"/>
              </a:rPr>
              <a:t>channels</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79" normalizeH="0" baseline="0" noProof="0" dirty="0">
                <a:latin typeface="Tahoma" panose="020B0604030504040204"/>
                <a:ea typeface="WenQuanYi Zen Hei Sharp"/>
                <a:cs typeface="Tahoma" panose="020B0604030504040204"/>
              </a:rPr>
              <a:t>(orthogonal</a:t>
            </a:r>
            <a:r>
              <a:rPr kumimoji="0" sz="2200" kern="1200" cap="none" spc="2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frequency</a:t>
            </a:r>
            <a:r>
              <a:rPr kumimoji="0" sz="2200" kern="1200" cap="none" spc="20" normalizeH="0" baseline="0" noProof="0" dirty="0">
                <a:latin typeface="Tahoma" panose="020B0604030504040204"/>
                <a:ea typeface="WenQuanYi Zen Hei Sharp"/>
                <a:cs typeface="Tahoma" panose="020B0604030504040204"/>
              </a:rPr>
              <a:t> </a:t>
            </a:r>
            <a:r>
              <a:rPr kumimoji="0" sz="2200" kern="1200" cap="none" spc="-99" normalizeH="0" baseline="0" noProof="0" dirty="0">
                <a:latin typeface="Tahoma" panose="020B0604030504040204"/>
                <a:ea typeface="WenQuanYi Zen Hei Sharp"/>
                <a:cs typeface="Tahoma" panose="020B0604030504040204"/>
              </a:rPr>
              <a:t>bands)</a:t>
            </a:r>
            <a:endParaRPr kumimoji="0" sz="2200" kern="1200" cap="none" spc="0" normalizeH="0" baseline="0" noProof="0">
              <a:latin typeface="Tahoma" panose="020B0604030504040204"/>
              <a:ea typeface="WenQuanYi Zen Hei Sharp"/>
              <a:cs typeface="Tahoma" panose="020B0604030504040204"/>
            </a:endParaRPr>
          </a:p>
        </p:txBody>
      </p:sp>
      <p:pic>
        <p:nvPicPr>
          <p:cNvPr id="73731" name="object 3"/>
          <p:cNvPicPr>
            <a:picLocks noChangeAspect="1"/>
          </p:cNvPicPr>
          <p:nvPr/>
        </p:nvPicPr>
        <p:blipFill>
          <a:blip r:embed="rId1"/>
          <a:stretch>
            <a:fillRect/>
          </a:stretch>
        </p:blipFill>
        <p:spPr>
          <a:xfrm>
            <a:off x="2774950" y="1262063"/>
            <a:ext cx="6242050" cy="1165225"/>
          </a:xfrm>
          <a:prstGeom prst="rect">
            <a:avLst/>
          </a:prstGeom>
          <a:noFill/>
          <a:ln w="9525">
            <a:noFill/>
          </a:ln>
        </p:spPr>
      </p:pic>
      <p:sp>
        <p:nvSpPr>
          <p:cNvPr id="73732" name="object 4"/>
          <p:cNvSpPr txBox="1"/>
          <p:nvPr/>
        </p:nvSpPr>
        <p:spPr>
          <a:xfrm>
            <a:off x="2054225" y="2543175"/>
            <a:ext cx="8135938" cy="709295"/>
          </a:xfrm>
          <a:prstGeom prst="rect">
            <a:avLst/>
          </a:prstGeom>
          <a:solidFill>
            <a:schemeClr val="accent1"/>
          </a:solidFill>
          <a:ln w="9525">
            <a:noFill/>
          </a:ln>
        </p:spPr>
        <p:txBody>
          <a:bodyPr lIns="0" tIns="13848" rIns="0" bIns="0">
            <a:spAutoFit/>
          </a:bodyPr>
          <a:p>
            <a:pPr marL="374650" indent="-350520" defTabSz="449580">
              <a:lnSpc>
                <a:spcPct val="103000"/>
              </a:lnSpc>
              <a:spcBef>
                <a:spcPts val="115"/>
              </a:spcBef>
              <a:buClr>
                <a:srgbClr val="3333B2"/>
              </a:buClr>
              <a:buChar char="►"/>
              <a:tabLst>
                <a:tab pos="376555" algn="l"/>
              </a:tabLst>
            </a:pPr>
            <a:r>
              <a:rPr lang="en-US" altLang="x-none" sz="2200" dirty="0">
                <a:latin typeface="Tahoma" panose="020B0604030504040204" pitchFamily="34" charset="0"/>
                <a:cs typeface="Tahoma" panose="020B0604030504040204" pitchFamily="34" charset="0"/>
              </a:rPr>
              <a:t>In which channel should a radio device send a packet, based on the  quality of its previous communications?</a:t>
            </a:r>
            <a:endParaRPr lang="en-US" altLang="x-none" sz="2200" dirty="0">
              <a:latin typeface="Tahoma" panose="020B0604030504040204" pitchFamily="34" charset="0"/>
              <a:ea typeface="Tahoma" panose="020B0604030504040204" pitchFamily="34" charset="0"/>
            </a:endParaRPr>
          </a:p>
        </p:txBody>
      </p:sp>
      <p:sp>
        <p:nvSpPr>
          <p:cNvPr id="5" name="object 5"/>
          <p:cNvSpPr txBox="1"/>
          <p:nvPr/>
        </p:nvSpPr>
        <p:spPr>
          <a:xfrm>
            <a:off x="1616075" y="95250"/>
            <a:ext cx="76200" cy="377190"/>
          </a:xfrm>
          <a:prstGeom prst="rect">
            <a:avLst/>
          </a:prstGeom>
        </p:spPr>
        <p:txBody>
          <a:bodyPr lIns="0" tIns="39027" rIns="0" bIns="0">
            <a:spAutoFit/>
          </a:bodyPr>
          <a:lstStyle/>
          <a:p>
            <a:pPr marR="0" defTabSz="449580">
              <a:spcBef>
                <a:spcPts val="305"/>
              </a:spcBef>
              <a:buClrTx/>
              <a:buSzTx/>
              <a:buFontTx/>
              <a:buNone/>
              <a:defRPr/>
            </a:pPr>
            <a:r>
              <a:rPr kumimoji="0" sz="2200" kern="1200" cap="none" spc="-5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p:txBody>
      </p:sp>
      <p:pic>
        <p:nvPicPr>
          <p:cNvPr id="73734" name="object 6"/>
          <p:cNvPicPr>
            <a:picLocks noChangeAspect="1"/>
          </p:cNvPicPr>
          <p:nvPr/>
        </p:nvPicPr>
        <p:blipFill>
          <a:blip r:embed="rId2"/>
          <a:stretch>
            <a:fillRect/>
          </a:stretch>
        </p:blipFill>
        <p:spPr>
          <a:xfrm>
            <a:off x="1524000" y="0"/>
            <a:ext cx="9139238" cy="504825"/>
          </a:xfrm>
          <a:prstGeom prst="rect">
            <a:avLst/>
          </a:prstGeom>
          <a:noFill/>
          <a:ln w="9525">
            <a:noFill/>
          </a:ln>
        </p:spPr>
      </p:pic>
      <p:sp>
        <p:nvSpPr>
          <p:cNvPr id="7" name="object 7"/>
          <p:cNvSpPr txBox="1">
            <a:spLocks noGrp="1"/>
          </p:cNvSpPr>
          <p:nvPr>
            <p:ph type="title"/>
          </p:nvPr>
        </p:nvSpPr>
        <p:spPr>
          <a:xfrm>
            <a:off x="1590675" y="477"/>
            <a:ext cx="4440238" cy="464185"/>
          </a:xfrm>
        </p:spPr>
        <p:txBody>
          <a:bodyPr vert="horz" wrap="square" lIns="0" tIns="33992" rIns="0" bIns="0" numCol="1" rtlCol="0" anchor="ctr" anchorCtr="0" compatLnSpc="1">
            <a:spAutoFit/>
          </a:bodyPr>
          <a:lstStyle/>
          <a:p>
            <a:pPr marL="25400" marR="0" lvl="0" indent="0" algn="l" defTabSz="449580" rtl="0" eaLnBrk="0" fontAlgn="base" latinLnBrk="0" hangingPunct="0">
              <a:lnSpc>
                <a:spcPct val="100000"/>
              </a:lnSpc>
              <a:spcBef>
                <a:spcPts val="270"/>
              </a:spcBef>
              <a:spcAft>
                <a:spcPct val="0"/>
              </a:spcAft>
              <a:buClr>
                <a:srgbClr val="000000"/>
              </a:buClr>
              <a:buSzPct val="100000"/>
              <a:buFont typeface="Times New Roman" panose="02020603050405020304" pitchFamily="18" charset="0"/>
              <a:buNone/>
              <a:defRPr/>
            </a:pPr>
            <a:r>
              <a:rPr kumimoji="0" sz="2800" b="0" i="0" u="none" strike="noStrike" kern="1200" cap="none" spc="-40" normalizeH="0" baseline="0" noProof="0" dirty="0">
                <a:ln>
                  <a:noFill/>
                </a:ln>
                <a:solidFill>
                  <a:srgbClr val="000000"/>
                </a:solidFill>
                <a:effectLst/>
                <a:uLnTx/>
                <a:uFillTx/>
                <a:latin typeface="+mj-lt"/>
                <a:ea typeface="+mj-ea"/>
                <a:cs typeface="+mj-cs"/>
              </a:rPr>
              <a:t>Dynamic</a:t>
            </a:r>
            <a:r>
              <a:rPr kumimoji="0" sz="2800" b="0" i="0" u="none" strike="noStrike" kern="1200" cap="none" spc="248" normalizeH="0" baseline="0" noProof="0" dirty="0">
                <a:ln>
                  <a:noFill/>
                </a:ln>
                <a:solidFill>
                  <a:srgbClr val="000000"/>
                </a:solidFill>
                <a:effectLst/>
                <a:uLnTx/>
                <a:uFillTx/>
                <a:latin typeface="+mj-lt"/>
                <a:ea typeface="+mj-ea"/>
                <a:cs typeface="+mj-cs"/>
              </a:rPr>
              <a:t> </a:t>
            </a:r>
            <a:r>
              <a:rPr kumimoji="0" sz="2800" b="0" i="0" u="none" strike="noStrike" kern="1200" cap="none" spc="-109" normalizeH="0" baseline="0" noProof="0" dirty="0">
                <a:ln>
                  <a:noFill/>
                </a:ln>
                <a:solidFill>
                  <a:srgbClr val="000000"/>
                </a:solidFill>
                <a:effectLst/>
                <a:uLnTx/>
                <a:uFillTx/>
                <a:latin typeface="+mj-lt"/>
                <a:ea typeface="+mj-ea"/>
                <a:cs typeface="+mj-cs"/>
              </a:rPr>
              <a:t>channel</a:t>
            </a:r>
            <a:r>
              <a:rPr kumimoji="0" sz="2800" b="0" i="0" u="none" strike="noStrike" kern="1200" cap="none" spc="258" normalizeH="0" baseline="0" noProof="0" dirty="0">
                <a:ln>
                  <a:noFill/>
                </a:ln>
                <a:solidFill>
                  <a:srgbClr val="000000"/>
                </a:solidFill>
                <a:effectLst/>
                <a:uLnTx/>
                <a:uFillTx/>
                <a:latin typeface="+mj-lt"/>
                <a:ea typeface="+mj-ea"/>
                <a:cs typeface="+mj-cs"/>
              </a:rPr>
              <a:t> </a:t>
            </a:r>
            <a:r>
              <a:rPr kumimoji="0" sz="2800" b="0" i="0" u="none" strike="noStrike" kern="1200" cap="none" spc="-99" normalizeH="0" baseline="0" noProof="0" dirty="0">
                <a:ln>
                  <a:noFill/>
                </a:ln>
                <a:solidFill>
                  <a:srgbClr val="000000"/>
                </a:solidFill>
                <a:effectLst/>
                <a:uLnTx/>
                <a:uFillTx/>
                <a:latin typeface="+mj-lt"/>
                <a:ea typeface="+mj-ea"/>
                <a:cs typeface="+mj-cs"/>
              </a:rPr>
              <a:t>selection</a:t>
            </a:r>
            <a:endParaRPr kumimoji="0" sz="2800" b="0" i="0" u="none" strike="noStrike" kern="1200" cap="none" spc="-99" normalizeH="0" baseline="0" noProof="0" dirty="0">
              <a:ln>
                <a:noFill/>
              </a:ln>
              <a:solidFill>
                <a:srgbClr val="000000"/>
              </a:solidFill>
              <a:effectLst/>
              <a:uLnTx/>
              <a:uFillTx/>
              <a:latin typeface="+mj-lt"/>
              <a:ea typeface="+mj-ea"/>
              <a:cs typeface="+mj-cs"/>
            </a:endParaRPr>
          </a:p>
        </p:txBody>
      </p:sp>
      <p:sp>
        <p:nvSpPr>
          <p:cNvPr id="3" name="Slide Number Placeholder 2"/>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4002" name="Title 384001"/>
          <p:cNvSpPr>
            <a:spLocks noGrp="1"/>
          </p:cNvSpPr>
          <p:nvPr>
            <p:ph type="title"/>
          </p:nvPr>
        </p:nvSpPr>
        <p:spPr/>
        <p:txBody>
          <a:bodyPr anchor="b" anchorCtr="0"/>
          <a:p>
            <a:pPr marL="0" marR="0" indent="0" algn="l" defTabSz="914400" rtl="0" eaLnBrk="1" fontAlgn="auto" latinLnBrk="0" hangingPunct="1">
              <a:lnSpc>
                <a:spcPct val="90000"/>
              </a:lnSpc>
              <a:spcBef>
                <a:spcPct val="0"/>
              </a:spcBef>
              <a:spcAft>
                <a:spcPct val="0"/>
              </a:spcAft>
              <a:buClrTx/>
              <a:buSzTx/>
              <a:buFontTx/>
              <a:buNone/>
            </a:pPr>
            <a:r>
              <a:rPr kumimoji="0" sz="4000" b="1" i="0" u="none" strike="noStrike" kern="1200" cap="none" spc="0" normalizeH="0" baseline="0" noProof="1">
                <a:solidFill>
                  <a:schemeClr val="accent3">
                    <a:lumMod val="95000"/>
                  </a:schemeClr>
                </a:solidFill>
                <a:effectLst>
                  <a:outerShdw blurRad="38100" dist="38100" dir="2700000">
                    <a:srgbClr val="C0C0C0"/>
                  </a:outerShdw>
                </a:effectLst>
                <a:latin typeface="+mj-lt"/>
                <a:ea typeface="+mj-ea"/>
                <a:cs typeface="+mj-cs"/>
              </a:rPr>
              <a:t>Policy </a:t>
            </a:r>
            <a:r>
              <a:rPr kumimoji="0" sz="2800" b="1" i="0" u="none" strike="noStrike" kern="1200" cap="none" spc="0" normalizeH="0" baseline="0" noProof="1">
                <a:solidFill>
                  <a:schemeClr val="accent3">
                    <a:lumMod val="95000"/>
                  </a:schemeClr>
                </a:solidFill>
                <a:effectLst>
                  <a:outerShdw blurRad="38100" dist="38100" dir="2700000">
                    <a:srgbClr val="C0C0C0"/>
                  </a:outerShdw>
                </a:effectLst>
                <a:latin typeface="+mj-lt"/>
                <a:ea typeface="+mj-ea"/>
                <a:cs typeface="+mj-cs"/>
              </a:rPr>
              <a:t>(Reactive/Closed-Loop Strategy)</a:t>
            </a:r>
            <a:endParaRPr kumimoji="0" sz="2800" b="1" i="0" u="none" strike="noStrike" kern="1200" cap="none" spc="0" normalizeH="0" baseline="0" noProof="1">
              <a:solidFill>
                <a:schemeClr val="accent3">
                  <a:lumMod val="95000"/>
                </a:schemeClr>
              </a:solidFill>
              <a:effectLst>
                <a:outerShdw blurRad="38100" dist="38100" dir="2700000">
                  <a:srgbClr val="C0C0C0"/>
                </a:outerShdw>
              </a:effectLst>
              <a:latin typeface="+mj-lt"/>
              <a:ea typeface="+mj-ea"/>
              <a:cs typeface="+mj-cs"/>
            </a:endParaRPr>
          </a:p>
        </p:txBody>
      </p:sp>
      <p:sp>
        <p:nvSpPr>
          <p:cNvPr id="10242" name="Text Box 384002"/>
          <p:cNvSpPr txBox="1"/>
          <p:nvPr/>
        </p:nvSpPr>
        <p:spPr>
          <a:xfrm>
            <a:off x="2362200" y="4114800"/>
            <a:ext cx="8683625" cy="460375"/>
          </a:xfrm>
          <a:prstGeom prst="rect">
            <a:avLst/>
          </a:prstGeom>
          <a:noFill/>
          <a:ln w="9525">
            <a:noFill/>
          </a:ln>
        </p:spPr>
        <p:txBody>
          <a:bodyPr wrap="none" anchor="t" anchorCtr="0">
            <a:spAutoFit/>
          </a:bodyPr>
          <a:p>
            <a:pPr>
              <a:buChar char="•"/>
            </a:pPr>
            <a:r>
              <a:rPr lang="en-US" sz="2400">
                <a:latin typeface="Tahoma" panose="020B0604030504040204" pitchFamily="34" charset="0"/>
              </a:rPr>
              <a:t> A </a:t>
            </a:r>
            <a:r>
              <a:rPr lang="en-US" sz="2400">
                <a:solidFill>
                  <a:srgbClr val="990000"/>
                </a:solidFill>
                <a:latin typeface="Tahoma" panose="020B0604030504040204" pitchFamily="34" charset="0"/>
              </a:rPr>
              <a:t>policy </a:t>
            </a:r>
            <a:r>
              <a:rPr lang="en-US" sz="2400">
                <a:solidFill>
                  <a:srgbClr val="990000"/>
                </a:solidFill>
                <a:latin typeface="Symbol" panose="05050102010706020507" pitchFamily="18" charset="2"/>
              </a:rPr>
              <a:t>P</a:t>
            </a:r>
            <a:r>
              <a:rPr lang="en-US" sz="2400">
                <a:latin typeface="Tahoma" panose="020B0604030504040204" pitchFamily="34" charset="0"/>
              </a:rPr>
              <a:t> (S,a) is a complete mapping from states to actions</a:t>
            </a:r>
            <a:endParaRPr lang="en-US" sz="2400">
              <a:latin typeface="Tahoma" panose="020B0604030504040204" pitchFamily="34" charset="0"/>
            </a:endParaRPr>
          </a:p>
        </p:txBody>
      </p:sp>
      <p:grpSp>
        <p:nvGrpSpPr>
          <p:cNvPr id="10243" name="Group 384003"/>
          <p:cNvGrpSpPr/>
          <p:nvPr/>
        </p:nvGrpSpPr>
        <p:grpSpPr>
          <a:xfrm>
            <a:off x="4495800" y="1676400"/>
            <a:ext cx="2819400" cy="2227263"/>
            <a:chOff x="1872" y="1056"/>
            <a:chExt cx="1776" cy="1403"/>
          </a:xfrm>
        </p:grpSpPr>
        <p:grpSp>
          <p:nvGrpSpPr>
            <p:cNvPr id="10244" name="Group 384004"/>
            <p:cNvGrpSpPr/>
            <p:nvPr/>
          </p:nvGrpSpPr>
          <p:grpSpPr>
            <a:xfrm>
              <a:off x="2112" y="1056"/>
              <a:ext cx="1536" cy="1152"/>
              <a:chOff x="960" y="1152"/>
              <a:chExt cx="1536" cy="1152"/>
            </a:xfrm>
          </p:grpSpPr>
          <p:sp>
            <p:nvSpPr>
              <p:cNvPr id="10245" name="Rectangles 384005"/>
              <p:cNvSpPr/>
              <p:nvPr/>
            </p:nvSpPr>
            <p:spPr>
              <a:xfrm>
                <a:off x="960" y="1152"/>
                <a:ext cx="1536" cy="1152"/>
              </a:xfrm>
              <a:prstGeom prst="rect">
                <a:avLst/>
              </a:prstGeom>
              <a:noFill/>
              <a:ln w="9525" cap="flat" cmpd="sng">
                <a:solidFill>
                  <a:schemeClr val="tx1"/>
                </a:solidFill>
                <a:prstDash val="solid"/>
                <a:miter/>
                <a:headEnd type="none" w="med" len="med"/>
                <a:tailEnd type="none" w="med" len="med"/>
              </a:ln>
            </p:spPr>
            <p:txBody>
              <a:bodyPr anchor="t" anchorCtr="0"/>
              <a:p>
                <a:endParaRPr lang="en-US" altLang="zh-CN">
                  <a:latin typeface="Calibri" panose="020F0502020204030204" charset="0"/>
                </a:endParaRPr>
              </a:p>
            </p:txBody>
          </p:sp>
          <p:sp>
            <p:nvSpPr>
              <p:cNvPr id="10246" name="Straight Connector 384006"/>
              <p:cNvSpPr/>
              <p:nvPr/>
            </p:nvSpPr>
            <p:spPr>
              <a:xfrm>
                <a:off x="1344" y="1152"/>
                <a:ext cx="0" cy="1152"/>
              </a:xfrm>
              <a:prstGeom prst="line">
                <a:avLst/>
              </a:prstGeom>
              <a:ln w="9525" cap="flat" cmpd="sng">
                <a:solidFill>
                  <a:schemeClr val="tx1"/>
                </a:solidFill>
                <a:prstDash val="solid"/>
                <a:round/>
                <a:headEnd type="none" w="med" len="med"/>
                <a:tailEnd type="none" w="med" len="med"/>
              </a:ln>
            </p:spPr>
          </p:sp>
          <p:sp>
            <p:nvSpPr>
              <p:cNvPr id="10247" name="Straight Connector 384007"/>
              <p:cNvSpPr/>
              <p:nvPr/>
            </p:nvSpPr>
            <p:spPr>
              <a:xfrm>
                <a:off x="1728" y="1152"/>
                <a:ext cx="0" cy="1152"/>
              </a:xfrm>
              <a:prstGeom prst="line">
                <a:avLst/>
              </a:prstGeom>
              <a:ln w="9525" cap="flat" cmpd="sng">
                <a:solidFill>
                  <a:schemeClr val="tx1"/>
                </a:solidFill>
                <a:prstDash val="solid"/>
                <a:round/>
                <a:headEnd type="none" w="med" len="med"/>
                <a:tailEnd type="none" w="med" len="med"/>
              </a:ln>
            </p:spPr>
          </p:sp>
          <p:sp>
            <p:nvSpPr>
              <p:cNvPr id="10248" name="Straight Connector 384008"/>
              <p:cNvSpPr/>
              <p:nvPr/>
            </p:nvSpPr>
            <p:spPr>
              <a:xfrm>
                <a:off x="2112" y="1152"/>
                <a:ext cx="0" cy="1152"/>
              </a:xfrm>
              <a:prstGeom prst="line">
                <a:avLst/>
              </a:prstGeom>
              <a:ln w="9525" cap="flat" cmpd="sng">
                <a:solidFill>
                  <a:schemeClr val="tx1"/>
                </a:solidFill>
                <a:prstDash val="solid"/>
                <a:round/>
                <a:headEnd type="none" w="med" len="med"/>
                <a:tailEnd type="none" w="med" len="med"/>
              </a:ln>
            </p:spPr>
          </p:sp>
          <p:sp>
            <p:nvSpPr>
              <p:cNvPr id="10249" name="Straight Connector 384009"/>
              <p:cNvSpPr/>
              <p:nvPr/>
            </p:nvSpPr>
            <p:spPr>
              <a:xfrm>
                <a:off x="960" y="1536"/>
                <a:ext cx="1536" cy="0"/>
              </a:xfrm>
              <a:prstGeom prst="line">
                <a:avLst/>
              </a:prstGeom>
              <a:ln w="9525" cap="flat" cmpd="sng">
                <a:solidFill>
                  <a:schemeClr val="tx1"/>
                </a:solidFill>
                <a:prstDash val="solid"/>
                <a:round/>
                <a:headEnd type="none" w="med" len="med"/>
                <a:tailEnd type="none" w="med" len="med"/>
              </a:ln>
            </p:spPr>
          </p:sp>
          <p:sp>
            <p:nvSpPr>
              <p:cNvPr id="10250" name="Straight Connector 384010"/>
              <p:cNvSpPr/>
              <p:nvPr/>
            </p:nvSpPr>
            <p:spPr>
              <a:xfrm>
                <a:off x="960" y="1920"/>
                <a:ext cx="1536" cy="0"/>
              </a:xfrm>
              <a:prstGeom prst="line">
                <a:avLst/>
              </a:prstGeom>
              <a:ln w="9525" cap="flat" cmpd="sng">
                <a:solidFill>
                  <a:schemeClr val="tx1"/>
                </a:solidFill>
                <a:prstDash val="solid"/>
                <a:round/>
                <a:headEnd type="none" w="med" len="med"/>
                <a:tailEnd type="none" w="med" len="med"/>
              </a:ln>
            </p:spPr>
          </p:sp>
          <p:sp>
            <p:nvSpPr>
              <p:cNvPr id="10251" name="Rectangles 384011"/>
              <p:cNvSpPr/>
              <p:nvPr/>
            </p:nvSpPr>
            <p:spPr>
              <a:xfrm>
                <a:off x="1344" y="1536"/>
                <a:ext cx="384" cy="384"/>
              </a:xfrm>
              <a:prstGeom prst="rect">
                <a:avLst/>
              </a:prstGeom>
              <a:solidFill>
                <a:schemeClr val="accent2"/>
              </a:solidFill>
              <a:ln w="9525" cap="flat" cmpd="sng">
                <a:solidFill>
                  <a:schemeClr val="tx1"/>
                </a:solidFill>
                <a:prstDash val="solid"/>
                <a:miter/>
                <a:headEnd type="none" w="med" len="med"/>
                <a:tailEnd type="none" w="med" len="med"/>
              </a:ln>
            </p:spPr>
            <p:txBody>
              <a:bodyPr anchor="t" anchorCtr="0"/>
              <a:p>
                <a:endParaRPr lang="en-US" altLang="zh-CN">
                  <a:latin typeface="Calibri" panose="020F0502020204030204" charset="0"/>
                </a:endParaRPr>
              </a:p>
            </p:txBody>
          </p:sp>
        </p:grpSp>
        <p:sp>
          <p:nvSpPr>
            <p:cNvPr id="10252" name="Text Box 384012"/>
            <p:cNvSpPr txBox="1"/>
            <p:nvPr/>
          </p:nvSpPr>
          <p:spPr>
            <a:xfrm>
              <a:off x="3320" y="1488"/>
              <a:ext cx="260" cy="251"/>
            </a:xfrm>
            <a:prstGeom prst="rect">
              <a:avLst/>
            </a:prstGeom>
            <a:noFill/>
            <a:ln w="9525">
              <a:noFill/>
            </a:ln>
          </p:spPr>
          <p:txBody>
            <a:bodyPr wrap="none" anchor="t" anchorCtr="0">
              <a:spAutoFit/>
            </a:bodyPr>
            <a:p>
              <a:r>
                <a:rPr lang="en-US" sz="2000">
                  <a:solidFill>
                    <a:srgbClr val="FF0000"/>
                  </a:solidFill>
                  <a:latin typeface="Tahoma" panose="020B0604030504040204" pitchFamily="34" charset="0"/>
                </a:rPr>
                <a:t>-1</a:t>
              </a:r>
              <a:endParaRPr lang="en-US" sz="2000">
                <a:solidFill>
                  <a:srgbClr val="FF0000"/>
                </a:solidFill>
                <a:latin typeface="Tahoma" panose="020B0604030504040204" pitchFamily="34" charset="0"/>
              </a:endParaRPr>
            </a:p>
          </p:txBody>
        </p:sp>
        <p:sp>
          <p:nvSpPr>
            <p:cNvPr id="10253" name="Text Box 384013"/>
            <p:cNvSpPr txBox="1"/>
            <p:nvPr/>
          </p:nvSpPr>
          <p:spPr>
            <a:xfrm>
              <a:off x="3312" y="1104"/>
              <a:ext cx="319" cy="251"/>
            </a:xfrm>
            <a:prstGeom prst="rect">
              <a:avLst/>
            </a:prstGeom>
            <a:noFill/>
            <a:ln w="9525">
              <a:noFill/>
            </a:ln>
          </p:spPr>
          <p:txBody>
            <a:bodyPr wrap="none" anchor="t" anchorCtr="0">
              <a:spAutoFit/>
            </a:bodyPr>
            <a:p>
              <a:r>
                <a:rPr lang="en-US" sz="2000">
                  <a:solidFill>
                    <a:srgbClr val="009900"/>
                  </a:solidFill>
                  <a:latin typeface="Tahoma" panose="020B0604030504040204" pitchFamily="34" charset="0"/>
                </a:rPr>
                <a:t>+1</a:t>
              </a:r>
              <a:endParaRPr lang="en-US" sz="2000">
                <a:solidFill>
                  <a:srgbClr val="009900"/>
                </a:solidFill>
                <a:latin typeface="Tahoma" panose="020B0604030504040204" pitchFamily="34" charset="0"/>
              </a:endParaRPr>
            </a:p>
          </p:txBody>
        </p:sp>
        <p:sp>
          <p:nvSpPr>
            <p:cNvPr id="10254" name="Text Box 384014"/>
            <p:cNvSpPr txBox="1"/>
            <p:nvPr/>
          </p:nvSpPr>
          <p:spPr>
            <a:xfrm>
              <a:off x="1872" y="1536"/>
              <a:ext cx="202" cy="251"/>
            </a:xfrm>
            <a:prstGeom prst="rect">
              <a:avLst/>
            </a:prstGeom>
            <a:noFill/>
            <a:ln w="9525">
              <a:noFill/>
            </a:ln>
          </p:spPr>
          <p:txBody>
            <a:bodyPr wrap="none" anchor="t" anchorCtr="0">
              <a:spAutoFit/>
            </a:bodyPr>
            <a:p>
              <a:r>
                <a:rPr lang="en-US" sz="2000">
                  <a:latin typeface="Tahoma" panose="020B0604030504040204" pitchFamily="34" charset="0"/>
                </a:rPr>
                <a:t>2</a:t>
              </a:r>
              <a:endParaRPr lang="en-US" sz="2000">
                <a:latin typeface="Tahoma" panose="020B0604030504040204" pitchFamily="34" charset="0"/>
              </a:endParaRPr>
            </a:p>
          </p:txBody>
        </p:sp>
        <p:sp>
          <p:nvSpPr>
            <p:cNvPr id="10255" name="Text Box 384015"/>
            <p:cNvSpPr txBox="1"/>
            <p:nvPr/>
          </p:nvSpPr>
          <p:spPr>
            <a:xfrm>
              <a:off x="1872" y="1152"/>
              <a:ext cx="202" cy="251"/>
            </a:xfrm>
            <a:prstGeom prst="rect">
              <a:avLst/>
            </a:prstGeom>
            <a:noFill/>
            <a:ln w="9525">
              <a:noFill/>
            </a:ln>
          </p:spPr>
          <p:txBody>
            <a:bodyPr wrap="none" anchor="t" anchorCtr="0">
              <a:spAutoFit/>
            </a:bodyPr>
            <a:p>
              <a:r>
                <a:rPr lang="en-US" sz="2000">
                  <a:latin typeface="Tahoma" panose="020B0604030504040204" pitchFamily="34" charset="0"/>
                </a:rPr>
                <a:t>3</a:t>
              </a:r>
              <a:endParaRPr lang="en-US" sz="2000">
                <a:latin typeface="Tahoma" panose="020B0604030504040204" pitchFamily="34" charset="0"/>
              </a:endParaRPr>
            </a:p>
          </p:txBody>
        </p:sp>
        <p:sp>
          <p:nvSpPr>
            <p:cNvPr id="10256" name="Text Box 384016"/>
            <p:cNvSpPr txBox="1"/>
            <p:nvPr/>
          </p:nvSpPr>
          <p:spPr>
            <a:xfrm>
              <a:off x="1872" y="1872"/>
              <a:ext cx="202" cy="251"/>
            </a:xfrm>
            <a:prstGeom prst="rect">
              <a:avLst/>
            </a:prstGeom>
            <a:noFill/>
            <a:ln w="9525">
              <a:noFill/>
            </a:ln>
          </p:spPr>
          <p:txBody>
            <a:bodyPr wrap="none" anchor="t" anchorCtr="0">
              <a:spAutoFit/>
            </a:bodyPr>
            <a:p>
              <a:r>
                <a:rPr lang="en-US" sz="2000">
                  <a:latin typeface="Tahoma" panose="020B0604030504040204" pitchFamily="34" charset="0"/>
                </a:rPr>
                <a:t>1</a:t>
              </a:r>
              <a:endParaRPr lang="en-US" sz="2000">
                <a:latin typeface="Tahoma" panose="020B0604030504040204" pitchFamily="34" charset="0"/>
              </a:endParaRPr>
            </a:p>
          </p:txBody>
        </p:sp>
        <p:sp>
          <p:nvSpPr>
            <p:cNvPr id="10257" name="Text Box 384017"/>
            <p:cNvSpPr txBox="1"/>
            <p:nvPr/>
          </p:nvSpPr>
          <p:spPr>
            <a:xfrm>
              <a:off x="3360" y="2208"/>
              <a:ext cx="202" cy="251"/>
            </a:xfrm>
            <a:prstGeom prst="rect">
              <a:avLst/>
            </a:prstGeom>
            <a:noFill/>
            <a:ln w="9525">
              <a:noFill/>
            </a:ln>
          </p:spPr>
          <p:txBody>
            <a:bodyPr wrap="none" anchor="t" anchorCtr="0">
              <a:spAutoFit/>
            </a:bodyPr>
            <a:p>
              <a:r>
                <a:rPr lang="en-US" sz="2000">
                  <a:latin typeface="Tahoma" panose="020B0604030504040204" pitchFamily="34" charset="0"/>
                </a:rPr>
                <a:t>4</a:t>
              </a:r>
              <a:endParaRPr lang="en-US" sz="2000">
                <a:latin typeface="Tahoma" panose="020B0604030504040204" pitchFamily="34" charset="0"/>
              </a:endParaRPr>
            </a:p>
          </p:txBody>
        </p:sp>
        <p:sp>
          <p:nvSpPr>
            <p:cNvPr id="10258" name="Text Box 384018"/>
            <p:cNvSpPr txBox="1"/>
            <p:nvPr/>
          </p:nvSpPr>
          <p:spPr>
            <a:xfrm>
              <a:off x="2976" y="2208"/>
              <a:ext cx="202" cy="251"/>
            </a:xfrm>
            <a:prstGeom prst="rect">
              <a:avLst/>
            </a:prstGeom>
            <a:noFill/>
            <a:ln w="9525">
              <a:noFill/>
            </a:ln>
          </p:spPr>
          <p:txBody>
            <a:bodyPr wrap="none" anchor="t" anchorCtr="0">
              <a:spAutoFit/>
            </a:bodyPr>
            <a:p>
              <a:r>
                <a:rPr lang="en-US" sz="2000">
                  <a:latin typeface="Tahoma" panose="020B0604030504040204" pitchFamily="34" charset="0"/>
                </a:rPr>
                <a:t>3</a:t>
              </a:r>
              <a:endParaRPr lang="en-US" sz="2000">
                <a:latin typeface="Tahoma" panose="020B0604030504040204" pitchFamily="34" charset="0"/>
              </a:endParaRPr>
            </a:p>
          </p:txBody>
        </p:sp>
        <p:sp>
          <p:nvSpPr>
            <p:cNvPr id="10259" name="Text Box 384019"/>
            <p:cNvSpPr txBox="1"/>
            <p:nvPr/>
          </p:nvSpPr>
          <p:spPr>
            <a:xfrm>
              <a:off x="2592" y="2208"/>
              <a:ext cx="202" cy="251"/>
            </a:xfrm>
            <a:prstGeom prst="rect">
              <a:avLst/>
            </a:prstGeom>
            <a:noFill/>
            <a:ln w="9525">
              <a:noFill/>
            </a:ln>
          </p:spPr>
          <p:txBody>
            <a:bodyPr wrap="none" anchor="t" anchorCtr="0">
              <a:spAutoFit/>
            </a:bodyPr>
            <a:p>
              <a:r>
                <a:rPr lang="en-US" sz="2000">
                  <a:latin typeface="Tahoma" panose="020B0604030504040204" pitchFamily="34" charset="0"/>
                </a:rPr>
                <a:t>2</a:t>
              </a:r>
              <a:endParaRPr lang="en-US" sz="2000">
                <a:latin typeface="Tahoma" panose="020B0604030504040204" pitchFamily="34" charset="0"/>
              </a:endParaRPr>
            </a:p>
          </p:txBody>
        </p:sp>
        <p:sp>
          <p:nvSpPr>
            <p:cNvPr id="10260" name="Text Box 384020"/>
            <p:cNvSpPr txBox="1"/>
            <p:nvPr/>
          </p:nvSpPr>
          <p:spPr>
            <a:xfrm>
              <a:off x="2208" y="2208"/>
              <a:ext cx="202" cy="251"/>
            </a:xfrm>
            <a:prstGeom prst="rect">
              <a:avLst/>
            </a:prstGeom>
            <a:noFill/>
            <a:ln w="9525">
              <a:noFill/>
            </a:ln>
          </p:spPr>
          <p:txBody>
            <a:bodyPr wrap="none" anchor="t" anchorCtr="0">
              <a:spAutoFit/>
            </a:bodyPr>
            <a:p>
              <a:r>
                <a:rPr lang="en-US" sz="2000">
                  <a:latin typeface="Tahoma" panose="020B0604030504040204" pitchFamily="34" charset="0"/>
                </a:rPr>
                <a:t>1</a:t>
              </a:r>
              <a:endParaRPr lang="en-US" sz="2000">
                <a:latin typeface="Tahoma" panose="020B0604030504040204" pitchFamily="34" charset="0"/>
              </a:endParaRPr>
            </a:p>
          </p:txBody>
        </p:sp>
        <p:sp>
          <p:nvSpPr>
            <p:cNvPr id="10261" name="Straight Connector 384021"/>
            <p:cNvSpPr/>
            <p:nvPr/>
          </p:nvSpPr>
          <p:spPr>
            <a:xfrm>
              <a:off x="2208" y="1248"/>
              <a:ext cx="240" cy="0"/>
            </a:xfrm>
            <a:prstGeom prst="line">
              <a:avLst/>
            </a:prstGeom>
            <a:ln w="9525" cap="flat" cmpd="sng">
              <a:solidFill>
                <a:schemeClr val="tx1"/>
              </a:solidFill>
              <a:prstDash val="solid"/>
              <a:round/>
              <a:headEnd type="none" w="med" len="med"/>
              <a:tailEnd type="triangle" w="med" len="med"/>
            </a:ln>
          </p:spPr>
        </p:sp>
        <p:sp>
          <p:nvSpPr>
            <p:cNvPr id="10262" name="Straight Connector 384022"/>
            <p:cNvSpPr/>
            <p:nvPr/>
          </p:nvSpPr>
          <p:spPr>
            <a:xfrm>
              <a:off x="2592" y="1248"/>
              <a:ext cx="240" cy="0"/>
            </a:xfrm>
            <a:prstGeom prst="line">
              <a:avLst/>
            </a:prstGeom>
            <a:ln w="9525" cap="flat" cmpd="sng">
              <a:solidFill>
                <a:schemeClr val="tx1"/>
              </a:solidFill>
              <a:prstDash val="solid"/>
              <a:round/>
              <a:headEnd type="none" w="med" len="med"/>
              <a:tailEnd type="triangle" w="med" len="med"/>
            </a:ln>
          </p:spPr>
        </p:sp>
        <p:sp>
          <p:nvSpPr>
            <p:cNvPr id="10263" name="Straight Connector 384023"/>
            <p:cNvSpPr/>
            <p:nvPr/>
          </p:nvSpPr>
          <p:spPr>
            <a:xfrm>
              <a:off x="2976" y="1248"/>
              <a:ext cx="240" cy="0"/>
            </a:xfrm>
            <a:prstGeom prst="line">
              <a:avLst/>
            </a:prstGeom>
            <a:ln w="9525" cap="flat" cmpd="sng">
              <a:solidFill>
                <a:schemeClr val="tx1"/>
              </a:solidFill>
              <a:prstDash val="solid"/>
              <a:round/>
              <a:headEnd type="none" w="med" len="med"/>
              <a:tailEnd type="triangle" w="med" len="med"/>
            </a:ln>
          </p:spPr>
        </p:sp>
        <p:sp>
          <p:nvSpPr>
            <p:cNvPr id="10264" name="Straight Connector 384024"/>
            <p:cNvSpPr/>
            <p:nvPr/>
          </p:nvSpPr>
          <p:spPr>
            <a:xfrm rot="10800000">
              <a:off x="3312" y="2016"/>
              <a:ext cx="240" cy="0"/>
            </a:xfrm>
            <a:prstGeom prst="line">
              <a:avLst/>
            </a:prstGeom>
            <a:ln w="9525" cap="flat" cmpd="sng">
              <a:solidFill>
                <a:schemeClr val="tx1"/>
              </a:solidFill>
              <a:prstDash val="solid"/>
              <a:round/>
              <a:headEnd type="none" w="med" len="med"/>
              <a:tailEnd type="triangle" w="med" len="med"/>
            </a:ln>
          </p:spPr>
        </p:sp>
        <p:sp>
          <p:nvSpPr>
            <p:cNvPr id="10265" name="Straight Connector 384025"/>
            <p:cNvSpPr/>
            <p:nvPr/>
          </p:nvSpPr>
          <p:spPr>
            <a:xfrm rot="-5400000">
              <a:off x="2184" y="1992"/>
              <a:ext cx="240" cy="0"/>
            </a:xfrm>
            <a:prstGeom prst="line">
              <a:avLst/>
            </a:prstGeom>
            <a:ln w="9525" cap="flat" cmpd="sng">
              <a:solidFill>
                <a:schemeClr val="tx1"/>
              </a:solidFill>
              <a:prstDash val="solid"/>
              <a:round/>
              <a:headEnd type="none" w="med" len="med"/>
              <a:tailEnd type="triangle" w="med" len="med"/>
            </a:ln>
          </p:spPr>
        </p:sp>
        <p:sp>
          <p:nvSpPr>
            <p:cNvPr id="10266" name="Straight Connector 384026"/>
            <p:cNvSpPr/>
            <p:nvPr/>
          </p:nvSpPr>
          <p:spPr>
            <a:xfrm rot="-5400000">
              <a:off x="2952" y="1608"/>
              <a:ext cx="240" cy="0"/>
            </a:xfrm>
            <a:prstGeom prst="line">
              <a:avLst/>
            </a:prstGeom>
            <a:ln w="9525" cap="flat" cmpd="sng">
              <a:solidFill>
                <a:schemeClr val="tx1"/>
              </a:solidFill>
              <a:prstDash val="solid"/>
              <a:round/>
              <a:headEnd type="none" w="med" len="med"/>
              <a:tailEnd type="triangle" w="med" len="med"/>
            </a:ln>
          </p:spPr>
        </p:sp>
        <p:sp>
          <p:nvSpPr>
            <p:cNvPr id="10267" name="Straight Connector 384027"/>
            <p:cNvSpPr/>
            <p:nvPr/>
          </p:nvSpPr>
          <p:spPr>
            <a:xfrm rot="-5400000">
              <a:off x="2184" y="1608"/>
              <a:ext cx="240" cy="0"/>
            </a:xfrm>
            <a:prstGeom prst="line">
              <a:avLst/>
            </a:prstGeom>
            <a:ln w="9525" cap="flat" cmpd="sng">
              <a:solidFill>
                <a:schemeClr val="tx1"/>
              </a:solidFill>
              <a:prstDash val="solid"/>
              <a:round/>
              <a:headEnd type="none" w="med" len="med"/>
              <a:tailEnd type="triangle" w="med" len="med"/>
            </a:ln>
          </p:spPr>
        </p:sp>
        <p:sp>
          <p:nvSpPr>
            <p:cNvPr id="10268" name="Straight Connector 384028"/>
            <p:cNvSpPr/>
            <p:nvPr/>
          </p:nvSpPr>
          <p:spPr>
            <a:xfrm rot="10800000">
              <a:off x="2928" y="2016"/>
              <a:ext cx="240" cy="0"/>
            </a:xfrm>
            <a:prstGeom prst="line">
              <a:avLst/>
            </a:prstGeom>
            <a:ln w="9525" cap="flat" cmpd="sng">
              <a:solidFill>
                <a:schemeClr val="tx1"/>
              </a:solidFill>
              <a:prstDash val="solid"/>
              <a:round/>
              <a:headEnd type="none" w="med" len="med"/>
              <a:tailEnd type="triangle" w="med" len="med"/>
            </a:ln>
          </p:spPr>
        </p:sp>
        <p:sp>
          <p:nvSpPr>
            <p:cNvPr id="10269" name="Straight Connector 384029"/>
            <p:cNvSpPr/>
            <p:nvPr/>
          </p:nvSpPr>
          <p:spPr>
            <a:xfrm rot="10800000">
              <a:off x="2544" y="2016"/>
              <a:ext cx="240" cy="0"/>
            </a:xfrm>
            <a:prstGeom prst="line">
              <a:avLst/>
            </a:prstGeom>
            <a:ln w="9525" cap="flat" cmpd="sng">
              <a:solidFill>
                <a:schemeClr val="tx1"/>
              </a:solidFill>
              <a:prstDash val="solid"/>
              <a:round/>
              <a:headEnd type="none" w="med" len="med"/>
              <a:tailEnd type="triangle" w="med" len="med"/>
            </a:ln>
          </p:spPr>
        </p:sp>
      </p:gr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object 2"/>
          <p:cNvSpPr txBox="1"/>
          <p:nvPr/>
        </p:nvSpPr>
        <p:spPr>
          <a:xfrm>
            <a:off x="1830388" y="366713"/>
            <a:ext cx="6067425" cy="870585"/>
          </a:xfrm>
          <a:prstGeom prst="rect">
            <a:avLst/>
          </a:prstGeom>
        </p:spPr>
        <p:txBody>
          <a:bodyPr lIns="0" tIns="109527" rIns="0" bIns="0">
            <a:spAutoFit/>
          </a:bodyPr>
          <a:lstStyle/>
          <a:p>
            <a:pPr marL="50165" marR="0" defTabSz="449580">
              <a:spcBef>
                <a:spcPts val="860"/>
              </a:spcBef>
              <a:buClrTx/>
              <a:buSzTx/>
              <a:buFontTx/>
              <a:buNone/>
              <a:defRPr/>
            </a:pPr>
            <a:r>
              <a:rPr kumimoji="0" sz="2200" b="1" kern="1200" cap="none" spc="-79" normalizeH="0" baseline="0" noProof="0" dirty="0">
                <a:latin typeface="Arial" panose="020B0604020202020204"/>
                <a:ea typeface="WenQuanYi Zen Hei Sharp"/>
                <a:cs typeface="Arial" panose="020B0604020202020204"/>
              </a:rPr>
              <a:t>Opportunistic</a:t>
            </a:r>
            <a:r>
              <a:rPr kumimoji="0" sz="2200" b="1" kern="1200" cap="none" spc="159" normalizeH="0" baseline="0" noProof="0" dirty="0">
                <a:latin typeface="Arial" panose="020B0604020202020204"/>
                <a:ea typeface="WenQuanYi Zen Hei Sharp"/>
                <a:cs typeface="Arial" panose="020B0604020202020204"/>
              </a:rPr>
              <a:t> </a:t>
            </a:r>
            <a:r>
              <a:rPr kumimoji="0" sz="2200" b="1" kern="1200" cap="none" spc="-69" normalizeH="0" baseline="0" noProof="0" dirty="0">
                <a:latin typeface="Arial" panose="020B0604020202020204"/>
                <a:ea typeface="WenQuanYi Zen Hei Sharp"/>
                <a:cs typeface="Arial" panose="020B0604020202020204"/>
              </a:rPr>
              <a:t>Spectrum</a:t>
            </a:r>
            <a:r>
              <a:rPr kumimoji="0" sz="2200" b="1" kern="1200" cap="none" spc="159" normalizeH="0" baseline="0" noProof="0" dirty="0">
                <a:latin typeface="Arial" panose="020B0604020202020204"/>
                <a:ea typeface="WenQuanYi Zen Hei Sharp"/>
                <a:cs typeface="Arial" panose="020B0604020202020204"/>
              </a:rPr>
              <a:t> </a:t>
            </a:r>
            <a:r>
              <a:rPr kumimoji="0" sz="2200" b="1" kern="1200" cap="none" spc="-188" normalizeH="0" baseline="0" noProof="0" dirty="0">
                <a:latin typeface="Arial" panose="020B0604020202020204"/>
                <a:ea typeface="WenQuanYi Zen Hei Sharp"/>
                <a:cs typeface="Arial" panose="020B0604020202020204"/>
              </a:rPr>
              <a:t>Access</a:t>
            </a:r>
            <a:endParaRPr kumimoji="0" sz="2200" kern="1200" cap="none" spc="0" normalizeH="0" baseline="0" noProof="0">
              <a:latin typeface="Arial" panose="020B0604020202020204"/>
              <a:ea typeface="WenQuanYi Zen Hei Sharp"/>
              <a:cs typeface="Arial" panose="020B0604020202020204"/>
            </a:endParaRPr>
          </a:p>
          <a:p>
            <a:pPr marL="599440" marR="0" indent="-352425" defTabSz="449580">
              <a:spcBef>
                <a:spcPts val="660"/>
              </a:spcBef>
              <a:buClr>
                <a:srgbClr val="3333B2"/>
              </a:buClr>
              <a:buSzTx/>
              <a:buFont typeface="Tahoma" panose="020B0604030504040204"/>
              <a:buChar char="►"/>
              <a:tabLst>
                <a:tab pos="600075" algn="l"/>
              </a:tabLst>
              <a:defRPr/>
            </a:pPr>
            <a:r>
              <a:rPr kumimoji="0" sz="2200" i="1" kern="1200" cap="none" spc="40" normalizeH="0" baseline="0" noProof="0" dirty="0">
                <a:latin typeface="Arial" panose="020B0604020202020204"/>
                <a:ea typeface="WenQuanYi Zen Hei Sharp"/>
                <a:cs typeface="Arial" panose="020B0604020202020204"/>
              </a:rPr>
              <a:t>K</a:t>
            </a:r>
            <a:r>
              <a:rPr kumimoji="0" sz="2200" i="1" kern="1200" cap="none" spc="357" normalizeH="0" baseline="0" noProof="0" dirty="0">
                <a:latin typeface="Arial" panose="020B0604020202020204"/>
                <a:ea typeface="WenQuanYi Zen Hei Sharp"/>
                <a:cs typeface="Arial" panose="020B0604020202020204"/>
              </a:rPr>
              <a:t> </a:t>
            </a:r>
            <a:r>
              <a:rPr kumimoji="0" sz="2200" kern="1200" cap="none" spc="-79" normalizeH="0" baseline="0" noProof="0" dirty="0">
                <a:latin typeface="Tahoma" panose="020B0604030504040204"/>
                <a:ea typeface="WenQuanYi Zen Hei Sharp"/>
                <a:cs typeface="Tahoma" panose="020B0604030504040204"/>
              </a:rPr>
              <a:t>radio</a:t>
            </a:r>
            <a:r>
              <a:rPr kumimoji="0" sz="2200" kern="1200" cap="none" spc="20" normalizeH="0" baseline="0" noProof="0" dirty="0">
                <a:latin typeface="Tahoma" panose="020B0604030504040204"/>
                <a:ea typeface="WenQuanYi Zen Hei Sharp"/>
                <a:cs typeface="Tahoma" panose="020B0604030504040204"/>
              </a:rPr>
              <a:t> </a:t>
            </a:r>
            <a:r>
              <a:rPr kumimoji="0" sz="2200" kern="1200" cap="none" spc="-99" normalizeH="0" baseline="0" noProof="0" dirty="0">
                <a:latin typeface="Tahoma" panose="020B0604030504040204"/>
                <a:ea typeface="WenQuanYi Zen Hei Sharp"/>
                <a:cs typeface="Tahoma" panose="020B0604030504040204"/>
              </a:rPr>
              <a:t>channels</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79" normalizeH="0" baseline="0" noProof="0" dirty="0">
                <a:latin typeface="Tahoma" panose="020B0604030504040204"/>
                <a:ea typeface="WenQuanYi Zen Hei Sharp"/>
                <a:cs typeface="Tahoma" panose="020B0604030504040204"/>
              </a:rPr>
              <a:t>(orthogonal</a:t>
            </a:r>
            <a:r>
              <a:rPr kumimoji="0" sz="2200" kern="1200" cap="none" spc="2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frequency</a:t>
            </a:r>
            <a:r>
              <a:rPr kumimoji="0" sz="2200" kern="1200" cap="none" spc="20" normalizeH="0" baseline="0" noProof="0" dirty="0">
                <a:latin typeface="Tahoma" panose="020B0604030504040204"/>
                <a:ea typeface="WenQuanYi Zen Hei Sharp"/>
                <a:cs typeface="Tahoma" panose="020B0604030504040204"/>
              </a:rPr>
              <a:t> </a:t>
            </a:r>
            <a:r>
              <a:rPr kumimoji="0" sz="2200" kern="1200" cap="none" spc="-99" normalizeH="0" baseline="0" noProof="0" dirty="0">
                <a:latin typeface="Tahoma" panose="020B0604030504040204"/>
                <a:ea typeface="WenQuanYi Zen Hei Sharp"/>
                <a:cs typeface="Tahoma" panose="020B0604030504040204"/>
              </a:rPr>
              <a:t>bands)</a:t>
            </a:r>
            <a:endParaRPr kumimoji="0" sz="2200" kern="1200" cap="none" spc="0" normalizeH="0" baseline="0" noProof="0">
              <a:latin typeface="Tahoma" panose="020B0604030504040204"/>
              <a:ea typeface="WenQuanYi Zen Hei Sharp"/>
              <a:cs typeface="Tahoma" panose="020B0604030504040204"/>
            </a:endParaRPr>
          </a:p>
        </p:txBody>
      </p:sp>
      <p:pic>
        <p:nvPicPr>
          <p:cNvPr id="74755" name="object 3"/>
          <p:cNvPicPr>
            <a:picLocks noChangeAspect="1"/>
          </p:cNvPicPr>
          <p:nvPr/>
        </p:nvPicPr>
        <p:blipFill>
          <a:blip r:embed="rId1"/>
          <a:stretch>
            <a:fillRect/>
          </a:stretch>
        </p:blipFill>
        <p:spPr>
          <a:xfrm>
            <a:off x="2774950" y="1262063"/>
            <a:ext cx="6242050" cy="1165225"/>
          </a:xfrm>
          <a:prstGeom prst="rect">
            <a:avLst/>
          </a:prstGeom>
          <a:noFill/>
          <a:ln w="9525">
            <a:noFill/>
          </a:ln>
        </p:spPr>
      </p:pic>
      <p:sp>
        <p:nvSpPr>
          <p:cNvPr id="74756" name="object 4"/>
          <p:cNvSpPr txBox="1"/>
          <p:nvPr/>
        </p:nvSpPr>
        <p:spPr>
          <a:xfrm>
            <a:off x="1804988" y="2543175"/>
            <a:ext cx="8720137" cy="1420495"/>
          </a:xfrm>
          <a:prstGeom prst="rect">
            <a:avLst/>
          </a:prstGeom>
          <a:solidFill>
            <a:schemeClr val="accent1"/>
          </a:solidFill>
          <a:ln w="9525">
            <a:noFill/>
          </a:ln>
        </p:spPr>
        <p:txBody>
          <a:bodyPr lIns="0" tIns="13848" rIns="0" bIns="0">
            <a:spAutoFit/>
          </a:bodyPr>
          <a:p>
            <a:pPr marL="624205" indent="-351155" defTabSz="449580">
              <a:lnSpc>
                <a:spcPct val="103000"/>
              </a:lnSpc>
              <a:spcBef>
                <a:spcPts val="115"/>
              </a:spcBef>
              <a:buClr>
                <a:srgbClr val="3333B2"/>
              </a:buClr>
              <a:buChar char="►"/>
              <a:tabLst>
                <a:tab pos="625475" algn="l"/>
              </a:tabLst>
            </a:pPr>
            <a:r>
              <a:rPr lang="en-US" altLang="x-none" sz="2200" dirty="0">
                <a:latin typeface="Tahoma" panose="020B0604030504040204" pitchFamily="34" charset="0"/>
                <a:cs typeface="Tahoma" panose="020B0604030504040204" pitchFamily="34" charset="0"/>
              </a:rPr>
              <a:t>In which channel should a radio device send a packet, based on the  quality of its previous communications? </a:t>
            </a:r>
            <a:endParaRPr lang="en-US" altLang="x-none" sz="2200" dirty="0">
              <a:latin typeface="Tahoma" panose="020B0604030504040204" pitchFamily="34" charset="0"/>
              <a:cs typeface="Tahoma" panose="020B0604030504040204" pitchFamily="34" charset="0"/>
            </a:endParaRPr>
          </a:p>
          <a:p>
            <a:pPr marL="624205" indent="-351155" defTabSz="449580">
              <a:lnSpc>
                <a:spcPct val="103000"/>
              </a:lnSpc>
              <a:spcBef>
                <a:spcPts val="115"/>
              </a:spcBef>
              <a:buClr>
                <a:srgbClr val="3333B2"/>
              </a:buClr>
              <a:buChar char="►"/>
              <a:tabLst>
                <a:tab pos="625475" algn="l"/>
              </a:tabLst>
            </a:pPr>
            <a:r>
              <a:rPr lang="en-US" altLang="x-none" sz="2200" i="1" dirty="0">
                <a:latin typeface="Arial" panose="020B0604020202020204" pitchFamily="34" charset="0"/>
                <a:cs typeface="Arial" panose="020B0604020202020204" pitchFamily="34" charset="0"/>
              </a:rPr>
              <a:t>K </a:t>
            </a:r>
            <a:r>
              <a:rPr lang="en-US" altLang="x-none" sz="2200" dirty="0">
                <a:latin typeface="Tahoma" panose="020B0604030504040204" pitchFamily="34" charset="0"/>
                <a:cs typeface="Tahoma" panose="020B0604030504040204" pitchFamily="34" charset="0"/>
              </a:rPr>
              <a:t>assignments from </a:t>
            </a:r>
            <a:r>
              <a:rPr lang="en-US" altLang="x-none" sz="2200" i="1" dirty="0">
                <a:latin typeface="Arial" panose="020B0604020202020204" pitchFamily="34" charset="0"/>
                <a:cs typeface="Arial" panose="020B0604020202020204" pitchFamily="34" charset="0"/>
              </a:rPr>
              <a:t>n </a:t>
            </a:r>
            <a:r>
              <a:rPr lang="en-US" altLang="x-none" sz="2200" dirty="0">
                <a:latin typeface="Tahoma" panose="020B0604030504040204" pitchFamily="34" charset="0"/>
                <a:cs typeface="Tahoma" panose="020B0604030504040204" pitchFamily="34" charset="0"/>
              </a:rPr>
              <a:t>users to </a:t>
            </a:r>
            <a:r>
              <a:rPr lang="en-US" altLang="x-none" sz="2200" i="1" dirty="0">
                <a:latin typeface="Arial" panose="020B0604020202020204" pitchFamily="34" charset="0"/>
                <a:cs typeface="Arial" panose="020B0604020202020204" pitchFamily="34" charset="0"/>
              </a:rPr>
              <a:t>m </a:t>
            </a:r>
            <a:r>
              <a:rPr lang="en-US" altLang="x-none" sz="2200" dirty="0">
                <a:latin typeface="Tahoma" panose="020B0604030504040204" pitchFamily="34" charset="0"/>
                <a:cs typeface="Tahoma" panose="020B0604030504040204" pitchFamily="34" charset="0"/>
              </a:rPr>
              <a:t>antennas (~ </a:t>
            </a:r>
            <a:r>
              <a:rPr lang="en-US" altLang="x-none" sz="2200" i="1" dirty="0">
                <a:latin typeface="Arial" panose="020B0604020202020204" pitchFamily="34" charset="0"/>
                <a:cs typeface="Arial" panose="020B0604020202020204" pitchFamily="34" charset="0"/>
              </a:rPr>
              <a:t>combinatorial </a:t>
            </a:r>
            <a:r>
              <a:rPr lang="en-US" altLang="x-none" sz="2200" dirty="0">
                <a:latin typeface="Tahoma" panose="020B0604030504040204" pitchFamily="34" charset="0"/>
                <a:cs typeface="Tahoma" panose="020B0604030504040204" pitchFamily="34" charset="0"/>
              </a:rPr>
              <a:t>bandit)</a:t>
            </a:r>
            <a:endParaRPr lang="en-US" altLang="x-none" sz="2200" dirty="0">
              <a:latin typeface="Tahoma" panose="020B0604030504040204" pitchFamily="34" charset="0"/>
              <a:ea typeface="Tahoma" panose="020B0604030504040204" pitchFamily="34" charset="0"/>
            </a:endParaRPr>
          </a:p>
        </p:txBody>
      </p:sp>
      <p:grpSp>
        <p:nvGrpSpPr>
          <p:cNvPr id="74757" name="object 5"/>
          <p:cNvGrpSpPr/>
          <p:nvPr/>
        </p:nvGrpSpPr>
        <p:grpSpPr>
          <a:xfrm>
            <a:off x="6881813" y="4000500"/>
            <a:ext cx="3567112" cy="1311275"/>
            <a:chOff x="1372048" y="2125064"/>
            <a:chExt cx="1798320" cy="662305"/>
          </a:xfrm>
        </p:grpSpPr>
        <p:pic>
          <p:nvPicPr>
            <p:cNvPr id="74761" name="object 6"/>
            <p:cNvPicPr>
              <a:picLocks noChangeAspect="1"/>
            </p:cNvPicPr>
            <p:nvPr/>
          </p:nvPicPr>
          <p:blipFill>
            <a:blip r:embed="rId2"/>
            <a:stretch>
              <a:fillRect/>
            </a:stretch>
          </p:blipFill>
          <p:spPr>
            <a:xfrm>
              <a:off x="1611017" y="2125064"/>
              <a:ext cx="124328" cy="124105"/>
            </a:xfrm>
            <a:prstGeom prst="rect">
              <a:avLst/>
            </a:prstGeom>
            <a:noFill/>
            <a:ln w="9525">
              <a:noFill/>
            </a:ln>
          </p:spPr>
        </p:pic>
        <p:pic>
          <p:nvPicPr>
            <p:cNvPr id="74762" name="object 7"/>
            <p:cNvPicPr>
              <a:picLocks noChangeAspect="1"/>
            </p:cNvPicPr>
            <p:nvPr/>
          </p:nvPicPr>
          <p:blipFill>
            <a:blip r:embed="rId3"/>
            <a:stretch>
              <a:fillRect/>
            </a:stretch>
          </p:blipFill>
          <p:spPr>
            <a:xfrm>
              <a:off x="1372048" y="2663082"/>
              <a:ext cx="124103" cy="124105"/>
            </a:xfrm>
            <a:prstGeom prst="rect">
              <a:avLst/>
            </a:prstGeom>
            <a:noFill/>
            <a:ln w="9525">
              <a:noFill/>
            </a:ln>
          </p:spPr>
        </p:pic>
        <p:pic>
          <p:nvPicPr>
            <p:cNvPr id="74763" name="object 8"/>
            <p:cNvPicPr>
              <a:picLocks noChangeAspect="1"/>
            </p:cNvPicPr>
            <p:nvPr/>
          </p:nvPicPr>
          <p:blipFill>
            <a:blip r:embed="rId4"/>
            <a:stretch>
              <a:fillRect/>
            </a:stretch>
          </p:blipFill>
          <p:spPr>
            <a:xfrm>
              <a:off x="1611017" y="2663082"/>
              <a:ext cx="124328" cy="124105"/>
            </a:xfrm>
            <a:prstGeom prst="rect">
              <a:avLst/>
            </a:prstGeom>
            <a:noFill/>
            <a:ln w="9525">
              <a:noFill/>
            </a:ln>
          </p:spPr>
        </p:pic>
        <p:sp>
          <p:nvSpPr>
            <p:cNvPr id="74764" name="object 9"/>
            <p:cNvSpPr/>
            <p:nvPr/>
          </p:nvSpPr>
          <p:spPr>
            <a:xfrm>
              <a:off x="1433987" y="2187007"/>
              <a:ext cx="239395" cy="538480"/>
            </a:xfrm>
            <a:custGeom>
              <a:avLst/>
              <a:gdLst>
                <a:gd name="txL" fmla="*/ 0 w 239394"/>
                <a:gd name="txT" fmla="*/ 0 h 538480"/>
                <a:gd name="txR" fmla="*/ 239394 w 239394"/>
                <a:gd name="txB" fmla="*/ 538480 h 538480"/>
              </a:gdLst>
              <a:ahLst/>
              <a:cxnLst/>
              <a:rect l="txL" t="txT" r="txR" b="txB"/>
              <a:pathLst>
                <a:path w="239394" h="538480">
                  <a:moveTo>
                    <a:pt x="239192" y="0"/>
                  </a:moveTo>
                  <a:lnTo>
                    <a:pt x="0" y="538014"/>
                  </a:lnTo>
                </a:path>
              </a:pathLst>
            </a:custGeom>
            <a:solidFill>
              <a:srgbClr val="00FFFF">
                <a:alpha val="100000"/>
              </a:srgbClr>
            </a:solidFill>
            <a:ln w="9525">
              <a:noFill/>
            </a:ln>
          </p:spPr>
          <p:txBody>
            <a:bodyPr/>
            <a:p>
              <a:endParaRPr lang="en-US"/>
            </a:p>
          </p:txBody>
        </p:sp>
        <p:sp>
          <p:nvSpPr>
            <p:cNvPr id="74765" name="object 10"/>
            <p:cNvSpPr/>
            <p:nvPr/>
          </p:nvSpPr>
          <p:spPr>
            <a:xfrm>
              <a:off x="1433987" y="2187007"/>
              <a:ext cx="239395" cy="538480"/>
            </a:xfrm>
            <a:custGeom>
              <a:avLst/>
              <a:gdLst>
                <a:gd name="txL" fmla="*/ 0 w 239394"/>
                <a:gd name="txT" fmla="*/ 0 h 538480"/>
                <a:gd name="txR" fmla="*/ 239394 w 239394"/>
                <a:gd name="txB" fmla="*/ 538480 h 538480"/>
              </a:gdLst>
              <a:ahLst/>
              <a:cxnLst/>
              <a:rect l="txL" t="txT" r="txR" b="txB"/>
              <a:pathLst>
                <a:path w="239394" h="538480">
                  <a:moveTo>
                    <a:pt x="0" y="538014"/>
                  </a:moveTo>
                  <a:lnTo>
                    <a:pt x="239192" y="0"/>
                  </a:lnTo>
                </a:path>
              </a:pathLst>
            </a:custGeom>
            <a:noFill/>
            <a:ln w="4931" cap="flat" cmpd="sng">
              <a:solidFill>
                <a:srgbClr val="000000">
                  <a:alpha val="100000"/>
                </a:srgbClr>
              </a:solidFill>
              <a:prstDash val="solid"/>
              <a:miter lim="800000"/>
              <a:headEnd type="none" w="med" len="med"/>
              <a:tailEnd type="none" w="med" len="med"/>
            </a:ln>
          </p:spPr>
          <p:txBody>
            <a:bodyPr/>
            <a:p>
              <a:endParaRPr lang="en-US"/>
            </a:p>
          </p:txBody>
        </p:sp>
        <p:pic>
          <p:nvPicPr>
            <p:cNvPr id="74766" name="object 11"/>
            <p:cNvPicPr>
              <a:picLocks noChangeAspect="1"/>
            </p:cNvPicPr>
            <p:nvPr/>
          </p:nvPicPr>
          <p:blipFill>
            <a:blip r:embed="rId5"/>
            <a:stretch>
              <a:fillRect/>
            </a:stretch>
          </p:blipFill>
          <p:spPr>
            <a:xfrm>
              <a:off x="1850215" y="2663082"/>
              <a:ext cx="124103" cy="124105"/>
            </a:xfrm>
            <a:prstGeom prst="rect">
              <a:avLst/>
            </a:prstGeom>
            <a:noFill/>
            <a:ln w="9525">
              <a:noFill/>
            </a:ln>
          </p:spPr>
        </p:pic>
        <p:pic>
          <p:nvPicPr>
            <p:cNvPr id="74767" name="object 12"/>
            <p:cNvPicPr>
              <a:picLocks noChangeAspect="1"/>
            </p:cNvPicPr>
            <p:nvPr/>
          </p:nvPicPr>
          <p:blipFill>
            <a:blip r:embed="rId6"/>
            <a:stretch>
              <a:fillRect/>
            </a:stretch>
          </p:blipFill>
          <p:spPr>
            <a:xfrm>
              <a:off x="2089409" y="2663082"/>
              <a:ext cx="124103" cy="124105"/>
            </a:xfrm>
            <a:prstGeom prst="rect">
              <a:avLst/>
            </a:prstGeom>
            <a:noFill/>
            <a:ln w="9525">
              <a:noFill/>
            </a:ln>
          </p:spPr>
        </p:pic>
        <p:pic>
          <p:nvPicPr>
            <p:cNvPr id="74768" name="object 13"/>
            <p:cNvPicPr>
              <a:picLocks noChangeAspect="1"/>
            </p:cNvPicPr>
            <p:nvPr/>
          </p:nvPicPr>
          <p:blipFill>
            <a:blip r:embed="rId7"/>
            <a:stretch>
              <a:fillRect/>
            </a:stretch>
          </p:blipFill>
          <p:spPr>
            <a:xfrm>
              <a:off x="2328379" y="2663082"/>
              <a:ext cx="124328" cy="124105"/>
            </a:xfrm>
            <a:prstGeom prst="rect">
              <a:avLst/>
            </a:prstGeom>
            <a:noFill/>
            <a:ln w="9525">
              <a:noFill/>
            </a:ln>
          </p:spPr>
        </p:pic>
        <p:pic>
          <p:nvPicPr>
            <p:cNvPr id="74769" name="object 14"/>
            <p:cNvPicPr>
              <a:picLocks noChangeAspect="1"/>
            </p:cNvPicPr>
            <p:nvPr/>
          </p:nvPicPr>
          <p:blipFill>
            <a:blip r:embed="rId8"/>
            <a:stretch>
              <a:fillRect/>
            </a:stretch>
          </p:blipFill>
          <p:spPr>
            <a:xfrm>
              <a:off x="1850215" y="2125064"/>
              <a:ext cx="124103" cy="124105"/>
            </a:xfrm>
            <a:prstGeom prst="rect">
              <a:avLst/>
            </a:prstGeom>
            <a:noFill/>
            <a:ln w="9525">
              <a:noFill/>
            </a:ln>
          </p:spPr>
        </p:pic>
        <p:pic>
          <p:nvPicPr>
            <p:cNvPr id="74770" name="object 15"/>
            <p:cNvPicPr>
              <a:picLocks noChangeAspect="1"/>
            </p:cNvPicPr>
            <p:nvPr/>
          </p:nvPicPr>
          <p:blipFill>
            <a:blip r:embed="rId9"/>
            <a:stretch>
              <a:fillRect/>
            </a:stretch>
          </p:blipFill>
          <p:spPr>
            <a:xfrm>
              <a:off x="2089409" y="2125064"/>
              <a:ext cx="124103" cy="124105"/>
            </a:xfrm>
            <a:prstGeom prst="rect">
              <a:avLst/>
            </a:prstGeom>
            <a:noFill/>
            <a:ln w="9525">
              <a:noFill/>
            </a:ln>
          </p:spPr>
        </p:pic>
        <p:pic>
          <p:nvPicPr>
            <p:cNvPr id="74771" name="object 16"/>
            <p:cNvPicPr>
              <a:picLocks noChangeAspect="1"/>
            </p:cNvPicPr>
            <p:nvPr/>
          </p:nvPicPr>
          <p:blipFill>
            <a:blip r:embed="rId10"/>
            <a:stretch>
              <a:fillRect/>
            </a:stretch>
          </p:blipFill>
          <p:spPr>
            <a:xfrm>
              <a:off x="2328379" y="2125064"/>
              <a:ext cx="124328" cy="124105"/>
            </a:xfrm>
            <a:prstGeom prst="rect">
              <a:avLst/>
            </a:prstGeom>
            <a:noFill/>
            <a:ln w="9525">
              <a:noFill/>
            </a:ln>
          </p:spPr>
        </p:pic>
        <p:sp>
          <p:nvSpPr>
            <p:cNvPr id="74772" name="object 17"/>
            <p:cNvSpPr/>
            <p:nvPr/>
          </p:nvSpPr>
          <p:spPr>
            <a:xfrm>
              <a:off x="1912372" y="2187007"/>
              <a:ext cx="478155" cy="538480"/>
            </a:xfrm>
            <a:custGeom>
              <a:avLst/>
              <a:gdLst>
                <a:gd name="txL" fmla="*/ 0 w 478155"/>
                <a:gd name="txT" fmla="*/ 0 h 538480"/>
                <a:gd name="txR" fmla="*/ 478155 w 478155"/>
                <a:gd name="txB" fmla="*/ 538480 h 538480"/>
              </a:gdLst>
              <a:ahLst/>
              <a:cxnLst/>
              <a:rect l="txL" t="txT" r="txR" b="txB"/>
              <a:pathLst>
                <a:path w="478155" h="538480">
                  <a:moveTo>
                    <a:pt x="0" y="538014"/>
                  </a:moveTo>
                  <a:lnTo>
                    <a:pt x="478160" y="0"/>
                  </a:lnTo>
                  <a:lnTo>
                    <a:pt x="478160" y="538014"/>
                  </a:lnTo>
                </a:path>
              </a:pathLst>
            </a:custGeom>
            <a:noFill/>
            <a:ln w="4931" cap="flat" cmpd="sng">
              <a:solidFill>
                <a:srgbClr val="000000">
                  <a:alpha val="100000"/>
                </a:srgbClr>
              </a:solidFill>
              <a:prstDash val="solid"/>
              <a:miter lim="800000"/>
              <a:headEnd type="none" w="med" len="med"/>
              <a:tailEnd type="none" w="med" len="med"/>
            </a:ln>
          </p:spPr>
          <p:txBody>
            <a:bodyPr/>
            <a:p>
              <a:endParaRPr lang="en-US"/>
            </a:p>
          </p:txBody>
        </p:sp>
        <p:sp>
          <p:nvSpPr>
            <p:cNvPr id="74773" name="object 18"/>
            <p:cNvSpPr/>
            <p:nvPr/>
          </p:nvSpPr>
          <p:spPr>
            <a:xfrm>
              <a:off x="1912372" y="2187007"/>
              <a:ext cx="239395" cy="538480"/>
            </a:xfrm>
            <a:custGeom>
              <a:avLst/>
              <a:gdLst>
                <a:gd name="txL" fmla="*/ 0 w 239394"/>
                <a:gd name="txT" fmla="*/ 0 h 538480"/>
                <a:gd name="txR" fmla="*/ 239394 w 239394"/>
                <a:gd name="txB" fmla="*/ 538480 h 538480"/>
              </a:gdLst>
              <a:ahLst/>
              <a:cxnLst/>
              <a:rect l="txL" t="txT" r="txR" b="txB"/>
              <a:pathLst>
                <a:path w="239394" h="538480">
                  <a:moveTo>
                    <a:pt x="238968" y="538014"/>
                  </a:moveTo>
                  <a:lnTo>
                    <a:pt x="0" y="0"/>
                  </a:lnTo>
                </a:path>
              </a:pathLst>
            </a:custGeom>
            <a:noFill/>
            <a:ln w="4931" cap="flat" cmpd="sng">
              <a:solidFill>
                <a:srgbClr val="000000">
                  <a:alpha val="100000"/>
                </a:srgbClr>
              </a:solidFill>
              <a:prstDash val="solid"/>
              <a:miter lim="800000"/>
              <a:headEnd type="none" w="med" len="med"/>
              <a:tailEnd type="none" w="med" len="med"/>
            </a:ln>
          </p:spPr>
          <p:txBody>
            <a:bodyPr/>
            <a:p>
              <a:endParaRPr lang="en-US"/>
            </a:p>
          </p:txBody>
        </p:sp>
        <p:sp>
          <p:nvSpPr>
            <p:cNvPr id="74774" name="object 19"/>
            <p:cNvSpPr/>
            <p:nvPr/>
          </p:nvSpPr>
          <p:spPr>
            <a:xfrm>
              <a:off x="1673180" y="2187007"/>
              <a:ext cx="717550" cy="538480"/>
            </a:xfrm>
            <a:custGeom>
              <a:avLst/>
              <a:gdLst>
                <a:gd name="txL" fmla="*/ 0 w 717550"/>
                <a:gd name="txT" fmla="*/ 0 h 538480"/>
                <a:gd name="txR" fmla="*/ 717550 w 717550"/>
                <a:gd name="txB" fmla="*/ 538480 h 538480"/>
              </a:gdLst>
              <a:ahLst/>
              <a:cxnLst/>
              <a:rect l="txL" t="txT" r="txR" b="txB"/>
              <a:pathLst>
                <a:path w="717550" h="538480">
                  <a:moveTo>
                    <a:pt x="0" y="0"/>
                  </a:moveTo>
                  <a:lnTo>
                    <a:pt x="0" y="538014"/>
                  </a:lnTo>
                  <a:lnTo>
                    <a:pt x="478160" y="0"/>
                  </a:lnTo>
                  <a:lnTo>
                    <a:pt x="717352" y="538014"/>
                  </a:lnTo>
                </a:path>
              </a:pathLst>
            </a:custGeom>
            <a:noFill/>
            <a:ln w="4931" cap="flat" cmpd="sng">
              <a:solidFill>
                <a:srgbClr val="000000">
                  <a:alpha val="100000"/>
                </a:srgbClr>
              </a:solidFill>
              <a:prstDash val="solid"/>
              <a:miter lim="800000"/>
              <a:headEnd type="none" w="med" len="med"/>
              <a:tailEnd type="none" w="med" len="med"/>
            </a:ln>
          </p:spPr>
          <p:txBody>
            <a:bodyPr/>
            <a:p>
              <a:endParaRPr lang="en-US"/>
            </a:p>
          </p:txBody>
        </p:sp>
        <p:sp>
          <p:nvSpPr>
            <p:cNvPr id="74775" name="object 20"/>
            <p:cNvSpPr/>
            <p:nvPr/>
          </p:nvSpPr>
          <p:spPr>
            <a:xfrm>
              <a:off x="1912372" y="2187007"/>
              <a:ext cx="0" cy="538480"/>
            </a:xfrm>
            <a:custGeom>
              <a:avLst/>
              <a:gdLst>
                <a:gd name="txL" fmla="*/ 0 w 0"/>
                <a:gd name="txT" fmla="*/ 0 h 538480"/>
                <a:gd name="txR" fmla="*/ 0 w 0"/>
                <a:gd name="txB" fmla="*/ 538480 h 538480"/>
              </a:gdLst>
              <a:ahLst/>
              <a:cxnLst/>
              <a:rect l="txL" t="txT" r="txR" b="txB"/>
              <a:pathLst>
                <a:path h="538480">
                  <a:moveTo>
                    <a:pt x="0" y="0"/>
                  </a:moveTo>
                  <a:lnTo>
                    <a:pt x="0" y="538014"/>
                  </a:lnTo>
                </a:path>
              </a:pathLst>
            </a:custGeom>
            <a:noFill/>
            <a:ln w="4931" cap="flat" cmpd="sng">
              <a:solidFill>
                <a:srgbClr val="000000">
                  <a:alpha val="100000"/>
                </a:srgbClr>
              </a:solidFill>
              <a:prstDash val="solid"/>
              <a:miter lim="800000"/>
              <a:headEnd type="none" w="med" len="med"/>
              <a:tailEnd type="none" w="med" len="med"/>
            </a:ln>
          </p:spPr>
          <p:txBody>
            <a:bodyPr/>
            <a:p>
              <a:endParaRPr lang="en-US"/>
            </a:p>
          </p:txBody>
        </p:sp>
        <p:sp>
          <p:nvSpPr>
            <p:cNvPr id="74776" name="object 21"/>
            <p:cNvSpPr/>
            <p:nvPr/>
          </p:nvSpPr>
          <p:spPr>
            <a:xfrm>
              <a:off x="1433987" y="2187007"/>
              <a:ext cx="956944" cy="538480"/>
            </a:xfrm>
            <a:custGeom>
              <a:avLst/>
              <a:gdLst>
                <a:gd name="txL" fmla="*/ 0 w 956944"/>
                <a:gd name="txT" fmla="*/ 0 h 538480"/>
                <a:gd name="txR" fmla="*/ 956944 w 956944"/>
                <a:gd name="txB" fmla="*/ 538480 h 538480"/>
              </a:gdLst>
              <a:ahLst/>
              <a:cxnLst/>
              <a:rect l="txL" t="txT" r="txR" b="txB"/>
              <a:pathLst>
                <a:path w="956944" h="538480">
                  <a:moveTo>
                    <a:pt x="0" y="538014"/>
                  </a:moveTo>
                  <a:lnTo>
                    <a:pt x="956545" y="0"/>
                  </a:lnTo>
                </a:path>
              </a:pathLst>
            </a:custGeom>
            <a:noFill/>
            <a:ln w="4931" cap="flat" cmpd="sng">
              <a:solidFill>
                <a:srgbClr val="000000">
                  <a:alpha val="100000"/>
                </a:srgbClr>
              </a:solidFill>
              <a:prstDash val="solid"/>
              <a:miter lim="800000"/>
              <a:headEnd type="none" w="med" len="med"/>
              <a:tailEnd type="none" w="med" len="med"/>
            </a:ln>
          </p:spPr>
          <p:txBody>
            <a:bodyPr/>
            <a:p>
              <a:endParaRPr lang="en-US"/>
            </a:p>
          </p:txBody>
        </p:sp>
        <p:pic>
          <p:nvPicPr>
            <p:cNvPr id="74777" name="object 22"/>
            <p:cNvPicPr>
              <a:picLocks noChangeAspect="1"/>
            </p:cNvPicPr>
            <p:nvPr/>
          </p:nvPicPr>
          <p:blipFill>
            <a:blip r:embed="rId11"/>
            <a:stretch>
              <a:fillRect/>
            </a:stretch>
          </p:blipFill>
          <p:spPr>
            <a:xfrm>
              <a:off x="2567576" y="2663082"/>
              <a:ext cx="124103" cy="124105"/>
            </a:xfrm>
            <a:prstGeom prst="rect">
              <a:avLst/>
            </a:prstGeom>
            <a:noFill/>
            <a:ln w="9525">
              <a:noFill/>
            </a:ln>
          </p:spPr>
        </p:pic>
        <p:pic>
          <p:nvPicPr>
            <p:cNvPr id="74778" name="object 23"/>
            <p:cNvPicPr>
              <a:picLocks noChangeAspect="1"/>
            </p:cNvPicPr>
            <p:nvPr/>
          </p:nvPicPr>
          <p:blipFill>
            <a:blip r:embed="rId12"/>
            <a:stretch>
              <a:fillRect/>
            </a:stretch>
          </p:blipFill>
          <p:spPr>
            <a:xfrm>
              <a:off x="2806770" y="2663082"/>
              <a:ext cx="124103" cy="124105"/>
            </a:xfrm>
            <a:prstGeom prst="rect">
              <a:avLst/>
            </a:prstGeom>
            <a:noFill/>
            <a:ln w="9525">
              <a:noFill/>
            </a:ln>
          </p:spPr>
        </p:pic>
        <p:pic>
          <p:nvPicPr>
            <p:cNvPr id="74779" name="object 24"/>
            <p:cNvPicPr>
              <a:picLocks noChangeAspect="1"/>
            </p:cNvPicPr>
            <p:nvPr/>
          </p:nvPicPr>
          <p:blipFill>
            <a:blip r:embed="rId13"/>
            <a:stretch>
              <a:fillRect/>
            </a:stretch>
          </p:blipFill>
          <p:spPr>
            <a:xfrm>
              <a:off x="2567576" y="2125064"/>
              <a:ext cx="124103" cy="124105"/>
            </a:xfrm>
            <a:prstGeom prst="rect">
              <a:avLst/>
            </a:prstGeom>
            <a:noFill/>
            <a:ln w="9525">
              <a:noFill/>
            </a:ln>
          </p:spPr>
        </p:pic>
        <p:pic>
          <p:nvPicPr>
            <p:cNvPr id="74780" name="object 25"/>
            <p:cNvPicPr>
              <a:picLocks noChangeAspect="1"/>
            </p:cNvPicPr>
            <p:nvPr/>
          </p:nvPicPr>
          <p:blipFill>
            <a:blip r:embed="rId14"/>
            <a:stretch>
              <a:fillRect/>
            </a:stretch>
          </p:blipFill>
          <p:spPr>
            <a:xfrm>
              <a:off x="2806770" y="2125064"/>
              <a:ext cx="124103" cy="124105"/>
            </a:xfrm>
            <a:prstGeom prst="rect">
              <a:avLst/>
            </a:prstGeom>
            <a:noFill/>
            <a:ln w="9525">
              <a:noFill/>
            </a:ln>
          </p:spPr>
        </p:pic>
        <p:sp>
          <p:nvSpPr>
            <p:cNvPr id="74781" name="object 26"/>
            <p:cNvSpPr/>
            <p:nvPr/>
          </p:nvSpPr>
          <p:spPr>
            <a:xfrm>
              <a:off x="2629725" y="2187007"/>
              <a:ext cx="239395" cy="538480"/>
            </a:xfrm>
            <a:custGeom>
              <a:avLst/>
              <a:gdLst>
                <a:gd name="txL" fmla="*/ 0 w 239394"/>
                <a:gd name="txT" fmla="*/ 0 h 538480"/>
                <a:gd name="txR" fmla="*/ 239394 w 239394"/>
                <a:gd name="txB" fmla="*/ 538480 h 538480"/>
              </a:gdLst>
              <a:ahLst/>
              <a:cxnLst/>
              <a:rect l="txL" t="txT" r="txR" b="txB"/>
              <a:pathLst>
                <a:path w="239394" h="538480">
                  <a:moveTo>
                    <a:pt x="0" y="538014"/>
                  </a:moveTo>
                  <a:lnTo>
                    <a:pt x="238968" y="0"/>
                  </a:lnTo>
                </a:path>
              </a:pathLst>
            </a:custGeom>
            <a:noFill/>
            <a:ln w="4931" cap="flat" cmpd="sng">
              <a:solidFill>
                <a:srgbClr val="000000">
                  <a:alpha val="100000"/>
                </a:srgbClr>
              </a:solidFill>
              <a:prstDash val="solid"/>
              <a:miter lim="800000"/>
              <a:headEnd type="none" w="med" len="med"/>
              <a:tailEnd type="none" w="med" len="med"/>
            </a:ln>
          </p:spPr>
          <p:txBody>
            <a:bodyPr/>
            <a:p>
              <a:endParaRPr lang="en-US"/>
            </a:p>
          </p:txBody>
        </p:sp>
        <p:sp>
          <p:nvSpPr>
            <p:cNvPr id="74782" name="object 27"/>
            <p:cNvSpPr/>
            <p:nvPr/>
          </p:nvSpPr>
          <p:spPr>
            <a:xfrm>
              <a:off x="2629725" y="2187007"/>
              <a:ext cx="239395" cy="538480"/>
            </a:xfrm>
            <a:custGeom>
              <a:avLst/>
              <a:gdLst>
                <a:gd name="txL" fmla="*/ 0 w 239394"/>
                <a:gd name="txT" fmla="*/ 0 h 538480"/>
                <a:gd name="txR" fmla="*/ 239394 w 239394"/>
                <a:gd name="txB" fmla="*/ 538480 h 538480"/>
              </a:gdLst>
              <a:ahLst/>
              <a:cxnLst/>
              <a:rect l="txL" t="txT" r="txR" b="txB"/>
              <a:pathLst>
                <a:path w="239394" h="538480">
                  <a:moveTo>
                    <a:pt x="238968" y="538014"/>
                  </a:moveTo>
                  <a:lnTo>
                    <a:pt x="0" y="0"/>
                  </a:lnTo>
                </a:path>
              </a:pathLst>
            </a:custGeom>
            <a:noFill/>
            <a:ln w="4931" cap="flat" cmpd="sng">
              <a:solidFill>
                <a:srgbClr val="000000">
                  <a:alpha val="100000"/>
                </a:srgbClr>
              </a:solidFill>
              <a:prstDash val="solid"/>
              <a:miter lim="800000"/>
              <a:headEnd type="none" w="med" len="med"/>
              <a:tailEnd type="none" w="med" len="med"/>
            </a:ln>
          </p:spPr>
          <p:txBody>
            <a:bodyPr/>
            <a:p>
              <a:endParaRPr lang="en-US"/>
            </a:p>
          </p:txBody>
        </p:sp>
        <p:pic>
          <p:nvPicPr>
            <p:cNvPr id="74783" name="object 28"/>
            <p:cNvPicPr>
              <a:picLocks noChangeAspect="1"/>
            </p:cNvPicPr>
            <p:nvPr/>
          </p:nvPicPr>
          <p:blipFill>
            <a:blip r:embed="rId15"/>
            <a:stretch>
              <a:fillRect/>
            </a:stretch>
          </p:blipFill>
          <p:spPr>
            <a:xfrm>
              <a:off x="3045740" y="2663082"/>
              <a:ext cx="124328" cy="124105"/>
            </a:xfrm>
            <a:prstGeom prst="rect">
              <a:avLst/>
            </a:prstGeom>
            <a:noFill/>
            <a:ln w="9525">
              <a:noFill/>
            </a:ln>
          </p:spPr>
        </p:pic>
        <p:sp>
          <p:nvSpPr>
            <p:cNvPr id="74784" name="object 29"/>
            <p:cNvSpPr/>
            <p:nvPr/>
          </p:nvSpPr>
          <p:spPr>
            <a:xfrm>
              <a:off x="2629725" y="2187007"/>
              <a:ext cx="478155" cy="538480"/>
            </a:xfrm>
            <a:custGeom>
              <a:avLst/>
              <a:gdLst>
                <a:gd name="txL" fmla="*/ 0 w 478155"/>
                <a:gd name="txT" fmla="*/ 0 h 538480"/>
                <a:gd name="txR" fmla="*/ 478155 w 478155"/>
                <a:gd name="txB" fmla="*/ 538480 h 538480"/>
              </a:gdLst>
              <a:ahLst/>
              <a:cxnLst/>
              <a:rect l="txL" t="txT" r="txR" b="txB"/>
              <a:pathLst>
                <a:path w="478155" h="538480">
                  <a:moveTo>
                    <a:pt x="478160" y="538014"/>
                  </a:moveTo>
                  <a:lnTo>
                    <a:pt x="0" y="0"/>
                  </a:lnTo>
                </a:path>
              </a:pathLst>
            </a:custGeom>
            <a:noFill/>
            <a:ln w="4931" cap="flat" cmpd="sng">
              <a:solidFill>
                <a:srgbClr val="000000">
                  <a:alpha val="100000"/>
                </a:srgbClr>
              </a:solidFill>
              <a:prstDash val="solid"/>
              <a:miter lim="800000"/>
              <a:headEnd type="none" w="med" len="med"/>
              <a:tailEnd type="none" w="med" len="med"/>
            </a:ln>
          </p:spPr>
          <p:txBody>
            <a:bodyPr/>
            <a:p>
              <a:endParaRPr lang="en-US"/>
            </a:p>
          </p:txBody>
        </p:sp>
        <p:sp>
          <p:nvSpPr>
            <p:cNvPr id="74785" name="object 30"/>
            <p:cNvSpPr/>
            <p:nvPr/>
          </p:nvSpPr>
          <p:spPr>
            <a:xfrm>
              <a:off x="2151340" y="2187007"/>
              <a:ext cx="478790" cy="538480"/>
            </a:xfrm>
            <a:custGeom>
              <a:avLst/>
              <a:gdLst>
                <a:gd name="txL" fmla="*/ 0 w 478789"/>
                <a:gd name="txT" fmla="*/ 0 h 538480"/>
                <a:gd name="txR" fmla="*/ 478789 w 478789"/>
                <a:gd name="txB" fmla="*/ 538480 h 538480"/>
              </a:gdLst>
              <a:ahLst/>
              <a:cxnLst/>
              <a:rect l="txL" t="txT" r="txR" b="txB"/>
              <a:pathLst>
                <a:path w="478789" h="538480">
                  <a:moveTo>
                    <a:pt x="478384" y="538014"/>
                  </a:moveTo>
                  <a:lnTo>
                    <a:pt x="0" y="0"/>
                  </a:lnTo>
                </a:path>
              </a:pathLst>
            </a:custGeom>
            <a:noFill/>
            <a:ln w="4931" cap="flat" cmpd="sng">
              <a:solidFill>
                <a:srgbClr val="000000">
                  <a:alpha val="100000"/>
                </a:srgbClr>
              </a:solidFill>
              <a:prstDash val="solid"/>
              <a:miter lim="800000"/>
              <a:headEnd type="none" w="med" len="med"/>
              <a:tailEnd type="none" w="med" len="med"/>
            </a:ln>
          </p:spPr>
          <p:txBody>
            <a:bodyPr/>
            <a:p>
              <a:endParaRPr lang="en-US"/>
            </a:p>
          </p:txBody>
        </p:sp>
        <p:sp>
          <p:nvSpPr>
            <p:cNvPr id="74786" name="object 31"/>
            <p:cNvSpPr/>
            <p:nvPr/>
          </p:nvSpPr>
          <p:spPr>
            <a:xfrm>
              <a:off x="2868693" y="2187007"/>
              <a:ext cx="0" cy="538480"/>
            </a:xfrm>
            <a:custGeom>
              <a:avLst/>
              <a:gdLst>
                <a:gd name="txL" fmla="*/ 0 w 0"/>
                <a:gd name="txT" fmla="*/ 0 h 538480"/>
                <a:gd name="txR" fmla="*/ 0 w 0"/>
                <a:gd name="txB" fmla="*/ 538480 h 538480"/>
              </a:gdLst>
              <a:ahLst/>
              <a:cxnLst/>
              <a:rect l="txL" t="txT" r="txR" b="txB"/>
              <a:pathLst>
                <a:path h="538480">
                  <a:moveTo>
                    <a:pt x="0" y="538014"/>
                  </a:moveTo>
                  <a:lnTo>
                    <a:pt x="0" y="0"/>
                  </a:lnTo>
                </a:path>
              </a:pathLst>
            </a:custGeom>
            <a:noFill/>
            <a:ln w="4931" cap="flat" cmpd="sng">
              <a:solidFill>
                <a:srgbClr val="000000">
                  <a:alpha val="100000"/>
                </a:srgbClr>
              </a:solidFill>
              <a:prstDash val="solid"/>
              <a:miter lim="800000"/>
              <a:headEnd type="none" w="med" len="med"/>
              <a:tailEnd type="none" w="med" len="med"/>
            </a:ln>
          </p:spPr>
          <p:txBody>
            <a:bodyPr/>
            <a:p>
              <a:endParaRPr lang="en-US"/>
            </a:p>
          </p:txBody>
        </p:sp>
        <p:sp>
          <p:nvSpPr>
            <p:cNvPr id="74787" name="object 32"/>
            <p:cNvSpPr/>
            <p:nvPr/>
          </p:nvSpPr>
          <p:spPr>
            <a:xfrm>
              <a:off x="2390533" y="2187007"/>
              <a:ext cx="239395" cy="538480"/>
            </a:xfrm>
            <a:custGeom>
              <a:avLst/>
              <a:gdLst>
                <a:gd name="txL" fmla="*/ 0 w 239394"/>
                <a:gd name="txT" fmla="*/ 0 h 538480"/>
                <a:gd name="txR" fmla="*/ 239394 w 239394"/>
                <a:gd name="txB" fmla="*/ 538480 h 538480"/>
              </a:gdLst>
              <a:ahLst/>
              <a:cxnLst/>
              <a:rect l="txL" t="txT" r="txR" b="txB"/>
              <a:pathLst>
                <a:path w="239394" h="538480">
                  <a:moveTo>
                    <a:pt x="239192" y="538014"/>
                  </a:moveTo>
                  <a:lnTo>
                    <a:pt x="0" y="0"/>
                  </a:lnTo>
                </a:path>
              </a:pathLst>
            </a:custGeom>
            <a:noFill/>
            <a:ln w="4931" cap="flat" cmpd="sng">
              <a:solidFill>
                <a:srgbClr val="000000">
                  <a:alpha val="100000"/>
                </a:srgbClr>
              </a:solidFill>
              <a:prstDash val="solid"/>
              <a:miter lim="800000"/>
              <a:headEnd type="none" w="med" len="med"/>
              <a:tailEnd type="none" w="med" len="med"/>
            </a:ln>
          </p:spPr>
          <p:txBody>
            <a:bodyPr/>
            <a:p>
              <a:endParaRPr lang="en-US"/>
            </a:p>
          </p:txBody>
        </p:sp>
        <p:sp>
          <p:nvSpPr>
            <p:cNvPr id="74788" name="object 33"/>
            <p:cNvSpPr/>
            <p:nvPr/>
          </p:nvSpPr>
          <p:spPr>
            <a:xfrm>
              <a:off x="2151340" y="2187007"/>
              <a:ext cx="478790" cy="538480"/>
            </a:xfrm>
            <a:custGeom>
              <a:avLst/>
              <a:gdLst>
                <a:gd name="txL" fmla="*/ 0 w 478789"/>
                <a:gd name="txT" fmla="*/ 0 h 538480"/>
                <a:gd name="txR" fmla="*/ 478789 w 478789"/>
                <a:gd name="txB" fmla="*/ 538480 h 538480"/>
              </a:gdLst>
              <a:ahLst/>
              <a:cxnLst/>
              <a:rect l="txL" t="txT" r="txR" b="txB"/>
              <a:pathLst>
                <a:path w="478789" h="538480">
                  <a:moveTo>
                    <a:pt x="0" y="538014"/>
                  </a:moveTo>
                  <a:lnTo>
                    <a:pt x="478384" y="0"/>
                  </a:lnTo>
                </a:path>
              </a:pathLst>
            </a:custGeom>
            <a:noFill/>
            <a:ln w="4931" cap="flat" cmpd="sng">
              <a:solidFill>
                <a:srgbClr val="000000">
                  <a:alpha val="100000"/>
                </a:srgbClr>
              </a:solidFill>
              <a:prstDash val="solid"/>
              <a:miter lim="800000"/>
              <a:headEnd type="none" w="med" len="med"/>
              <a:tailEnd type="none" w="med" len="med"/>
            </a:ln>
          </p:spPr>
          <p:txBody>
            <a:bodyPr/>
            <a:p>
              <a:endParaRPr lang="en-US"/>
            </a:p>
          </p:txBody>
        </p:sp>
        <p:sp>
          <p:nvSpPr>
            <p:cNvPr id="74789" name="object 34"/>
            <p:cNvSpPr/>
            <p:nvPr/>
          </p:nvSpPr>
          <p:spPr>
            <a:xfrm>
              <a:off x="2868693" y="2187007"/>
              <a:ext cx="239395" cy="538480"/>
            </a:xfrm>
            <a:custGeom>
              <a:avLst/>
              <a:gdLst>
                <a:gd name="txL" fmla="*/ 0 w 239394"/>
                <a:gd name="txT" fmla="*/ 0 h 538480"/>
                <a:gd name="txR" fmla="*/ 239394 w 239394"/>
                <a:gd name="txB" fmla="*/ 538480 h 538480"/>
              </a:gdLst>
              <a:ahLst/>
              <a:cxnLst/>
              <a:rect l="txL" t="txT" r="txR" b="txB"/>
              <a:pathLst>
                <a:path w="239394" h="538480">
                  <a:moveTo>
                    <a:pt x="239192" y="538014"/>
                  </a:moveTo>
                  <a:lnTo>
                    <a:pt x="0" y="0"/>
                  </a:lnTo>
                </a:path>
              </a:pathLst>
            </a:custGeom>
            <a:noFill/>
            <a:ln w="4931" cap="flat" cmpd="sng">
              <a:solidFill>
                <a:srgbClr val="000000">
                  <a:alpha val="100000"/>
                </a:srgbClr>
              </a:solidFill>
              <a:prstDash val="solid"/>
              <a:miter lim="800000"/>
              <a:headEnd type="none" w="med" len="med"/>
              <a:tailEnd type="none" w="med" len="med"/>
            </a:ln>
          </p:spPr>
          <p:txBody>
            <a:bodyPr/>
            <a:p>
              <a:endParaRPr lang="en-US"/>
            </a:p>
          </p:txBody>
        </p:sp>
      </p:grpSp>
      <p:sp>
        <p:nvSpPr>
          <p:cNvPr id="74758" name="object 35"/>
          <p:cNvSpPr txBox="1"/>
          <p:nvPr/>
        </p:nvSpPr>
        <p:spPr>
          <a:xfrm>
            <a:off x="2054225" y="5667375"/>
            <a:ext cx="8421688" cy="709295"/>
          </a:xfrm>
          <a:prstGeom prst="rect">
            <a:avLst/>
          </a:prstGeom>
          <a:solidFill>
            <a:schemeClr val="accent1"/>
          </a:solidFill>
          <a:ln w="9525">
            <a:noFill/>
          </a:ln>
        </p:spPr>
        <p:txBody>
          <a:bodyPr lIns="0" tIns="13848" rIns="0" bIns="0">
            <a:spAutoFit/>
          </a:bodyPr>
          <a:p>
            <a:pPr marL="374650" indent="-350520" defTabSz="449580">
              <a:lnSpc>
                <a:spcPct val="103000"/>
              </a:lnSpc>
              <a:spcBef>
                <a:spcPts val="115"/>
              </a:spcBef>
              <a:buClr>
                <a:srgbClr val="3333B2"/>
              </a:buClr>
              <a:buChar char="►"/>
              <a:tabLst>
                <a:tab pos="376555" algn="l"/>
              </a:tabLst>
            </a:pPr>
            <a:r>
              <a:rPr lang="en-US" altLang="x-none" sz="2200" dirty="0">
                <a:latin typeface="Tahoma" panose="020B0604030504040204" pitchFamily="34" charset="0"/>
                <a:cs typeface="Tahoma" panose="020B0604030504040204" pitchFamily="34" charset="0"/>
              </a:rPr>
              <a:t>How to select the next </a:t>
            </a:r>
            <a:r>
              <a:rPr lang="en-US" altLang="x-none" sz="2200" i="1" dirty="0">
                <a:latin typeface="Arial" panose="020B0604020202020204" pitchFamily="34" charset="0"/>
                <a:cs typeface="Arial" panose="020B0604020202020204" pitchFamily="34" charset="0"/>
              </a:rPr>
              <a:t>matching </a:t>
            </a:r>
            <a:r>
              <a:rPr lang="en-US" altLang="x-none" sz="2200" dirty="0">
                <a:latin typeface="Tahoma" panose="020B0604030504040204" pitchFamily="34" charset="0"/>
                <a:cs typeface="Tahoma" panose="020B0604030504040204" pitchFamily="34" charset="0"/>
              </a:rPr>
              <a:t>based on the throughput observed in  previous communications?</a:t>
            </a:r>
            <a:endParaRPr lang="en-US" altLang="x-none" sz="2200" dirty="0">
              <a:latin typeface="Tahoma" panose="020B0604030504040204" pitchFamily="34" charset="0"/>
              <a:ea typeface="Tahoma" panose="020B0604030504040204" pitchFamily="34" charset="0"/>
            </a:endParaRPr>
          </a:p>
        </p:txBody>
      </p:sp>
      <p:pic>
        <p:nvPicPr>
          <p:cNvPr id="74759" name="object 36"/>
          <p:cNvPicPr>
            <a:picLocks noChangeAspect="1"/>
          </p:cNvPicPr>
          <p:nvPr/>
        </p:nvPicPr>
        <p:blipFill>
          <a:blip r:embed="rId16"/>
          <a:stretch>
            <a:fillRect/>
          </a:stretch>
        </p:blipFill>
        <p:spPr>
          <a:xfrm>
            <a:off x="1524000" y="0"/>
            <a:ext cx="9139238" cy="504825"/>
          </a:xfrm>
          <a:prstGeom prst="rect">
            <a:avLst/>
          </a:prstGeom>
          <a:noFill/>
          <a:ln w="9525">
            <a:noFill/>
          </a:ln>
        </p:spPr>
      </p:pic>
      <p:sp>
        <p:nvSpPr>
          <p:cNvPr id="37" name="object 37"/>
          <p:cNvSpPr txBox="1">
            <a:spLocks noGrp="1"/>
          </p:cNvSpPr>
          <p:nvPr>
            <p:ph type="title"/>
          </p:nvPr>
        </p:nvSpPr>
        <p:spPr>
          <a:xfrm>
            <a:off x="1565275" y="477"/>
            <a:ext cx="4491038" cy="464185"/>
          </a:xfrm>
        </p:spPr>
        <p:txBody>
          <a:bodyPr vert="horz" wrap="square" lIns="0" tIns="33992" rIns="0" bIns="0" numCol="1" rtlCol="0" anchor="ctr" anchorCtr="0" compatLnSpc="1">
            <a:spAutoFit/>
          </a:bodyPr>
          <a:lstStyle/>
          <a:p>
            <a:pPr marL="50165" marR="0" lvl="0" indent="0" algn="l" defTabSz="449580" rtl="0" eaLnBrk="0" fontAlgn="base" latinLnBrk="0" hangingPunct="0">
              <a:lnSpc>
                <a:spcPct val="100000"/>
              </a:lnSpc>
              <a:spcBef>
                <a:spcPts val="270"/>
              </a:spcBef>
              <a:spcAft>
                <a:spcPct val="0"/>
              </a:spcAft>
              <a:buClr>
                <a:srgbClr val="000000"/>
              </a:buClr>
              <a:buSzPct val="100000"/>
              <a:buFont typeface="Times New Roman" panose="02020603050405020304" pitchFamily="18" charset="0"/>
              <a:buNone/>
              <a:defRPr/>
            </a:pPr>
            <a:r>
              <a:rPr kumimoji="0" sz="2800" b="0" i="0" u="none" strike="noStrike" kern="1200" cap="none" spc="-1041" normalizeH="0" baseline="0" noProof="0" dirty="0">
                <a:ln>
                  <a:noFill/>
                </a:ln>
                <a:solidFill>
                  <a:srgbClr val="000000"/>
                </a:solidFill>
                <a:effectLst/>
                <a:uLnTx/>
                <a:uFillTx/>
                <a:latin typeface="+mj-lt"/>
                <a:ea typeface="+mj-ea"/>
                <a:cs typeface="+mj-cs"/>
              </a:rPr>
              <a:t>D</a:t>
            </a:r>
            <a:r>
              <a:rPr kumimoji="0" sz="3300" b="0" i="0" u="none" strike="noStrike" kern="1200" cap="none" spc="-1560" normalizeH="0" baseline="-15000" noProof="0" dirty="0">
                <a:ln>
                  <a:noFill/>
                </a:ln>
                <a:solidFill>
                  <a:srgbClr val="000000"/>
                </a:solidFill>
                <a:effectLst/>
                <a:uLnTx/>
                <a:uFillTx/>
                <a:latin typeface="Tahoma" panose="020B0604030504040204"/>
                <a:ea typeface="+mj-ea"/>
                <a:cs typeface="Tahoma" panose="020B0604030504040204"/>
              </a:rPr>
              <a:t>.</a:t>
            </a:r>
            <a:r>
              <a:rPr kumimoji="0" sz="3300" b="0" i="0" u="none" strike="noStrike" kern="1200" cap="none" spc="1398" normalizeH="0" baseline="-15000" noProof="0" dirty="0">
                <a:ln>
                  <a:noFill/>
                </a:ln>
                <a:solidFill>
                  <a:srgbClr val="000000"/>
                </a:solidFill>
                <a:effectLst/>
                <a:uLnTx/>
                <a:uFillTx/>
                <a:latin typeface="Tahoma" panose="020B0604030504040204"/>
                <a:ea typeface="+mj-ea"/>
                <a:cs typeface="Tahoma" panose="020B0604030504040204"/>
              </a:rPr>
              <a:t> </a:t>
            </a:r>
            <a:r>
              <a:rPr kumimoji="0" sz="2800" b="0" i="0" u="none" strike="noStrike" kern="1200" cap="none" spc="-79" normalizeH="0" baseline="0" noProof="0" dirty="0">
                <a:ln>
                  <a:noFill/>
                </a:ln>
                <a:solidFill>
                  <a:srgbClr val="000000"/>
                </a:solidFill>
                <a:effectLst/>
                <a:uLnTx/>
                <a:uFillTx/>
                <a:latin typeface="+mj-lt"/>
                <a:ea typeface="+mj-ea"/>
                <a:cs typeface="+mj-cs"/>
              </a:rPr>
              <a:t>ynamic</a:t>
            </a:r>
            <a:r>
              <a:rPr kumimoji="0" sz="2800" b="0" i="0" u="none" strike="noStrike" kern="1200" cap="none" spc="258" normalizeH="0" baseline="0" noProof="0" dirty="0">
                <a:ln>
                  <a:noFill/>
                </a:ln>
                <a:solidFill>
                  <a:srgbClr val="000000"/>
                </a:solidFill>
                <a:effectLst/>
                <a:uLnTx/>
                <a:uFillTx/>
                <a:latin typeface="+mj-lt"/>
                <a:ea typeface="+mj-ea"/>
                <a:cs typeface="+mj-cs"/>
              </a:rPr>
              <a:t> </a:t>
            </a:r>
            <a:r>
              <a:rPr kumimoji="0" sz="2800" b="0" i="0" u="none" strike="noStrike" kern="1200" cap="none" spc="-109" normalizeH="0" baseline="0" noProof="0" dirty="0">
                <a:ln>
                  <a:noFill/>
                </a:ln>
                <a:solidFill>
                  <a:srgbClr val="000000"/>
                </a:solidFill>
                <a:effectLst/>
                <a:uLnTx/>
                <a:uFillTx/>
                <a:latin typeface="+mj-lt"/>
                <a:ea typeface="+mj-ea"/>
                <a:cs typeface="+mj-cs"/>
              </a:rPr>
              <a:t>channel</a:t>
            </a:r>
            <a:r>
              <a:rPr kumimoji="0" sz="2800" b="0" i="0" u="none" strike="noStrike" kern="1200" cap="none" spc="248" normalizeH="0" baseline="0" noProof="0" dirty="0">
                <a:ln>
                  <a:noFill/>
                </a:ln>
                <a:solidFill>
                  <a:srgbClr val="000000"/>
                </a:solidFill>
                <a:effectLst/>
                <a:uLnTx/>
                <a:uFillTx/>
                <a:latin typeface="+mj-lt"/>
                <a:ea typeface="+mj-ea"/>
                <a:cs typeface="+mj-cs"/>
              </a:rPr>
              <a:t> </a:t>
            </a:r>
            <a:r>
              <a:rPr kumimoji="0" sz="2800" b="0" i="0" u="none" strike="noStrike" kern="1200" cap="none" spc="-99" normalizeH="0" baseline="0" noProof="0" dirty="0">
                <a:ln>
                  <a:noFill/>
                </a:ln>
                <a:solidFill>
                  <a:srgbClr val="000000"/>
                </a:solidFill>
                <a:effectLst/>
                <a:uLnTx/>
                <a:uFillTx/>
                <a:latin typeface="+mj-lt"/>
                <a:ea typeface="+mj-ea"/>
                <a:cs typeface="+mj-cs"/>
              </a:rPr>
              <a:t>selection</a:t>
            </a:r>
            <a:endParaRPr kumimoji="0" sz="2800" b="0" i="0" u="none" strike="noStrike" kern="1200" cap="none" spc="0" normalizeH="0" baseline="0" noProof="0">
              <a:ln>
                <a:noFill/>
              </a:ln>
              <a:solidFill>
                <a:srgbClr val="000000"/>
              </a:solidFill>
              <a:effectLst/>
              <a:uLnTx/>
              <a:uFillTx/>
              <a:latin typeface="Tahoma" panose="020B0604030504040204"/>
              <a:ea typeface="+mj-ea"/>
              <a:cs typeface="Tahoma" panose="020B0604030504040204"/>
            </a:endParaRPr>
          </a:p>
        </p:txBody>
      </p:sp>
      <p:sp>
        <p:nvSpPr>
          <p:cNvPr id="3" name="Slide Number Placeholder 2"/>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ransition>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5778" name="object 2"/>
          <p:cNvPicPr>
            <a:picLocks noChangeAspect="1"/>
          </p:cNvPicPr>
          <p:nvPr/>
        </p:nvPicPr>
        <p:blipFill>
          <a:blip r:embed="rId1"/>
          <a:stretch>
            <a:fillRect/>
          </a:stretch>
        </p:blipFill>
        <p:spPr>
          <a:xfrm>
            <a:off x="4862513" y="1054100"/>
            <a:ext cx="2533650" cy="1643063"/>
          </a:xfrm>
          <a:prstGeom prst="rect">
            <a:avLst/>
          </a:prstGeom>
          <a:noFill/>
          <a:ln w="9525">
            <a:noFill/>
          </a:ln>
        </p:spPr>
      </p:pic>
      <p:sp>
        <p:nvSpPr>
          <p:cNvPr id="3" name="object 3"/>
          <p:cNvSpPr txBox="1"/>
          <p:nvPr/>
        </p:nvSpPr>
        <p:spPr>
          <a:xfrm>
            <a:off x="2054225" y="2932113"/>
            <a:ext cx="7958138" cy="360680"/>
          </a:xfrm>
          <a:prstGeom prst="rect">
            <a:avLst/>
          </a:prstGeom>
          <a:solidFill>
            <a:schemeClr val="accent1"/>
          </a:solidFill>
        </p:spPr>
        <p:txBody>
          <a:bodyPr lIns="0" tIns="22661" rIns="0" bIns="0">
            <a:spAutoFit/>
          </a:bodyPr>
          <a:lstStyle/>
          <a:p>
            <a:pPr marL="375285" marR="0" indent="-351155" defTabSz="449580">
              <a:spcBef>
                <a:spcPts val="180"/>
              </a:spcBef>
              <a:buClr>
                <a:srgbClr val="3333B2"/>
              </a:buClr>
              <a:buSzTx/>
              <a:buFontTx/>
              <a:buChar char="►"/>
              <a:tabLst>
                <a:tab pos="375920" algn="l"/>
              </a:tabLst>
              <a:defRPr/>
            </a:pPr>
            <a:r>
              <a:rPr kumimoji="0" sz="2200" kern="1200" cap="none" spc="-139" normalizeH="0" baseline="0" noProof="0" dirty="0">
                <a:latin typeface="Tahoma" panose="020B0604030504040204"/>
                <a:ea typeface="WenQuanYi Zen Hei Sharp"/>
                <a:cs typeface="Tahoma" panose="020B0604030504040204"/>
              </a:rPr>
              <a:t>where</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30" normalizeH="0" baseline="0" noProof="0" dirty="0">
                <a:latin typeface="Tahoma" panose="020B0604030504040204"/>
                <a:ea typeface="WenQuanYi Zen Hei Sharp"/>
                <a:cs typeface="Tahoma" panose="020B0604030504040204"/>
              </a:rPr>
              <a:t>to</a:t>
            </a:r>
            <a:r>
              <a:rPr kumimoji="0" sz="2200" kern="1200" cap="none" spc="50" normalizeH="0" baseline="0" noProof="0" dirty="0">
                <a:latin typeface="Tahoma" panose="020B0604030504040204"/>
                <a:ea typeface="WenQuanYi Zen Hei Sharp"/>
                <a:cs typeface="Tahoma" panose="020B0604030504040204"/>
              </a:rPr>
              <a:t> </a:t>
            </a:r>
            <a:r>
              <a:rPr kumimoji="0" sz="2200" kern="1200" cap="none" spc="-99" normalizeH="0" baseline="0" noProof="0" dirty="0">
                <a:latin typeface="Tahoma" panose="020B0604030504040204"/>
                <a:ea typeface="WenQuanYi Zen Hei Sharp"/>
                <a:cs typeface="Tahoma" panose="020B0604030504040204"/>
              </a:rPr>
              <a:t>evaluate</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a</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59" normalizeH="0" baseline="0" noProof="0" dirty="0">
                <a:latin typeface="Tahoma" panose="020B0604030504040204"/>
                <a:ea typeface="WenQuanYi Zen Hei Sharp"/>
                <a:cs typeface="Tahoma" panose="020B0604030504040204"/>
              </a:rPr>
              <a:t>costly</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59" normalizeH="0" baseline="0" noProof="0" dirty="0">
                <a:latin typeface="Tahoma" panose="020B0604030504040204"/>
                <a:ea typeface="WenQuanYi Zen Hei Sharp"/>
                <a:cs typeface="Tahoma" panose="020B0604030504040204"/>
              </a:rPr>
              <a:t>function</a:t>
            </a:r>
            <a:r>
              <a:rPr kumimoji="0" sz="2200" kern="1200" cap="none" spc="50" normalizeH="0" baseline="0" noProof="0" dirty="0">
                <a:latin typeface="Tahoma" panose="020B0604030504040204"/>
                <a:ea typeface="WenQuanYi Zen Hei Sharp"/>
                <a:cs typeface="Tahoma" panose="020B0604030504040204"/>
              </a:rPr>
              <a:t> </a:t>
            </a:r>
            <a:r>
              <a:rPr kumimoji="0" sz="2200" kern="1200" cap="none" spc="-50" normalizeH="0" baseline="0" noProof="0" dirty="0">
                <a:latin typeface="Tahoma" panose="020B0604030504040204"/>
                <a:ea typeface="WenQuanYi Zen Hei Sharp"/>
                <a:cs typeface="Tahoma" panose="020B0604030504040204"/>
              </a:rPr>
              <a:t>in</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119" normalizeH="0" baseline="0" noProof="0" dirty="0">
                <a:latin typeface="Tahoma" panose="020B0604030504040204"/>
                <a:ea typeface="WenQuanYi Zen Hei Sharp"/>
                <a:cs typeface="Tahoma" panose="020B0604030504040204"/>
              </a:rPr>
              <a:t>order</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30" normalizeH="0" baseline="0" noProof="0" dirty="0">
                <a:latin typeface="Tahoma" panose="020B0604030504040204"/>
                <a:ea typeface="WenQuanYi Zen Hei Sharp"/>
                <a:cs typeface="Tahoma" panose="020B0604030504040204"/>
              </a:rPr>
              <a:t>to</a:t>
            </a:r>
            <a:r>
              <a:rPr kumimoji="0" sz="2200" kern="1200" cap="none" spc="50" normalizeH="0" baseline="0" noProof="0" dirty="0">
                <a:latin typeface="Tahoma" panose="020B0604030504040204"/>
                <a:ea typeface="WenQuanYi Zen Hei Sharp"/>
                <a:cs typeface="Tahoma" panose="020B0604030504040204"/>
              </a:rPr>
              <a:t> </a:t>
            </a:r>
            <a:r>
              <a:rPr kumimoji="0" sz="2200" kern="1200" cap="none" spc="-59" normalizeH="0" baseline="0" noProof="0" dirty="0">
                <a:latin typeface="Tahoma" panose="020B0604030504040204"/>
                <a:ea typeface="WenQuanYi Zen Hei Sharp"/>
                <a:cs typeface="Tahoma" panose="020B0604030504040204"/>
              </a:rPr>
              <a:t>find</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40" normalizeH="0" baseline="0" noProof="0" dirty="0">
                <a:latin typeface="Tahoma" panose="020B0604030504040204"/>
                <a:ea typeface="WenQuanYi Zen Hei Sharp"/>
                <a:cs typeface="Tahoma" panose="020B0604030504040204"/>
              </a:rPr>
              <a:t>its</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79" normalizeH="0" baseline="0" noProof="0" dirty="0">
                <a:latin typeface="Tahoma" panose="020B0604030504040204"/>
                <a:ea typeface="WenQuanYi Zen Hei Sharp"/>
                <a:cs typeface="Tahoma" panose="020B0604030504040204"/>
              </a:rPr>
              <a:t>maximum?</a:t>
            </a:r>
            <a:endParaRPr kumimoji="0" sz="2200" kern="1200" cap="none" spc="0" normalizeH="0" baseline="0" noProof="0">
              <a:latin typeface="Tahoma" panose="020B0604030504040204"/>
              <a:ea typeface="WenQuanYi Zen Hei Sharp"/>
              <a:cs typeface="Tahoma" panose="020B0604030504040204"/>
            </a:endParaRPr>
          </a:p>
        </p:txBody>
      </p:sp>
      <p:sp>
        <p:nvSpPr>
          <p:cNvPr id="4" name="object 4"/>
          <p:cNvSpPr txBox="1"/>
          <p:nvPr/>
        </p:nvSpPr>
        <p:spPr>
          <a:xfrm>
            <a:off x="1616075" y="95250"/>
            <a:ext cx="76200" cy="377190"/>
          </a:xfrm>
          <a:prstGeom prst="rect">
            <a:avLst/>
          </a:prstGeom>
        </p:spPr>
        <p:txBody>
          <a:bodyPr lIns="0" tIns="39027" rIns="0" bIns="0">
            <a:spAutoFit/>
          </a:bodyPr>
          <a:lstStyle/>
          <a:p>
            <a:pPr marR="0" defTabSz="449580">
              <a:spcBef>
                <a:spcPts val="305"/>
              </a:spcBef>
              <a:buClrTx/>
              <a:buSzTx/>
              <a:buFontTx/>
              <a:buNone/>
              <a:defRPr/>
            </a:pPr>
            <a:r>
              <a:rPr kumimoji="0" sz="2200" kern="1200" cap="none" spc="-5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p:txBody>
      </p:sp>
      <p:pic>
        <p:nvPicPr>
          <p:cNvPr id="75781" name="object 5"/>
          <p:cNvPicPr>
            <a:picLocks noChangeAspect="1"/>
          </p:cNvPicPr>
          <p:nvPr/>
        </p:nvPicPr>
        <p:blipFill>
          <a:blip r:embed="rId2"/>
          <a:stretch>
            <a:fillRect/>
          </a:stretch>
        </p:blipFill>
        <p:spPr>
          <a:xfrm>
            <a:off x="1524000" y="0"/>
            <a:ext cx="9139238" cy="504825"/>
          </a:xfrm>
          <a:prstGeom prst="rect">
            <a:avLst/>
          </a:prstGeom>
          <a:noFill/>
          <a:ln w="9525">
            <a:noFill/>
          </a:ln>
        </p:spPr>
      </p:pic>
      <p:sp>
        <p:nvSpPr>
          <p:cNvPr id="6" name="object 6"/>
          <p:cNvSpPr txBox="1">
            <a:spLocks noGrp="1"/>
          </p:cNvSpPr>
          <p:nvPr>
            <p:ph type="title"/>
          </p:nvPr>
        </p:nvSpPr>
        <p:spPr>
          <a:xfrm>
            <a:off x="1523365" y="46355"/>
            <a:ext cx="8488680" cy="912495"/>
          </a:xfrm>
        </p:spPr>
        <p:txBody>
          <a:bodyPr vert="horz" wrap="square" lIns="0" tIns="143520" rIns="0" bIns="0" numCol="1" rtlCol="0" anchor="ctr" anchorCtr="0" compatLnSpc="1">
            <a:spAutoFit/>
          </a:bodyPr>
          <a:lstStyle/>
          <a:p>
            <a:pPr marL="25400" marR="0" lvl="0" indent="0" algn="l" defTabSz="449580" rtl="0" eaLnBrk="0" fontAlgn="base" latinLnBrk="0" hangingPunct="0">
              <a:lnSpc>
                <a:spcPct val="100000"/>
              </a:lnSpc>
              <a:spcBef>
                <a:spcPts val="1130"/>
              </a:spcBef>
              <a:spcAft>
                <a:spcPct val="0"/>
              </a:spcAft>
              <a:buClr>
                <a:srgbClr val="000000"/>
              </a:buClr>
              <a:buSzPct val="100000"/>
              <a:buFont typeface="Times New Roman" panose="02020603050405020304" pitchFamily="18" charset="0"/>
              <a:buNone/>
              <a:defRPr/>
            </a:pPr>
            <a:r>
              <a:rPr kumimoji="0" sz="2800" b="1" i="0" u="none" strike="noStrike" kern="1200" cap="none" spc="-40" normalizeH="0" baseline="0" noProof="0" dirty="0">
                <a:ln>
                  <a:noFill/>
                </a:ln>
                <a:solidFill>
                  <a:srgbClr val="000000"/>
                </a:solidFill>
                <a:effectLst/>
                <a:uLnTx/>
                <a:uFillTx/>
                <a:latin typeface="+mj-lt"/>
                <a:ea typeface="+mj-ea"/>
                <a:cs typeface="+mj-cs"/>
              </a:rPr>
              <a:t>Dynamic</a:t>
            </a:r>
            <a:r>
              <a:rPr kumimoji="0" sz="2800" b="1" i="0" u="none" strike="noStrike" kern="1200" cap="none" spc="268" normalizeH="0" baseline="0" noProof="0" dirty="0">
                <a:ln>
                  <a:noFill/>
                </a:ln>
                <a:solidFill>
                  <a:srgbClr val="000000"/>
                </a:solidFill>
                <a:effectLst/>
                <a:uLnTx/>
                <a:uFillTx/>
                <a:latin typeface="+mj-lt"/>
                <a:ea typeface="+mj-ea"/>
                <a:cs typeface="+mj-cs"/>
              </a:rPr>
              <a:t> </a:t>
            </a:r>
            <a:r>
              <a:rPr kumimoji="0" sz="2800" b="1" i="0" u="none" strike="noStrike" kern="1200" cap="none" spc="-50" normalizeH="0" baseline="0" noProof="0" dirty="0">
                <a:ln>
                  <a:noFill/>
                </a:ln>
                <a:solidFill>
                  <a:srgbClr val="000000"/>
                </a:solidFill>
                <a:effectLst/>
                <a:uLnTx/>
                <a:uFillTx/>
                <a:latin typeface="+mj-lt"/>
                <a:ea typeface="+mj-ea"/>
                <a:cs typeface="+mj-cs"/>
              </a:rPr>
              <a:t>allocation</a:t>
            </a:r>
            <a:r>
              <a:rPr kumimoji="0" sz="2800" b="1" i="0" u="none" strike="noStrike" kern="1200" cap="none" spc="268" normalizeH="0" baseline="0" noProof="0" dirty="0">
                <a:ln>
                  <a:noFill/>
                </a:ln>
                <a:solidFill>
                  <a:srgbClr val="000000"/>
                </a:solidFill>
                <a:effectLst/>
                <a:uLnTx/>
                <a:uFillTx/>
                <a:latin typeface="+mj-lt"/>
                <a:ea typeface="+mj-ea"/>
                <a:cs typeface="+mj-cs"/>
              </a:rPr>
              <a:t> </a:t>
            </a:r>
            <a:r>
              <a:rPr kumimoji="0" sz="2800" b="1" i="0" u="none" strike="noStrike" kern="1200" cap="none" spc="-59" normalizeH="0" baseline="0" noProof="0" dirty="0">
                <a:ln>
                  <a:noFill/>
                </a:ln>
                <a:solidFill>
                  <a:srgbClr val="000000"/>
                </a:solidFill>
                <a:effectLst/>
                <a:uLnTx/>
                <a:uFillTx/>
                <a:latin typeface="+mj-lt"/>
                <a:ea typeface="+mj-ea"/>
                <a:cs typeface="+mj-cs"/>
              </a:rPr>
              <a:t>of</a:t>
            </a:r>
            <a:r>
              <a:rPr kumimoji="0" sz="2800" b="1" i="0" u="none" strike="noStrike" kern="1200" cap="none" spc="268" normalizeH="0" baseline="0" noProof="0" dirty="0">
                <a:ln>
                  <a:noFill/>
                </a:ln>
                <a:solidFill>
                  <a:srgbClr val="000000"/>
                </a:solidFill>
                <a:effectLst/>
                <a:uLnTx/>
                <a:uFillTx/>
                <a:latin typeface="+mj-lt"/>
                <a:ea typeface="+mj-ea"/>
                <a:cs typeface="+mj-cs"/>
              </a:rPr>
              <a:t> </a:t>
            </a:r>
            <a:r>
              <a:rPr kumimoji="0" sz="2800" b="1" i="0" u="none" strike="noStrike" kern="1200" cap="none" spc="-50" normalizeH="0" baseline="0" noProof="0" dirty="0">
                <a:ln>
                  <a:noFill/>
                </a:ln>
                <a:solidFill>
                  <a:srgbClr val="000000"/>
                </a:solidFill>
                <a:effectLst/>
                <a:uLnTx/>
                <a:uFillTx/>
                <a:latin typeface="+mj-lt"/>
                <a:ea typeface="+mj-ea"/>
                <a:cs typeface="+mj-cs"/>
              </a:rPr>
              <a:t>computational</a:t>
            </a:r>
            <a:r>
              <a:rPr kumimoji="0" sz="2800" b="1" i="0" u="none" strike="noStrike" kern="1200" cap="none" spc="268" normalizeH="0" baseline="0" noProof="0" dirty="0">
                <a:ln>
                  <a:noFill/>
                </a:ln>
                <a:solidFill>
                  <a:srgbClr val="000000"/>
                </a:solidFill>
                <a:effectLst/>
                <a:uLnTx/>
                <a:uFillTx/>
                <a:latin typeface="+mj-lt"/>
                <a:ea typeface="+mj-ea"/>
                <a:cs typeface="+mj-cs"/>
              </a:rPr>
              <a:t> </a:t>
            </a:r>
            <a:r>
              <a:rPr kumimoji="0" sz="2800" b="1" i="0" u="none" strike="noStrike" kern="1200" cap="none" spc="-149" normalizeH="0" baseline="0" noProof="0" dirty="0">
                <a:ln>
                  <a:noFill/>
                </a:ln>
                <a:solidFill>
                  <a:srgbClr val="000000"/>
                </a:solidFill>
                <a:effectLst/>
                <a:uLnTx/>
                <a:uFillTx/>
                <a:latin typeface="+mj-lt"/>
                <a:ea typeface="+mj-ea"/>
                <a:cs typeface="+mj-cs"/>
              </a:rPr>
              <a:t>resources</a:t>
            </a:r>
            <a:br>
              <a:rPr kumimoji="0" sz="2800" b="1" i="0" u="none" strike="noStrike" kern="1200" cap="none" spc="-149" normalizeH="0" baseline="0" noProof="0" dirty="0">
                <a:ln>
                  <a:noFill/>
                </a:ln>
                <a:solidFill>
                  <a:srgbClr val="000000"/>
                </a:solidFill>
                <a:effectLst/>
                <a:uLnTx/>
                <a:uFillTx/>
                <a:latin typeface="+mj-lt"/>
                <a:ea typeface="+mj-ea"/>
                <a:cs typeface="+mj-cs"/>
              </a:rPr>
            </a:br>
            <a:r>
              <a:rPr kumimoji="0" sz="2200" b="1" i="0" u="none" strike="noStrike" kern="1200" cap="none" spc="-59" normalizeH="0" baseline="0" noProof="0" dirty="0">
                <a:ln>
                  <a:noFill/>
                </a:ln>
                <a:solidFill>
                  <a:srgbClr val="000000"/>
                </a:solidFill>
                <a:effectLst/>
                <a:uLnTx/>
                <a:uFillTx/>
                <a:latin typeface="+mj-lt"/>
                <a:ea typeface="+mj-ea"/>
                <a:cs typeface="+mj-cs"/>
              </a:rPr>
              <a:t>Numerical</a:t>
            </a:r>
            <a:r>
              <a:rPr kumimoji="0" sz="2200" b="1" i="0" u="none" strike="noStrike" kern="1200" cap="none" spc="178" normalizeH="0" baseline="0" noProof="0" dirty="0">
                <a:ln>
                  <a:noFill/>
                </a:ln>
                <a:solidFill>
                  <a:srgbClr val="000000"/>
                </a:solidFill>
                <a:effectLst/>
                <a:uLnTx/>
                <a:uFillTx/>
                <a:latin typeface="+mj-lt"/>
                <a:ea typeface="+mj-ea"/>
                <a:cs typeface="+mj-cs"/>
              </a:rPr>
              <a:t> </a:t>
            </a:r>
            <a:r>
              <a:rPr kumimoji="0" sz="2200" b="1" i="0" u="none" strike="noStrike" kern="1200" cap="none" spc="-89" normalizeH="0" baseline="0" noProof="0" dirty="0">
                <a:ln>
                  <a:noFill/>
                </a:ln>
                <a:solidFill>
                  <a:srgbClr val="000000"/>
                </a:solidFill>
                <a:effectLst/>
                <a:uLnTx/>
                <a:uFillTx/>
                <a:latin typeface="+mj-lt"/>
                <a:ea typeface="+mj-ea"/>
                <a:cs typeface="+mj-cs"/>
              </a:rPr>
              <a:t>experiments</a:t>
            </a:r>
            <a:r>
              <a:rPr kumimoji="0" sz="2200" b="1" i="0" u="none" strike="noStrike" kern="1200" cap="none" spc="89" normalizeH="0" baseline="0" noProof="0" dirty="0">
                <a:ln>
                  <a:noFill/>
                </a:ln>
                <a:solidFill>
                  <a:srgbClr val="000000"/>
                </a:solidFill>
                <a:effectLst/>
                <a:uLnTx/>
                <a:uFillTx/>
                <a:latin typeface="+mj-lt"/>
                <a:ea typeface="+mj-ea"/>
                <a:cs typeface="+mj-cs"/>
              </a:rPr>
              <a:t> </a:t>
            </a:r>
            <a:r>
              <a:rPr kumimoji="0" sz="2200" b="1" i="0" u="none" strike="noStrike" kern="1200" cap="none" spc="-69" normalizeH="0" baseline="0" noProof="0" dirty="0">
                <a:ln>
                  <a:noFill/>
                </a:ln>
                <a:solidFill>
                  <a:srgbClr val="000000"/>
                </a:solidFill>
                <a:effectLst/>
                <a:uLnTx/>
                <a:uFillTx/>
                <a:latin typeface="Tahoma" panose="020B0604030504040204"/>
                <a:ea typeface="+mj-ea"/>
                <a:cs typeface="Tahoma" panose="020B0604030504040204"/>
              </a:rPr>
              <a:t>(bandits</a:t>
            </a:r>
            <a:r>
              <a:rPr kumimoji="0" sz="2200" b="1" i="0" u="none" strike="noStrike" kern="1200" cap="none" spc="20" normalizeH="0" baseline="0" noProof="0" dirty="0">
                <a:ln>
                  <a:noFill/>
                </a:ln>
                <a:solidFill>
                  <a:srgbClr val="000000"/>
                </a:solidFill>
                <a:effectLst/>
                <a:uLnTx/>
                <a:uFillTx/>
                <a:latin typeface="Tahoma" panose="020B0604030504040204"/>
                <a:ea typeface="+mj-ea"/>
                <a:cs typeface="Tahoma" panose="020B0604030504040204"/>
              </a:rPr>
              <a:t> </a:t>
            </a:r>
            <a:r>
              <a:rPr kumimoji="0" sz="2200" b="1" i="0" u="none" strike="noStrike" kern="1200" cap="none" spc="-89" normalizeH="0" baseline="0" noProof="0" dirty="0">
                <a:ln>
                  <a:noFill/>
                </a:ln>
                <a:solidFill>
                  <a:srgbClr val="000000"/>
                </a:solidFill>
                <a:effectLst/>
                <a:uLnTx/>
                <a:uFillTx/>
                <a:latin typeface="Tahoma" panose="020B0604030504040204"/>
                <a:ea typeface="+mj-ea"/>
                <a:cs typeface="Tahoma" panose="020B0604030504040204"/>
              </a:rPr>
              <a:t>for</a:t>
            </a:r>
            <a:r>
              <a:rPr kumimoji="0" sz="2200" b="1" i="0" u="none" strike="noStrike" kern="1200" cap="none" spc="30" normalizeH="0" baseline="0" noProof="0" dirty="0">
                <a:ln>
                  <a:noFill/>
                </a:ln>
                <a:solidFill>
                  <a:srgbClr val="000000"/>
                </a:solidFill>
                <a:effectLst/>
                <a:uLnTx/>
                <a:uFillTx/>
                <a:latin typeface="Tahoma" panose="020B0604030504040204"/>
                <a:ea typeface="+mj-ea"/>
                <a:cs typeface="Tahoma" panose="020B0604030504040204"/>
              </a:rPr>
              <a:t> </a:t>
            </a:r>
            <a:r>
              <a:rPr kumimoji="0" sz="2200" b="1" i="0" u="none" strike="noStrike" kern="1200" cap="none" spc="-30" normalizeH="0" baseline="0" noProof="0" dirty="0">
                <a:ln>
                  <a:noFill/>
                </a:ln>
                <a:solidFill>
                  <a:srgbClr val="000000"/>
                </a:solidFill>
                <a:effectLst/>
                <a:uLnTx/>
                <a:uFillTx/>
                <a:latin typeface="Tahoma" panose="020B0604030504040204"/>
                <a:ea typeface="+mj-ea"/>
                <a:cs typeface="Tahoma" panose="020B0604030504040204"/>
              </a:rPr>
              <a:t>“black-box”</a:t>
            </a:r>
            <a:r>
              <a:rPr kumimoji="0" sz="2200" b="1" i="0" u="none" strike="noStrike" kern="1200" cap="none" spc="20" normalizeH="0" baseline="0" noProof="0" dirty="0">
                <a:ln>
                  <a:noFill/>
                </a:ln>
                <a:solidFill>
                  <a:srgbClr val="000000"/>
                </a:solidFill>
                <a:effectLst/>
                <a:uLnTx/>
                <a:uFillTx/>
                <a:latin typeface="Tahoma" panose="020B0604030504040204"/>
                <a:ea typeface="+mj-ea"/>
                <a:cs typeface="Tahoma" panose="020B0604030504040204"/>
              </a:rPr>
              <a:t> </a:t>
            </a:r>
            <a:r>
              <a:rPr kumimoji="0" sz="2200" b="1" i="0" u="none" strike="noStrike" kern="1200" cap="none" spc="-40" normalizeH="0" baseline="0" noProof="0" dirty="0">
                <a:ln>
                  <a:noFill/>
                </a:ln>
                <a:solidFill>
                  <a:srgbClr val="000000"/>
                </a:solidFill>
                <a:effectLst/>
                <a:uLnTx/>
                <a:uFillTx/>
                <a:latin typeface="Tahoma" panose="020B0604030504040204"/>
                <a:ea typeface="+mj-ea"/>
                <a:cs typeface="Tahoma" panose="020B0604030504040204"/>
              </a:rPr>
              <a:t>optimization)</a:t>
            </a:r>
            <a:endParaRPr kumimoji="0" sz="2200" b="1" i="0" u="none" strike="noStrike" kern="1200" cap="none" spc="0" normalizeH="0" baseline="0" noProof="0">
              <a:ln>
                <a:noFill/>
              </a:ln>
              <a:solidFill>
                <a:srgbClr val="000000"/>
              </a:solidFill>
              <a:effectLst/>
              <a:uLnTx/>
              <a:uFillTx/>
              <a:latin typeface="Tahoma" panose="020B0604030504040204"/>
              <a:ea typeface="+mj-ea"/>
              <a:cs typeface="Tahoma" panose="020B0604030504040204"/>
            </a:endParaRPr>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ransition>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6802" name="object 2"/>
          <p:cNvPicPr>
            <a:picLocks noChangeAspect="1"/>
          </p:cNvPicPr>
          <p:nvPr/>
        </p:nvPicPr>
        <p:blipFill>
          <a:blip r:embed="rId1"/>
          <a:stretch>
            <a:fillRect/>
          </a:stretch>
        </p:blipFill>
        <p:spPr>
          <a:xfrm>
            <a:off x="4862513" y="1054100"/>
            <a:ext cx="2533650" cy="1643063"/>
          </a:xfrm>
          <a:prstGeom prst="rect">
            <a:avLst/>
          </a:prstGeom>
          <a:noFill/>
          <a:ln w="9525">
            <a:noFill/>
          </a:ln>
        </p:spPr>
      </p:pic>
      <p:sp>
        <p:nvSpPr>
          <p:cNvPr id="3" name="object 3"/>
          <p:cNvSpPr txBox="1"/>
          <p:nvPr/>
        </p:nvSpPr>
        <p:spPr>
          <a:xfrm>
            <a:off x="1855788" y="2789238"/>
            <a:ext cx="8156575" cy="983615"/>
          </a:xfrm>
          <a:prstGeom prst="rect">
            <a:avLst/>
          </a:prstGeom>
          <a:solidFill>
            <a:schemeClr val="accent1"/>
          </a:solidFill>
        </p:spPr>
        <p:txBody>
          <a:bodyPr lIns="0" tIns="166182" rIns="0" bIns="0">
            <a:spAutoFit/>
          </a:bodyPr>
          <a:lstStyle/>
          <a:p>
            <a:pPr marL="574040" marR="0" indent="-352425" defTabSz="449580">
              <a:spcBef>
                <a:spcPts val="1310"/>
              </a:spcBef>
              <a:buClr>
                <a:srgbClr val="3333B2"/>
              </a:buClr>
              <a:buSzTx/>
              <a:buFontTx/>
              <a:buChar char="►"/>
              <a:tabLst>
                <a:tab pos="575310" algn="l"/>
              </a:tabLst>
              <a:defRPr/>
            </a:pPr>
            <a:r>
              <a:rPr kumimoji="0" sz="2200" kern="1200" cap="none" spc="-139" normalizeH="0" baseline="0" noProof="0" dirty="0">
                <a:latin typeface="Tahoma" panose="020B0604030504040204"/>
                <a:ea typeface="WenQuanYi Zen Hei Sharp"/>
                <a:cs typeface="Tahoma" panose="020B0604030504040204"/>
              </a:rPr>
              <a:t>where</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30" normalizeH="0" baseline="0" noProof="0" dirty="0">
                <a:latin typeface="Tahoma" panose="020B0604030504040204"/>
                <a:ea typeface="WenQuanYi Zen Hei Sharp"/>
                <a:cs typeface="Tahoma" panose="020B0604030504040204"/>
              </a:rPr>
              <a:t>to</a:t>
            </a:r>
            <a:r>
              <a:rPr kumimoji="0" sz="2200" kern="1200" cap="none" spc="50" normalizeH="0" baseline="0" noProof="0" dirty="0">
                <a:latin typeface="Tahoma" panose="020B0604030504040204"/>
                <a:ea typeface="WenQuanYi Zen Hei Sharp"/>
                <a:cs typeface="Tahoma" panose="020B0604030504040204"/>
              </a:rPr>
              <a:t> </a:t>
            </a:r>
            <a:r>
              <a:rPr kumimoji="0" sz="2200" kern="1200" cap="none" spc="-99" normalizeH="0" baseline="0" noProof="0" dirty="0">
                <a:latin typeface="Tahoma" panose="020B0604030504040204"/>
                <a:ea typeface="WenQuanYi Zen Hei Sharp"/>
                <a:cs typeface="Tahoma" panose="020B0604030504040204"/>
              </a:rPr>
              <a:t>evaluate</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a</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59" normalizeH="0" baseline="0" noProof="0" dirty="0">
                <a:latin typeface="Tahoma" panose="020B0604030504040204"/>
                <a:ea typeface="WenQuanYi Zen Hei Sharp"/>
                <a:cs typeface="Tahoma" panose="020B0604030504040204"/>
              </a:rPr>
              <a:t>costly</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59" normalizeH="0" baseline="0" noProof="0" dirty="0">
                <a:latin typeface="Tahoma" panose="020B0604030504040204"/>
                <a:ea typeface="WenQuanYi Zen Hei Sharp"/>
                <a:cs typeface="Tahoma" panose="020B0604030504040204"/>
              </a:rPr>
              <a:t>function</a:t>
            </a:r>
            <a:r>
              <a:rPr kumimoji="0" sz="2200" kern="1200" cap="none" spc="50" normalizeH="0" baseline="0" noProof="0" dirty="0">
                <a:latin typeface="Tahoma" panose="020B0604030504040204"/>
                <a:ea typeface="WenQuanYi Zen Hei Sharp"/>
                <a:cs typeface="Tahoma" panose="020B0604030504040204"/>
              </a:rPr>
              <a:t> </a:t>
            </a:r>
            <a:r>
              <a:rPr kumimoji="0" sz="2200" kern="1200" cap="none" spc="-50" normalizeH="0" baseline="0" noProof="0" dirty="0">
                <a:latin typeface="Tahoma" panose="020B0604030504040204"/>
                <a:ea typeface="WenQuanYi Zen Hei Sharp"/>
                <a:cs typeface="Tahoma" panose="020B0604030504040204"/>
              </a:rPr>
              <a:t>in</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119" normalizeH="0" baseline="0" noProof="0" dirty="0">
                <a:latin typeface="Tahoma" panose="020B0604030504040204"/>
                <a:ea typeface="WenQuanYi Zen Hei Sharp"/>
                <a:cs typeface="Tahoma" panose="020B0604030504040204"/>
              </a:rPr>
              <a:t>order</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30" normalizeH="0" baseline="0" noProof="0" dirty="0">
                <a:latin typeface="Tahoma" panose="020B0604030504040204"/>
                <a:ea typeface="WenQuanYi Zen Hei Sharp"/>
                <a:cs typeface="Tahoma" panose="020B0604030504040204"/>
              </a:rPr>
              <a:t>to</a:t>
            </a:r>
            <a:r>
              <a:rPr kumimoji="0" sz="2200" kern="1200" cap="none" spc="50" normalizeH="0" baseline="0" noProof="0" dirty="0">
                <a:latin typeface="Tahoma" panose="020B0604030504040204"/>
                <a:ea typeface="WenQuanYi Zen Hei Sharp"/>
                <a:cs typeface="Tahoma" panose="020B0604030504040204"/>
              </a:rPr>
              <a:t> </a:t>
            </a:r>
            <a:r>
              <a:rPr kumimoji="0" sz="2200" kern="1200" cap="none" spc="-59" normalizeH="0" baseline="0" noProof="0" dirty="0">
                <a:latin typeface="Tahoma" panose="020B0604030504040204"/>
                <a:ea typeface="WenQuanYi Zen Hei Sharp"/>
                <a:cs typeface="Tahoma" panose="020B0604030504040204"/>
              </a:rPr>
              <a:t>find</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40" normalizeH="0" baseline="0" noProof="0" dirty="0">
                <a:latin typeface="Tahoma" panose="020B0604030504040204"/>
                <a:ea typeface="WenQuanYi Zen Hei Sharp"/>
                <a:cs typeface="Tahoma" panose="020B0604030504040204"/>
              </a:rPr>
              <a:t>its</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79" normalizeH="0" baseline="0" noProof="0" dirty="0">
                <a:latin typeface="Tahoma" panose="020B0604030504040204"/>
                <a:ea typeface="WenQuanYi Zen Hei Sharp"/>
                <a:cs typeface="Tahoma" panose="020B0604030504040204"/>
              </a:rPr>
              <a:t>maximum?</a:t>
            </a:r>
            <a:endParaRPr kumimoji="0" sz="2200" kern="1200" cap="none" spc="0" normalizeH="0" baseline="0" noProof="0">
              <a:latin typeface="Tahoma" panose="020B0604030504040204"/>
              <a:ea typeface="WenQuanYi Zen Hei Sharp"/>
              <a:cs typeface="Tahoma" panose="020B0604030504040204"/>
            </a:endParaRPr>
          </a:p>
          <a:p>
            <a:pPr marL="25400" marR="0" defTabSz="449580">
              <a:spcBef>
                <a:spcPts val="1100"/>
              </a:spcBef>
              <a:buClrTx/>
              <a:buSzTx/>
              <a:buFontTx/>
              <a:buNone/>
              <a:defRPr/>
            </a:pPr>
            <a:r>
              <a:rPr kumimoji="0" sz="2200" b="1" kern="1200" cap="none" spc="-40" normalizeH="0" baseline="0" noProof="0" dirty="0">
                <a:latin typeface="Arial" panose="020B0604020202020204"/>
                <a:ea typeface="WenQuanYi Zen Hei Sharp"/>
                <a:cs typeface="Arial" panose="020B0604020202020204"/>
              </a:rPr>
              <a:t>Artificial</a:t>
            </a:r>
            <a:r>
              <a:rPr kumimoji="0" sz="2200" b="1" kern="1200" cap="none" spc="159" normalizeH="0" baseline="0" noProof="0" dirty="0">
                <a:latin typeface="Arial" panose="020B0604020202020204"/>
                <a:ea typeface="WenQuanYi Zen Hei Sharp"/>
                <a:cs typeface="Arial" panose="020B0604020202020204"/>
              </a:rPr>
              <a:t> </a:t>
            </a:r>
            <a:r>
              <a:rPr kumimoji="0" sz="2200" b="1" kern="1200" cap="none" spc="-89" normalizeH="0" baseline="0" noProof="0" dirty="0">
                <a:latin typeface="Arial" panose="020B0604020202020204"/>
                <a:ea typeface="WenQuanYi Zen Hei Sharp"/>
                <a:cs typeface="Arial" panose="020B0604020202020204"/>
              </a:rPr>
              <a:t>intelligence</a:t>
            </a:r>
            <a:r>
              <a:rPr kumimoji="0" sz="2200" b="1" kern="1200" cap="none" spc="159" normalizeH="0" baseline="0" noProof="0" dirty="0">
                <a:latin typeface="Arial" panose="020B0604020202020204"/>
                <a:ea typeface="WenQuanYi Zen Hei Sharp"/>
                <a:cs typeface="Arial" panose="020B0604020202020204"/>
              </a:rPr>
              <a:t> </a:t>
            </a:r>
            <a:r>
              <a:rPr kumimoji="0" sz="2200" b="1" kern="1200" cap="none" spc="-89" normalizeH="0" baseline="0" noProof="0" dirty="0">
                <a:latin typeface="Arial" panose="020B0604020202020204"/>
                <a:ea typeface="WenQuanYi Zen Hei Sharp"/>
                <a:cs typeface="Arial" panose="020B0604020202020204"/>
              </a:rPr>
              <a:t>for</a:t>
            </a:r>
            <a:r>
              <a:rPr kumimoji="0" sz="2200" b="1" kern="1200" cap="none" spc="169" normalizeH="0" baseline="0" noProof="0" dirty="0">
                <a:latin typeface="Arial" panose="020B0604020202020204"/>
                <a:ea typeface="WenQuanYi Zen Hei Sharp"/>
                <a:cs typeface="Arial" panose="020B0604020202020204"/>
              </a:rPr>
              <a:t> </a:t>
            </a:r>
            <a:r>
              <a:rPr kumimoji="0" sz="2200" b="1" kern="1200" cap="none" spc="-139" normalizeH="0" baseline="0" noProof="0" dirty="0">
                <a:latin typeface="Arial" panose="020B0604020202020204"/>
                <a:ea typeface="WenQuanYi Zen Hei Sharp"/>
                <a:cs typeface="Arial" panose="020B0604020202020204"/>
              </a:rPr>
              <a:t>games</a:t>
            </a:r>
            <a:endParaRPr kumimoji="0" sz="2200" kern="1200" cap="none" spc="0" normalizeH="0" baseline="0" noProof="0">
              <a:latin typeface="Arial" panose="020B0604020202020204"/>
              <a:ea typeface="WenQuanYi Zen Hei Sharp"/>
              <a:cs typeface="Arial" panose="020B0604020202020204"/>
            </a:endParaRPr>
          </a:p>
        </p:txBody>
      </p:sp>
      <p:pic>
        <p:nvPicPr>
          <p:cNvPr id="76804" name="object 4"/>
          <p:cNvPicPr>
            <a:picLocks noChangeAspect="1"/>
          </p:cNvPicPr>
          <p:nvPr/>
        </p:nvPicPr>
        <p:blipFill>
          <a:blip r:embed="rId2"/>
          <a:stretch>
            <a:fillRect/>
          </a:stretch>
        </p:blipFill>
        <p:spPr>
          <a:xfrm>
            <a:off x="3814763" y="4051300"/>
            <a:ext cx="4700587" cy="1570038"/>
          </a:xfrm>
          <a:prstGeom prst="rect">
            <a:avLst/>
          </a:prstGeom>
          <a:noFill/>
          <a:ln w="9525">
            <a:noFill/>
          </a:ln>
        </p:spPr>
      </p:pic>
      <p:sp>
        <p:nvSpPr>
          <p:cNvPr id="76805" name="object 5"/>
          <p:cNvSpPr txBox="1"/>
          <p:nvPr/>
        </p:nvSpPr>
        <p:spPr>
          <a:xfrm>
            <a:off x="2054225" y="5705475"/>
            <a:ext cx="8148638" cy="709295"/>
          </a:xfrm>
          <a:prstGeom prst="rect">
            <a:avLst/>
          </a:prstGeom>
          <a:solidFill>
            <a:schemeClr val="accent1"/>
          </a:solidFill>
          <a:ln w="9525">
            <a:noFill/>
          </a:ln>
        </p:spPr>
        <p:txBody>
          <a:bodyPr lIns="0" tIns="13848" rIns="0" bIns="0">
            <a:spAutoFit/>
          </a:bodyPr>
          <a:p>
            <a:pPr marL="374650" indent="-350520" defTabSz="449580">
              <a:lnSpc>
                <a:spcPct val="103000"/>
              </a:lnSpc>
              <a:spcBef>
                <a:spcPts val="115"/>
              </a:spcBef>
              <a:buClr>
                <a:srgbClr val="3333B2"/>
              </a:buClr>
              <a:buChar char="►"/>
              <a:tabLst>
                <a:tab pos="376555" algn="l"/>
              </a:tabLst>
            </a:pPr>
            <a:r>
              <a:rPr lang="en-US" altLang="x-none" sz="2200" dirty="0">
                <a:latin typeface="Tahoma" panose="020B0604030504040204" pitchFamily="34" charset="0"/>
                <a:cs typeface="Tahoma" panose="020B0604030504040204" pitchFamily="34" charset="0"/>
              </a:rPr>
              <a:t>where to choose the next evaluation to perform in order to find the  best move to play next?</a:t>
            </a:r>
            <a:endParaRPr lang="en-US" altLang="x-none" sz="2200" dirty="0">
              <a:latin typeface="Tahoma" panose="020B0604030504040204" pitchFamily="34" charset="0"/>
              <a:ea typeface="Tahoma" panose="020B0604030504040204" pitchFamily="34" charset="0"/>
            </a:endParaRPr>
          </a:p>
        </p:txBody>
      </p:sp>
      <p:sp>
        <p:nvSpPr>
          <p:cNvPr id="6" name="object 6"/>
          <p:cNvSpPr txBox="1"/>
          <p:nvPr/>
        </p:nvSpPr>
        <p:spPr>
          <a:xfrm>
            <a:off x="1616075" y="95250"/>
            <a:ext cx="76200" cy="377190"/>
          </a:xfrm>
          <a:prstGeom prst="rect">
            <a:avLst/>
          </a:prstGeom>
        </p:spPr>
        <p:txBody>
          <a:bodyPr lIns="0" tIns="39027" rIns="0" bIns="0">
            <a:spAutoFit/>
          </a:bodyPr>
          <a:lstStyle/>
          <a:p>
            <a:pPr marR="0" defTabSz="449580">
              <a:spcBef>
                <a:spcPts val="305"/>
              </a:spcBef>
              <a:buClrTx/>
              <a:buSzTx/>
              <a:buFontTx/>
              <a:buNone/>
              <a:defRPr/>
            </a:pPr>
            <a:r>
              <a:rPr kumimoji="0" sz="2200" kern="1200" cap="none" spc="-5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p:txBody>
      </p:sp>
      <p:pic>
        <p:nvPicPr>
          <p:cNvPr id="76807" name="object 7"/>
          <p:cNvPicPr>
            <a:picLocks noChangeAspect="1"/>
          </p:cNvPicPr>
          <p:nvPr/>
        </p:nvPicPr>
        <p:blipFill>
          <a:blip r:embed="rId3"/>
          <a:stretch>
            <a:fillRect/>
          </a:stretch>
        </p:blipFill>
        <p:spPr>
          <a:xfrm>
            <a:off x="1524000" y="0"/>
            <a:ext cx="9139238" cy="504825"/>
          </a:xfrm>
          <a:prstGeom prst="rect">
            <a:avLst/>
          </a:prstGeom>
          <a:noFill/>
          <a:ln w="9525">
            <a:noFill/>
          </a:ln>
        </p:spPr>
      </p:pic>
      <p:sp>
        <p:nvSpPr>
          <p:cNvPr id="8" name="object 8"/>
          <p:cNvSpPr txBox="1">
            <a:spLocks noGrp="1"/>
          </p:cNvSpPr>
          <p:nvPr>
            <p:ph type="title"/>
          </p:nvPr>
        </p:nvSpPr>
        <p:spPr>
          <a:xfrm>
            <a:off x="1590675" y="46197"/>
            <a:ext cx="7810500" cy="912495"/>
          </a:xfrm>
        </p:spPr>
        <p:txBody>
          <a:bodyPr vert="horz" wrap="square" lIns="0" tIns="143520" rIns="0" bIns="0" numCol="1" rtlCol="0" anchor="ctr" anchorCtr="0" compatLnSpc="1">
            <a:spAutoFit/>
          </a:bodyPr>
          <a:lstStyle/>
          <a:p>
            <a:pPr marL="25400" marR="0" lvl="0" indent="0" algn="l" defTabSz="449580" rtl="0" eaLnBrk="0" fontAlgn="base" latinLnBrk="0" hangingPunct="0">
              <a:lnSpc>
                <a:spcPct val="100000"/>
              </a:lnSpc>
              <a:spcBef>
                <a:spcPts val="1130"/>
              </a:spcBef>
              <a:spcAft>
                <a:spcPct val="0"/>
              </a:spcAft>
              <a:buClr>
                <a:srgbClr val="000000"/>
              </a:buClr>
              <a:buSzPct val="100000"/>
              <a:buFont typeface="Times New Roman" panose="02020603050405020304" pitchFamily="18" charset="0"/>
              <a:buNone/>
              <a:defRPr/>
            </a:pPr>
            <a:r>
              <a:rPr kumimoji="0" sz="2800" b="0" i="0" u="none" strike="noStrike" kern="1200" cap="none" spc="-40" normalizeH="0" baseline="0" noProof="0" dirty="0">
                <a:ln>
                  <a:noFill/>
                </a:ln>
                <a:solidFill>
                  <a:srgbClr val="000000"/>
                </a:solidFill>
                <a:effectLst/>
                <a:uLnTx/>
                <a:uFillTx/>
                <a:latin typeface="+mj-lt"/>
                <a:ea typeface="+mj-ea"/>
                <a:cs typeface="+mj-cs"/>
              </a:rPr>
              <a:t>Dynamic</a:t>
            </a:r>
            <a:r>
              <a:rPr kumimoji="0" sz="2800" b="0" i="0" u="none" strike="noStrike" kern="1200" cap="none" spc="268" normalizeH="0" baseline="0" noProof="0" dirty="0">
                <a:ln>
                  <a:noFill/>
                </a:ln>
                <a:solidFill>
                  <a:srgbClr val="000000"/>
                </a:solidFill>
                <a:effectLst/>
                <a:uLnTx/>
                <a:uFillTx/>
                <a:latin typeface="+mj-lt"/>
                <a:ea typeface="+mj-ea"/>
                <a:cs typeface="+mj-cs"/>
              </a:rPr>
              <a:t> </a:t>
            </a:r>
            <a:r>
              <a:rPr kumimoji="0" sz="2800" b="0" i="0" u="none" strike="noStrike" kern="1200" cap="none" spc="-50" normalizeH="0" baseline="0" noProof="0" dirty="0">
                <a:ln>
                  <a:noFill/>
                </a:ln>
                <a:solidFill>
                  <a:srgbClr val="000000"/>
                </a:solidFill>
                <a:effectLst/>
                <a:uLnTx/>
                <a:uFillTx/>
                <a:latin typeface="+mj-lt"/>
                <a:ea typeface="+mj-ea"/>
                <a:cs typeface="+mj-cs"/>
              </a:rPr>
              <a:t>allocation</a:t>
            </a:r>
            <a:r>
              <a:rPr kumimoji="0" sz="2800" b="0" i="0" u="none" strike="noStrike" kern="1200" cap="none" spc="268" normalizeH="0" baseline="0" noProof="0" dirty="0">
                <a:ln>
                  <a:noFill/>
                </a:ln>
                <a:solidFill>
                  <a:srgbClr val="000000"/>
                </a:solidFill>
                <a:effectLst/>
                <a:uLnTx/>
                <a:uFillTx/>
                <a:latin typeface="+mj-lt"/>
                <a:ea typeface="+mj-ea"/>
                <a:cs typeface="+mj-cs"/>
              </a:rPr>
              <a:t> </a:t>
            </a:r>
            <a:r>
              <a:rPr kumimoji="0" sz="2800" b="0" i="0" u="none" strike="noStrike" kern="1200" cap="none" spc="-59" normalizeH="0" baseline="0" noProof="0" dirty="0">
                <a:ln>
                  <a:noFill/>
                </a:ln>
                <a:solidFill>
                  <a:srgbClr val="000000"/>
                </a:solidFill>
                <a:effectLst/>
                <a:uLnTx/>
                <a:uFillTx/>
                <a:latin typeface="+mj-lt"/>
                <a:ea typeface="+mj-ea"/>
                <a:cs typeface="+mj-cs"/>
              </a:rPr>
              <a:t>of</a:t>
            </a:r>
            <a:r>
              <a:rPr kumimoji="0" sz="2800" b="0" i="0" u="none" strike="noStrike" kern="1200" cap="none" spc="268" normalizeH="0" baseline="0" noProof="0" dirty="0">
                <a:ln>
                  <a:noFill/>
                </a:ln>
                <a:solidFill>
                  <a:srgbClr val="000000"/>
                </a:solidFill>
                <a:effectLst/>
                <a:uLnTx/>
                <a:uFillTx/>
                <a:latin typeface="+mj-lt"/>
                <a:ea typeface="+mj-ea"/>
                <a:cs typeface="+mj-cs"/>
              </a:rPr>
              <a:t> </a:t>
            </a:r>
            <a:r>
              <a:rPr kumimoji="0" sz="2800" b="0" i="0" u="none" strike="noStrike" kern="1200" cap="none" spc="-50" normalizeH="0" baseline="0" noProof="0" dirty="0">
                <a:ln>
                  <a:noFill/>
                </a:ln>
                <a:solidFill>
                  <a:srgbClr val="000000"/>
                </a:solidFill>
                <a:effectLst/>
                <a:uLnTx/>
                <a:uFillTx/>
                <a:latin typeface="+mj-lt"/>
                <a:ea typeface="+mj-ea"/>
                <a:cs typeface="+mj-cs"/>
              </a:rPr>
              <a:t>computational</a:t>
            </a:r>
            <a:r>
              <a:rPr kumimoji="0" sz="2800" b="0" i="0" u="none" strike="noStrike" kern="1200" cap="none" spc="268" normalizeH="0" baseline="0" noProof="0" dirty="0">
                <a:ln>
                  <a:noFill/>
                </a:ln>
                <a:solidFill>
                  <a:srgbClr val="000000"/>
                </a:solidFill>
                <a:effectLst/>
                <a:uLnTx/>
                <a:uFillTx/>
                <a:latin typeface="+mj-lt"/>
                <a:ea typeface="+mj-ea"/>
                <a:cs typeface="+mj-cs"/>
              </a:rPr>
              <a:t> </a:t>
            </a:r>
            <a:r>
              <a:rPr kumimoji="0" sz="2800" b="0" i="0" u="none" strike="noStrike" kern="1200" cap="none" spc="-149" normalizeH="0" baseline="0" noProof="0" dirty="0">
                <a:ln>
                  <a:noFill/>
                </a:ln>
                <a:solidFill>
                  <a:srgbClr val="000000"/>
                </a:solidFill>
                <a:effectLst/>
                <a:uLnTx/>
                <a:uFillTx/>
                <a:latin typeface="+mj-lt"/>
                <a:ea typeface="+mj-ea"/>
                <a:cs typeface="+mj-cs"/>
              </a:rPr>
              <a:t>resources</a:t>
            </a:r>
            <a:br>
              <a:rPr kumimoji="0" sz="2800" b="0" i="0" u="none" strike="noStrike" kern="1200" cap="none" spc="-149" normalizeH="0" baseline="0" noProof="0" dirty="0">
                <a:ln>
                  <a:noFill/>
                </a:ln>
                <a:solidFill>
                  <a:srgbClr val="000000"/>
                </a:solidFill>
                <a:effectLst/>
                <a:uLnTx/>
                <a:uFillTx/>
                <a:latin typeface="+mj-lt"/>
                <a:ea typeface="+mj-ea"/>
                <a:cs typeface="+mj-cs"/>
              </a:rPr>
            </a:br>
            <a:r>
              <a:rPr kumimoji="0" sz="2200" b="0" i="0" u="none" strike="noStrike" kern="1200" cap="none" spc="-59" normalizeH="0" baseline="0" noProof="0" dirty="0">
                <a:ln>
                  <a:noFill/>
                </a:ln>
                <a:solidFill>
                  <a:srgbClr val="000000"/>
                </a:solidFill>
                <a:effectLst/>
                <a:uLnTx/>
                <a:uFillTx/>
                <a:latin typeface="+mj-lt"/>
                <a:ea typeface="+mj-ea"/>
                <a:cs typeface="+mj-cs"/>
              </a:rPr>
              <a:t>Numerical</a:t>
            </a:r>
            <a:r>
              <a:rPr kumimoji="0" sz="2200" b="0" i="0" u="none" strike="noStrike" kern="1200" cap="none" spc="178" normalizeH="0" baseline="0" noProof="0" dirty="0">
                <a:ln>
                  <a:noFill/>
                </a:ln>
                <a:solidFill>
                  <a:srgbClr val="000000"/>
                </a:solidFill>
                <a:effectLst/>
                <a:uLnTx/>
                <a:uFillTx/>
                <a:latin typeface="+mj-lt"/>
                <a:ea typeface="+mj-ea"/>
                <a:cs typeface="+mj-cs"/>
              </a:rPr>
              <a:t> </a:t>
            </a:r>
            <a:r>
              <a:rPr kumimoji="0" sz="2200" b="0" i="0" u="none" strike="noStrike" kern="1200" cap="none" spc="-89" normalizeH="0" baseline="0" noProof="0" dirty="0">
                <a:ln>
                  <a:noFill/>
                </a:ln>
                <a:solidFill>
                  <a:srgbClr val="000000"/>
                </a:solidFill>
                <a:effectLst/>
                <a:uLnTx/>
                <a:uFillTx/>
                <a:latin typeface="+mj-lt"/>
                <a:ea typeface="+mj-ea"/>
                <a:cs typeface="+mj-cs"/>
              </a:rPr>
              <a:t>experiments</a:t>
            </a:r>
            <a:r>
              <a:rPr kumimoji="0" sz="2200" b="0" i="0" u="none" strike="noStrike" kern="1200" cap="none" spc="89" normalizeH="0" baseline="0" noProof="0" dirty="0">
                <a:ln>
                  <a:noFill/>
                </a:ln>
                <a:solidFill>
                  <a:srgbClr val="000000"/>
                </a:solidFill>
                <a:effectLst/>
                <a:uLnTx/>
                <a:uFillTx/>
                <a:latin typeface="+mj-lt"/>
                <a:ea typeface="+mj-ea"/>
                <a:cs typeface="+mj-cs"/>
              </a:rPr>
              <a:t> </a:t>
            </a:r>
            <a:r>
              <a:rPr kumimoji="0" sz="2200" b="0" i="0" u="none" strike="noStrike" kern="1200" cap="none" spc="-69" normalizeH="0" baseline="0" noProof="0" dirty="0">
                <a:ln>
                  <a:noFill/>
                </a:ln>
                <a:solidFill>
                  <a:srgbClr val="000000"/>
                </a:solidFill>
                <a:effectLst/>
                <a:uLnTx/>
                <a:uFillTx/>
                <a:latin typeface="Tahoma" panose="020B0604030504040204"/>
                <a:ea typeface="+mj-ea"/>
                <a:cs typeface="Tahoma" panose="020B0604030504040204"/>
              </a:rPr>
              <a:t>(bandits</a:t>
            </a:r>
            <a:r>
              <a:rPr kumimoji="0" sz="2200" b="0" i="0" u="none" strike="noStrike" kern="1200" cap="none" spc="20" normalizeH="0" baseline="0" noProof="0" dirty="0">
                <a:ln>
                  <a:noFill/>
                </a:ln>
                <a:solidFill>
                  <a:srgbClr val="000000"/>
                </a:solidFill>
                <a:effectLst/>
                <a:uLnTx/>
                <a:uFillTx/>
                <a:latin typeface="Tahoma" panose="020B0604030504040204"/>
                <a:ea typeface="+mj-ea"/>
                <a:cs typeface="Tahoma" panose="020B0604030504040204"/>
              </a:rPr>
              <a:t> </a:t>
            </a:r>
            <a:r>
              <a:rPr kumimoji="0" sz="2200" b="0" i="0" u="none" strike="noStrike" kern="1200" cap="none" spc="-89" normalizeH="0" baseline="0" noProof="0" dirty="0">
                <a:ln>
                  <a:noFill/>
                </a:ln>
                <a:solidFill>
                  <a:srgbClr val="000000"/>
                </a:solidFill>
                <a:effectLst/>
                <a:uLnTx/>
                <a:uFillTx/>
                <a:latin typeface="Tahoma" panose="020B0604030504040204"/>
                <a:ea typeface="+mj-ea"/>
                <a:cs typeface="Tahoma" panose="020B0604030504040204"/>
              </a:rPr>
              <a:t>for</a:t>
            </a:r>
            <a:r>
              <a:rPr kumimoji="0" sz="2200" b="0" i="0" u="none" strike="noStrike" kern="1200" cap="none" spc="30" normalizeH="0" baseline="0" noProof="0" dirty="0">
                <a:ln>
                  <a:noFill/>
                </a:ln>
                <a:solidFill>
                  <a:srgbClr val="000000"/>
                </a:solidFill>
                <a:effectLst/>
                <a:uLnTx/>
                <a:uFillTx/>
                <a:latin typeface="Tahoma" panose="020B0604030504040204"/>
                <a:ea typeface="+mj-ea"/>
                <a:cs typeface="Tahoma" panose="020B0604030504040204"/>
              </a:rPr>
              <a:t> </a:t>
            </a:r>
            <a:r>
              <a:rPr kumimoji="0" sz="2200" b="0" i="0" u="none" strike="noStrike" kern="1200" cap="none" spc="-30" normalizeH="0" baseline="0" noProof="0" dirty="0">
                <a:ln>
                  <a:noFill/>
                </a:ln>
                <a:solidFill>
                  <a:srgbClr val="000000"/>
                </a:solidFill>
                <a:effectLst/>
                <a:uLnTx/>
                <a:uFillTx/>
                <a:latin typeface="Tahoma" panose="020B0604030504040204"/>
                <a:ea typeface="+mj-ea"/>
                <a:cs typeface="Tahoma" panose="020B0604030504040204"/>
              </a:rPr>
              <a:t>“black-box”</a:t>
            </a:r>
            <a:r>
              <a:rPr kumimoji="0" sz="2200" b="0" i="0" u="none" strike="noStrike" kern="1200" cap="none" spc="20" normalizeH="0" baseline="0" noProof="0" dirty="0">
                <a:ln>
                  <a:noFill/>
                </a:ln>
                <a:solidFill>
                  <a:srgbClr val="000000"/>
                </a:solidFill>
                <a:effectLst/>
                <a:uLnTx/>
                <a:uFillTx/>
                <a:latin typeface="Tahoma" panose="020B0604030504040204"/>
                <a:ea typeface="+mj-ea"/>
                <a:cs typeface="Tahoma" panose="020B0604030504040204"/>
              </a:rPr>
              <a:t> </a:t>
            </a:r>
            <a:r>
              <a:rPr kumimoji="0" sz="2200" b="0" i="0" u="none" strike="noStrike" kern="1200" cap="none" spc="-40" normalizeH="0" baseline="0" noProof="0" dirty="0">
                <a:ln>
                  <a:noFill/>
                </a:ln>
                <a:solidFill>
                  <a:srgbClr val="000000"/>
                </a:solidFill>
                <a:effectLst/>
                <a:uLnTx/>
                <a:uFillTx/>
                <a:latin typeface="Tahoma" panose="020B0604030504040204"/>
                <a:ea typeface="+mj-ea"/>
                <a:cs typeface="Tahoma" panose="020B0604030504040204"/>
              </a:rPr>
              <a:t>optimization)</a:t>
            </a:r>
            <a:endParaRPr kumimoji="0" sz="2200" b="0" i="0" u="none" strike="noStrike" kern="1200" cap="none" spc="0" normalizeH="0" baseline="0" noProof="0">
              <a:ln>
                <a:noFill/>
              </a:ln>
              <a:solidFill>
                <a:srgbClr val="000000"/>
              </a:solidFill>
              <a:effectLst/>
              <a:uLnTx/>
              <a:uFillTx/>
              <a:latin typeface="Tahoma" panose="020B0604030504040204"/>
              <a:ea typeface="+mj-ea"/>
              <a:cs typeface="Tahoma" panose="020B0604030504040204"/>
            </a:endParaRPr>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ransition>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object 2"/>
          <p:cNvSpPr txBox="1"/>
          <p:nvPr/>
        </p:nvSpPr>
        <p:spPr>
          <a:xfrm>
            <a:off x="1855788" y="1003300"/>
            <a:ext cx="4773613" cy="360680"/>
          </a:xfrm>
          <a:prstGeom prst="rect">
            <a:avLst/>
          </a:prstGeom>
          <a:solidFill>
            <a:srgbClr val="00B050"/>
          </a:solidFill>
        </p:spPr>
        <p:txBody>
          <a:bodyPr lIns="0" tIns="22661" rIns="0" bIns="0">
            <a:spAutoFit/>
          </a:bodyPr>
          <a:lstStyle/>
          <a:p>
            <a:pPr marL="25400" marR="0" defTabSz="449580">
              <a:spcBef>
                <a:spcPts val="180"/>
              </a:spcBef>
              <a:buClrTx/>
              <a:buSzTx/>
              <a:buFontTx/>
              <a:buNone/>
              <a:defRPr/>
            </a:pPr>
            <a:r>
              <a:rPr kumimoji="0" sz="2200" b="1" kern="1200" cap="none" spc="-69" normalizeH="0" baseline="0" noProof="0" dirty="0">
                <a:latin typeface="Arial" panose="020B0604020202020204"/>
                <a:ea typeface="WenQuanYi Zen Hei Sharp"/>
                <a:cs typeface="Arial" panose="020B0604020202020204"/>
              </a:rPr>
              <a:t>Historical</a:t>
            </a:r>
            <a:r>
              <a:rPr kumimoji="0" sz="2200" b="1" kern="1200" cap="none" spc="149" normalizeH="0" baseline="0" noProof="0" dirty="0">
                <a:latin typeface="Arial" panose="020B0604020202020204"/>
                <a:ea typeface="WenQuanYi Zen Hei Sharp"/>
                <a:cs typeface="Arial" panose="020B0604020202020204"/>
              </a:rPr>
              <a:t> </a:t>
            </a:r>
            <a:r>
              <a:rPr kumimoji="0" sz="2200" b="1" kern="1200" cap="none" spc="-59" normalizeH="0" baseline="0" noProof="0" dirty="0">
                <a:latin typeface="Arial" panose="020B0604020202020204"/>
                <a:ea typeface="WenQuanYi Zen Hei Sharp"/>
                <a:cs typeface="Arial" panose="020B0604020202020204"/>
              </a:rPr>
              <a:t>motivation</a:t>
            </a:r>
            <a:r>
              <a:rPr kumimoji="0" sz="2200" b="1" kern="1200" cap="none" spc="99" normalizeH="0" baseline="0" noProof="0" dirty="0">
                <a:latin typeface="Arial" panose="020B0604020202020204"/>
                <a:ea typeface="WenQuanYi Zen Hei Sharp"/>
                <a:cs typeface="Arial" panose="020B0604020202020204"/>
              </a:rPr>
              <a:t> </a:t>
            </a:r>
            <a:r>
              <a:rPr kumimoji="0" sz="2200" kern="1200" cap="none" spc="-99" normalizeH="0" baseline="0" noProof="0" dirty="0">
                <a:solidFill>
                  <a:srgbClr val="7F7F7F"/>
                </a:solidFill>
                <a:latin typeface="Tahoma" panose="020B0604030504040204"/>
                <a:ea typeface="WenQuanYi Zen Hei Sharp"/>
                <a:cs typeface="Tahoma" panose="020B0604030504040204"/>
              </a:rPr>
              <a:t>[Thompson</a:t>
            </a:r>
            <a:r>
              <a:rPr kumimoji="0" sz="2200" kern="1200" cap="none" spc="10" normalizeH="0" baseline="0" noProof="0" dirty="0">
                <a:solidFill>
                  <a:srgbClr val="7F7F7F"/>
                </a:solidFill>
                <a:latin typeface="Tahoma" panose="020B0604030504040204"/>
                <a:ea typeface="WenQuanYi Zen Hei Sharp"/>
                <a:cs typeface="Tahoma" panose="020B0604030504040204"/>
              </a:rPr>
              <a:t> </a:t>
            </a:r>
            <a:r>
              <a:rPr kumimoji="0" sz="2200" kern="1200" cap="none" spc="-139" normalizeH="0" baseline="0" noProof="0" dirty="0">
                <a:solidFill>
                  <a:srgbClr val="7F7F7F"/>
                </a:solidFill>
                <a:latin typeface="Tahoma" panose="020B0604030504040204"/>
                <a:ea typeface="WenQuanYi Zen Hei Sharp"/>
                <a:cs typeface="Tahoma" panose="020B0604030504040204"/>
              </a:rPr>
              <a:t>1933]</a:t>
            </a:r>
            <a:endParaRPr kumimoji="0" sz="2200" kern="1200" cap="none" spc="0" normalizeH="0" baseline="0" noProof="0">
              <a:latin typeface="Tahoma" panose="020B0604030504040204"/>
              <a:ea typeface="WenQuanYi Zen Hei Sharp"/>
              <a:cs typeface="Tahoma" panose="020B0604030504040204"/>
            </a:endParaRPr>
          </a:p>
        </p:txBody>
      </p:sp>
      <p:pic>
        <p:nvPicPr>
          <p:cNvPr id="81923" name="object 3"/>
          <p:cNvPicPr>
            <a:picLocks noChangeAspect="1"/>
          </p:cNvPicPr>
          <p:nvPr/>
        </p:nvPicPr>
        <p:blipFill>
          <a:blip r:embed="rId1"/>
          <a:stretch>
            <a:fillRect/>
          </a:stretch>
        </p:blipFill>
        <p:spPr>
          <a:xfrm>
            <a:off x="2611438" y="1954213"/>
            <a:ext cx="1028700" cy="771525"/>
          </a:xfrm>
          <a:prstGeom prst="rect">
            <a:avLst/>
          </a:prstGeom>
          <a:noFill/>
          <a:ln w="9525">
            <a:noFill/>
          </a:ln>
        </p:spPr>
      </p:pic>
      <p:pic>
        <p:nvPicPr>
          <p:cNvPr id="81924" name="object 4"/>
          <p:cNvPicPr>
            <a:picLocks noChangeAspect="1"/>
          </p:cNvPicPr>
          <p:nvPr/>
        </p:nvPicPr>
        <p:blipFill>
          <a:blip r:embed="rId2"/>
          <a:stretch>
            <a:fillRect/>
          </a:stretch>
        </p:blipFill>
        <p:spPr>
          <a:xfrm>
            <a:off x="4084638" y="2114550"/>
            <a:ext cx="908050" cy="568325"/>
          </a:xfrm>
          <a:prstGeom prst="rect">
            <a:avLst/>
          </a:prstGeom>
          <a:noFill/>
          <a:ln w="9525">
            <a:noFill/>
          </a:ln>
        </p:spPr>
      </p:pic>
      <p:pic>
        <p:nvPicPr>
          <p:cNvPr id="81925" name="object 5"/>
          <p:cNvPicPr>
            <a:picLocks noChangeAspect="1"/>
          </p:cNvPicPr>
          <p:nvPr/>
        </p:nvPicPr>
        <p:blipFill>
          <a:blip r:embed="rId3"/>
          <a:stretch>
            <a:fillRect/>
          </a:stretch>
        </p:blipFill>
        <p:spPr>
          <a:xfrm>
            <a:off x="5462588" y="2025650"/>
            <a:ext cx="887412" cy="517525"/>
          </a:xfrm>
          <a:prstGeom prst="rect">
            <a:avLst/>
          </a:prstGeom>
          <a:noFill/>
          <a:ln w="9525">
            <a:noFill/>
          </a:ln>
        </p:spPr>
      </p:pic>
      <p:pic>
        <p:nvPicPr>
          <p:cNvPr id="81926" name="object 6"/>
          <p:cNvPicPr>
            <a:picLocks noChangeAspect="1"/>
          </p:cNvPicPr>
          <p:nvPr/>
        </p:nvPicPr>
        <p:blipFill>
          <a:blip r:embed="rId4"/>
          <a:stretch>
            <a:fillRect/>
          </a:stretch>
        </p:blipFill>
        <p:spPr>
          <a:xfrm>
            <a:off x="7031038" y="1779588"/>
            <a:ext cx="1028700" cy="946150"/>
          </a:xfrm>
          <a:prstGeom prst="rect">
            <a:avLst/>
          </a:prstGeom>
          <a:noFill/>
          <a:ln w="9525">
            <a:noFill/>
          </a:ln>
        </p:spPr>
      </p:pic>
      <p:pic>
        <p:nvPicPr>
          <p:cNvPr id="81927" name="object 7"/>
          <p:cNvPicPr>
            <a:picLocks noChangeAspect="1"/>
          </p:cNvPicPr>
          <p:nvPr/>
        </p:nvPicPr>
        <p:blipFill>
          <a:blip r:embed="rId5"/>
          <a:stretch>
            <a:fillRect/>
          </a:stretch>
        </p:blipFill>
        <p:spPr>
          <a:xfrm>
            <a:off x="8599488" y="1779588"/>
            <a:ext cx="1028700" cy="822325"/>
          </a:xfrm>
          <a:prstGeom prst="rect">
            <a:avLst/>
          </a:prstGeom>
          <a:noFill/>
          <a:ln w="9525">
            <a:noFill/>
          </a:ln>
        </p:spPr>
      </p:pic>
      <p:sp>
        <p:nvSpPr>
          <p:cNvPr id="8" name="object 8"/>
          <p:cNvSpPr txBox="1"/>
          <p:nvPr/>
        </p:nvSpPr>
        <p:spPr>
          <a:xfrm>
            <a:off x="1804988" y="2662238"/>
            <a:ext cx="4865688" cy="1047115"/>
          </a:xfrm>
          <a:prstGeom prst="rect">
            <a:avLst/>
          </a:prstGeom>
          <a:solidFill>
            <a:srgbClr val="00B050"/>
          </a:solidFill>
        </p:spPr>
        <p:txBody>
          <a:bodyPr lIns="0" tIns="197655" rIns="0" bIns="0">
            <a:spAutoFit/>
          </a:bodyPr>
          <a:lstStyle/>
          <a:p>
            <a:pPr marL="1391285" marR="0" defTabSz="449580">
              <a:spcBef>
                <a:spcPts val="1555"/>
              </a:spcBef>
              <a:buClrTx/>
              <a:buSzTx/>
              <a:buFontTx/>
              <a:buNone/>
              <a:tabLst>
                <a:tab pos="2719070" algn="l"/>
                <a:tab pos="4048760" algn="l"/>
              </a:tabLst>
              <a:defRPr/>
            </a:pPr>
            <a:r>
              <a:rPr kumimoji="0" sz="2200" kern="1200" cap="none" spc="79" normalizeH="0" baseline="0" noProof="0" dirty="0">
                <a:latin typeface="Lucida Sans Unicode" panose="020B0602030504020204"/>
                <a:ea typeface="WenQuanYi Zen Hei Sharp"/>
                <a:cs typeface="Lucida Sans Unicode" panose="020B0602030504020204"/>
              </a:rPr>
              <a:t>B</a:t>
            </a:r>
            <a:r>
              <a:rPr kumimoji="0" sz="2200" kern="1200" cap="none" spc="79" normalizeH="0" baseline="0" noProof="0" dirty="0">
                <a:latin typeface="Tahoma" panose="020B0604030504040204"/>
                <a:ea typeface="WenQuanYi Zen Hei Sharp"/>
                <a:cs typeface="Tahoma" panose="020B0604030504040204"/>
              </a:rPr>
              <a:t>(</a:t>
            </a:r>
            <a:r>
              <a:rPr kumimoji="0" sz="2200" i="1" kern="1200" cap="none" spc="79" normalizeH="0" baseline="0" noProof="0" dirty="0">
                <a:latin typeface="Calibri" panose="020F0502020204030204"/>
                <a:ea typeface="WenQuanYi Zen Hei Sharp"/>
                <a:cs typeface="Calibri" panose="020F0502020204030204"/>
              </a:rPr>
              <a:t>µ</a:t>
            </a:r>
            <a:r>
              <a:rPr kumimoji="0" sz="2400" kern="1200" cap="none" spc="119" normalizeH="0" baseline="-10000" noProof="0" dirty="0">
                <a:latin typeface="Tahoma" panose="020B0604030504040204"/>
                <a:ea typeface="WenQuanYi Zen Hei Sharp"/>
                <a:cs typeface="Tahoma" panose="020B0604030504040204"/>
              </a:rPr>
              <a:t>1</a:t>
            </a:r>
            <a:r>
              <a:rPr kumimoji="0" sz="2200" kern="1200" cap="none" spc="79" normalizeH="0" baseline="0" noProof="0" dirty="0">
                <a:latin typeface="Tahoma" panose="020B0604030504040204"/>
                <a:ea typeface="WenQuanYi Zen Hei Sharp"/>
                <a:cs typeface="Tahoma" panose="020B0604030504040204"/>
              </a:rPr>
              <a:t>)	</a:t>
            </a:r>
            <a:r>
              <a:rPr kumimoji="0" sz="2200" kern="1200" cap="none" spc="79" normalizeH="0" baseline="0" noProof="0" dirty="0">
                <a:latin typeface="Lucida Sans Unicode" panose="020B0602030504020204"/>
                <a:ea typeface="WenQuanYi Zen Hei Sharp"/>
                <a:cs typeface="Lucida Sans Unicode" panose="020B0602030504020204"/>
              </a:rPr>
              <a:t>B</a:t>
            </a:r>
            <a:r>
              <a:rPr kumimoji="0" sz="2200" kern="1200" cap="none" spc="79" normalizeH="0" baseline="0" noProof="0" dirty="0">
                <a:latin typeface="Tahoma" panose="020B0604030504040204"/>
                <a:ea typeface="WenQuanYi Zen Hei Sharp"/>
                <a:cs typeface="Tahoma" panose="020B0604030504040204"/>
              </a:rPr>
              <a:t>(</a:t>
            </a:r>
            <a:r>
              <a:rPr kumimoji="0" sz="2200" i="1" kern="1200" cap="none" spc="79" normalizeH="0" baseline="0" noProof="0" dirty="0">
                <a:latin typeface="Calibri" panose="020F0502020204030204"/>
                <a:ea typeface="WenQuanYi Zen Hei Sharp"/>
                <a:cs typeface="Calibri" panose="020F0502020204030204"/>
              </a:rPr>
              <a:t>µ</a:t>
            </a:r>
            <a:r>
              <a:rPr kumimoji="0" sz="2400" kern="1200" cap="none" spc="119" normalizeH="0" baseline="-10000" noProof="0" dirty="0">
                <a:latin typeface="Tahoma" panose="020B0604030504040204"/>
                <a:ea typeface="WenQuanYi Zen Hei Sharp"/>
                <a:cs typeface="Tahoma" panose="020B0604030504040204"/>
              </a:rPr>
              <a:t>2</a:t>
            </a:r>
            <a:r>
              <a:rPr kumimoji="0" sz="2200" kern="1200" cap="none" spc="79" normalizeH="0" baseline="0" noProof="0" dirty="0">
                <a:latin typeface="Tahoma" panose="020B0604030504040204"/>
                <a:ea typeface="WenQuanYi Zen Hei Sharp"/>
                <a:cs typeface="Tahoma" panose="020B0604030504040204"/>
              </a:rPr>
              <a:t>)	</a:t>
            </a:r>
            <a:r>
              <a:rPr kumimoji="0" sz="2200" kern="1200" cap="none" spc="79" normalizeH="0" baseline="0" noProof="0" dirty="0">
                <a:latin typeface="Lucida Sans Unicode" panose="020B0602030504020204"/>
                <a:ea typeface="WenQuanYi Zen Hei Sharp"/>
                <a:cs typeface="Lucida Sans Unicode" panose="020B0602030504020204"/>
              </a:rPr>
              <a:t>B</a:t>
            </a:r>
            <a:r>
              <a:rPr kumimoji="0" sz="2200" kern="1200" cap="none" spc="79" normalizeH="0" baseline="0" noProof="0" dirty="0">
                <a:latin typeface="Tahoma" panose="020B0604030504040204"/>
                <a:ea typeface="WenQuanYi Zen Hei Sharp"/>
                <a:cs typeface="Tahoma" panose="020B0604030504040204"/>
              </a:rPr>
              <a:t>(</a:t>
            </a:r>
            <a:r>
              <a:rPr kumimoji="0" sz="2200" i="1" kern="1200" cap="none" spc="79" normalizeH="0" baseline="0" noProof="0" dirty="0">
                <a:latin typeface="Calibri" panose="020F0502020204030204"/>
                <a:ea typeface="WenQuanYi Zen Hei Sharp"/>
                <a:cs typeface="Calibri" panose="020F0502020204030204"/>
              </a:rPr>
              <a:t>µ</a:t>
            </a:r>
            <a:r>
              <a:rPr kumimoji="0" sz="2400" kern="1200" cap="none" spc="119" normalizeH="0" baseline="-10000" noProof="0" dirty="0">
                <a:latin typeface="Tahoma" panose="020B0604030504040204"/>
                <a:ea typeface="WenQuanYi Zen Hei Sharp"/>
                <a:cs typeface="Tahoma" panose="020B0604030504040204"/>
              </a:rPr>
              <a:t>3</a:t>
            </a:r>
            <a:r>
              <a:rPr kumimoji="0" sz="2200" kern="1200" cap="none" spc="7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a:p>
            <a:pPr marL="75565" marR="0" defTabSz="449580">
              <a:spcBef>
                <a:spcPts val="1350"/>
              </a:spcBef>
              <a:buClrTx/>
              <a:buSzTx/>
              <a:buFontTx/>
              <a:buNone/>
              <a:defRPr/>
            </a:pPr>
            <a:r>
              <a:rPr kumimoji="0" sz="2200" kern="1200" cap="none" spc="-69" normalizeH="0" baseline="0" noProof="0" dirty="0">
                <a:latin typeface="Tahoma" panose="020B0604030504040204"/>
                <a:ea typeface="WenQuanYi Zen Hei Sharp"/>
                <a:cs typeface="Tahoma" panose="020B0604030504040204"/>
              </a:rPr>
              <a:t>For</a:t>
            </a:r>
            <a:r>
              <a:rPr kumimoji="0" sz="2200" kern="1200" cap="none" spc="10" normalizeH="0" baseline="0" noProof="0" dirty="0">
                <a:latin typeface="Tahoma" panose="020B0604030504040204"/>
                <a:ea typeface="WenQuanYi Zen Hei Sharp"/>
                <a:cs typeface="Tahoma" panose="020B0604030504040204"/>
              </a:rPr>
              <a:t> </a:t>
            </a:r>
            <a:r>
              <a:rPr kumimoji="0" sz="2200" kern="1200" cap="none" spc="-79" normalizeH="0" baseline="0" noProof="0" dirty="0">
                <a:latin typeface="Tahoma" panose="020B0604030504040204"/>
                <a:ea typeface="WenQuanYi Zen Hei Sharp"/>
                <a:cs typeface="Tahoma" panose="020B0604030504040204"/>
              </a:rPr>
              <a:t>the</a:t>
            </a:r>
            <a:r>
              <a:rPr kumimoji="0" sz="2200" kern="1200" cap="none" spc="20" normalizeH="0" baseline="0" noProof="0" dirty="0">
                <a:latin typeface="Tahoma" panose="020B0604030504040204"/>
                <a:ea typeface="WenQuanYi Zen Hei Sharp"/>
                <a:cs typeface="Tahoma" panose="020B0604030504040204"/>
              </a:rPr>
              <a:t> </a:t>
            </a:r>
            <a:r>
              <a:rPr kumimoji="0" sz="2200" i="1" kern="1200" cap="none" spc="50" normalizeH="0" baseline="0" noProof="0" dirty="0">
                <a:latin typeface="Arial" panose="020B0604020202020204"/>
                <a:ea typeface="WenQuanYi Zen Hei Sharp"/>
                <a:cs typeface="Arial" panose="020B0604020202020204"/>
              </a:rPr>
              <a:t>t</a:t>
            </a:r>
            <a:r>
              <a:rPr kumimoji="0" sz="2200" kern="1200" cap="none" spc="50" normalizeH="0" baseline="0" noProof="0" dirty="0">
                <a:latin typeface="Tahoma" panose="020B0604030504040204"/>
                <a:ea typeface="WenQuanYi Zen Hei Sharp"/>
                <a:cs typeface="Tahoma" panose="020B0604030504040204"/>
              </a:rPr>
              <a:t>-th</a:t>
            </a:r>
            <a:r>
              <a:rPr kumimoji="0" sz="2200" kern="1200" cap="none" spc="20" normalizeH="0" baseline="0" noProof="0" dirty="0">
                <a:latin typeface="Tahoma" panose="020B0604030504040204"/>
                <a:ea typeface="WenQuanYi Zen Hei Sharp"/>
                <a:cs typeface="Tahoma" panose="020B0604030504040204"/>
              </a:rPr>
              <a:t> </a:t>
            </a:r>
            <a:r>
              <a:rPr kumimoji="0" sz="2200" kern="1200" cap="none" spc="-59" normalizeH="0" baseline="0" noProof="0" dirty="0">
                <a:latin typeface="Tahoma" panose="020B0604030504040204"/>
                <a:ea typeface="WenQuanYi Zen Hei Sharp"/>
                <a:cs typeface="Tahoma" panose="020B0604030504040204"/>
              </a:rPr>
              <a:t>patient</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50" normalizeH="0" baseline="0" noProof="0" dirty="0">
                <a:latin typeface="Tahoma" panose="020B0604030504040204"/>
                <a:ea typeface="WenQuanYi Zen Hei Sharp"/>
                <a:cs typeface="Tahoma" panose="020B0604030504040204"/>
              </a:rPr>
              <a:t>in</a:t>
            </a:r>
            <a:r>
              <a:rPr kumimoji="0" sz="2200" kern="1200" cap="none" spc="2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a</a:t>
            </a:r>
            <a:r>
              <a:rPr kumimoji="0" sz="2200" kern="1200" cap="none" spc="20" normalizeH="0" baseline="0" noProof="0" dirty="0">
                <a:latin typeface="Tahoma" panose="020B0604030504040204"/>
                <a:ea typeface="WenQuanYi Zen Hei Sharp"/>
                <a:cs typeface="Tahoma" panose="020B0604030504040204"/>
              </a:rPr>
              <a:t> </a:t>
            </a:r>
            <a:r>
              <a:rPr kumimoji="0" sz="2200" kern="1200" cap="none" spc="-30" normalizeH="0" baseline="0" noProof="0" dirty="0">
                <a:latin typeface="Tahoma" panose="020B0604030504040204"/>
                <a:ea typeface="WenQuanYi Zen Hei Sharp"/>
                <a:cs typeface="Tahoma" panose="020B0604030504040204"/>
              </a:rPr>
              <a:t>clinical</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study,</a:t>
            </a:r>
            <a:endParaRPr kumimoji="0" sz="2200" kern="1200" cap="none" spc="0" normalizeH="0" baseline="0" noProof="0">
              <a:latin typeface="Tahoma" panose="020B0604030504040204"/>
              <a:ea typeface="WenQuanYi Zen Hei Sharp"/>
              <a:cs typeface="Tahoma" panose="020B0604030504040204"/>
            </a:endParaRPr>
          </a:p>
        </p:txBody>
      </p:sp>
      <p:sp>
        <p:nvSpPr>
          <p:cNvPr id="9" name="object 9"/>
          <p:cNvSpPr txBox="1"/>
          <p:nvPr/>
        </p:nvSpPr>
        <p:spPr>
          <a:xfrm>
            <a:off x="7040563" y="2836863"/>
            <a:ext cx="838200" cy="360680"/>
          </a:xfrm>
          <a:prstGeom prst="rect">
            <a:avLst/>
          </a:prstGeom>
        </p:spPr>
        <p:txBody>
          <a:bodyPr lIns="0" tIns="22661" rIns="0" bIns="0">
            <a:spAutoFit/>
          </a:bodyPr>
          <a:lstStyle/>
          <a:p>
            <a:pPr marL="75565" marR="0" defTabSz="449580">
              <a:spcBef>
                <a:spcPts val="180"/>
              </a:spcBef>
              <a:buClrTx/>
              <a:buSzTx/>
              <a:buFontTx/>
              <a:buNone/>
              <a:defRPr/>
            </a:pPr>
            <a:r>
              <a:rPr kumimoji="0" sz="2200" kern="1200" cap="none" spc="79" normalizeH="0" baseline="0" noProof="0" dirty="0">
                <a:latin typeface="Lucida Sans Unicode" panose="020B0602030504020204"/>
                <a:ea typeface="WenQuanYi Zen Hei Sharp"/>
                <a:cs typeface="Lucida Sans Unicode" panose="020B0602030504020204"/>
              </a:rPr>
              <a:t>B</a:t>
            </a:r>
            <a:r>
              <a:rPr kumimoji="0" sz="2200" kern="1200" cap="none" spc="79" normalizeH="0" baseline="0" noProof="0" dirty="0">
                <a:latin typeface="Tahoma" panose="020B0604030504040204"/>
                <a:ea typeface="WenQuanYi Zen Hei Sharp"/>
                <a:cs typeface="Tahoma" panose="020B0604030504040204"/>
              </a:rPr>
              <a:t>(</a:t>
            </a:r>
            <a:r>
              <a:rPr kumimoji="0" sz="2200" i="1" kern="1200" cap="none" spc="79" normalizeH="0" baseline="0" noProof="0" dirty="0">
                <a:latin typeface="Calibri" panose="020F0502020204030204"/>
                <a:ea typeface="WenQuanYi Zen Hei Sharp"/>
                <a:cs typeface="Calibri" panose="020F0502020204030204"/>
              </a:rPr>
              <a:t>µ</a:t>
            </a:r>
            <a:r>
              <a:rPr kumimoji="0" sz="2400" kern="1200" cap="none" spc="119" normalizeH="0" baseline="-10000" noProof="0" dirty="0">
                <a:latin typeface="Tahoma" panose="020B0604030504040204"/>
                <a:ea typeface="WenQuanYi Zen Hei Sharp"/>
                <a:cs typeface="Tahoma" panose="020B0604030504040204"/>
              </a:rPr>
              <a:t>4</a:t>
            </a:r>
            <a:r>
              <a:rPr kumimoji="0" sz="2200" kern="1200" cap="none" spc="7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p:txBody>
      </p:sp>
      <p:sp>
        <p:nvSpPr>
          <p:cNvPr id="10" name="object 10"/>
          <p:cNvSpPr txBox="1"/>
          <p:nvPr/>
        </p:nvSpPr>
        <p:spPr>
          <a:xfrm>
            <a:off x="8370888" y="2836863"/>
            <a:ext cx="838200" cy="360680"/>
          </a:xfrm>
          <a:prstGeom prst="rect">
            <a:avLst/>
          </a:prstGeom>
        </p:spPr>
        <p:txBody>
          <a:bodyPr lIns="0" tIns="22661" rIns="0" bIns="0">
            <a:spAutoFit/>
          </a:bodyPr>
          <a:lstStyle/>
          <a:p>
            <a:pPr marL="75565" marR="0" defTabSz="449580">
              <a:spcBef>
                <a:spcPts val="180"/>
              </a:spcBef>
              <a:buClrTx/>
              <a:buSzTx/>
              <a:buFontTx/>
              <a:buNone/>
              <a:defRPr/>
            </a:pPr>
            <a:r>
              <a:rPr kumimoji="0" sz="2200" kern="1200" cap="none" spc="79" normalizeH="0" baseline="0" noProof="0" dirty="0">
                <a:latin typeface="Lucida Sans Unicode" panose="020B0602030504020204"/>
                <a:ea typeface="WenQuanYi Zen Hei Sharp"/>
                <a:cs typeface="Lucida Sans Unicode" panose="020B0602030504020204"/>
              </a:rPr>
              <a:t>B</a:t>
            </a:r>
            <a:r>
              <a:rPr kumimoji="0" sz="2200" kern="1200" cap="none" spc="79" normalizeH="0" baseline="0" noProof="0" dirty="0">
                <a:latin typeface="Tahoma" panose="020B0604030504040204"/>
                <a:ea typeface="WenQuanYi Zen Hei Sharp"/>
                <a:cs typeface="Tahoma" panose="020B0604030504040204"/>
              </a:rPr>
              <a:t>(</a:t>
            </a:r>
            <a:r>
              <a:rPr kumimoji="0" sz="2200" i="1" kern="1200" cap="none" spc="79" normalizeH="0" baseline="0" noProof="0" dirty="0">
                <a:latin typeface="Calibri" panose="020F0502020204030204"/>
                <a:ea typeface="WenQuanYi Zen Hei Sharp"/>
                <a:cs typeface="Calibri" panose="020F0502020204030204"/>
              </a:rPr>
              <a:t>µ</a:t>
            </a:r>
            <a:r>
              <a:rPr kumimoji="0" sz="2400" kern="1200" cap="none" spc="119" normalizeH="0" baseline="-10000" noProof="0" dirty="0">
                <a:latin typeface="Tahoma" panose="020B0604030504040204"/>
                <a:ea typeface="WenQuanYi Zen Hei Sharp"/>
                <a:cs typeface="Tahoma" panose="020B0604030504040204"/>
              </a:rPr>
              <a:t>5</a:t>
            </a:r>
            <a:r>
              <a:rPr kumimoji="0" sz="2200" kern="1200" cap="none" spc="7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p:txBody>
      </p:sp>
      <p:sp>
        <p:nvSpPr>
          <p:cNvPr id="11" name="object 11"/>
          <p:cNvSpPr txBox="1"/>
          <p:nvPr/>
        </p:nvSpPr>
        <p:spPr>
          <a:xfrm>
            <a:off x="1804988" y="3746500"/>
            <a:ext cx="8551863" cy="1585595"/>
          </a:xfrm>
          <a:prstGeom prst="rect">
            <a:avLst/>
          </a:prstGeom>
          <a:solidFill>
            <a:srgbClr val="00B050"/>
          </a:solidFill>
        </p:spPr>
        <p:txBody>
          <a:bodyPr lIns="0" tIns="109527" rIns="0" bIns="0">
            <a:spAutoFit/>
          </a:bodyPr>
          <a:lstStyle/>
          <a:p>
            <a:pPr marL="624205" marR="0" indent="-352425" defTabSz="449580">
              <a:spcBef>
                <a:spcPts val="860"/>
              </a:spcBef>
              <a:buClr>
                <a:srgbClr val="3333B2"/>
              </a:buClr>
              <a:buSzTx/>
              <a:buFontTx/>
              <a:buChar char="►"/>
              <a:tabLst>
                <a:tab pos="625475" algn="l"/>
              </a:tabLst>
              <a:defRPr/>
            </a:pPr>
            <a:r>
              <a:rPr kumimoji="0" sz="2200" kern="1200" cap="none" spc="-119" normalizeH="0" baseline="0" noProof="0" dirty="0">
                <a:latin typeface="Tahoma" panose="020B0604030504040204"/>
                <a:ea typeface="WenQuanYi Zen Hei Sharp"/>
                <a:cs typeface="Tahoma" panose="020B0604030504040204"/>
              </a:rPr>
              <a:t>chooses</a:t>
            </a:r>
            <a:r>
              <a:rPr kumimoji="0" sz="2200" kern="1200" cap="none" spc="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a</a:t>
            </a:r>
            <a:r>
              <a:rPr kumimoji="0" sz="2200" kern="1200" cap="none" spc="10" normalizeH="0" baseline="0" noProof="0" dirty="0">
                <a:latin typeface="Tahoma" panose="020B0604030504040204"/>
                <a:ea typeface="WenQuanYi Zen Hei Sharp"/>
                <a:cs typeface="Tahoma" panose="020B0604030504040204"/>
              </a:rPr>
              <a:t> </a:t>
            </a:r>
            <a:r>
              <a:rPr kumimoji="0" sz="2200" kern="1200" cap="none" spc="-69" normalizeH="0" baseline="0" noProof="0" dirty="0">
                <a:solidFill>
                  <a:srgbClr val="0000FF"/>
                </a:solidFill>
                <a:latin typeface="Tahoma" panose="020B0604030504040204"/>
                <a:ea typeface="WenQuanYi Zen Hei Sharp"/>
                <a:cs typeface="Tahoma" panose="020B0604030504040204"/>
              </a:rPr>
              <a:t>treatment</a:t>
            </a:r>
            <a:r>
              <a:rPr kumimoji="0" sz="2200" kern="1200" cap="none" spc="10" normalizeH="0" baseline="0" noProof="0" dirty="0">
                <a:solidFill>
                  <a:srgbClr val="0000FF"/>
                </a:solidFill>
                <a:latin typeface="Tahoma" panose="020B0604030504040204"/>
                <a:ea typeface="WenQuanYi Zen Hei Sharp"/>
                <a:cs typeface="Tahoma" panose="020B0604030504040204"/>
              </a:rPr>
              <a:t> </a:t>
            </a:r>
            <a:r>
              <a:rPr kumimoji="0" sz="2200" i="1" kern="1200" cap="none" spc="69" normalizeH="0" baseline="0" noProof="0" dirty="0">
                <a:solidFill>
                  <a:srgbClr val="0000FF"/>
                </a:solidFill>
                <a:latin typeface="Arial" panose="020B0604020202020204"/>
                <a:ea typeface="WenQuanYi Zen Hei Sharp"/>
                <a:cs typeface="Arial" panose="020B0604020202020204"/>
              </a:rPr>
              <a:t>A</a:t>
            </a:r>
            <a:r>
              <a:rPr kumimoji="0" sz="2400" i="1" kern="1200" cap="none" spc="103" normalizeH="0" baseline="-10000" noProof="0" dirty="0">
                <a:solidFill>
                  <a:srgbClr val="0000FF"/>
                </a:solidFill>
                <a:latin typeface="Arial" panose="020B0604020202020204"/>
                <a:ea typeface="WenQuanYi Zen Hei Sharp"/>
                <a:cs typeface="Arial" panose="020B0604020202020204"/>
              </a:rPr>
              <a:t>t</a:t>
            </a:r>
            <a:endParaRPr kumimoji="0" sz="2400" kern="1200" cap="none" spc="0" normalizeH="0" baseline="-10000" noProof="0">
              <a:latin typeface="Arial" panose="020B0604020202020204"/>
              <a:ea typeface="WenQuanYi Zen Hei Sharp"/>
              <a:cs typeface="Arial" panose="020B0604020202020204"/>
            </a:endParaRPr>
          </a:p>
          <a:p>
            <a:pPr marL="624205" marR="0" indent="-352425" defTabSz="449580">
              <a:spcBef>
                <a:spcPts val="660"/>
              </a:spcBef>
              <a:buClr>
                <a:srgbClr val="3333B2"/>
              </a:buClr>
              <a:buSzTx/>
              <a:buFontTx/>
              <a:buChar char="►"/>
              <a:tabLst>
                <a:tab pos="625475" algn="l"/>
              </a:tabLst>
              <a:defRPr/>
            </a:pPr>
            <a:r>
              <a:rPr kumimoji="0" sz="2200" kern="1200" cap="none" spc="-129" normalizeH="0" baseline="0" noProof="0" dirty="0">
                <a:latin typeface="Tahoma" panose="020B0604030504040204"/>
                <a:ea typeface="WenQuanYi Zen Hei Sharp"/>
                <a:cs typeface="Tahoma" panose="020B0604030504040204"/>
              </a:rPr>
              <a:t>observes</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a</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40" normalizeH="0" baseline="0" noProof="0" dirty="0">
                <a:latin typeface="Tahoma" panose="020B0604030504040204"/>
                <a:ea typeface="WenQuanYi Zen Hei Sharp"/>
                <a:cs typeface="Tahoma" panose="020B0604030504040204"/>
              </a:rPr>
              <a:t>(Bernoulli)</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129" normalizeH="0" baseline="0" noProof="0" dirty="0">
                <a:solidFill>
                  <a:srgbClr val="0000FF"/>
                </a:solidFill>
                <a:latin typeface="Tahoma" panose="020B0604030504040204"/>
                <a:ea typeface="WenQuanYi Zen Hei Sharp"/>
                <a:cs typeface="Tahoma" panose="020B0604030504040204"/>
              </a:rPr>
              <a:t>response</a:t>
            </a:r>
            <a:r>
              <a:rPr kumimoji="0" sz="2200" kern="1200" cap="none" spc="40" normalizeH="0" baseline="0" noProof="0" dirty="0">
                <a:solidFill>
                  <a:srgbClr val="0000FF"/>
                </a:solidFill>
                <a:latin typeface="Tahoma" panose="020B0604030504040204"/>
                <a:ea typeface="WenQuanYi Zen Hei Sharp"/>
                <a:cs typeface="Tahoma" panose="020B0604030504040204"/>
              </a:rPr>
              <a:t> </a:t>
            </a:r>
            <a:r>
              <a:rPr kumimoji="0" sz="2200" i="1" kern="1200" cap="none" spc="-20" normalizeH="0" baseline="0" noProof="0" dirty="0">
                <a:solidFill>
                  <a:srgbClr val="0000FF"/>
                </a:solidFill>
                <a:latin typeface="Arial" panose="020B0604020202020204"/>
                <a:ea typeface="WenQuanYi Zen Hei Sharp"/>
                <a:cs typeface="Arial" panose="020B0604020202020204"/>
              </a:rPr>
              <a:t>R</a:t>
            </a:r>
            <a:r>
              <a:rPr kumimoji="0" sz="2400" i="1" kern="1200" cap="none" spc="-30" normalizeH="0" baseline="-10000" noProof="0" dirty="0">
                <a:solidFill>
                  <a:srgbClr val="0000FF"/>
                </a:solidFill>
                <a:latin typeface="Arial" panose="020B0604020202020204"/>
                <a:ea typeface="WenQuanYi Zen Hei Sharp"/>
                <a:cs typeface="Arial" panose="020B0604020202020204"/>
              </a:rPr>
              <a:t>t</a:t>
            </a:r>
            <a:r>
              <a:rPr kumimoji="0" sz="2400" i="1" kern="1200" cap="none" spc="563" normalizeH="0" baseline="-10000" noProof="0" dirty="0">
                <a:solidFill>
                  <a:srgbClr val="0000FF"/>
                </a:solidFill>
                <a:latin typeface="Arial" panose="020B0604020202020204"/>
                <a:ea typeface="WenQuanYi Zen Hei Sharp"/>
                <a:cs typeface="Arial" panose="020B0604020202020204"/>
              </a:rPr>
              <a:t> </a:t>
            </a:r>
            <a:r>
              <a:rPr kumimoji="0" sz="2200" kern="1200" cap="none" spc="-297" normalizeH="0" baseline="0" noProof="0" dirty="0">
                <a:solidFill>
                  <a:srgbClr val="0000FF"/>
                </a:solidFill>
                <a:latin typeface="Lucida Sans Unicode" panose="020B0602030504020204"/>
                <a:ea typeface="WenQuanYi Zen Hei Sharp"/>
                <a:cs typeface="Lucida Sans Unicode" panose="020B0602030504020204"/>
              </a:rPr>
              <a:t>∈</a:t>
            </a:r>
            <a:r>
              <a:rPr kumimoji="0" sz="2200" kern="1200" cap="none" spc="-99" normalizeH="0" baseline="0" noProof="0" dirty="0">
                <a:solidFill>
                  <a:srgbClr val="0000FF"/>
                </a:solidFill>
                <a:latin typeface="Lucida Sans Unicode" panose="020B0602030504020204"/>
                <a:ea typeface="WenQuanYi Zen Hei Sharp"/>
                <a:cs typeface="Lucida Sans Unicode" panose="020B0602030504020204"/>
              </a:rPr>
              <a:t> </a:t>
            </a:r>
            <a:r>
              <a:rPr kumimoji="0" sz="2200" kern="1200" cap="none" spc="99" normalizeH="0" baseline="0" noProof="0" dirty="0">
                <a:solidFill>
                  <a:srgbClr val="0000FF"/>
                </a:solidFill>
                <a:latin typeface="Lucida Sans Unicode" panose="020B0602030504020204"/>
                <a:ea typeface="WenQuanYi Zen Hei Sharp"/>
                <a:cs typeface="Lucida Sans Unicode" panose="020B0602030504020204"/>
              </a:rPr>
              <a:t>{</a:t>
            </a:r>
            <a:r>
              <a:rPr kumimoji="0" sz="2200" kern="1200" cap="none" spc="99" normalizeH="0" baseline="0" noProof="0" dirty="0">
                <a:solidFill>
                  <a:srgbClr val="0000FF"/>
                </a:solidFill>
                <a:latin typeface="Tahoma" panose="020B0604030504040204"/>
                <a:ea typeface="WenQuanYi Zen Hei Sharp"/>
                <a:cs typeface="Tahoma" panose="020B0604030504040204"/>
              </a:rPr>
              <a:t>0</a:t>
            </a:r>
            <a:r>
              <a:rPr kumimoji="0" sz="2200" i="1" kern="1200" cap="none" spc="99" normalizeH="0" baseline="0" noProof="0" dirty="0">
                <a:solidFill>
                  <a:srgbClr val="0000FF"/>
                </a:solidFill>
                <a:latin typeface="Calibri" panose="020F0502020204030204"/>
                <a:ea typeface="WenQuanYi Zen Hei Sharp"/>
                <a:cs typeface="Calibri" panose="020F0502020204030204"/>
              </a:rPr>
              <a:t>,</a:t>
            </a:r>
            <a:r>
              <a:rPr kumimoji="0" sz="2200" i="1" kern="1200" cap="none" spc="-139" normalizeH="0" baseline="0" noProof="0" dirty="0">
                <a:solidFill>
                  <a:srgbClr val="0000FF"/>
                </a:solidFill>
                <a:latin typeface="Calibri" panose="020F0502020204030204"/>
                <a:ea typeface="WenQuanYi Zen Hei Sharp"/>
                <a:cs typeface="Calibri" panose="020F0502020204030204"/>
              </a:rPr>
              <a:t> </a:t>
            </a:r>
            <a:r>
              <a:rPr kumimoji="0" sz="2200" kern="1200" cap="none" spc="129" normalizeH="0" baseline="0" noProof="0" dirty="0">
                <a:solidFill>
                  <a:srgbClr val="0000FF"/>
                </a:solidFill>
                <a:latin typeface="Tahoma" panose="020B0604030504040204"/>
                <a:ea typeface="WenQuanYi Zen Hei Sharp"/>
                <a:cs typeface="Tahoma" panose="020B0604030504040204"/>
              </a:rPr>
              <a:t>1</a:t>
            </a:r>
            <a:r>
              <a:rPr kumimoji="0" sz="2200" kern="1200" cap="none" spc="129" normalizeH="0" baseline="0" noProof="0" dirty="0">
                <a:solidFill>
                  <a:srgbClr val="0000FF"/>
                </a:solidFill>
                <a:latin typeface="Lucida Sans Unicode" panose="020B0602030504020204"/>
                <a:ea typeface="WenQuanYi Zen Hei Sharp"/>
                <a:cs typeface="Lucida Sans Unicode" panose="020B0602030504020204"/>
              </a:rPr>
              <a:t>}</a:t>
            </a:r>
            <a:r>
              <a:rPr kumimoji="0" sz="2200" kern="1200" cap="none" spc="-89" normalizeH="0" baseline="0" noProof="0" dirty="0">
                <a:solidFill>
                  <a:srgbClr val="0000FF"/>
                </a:solidFill>
                <a:latin typeface="Lucida Sans Unicode" panose="020B0602030504020204"/>
                <a:ea typeface="WenQuanYi Zen Hei Sharp"/>
                <a:cs typeface="Lucida Sans Unicode" panose="020B0602030504020204"/>
              </a:rPr>
              <a:t> </a:t>
            </a:r>
            <a:r>
              <a:rPr kumimoji="0" sz="2200" kern="1200" cap="none" spc="-178" normalizeH="0" baseline="0" noProof="0" dirty="0">
                <a:solidFill>
                  <a:srgbClr val="0000FF"/>
                </a:solidFill>
                <a:latin typeface="Tahoma" panose="020B0604030504040204"/>
                <a:ea typeface="WenQuanYi Zen Hei Sharp"/>
                <a:cs typeface="Tahoma" panose="020B0604030504040204"/>
              </a:rPr>
              <a:t>:</a:t>
            </a:r>
            <a:r>
              <a:rPr kumimoji="0" sz="2200" kern="1200" cap="none" spc="-89" normalizeH="0" baseline="0" noProof="0" dirty="0">
                <a:solidFill>
                  <a:srgbClr val="0000FF"/>
                </a:solidFill>
                <a:latin typeface="Tahoma" panose="020B0604030504040204"/>
                <a:ea typeface="WenQuanYi Zen Hei Sharp"/>
                <a:cs typeface="Tahoma" panose="020B0604030504040204"/>
              </a:rPr>
              <a:t> </a:t>
            </a:r>
            <a:r>
              <a:rPr kumimoji="0" sz="2200" kern="1200" cap="none" spc="-10" normalizeH="0" baseline="0" noProof="0" dirty="0">
                <a:solidFill>
                  <a:srgbClr val="0000FF"/>
                </a:solidFill>
                <a:latin typeface="Georgia" panose="02040502050405020303"/>
                <a:ea typeface="WenQuanYi Zen Hei Sharp"/>
                <a:cs typeface="Georgia" panose="02040502050405020303"/>
              </a:rPr>
              <a:t>P</a:t>
            </a:r>
            <a:r>
              <a:rPr kumimoji="0" sz="2200" kern="1200" cap="none" spc="-10" normalizeH="0" baseline="0" noProof="0" dirty="0">
                <a:solidFill>
                  <a:srgbClr val="0000FF"/>
                </a:solidFill>
                <a:latin typeface="Tahoma" panose="020B0604030504040204"/>
                <a:ea typeface="WenQuanYi Zen Hei Sharp"/>
                <a:cs typeface="Tahoma" panose="020B0604030504040204"/>
              </a:rPr>
              <a:t>(</a:t>
            </a:r>
            <a:r>
              <a:rPr kumimoji="0" sz="2200" i="1" kern="1200" cap="none" spc="-10" normalizeH="0" baseline="0" noProof="0" dirty="0">
                <a:solidFill>
                  <a:srgbClr val="0000FF"/>
                </a:solidFill>
                <a:latin typeface="Arial" panose="020B0604020202020204"/>
                <a:ea typeface="WenQuanYi Zen Hei Sharp"/>
                <a:cs typeface="Arial" panose="020B0604020202020204"/>
              </a:rPr>
              <a:t>R</a:t>
            </a:r>
            <a:r>
              <a:rPr kumimoji="0" sz="2400" i="1" kern="1200" cap="none" spc="-14" normalizeH="0" baseline="-10000" noProof="0" dirty="0">
                <a:solidFill>
                  <a:srgbClr val="0000FF"/>
                </a:solidFill>
                <a:latin typeface="Arial" panose="020B0604020202020204"/>
                <a:ea typeface="WenQuanYi Zen Hei Sharp"/>
                <a:cs typeface="Arial" panose="020B0604020202020204"/>
              </a:rPr>
              <a:t>t</a:t>
            </a:r>
            <a:r>
              <a:rPr kumimoji="0" sz="2400" i="1" kern="1200" cap="none" spc="563" normalizeH="0" baseline="-10000" noProof="0" dirty="0">
                <a:solidFill>
                  <a:srgbClr val="0000FF"/>
                </a:solidFill>
                <a:latin typeface="Arial" panose="020B0604020202020204"/>
                <a:ea typeface="WenQuanYi Zen Hei Sharp"/>
                <a:cs typeface="Arial" panose="020B0604020202020204"/>
              </a:rPr>
              <a:t> </a:t>
            </a:r>
            <a:r>
              <a:rPr kumimoji="0" sz="2200" kern="1200" cap="none" spc="89" normalizeH="0" baseline="0" noProof="0" dirty="0">
                <a:solidFill>
                  <a:srgbClr val="0000FF"/>
                </a:solidFill>
                <a:latin typeface="Tahoma" panose="020B0604030504040204"/>
                <a:ea typeface="WenQuanYi Zen Hei Sharp"/>
                <a:cs typeface="Tahoma" panose="020B0604030504040204"/>
              </a:rPr>
              <a:t>=</a:t>
            </a:r>
            <a:r>
              <a:rPr kumimoji="0" sz="2200" kern="1200" cap="none" spc="-89" normalizeH="0" baseline="0" noProof="0" dirty="0">
                <a:solidFill>
                  <a:srgbClr val="0000FF"/>
                </a:solidFill>
                <a:latin typeface="Tahoma" panose="020B0604030504040204"/>
                <a:ea typeface="WenQuanYi Zen Hei Sharp"/>
                <a:cs typeface="Tahoma" panose="020B0604030504040204"/>
              </a:rPr>
              <a:t> </a:t>
            </a:r>
            <a:r>
              <a:rPr kumimoji="0" sz="2200" kern="1200" cap="none" spc="-50" normalizeH="0" baseline="0" noProof="0" dirty="0">
                <a:solidFill>
                  <a:srgbClr val="0000FF"/>
                </a:solidFill>
                <a:latin typeface="Tahoma" panose="020B0604030504040204"/>
                <a:ea typeface="WenQuanYi Zen Hei Sharp"/>
                <a:cs typeface="Tahoma" panose="020B0604030504040204"/>
              </a:rPr>
              <a:t>1</a:t>
            </a:r>
            <a:r>
              <a:rPr kumimoji="0" sz="2200" kern="1200" cap="none" spc="-50" normalizeH="0" baseline="0" noProof="0" dirty="0">
                <a:solidFill>
                  <a:srgbClr val="0000FF"/>
                </a:solidFill>
                <a:latin typeface="Lucida Sans Unicode" panose="020B0602030504020204"/>
                <a:ea typeface="WenQuanYi Zen Hei Sharp"/>
                <a:cs typeface="Lucida Sans Unicode" panose="020B0602030504020204"/>
              </a:rPr>
              <a:t>|</a:t>
            </a:r>
            <a:r>
              <a:rPr kumimoji="0" sz="2200" i="1" kern="1200" cap="none" spc="-50" normalizeH="0" baseline="0" noProof="0" dirty="0">
                <a:solidFill>
                  <a:srgbClr val="0000FF"/>
                </a:solidFill>
                <a:latin typeface="Arial" panose="020B0604020202020204"/>
                <a:ea typeface="WenQuanYi Zen Hei Sharp"/>
                <a:cs typeface="Arial" panose="020B0604020202020204"/>
              </a:rPr>
              <a:t>A</a:t>
            </a:r>
            <a:r>
              <a:rPr kumimoji="0" sz="2400" i="1" kern="1200" cap="none" spc="-73" normalizeH="0" baseline="-10000" noProof="0" dirty="0">
                <a:solidFill>
                  <a:srgbClr val="0000FF"/>
                </a:solidFill>
                <a:latin typeface="Arial" panose="020B0604020202020204"/>
                <a:ea typeface="WenQuanYi Zen Hei Sharp"/>
                <a:cs typeface="Arial" panose="020B0604020202020204"/>
              </a:rPr>
              <a:t>t</a:t>
            </a:r>
            <a:r>
              <a:rPr kumimoji="0" sz="2400" i="1" kern="1200" cap="none" spc="0" normalizeH="0" baseline="-10000" noProof="0" dirty="0">
                <a:solidFill>
                  <a:srgbClr val="0000FF"/>
                </a:solidFill>
                <a:latin typeface="Arial" panose="020B0604020202020204"/>
                <a:ea typeface="WenQuanYi Zen Hei Sharp"/>
                <a:cs typeface="Arial" panose="020B0604020202020204"/>
              </a:rPr>
              <a:t> </a:t>
            </a:r>
            <a:r>
              <a:rPr kumimoji="0" sz="2200" kern="1200" cap="none" spc="89" normalizeH="0" baseline="0" noProof="0" dirty="0">
                <a:solidFill>
                  <a:srgbClr val="0000FF"/>
                </a:solidFill>
                <a:latin typeface="Tahoma" panose="020B0604030504040204"/>
                <a:ea typeface="WenQuanYi Zen Hei Sharp"/>
                <a:cs typeface="Tahoma" panose="020B0604030504040204"/>
              </a:rPr>
              <a:t>=</a:t>
            </a:r>
            <a:r>
              <a:rPr kumimoji="0" sz="2200" kern="1200" cap="none" spc="-89" normalizeH="0" baseline="0" noProof="0" dirty="0">
                <a:solidFill>
                  <a:srgbClr val="0000FF"/>
                </a:solidFill>
                <a:latin typeface="Tahoma" panose="020B0604030504040204"/>
                <a:ea typeface="WenQuanYi Zen Hei Sharp"/>
                <a:cs typeface="Tahoma" panose="020B0604030504040204"/>
              </a:rPr>
              <a:t> </a:t>
            </a:r>
            <a:r>
              <a:rPr kumimoji="0" sz="2200" i="1" kern="1200" cap="none" spc="-69" normalizeH="0" baseline="0" noProof="0" dirty="0">
                <a:solidFill>
                  <a:srgbClr val="0000FF"/>
                </a:solidFill>
                <a:latin typeface="Arial" panose="020B0604020202020204"/>
                <a:ea typeface="WenQuanYi Zen Hei Sharp"/>
                <a:cs typeface="Arial" panose="020B0604020202020204"/>
              </a:rPr>
              <a:t>a</a:t>
            </a:r>
            <a:r>
              <a:rPr kumimoji="0" sz="2200" kern="1200" cap="none" spc="-69" normalizeH="0" baseline="0" noProof="0" dirty="0">
                <a:solidFill>
                  <a:srgbClr val="0000FF"/>
                </a:solidFill>
                <a:latin typeface="Tahoma" panose="020B0604030504040204"/>
                <a:ea typeface="WenQuanYi Zen Hei Sharp"/>
                <a:cs typeface="Tahoma" panose="020B0604030504040204"/>
              </a:rPr>
              <a:t>)</a:t>
            </a:r>
            <a:r>
              <a:rPr kumimoji="0" sz="2200" kern="1200" cap="none" spc="-89" normalizeH="0" baseline="0" noProof="0" dirty="0">
                <a:solidFill>
                  <a:srgbClr val="0000FF"/>
                </a:solidFill>
                <a:latin typeface="Tahoma" panose="020B0604030504040204"/>
                <a:ea typeface="WenQuanYi Zen Hei Sharp"/>
                <a:cs typeface="Tahoma" panose="020B0604030504040204"/>
              </a:rPr>
              <a:t> </a:t>
            </a:r>
            <a:r>
              <a:rPr kumimoji="0" sz="2200" kern="1200" cap="none" spc="89" normalizeH="0" baseline="0" noProof="0" dirty="0">
                <a:solidFill>
                  <a:srgbClr val="0000FF"/>
                </a:solidFill>
                <a:latin typeface="Tahoma" panose="020B0604030504040204"/>
                <a:ea typeface="WenQuanYi Zen Hei Sharp"/>
                <a:cs typeface="Tahoma" panose="020B0604030504040204"/>
              </a:rPr>
              <a:t>=</a:t>
            </a:r>
            <a:r>
              <a:rPr kumimoji="0" sz="2200" kern="1200" cap="none" spc="-89" normalizeH="0" baseline="0" noProof="0" dirty="0">
                <a:solidFill>
                  <a:srgbClr val="0000FF"/>
                </a:solidFill>
                <a:latin typeface="Tahoma" panose="020B0604030504040204"/>
                <a:ea typeface="WenQuanYi Zen Hei Sharp"/>
                <a:cs typeface="Tahoma" panose="020B0604030504040204"/>
              </a:rPr>
              <a:t> </a:t>
            </a:r>
            <a:r>
              <a:rPr kumimoji="0" sz="2200" i="1" kern="1200" cap="none" spc="20" normalizeH="0" baseline="0" noProof="0" dirty="0">
                <a:solidFill>
                  <a:srgbClr val="0000FF"/>
                </a:solidFill>
                <a:latin typeface="Calibri" panose="020F0502020204030204"/>
                <a:ea typeface="WenQuanYi Zen Hei Sharp"/>
                <a:cs typeface="Calibri" panose="020F0502020204030204"/>
              </a:rPr>
              <a:t>µ</a:t>
            </a:r>
            <a:r>
              <a:rPr kumimoji="0" sz="2400" i="1" kern="1200" cap="none" spc="30" normalizeH="0" baseline="-10000" noProof="0" dirty="0">
                <a:solidFill>
                  <a:srgbClr val="0000FF"/>
                </a:solidFill>
                <a:latin typeface="Arial" panose="020B0604020202020204"/>
                <a:ea typeface="WenQuanYi Zen Hei Sharp"/>
                <a:cs typeface="Arial" panose="020B0604020202020204"/>
              </a:rPr>
              <a:t>a</a:t>
            </a:r>
            <a:endParaRPr kumimoji="0" sz="2400" kern="1200" cap="none" spc="0" normalizeH="0" baseline="-10000" noProof="0">
              <a:latin typeface="Arial" panose="020B0604020202020204"/>
              <a:ea typeface="WenQuanYi Zen Hei Sharp"/>
              <a:cs typeface="Arial" panose="020B0604020202020204"/>
            </a:endParaRPr>
          </a:p>
          <a:p>
            <a:pPr marL="75565" marR="0" defTabSz="449580">
              <a:spcBef>
                <a:spcPts val="2935"/>
              </a:spcBef>
              <a:buClrTx/>
              <a:buSzTx/>
              <a:buFontTx/>
              <a:buNone/>
              <a:defRPr/>
            </a:pPr>
            <a:r>
              <a:rPr kumimoji="0" sz="2200" b="1" kern="1200" cap="none" spc="-99" normalizeH="0" baseline="0" noProof="0" dirty="0">
                <a:latin typeface="Arial" panose="020B0604020202020204"/>
                <a:ea typeface="WenQuanYi Zen Hei Sharp"/>
                <a:cs typeface="Arial" panose="020B0604020202020204"/>
              </a:rPr>
              <a:t>Goal:</a:t>
            </a:r>
            <a:r>
              <a:rPr kumimoji="0" sz="2200" b="1" kern="1200" cap="none" spc="357" normalizeH="0" baseline="0" noProof="0" dirty="0">
                <a:latin typeface="Arial" panose="020B0604020202020204"/>
                <a:ea typeface="WenQuanYi Zen Hei Sharp"/>
                <a:cs typeface="Arial" panose="020B0604020202020204"/>
              </a:rPr>
              <a:t> </a:t>
            </a:r>
            <a:r>
              <a:rPr kumimoji="0" sz="2200" kern="1200" cap="none" spc="-79" normalizeH="0" baseline="0" noProof="0" dirty="0">
                <a:latin typeface="Tahoma" panose="020B0604030504040204"/>
                <a:ea typeface="WenQuanYi Zen Hei Sharp"/>
                <a:cs typeface="Tahoma" panose="020B0604030504040204"/>
              </a:rPr>
              <a:t>maximize</a:t>
            </a:r>
            <a:r>
              <a:rPr kumimoji="0" sz="2200" kern="1200" cap="none" spc="59" normalizeH="0" baseline="0" noProof="0" dirty="0">
                <a:latin typeface="Tahoma" panose="020B0604030504040204"/>
                <a:ea typeface="WenQuanYi Zen Hei Sharp"/>
                <a:cs typeface="Tahoma" panose="020B0604030504040204"/>
              </a:rPr>
              <a:t> </a:t>
            </a:r>
            <a:r>
              <a:rPr kumimoji="0" sz="2200" kern="1200" cap="none" spc="-79" normalizeH="0" baseline="0" noProof="0" dirty="0">
                <a:latin typeface="Tahoma" panose="020B0604030504040204"/>
                <a:ea typeface="WenQuanYi Zen Hei Sharp"/>
                <a:cs typeface="Tahoma" panose="020B0604030504040204"/>
              </a:rPr>
              <a:t>the</a:t>
            </a:r>
            <a:r>
              <a:rPr kumimoji="0" sz="2200" kern="1200" cap="none" spc="50" normalizeH="0" baseline="0" noProof="0" dirty="0">
                <a:latin typeface="Tahoma" panose="020B0604030504040204"/>
                <a:ea typeface="WenQuanYi Zen Hei Sharp"/>
                <a:cs typeface="Tahoma" panose="020B0604030504040204"/>
              </a:rPr>
              <a:t> </a:t>
            </a:r>
            <a:r>
              <a:rPr kumimoji="0" sz="2200" kern="1200" cap="none" spc="-99" normalizeH="0" baseline="0" noProof="0" dirty="0">
                <a:latin typeface="Tahoma" panose="020B0604030504040204"/>
                <a:ea typeface="WenQuanYi Zen Hei Sharp"/>
                <a:cs typeface="Tahoma" panose="020B0604030504040204"/>
              </a:rPr>
              <a:t>expected</a:t>
            </a:r>
            <a:r>
              <a:rPr kumimoji="0" sz="2200" kern="1200" cap="none" spc="5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number</a:t>
            </a:r>
            <a:r>
              <a:rPr kumimoji="0" sz="2200" kern="1200" cap="none" spc="59" normalizeH="0" baseline="0" noProof="0" dirty="0">
                <a:latin typeface="Tahoma" panose="020B0604030504040204"/>
                <a:ea typeface="WenQuanYi Zen Hei Sharp"/>
                <a:cs typeface="Tahoma" panose="020B0604030504040204"/>
              </a:rPr>
              <a:t> </a:t>
            </a:r>
            <a:r>
              <a:rPr kumimoji="0" sz="2200" kern="1200" cap="none" spc="-69" normalizeH="0" baseline="0" noProof="0" dirty="0">
                <a:latin typeface="Tahoma" panose="020B0604030504040204"/>
                <a:ea typeface="WenQuanYi Zen Hei Sharp"/>
                <a:cs typeface="Tahoma" panose="020B0604030504040204"/>
              </a:rPr>
              <a:t>of</a:t>
            </a:r>
            <a:r>
              <a:rPr kumimoji="0" sz="2200" kern="1200" cap="none" spc="50" normalizeH="0" baseline="0" noProof="0" dirty="0">
                <a:latin typeface="Tahoma" panose="020B0604030504040204"/>
                <a:ea typeface="WenQuanYi Zen Hei Sharp"/>
                <a:cs typeface="Tahoma" panose="020B0604030504040204"/>
              </a:rPr>
              <a:t> </a:t>
            </a:r>
            <a:r>
              <a:rPr kumimoji="0" sz="2200" kern="1200" cap="none" spc="-79" normalizeH="0" baseline="0" noProof="0" dirty="0">
                <a:latin typeface="Tahoma" panose="020B0604030504040204"/>
                <a:ea typeface="WenQuanYi Zen Hei Sharp"/>
                <a:cs typeface="Tahoma" panose="020B0604030504040204"/>
              </a:rPr>
              <a:t>patients</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119" normalizeH="0" baseline="0" noProof="0" dirty="0">
                <a:latin typeface="Tahoma" panose="020B0604030504040204"/>
                <a:ea typeface="WenQuanYi Zen Hei Sharp"/>
                <a:cs typeface="Tahoma" panose="020B0604030504040204"/>
              </a:rPr>
              <a:t>healed.</a:t>
            </a:r>
            <a:endParaRPr kumimoji="0" sz="2200" kern="1200" cap="none" spc="0" normalizeH="0" baseline="0" noProof="0">
              <a:latin typeface="Tahoma" panose="020B0604030504040204"/>
              <a:ea typeface="WenQuanYi Zen Hei Sharp"/>
              <a:cs typeface="Tahoma" panose="020B0604030504040204"/>
            </a:endParaRPr>
          </a:p>
        </p:txBody>
      </p:sp>
      <p:sp>
        <p:nvSpPr>
          <p:cNvPr id="12" name="object 12"/>
          <p:cNvSpPr txBox="1"/>
          <p:nvPr/>
        </p:nvSpPr>
        <p:spPr>
          <a:xfrm>
            <a:off x="1616075" y="95250"/>
            <a:ext cx="76200" cy="377190"/>
          </a:xfrm>
          <a:prstGeom prst="rect">
            <a:avLst/>
          </a:prstGeom>
        </p:spPr>
        <p:txBody>
          <a:bodyPr lIns="0" tIns="39027" rIns="0" bIns="0">
            <a:spAutoFit/>
          </a:bodyPr>
          <a:lstStyle/>
          <a:p>
            <a:pPr marR="0" defTabSz="449580">
              <a:spcBef>
                <a:spcPts val="305"/>
              </a:spcBef>
              <a:buClrTx/>
              <a:buSzTx/>
              <a:buFontTx/>
              <a:buNone/>
              <a:defRPr/>
            </a:pPr>
            <a:r>
              <a:rPr kumimoji="0" sz="2200" kern="1200" cap="none" spc="-5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p:txBody>
      </p:sp>
      <p:pic>
        <p:nvPicPr>
          <p:cNvPr id="81933" name="object 13"/>
          <p:cNvPicPr>
            <a:picLocks noChangeAspect="1"/>
          </p:cNvPicPr>
          <p:nvPr/>
        </p:nvPicPr>
        <p:blipFill>
          <a:blip r:embed="rId6"/>
          <a:stretch>
            <a:fillRect/>
          </a:stretch>
        </p:blipFill>
        <p:spPr>
          <a:xfrm>
            <a:off x="1524000" y="0"/>
            <a:ext cx="9139238" cy="504825"/>
          </a:xfrm>
          <a:prstGeom prst="rect">
            <a:avLst/>
          </a:prstGeom>
          <a:noFill/>
          <a:ln w="9525">
            <a:noFill/>
          </a:ln>
        </p:spPr>
      </p:pic>
      <p:sp>
        <p:nvSpPr>
          <p:cNvPr id="14" name="object 14"/>
          <p:cNvSpPr txBox="1">
            <a:spLocks noGrp="1"/>
          </p:cNvSpPr>
          <p:nvPr>
            <p:ph type="title"/>
          </p:nvPr>
        </p:nvSpPr>
        <p:spPr>
          <a:xfrm>
            <a:off x="1590675" y="477"/>
            <a:ext cx="2184400" cy="464185"/>
          </a:xfrm>
        </p:spPr>
        <p:txBody>
          <a:bodyPr vert="horz" wrap="square" lIns="0" tIns="33992" rIns="0" bIns="0" numCol="1" rtlCol="0" anchor="ctr" anchorCtr="0" compatLnSpc="1">
            <a:spAutoFit/>
          </a:bodyPr>
          <a:lstStyle/>
          <a:p>
            <a:pPr marL="25400" marR="0" lvl="0" indent="0" algn="l" defTabSz="449580" rtl="0" eaLnBrk="0" fontAlgn="base" latinLnBrk="0" hangingPunct="0">
              <a:lnSpc>
                <a:spcPct val="100000"/>
              </a:lnSpc>
              <a:spcBef>
                <a:spcPts val="270"/>
              </a:spcBef>
              <a:spcAft>
                <a:spcPct val="0"/>
              </a:spcAft>
              <a:buClr>
                <a:srgbClr val="000000"/>
              </a:buClr>
              <a:buSzPct val="100000"/>
              <a:buFont typeface="Times New Roman" panose="02020603050405020304" pitchFamily="18" charset="0"/>
              <a:buNone/>
              <a:defRPr/>
            </a:pPr>
            <a:r>
              <a:rPr kumimoji="0" sz="2800" b="0" i="0" u="none" strike="noStrike" kern="1200" cap="none" spc="-69" normalizeH="0" baseline="0" noProof="0" dirty="0">
                <a:ln>
                  <a:noFill/>
                </a:ln>
                <a:solidFill>
                  <a:srgbClr val="000000"/>
                </a:solidFill>
                <a:effectLst/>
                <a:uLnTx/>
                <a:uFillTx/>
                <a:latin typeface="+mj-lt"/>
                <a:ea typeface="+mj-ea"/>
                <a:cs typeface="+mj-cs"/>
              </a:rPr>
              <a:t>Clinical</a:t>
            </a:r>
            <a:r>
              <a:rPr kumimoji="0" sz="2800" b="0" i="0" u="none" strike="noStrike" kern="1200" cap="none" spc="129" normalizeH="0" baseline="0" noProof="0" dirty="0">
                <a:ln>
                  <a:noFill/>
                </a:ln>
                <a:solidFill>
                  <a:srgbClr val="000000"/>
                </a:solidFill>
                <a:effectLst/>
                <a:uLnTx/>
                <a:uFillTx/>
                <a:latin typeface="+mj-lt"/>
                <a:ea typeface="+mj-ea"/>
                <a:cs typeface="+mj-cs"/>
              </a:rPr>
              <a:t> </a:t>
            </a:r>
            <a:r>
              <a:rPr kumimoji="0" sz="2800" b="0" i="0" u="none" strike="noStrike" kern="1200" cap="none" spc="-50" normalizeH="0" baseline="0" noProof="0" dirty="0">
                <a:ln>
                  <a:noFill/>
                </a:ln>
                <a:solidFill>
                  <a:srgbClr val="000000"/>
                </a:solidFill>
                <a:effectLst/>
                <a:uLnTx/>
                <a:uFillTx/>
                <a:latin typeface="+mj-lt"/>
                <a:ea typeface="+mj-ea"/>
                <a:cs typeface="+mj-cs"/>
              </a:rPr>
              <a:t>trials</a:t>
            </a:r>
            <a:endParaRPr kumimoji="0" sz="2800" b="0" i="0" u="none" strike="noStrike" kern="1200" cap="none" spc="-50" normalizeH="0" baseline="0" noProof="0" dirty="0">
              <a:ln>
                <a:noFill/>
              </a:ln>
              <a:solidFill>
                <a:srgbClr val="000000"/>
              </a:solidFill>
              <a:effectLst/>
              <a:uLnTx/>
              <a:uFillTx/>
              <a:latin typeface="+mj-lt"/>
              <a:ea typeface="+mj-ea"/>
              <a:cs typeface="+mj-cs"/>
            </a:endParaRPr>
          </a:p>
        </p:txBody>
      </p:sp>
      <p:sp>
        <p:nvSpPr>
          <p:cNvPr id="3" name="Slide Number Placeholder 2"/>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ransition>
    <p:cu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object 2"/>
          <p:cNvSpPr txBox="1"/>
          <p:nvPr/>
        </p:nvSpPr>
        <p:spPr>
          <a:xfrm>
            <a:off x="1855788" y="947738"/>
            <a:ext cx="5807075" cy="1057275"/>
          </a:xfrm>
          <a:prstGeom prst="rect">
            <a:avLst/>
          </a:prstGeom>
          <a:solidFill>
            <a:srgbClr val="00B050"/>
          </a:solidFill>
          <a:ln w="9525">
            <a:noFill/>
          </a:ln>
        </p:spPr>
        <p:txBody>
          <a:bodyPr lIns="0" tIns="13848" rIns="0" bIns="0">
            <a:spAutoFit/>
          </a:bodyPr>
          <a:p>
            <a:pPr marL="24130">
              <a:lnSpc>
                <a:spcPct val="103000"/>
              </a:lnSpc>
              <a:spcBef>
                <a:spcPts val="115"/>
              </a:spcBef>
            </a:pPr>
            <a:r>
              <a:rPr lang="en-US" altLang="x-none" sz="2200" b="1" dirty="0">
                <a:latin typeface="Arial" panose="020B0604020202020204" pitchFamily="34" charset="0"/>
                <a:cs typeface="Arial" panose="020B0604020202020204" pitchFamily="34" charset="0"/>
              </a:rPr>
              <a:t>Modern motivation </a:t>
            </a:r>
            <a:r>
              <a:rPr lang="en-US" altLang="x-none" sz="2200" dirty="0">
                <a:latin typeface="Tahoma" panose="020B0604030504040204" pitchFamily="34" charset="0"/>
                <a:cs typeface="Tahoma" panose="020B0604030504040204" pitchFamily="34" charset="0"/>
              </a:rPr>
              <a:t>($$$$) </a:t>
            </a:r>
            <a:r>
              <a:rPr lang="en-US" altLang="x-none" sz="2200" dirty="0">
                <a:solidFill>
                  <a:srgbClr val="7F7F7F"/>
                </a:solidFill>
                <a:latin typeface="Tahoma" panose="020B0604030504040204" pitchFamily="34" charset="0"/>
                <a:cs typeface="Tahoma" panose="020B0604030504040204" pitchFamily="34" charset="0"/>
              </a:rPr>
              <a:t>[Li et al, 2010]  </a:t>
            </a:r>
            <a:r>
              <a:rPr lang="en-US" altLang="x-none" sz="2200" dirty="0">
                <a:latin typeface="Tahoma" panose="020B0604030504040204" pitchFamily="34" charset="0"/>
                <a:cs typeface="Tahoma" panose="020B0604030504040204" pitchFamily="34" charset="0"/>
              </a:rPr>
              <a:t>(recommender systems, online advertisement, etc)</a:t>
            </a:r>
            <a:endParaRPr lang="en-US" altLang="x-none" sz="2200" dirty="0">
              <a:latin typeface="Tahoma" panose="020B0604030504040204" pitchFamily="34" charset="0"/>
              <a:ea typeface="Tahoma" panose="020B0604030504040204" pitchFamily="34" charset="0"/>
            </a:endParaRPr>
          </a:p>
        </p:txBody>
      </p:sp>
      <p:pic>
        <p:nvPicPr>
          <p:cNvPr id="82947" name="object 3"/>
          <p:cNvPicPr>
            <a:picLocks noChangeAspect="1"/>
          </p:cNvPicPr>
          <p:nvPr/>
        </p:nvPicPr>
        <p:blipFill>
          <a:blip r:embed="rId1"/>
          <a:stretch>
            <a:fillRect/>
          </a:stretch>
        </p:blipFill>
        <p:spPr>
          <a:xfrm>
            <a:off x="3203575" y="1984375"/>
            <a:ext cx="688975" cy="979488"/>
          </a:xfrm>
          <a:prstGeom prst="rect">
            <a:avLst/>
          </a:prstGeom>
          <a:noFill/>
          <a:ln w="9525">
            <a:noFill/>
          </a:ln>
        </p:spPr>
      </p:pic>
      <p:pic>
        <p:nvPicPr>
          <p:cNvPr id="82948" name="object 4"/>
          <p:cNvPicPr>
            <a:picLocks noChangeAspect="1"/>
          </p:cNvPicPr>
          <p:nvPr/>
        </p:nvPicPr>
        <p:blipFill>
          <a:blip r:embed="rId2"/>
          <a:stretch>
            <a:fillRect/>
          </a:stretch>
        </p:blipFill>
        <p:spPr>
          <a:xfrm>
            <a:off x="4503738" y="1984375"/>
            <a:ext cx="654050" cy="979488"/>
          </a:xfrm>
          <a:prstGeom prst="rect">
            <a:avLst/>
          </a:prstGeom>
          <a:noFill/>
          <a:ln w="9525">
            <a:noFill/>
          </a:ln>
        </p:spPr>
      </p:pic>
      <p:pic>
        <p:nvPicPr>
          <p:cNvPr id="82949" name="object 5"/>
          <p:cNvPicPr>
            <a:picLocks noChangeAspect="1"/>
          </p:cNvPicPr>
          <p:nvPr/>
        </p:nvPicPr>
        <p:blipFill>
          <a:blip r:embed="rId3"/>
          <a:stretch>
            <a:fillRect/>
          </a:stretch>
        </p:blipFill>
        <p:spPr>
          <a:xfrm>
            <a:off x="5768975" y="1984375"/>
            <a:ext cx="695325" cy="979488"/>
          </a:xfrm>
          <a:prstGeom prst="rect">
            <a:avLst/>
          </a:prstGeom>
          <a:noFill/>
          <a:ln w="9525">
            <a:noFill/>
          </a:ln>
        </p:spPr>
      </p:pic>
      <p:pic>
        <p:nvPicPr>
          <p:cNvPr id="82950" name="object 6"/>
          <p:cNvPicPr>
            <a:picLocks noChangeAspect="1"/>
          </p:cNvPicPr>
          <p:nvPr/>
        </p:nvPicPr>
        <p:blipFill>
          <a:blip r:embed="rId4"/>
          <a:stretch>
            <a:fillRect/>
          </a:stretch>
        </p:blipFill>
        <p:spPr>
          <a:xfrm>
            <a:off x="7077075" y="1984375"/>
            <a:ext cx="692150" cy="979488"/>
          </a:xfrm>
          <a:prstGeom prst="rect">
            <a:avLst/>
          </a:prstGeom>
          <a:noFill/>
          <a:ln w="9525">
            <a:noFill/>
          </a:ln>
        </p:spPr>
      </p:pic>
      <p:pic>
        <p:nvPicPr>
          <p:cNvPr id="82951" name="object 7"/>
          <p:cNvPicPr>
            <a:picLocks noChangeAspect="1"/>
          </p:cNvPicPr>
          <p:nvPr/>
        </p:nvPicPr>
        <p:blipFill>
          <a:blip r:embed="rId5"/>
          <a:stretch>
            <a:fillRect/>
          </a:stretch>
        </p:blipFill>
        <p:spPr>
          <a:xfrm>
            <a:off x="8380413" y="1984375"/>
            <a:ext cx="655637" cy="979488"/>
          </a:xfrm>
          <a:prstGeom prst="rect">
            <a:avLst/>
          </a:prstGeom>
          <a:noFill/>
          <a:ln w="9525">
            <a:noFill/>
          </a:ln>
        </p:spPr>
      </p:pic>
      <p:sp>
        <p:nvSpPr>
          <p:cNvPr id="8" name="object 8"/>
          <p:cNvSpPr txBox="1"/>
          <p:nvPr/>
        </p:nvSpPr>
        <p:spPr>
          <a:xfrm>
            <a:off x="1779588" y="2901950"/>
            <a:ext cx="6316663" cy="2533015"/>
          </a:xfrm>
          <a:prstGeom prst="rect">
            <a:avLst/>
          </a:prstGeom>
          <a:solidFill>
            <a:srgbClr val="00B050"/>
          </a:solidFill>
        </p:spPr>
        <p:txBody>
          <a:bodyPr lIns="0" tIns="197655" rIns="0" bIns="0">
            <a:spAutoFit/>
          </a:bodyPr>
          <a:lstStyle/>
          <a:p>
            <a:pPr marL="1747520" marR="0" defTabSz="449580">
              <a:spcBef>
                <a:spcPts val="1555"/>
              </a:spcBef>
              <a:buClrTx/>
              <a:buSzTx/>
              <a:buFontTx/>
              <a:buNone/>
              <a:tabLst>
                <a:tab pos="3001010" algn="l"/>
                <a:tab pos="4255135" algn="l"/>
                <a:tab pos="5508625" algn="l"/>
              </a:tabLst>
              <a:defRPr/>
            </a:pPr>
            <a:r>
              <a:rPr kumimoji="0" sz="2200" i="1" kern="1200" cap="none" spc="30" normalizeH="0" baseline="0" noProof="0" dirty="0">
                <a:latin typeface="Calibri" panose="020F0502020204030204"/>
                <a:ea typeface="WenQuanYi Zen Hei Sharp"/>
                <a:cs typeface="Calibri" panose="020F0502020204030204"/>
              </a:rPr>
              <a:t>ν</a:t>
            </a:r>
            <a:r>
              <a:rPr kumimoji="0" sz="2400" kern="1200" cap="none" spc="44" normalizeH="0" baseline="-10000" noProof="0" dirty="0">
                <a:latin typeface="Tahoma" panose="020B0604030504040204"/>
                <a:ea typeface="WenQuanYi Zen Hei Sharp"/>
                <a:cs typeface="Tahoma" panose="020B0604030504040204"/>
              </a:rPr>
              <a:t>1	</a:t>
            </a:r>
            <a:r>
              <a:rPr kumimoji="0" sz="2200" i="1" kern="1200" cap="none" spc="30" normalizeH="0" baseline="0" noProof="0" dirty="0">
                <a:latin typeface="Calibri" panose="020F0502020204030204"/>
                <a:ea typeface="WenQuanYi Zen Hei Sharp"/>
                <a:cs typeface="Calibri" panose="020F0502020204030204"/>
              </a:rPr>
              <a:t>ν</a:t>
            </a:r>
            <a:r>
              <a:rPr kumimoji="0" sz="2400" kern="1200" cap="none" spc="44" normalizeH="0" baseline="-10000" noProof="0" dirty="0">
                <a:latin typeface="Tahoma" panose="020B0604030504040204"/>
                <a:ea typeface="WenQuanYi Zen Hei Sharp"/>
                <a:cs typeface="Tahoma" panose="020B0604030504040204"/>
              </a:rPr>
              <a:t>2	</a:t>
            </a:r>
            <a:r>
              <a:rPr kumimoji="0" sz="2200" i="1" kern="1200" cap="none" spc="30" normalizeH="0" baseline="0" noProof="0" dirty="0">
                <a:latin typeface="Calibri" panose="020F0502020204030204"/>
                <a:ea typeface="WenQuanYi Zen Hei Sharp"/>
                <a:cs typeface="Calibri" panose="020F0502020204030204"/>
              </a:rPr>
              <a:t>ν</a:t>
            </a:r>
            <a:r>
              <a:rPr kumimoji="0" sz="2400" kern="1200" cap="none" spc="44" normalizeH="0" baseline="-10000" noProof="0" dirty="0">
                <a:latin typeface="Tahoma" panose="020B0604030504040204"/>
                <a:ea typeface="WenQuanYi Zen Hei Sharp"/>
                <a:cs typeface="Tahoma" panose="020B0604030504040204"/>
              </a:rPr>
              <a:t>3	</a:t>
            </a:r>
            <a:r>
              <a:rPr kumimoji="0" sz="2200" i="1" kern="1200" cap="none" spc="30" normalizeH="0" baseline="0" noProof="0" dirty="0">
                <a:latin typeface="Calibri" panose="020F0502020204030204"/>
                <a:ea typeface="WenQuanYi Zen Hei Sharp"/>
                <a:cs typeface="Calibri" panose="020F0502020204030204"/>
              </a:rPr>
              <a:t>ν</a:t>
            </a:r>
            <a:r>
              <a:rPr kumimoji="0" sz="2400" kern="1200" cap="none" spc="44" normalizeH="0" baseline="-10000" noProof="0" dirty="0">
                <a:latin typeface="Tahoma" panose="020B0604030504040204"/>
                <a:ea typeface="WenQuanYi Zen Hei Sharp"/>
                <a:cs typeface="Tahoma" panose="020B0604030504040204"/>
              </a:rPr>
              <a:t>4</a:t>
            </a:r>
            <a:endParaRPr kumimoji="0" sz="2400" kern="1200" cap="none" spc="0" normalizeH="0" baseline="-10000" noProof="0">
              <a:latin typeface="Tahoma" panose="020B0604030504040204"/>
              <a:ea typeface="WenQuanYi Zen Hei Sharp"/>
              <a:cs typeface="Tahoma" panose="020B0604030504040204"/>
            </a:endParaRPr>
          </a:p>
          <a:p>
            <a:pPr marL="100965" marR="0" defTabSz="449580">
              <a:spcBef>
                <a:spcPts val="1350"/>
              </a:spcBef>
              <a:buClrTx/>
              <a:buSzTx/>
              <a:buFontTx/>
              <a:buNone/>
              <a:defRPr/>
            </a:pPr>
            <a:r>
              <a:rPr kumimoji="0" sz="2200" kern="1200" cap="none" spc="-69" normalizeH="0" baseline="0" noProof="0" dirty="0">
                <a:latin typeface="Tahoma" panose="020B0604030504040204"/>
                <a:ea typeface="WenQuanYi Zen Hei Sharp"/>
                <a:cs typeface="Tahoma" panose="020B0604030504040204"/>
              </a:rPr>
              <a:t>For</a:t>
            </a:r>
            <a:r>
              <a:rPr kumimoji="0" sz="2200" kern="1200" cap="none" spc="20" normalizeH="0" baseline="0" noProof="0" dirty="0">
                <a:latin typeface="Tahoma" panose="020B0604030504040204"/>
                <a:ea typeface="WenQuanYi Zen Hei Sharp"/>
                <a:cs typeface="Tahoma" panose="020B0604030504040204"/>
              </a:rPr>
              <a:t> </a:t>
            </a:r>
            <a:r>
              <a:rPr kumimoji="0" sz="2200" kern="1200" cap="none" spc="-79" normalizeH="0" baseline="0" noProof="0" dirty="0">
                <a:latin typeface="Tahoma" panose="020B0604030504040204"/>
                <a:ea typeface="WenQuanYi Zen Hei Sharp"/>
                <a:cs typeface="Tahoma" panose="020B0604030504040204"/>
              </a:rPr>
              <a:t>the</a:t>
            </a:r>
            <a:r>
              <a:rPr kumimoji="0" sz="2200" kern="1200" cap="none" spc="30" normalizeH="0" baseline="0" noProof="0" dirty="0">
                <a:latin typeface="Tahoma" panose="020B0604030504040204"/>
                <a:ea typeface="WenQuanYi Zen Hei Sharp"/>
                <a:cs typeface="Tahoma" panose="020B0604030504040204"/>
              </a:rPr>
              <a:t> </a:t>
            </a:r>
            <a:r>
              <a:rPr kumimoji="0" sz="2200" i="1" kern="1200" cap="none" spc="50" normalizeH="0" baseline="0" noProof="0" dirty="0">
                <a:latin typeface="Arial" panose="020B0604020202020204"/>
                <a:ea typeface="WenQuanYi Zen Hei Sharp"/>
                <a:cs typeface="Arial" panose="020B0604020202020204"/>
              </a:rPr>
              <a:t>t</a:t>
            </a:r>
            <a:r>
              <a:rPr kumimoji="0" sz="2200" kern="1200" cap="none" spc="50" normalizeH="0" baseline="0" noProof="0" dirty="0">
                <a:latin typeface="Tahoma" panose="020B0604030504040204"/>
                <a:ea typeface="WenQuanYi Zen Hei Sharp"/>
                <a:cs typeface="Tahoma" panose="020B0604030504040204"/>
              </a:rPr>
              <a:t>-th</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59" normalizeH="0" baseline="0" noProof="0" dirty="0">
                <a:latin typeface="Tahoma" panose="020B0604030504040204"/>
                <a:ea typeface="WenQuanYi Zen Hei Sharp"/>
                <a:cs typeface="Tahoma" panose="020B0604030504040204"/>
              </a:rPr>
              <a:t>visitor</a:t>
            </a:r>
            <a:r>
              <a:rPr kumimoji="0" sz="2200" kern="1200" cap="none" spc="20" normalizeH="0" baseline="0" noProof="0" dirty="0">
                <a:latin typeface="Tahoma" panose="020B0604030504040204"/>
                <a:ea typeface="WenQuanYi Zen Hei Sharp"/>
                <a:cs typeface="Tahoma" panose="020B0604030504040204"/>
              </a:rPr>
              <a:t> </a:t>
            </a:r>
            <a:r>
              <a:rPr kumimoji="0" sz="2200" kern="1200" cap="none" spc="-69" normalizeH="0" baseline="0" noProof="0" dirty="0">
                <a:latin typeface="Tahoma" panose="020B0604030504040204"/>
                <a:ea typeface="WenQuanYi Zen Hei Sharp"/>
                <a:cs typeface="Tahoma" panose="020B0604030504040204"/>
              </a:rPr>
              <a:t>of</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a</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website,</a:t>
            </a:r>
            <a:endParaRPr kumimoji="0" sz="2200" kern="1200" cap="none" spc="0" normalizeH="0" baseline="0" noProof="0">
              <a:latin typeface="Tahoma" panose="020B0604030504040204"/>
              <a:ea typeface="WenQuanYi Zen Hei Sharp"/>
              <a:cs typeface="Tahoma" panose="020B0604030504040204"/>
            </a:endParaRPr>
          </a:p>
          <a:p>
            <a:pPr marL="649605" marR="0" indent="-352425" defTabSz="449580">
              <a:spcBef>
                <a:spcPts val="665"/>
              </a:spcBef>
              <a:buClr>
                <a:srgbClr val="3333B2"/>
              </a:buClr>
              <a:buSzTx/>
              <a:buFontTx/>
              <a:buChar char="►"/>
              <a:tabLst>
                <a:tab pos="650875" algn="l"/>
              </a:tabLst>
              <a:defRPr/>
            </a:pPr>
            <a:r>
              <a:rPr kumimoji="0" sz="2200" kern="1200" cap="none" spc="-119" normalizeH="0" baseline="0" noProof="0" dirty="0">
                <a:latin typeface="Tahoma" panose="020B0604030504040204"/>
                <a:ea typeface="WenQuanYi Zen Hei Sharp"/>
                <a:cs typeface="Tahoma" panose="020B0604030504040204"/>
              </a:rPr>
              <a:t>recommend</a:t>
            </a:r>
            <a:r>
              <a:rPr kumimoji="0" sz="2200" kern="1200" cap="none" spc="-1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a</a:t>
            </a:r>
            <a:r>
              <a:rPr kumimoji="0" sz="2200" kern="1200" cap="none" spc="-10" normalizeH="0" baseline="0" noProof="0" dirty="0">
                <a:latin typeface="Tahoma" panose="020B0604030504040204"/>
                <a:ea typeface="WenQuanYi Zen Hei Sharp"/>
                <a:cs typeface="Tahoma" panose="020B0604030504040204"/>
              </a:rPr>
              <a:t> </a:t>
            </a:r>
            <a:r>
              <a:rPr kumimoji="0" sz="2200" kern="1200" cap="none" spc="-99" normalizeH="0" baseline="0" noProof="0" dirty="0">
                <a:solidFill>
                  <a:srgbClr val="0000FF"/>
                </a:solidFill>
                <a:latin typeface="Tahoma" panose="020B0604030504040204"/>
                <a:ea typeface="WenQuanYi Zen Hei Sharp"/>
                <a:cs typeface="Tahoma" panose="020B0604030504040204"/>
              </a:rPr>
              <a:t>movie</a:t>
            </a:r>
            <a:r>
              <a:rPr kumimoji="0" sz="2200" kern="1200" cap="none" spc="0" normalizeH="0" baseline="0" noProof="0" dirty="0">
                <a:solidFill>
                  <a:srgbClr val="0000FF"/>
                </a:solidFill>
                <a:latin typeface="Tahoma" panose="020B0604030504040204"/>
                <a:ea typeface="WenQuanYi Zen Hei Sharp"/>
                <a:cs typeface="Tahoma" panose="020B0604030504040204"/>
              </a:rPr>
              <a:t> </a:t>
            </a:r>
            <a:r>
              <a:rPr kumimoji="0" sz="2200" i="1" kern="1200" cap="none" spc="69" normalizeH="0" baseline="0" noProof="0" dirty="0">
                <a:solidFill>
                  <a:srgbClr val="0000FF"/>
                </a:solidFill>
                <a:latin typeface="Arial" panose="020B0604020202020204"/>
                <a:ea typeface="WenQuanYi Zen Hei Sharp"/>
                <a:cs typeface="Arial" panose="020B0604020202020204"/>
              </a:rPr>
              <a:t>A</a:t>
            </a:r>
            <a:r>
              <a:rPr kumimoji="0" sz="2400" i="1" kern="1200" cap="none" spc="103" normalizeH="0" baseline="-10000" noProof="0" dirty="0">
                <a:solidFill>
                  <a:srgbClr val="0000FF"/>
                </a:solidFill>
                <a:latin typeface="Arial" panose="020B0604020202020204"/>
                <a:ea typeface="WenQuanYi Zen Hei Sharp"/>
                <a:cs typeface="Arial" panose="020B0604020202020204"/>
              </a:rPr>
              <a:t>t</a:t>
            </a:r>
            <a:endParaRPr kumimoji="0" sz="2400" kern="1200" cap="none" spc="0" normalizeH="0" baseline="-10000" noProof="0">
              <a:latin typeface="Arial" panose="020B0604020202020204"/>
              <a:ea typeface="WenQuanYi Zen Hei Sharp"/>
              <a:cs typeface="Arial" panose="020B0604020202020204"/>
            </a:endParaRPr>
          </a:p>
          <a:p>
            <a:pPr marL="649605" marR="0" indent="-352425" defTabSz="449580">
              <a:spcBef>
                <a:spcPts val="660"/>
              </a:spcBef>
              <a:buClr>
                <a:srgbClr val="3333B2"/>
              </a:buClr>
              <a:buSzTx/>
              <a:buFontTx/>
              <a:buChar char="►"/>
              <a:tabLst>
                <a:tab pos="650875" algn="l"/>
              </a:tabLst>
              <a:defRPr/>
            </a:pPr>
            <a:r>
              <a:rPr kumimoji="0" sz="2200" kern="1200" cap="none" spc="-129" normalizeH="0" baseline="0" noProof="0" dirty="0">
                <a:latin typeface="Tahoma" panose="020B0604030504040204"/>
                <a:ea typeface="WenQuanYi Zen Hei Sharp"/>
                <a:cs typeface="Tahoma" panose="020B0604030504040204"/>
              </a:rPr>
              <a:t>observe</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109" normalizeH="0" baseline="0" noProof="0" dirty="0">
                <a:latin typeface="Tahoma" panose="020B0604030504040204"/>
                <a:ea typeface="WenQuanYi Zen Hei Sharp"/>
                <a:cs typeface="Tahoma" panose="020B0604030504040204"/>
              </a:rPr>
              <a:t>a</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59" normalizeH="0" baseline="0" noProof="0" dirty="0">
                <a:solidFill>
                  <a:srgbClr val="0000FF"/>
                </a:solidFill>
                <a:latin typeface="Tahoma" panose="020B0604030504040204"/>
                <a:ea typeface="WenQuanYi Zen Hei Sharp"/>
                <a:cs typeface="Tahoma" panose="020B0604030504040204"/>
              </a:rPr>
              <a:t>rating</a:t>
            </a:r>
            <a:r>
              <a:rPr kumimoji="0" sz="2200" kern="1200" cap="none" spc="40" normalizeH="0" baseline="0" noProof="0" dirty="0">
                <a:solidFill>
                  <a:srgbClr val="0000FF"/>
                </a:solidFill>
                <a:latin typeface="Tahoma" panose="020B0604030504040204"/>
                <a:ea typeface="WenQuanYi Zen Hei Sharp"/>
                <a:cs typeface="Tahoma" panose="020B0604030504040204"/>
              </a:rPr>
              <a:t> </a:t>
            </a:r>
            <a:r>
              <a:rPr kumimoji="0" sz="2200" i="1" kern="1200" cap="none" spc="-20" normalizeH="0" baseline="0" noProof="0" dirty="0">
                <a:solidFill>
                  <a:srgbClr val="0000FF"/>
                </a:solidFill>
                <a:latin typeface="Arial" panose="020B0604020202020204"/>
                <a:ea typeface="WenQuanYi Zen Hei Sharp"/>
                <a:cs typeface="Arial" panose="020B0604020202020204"/>
              </a:rPr>
              <a:t>R</a:t>
            </a:r>
            <a:r>
              <a:rPr kumimoji="0" sz="2400" i="1" kern="1200" cap="none" spc="-30" normalizeH="0" baseline="-10000" noProof="0" dirty="0">
                <a:solidFill>
                  <a:srgbClr val="0000FF"/>
                </a:solidFill>
                <a:latin typeface="Arial" panose="020B0604020202020204"/>
                <a:ea typeface="WenQuanYi Zen Hei Sharp"/>
                <a:cs typeface="Arial" panose="020B0604020202020204"/>
              </a:rPr>
              <a:t>t</a:t>
            </a:r>
            <a:r>
              <a:rPr kumimoji="0" sz="2400" i="1" kern="1200" cap="none" spc="549" normalizeH="0" baseline="-10000" noProof="0" dirty="0">
                <a:solidFill>
                  <a:srgbClr val="0000FF"/>
                </a:solidFill>
                <a:latin typeface="Arial" panose="020B0604020202020204"/>
                <a:ea typeface="WenQuanYi Zen Hei Sharp"/>
                <a:cs typeface="Arial" panose="020B0604020202020204"/>
              </a:rPr>
              <a:t> </a:t>
            </a:r>
            <a:r>
              <a:rPr kumimoji="0" sz="2200" kern="1200" cap="none" spc="-59" normalizeH="0" baseline="0" noProof="0" dirty="0">
                <a:solidFill>
                  <a:srgbClr val="0000FF"/>
                </a:solidFill>
                <a:latin typeface="Lucida Sans Unicode" panose="020B0602030504020204"/>
                <a:ea typeface="WenQuanYi Zen Hei Sharp"/>
                <a:cs typeface="Lucida Sans Unicode" panose="020B0602030504020204"/>
              </a:rPr>
              <a:t>∼</a:t>
            </a:r>
            <a:r>
              <a:rPr kumimoji="0" sz="2200" kern="1200" cap="none" spc="-99" normalizeH="0" baseline="0" noProof="0" dirty="0">
                <a:solidFill>
                  <a:srgbClr val="0000FF"/>
                </a:solidFill>
                <a:latin typeface="Lucida Sans Unicode" panose="020B0602030504020204"/>
                <a:ea typeface="WenQuanYi Zen Hei Sharp"/>
                <a:cs typeface="Lucida Sans Unicode" panose="020B0602030504020204"/>
              </a:rPr>
              <a:t> </a:t>
            </a:r>
            <a:r>
              <a:rPr kumimoji="0" sz="2200" i="1" kern="1200" cap="none" spc="89" normalizeH="0" baseline="0" noProof="0" dirty="0">
                <a:solidFill>
                  <a:srgbClr val="0000FF"/>
                </a:solidFill>
                <a:latin typeface="Calibri" panose="020F0502020204030204"/>
                <a:ea typeface="WenQuanYi Zen Hei Sharp"/>
                <a:cs typeface="Calibri" panose="020F0502020204030204"/>
              </a:rPr>
              <a:t>ν</a:t>
            </a:r>
            <a:r>
              <a:rPr kumimoji="0" sz="2400" i="1" kern="1200" cap="none" spc="133" normalizeH="0" baseline="-14000" noProof="0" dirty="0">
                <a:solidFill>
                  <a:srgbClr val="0000FF"/>
                </a:solidFill>
                <a:latin typeface="Arial" panose="020B0604020202020204"/>
                <a:ea typeface="WenQuanYi Zen Hei Sharp"/>
                <a:cs typeface="Arial" panose="020B0604020202020204"/>
              </a:rPr>
              <a:t>A</a:t>
            </a:r>
            <a:r>
              <a:rPr kumimoji="0" i="1" kern="1200" cap="none" spc="133" normalizeH="0" baseline="-28000" noProof="0" dirty="0">
                <a:solidFill>
                  <a:srgbClr val="0000FF"/>
                </a:solidFill>
                <a:latin typeface="Arial" panose="020B0604020202020204"/>
                <a:ea typeface="WenQuanYi Zen Hei Sharp"/>
                <a:cs typeface="Arial" panose="020B0604020202020204"/>
              </a:rPr>
              <a:t>t</a:t>
            </a:r>
            <a:r>
              <a:rPr kumimoji="0" i="1" kern="1200" cap="none" spc="387" normalizeH="0" baseline="-28000" noProof="0" dirty="0">
                <a:solidFill>
                  <a:srgbClr val="0000FF"/>
                </a:solidFill>
                <a:latin typeface="Arial" panose="020B0604020202020204"/>
                <a:ea typeface="WenQuanYi Zen Hei Sharp"/>
                <a:cs typeface="Arial" panose="020B0604020202020204"/>
              </a:rPr>
              <a:t> </a:t>
            </a:r>
            <a:r>
              <a:rPr kumimoji="0" sz="2200" kern="1200" cap="none" spc="-99" normalizeH="0" baseline="0" noProof="0" dirty="0">
                <a:latin typeface="Tahoma" panose="020B0604030504040204"/>
                <a:ea typeface="WenQuanYi Zen Hei Sharp"/>
                <a:cs typeface="Tahoma" panose="020B0604030504040204"/>
              </a:rPr>
              <a:t>(e.g.</a:t>
            </a:r>
            <a:r>
              <a:rPr kumimoji="0" sz="2200" kern="1200" cap="none" spc="278" normalizeH="0" baseline="0" noProof="0" dirty="0">
                <a:latin typeface="Tahoma" panose="020B0604030504040204"/>
                <a:ea typeface="WenQuanYi Zen Hei Sharp"/>
                <a:cs typeface="Tahoma" panose="020B0604030504040204"/>
              </a:rPr>
              <a:t> </a:t>
            </a:r>
            <a:r>
              <a:rPr kumimoji="0" sz="2200" i="1" kern="1200" cap="none" spc="-20" normalizeH="0" baseline="0" noProof="0" dirty="0">
                <a:latin typeface="Arial" panose="020B0604020202020204"/>
                <a:ea typeface="WenQuanYi Zen Hei Sharp"/>
                <a:cs typeface="Arial" panose="020B0604020202020204"/>
              </a:rPr>
              <a:t>R</a:t>
            </a:r>
            <a:r>
              <a:rPr kumimoji="0" sz="2400" i="1" kern="1200" cap="none" spc="-30" normalizeH="0" baseline="-10000" noProof="0" dirty="0">
                <a:latin typeface="Arial" panose="020B0604020202020204"/>
                <a:ea typeface="WenQuanYi Zen Hei Sharp"/>
                <a:cs typeface="Arial" panose="020B0604020202020204"/>
              </a:rPr>
              <a:t>t</a:t>
            </a:r>
            <a:r>
              <a:rPr kumimoji="0" sz="2400" i="1" kern="1200" cap="none" spc="563" normalizeH="0" baseline="-10000" noProof="0" dirty="0">
                <a:latin typeface="Arial" panose="020B0604020202020204"/>
                <a:ea typeface="WenQuanYi Zen Hei Sharp"/>
                <a:cs typeface="Arial" panose="020B0604020202020204"/>
              </a:rPr>
              <a:t> </a:t>
            </a:r>
            <a:r>
              <a:rPr kumimoji="0" sz="2200" kern="1200" cap="none" spc="-297" normalizeH="0" baseline="0" noProof="0" dirty="0">
                <a:latin typeface="Lucida Sans Unicode" panose="020B0602030504020204"/>
                <a:ea typeface="WenQuanYi Zen Hei Sharp"/>
                <a:cs typeface="Lucida Sans Unicode" panose="020B0602030504020204"/>
              </a:rPr>
              <a:t>∈</a:t>
            </a:r>
            <a:r>
              <a:rPr kumimoji="0" sz="2200" kern="1200" cap="none" spc="-99" normalizeH="0" baseline="0" noProof="0" dirty="0">
                <a:latin typeface="Lucida Sans Unicode" panose="020B0602030504020204"/>
                <a:ea typeface="WenQuanYi Zen Hei Sharp"/>
                <a:cs typeface="Lucida Sans Unicode" panose="020B0602030504020204"/>
              </a:rPr>
              <a:t> </a:t>
            </a:r>
            <a:r>
              <a:rPr kumimoji="0" sz="2200" kern="1200" cap="none" spc="99" normalizeH="0" baseline="0" noProof="0" dirty="0">
                <a:latin typeface="Lucida Sans Unicode" panose="020B0602030504020204"/>
                <a:ea typeface="WenQuanYi Zen Hei Sharp"/>
                <a:cs typeface="Lucida Sans Unicode" panose="020B0602030504020204"/>
              </a:rPr>
              <a:t>{</a:t>
            </a:r>
            <a:r>
              <a:rPr kumimoji="0" sz="2200" kern="1200" cap="none" spc="99" normalizeH="0" baseline="0" noProof="0" dirty="0">
                <a:latin typeface="Tahoma" panose="020B0604030504040204"/>
                <a:ea typeface="WenQuanYi Zen Hei Sharp"/>
                <a:cs typeface="Tahoma" panose="020B0604030504040204"/>
              </a:rPr>
              <a:t>1</a:t>
            </a:r>
            <a:r>
              <a:rPr kumimoji="0" sz="2200" i="1" kern="1200" cap="none" spc="99" normalizeH="0" baseline="0" noProof="0" dirty="0">
                <a:latin typeface="Calibri" panose="020F0502020204030204"/>
                <a:ea typeface="WenQuanYi Zen Hei Sharp"/>
                <a:cs typeface="Calibri" panose="020F0502020204030204"/>
              </a:rPr>
              <a:t>,</a:t>
            </a:r>
            <a:r>
              <a:rPr kumimoji="0" sz="2200" i="1" kern="1200" cap="none" spc="-139" normalizeH="0" baseline="0" noProof="0" dirty="0">
                <a:latin typeface="Calibri" panose="020F0502020204030204"/>
                <a:ea typeface="WenQuanYi Zen Hei Sharp"/>
                <a:cs typeface="Calibri" panose="020F0502020204030204"/>
              </a:rPr>
              <a:t> </a:t>
            </a:r>
            <a:r>
              <a:rPr kumimoji="0" sz="2200" i="1" kern="1200" cap="none" spc="50" normalizeH="0" baseline="0" noProof="0" dirty="0">
                <a:latin typeface="Calibri" panose="020F0502020204030204"/>
                <a:ea typeface="WenQuanYi Zen Hei Sharp"/>
                <a:cs typeface="Calibri" panose="020F0502020204030204"/>
              </a:rPr>
              <a:t>.</a:t>
            </a:r>
            <a:r>
              <a:rPr kumimoji="0" sz="2200" i="1" kern="1200" cap="none" spc="-139" normalizeH="0" baseline="0" noProof="0" dirty="0">
                <a:latin typeface="Calibri" panose="020F0502020204030204"/>
                <a:ea typeface="WenQuanYi Zen Hei Sharp"/>
                <a:cs typeface="Calibri" panose="020F0502020204030204"/>
              </a:rPr>
              <a:t> </a:t>
            </a:r>
            <a:r>
              <a:rPr kumimoji="0" sz="2200" i="1" kern="1200" cap="none" spc="50" normalizeH="0" baseline="0" noProof="0" dirty="0">
                <a:latin typeface="Calibri" panose="020F0502020204030204"/>
                <a:ea typeface="WenQuanYi Zen Hei Sharp"/>
                <a:cs typeface="Calibri" panose="020F0502020204030204"/>
              </a:rPr>
              <a:t>.</a:t>
            </a:r>
            <a:r>
              <a:rPr kumimoji="0" sz="2200" i="1" kern="1200" cap="none" spc="-139" normalizeH="0" baseline="0" noProof="0" dirty="0">
                <a:latin typeface="Calibri" panose="020F0502020204030204"/>
                <a:ea typeface="WenQuanYi Zen Hei Sharp"/>
                <a:cs typeface="Calibri" panose="020F0502020204030204"/>
              </a:rPr>
              <a:t> </a:t>
            </a:r>
            <a:r>
              <a:rPr kumimoji="0" sz="2200" i="1" kern="1200" cap="none" spc="50" normalizeH="0" baseline="0" noProof="0" dirty="0">
                <a:latin typeface="Calibri" panose="020F0502020204030204"/>
                <a:ea typeface="WenQuanYi Zen Hei Sharp"/>
                <a:cs typeface="Calibri" panose="020F0502020204030204"/>
              </a:rPr>
              <a:t>.</a:t>
            </a:r>
            <a:r>
              <a:rPr kumimoji="0" sz="2200" i="1" kern="1200" cap="none" spc="-139" normalizeH="0" baseline="0" noProof="0" dirty="0">
                <a:latin typeface="Calibri" panose="020F0502020204030204"/>
                <a:ea typeface="WenQuanYi Zen Hei Sharp"/>
                <a:cs typeface="Calibri" panose="020F0502020204030204"/>
              </a:rPr>
              <a:t> </a:t>
            </a:r>
            <a:r>
              <a:rPr kumimoji="0" sz="2200" i="1" kern="1200" cap="none" spc="50" normalizeH="0" baseline="0" noProof="0" dirty="0">
                <a:latin typeface="Calibri" panose="020F0502020204030204"/>
                <a:ea typeface="WenQuanYi Zen Hei Sharp"/>
                <a:cs typeface="Calibri" panose="020F0502020204030204"/>
              </a:rPr>
              <a:t>,</a:t>
            </a:r>
            <a:r>
              <a:rPr kumimoji="0" sz="2200" i="1" kern="1200" cap="none" spc="-139" normalizeH="0" baseline="0" noProof="0" dirty="0">
                <a:latin typeface="Calibri" panose="020F0502020204030204"/>
                <a:ea typeface="WenQuanYi Zen Hei Sharp"/>
                <a:cs typeface="Calibri" panose="020F0502020204030204"/>
              </a:rPr>
              <a:t> </a:t>
            </a:r>
            <a:r>
              <a:rPr kumimoji="0" sz="2200" kern="1200" cap="none" spc="79" normalizeH="0" baseline="0" noProof="0" dirty="0">
                <a:latin typeface="Tahoma" panose="020B0604030504040204"/>
                <a:ea typeface="WenQuanYi Zen Hei Sharp"/>
                <a:cs typeface="Tahoma" panose="020B0604030504040204"/>
              </a:rPr>
              <a:t>5</a:t>
            </a:r>
            <a:r>
              <a:rPr kumimoji="0" sz="2200" kern="1200" cap="none" spc="79" normalizeH="0" baseline="0" noProof="0" dirty="0">
                <a:latin typeface="Lucida Sans Unicode" panose="020B0602030504020204"/>
                <a:ea typeface="WenQuanYi Zen Hei Sharp"/>
                <a:cs typeface="Lucida Sans Unicode" panose="020B0602030504020204"/>
              </a:rPr>
              <a:t>}</a:t>
            </a:r>
            <a:r>
              <a:rPr kumimoji="0" sz="2200" kern="1200" cap="none" spc="7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a:p>
            <a:pPr marL="100965" marR="0" defTabSz="449580">
              <a:spcBef>
                <a:spcPts val="2340"/>
              </a:spcBef>
              <a:buClrTx/>
              <a:buSzTx/>
              <a:buFontTx/>
              <a:buNone/>
              <a:defRPr/>
            </a:pPr>
            <a:r>
              <a:rPr kumimoji="0" sz="2200" b="1" kern="1200" cap="none" spc="-99" normalizeH="0" baseline="0" noProof="0" dirty="0">
                <a:latin typeface="Arial" panose="020B0604020202020204"/>
                <a:ea typeface="WenQuanYi Zen Hei Sharp"/>
                <a:cs typeface="Arial" panose="020B0604020202020204"/>
              </a:rPr>
              <a:t>Goal:</a:t>
            </a:r>
            <a:r>
              <a:rPr kumimoji="0" sz="2200" b="1" kern="1200" cap="none" spc="327" normalizeH="0" baseline="0" noProof="0" dirty="0">
                <a:latin typeface="Arial" panose="020B0604020202020204"/>
                <a:ea typeface="WenQuanYi Zen Hei Sharp"/>
                <a:cs typeface="Arial" panose="020B0604020202020204"/>
              </a:rPr>
              <a:t> </a:t>
            </a:r>
            <a:r>
              <a:rPr kumimoji="0" sz="2200" kern="1200" cap="none" spc="-79" normalizeH="0" baseline="0" noProof="0" dirty="0">
                <a:latin typeface="Tahoma" panose="020B0604030504040204"/>
                <a:ea typeface="WenQuanYi Zen Hei Sharp"/>
                <a:cs typeface="Tahoma" panose="020B0604030504040204"/>
              </a:rPr>
              <a:t>maximize</a:t>
            </a:r>
            <a:r>
              <a:rPr kumimoji="0" sz="2200" kern="1200" cap="none" spc="40" normalizeH="0" baseline="0" noProof="0" dirty="0">
                <a:latin typeface="Tahoma" panose="020B0604030504040204"/>
                <a:ea typeface="WenQuanYi Zen Hei Sharp"/>
                <a:cs typeface="Tahoma" panose="020B0604030504040204"/>
              </a:rPr>
              <a:t> </a:t>
            </a:r>
            <a:r>
              <a:rPr kumimoji="0" sz="2200" kern="1200" cap="none" spc="-79" normalizeH="0" baseline="0" noProof="0" dirty="0">
                <a:latin typeface="Tahoma" panose="020B0604030504040204"/>
                <a:ea typeface="WenQuanYi Zen Hei Sharp"/>
                <a:cs typeface="Tahoma" panose="020B0604030504040204"/>
              </a:rPr>
              <a:t>the</a:t>
            </a:r>
            <a:r>
              <a:rPr kumimoji="0" sz="2200" kern="1200" cap="none" spc="30" normalizeH="0" baseline="0" noProof="0" dirty="0">
                <a:latin typeface="Tahoma" panose="020B0604030504040204"/>
                <a:ea typeface="WenQuanYi Zen Hei Sharp"/>
                <a:cs typeface="Tahoma" panose="020B0604030504040204"/>
              </a:rPr>
              <a:t> </a:t>
            </a:r>
            <a:r>
              <a:rPr kumimoji="0" sz="2200" kern="1200" cap="none" spc="-119" normalizeH="0" baseline="0" noProof="0" dirty="0">
                <a:latin typeface="Tahoma" panose="020B0604030504040204"/>
                <a:ea typeface="WenQuanYi Zen Hei Sharp"/>
                <a:cs typeface="Tahoma" panose="020B0604030504040204"/>
              </a:rPr>
              <a:t>sum</a:t>
            </a:r>
            <a:r>
              <a:rPr kumimoji="0" sz="2200" kern="1200" cap="none" spc="20" normalizeH="0" baseline="0" noProof="0" dirty="0">
                <a:latin typeface="Tahoma" panose="020B0604030504040204"/>
                <a:ea typeface="WenQuanYi Zen Hei Sharp"/>
                <a:cs typeface="Tahoma" panose="020B0604030504040204"/>
              </a:rPr>
              <a:t> </a:t>
            </a:r>
            <a:r>
              <a:rPr kumimoji="0" sz="2200" kern="1200" cap="none" spc="-69" normalizeH="0" baseline="0" noProof="0" dirty="0">
                <a:latin typeface="Tahoma" panose="020B0604030504040204"/>
                <a:ea typeface="WenQuanYi Zen Hei Sharp"/>
                <a:cs typeface="Tahoma" panose="020B0604030504040204"/>
              </a:rPr>
              <a:t>of</a:t>
            </a:r>
            <a:r>
              <a:rPr kumimoji="0" sz="2200" kern="1200" cap="none" spc="20" normalizeH="0" baseline="0" noProof="0" dirty="0">
                <a:latin typeface="Tahoma" panose="020B0604030504040204"/>
                <a:ea typeface="WenQuanYi Zen Hei Sharp"/>
                <a:cs typeface="Tahoma" panose="020B0604030504040204"/>
              </a:rPr>
              <a:t> </a:t>
            </a:r>
            <a:r>
              <a:rPr kumimoji="0" sz="2200" kern="1200" cap="none" spc="-79" normalizeH="0" baseline="0" noProof="0" dirty="0">
                <a:latin typeface="Tahoma" panose="020B0604030504040204"/>
                <a:ea typeface="WenQuanYi Zen Hei Sharp"/>
                <a:cs typeface="Tahoma" panose="020B0604030504040204"/>
              </a:rPr>
              <a:t>ratings.</a:t>
            </a:r>
            <a:endParaRPr kumimoji="0" sz="2200" kern="1200" cap="none" spc="0" normalizeH="0" baseline="0" noProof="0">
              <a:latin typeface="Tahoma" panose="020B0604030504040204"/>
              <a:ea typeface="WenQuanYi Zen Hei Sharp"/>
              <a:cs typeface="Tahoma" panose="020B0604030504040204"/>
            </a:endParaRPr>
          </a:p>
        </p:txBody>
      </p:sp>
      <p:sp>
        <p:nvSpPr>
          <p:cNvPr id="9" name="object 9"/>
          <p:cNvSpPr txBox="1"/>
          <p:nvPr/>
        </p:nvSpPr>
        <p:spPr>
          <a:xfrm>
            <a:off x="8470900" y="3076575"/>
            <a:ext cx="395288" cy="360680"/>
          </a:xfrm>
          <a:prstGeom prst="rect">
            <a:avLst/>
          </a:prstGeom>
        </p:spPr>
        <p:txBody>
          <a:bodyPr lIns="0" tIns="22661" rIns="0" bIns="0">
            <a:spAutoFit/>
          </a:bodyPr>
          <a:lstStyle/>
          <a:p>
            <a:pPr marL="75565" marR="0" defTabSz="449580">
              <a:spcBef>
                <a:spcPts val="180"/>
              </a:spcBef>
              <a:buClrTx/>
              <a:buSzTx/>
              <a:buFontTx/>
              <a:buNone/>
              <a:defRPr/>
            </a:pPr>
            <a:r>
              <a:rPr kumimoji="0" sz="2200" i="1" kern="1200" cap="none" spc="30" normalizeH="0" baseline="0" noProof="0" dirty="0">
                <a:latin typeface="Calibri" panose="020F0502020204030204"/>
                <a:ea typeface="WenQuanYi Zen Hei Sharp"/>
                <a:cs typeface="Calibri" panose="020F0502020204030204"/>
              </a:rPr>
              <a:t>ν</a:t>
            </a:r>
            <a:r>
              <a:rPr kumimoji="0" sz="2400" kern="1200" cap="none" spc="44" normalizeH="0" baseline="-10000" noProof="0" dirty="0">
                <a:latin typeface="Tahoma" panose="020B0604030504040204"/>
                <a:ea typeface="WenQuanYi Zen Hei Sharp"/>
                <a:cs typeface="Tahoma" panose="020B0604030504040204"/>
              </a:rPr>
              <a:t>5</a:t>
            </a:r>
            <a:endParaRPr kumimoji="0" sz="2400" kern="1200" cap="none" spc="0" normalizeH="0" baseline="-10000" noProof="0">
              <a:latin typeface="Tahoma" panose="020B0604030504040204"/>
              <a:ea typeface="WenQuanYi Zen Hei Sharp"/>
              <a:cs typeface="Tahoma" panose="020B0604030504040204"/>
            </a:endParaRPr>
          </a:p>
        </p:txBody>
      </p:sp>
      <p:sp>
        <p:nvSpPr>
          <p:cNvPr id="10" name="object 10"/>
          <p:cNvSpPr txBox="1"/>
          <p:nvPr/>
        </p:nvSpPr>
        <p:spPr>
          <a:xfrm>
            <a:off x="1616075" y="95250"/>
            <a:ext cx="76200" cy="377190"/>
          </a:xfrm>
          <a:prstGeom prst="rect">
            <a:avLst/>
          </a:prstGeom>
        </p:spPr>
        <p:txBody>
          <a:bodyPr lIns="0" tIns="39027" rIns="0" bIns="0">
            <a:spAutoFit/>
          </a:bodyPr>
          <a:lstStyle/>
          <a:p>
            <a:pPr marR="0" defTabSz="449580">
              <a:spcBef>
                <a:spcPts val="305"/>
              </a:spcBef>
              <a:buClrTx/>
              <a:buSzTx/>
              <a:buFontTx/>
              <a:buNone/>
              <a:defRPr/>
            </a:pPr>
            <a:r>
              <a:rPr kumimoji="0" sz="2200" kern="1200" cap="none" spc="-59" normalizeH="0" baseline="0" noProof="0" dirty="0">
                <a:latin typeface="Tahoma" panose="020B0604030504040204"/>
                <a:ea typeface="WenQuanYi Zen Hei Sharp"/>
                <a:cs typeface="Tahoma" panose="020B0604030504040204"/>
              </a:rPr>
              <a:t>.</a:t>
            </a:r>
            <a:endParaRPr kumimoji="0" sz="2200" kern="1200" cap="none" spc="0" normalizeH="0" baseline="0" noProof="0">
              <a:latin typeface="Tahoma" panose="020B0604030504040204"/>
              <a:ea typeface="WenQuanYi Zen Hei Sharp"/>
              <a:cs typeface="Tahoma" panose="020B0604030504040204"/>
            </a:endParaRPr>
          </a:p>
        </p:txBody>
      </p:sp>
      <p:pic>
        <p:nvPicPr>
          <p:cNvPr id="82955" name="object 11"/>
          <p:cNvPicPr>
            <a:picLocks noChangeAspect="1"/>
          </p:cNvPicPr>
          <p:nvPr/>
        </p:nvPicPr>
        <p:blipFill>
          <a:blip r:embed="rId6"/>
          <a:stretch>
            <a:fillRect/>
          </a:stretch>
        </p:blipFill>
        <p:spPr>
          <a:xfrm>
            <a:off x="1524000" y="0"/>
            <a:ext cx="9139238" cy="504825"/>
          </a:xfrm>
          <a:prstGeom prst="rect">
            <a:avLst/>
          </a:prstGeom>
          <a:noFill/>
          <a:ln w="9525">
            <a:noFill/>
          </a:ln>
        </p:spPr>
      </p:pic>
      <p:sp>
        <p:nvSpPr>
          <p:cNvPr id="12" name="object 12"/>
          <p:cNvSpPr txBox="1">
            <a:spLocks noGrp="1"/>
          </p:cNvSpPr>
          <p:nvPr>
            <p:ph type="title"/>
          </p:nvPr>
        </p:nvSpPr>
        <p:spPr>
          <a:xfrm>
            <a:off x="1590675" y="477"/>
            <a:ext cx="4683125" cy="464185"/>
          </a:xfrm>
        </p:spPr>
        <p:txBody>
          <a:bodyPr vert="horz" wrap="square" lIns="0" tIns="33992" rIns="0" bIns="0" numCol="1" rtlCol="0" anchor="ctr" anchorCtr="0" compatLnSpc="1">
            <a:spAutoFit/>
          </a:bodyPr>
          <a:lstStyle/>
          <a:p>
            <a:pPr marL="25400" marR="0" lvl="0" indent="0" algn="l" defTabSz="449580" rtl="0" eaLnBrk="0" fontAlgn="base" latinLnBrk="0" hangingPunct="0">
              <a:lnSpc>
                <a:spcPct val="100000"/>
              </a:lnSpc>
              <a:spcBef>
                <a:spcPts val="270"/>
              </a:spcBef>
              <a:spcAft>
                <a:spcPct val="0"/>
              </a:spcAft>
              <a:buClr>
                <a:srgbClr val="000000"/>
              </a:buClr>
              <a:buSzPct val="100000"/>
              <a:buFont typeface="Times New Roman" panose="02020603050405020304" pitchFamily="18" charset="0"/>
              <a:buNone/>
              <a:defRPr/>
            </a:pPr>
            <a:r>
              <a:rPr kumimoji="0" sz="2800" b="0" i="0" u="none" strike="noStrike" kern="1200" cap="none" spc="-50" normalizeH="0" baseline="0" noProof="0" dirty="0">
                <a:ln>
                  <a:noFill/>
                </a:ln>
                <a:solidFill>
                  <a:srgbClr val="000000"/>
                </a:solidFill>
                <a:effectLst/>
                <a:uLnTx/>
                <a:uFillTx/>
                <a:latin typeface="+mj-lt"/>
                <a:ea typeface="+mj-ea"/>
                <a:cs typeface="+mj-cs"/>
              </a:rPr>
              <a:t>Online</a:t>
            </a:r>
            <a:r>
              <a:rPr kumimoji="0" sz="2800" b="0" i="0" u="none" strike="noStrike" kern="1200" cap="none" spc="198" normalizeH="0" baseline="0" noProof="0" dirty="0">
                <a:ln>
                  <a:noFill/>
                </a:ln>
                <a:solidFill>
                  <a:srgbClr val="000000"/>
                </a:solidFill>
                <a:effectLst/>
                <a:uLnTx/>
                <a:uFillTx/>
                <a:latin typeface="+mj-lt"/>
                <a:ea typeface="+mj-ea"/>
                <a:cs typeface="+mj-cs"/>
              </a:rPr>
              <a:t> </a:t>
            </a:r>
            <a:r>
              <a:rPr kumimoji="0" sz="2800" b="0" i="0" u="none" strike="noStrike" kern="1200" cap="none" spc="-30" normalizeH="0" baseline="0" noProof="0" dirty="0">
                <a:ln>
                  <a:noFill/>
                </a:ln>
                <a:solidFill>
                  <a:srgbClr val="000000"/>
                </a:solidFill>
                <a:effectLst/>
                <a:uLnTx/>
                <a:uFillTx/>
                <a:latin typeface="+mj-lt"/>
                <a:ea typeface="+mj-ea"/>
                <a:cs typeface="+mj-cs"/>
              </a:rPr>
              <a:t>content</a:t>
            </a:r>
            <a:r>
              <a:rPr kumimoji="0" sz="2800" b="0" i="0" u="none" strike="noStrike" kern="1200" cap="none" spc="208" normalizeH="0" baseline="0" noProof="0" dirty="0">
                <a:ln>
                  <a:noFill/>
                </a:ln>
                <a:solidFill>
                  <a:srgbClr val="000000"/>
                </a:solidFill>
                <a:effectLst/>
                <a:uLnTx/>
                <a:uFillTx/>
                <a:latin typeface="+mj-lt"/>
                <a:ea typeface="+mj-ea"/>
                <a:cs typeface="+mj-cs"/>
              </a:rPr>
              <a:t> </a:t>
            </a:r>
            <a:r>
              <a:rPr kumimoji="0" sz="2800" b="0" i="0" u="none" strike="noStrike" kern="1200" cap="none" spc="-20" normalizeH="0" baseline="0" noProof="0" dirty="0">
                <a:ln>
                  <a:noFill/>
                </a:ln>
                <a:solidFill>
                  <a:srgbClr val="000000"/>
                </a:solidFill>
                <a:effectLst/>
                <a:uLnTx/>
                <a:uFillTx/>
                <a:latin typeface="+mj-lt"/>
                <a:ea typeface="+mj-ea"/>
                <a:cs typeface="+mj-cs"/>
              </a:rPr>
              <a:t>optimization</a:t>
            </a:r>
            <a:endParaRPr kumimoji="0" sz="2800" b="0" i="0" u="none" strike="noStrike" kern="1200" cap="none" spc="-20" normalizeH="0" baseline="0" noProof="0" dirty="0">
              <a:ln>
                <a:noFill/>
              </a:ln>
              <a:solidFill>
                <a:srgbClr val="000000"/>
              </a:solidFill>
              <a:effectLst/>
              <a:uLnTx/>
              <a:uFillTx/>
              <a:latin typeface="+mj-lt"/>
              <a:ea typeface="+mj-ea"/>
              <a:cs typeface="+mj-cs"/>
            </a:endParaRPr>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transition>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Title 381953"/>
          <p:cNvSpPr>
            <a:spLocks noGrp="1"/>
          </p:cNvSpPr>
          <p:nvPr>
            <p:ph type="title"/>
          </p:nvPr>
        </p:nvSpPr>
        <p:spPr/>
        <p:txBody>
          <a:bodyPr vert="horz" lIns="91440" tIns="45720" rIns="91440" bIns="45720" anchor="b" anchorCtr="0"/>
          <a:p>
            <a:r>
              <a:rPr lang="en-US"/>
              <a:t>RL Summary</a:t>
            </a:r>
            <a:endParaRPr lang="en-US"/>
          </a:p>
        </p:txBody>
      </p:sp>
      <p:sp>
        <p:nvSpPr>
          <p:cNvPr id="110594" name="Text Placeholder 381954" descr="Rectangle: Click to edit Master text styles&#13;&#10;Second level&#13;&#10;Third level&#13;&#10;Fourth level&#13;&#10;Fifth level"/>
          <p:cNvSpPr>
            <a:spLocks noGrp="1"/>
          </p:cNvSpPr>
          <p:nvPr>
            <p:ph idx="1"/>
          </p:nvPr>
        </p:nvSpPr>
        <p:spPr/>
        <p:txBody>
          <a:bodyPr vert="horz" lIns="91440" tIns="45720" rIns="91440" bIns="45720" anchor="t" anchorCtr="0"/>
          <a:p>
            <a:r>
              <a:rPr lang="en-US"/>
              <a:t>Active area of research</a:t>
            </a:r>
            <a:endParaRPr lang="en-US"/>
          </a:p>
          <a:p>
            <a:r>
              <a:rPr lang="en-US"/>
              <a:t>Approaches from both OR and AI</a:t>
            </a:r>
            <a:endParaRPr lang="en-US"/>
          </a:p>
          <a:p>
            <a:r>
              <a:rPr lang="en-US"/>
              <a:t>Applicable to game-playing, robot controllers, others</a:t>
            </a:r>
            <a:endParaRPr lang="en-US"/>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lgn="ctr">
              <a:buNone/>
            </a:pPr>
            <a:r>
              <a:rPr lang="en-US" sz="4400"/>
              <a:t>Thank You for Patient Listening</a:t>
            </a:r>
            <a:endParaRPr lang="en-US" sz="4400"/>
          </a:p>
        </p:txBody>
      </p:sp>
      <p:sp>
        <p:nvSpPr>
          <p:cNvPr id="4" name="Slide Number Placeholder 3"/>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Text Box 385025"/>
          <p:cNvSpPr txBox="1"/>
          <p:nvPr/>
        </p:nvSpPr>
        <p:spPr>
          <a:xfrm>
            <a:off x="651510" y="1981200"/>
            <a:ext cx="7755890" cy="3315335"/>
          </a:xfrm>
          <a:prstGeom prst="rect">
            <a:avLst/>
          </a:prstGeom>
          <a:noFill/>
          <a:ln w="9525">
            <a:noFill/>
          </a:ln>
        </p:spPr>
        <p:txBody>
          <a:bodyPr wrap="square" anchor="t" anchorCtr="0">
            <a:spAutoFit/>
          </a:bodyPr>
          <a:p>
            <a:pPr marL="457200" indent="-457200">
              <a:spcBef>
                <a:spcPct val="20000"/>
              </a:spcBef>
              <a:buClr>
                <a:schemeClr val="hlink"/>
              </a:buClr>
              <a:buSzPct val="110000"/>
              <a:buFont typeface="Wingdings" panose="05000000000000000000" pitchFamily="2" charset="2"/>
            </a:pPr>
            <a:r>
              <a:rPr lang="en-US" sz="3200">
                <a:latin typeface="+mn-lt"/>
                <a:cs typeface="+mn-lt"/>
              </a:rPr>
              <a:t>Repeat:</a:t>
            </a:r>
            <a:endParaRPr lang="en-US" sz="3200">
              <a:latin typeface="+mn-lt"/>
              <a:cs typeface="+mn-lt"/>
            </a:endParaRPr>
          </a:p>
          <a:p>
            <a:pPr marL="457200" indent="-457200">
              <a:spcBef>
                <a:spcPct val="20000"/>
              </a:spcBef>
              <a:buClr>
                <a:schemeClr val="hlink"/>
              </a:buClr>
              <a:buSzPct val="110000"/>
              <a:buFont typeface="Wingdings" panose="05000000000000000000" pitchFamily="2" charset="2"/>
              <a:buChar char="w"/>
            </a:pPr>
            <a:r>
              <a:rPr lang="en-US" sz="3200">
                <a:solidFill>
                  <a:srgbClr val="008000"/>
                </a:solidFill>
                <a:latin typeface="+mn-lt"/>
                <a:cs typeface="+mn-lt"/>
              </a:rPr>
              <a:t>s </a:t>
            </a:r>
            <a:r>
              <a:rPr lang="en-US" sz="3200">
                <a:latin typeface="+mn-lt"/>
                <a:cs typeface="+mn-lt"/>
                <a:sym typeface="Wingdings" panose="05000000000000000000" pitchFamily="2" charset="2"/>
              </a:rPr>
              <a:t> </a:t>
            </a:r>
            <a:r>
              <a:rPr lang="en-US" sz="3200">
                <a:latin typeface="+mn-lt"/>
                <a:cs typeface="+mn-lt"/>
              </a:rPr>
              <a:t>sensed state</a:t>
            </a:r>
            <a:endParaRPr lang="en-US" sz="3200">
              <a:latin typeface="+mn-lt"/>
              <a:cs typeface="+mn-lt"/>
            </a:endParaRPr>
          </a:p>
          <a:p>
            <a:pPr marL="457200" indent="-457200">
              <a:spcBef>
                <a:spcPct val="20000"/>
              </a:spcBef>
              <a:buClr>
                <a:schemeClr val="hlink"/>
              </a:buClr>
              <a:buSzPct val="110000"/>
              <a:buFont typeface="Wingdings" panose="05000000000000000000" pitchFamily="2" charset="2"/>
              <a:buChar char="w"/>
            </a:pPr>
            <a:r>
              <a:rPr lang="en-US" sz="3200">
                <a:latin typeface="+mn-lt"/>
                <a:cs typeface="+mn-lt"/>
              </a:rPr>
              <a:t>If </a:t>
            </a:r>
            <a:r>
              <a:rPr lang="en-US" sz="3200">
                <a:solidFill>
                  <a:srgbClr val="008000"/>
                </a:solidFill>
                <a:latin typeface="+mn-lt"/>
                <a:cs typeface="+mn-lt"/>
              </a:rPr>
              <a:t>s</a:t>
            </a:r>
            <a:r>
              <a:rPr lang="en-US" sz="3200">
                <a:latin typeface="+mn-lt"/>
                <a:cs typeface="+mn-lt"/>
              </a:rPr>
              <a:t> is terminal then exit</a:t>
            </a:r>
            <a:endParaRPr lang="en-US" sz="3200">
              <a:latin typeface="+mn-lt"/>
              <a:cs typeface="+mn-lt"/>
            </a:endParaRPr>
          </a:p>
          <a:p>
            <a:pPr marL="457200" indent="-457200">
              <a:spcBef>
                <a:spcPct val="20000"/>
              </a:spcBef>
              <a:buClr>
                <a:schemeClr val="hlink"/>
              </a:buClr>
              <a:buSzPct val="110000"/>
              <a:buFont typeface="Wingdings" panose="05000000000000000000" pitchFamily="2" charset="2"/>
              <a:buChar char="w"/>
            </a:pPr>
            <a:r>
              <a:rPr lang="en-US" sz="3200">
                <a:solidFill>
                  <a:srgbClr val="990000"/>
                </a:solidFill>
                <a:latin typeface="+mn-lt"/>
                <a:cs typeface="+mn-lt"/>
              </a:rPr>
              <a:t>a</a:t>
            </a:r>
            <a:r>
              <a:rPr lang="en-US" sz="3200">
                <a:latin typeface="+mn-lt"/>
                <a:cs typeface="+mn-lt"/>
              </a:rPr>
              <a:t> </a:t>
            </a:r>
            <a:r>
              <a:rPr lang="en-US" sz="3200">
                <a:latin typeface="+mn-lt"/>
                <a:cs typeface="+mn-lt"/>
                <a:sym typeface="Wingdings" panose="05000000000000000000" pitchFamily="2" charset="2"/>
              </a:rPr>
              <a:t></a:t>
            </a:r>
            <a:r>
              <a:rPr lang="en-US" sz="3200">
                <a:latin typeface="+mn-lt"/>
                <a:cs typeface="+mn-lt"/>
              </a:rPr>
              <a:t> </a:t>
            </a:r>
            <a:r>
              <a:rPr lang="en-US" sz="3200">
                <a:latin typeface="+mn-lt"/>
                <a:cs typeface="+mn-lt"/>
              </a:rPr>
              <a:t>P(</a:t>
            </a:r>
            <a:r>
              <a:rPr lang="en-US" sz="3200">
                <a:solidFill>
                  <a:srgbClr val="008000"/>
                </a:solidFill>
                <a:latin typeface="+mn-lt"/>
                <a:cs typeface="+mn-lt"/>
              </a:rPr>
              <a:t>s</a:t>
            </a:r>
            <a:r>
              <a:rPr lang="en-US" sz="3200">
                <a:latin typeface="+mn-lt"/>
                <a:cs typeface="+mn-lt"/>
              </a:rPr>
              <a:t>)</a:t>
            </a:r>
            <a:endParaRPr lang="en-US" sz="3200">
              <a:solidFill>
                <a:srgbClr val="008000"/>
              </a:solidFill>
              <a:latin typeface="+mn-lt"/>
              <a:cs typeface="+mn-lt"/>
            </a:endParaRPr>
          </a:p>
          <a:p>
            <a:pPr marL="457200" indent="-457200">
              <a:spcBef>
                <a:spcPct val="20000"/>
              </a:spcBef>
              <a:buClr>
                <a:schemeClr val="hlink"/>
              </a:buClr>
              <a:buSzPct val="110000"/>
              <a:buFont typeface="Wingdings" panose="05000000000000000000" pitchFamily="2" charset="2"/>
              <a:buChar char="w"/>
            </a:pPr>
            <a:r>
              <a:rPr lang="en-US" sz="3200">
                <a:latin typeface="+mn-lt"/>
                <a:cs typeface="+mn-lt"/>
              </a:rPr>
              <a:t>Perform </a:t>
            </a:r>
            <a:r>
              <a:rPr lang="en-US" sz="3200">
                <a:solidFill>
                  <a:srgbClr val="990000"/>
                </a:solidFill>
                <a:latin typeface="+mn-lt"/>
                <a:cs typeface="+mn-lt"/>
              </a:rPr>
              <a:t>a</a:t>
            </a:r>
            <a:endParaRPr lang="en-US" sz="3200">
              <a:solidFill>
                <a:srgbClr val="990000"/>
              </a:solidFill>
              <a:latin typeface="+mn-lt"/>
              <a:cs typeface="+mn-lt"/>
            </a:endParaRPr>
          </a:p>
          <a:p>
            <a:pPr marL="457200" indent="-457200"/>
            <a:endParaRPr lang="en-US" sz="2400">
              <a:latin typeface="+mn-lt"/>
              <a:cs typeface="+mn-lt"/>
            </a:endParaRPr>
          </a:p>
        </p:txBody>
      </p:sp>
      <p:sp>
        <p:nvSpPr>
          <p:cNvPr id="385027" name="Title 385026"/>
          <p:cNvSpPr>
            <a:spLocks noGrp="1"/>
          </p:cNvSpPr>
          <p:nvPr>
            <p:ph type="title"/>
          </p:nvPr>
        </p:nvSpPr>
        <p:spPr>
          <a:xfrm>
            <a:off x="2133600" y="170815"/>
            <a:ext cx="8153400" cy="725805"/>
          </a:xfrm>
        </p:spPr>
        <p:txBody>
          <a:bodyPr anchor="b" anchorCtr="0"/>
          <a:p>
            <a:pPr marL="0" marR="0" indent="0" algn="l" defTabSz="914400" rtl="0" eaLnBrk="1" fontAlgn="auto" latinLnBrk="0" hangingPunct="1">
              <a:lnSpc>
                <a:spcPct val="90000"/>
              </a:lnSpc>
              <a:spcBef>
                <a:spcPct val="0"/>
              </a:spcBef>
              <a:spcAft>
                <a:spcPct val="0"/>
              </a:spcAft>
              <a:buClrTx/>
              <a:buSzTx/>
              <a:buFontTx/>
              <a:buNone/>
            </a:pPr>
            <a:r>
              <a:rPr kumimoji="0" sz="4000" b="1" i="0" u="none" strike="noStrike" kern="1200" cap="none" spc="0" normalizeH="0" baseline="0" noProof="1">
                <a:ln>
                  <a:solidFill>
                    <a:schemeClr val="accent3"/>
                  </a:solidFill>
                </a:ln>
                <a:solidFill>
                  <a:schemeClr val="accent3"/>
                </a:solidFill>
                <a:effectLst>
                  <a:outerShdw blurRad="38100" dist="38100" dir="2700000">
                    <a:srgbClr val="C0C0C0"/>
                  </a:outerShdw>
                </a:effectLst>
                <a:latin typeface="+mj-lt"/>
                <a:ea typeface="+mj-ea"/>
                <a:cs typeface="+mj-cs"/>
              </a:rPr>
              <a:t>Reactive Agent Algorithm</a:t>
            </a:r>
            <a:endParaRPr kumimoji="0" sz="4000" b="1" i="0" u="none" strike="noStrike" kern="1200" cap="none" spc="0" normalizeH="0" baseline="0" noProof="1">
              <a:ln>
                <a:solidFill>
                  <a:schemeClr val="accent3"/>
                </a:solidFill>
              </a:ln>
              <a:solidFill>
                <a:schemeClr val="accent3"/>
              </a:solidFill>
              <a:effectLst>
                <a:outerShdw blurRad="38100" dist="38100" dir="2700000">
                  <a:srgbClr val="C0C0C0"/>
                </a:outerShdw>
              </a:effectLst>
              <a:latin typeface="+mj-lt"/>
              <a:ea typeface="+mj-ea"/>
              <a:cs typeface="+mj-cs"/>
            </a:endParaRPr>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Title 373761"/>
          <p:cNvSpPr>
            <a:spLocks noGrp="1"/>
          </p:cNvSpPr>
          <p:nvPr>
            <p:ph type="title"/>
          </p:nvPr>
        </p:nvSpPr>
        <p:spPr/>
        <p:txBody>
          <a:bodyPr vert="horz" lIns="91440" tIns="45720" rIns="91440" bIns="45720" anchor="b" anchorCtr="0"/>
          <a:p>
            <a:r>
              <a:rPr lang="en-US"/>
              <a:t>Approaches</a:t>
            </a:r>
            <a:endParaRPr lang="en-US"/>
          </a:p>
        </p:txBody>
      </p:sp>
      <p:sp>
        <p:nvSpPr>
          <p:cNvPr id="12290" name="Text Placeholder 373762" descr="Rectangle: Click to edit Master text styles&#13;&#10;Second level&#13;&#10;Third level&#13;&#10;Fourth level&#13;&#10;Fifth level"/>
          <p:cNvSpPr>
            <a:spLocks noGrp="1"/>
          </p:cNvSpPr>
          <p:nvPr>
            <p:ph idx="1"/>
          </p:nvPr>
        </p:nvSpPr>
        <p:spPr/>
        <p:txBody>
          <a:bodyPr vert="horz" lIns="91440" tIns="45720" rIns="91440" bIns="45720" anchor="t" anchorCtr="0"/>
          <a:p>
            <a:r>
              <a:rPr lang="en-US"/>
              <a:t>Learn </a:t>
            </a:r>
            <a:r>
              <a:rPr lang="en-US">
                <a:solidFill>
                  <a:srgbClr val="C00000"/>
                </a:solidFill>
              </a:rPr>
              <a:t>policy directly</a:t>
            </a:r>
            <a:r>
              <a:rPr lang="en-US"/>
              <a:t>– function mapping from states to actions</a:t>
            </a:r>
            <a:endParaRPr lang="en-US"/>
          </a:p>
          <a:p>
            <a:r>
              <a:rPr lang="en-US"/>
              <a:t>Learn </a:t>
            </a:r>
            <a:r>
              <a:rPr lang="en-US">
                <a:solidFill>
                  <a:srgbClr val="C00000"/>
                </a:solidFill>
              </a:rPr>
              <a:t>utility values</a:t>
            </a:r>
            <a:r>
              <a:rPr lang="en-US"/>
              <a:t> for states (i.e., the value function)</a:t>
            </a:r>
            <a:endParaRPr lang="en-US"/>
          </a:p>
        </p:txBody>
      </p:sp>
      <p:sp>
        <p:nvSpPr>
          <p:cNvPr id="2" name="Slide Number Placeholder 1"/>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sld>
</file>

<file path=ppt/tags/tag1.xml><?xml version="1.0" encoding="utf-8"?>
<p:tagLst xmlns:p="http://schemas.openxmlformats.org/presentationml/2006/main">
  <p:tag name="SOURCE" val="\documentclass{slides}\pagestyle{empty}&#13;&#10;\include{amsmath}&#13;&#10;\begin{document}&#13;&#10;$$&#13;&#10;V^{\pi}(s) = \sum_a \pi(s,a) \sum_{s'} P_{ss'}^a \left[&#13;&#10;r_{ss'}^a + \gamma V^{\pi}(s') \right] = \sum_a \pi(s,a) Q^\pi(s,a)&#13;&#10;$$&#13;&#10;\end{document}&#13;&#10;"/>
  <p:tag name="EXTERNALNAME" val="txp_fig"/>
  <p:tag name="BLEND" val="False"/>
  <p:tag name="TRANSPARENT" val="False"/>
  <p:tag name="KEEPFILES" val="False"/>
  <p:tag name="DEBUGPAUSE" val="False"/>
  <p:tag name="RESOLUTION" val="1200"/>
  <p:tag name="TIMEOUT" val="(none)"/>
  <p:tag name="BOXWIDTH" val="396"/>
  <p:tag name="BOXHEIGHT" val="284"/>
  <p:tag name="BOXFONT" val="10"/>
  <p:tag name="BOXWRAP" val="False"/>
  <p:tag name="WORKAROUNDTRANSPARENCYBUG" val="False"/>
  <p:tag name="ALLOWFONTSUBSTITUTION" val="False"/>
  <p:tag name="BITMAPFORMAT" val="pngmono"/>
  <p:tag name="ORIGWIDTH" val="596"/>
  <p:tag name="PICTUREFILESIZE" val="36768"/>
</p:tagLst>
</file>

<file path=ppt/tags/tag10.xml><?xml version="1.0" encoding="utf-8"?>
<p:tagLst xmlns:p="http://schemas.openxmlformats.org/presentationml/2006/main">
  <p:tag name="SOURCE" val="\documentclass{slides}\pagestyle{empty}&#13;&#10;\include{amsmath}&#13;&#10;\begin{document}&#13;&#10;$$&#13;&#10;V_{k+1}(s) = \max_a \sum_{s'} P_{ss'}^a \left[ r_{ss'}^a + \gamma V_k(s') \right]&#13;&#10;$$&#13;&#10;\end{document}&#13;&#10;"/>
  <p:tag name="EXTERNALNAME" val="txp_fig"/>
  <p:tag name="BLEND" val="False"/>
  <p:tag name="TRANSPARENT" val="False"/>
  <p:tag name="KEEPFILES" val="False"/>
  <p:tag name="DEBUGPAUSE" val="False"/>
  <p:tag name="RESOLUTION" val="1200"/>
  <p:tag name="TIMEOUT" val="(none)"/>
  <p:tag name="BOXWIDTH" val="396"/>
  <p:tag name="BOXHEIGHT" val="284"/>
  <p:tag name="BOXFONT" val="10"/>
  <p:tag name="BOXWRAP" val="False"/>
  <p:tag name="WORKAROUNDTRANSPARENCYBUG" val="False"/>
  <p:tag name="ALLOWFONTSUBSTITUTION" val="False"/>
  <p:tag name="BITMAPFORMAT" val="pngmono"/>
  <p:tag name="ORIGWIDTH" val="361"/>
  <p:tag name="PICTUREFILESIZE" val="23985"/>
</p:tagLst>
</file>

<file path=ppt/tags/tag11.xml><?xml version="1.0" encoding="utf-8"?>
<p:tagLst xmlns:p="http://schemas.openxmlformats.org/presentationml/2006/main">
  <p:tag name="SOURCE" val="\documentclass{slides}\pagestyle{empty}&#13;&#10;\include{amsmath}&#13;&#10;\begin{document}&#13;&#10;$$\pi'(s) = \arg \max_a Q^\pi(s,a)$$&#13;&#10;\end{document}&#13;&#10;"/>
  <p:tag name="EXTERNALNAME" val="txp_fig"/>
  <p:tag name="BLEND" val="False"/>
  <p:tag name="TRANSPARENT" val="False"/>
  <p:tag name="KEEPFILES" val="False"/>
  <p:tag name="DEBUGPAUSE" val="False"/>
  <p:tag name="RESOLUTION" val="1200"/>
  <p:tag name="TIMEOUT" val="(none)"/>
  <p:tag name="BOXWIDTH" val="396"/>
  <p:tag name="BOXHEIGHT" val="284"/>
  <p:tag name="BOXFONT" val="10"/>
  <p:tag name="BOXWRAP" val="False"/>
  <p:tag name="WORKAROUNDTRANSPARENCYBUG" val="False"/>
  <p:tag name="ALLOWFONTSUBSTITUTION" val="False"/>
  <p:tag name="BITMAPFORMAT" val="pngmono"/>
  <p:tag name="ORIGWIDTH" val="234"/>
  <p:tag name="PICTUREFILESIZE" val="13686"/>
</p:tagLst>
</file>

<file path=ppt/tags/tag12.xml><?xml version="1.0" encoding="utf-8"?>
<p:tagLst xmlns:p="http://schemas.openxmlformats.org/presentationml/2006/main">
  <p:tag name="SOURCE" val="\documentclass{slides}\pagestyle{empty}&#13;&#10;\include{amsmath}&#13;&#10;\begin{document}&#13;&#10;$$&#13;&#10;\pi_0 \rightarrow^E Q^{\pi_0} \rightarrow^I&#13;&#10;\pi_1 \rightarrow^E Q^{\pi_1} \rightarrow^I \dots \rightarrow^I&#13;&#10;\pi^* \rightarrow^E Q^*&#13;&#10;$$&#13;&#10;\end{document}&#13;&#10;"/>
  <p:tag name="EXTERNALNAME" val="txp_fig"/>
  <p:tag name="BLEND" val="False"/>
  <p:tag name="TRANSPARENT" val="False"/>
  <p:tag name="KEEPFILES" val="False"/>
  <p:tag name="DEBUGPAUSE" val="False"/>
  <p:tag name="RESOLUTION" val="1200"/>
  <p:tag name="TIMEOUT" val="(none)"/>
  <p:tag name="BOXWIDTH" val="396"/>
  <p:tag name="BOXHEIGHT" val="284"/>
  <p:tag name="BOXFONT" val="10"/>
  <p:tag name="BOXWRAP" val="False"/>
  <p:tag name="WORKAROUNDTRANSPARENCYBUG" val="False"/>
  <p:tag name="ALLOWFONTSUBSTITUTION" val="False"/>
  <p:tag name="BITMAPFORMAT" val="pngmono"/>
  <p:tag name="ORIGWIDTH" val="457"/>
  <p:tag name="PICTUREFILESIZE" val="17443"/>
</p:tagLst>
</file>

<file path=ppt/tags/tag13.xml><?xml version="1.0" encoding="utf-8"?>
<p:tagLst xmlns:p="http://schemas.openxmlformats.org/presentationml/2006/main">
  <p:tag name="SOURCE" val="\documentclass{slides}\pagestyle{empty}&#13;&#10;\include{amsmath}&#13;&#10;\begin{document}&#13;&#10;$$V(s) \leftarrow V(s) + \alpha \left[ R - V(s) \right] $$&#13;&#10;\end{document}&#13;&#10;"/>
  <p:tag name="EXTERNALNAME" val="txp_fig"/>
  <p:tag name="BLEND" val="False"/>
  <p:tag name="TRANSPARENT" val="False"/>
  <p:tag name="KEEPFILES" val="False"/>
  <p:tag name="DEBUGPAUSE" val="False"/>
  <p:tag name="RESOLUTION" val="1200"/>
  <p:tag name="TIMEOUT" val="(none)"/>
  <p:tag name="BOXWIDTH" val="396"/>
  <p:tag name="BOXHEIGHT" val="284"/>
  <p:tag name="BOXFONT" val="10"/>
  <p:tag name="BOXWRAP" val="False"/>
  <p:tag name="WORKAROUNDTRANSPARENCYBUG" val="False"/>
  <p:tag name="ALLOWFONTSUBSTITUTION" val="False"/>
  <p:tag name="BITMAPFORMAT" val="pngmono"/>
  <p:tag name="ORIGWIDTH" val="269"/>
  <p:tag name="PICTUREFILESIZE" val="12236"/>
</p:tagLst>
</file>

<file path=ppt/tags/tag14.xml><?xml version="1.0" encoding="utf-8"?>
<p:tagLst xmlns:p="http://schemas.openxmlformats.org/presentationml/2006/main">
  <p:tag name="SOURCE" val="\documentclass{slides}\pagestyle{empty}&#13;&#10;\include{amsmath}&#13;&#10;\begin{document}&#13;&#10;$$V(s_t) \leftarrow V(s_t) + \alpha \left[ R_t - V(s_t) \right] $$&#13;&#10;\end{document}&#13;&#10;"/>
  <p:tag name="EXTERNALNAME" val="txp_fig"/>
  <p:tag name="BLEND" val="False"/>
  <p:tag name="TRANSPARENT" val="False"/>
  <p:tag name="KEEPFILES" val="False"/>
  <p:tag name="DEBUGPAUSE" val="False"/>
  <p:tag name="RESOLUTION" val="1200"/>
  <p:tag name="TIMEOUT" val="(none)"/>
  <p:tag name="BOXWIDTH" val="396"/>
  <p:tag name="BOXHEIGHT" val="284"/>
  <p:tag name="BOXFONT" val="10"/>
  <p:tag name="BOXWRAP" val="False"/>
  <p:tag name="WORKAROUNDTRANSPARENCYBUG" val="False"/>
  <p:tag name="ALLOWFONTSUBSTITUTION" val="False"/>
  <p:tag name="BITMAPFORMAT" val="pngmono"/>
  <p:tag name="ORIGWIDTH" val="297"/>
  <p:tag name="PICTUREFILESIZE" val="14565"/>
</p:tagLst>
</file>

<file path=ppt/tags/tag15.xml><?xml version="1.0" encoding="utf-8"?>
<p:tagLst xmlns:p="http://schemas.openxmlformats.org/presentationml/2006/main">
  <p:tag name="SOURCE" val="\documentclass{slides}\pagestyle{empty}&#13;&#10;\include{amsmath}&#13;&#10;\begin{document}&#13;&#10;$$V(s_t) \leftarrow V(s_t) + \alpha \left[ r_{t+1} + \gamma V(s_{t+1}) - V(s_t) \right] $$&#13;&#10;\end{document}&#13;&#10;"/>
  <p:tag name="EXTERNALNAME" val="txp_fig"/>
  <p:tag name="BLEND" val="False"/>
  <p:tag name="TRANSPARENT" val="False"/>
  <p:tag name="KEEPFILES" val="False"/>
  <p:tag name="DEBUGPAUSE" val="False"/>
  <p:tag name="RESOLUTION" val="1200"/>
  <p:tag name="TIMEOUT" val="(none)"/>
  <p:tag name="BOXWIDTH" val="396"/>
  <p:tag name="BOXHEIGHT" val="284"/>
  <p:tag name="BOXFONT" val="10"/>
  <p:tag name="BOXWRAP" val="False"/>
  <p:tag name="WORKAROUNDTRANSPARENCYBUG" val="False"/>
  <p:tag name="ALLOWFONTSUBSTITUTION" val="False"/>
  <p:tag name="BITMAPFORMAT" val="pngmono"/>
  <p:tag name="ORIGWIDTH" val="437"/>
  <p:tag name="PICTUREFILESIZE" val="17594"/>
</p:tagLst>
</file>

<file path=ppt/tags/tag16.xml><?xml version="1.0" encoding="utf-8"?>
<p:tagLst xmlns:p="http://schemas.openxmlformats.org/presentationml/2006/main">
  <p:tag name="SOURCE" val="\documentclass{slides}\pagestyle{empty}&#13;&#10;\include{amsmath}&#13;&#10;\begin{document}&#13;&#10;$$Q(s_t,a_t) \leftarrow Q(s_t,a_t) + \alpha \left[&#13;&#10;r_{t} + \gamma Q(s_{t+1},a_{t+1}) - Q(s_t,a_t)&#13;&#10;\right]$$&#13;&#10;\end{document}&#13;&#10;"/>
  <p:tag name="EXTERNALNAME" val="txp_fig"/>
  <p:tag name="BLEND" val="False"/>
  <p:tag name="TRANSPARENT" val="False"/>
  <p:tag name="KEEPFILES" val="False"/>
  <p:tag name="DEBUGPAUSE" val="False"/>
  <p:tag name="RESOLUTION" val="1200"/>
  <p:tag name="TIMEOUT" val="(none)"/>
  <p:tag name="BOXWIDTH" val="396"/>
  <p:tag name="BOXHEIGHT" val="284"/>
  <p:tag name="BOXFONT" val="10"/>
  <p:tag name="BOXWRAP" val="False"/>
  <p:tag name="WORKAROUNDTRANSPARENCYBUG" val="False"/>
  <p:tag name="ALLOWFONTSUBSTITUTION" val="False"/>
  <p:tag name="BITMAPFORMAT" val="pngmono"/>
  <p:tag name="ORIGWIDTH" val="536"/>
  <p:tag name="PICTUREFILESIZE" val="28801"/>
</p:tagLst>
</file>

<file path=ppt/tags/tag2.xml><?xml version="1.0" encoding="utf-8"?>
<p:tagLst xmlns:p="http://schemas.openxmlformats.org/presentationml/2006/main">
  <p:tag name="SOURCE" val="\documentclass{slides}\pagestyle{empty}&#13;&#10;\include{amsmath}&#13;&#10;\begin{document}&#13;&#10;&#13;&#10;$$V^*(s) = \max_{\pi} V^{\pi}(s)$$&#13;&#10;&#13;&#10;\end{document}&#13;&#10;"/>
  <p:tag name="EXTERNALNAME" val="txp_fig"/>
  <p:tag name="BLEND" val="False"/>
  <p:tag name="TRANSPARENT" val="False"/>
  <p:tag name="KEEPFILES" val="False"/>
  <p:tag name="DEBUGPAUSE" val="False"/>
  <p:tag name="RESOLUTION" val="1200"/>
  <p:tag name="TIMEOUT" val="(none)"/>
  <p:tag name="BOXWIDTH" val="396"/>
  <p:tag name="BOXHEIGHT" val="284"/>
  <p:tag name="BOXFONT" val="10"/>
  <p:tag name="BOXWRAP" val="False"/>
  <p:tag name="WORKAROUNDTRANSPARENCYBUG" val="False"/>
  <p:tag name="ALLOWFONTSUBSTITUTION" val="False"/>
  <p:tag name="BITMAPFORMAT" val="pngmono"/>
  <p:tag name="ORIGWIDTH" val="187"/>
  <p:tag name="PICTUREFILESIZE" val="11082"/>
</p:tagLst>
</file>

<file path=ppt/tags/tag3.xml><?xml version="1.0" encoding="utf-8"?>
<p:tagLst xmlns:p="http://schemas.openxmlformats.org/presentationml/2006/main">
  <p:tag name="SOURCE" val="\documentclass{slides}\pagestyle{empty}&#13;&#10;\include{amsmath}&#13;&#10;\begin{document}&#13;&#10;$$&#13;&#10;V^*(s) = \max_a \sum_{s'} P_{ss'}^a \left[&#13;&#10;r_{ss'}^a + \gamma V^*(s') \right] &#13;&#10;$$&#13;&#10;\end{document}&#13;&#10;"/>
  <p:tag name="EXTERNALNAME" val="txp_fig"/>
  <p:tag name="BLEND" val="False"/>
  <p:tag name="TRANSPARENT" val="False"/>
  <p:tag name="KEEPFILES" val="False"/>
  <p:tag name="DEBUGPAUSE" val="False"/>
  <p:tag name="RESOLUTION" val="1200"/>
  <p:tag name="TIMEOUT" val="(none)"/>
  <p:tag name="BOXWIDTH" val="396"/>
  <p:tag name="BOXHEIGHT" val="284"/>
  <p:tag name="BOXFONT" val="10"/>
  <p:tag name="BOXWRAP" val="False"/>
  <p:tag name="WORKAROUNDTRANSPARENCYBUG" val="False"/>
  <p:tag name="ALLOWFONTSUBSTITUTION" val="False"/>
  <p:tag name="BITMAPFORMAT" val="pngmono"/>
  <p:tag name="ORIGWIDTH" val="343"/>
  <p:tag name="PICTUREFILESIZE" val="22800"/>
</p:tagLst>
</file>

<file path=ppt/tags/tag4.xml><?xml version="1.0" encoding="utf-8"?>
<p:tagLst xmlns:p="http://schemas.openxmlformats.org/presentationml/2006/main">
  <p:tag name="SOURCE" val="\documentclass{slides}\pagestyle{empty}&#13;&#10;\include{amsmath}&#13;&#10;\begin{document}&#13;&#10;$$\pi^*(s) = \arg \max_a Q^*(s,a)$$&#13;&#10;\end{document}&#13;&#10;"/>
  <p:tag name="EXTERNALNAME" val="txp_fig"/>
  <p:tag name="BLEND" val="False"/>
  <p:tag name="TRANSPARENT" val="False"/>
  <p:tag name="KEEPFILES" val="False"/>
  <p:tag name="DEBUGPAUSE" val="False"/>
  <p:tag name="RESOLUTION" val="1200"/>
  <p:tag name="TIMEOUT" val="(none)"/>
  <p:tag name="BOXWIDTH" val="396"/>
  <p:tag name="BOXHEIGHT" val="284"/>
  <p:tag name="BOXFONT" val="10"/>
  <p:tag name="BOXWRAP" val="False"/>
  <p:tag name="WORKAROUNDTRANSPARENCYBUG" val="False"/>
  <p:tag name="ALLOWFONTSUBSTITUTION" val="False"/>
  <p:tag name="BITMAPFORMAT" val="pngmono"/>
  <p:tag name="ORIGWIDTH" val="236"/>
  <p:tag name="PICTUREFILESIZE" val="13865"/>
</p:tagLst>
</file>

<file path=ppt/tags/tag5.xml><?xml version="1.0" encoding="utf-8"?>
<p:tagLst xmlns:p="http://schemas.openxmlformats.org/presentationml/2006/main">
  <p:tag name="SOURCE" val="\documentclass{slides}\pagestyle{empty}&#13;&#10;\include{amsmath}&#13;&#10;\begin{document}&#13;&#10;&#13;&#10;$$&#13;&#10;\pi'(s)   = \arg \max_a Q^\pi(s,a)&#13;&#10;$$&#13;&#10;&#13;&#10;\end{document}&#13;&#10;"/>
  <p:tag name="EXTERNALNAME" val="txp_fig"/>
  <p:tag name="BLEND" val="False"/>
  <p:tag name="TRANSPARENT" val="False"/>
  <p:tag name="KEEPFILES" val="False"/>
  <p:tag name="DEBUGPAUSE" val="False"/>
  <p:tag name="RESOLUTION" val="1200"/>
  <p:tag name="TIMEOUT" val="(none)"/>
  <p:tag name="BOXWIDTH" val="396"/>
  <p:tag name="BOXHEIGHT" val="284"/>
  <p:tag name="BOXFONT" val="10"/>
  <p:tag name="BOXWRAP" val="False"/>
  <p:tag name="WORKAROUNDTRANSPARENCYBUG" val="False"/>
  <p:tag name="ALLOWFONTSUBSTITUTION" val="False"/>
  <p:tag name="BITMAPFORMAT" val="pngmono"/>
  <p:tag name="ORIGWIDTH" val="234"/>
  <p:tag name="PICTUREFILESIZE" val="13686"/>
</p:tagLst>
</file>

<file path=ppt/tags/tag6.xml><?xml version="1.0" encoding="utf-8"?>
<p:tagLst xmlns:p="http://schemas.openxmlformats.org/presentationml/2006/main">
  <p:tag name="SOURCE" val="\documentclass{slides}\pagestyle{empty}&#13;&#10;\include{amsmath}&#13;&#10;\begin{document}&#13;&#10;$$V_{k+1}(s) = \sum_a \pi(s,a) \sum_{k'} P_{ss'}^a \left[r_{ss'}^a + \gamma V_k(s') \right]$$&#13;&#10;\end{document}&#13;&#10;"/>
  <p:tag name="EXTERNALNAME" val="txp_fig"/>
  <p:tag name="BLEND" val="False"/>
  <p:tag name="TRANSPARENT" val="False"/>
  <p:tag name="KEEPFILES" val="False"/>
  <p:tag name="DEBUGPAUSE" val="False"/>
  <p:tag name="RESOLUTION" val="1200"/>
  <p:tag name="TIMEOUT" val="(none)"/>
  <p:tag name="BOXWIDTH" val="396"/>
  <p:tag name="BOXHEIGHT" val="284"/>
  <p:tag name="BOXFONT" val="10"/>
  <p:tag name="BOXWRAP" val="False"/>
  <p:tag name="WORKAROUNDTRANSPARENCYBUG" val="False"/>
  <p:tag name="ALLOWFONTSUBSTITUTION" val="False"/>
  <p:tag name="BITMAPFORMAT" val="pngmono"/>
  <p:tag name="ORIGWIDTH" val="409"/>
  <p:tag name="PICTUREFILESIZE" val="27459"/>
</p:tagLst>
</file>

<file path=ppt/tags/tag7.xml><?xml version="1.0" encoding="utf-8"?>
<p:tagLst xmlns:p="http://schemas.openxmlformats.org/presentationml/2006/main">
  <p:tag name="SOURCE" val="\documentclass{slides}\pagestyle{empty}&#13;&#10;\include{amsmath}&#13;&#10;\begin{document}&#13;&#10;&#13;&#10;$$&#13;&#10;= \arg \max_a \sum_{s'} P_{ss'}^a \left[ r_{ss'}^a + \gamma V^\pi(s') \right]&#13;&#10;$$&#13;&#10;\end{document}&#13;&#10;"/>
  <p:tag name="EXTERNALNAME" val="txp_fig"/>
  <p:tag name="BLEND" val="False"/>
  <p:tag name="TRANSPARENT" val="False"/>
  <p:tag name="KEEPFILES" val="False"/>
  <p:tag name="DEBUGPAUSE" val="False"/>
  <p:tag name="RESOLUTION" val="1200"/>
  <p:tag name="TIMEOUT" val="(none)"/>
  <p:tag name="BOXWIDTH" val="396"/>
  <p:tag name="BOXHEIGHT" val="284"/>
  <p:tag name="BOXFONT" val="10"/>
  <p:tag name="BOXWRAP" val="False"/>
  <p:tag name="WORKAROUNDTRANSPARENCYBUG" val="False"/>
  <p:tag name="ALLOWFONTSUBSTITUTION" val="False"/>
  <p:tag name="BITMAPFORMAT" val="pngmono"/>
  <p:tag name="ORIGWIDTH" val="318"/>
  <p:tag name="PICTUREFILESIZE" val="20935"/>
</p:tagLst>
</file>

<file path=ppt/tags/tag8.xml><?xml version="1.0" encoding="utf-8"?>
<p:tagLst xmlns:p="http://schemas.openxmlformats.org/presentationml/2006/main">
  <p:tag name="SOURCE" val="\documentclass{slides}\pagestyle{empty}&#13;&#10;\include{amsmath}&#13;&#10;\begin{document}&#13;&#10;&#13;&#10;$$&#13;&#10;\pi'(s)   = \arg \max_a Q^\pi(s,a)&#13;&#10;$$&#13;&#10;&#13;&#10;\end{document}&#13;&#10;"/>
  <p:tag name="EXTERNALNAME" val="txp_fig"/>
  <p:tag name="BLEND" val="False"/>
  <p:tag name="TRANSPARENT" val="False"/>
  <p:tag name="KEEPFILES" val="False"/>
  <p:tag name="DEBUGPAUSE" val="False"/>
  <p:tag name="RESOLUTION" val="1200"/>
  <p:tag name="TIMEOUT" val="(none)"/>
  <p:tag name="BOXWIDTH" val="396"/>
  <p:tag name="BOXHEIGHT" val="284"/>
  <p:tag name="BOXFONT" val="10"/>
  <p:tag name="BOXWRAP" val="False"/>
  <p:tag name="WORKAROUNDTRANSPARENCYBUG" val="False"/>
  <p:tag name="ALLOWFONTSUBSTITUTION" val="False"/>
  <p:tag name="BITMAPFORMAT" val="pngmono"/>
  <p:tag name="ORIGWIDTH" val="234"/>
  <p:tag name="PICTUREFILESIZE" val="13686"/>
</p:tagLst>
</file>

<file path=ppt/tags/tag9.xml><?xml version="1.0" encoding="utf-8"?>
<p:tagLst xmlns:p="http://schemas.openxmlformats.org/presentationml/2006/main">
  <p:tag name="SOURCE" val="\documentclass{slides}\pagestyle{empty}&#13;&#10;\include{amsmath}&#13;&#10;\begin{document}&#13;&#10;$$&#13;&#10;\pi_0 \rightarrow^E V^{\pi_0} \rightarrow^I&#13;&#10;\pi_1 \rightarrow^E V^{\pi_1} \rightarrow^I \dots \rightarrow^I&#13;&#10;\pi^* \rightarrow^E V^*&#13;&#10;$$&#13;&#10;\end{document}&#13;&#10;"/>
  <p:tag name="EXTERNALNAME" val="txp_fig"/>
  <p:tag name="BLEND" val="False"/>
  <p:tag name="TRANSPARENT" val="False"/>
  <p:tag name="KEEPFILES" val="False"/>
  <p:tag name="DEBUGPAUSE" val="False"/>
  <p:tag name="RESOLUTION" val="1200"/>
  <p:tag name="TIMEOUT" val="(none)"/>
  <p:tag name="BOXWIDTH" val="396"/>
  <p:tag name="BOXHEIGHT" val="284"/>
  <p:tag name="BOXFONT" val="10"/>
  <p:tag name="BOXWRAP" val="False"/>
  <p:tag name="WORKAROUNDTRANSPARENCYBUG" val="False"/>
  <p:tag name="ALLOWFONTSUBSTITUTION" val="False"/>
  <p:tag name="BITMAPFORMAT" val="pngmono"/>
  <p:tag name="ORIGWIDTH" val="459"/>
  <p:tag name="PICTUREFILESIZE" val="14914"/>
</p:tagLst>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16145</Words>
  <Application>WPS Slides</Application>
  <PresentationFormat>Widescreen</PresentationFormat>
  <Paragraphs>1152</Paragraphs>
  <Slides>76</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76</vt:i4>
      </vt:variant>
    </vt:vector>
  </HeadingPairs>
  <TitlesOfParts>
    <vt:vector size="101" baseType="lpstr">
      <vt:lpstr>Arial</vt:lpstr>
      <vt:lpstr>SimSun</vt:lpstr>
      <vt:lpstr>Wingdings</vt:lpstr>
      <vt:lpstr>Calibri</vt:lpstr>
      <vt:lpstr>Trebuchet MS</vt:lpstr>
      <vt:lpstr>Tahoma</vt:lpstr>
      <vt:lpstr>Symbol</vt:lpstr>
      <vt:lpstr>Arial Unicode MS</vt:lpstr>
      <vt:lpstr>Microsoft YaHei</vt:lpstr>
      <vt:lpstr>Arial Unicode MS</vt:lpstr>
      <vt:lpstr>Arial MT</vt:lpstr>
      <vt:lpstr>Tahoma</vt:lpstr>
      <vt:lpstr>Arial</vt:lpstr>
      <vt:lpstr>Times New Roman</vt:lpstr>
      <vt:lpstr>Trebuchet MS</vt:lpstr>
      <vt:lpstr>WenQuanYi Zen Hei Sharp</vt:lpstr>
      <vt:lpstr>Segoe Print</vt:lpstr>
      <vt:lpstr>Calibri</vt:lpstr>
      <vt:lpstr>Lucida Sans Unicode</vt:lpstr>
      <vt:lpstr>Times New Roman</vt:lpstr>
      <vt:lpstr>Cambria</vt:lpstr>
      <vt:lpstr>Georgia</vt:lpstr>
      <vt:lpstr>MS Gothic</vt:lpstr>
      <vt:lpstr>Symbol</vt:lpstr>
      <vt:lpstr>Data Pie Charts</vt:lpstr>
      <vt:lpstr>Reinforcement Learning </vt:lpstr>
      <vt:lpstr>RL Contributors </vt:lpstr>
      <vt:lpstr>Reinforcement Learning</vt:lpstr>
      <vt:lpstr>PowerPoint 演示文稿</vt:lpstr>
      <vt:lpstr>Formalization</vt:lpstr>
      <vt:lpstr>Reactive Agent Algorithm</vt:lpstr>
      <vt:lpstr>Policy (Reactive/Closed-Loop Strategy)</vt:lpstr>
      <vt:lpstr>Reactive Agent Algorithm</vt:lpstr>
      <vt:lpstr>Approaches</vt:lpstr>
      <vt:lpstr>Value Function</vt:lpstr>
      <vt:lpstr>Exploration &amp; discount factor</vt:lpstr>
      <vt:lpstr>Q-Learning</vt:lpstr>
      <vt:lpstr>Action-Value Methods</vt:lpstr>
      <vt:lpstr>Q-Learning</vt:lpstr>
      <vt:lpstr>q function calculation</vt:lpstr>
      <vt:lpstr>Exploration policy</vt:lpstr>
      <vt:lpstr>The Exploration/Exploitation Dilemma</vt:lpstr>
      <vt:lpstr>Examples</vt:lpstr>
      <vt:lpstr>Outline</vt:lpstr>
      <vt:lpstr>Robot in a room</vt:lpstr>
      <vt:lpstr>Resource allocation in datacenters</vt:lpstr>
      <vt:lpstr>Robot in a room</vt:lpstr>
      <vt:lpstr>Markov Decision Process (MDP)</vt:lpstr>
      <vt:lpstr>Computing return from rewards</vt:lpstr>
      <vt:lpstr>Value functions</vt:lpstr>
      <vt:lpstr>Difference Q and V function</vt:lpstr>
      <vt:lpstr>Optimal value functions</vt:lpstr>
      <vt:lpstr>Outline</vt:lpstr>
      <vt:lpstr>Dynamic programming</vt:lpstr>
      <vt:lpstr>Using Dynamic Programming</vt:lpstr>
      <vt:lpstr>Policy evaluation/improvement</vt:lpstr>
      <vt:lpstr>Policy/Value iteration</vt:lpstr>
      <vt:lpstr>Monte Carlo methods</vt:lpstr>
      <vt:lpstr>Monte Carlo policy evaluation</vt:lpstr>
      <vt:lpstr>Monte Carlo control (V,Q)</vt:lpstr>
      <vt:lpstr>Maintaining exploration(soft policies)</vt:lpstr>
      <vt:lpstr>Summary of Monte Carlo</vt:lpstr>
      <vt:lpstr>Outline</vt:lpstr>
      <vt:lpstr>Temporal Difference Learning</vt:lpstr>
      <vt:lpstr>MC vs. TD</vt:lpstr>
      <vt:lpstr>Sarsa</vt:lpstr>
      <vt:lpstr>PowerPoint 演示文稿</vt:lpstr>
      <vt:lpstr>Unified View</vt:lpstr>
      <vt:lpstr>The forward view looks forward from the state being updated to future states and rewards</vt:lpstr>
      <vt:lpstr>PowerPoint 演示文稿</vt:lpstr>
      <vt:lpstr>PowerPoint 演示文稿</vt:lpstr>
      <vt:lpstr>PowerPoint 演示文稿</vt:lpstr>
      <vt:lpstr>Multi-Arm Bandits</vt:lpstr>
      <vt:lpstr>PowerPoint 演示文稿</vt:lpstr>
      <vt:lpstr>PowerPoint 演示文稿</vt:lpstr>
      <vt:lpstr>Discover bandits by playing this online demo!</vt:lpstr>
      <vt:lpstr>Why talking about bandits today?</vt:lpstr>
      <vt:lpstr>The Multi-Armed Bandit Setup</vt:lpstr>
      <vt:lpstr>The Stochastic Multi-Armed Bandit Setup</vt:lpstr>
      <vt:lpstr>The	k-armed Bandit Problem</vt:lpstr>
      <vt:lpstr>The Exploration/Exploitation Dilemma</vt:lpstr>
      <vt:lpstr>Regret</vt:lpstr>
      <vt:lpstr>PowerPoint 演示文稿</vt:lpstr>
      <vt:lpstr>e-Greedy Action Selection</vt:lpstr>
      <vt:lpstr>PowerPoint 演示文稿</vt:lpstr>
      <vt:lpstr>The 10-armed Testbed</vt:lpstr>
      <vt:lpstr>-Greedy	Methods on the 10-ArmedTestbed</vt:lpstr>
      <vt:lpstr>Averaging ⟶	learning rule</vt:lpstr>
      <vt:lpstr>Upper Confidence Bound (UCB) action selection</vt:lpstr>
      <vt:lpstr>Summary Comparison of Bandit Algorithms</vt:lpstr>
      <vt:lpstr>PowerPoint 演示文稿</vt:lpstr>
      <vt:lpstr>Sequential resource allocation</vt:lpstr>
      <vt:lpstr>Sequential resource allocation</vt:lpstr>
      <vt:lpstr>Dynamic channel selection</vt:lpstr>
      <vt:lpstr>D. ynamic channel selection</vt:lpstr>
      <vt:lpstr>Dynamic allocation of computational resources Numerical experiments (bandits for “black-box” optimization)</vt:lpstr>
      <vt:lpstr>Dynamic allocation of computational resources Numerical experiments (bandits for “black-box” optimization)</vt:lpstr>
      <vt:lpstr>Clinical trials</vt:lpstr>
      <vt:lpstr>Online content optimization</vt:lpstr>
      <vt:lpstr>RL Summary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Latesh</cp:lastModifiedBy>
  <cp:revision>66</cp:revision>
  <dcterms:created xsi:type="dcterms:W3CDTF">2025-02-26T10:21:00Z</dcterms:created>
  <dcterms:modified xsi:type="dcterms:W3CDTF">2025-04-18T07:08:21Z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2087DAF151EB419EBE1F1FEEB91B4208_12</vt:lpwstr>
  </property>
  <property fmtid="{D5CDD505-2E9C-101B-9397-08002B2CF9AE}" pid="3" name="KSOProductBuildVer">
    <vt:lpwstr>1033-12.2.0.20795</vt:lpwstr>
  </property>
</Properties>
</file>