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jpeg" ContentType="image/jpeg"/>
  <Override PartName="/ppt/media/image15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19600"/>
            <a:ext cx="8228880" cy="58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19600"/>
            <a:ext cx="8228880" cy="58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19600"/>
            <a:ext cx="8228880" cy="58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 rot="10800000">
            <a:off x="69480" y="2377440"/>
            <a:ext cx="9012600" cy="9108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69840" y="2341440"/>
            <a:ext cx="9012600" cy="45000"/>
          </a:xfrm>
          <a:prstGeom prst="rect">
            <a:avLst/>
          </a:prstGeom>
          <a:solidFill>
            <a:srgbClr val="f6c0aa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68400" y="2468520"/>
            <a:ext cx="9014400" cy="45000"/>
          </a:xfrm>
          <a:prstGeom prst="rect">
            <a:avLst/>
          </a:prstGeom>
          <a:solidFill>
            <a:srgbClr val="604878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-21600" y="2405160"/>
            <a:ext cx="9185760" cy="2137320"/>
          </a:xfrm>
          <a:prstGeom prst="rect">
            <a:avLst/>
          </a:prstGeom>
          <a:solidFill>
            <a:srgbClr val="e2eaef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525600" y="511200"/>
            <a:ext cx="5247360" cy="8524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ru-RU" sz="2600">
                <a:solidFill>
                  <a:srgbClr val="323232"/>
                </a:solidFill>
                <a:latin typeface="Calibri"/>
                <a:ea typeface="Calibri"/>
              </a:rPr>
              <a:t>Четвертая конференция разработчиков ПО«DevParty»</a:t>
            </a:r>
            <a:endParaRPr/>
          </a:p>
        </p:txBody>
      </p:sp>
      <p:pic>
        <p:nvPicPr>
          <p:cNvPr id="8" name="Shape 18" descr=""/>
          <p:cNvPicPr/>
          <p:nvPr/>
        </p:nvPicPr>
        <p:blipFill>
          <a:blip r:embed="rId2"/>
          <a:srcRect l="0" t="1876186" r="0" b="1876186"/>
          <a:stretch>
            <a:fillRect/>
          </a:stretch>
        </p:blipFill>
        <p:spPr>
          <a:xfrm>
            <a:off x="6793560" y="254880"/>
            <a:ext cx="1828080" cy="1695240"/>
          </a:xfrm>
          <a:prstGeom prst="rect">
            <a:avLst/>
          </a:prstGeom>
          <a:ln>
            <a:noFill/>
          </a:ln>
        </p:spPr>
      </p:pic>
      <p:sp>
        <p:nvSpPr>
          <p:cNvPr id="9" name="CustomShape 9"/>
          <p:cNvSpPr/>
          <p:nvPr/>
        </p:nvSpPr>
        <p:spPr>
          <a:xfrm>
            <a:off x="552600" y="1752480"/>
            <a:ext cx="4345560" cy="3823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ru-RU" sz="2000">
                <a:solidFill>
                  <a:srgbClr val="7f7f7f"/>
                </a:solidFill>
                <a:latin typeface="Calibri"/>
                <a:ea typeface="Calibri"/>
              </a:rPr>
              <a:t>2 апреля 2016 года, Вологда</a:t>
            </a:r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2"/>
          <p:cNvSpPr/>
          <p:nvPr/>
        </p:nvSpPr>
        <p:spPr>
          <a:xfrm flipH="1" rot="10800000">
            <a:off x="69480" y="2377440"/>
            <a:ext cx="9012600" cy="9108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48" name="CustomShape 3"/>
          <p:cNvSpPr/>
          <p:nvPr/>
        </p:nvSpPr>
        <p:spPr>
          <a:xfrm>
            <a:off x="69840" y="2341440"/>
            <a:ext cx="9012600" cy="45000"/>
          </a:xfrm>
          <a:prstGeom prst="rect">
            <a:avLst/>
          </a:prstGeom>
          <a:solidFill>
            <a:srgbClr val="f6c0aa"/>
          </a:solidFill>
          <a:ln>
            <a:noFill/>
          </a:ln>
        </p:spPr>
      </p:sp>
      <p:sp>
        <p:nvSpPr>
          <p:cNvPr id="49" name="CustomShape 4"/>
          <p:cNvSpPr/>
          <p:nvPr/>
        </p:nvSpPr>
        <p:spPr>
          <a:xfrm>
            <a:off x="68400" y="2468520"/>
            <a:ext cx="9014400" cy="45000"/>
          </a:xfrm>
          <a:prstGeom prst="rect">
            <a:avLst/>
          </a:prstGeom>
          <a:solidFill>
            <a:srgbClr val="604878"/>
          </a:solidFill>
          <a:ln>
            <a:noFill/>
          </a:ln>
        </p:spPr>
      </p:sp>
      <p:sp>
        <p:nvSpPr>
          <p:cNvPr id="50" name="CustomShape 5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8" name="CustomShape 2"/>
          <p:cNvSpPr/>
          <p:nvPr/>
        </p:nvSpPr>
        <p:spPr>
          <a:xfrm flipH="1" rot="10800000">
            <a:off x="69480" y="2377440"/>
            <a:ext cx="9012600" cy="9108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89" name="CustomShape 3"/>
          <p:cNvSpPr/>
          <p:nvPr/>
        </p:nvSpPr>
        <p:spPr>
          <a:xfrm>
            <a:off x="69840" y="2341440"/>
            <a:ext cx="9012600" cy="45000"/>
          </a:xfrm>
          <a:prstGeom prst="rect">
            <a:avLst/>
          </a:prstGeom>
          <a:solidFill>
            <a:srgbClr val="f6c0aa"/>
          </a:solidFill>
          <a:ln>
            <a:noFill/>
          </a:ln>
        </p:spPr>
      </p:sp>
      <p:sp>
        <p:nvSpPr>
          <p:cNvPr id="90" name="CustomShape 4"/>
          <p:cNvSpPr/>
          <p:nvPr/>
        </p:nvSpPr>
        <p:spPr>
          <a:xfrm>
            <a:off x="68400" y="2468520"/>
            <a:ext cx="9014400" cy="45000"/>
          </a:xfrm>
          <a:prstGeom prst="rect">
            <a:avLst/>
          </a:prstGeom>
          <a:solidFill>
            <a:srgbClr val="604878"/>
          </a:solidFill>
          <a:ln>
            <a:noFill/>
          </a:ln>
        </p:spPr>
      </p:sp>
      <p:sp>
        <p:nvSpPr>
          <p:cNvPr id="91" name="CustomShape 5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7f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351080" y="4708440"/>
            <a:ext cx="6399720" cy="6004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0d0d0d"/>
                </a:solidFill>
                <a:latin typeface="Calibri"/>
                <a:ea typeface="Calibri"/>
              </a:rPr>
              <a:t>Мочалыгин Александр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01760" y="2502000"/>
            <a:ext cx="8296920" cy="1943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lang="ru-RU" sz="4000">
                <a:solidFill>
                  <a:srgbClr val="333333"/>
                </a:solidFill>
                <a:latin typeface="Calibri"/>
                <a:ea typeface="Calibri"/>
              </a:rPr>
              <a:t>PHP7 и равен ли переезд двум пожарам?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2185920" y="5421240"/>
            <a:ext cx="4728240" cy="801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4536000"/>
            <a:ext cx="143964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Печалька 3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200">
                <a:latin typeface="Arial"/>
              </a:rPr>
              <a:t>\Exception → \Throwable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class Exception implements Throwable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class Error implements Throwable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Печалька 4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200">
                <a:latin typeface="Arial"/>
              </a:rPr>
              <a:t>foo( (bar()) ) не работает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function foo( &amp;$val 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Другие печальки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list()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set_exception_handler()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$$foo['bar']['baz']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global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foreach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integer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Division By Zero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Ништяк 1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3200">
                <a:latin typeface="Arial"/>
              </a:rPr>
              <a:t>Короткий синтаксис</a:t>
            </a:r>
            <a:r>
              <a:rPr b="1" lang="ru-RU" sz="3200">
                <a:latin typeface="Arial"/>
              </a:rPr>
              <a:t> use</a:t>
            </a: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0"/>
            <a:ext cx="8928000" cy="281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Ништяк 2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55120" y="15120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Быстрые массивы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Большие массивы на порядки быстрее без использования SplFixedArray или Judy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ru-RU" sz="3200">
                <a:latin typeface="Arial"/>
              </a:rPr>
              <a:t>$array = [];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ru-RU" sz="3200">
                <a:latin typeface="Arial"/>
              </a:rPr>
              <a:t>for ($i = 1; $i &lt; 10000000; $i++)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ru-RU" sz="3200">
                <a:latin typeface="Arial"/>
              </a:rPr>
              <a:t>    </a:t>
            </a:r>
            <a:r>
              <a:rPr i="1" lang="ru-RU" sz="3200">
                <a:latin typeface="Arial"/>
              </a:rPr>
              <a:t>$array[$i] = $i * 2;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Ништяк 3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Анонимные классы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376000"/>
            <a:ext cx="871200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Ништяк 4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??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266560"/>
            <a:ext cx="8712000" cy="32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Ништяк 5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3200">
                <a:latin typeface="Arial"/>
              </a:rPr>
              <a:t>Безопасный unserialize()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0" y="2055600"/>
            <a:ext cx="9143640" cy="24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Ништяк 6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3200">
                <a:latin typeface="Arial"/>
              </a:rPr>
              <a:t>Строгое типизирование</a:t>
            </a:r>
            <a:endParaRPr/>
          </a:p>
        </p:txBody>
      </p:sp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00" y="2205000"/>
            <a:ext cx="8126280" cy="355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#всемколтач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456000" y="1604520"/>
            <a:ext cx="5230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Мочалыгин Александр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+7 999 816 1024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mochalygin@calltouch.net</a:t>
            </a:r>
            <a:endParaRPr/>
          </a:p>
        </p:txBody>
      </p:sp>
      <p:pic>
        <p:nvPicPr>
          <p:cNvPr id="1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296000"/>
            <a:ext cx="2879640" cy="30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7f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51080" y="4708440"/>
            <a:ext cx="6399720" cy="6004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0d0d0d"/>
                </a:solidFill>
                <a:latin typeface="Calibri"/>
                <a:ea typeface="Calibri"/>
              </a:rPr>
              <a:t>Оксенюк Роман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01760" y="2502000"/>
            <a:ext cx="8296920" cy="1943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lang="ru-RU" sz="4000">
                <a:solidFill>
                  <a:srgbClr val="333333"/>
                </a:solidFill>
                <a:latin typeface="Calibri"/>
                <a:ea typeface="Calibri"/>
              </a:rPr>
              <a:t>О самом лучшем языке программирования в мире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2185920" y="5421240"/>
            <a:ext cx="4728240" cy="801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4536000"/>
            <a:ext cx="143964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38760" y="1512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Счётчик и подмена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" y="1584000"/>
            <a:ext cx="9143280" cy="21092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338760" y="1092240"/>
            <a:ext cx="1315800" cy="6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3200">
                <a:latin typeface="Arial"/>
              </a:rPr>
              <a:t>Было: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311040" y="3703320"/>
            <a:ext cx="145764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3200">
                <a:latin typeface="Arial"/>
              </a:rPr>
              <a:t>Стало: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48000"/>
            <a:ext cx="9143280" cy="17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8760" y="1512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Счётчик и подмена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54760" y="15120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2 сервера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~ 4 000 сайтов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~ 1 000 000 сессий в сутки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Динамические и статические пулы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Аналитика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3 сервера на бекенде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3 сервера на фронтенде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Много серверов, иногда в разной конфигурации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Много legacy-кода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Много кода, написанного разными фрилансерами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Работающая система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Автоматический тест на 500-ые ошибки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Можно поставить параллельно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Ожидания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Pro и Contra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Тесты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PHP 5.6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Время – 33 сек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PHP 7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Время: 17 сек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Память: -14%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Утекло: -52%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Печалька 1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Разные конфиги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Проверить timezone, memory_limit, mods, проч.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Печалька 2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ru-RU" sz="3200">
                <a:latin typeface="Arial"/>
              </a:rPr>
              <a:t>PHP Warning: Leaked 1 hashtable iterators in Unknown on line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I don't know what the root cause for the warning is. However I just fixed the condition (https://github.com/php/php-src/commit/fd955551070013464b4e909a79ab7e4b8abc90f7). The warning was supposed to show only in debug builds, but due to a typo it also showed up in release builds. With this fix, you should not see it anymore.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Regards, Nikita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