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Relationship Id="rId8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15.png"/><Relationship Id="rId6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33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Разработка системы соединения с сервером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25" y="1213325"/>
            <a:ext cx="80676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74900" y="2737975"/>
            <a:ext cx="8357400" cy="22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Принципы работы с очередью: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Каждая команда пронумерована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Структура команды описана стандартом протокола JSON-RPC 2.0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Пакет команд отправляется: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ru"/>
              <a:t>По требованию приложения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ru"/>
              <a:t>Каждые T-секунд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ru"/>
              <a:t>По накоплению N-команд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ru">
                <a:solidFill>
                  <a:schemeClr val="dk1"/>
                </a:solidFill>
              </a:rPr>
              <a:t>Очередь синхронизирована с локальным хранилищем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216000" y="975750"/>
            <a:ext cx="8895900" cy="121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/>
              <a:t>Создание кроссплатформенного игрового приложения на Haxe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254250" y="52375"/>
            <a:ext cx="85206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solidFill>
                  <a:srgbClr val="FFFFFF"/>
                </a:solidFill>
              </a:rPr>
              <a:t>Причина выбора Haxe</a:t>
            </a:r>
          </a:p>
        </p:txBody>
      </p:sp>
      <p:pic>
        <p:nvPicPr>
          <p:cNvPr id="64" name="Shape 6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8650"/>
            <a:ext cx="6079000" cy="37548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5022475" y="1490100"/>
            <a:ext cx="4001400" cy="27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Google объявил о блокировании Flash-контента по-умолчанию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Firefox хочет поступить аналогично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HTML5 Canvas игры получают преимущество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80100" y="110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Причина выбора Haxe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1" name="Shape 71"/>
          <p:cNvCxnSpPr/>
          <p:nvPr/>
        </p:nvCxnSpPr>
        <p:spPr>
          <a:xfrm flipH="1">
            <a:off x="2871450" y="1210750"/>
            <a:ext cx="7200" cy="37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/>
          <p:nvPr/>
        </p:nvCxnSpPr>
        <p:spPr>
          <a:xfrm flipH="1">
            <a:off x="6121250" y="1210750"/>
            <a:ext cx="7200" cy="37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" name="Shape 73"/>
          <p:cNvSpPr txBox="1"/>
          <p:nvPr/>
        </p:nvSpPr>
        <p:spPr>
          <a:xfrm>
            <a:off x="280100" y="1095200"/>
            <a:ext cx="25119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Javascript-библиотеки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051087" y="1095200"/>
            <a:ext cx="2897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Платформы для разработки игр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75" y="1533724"/>
            <a:ext cx="1740250" cy="4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75" y="2135025"/>
            <a:ext cx="1830200" cy="1570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6">
            <a:alphaModFix/>
          </a:blip>
          <a:srcRect b="0" l="16968" r="18015" t="0"/>
          <a:stretch/>
        </p:blipFill>
        <p:spPr>
          <a:xfrm>
            <a:off x="311699" y="3823725"/>
            <a:ext cx="2297975" cy="9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4275" y="1614650"/>
            <a:ext cx="2678974" cy="97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0275" y="2433074"/>
            <a:ext cx="1740249" cy="24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74200" y="2052500"/>
            <a:ext cx="1495875" cy="20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462400" y="1095200"/>
            <a:ext cx="25119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Haxe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80100" y="110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Причина выбора Haxe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5" y="1410750"/>
            <a:ext cx="3206000" cy="31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4031600" y="1127025"/>
            <a:ext cx="49167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ru">
                <a:solidFill>
                  <a:schemeClr val="dk1"/>
                </a:solidFill>
              </a:rPr>
              <a:t>Haxe - </a:t>
            </a: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это высокоуровневый мультиплатформенный язык программирования и компилятор.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Char char="●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Возможность быстрого портирования ActionScript приложения на Haxe.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Char char="●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Программа на Haxe может быть транслирована в исходный код  и в байт-код целевой платформы.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Char char="●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Вывод в :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Char char="○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Javascript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Char char="○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ActionScript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Char char="○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PHP 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Char char="○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C++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77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Выбор фреймворка для Haxe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00" y="1410700"/>
            <a:ext cx="2252337" cy="8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825" y="1021262"/>
            <a:ext cx="1218194" cy="12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838750" y="2292062"/>
            <a:ext cx="853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Flambe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8725" y="1528650"/>
            <a:ext cx="1526824" cy="7634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254000" y="2716250"/>
            <a:ext cx="8763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Функционал фреймворков: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AutoNum type="arabicPeriod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Работа с ресурсами приложения (загрузка и выгрузка)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AutoNum type="arabicPeriod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Воспроизведение звука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AutoNum type="arabicPeriod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Вывод на экран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AutoNum type="arabicPeriod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Работа с областью вывода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AutoNum type="arabicPeriod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Работа с инструментами ввода. События мыши, клавиатуры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AutoNum type="arabicPeriod"/>
            </a:pPr>
            <a:r>
              <a:rPr lang="ru">
                <a:solidFill>
                  <a:srgbClr val="252525"/>
                </a:solidFill>
                <a:highlight>
                  <a:srgbClr val="FFFFFF"/>
                </a:highlight>
              </a:rPr>
              <a:t>Дополнительные утилиты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26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Работа с библиотеками для Haxe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286775" y="4201775"/>
            <a:ext cx="3608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1 206</a:t>
            </a:r>
            <a:r>
              <a:rPr lang="ru"/>
              <a:t> библиотек на официальном сайте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13900" y="3517250"/>
            <a:ext cx="41454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Источник для библиотеки: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" sz="1100">
                <a:solidFill>
                  <a:schemeClr val="dk1"/>
                </a:solidFill>
              </a:rPr>
              <a:t>Git-репозиторий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" sz="1100">
                <a:solidFill>
                  <a:schemeClr val="dk1"/>
                </a:solidFill>
              </a:rPr>
              <a:t>mercurial-репозиторий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" sz="1100">
                <a:solidFill>
                  <a:schemeClr val="dk1"/>
                </a:solidFill>
              </a:rPr>
              <a:t>zip-архив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" sz="1100">
                <a:solidFill>
                  <a:schemeClr val="dk1"/>
                </a:solidFill>
              </a:rPr>
              <a:t>локальная папка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15" y="1317000"/>
            <a:ext cx="4241409" cy="19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749" y="1225775"/>
            <a:ext cx="2243124" cy="97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348545" y="2196625"/>
            <a:ext cx="2956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chemeClr val="dk1"/>
                </a:solidFill>
              </a:rPr>
              <a:t>3 360</a:t>
            </a:r>
            <a:r>
              <a:rPr lang="ru">
                <a:solidFill>
                  <a:schemeClr val="dk1"/>
                </a:solidFill>
              </a:rPr>
              <a:t> репозиториев на GitHub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1674" y="3063799"/>
            <a:ext cx="803225" cy="109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112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XML-файл описания проекта на OpenFL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400"/>
              <a:t>Настройка приложения: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Задать имя приложения, версию и компанию-разработчика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Указать директорию для вывода проекта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Установить свой загрузчик приложения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Подключить к проекту haxe-библиотеки, установленные через haxelib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Перечислить загружаемые ресурсы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Указать флаги для компиляции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Настроить параметры сборки мобильного приложения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Использование директив условной компиляции: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ru" sz="1100">
                <a:solidFill>
                  <a:schemeClr val="dk1"/>
                </a:solidFill>
              </a:rPr>
              <a:t>mobile, desktop, web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ru" sz="1100">
                <a:solidFill>
                  <a:schemeClr val="dk1"/>
                </a:solidFill>
              </a:rPr>
              <a:t>ios, android, windows, mac, linux, html5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ru" sz="1100">
                <a:solidFill>
                  <a:schemeClr val="dk1"/>
                </a:solidFill>
              </a:rPr>
              <a:t>cpp, neko, flash, js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970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Организация ресурсов и загрузчика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545925" y="1313837"/>
            <a:ext cx="38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Ресурсы для каждой платформы хранятся отдельно.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545925" y="1848725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Ресурсы, используемые для всех платформ, выделяются в отдельную структуру.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4545925" y="2394750"/>
            <a:ext cx="4455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При компиляции общие ресурсы и ресурсы платформы объединяются. 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00" y="1268450"/>
            <a:ext cx="4241125" cy="366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