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5" roundtripDataSignature="AMtx7mjc+Qzd6gdA1NYhJ+auH6c/ehA3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CB8661-EA0A-481A-AFA0-3DB86288B916}">
  <a:tblStyle styleId="{9BCB8661-EA0A-481A-AFA0-3DB86288B9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de158a444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de158a444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695a2e1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1695a2e11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695a2e1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1695a2e11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695a2e11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1695a2e11d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3" name="Google Shape;13;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21"/>
          <p:cNvSpPr/>
          <p:nvPr>
            <p:ph idx="2" type="pic"/>
          </p:nvPr>
        </p:nvSpPr>
        <p:spPr>
          <a:xfrm>
            <a:off x="5183188" y="987425"/>
            <a:ext cx="6172200" cy="4873625"/>
          </a:xfrm>
          <a:prstGeom prst="rect">
            <a:avLst/>
          </a:prstGeom>
          <a:noFill/>
          <a:ln>
            <a:noFill/>
          </a:ln>
        </p:spPr>
      </p:sp>
      <p:sp>
        <p:nvSpPr>
          <p:cNvPr id="76" name="Google Shape;76;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2"/>
          <p:cNvSpPr txBox="1"/>
          <p:nvPr>
            <p:ph type="title"/>
          </p:nvPr>
        </p:nvSpPr>
        <p:spPr>
          <a:xfrm>
            <a:off x="838200" y="327418"/>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3"/>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2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3"/>
          <p:cNvSpPr txBox="1"/>
          <p:nvPr>
            <p:ph type="title"/>
          </p:nvPr>
        </p:nvSpPr>
        <p:spPr>
          <a:xfrm>
            <a:off x="838200" y="327418"/>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 name="Google Shape;19;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sp>
        <p:nvSpPr>
          <p:cNvPr id="23" name="Google Shape;23;p14"/>
          <p:cNvSpPr txBox="1"/>
          <p:nvPr>
            <p:ph type="title"/>
          </p:nvPr>
        </p:nvSpPr>
        <p:spPr>
          <a:xfrm>
            <a:off x="838200" y="995680"/>
            <a:ext cx="10515600" cy="65730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
        <p:nvSpPr>
          <p:cNvPr id="27" name="Google Shape;27;p14"/>
          <p:cNvSpPr txBox="1"/>
          <p:nvPr>
            <p:ph idx="1" type="body"/>
          </p:nvPr>
        </p:nvSpPr>
        <p:spPr>
          <a:xfrm>
            <a:off x="953068" y="4102970"/>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4"/>
              </a:buClr>
              <a:buSzPts val="2000"/>
              <a:buFont typeface="Arial"/>
              <a:buNone/>
              <a:defRPr b="1" i="0" sz="2000" u="none" cap="none" strike="noStrike">
                <a:solidFill>
                  <a:schemeClr val="accent4"/>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14"/>
          <p:cNvSpPr/>
          <p:nvPr>
            <p:ph idx="2" type="pic"/>
          </p:nvPr>
        </p:nvSpPr>
        <p:spPr>
          <a:xfrm>
            <a:off x="878337" y="1920240"/>
            <a:ext cx="2383023" cy="1915471"/>
          </a:xfrm>
          <a:prstGeom prst="rect">
            <a:avLst/>
          </a:prstGeom>
          <a:noFill/>
          <a:ln>
            <a:noFill/>
          </a:ln>
        </p:spPr>
      </p:sp>
      <p:sp>
        <p:nvSpPr>
          <p:cNvPr id="29" name="Google Shape;29;p14"/>
          <p:cNvSpPr txBox="1"/>
          <p:nvPr>
            <p:ph idx="3" type="body"/>
          </p:nvPr>
        </p:nvSpPr>
        <p:spPr>
          <a:xfrm>
            <a:off x="4113331" y="4102970"/>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4"/>
              </a:buClr>
              <a:buSzPts val="2000"/>
              <a:buFont typeface="Arial"/>
              <a:buNone/>
              <a:defRPr b="1" i="0" sz="2000" u="none" cap="none" strike="noStrike">
                <a:solidFill>
                  <a:schemeClr val="accent4"/>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14"/>
          <p:cNvSpPr/>
          <p:nvPr>
            <p:ph idx="4" type="pic"/>
          </p:nvPr>
        </p:nvSpPr>
        <p:spPr>
          <a:xfrm>
            <a:off x="4038600" y="1920240"/>
            <a:ext cx="2383023" cy="1915471"/>
          </a:xfrm>
          <a:prstGeom prst="rect">
            <a:avLst/>
          </a:prstGeom>
          <a:noFill/>
          <a:ln>
            <a:noFill/>
          </a:ln>
        </p:spPr>
      </p:sp>
      <p:sp>
        <p:nvSpPr>
          <p:cNvPr id="31" name="Google Shape;31;p14"/>
          <p:cNvSpPr txBox="1"/>
          <p:nvPr>
            <p:ph idx="5" type="body"/>
          </p:nvPr>
        </p:nvSpPr>
        <p:spPr>
          <a:xfrm>
            <a:off x="6856030" y="4099769"/>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4"/>
              </a:buClr>
              <a:buSzPts val="2000"/>
              <a:buFont typeface="Arial"/>
              <a:buNone/>
              <a:defRPr b="1" i="0" sz="2000" u="none" cap="none" strike="noStrike">
                <a:solidFill>
                  <a:schemeClr val="accent4"/>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14"/>
          <p:cNvSpPr/>
          <p:nvPr>
            <p:ph idx="6" type="pic"/>
          </p:nvPr>
        </p:nvSpPr>
        <p:spPr>
          <a:xfrm>
            <a:off x="6781299" y="1917039"/>
            <a:ext cx="2383023" cy="1915471"/>
          </a:xfrm>
          <a:prstGeom prst="rect">
            <a:avLst/>
          </a:prstGeom>
          <a:noFill/>
          <a:ln>
            <a:noFill/>
          </a:ln>
        </p:spPr>
      </p:sp>
      <p:sp>
        <p:nvSpPr>
          <p:cNvPr id="33" name="Google Shape;33;p14"/>
          <p:cNvSpPr txBox="1"/>
          <p:nvPr>
            <p:ph idx="7" type="body"/>
          </p:nvPr>
        </p:nvSpPr>
        <p:spPr>
          <a:xfrm>
            <a:off x="9562213" y="4098168"/>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4"/>
              </a:buClr>
              <a:buSzPts val="2000"/>
              <a:buFont typeface="Arial"/>
              <a:buNone/>
              <a:defRPr b="1" i="0" sz="2000" u="none" cap="none" strike="noStrike">
                <a:solidFill>
                  <a:schemeClr val="accent4"/>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14"/>
          <p:cNvSpPr/>
          <p:nvPr>
            <p:ph idx="8" type="pic"/>
          </p:nvPr>
        </p:nvSpPr>
        <p:spPr>
          <a:xfrm>
            <a:off x="9487482" y="1915438"/>
            <a:ext cx="2383023" cy="1915471"/>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8" name="Google Shape;38;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1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6"/>
          <p:cNvSpPr txBox="1"/>
          <p:nvPr>
            <p:ph type="title"/>
          </p:nvPr>
        </p:nvSpPr>
        <p:spPr>
          <a:xfrm>
            <a:off x="838200" y="327418"/>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1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1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7"/>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1" name="Google Shape;51;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3" name="Google Shape;53;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8"/>
          <p:cNvSpPr txBox="1"/>
          <p:nvPr>
            <p:ph type="title"/>
          </p:nvPr>
        </p:nvSpPr>
        <p:spPr>
          <a:xfrm>
            <a:off x="838200" y="327418"/>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0" name="Google Shape;70;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2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gif"/><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1"/>
          <p:cNvPicPr preferRelativeResize="0"/>
          <p:nvPr/>
        </p:nvPicPr>
        <p:blipFill rotWithShape="1">
          <a:blip r:embed="rId1">
            <a:alphaModFix/>
          </a:blip>
          <a:srcRect b="0" l="0" r="0" t="0"/>
          <a:stretch/>
        </p:blipFill>
        <p:spPr>
          <a:xfrm>
            <a:off x="10083849" y="0"/>
            <a:ext cx="2108151" cy="685661"/>
          </a:xfrm>
          <a:prstGeom prst="rect">
            <a:avLst/>
          </a:prstGeom>
          <a:noFill/>
          <a:ln>
            <a:noFill/>
          </a:ln>
        </p:spPr>
      </p:pic>
      <p:pic>
        <p:nvPicPr>
          <p:cNvPr id="7" name="Google Shape;7;p11"/>
          <p:cNvPicPr preferRelativeResize="0"/>
          <p:nvPr/>
        </p:nvPicPr>
        <p:blipFill rotWithShape="1">
          <a:blip r:embed="rId2">
            <a:alphaModFix/>
          </a:blip>
          <a:srcRect b="0" l="0" r="0" t="0"/>
          <a:stretch/>
        </p:blipFill>
        <p:spPr>
          <a:xfrm>
            <a:off x="5574482" y="0"/>
            <a:ext cx="1043035" cy="996745"/>
          </a:xfrm>
          <a:prstGeom prst="rect">
            <a:avLst/>
          </a:prstGeom>
          <a:noFill/>
          <a:ln>
            <a:noFill/>
          </a:ln>
        </p:spPr>
      </p:pic>
      <p:pic>
        <p:nvPicPr>
          <p:cNvPr id="8" name="Google Shape;8;p11"/>
          <p:cNvPicPr preferRelativeResize="0"/>
          <p:nvPr/>
        </p:nvPicPr>
        <p:blipFill rotWithShape="1">
          <a:blip r:embed="rId3">
            <a:alphaModFix/>
          </a:blip>
          <a:srcRect b="0" l="0" r="0" t="0"/>
          <a:stretch/>
        </p:blipFill>
        <p:spPr>
          <a:xfrm>
            <a:off x="0" y="0"/>
            <a:ext cx="2062163" cy="952500"/>
          </a:xfrm>
          <a:prstGeom prst="rect">
            <a:avLst/>
          </a:prstGeom>
          <a:noFill/>
          <a:ln>
            <a:noFill/>
          </a:ln>
        </p:spPr>
      </p:pic>
      <p:sp>
        <p:nvSpPr>
          <p:cNvPr id="9" name="Google Shape;9;p11"/>
          <p:cNvSpPr/>
          <p:nvPr/>
        </p:nvSpPr>
        <p:spPr>
          <a:xfrm>
            <a:off x="0" y="6617617"/>
            <a:ext cx="12192000" cy="240384"/>
          </a:xfrm>
          <a:prstGeom prst="rect">
            <a:avLst/>
          </a:prstGeom>
          <a:solidFill>
            <a:schemeClr val="accent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rive.google.com/file/d/1ZHqxIzYib2Krspxkuo3HcxOeP8X-vedr/view" TargetMode="External"/><Relationship Id="rId4" Type="http://schemas.openxmlformats.org/officeDocument/2006/relationships/hyperlink" Target="https://github.com/DevPatel1412/Graduate-Admission-Analysis-and-Prediction" TargetMode="External"/><Relationship Id="rId5" Type="http://schemas.openxmlformats.org/officeDocument/2006/relationships/hyperlink" Target="https://github.com/DevPatel1412/Graduate-Admission-Analysis-and-Prediction" TargetMode="External"/><Relationship Id="rId6" Type="http://schemas.openxmlformats.org/officeDocument/2006/relationships/image" Target="../media/image5.png"/><Relationship Id="rId7" Type="http://schemas.openxmlformats.org/officeDocument/2006/relationships/hyperlink" Target="http://drive.google.com/file/d/1ZHqxIzYib2Krspxkuo3HcxOeP8X-vedr/view" TargetMode="External"/><Relationship Id="rId8"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datasets/mohansacharya/graduate-admiss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ets.org/toefl.html" TargetMode="External"/><Relationship Id="rId4" Type="http://schemas.openxmlformats.org/officeDocument/2006/relationships/hyperlink" Target="https://www.ets.org/gre.html?msclkid=e92db33e4b6d1d20422ed7389cfa308f" TargetMode="External"/><Relationship Id="rId5" Type="http://schemas.openxmlformats.org/officeDocument/2006/relationships/hyperlink" Target="https://www.ets.org/gre.html?msclkid=e92db33e4b6d1d20422ed7389cfa308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524000" y="1122375"/>
            <a:ext cx="9144000" cy="2029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IN">
                <a:latin typeface="Arial"/>
                <a:ea typeface="Arial"/>
                <a:cs typeface="Arial"/>
                <a:sym typeface="Arial"/>
              </a:rPr>
              <a:t>Graduate Admission Analysis &amp; Prediction</a:t>
            </a:r>
            <a:endParaRPr/>
          </a:p>
        </p:txBody>
      </p:sp>
      <p:sp>
        <p:nvSpPr>
          <p:cNvPr id="97" name="Google Shape;97;p1"/>
          <p:cNvSpPr txBox="1"/>
          <p:nvPr>
            <p:ph idx="1" type="subTitle"/>
          </p:nvPr>
        </p:nvSpPr>
        <p:spPr>
          <a:xfrm>
            <a:off x="3032400" y="3602050"/>
            <a:ext cx="7635300" cy="2897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a:t>Team Id		: Team_4331</a:t>
            </a:r>
            <a:endParaRPr/>
          </a:p>
          <a:p>
            <a:pPr indent="0" lvl="0" marL="0" rtl="0" algn="l">
              <a:lnSpc>
                <a:spcPct val="90000"/>
              </a:lnSpc>
              <a:spcBef>
                <a:spcPts val="1000"/>
              </a:spcBef>
              <a:spcAft>
                <a:spcPts val="0"/>
              </a:spcAft>
              <a:buClr>
                <a:schemeClr val="dk1"/>
              </a:buClr>
              <a:buSzPts val="2400"/>
              <a:buNone/>
            </a:pPr>
            <a:r>
              <a:rPr lang="en-IN"/>
              <a:t>College Name 	: R.N.G. Patel Institute Of Technology</a:t>
            </a:r>
            <a:endParaRPr/>
          </a:p>
          <a:p>
            <a:pPr indent="0" lvl="0" marL="0" rtl="0" algn="l">
              <a:lnSpc>
                <a:spcPct val="90000"/>
              </a:lnSpc>
              <a:spcBef>
                <a:spcPts val="1000"/>
              </a:spcBef>
              <a:spcAft>
                <a:spcPts val="0"/>
              </a:spcAft>
              <a:buClr>
                <a:schemeClr val="dk1"/>
              </a:buClr>
              <a:buSzPts val="2400"/>
              <a:buNone/>
            </a:pPr>
            <a:r>
              <a:rPr lang="en-IN"/>
              <a:t>Team Leader 	: Dev Ashvinbhai Patel</a:t>
            </a:r>
            <a:endParaRPr/>
          </a:p>
          <a:p>
            <a:pPr indent="0" lvl="0" marL="0" rtl="0" algn="l">
              <a:lnSpc>
                <a:spcPct val="90000"/>
              </a:lnSpc>
              <a:spcBef>
                <a:spcPts val="1000"/>
              </a:spcBef>
              <a:spcAft>
                <a:spcPts val="0"/>
              </a:spcAft>
              <a:buClr>
                <a:schemeClr val="dk1"/>
              </a:buClr>
              <a:buSzPts val="2400"/>
              <a:buNone/>
            </a:pPr>
            <a:r>
              <a:rPr lang="en-IN"/>
              <a:t>Members		: </a:t>
            </a:r>
            <a:endParaRPr/>
          </a:p>
        </p:txBody>
      </p:sp>
      <p:graphicFrame>
        <p:nvGraphicFramePr>
          <p:cNvPr id="98" name="Google Shape;98;p1"/>
          <p:cNvGraphicFramePr/>
          <p:nvPr/>
        </p:nvGraphicFramePr>
        <p:xfrm>
          <a:off x="5179600" y="5010825"/>
          <a:ext cx="3000000" cy="3000000"/>
        </p:xfrm>
        <a:graphic>
          <a:graphicData uri="http://schemas.openxmlformats.org/drawingml/2006/table">
            <a:tbl>
              <a:tblPr>
                <a:noFill/>
                <a:tableStyleId>{9BCB8661-EA0A-481A-AFA0-3DB86288B916}</a:tableStyleId>
              </a:tblPr>
              <a:tblGrid>
                <a:gridCol w="2951775"/>
              </a:tblGrid>
              <a:tr h="476600">
                <a:tc>
                  <a:txBody>
                    <a:bodyPr/>
                    <a:lstStyle/>
                    <a:p>
                      <a:pPr indent="0" lvl="0" marL="0" rtl="0" algn="l">
                        <a:spcBef>
                          <a:spcPts val="0"/>
                        </a:spcBef>
                        <a:spcAft>
                          <a:spcPts val="0"/>
                        </a:spcAft>
                        <a:buNone/>
                      </a:pPr>
                      <a:r>
                        <a:rPr lang="en-IN" sz="1800">
                          <a:latin typeface="Calibri"/>
                          <a:ea typeface="Calibri"/>
                          <a:cs typeface="Calibri"/>
                          <a:sym typeface="Calibri"/>
                        </a:rPr>
                        <a:t>Kirtan Nileshbhai Tank</a:t>
                      </a:r>
                      <a:endParaRPr sz="1800">
                        <a:latin typeface="Calibri"/>
                        <a:ea typeface="Calibri"/>
                        <a:cs typeface="Calibri"/>
                        <a:sym typeface="Calibri"/>
                      </a:endParaRPr>
                    </a:p>
                  </a:txBody>
                  <a:tcPr marT="91425" marB="91425" marR="91425" marL="91425"/>
                </a:tc>
              </a:tr>
              <a:tr h="476600">
                <a:tc>
                  <a:txBody>
                    <a:bodyPr/>
                    <a:lstStyle/>
                    <a:p>
                      <a:pPr indent="0" lvl="0" marL="0" rtl="0" algn="l">
                        <a:spcBef>
                          <a:spcPts val="0"/>
                        </a:spcBef>
                        <a:spcAft>
                          <a:spcPts val="0"/>
                        </a:spcAft>
                        <a:buNone/>
                      </a:pPr>
                      <a:r>
                        <a:rPr lang="en-IN" sz="1800">
                          <a:latin typeface="Calibri"/>
                          <a:ea typeface="Calibri"/>
                          <a:cs typeface="Calibri"/>
                          <a:sym typeface="Calibri"/>
                        </a:rPr>
                        <a:t>Anup Rajeshbhai Tailor</a:t>
                      </a:r>
                      <a:endParaRPr sz="1800">
                        <a:latin typeface="Calibri"/>
                        <a:ea typeface="Calibri"/>
                        <a:cs typeface="Calibri"/>
                        <a:sym typeface="Calibri"/>
                      </a:endParaRPr>
                    </a:p>
                  </a:txBody>
                  <a:tcPr marT="91425" marB="91425" marR="91425" marL="91425"/>
                </a:tc>
              </a:tr>
              <a:tr h="476600">
                <a:tc>
                  <a:txBody>
                    <a:bodyPr/>
                    <a:lstStyle/>
                    <a:p>
                      <a:pPr indent="0" lvl="0" marL="0" rtl="0" algn="l">
                        <a:spcBef>
                          <a:spcPts val="0"/>
                        </a:spcBef>
                        <a:spcAft>
                          <a:spcPts val="0"/>
                        </a:spcAft>
                        <a:buNone/>
                      </a:pPr>
                      <a:r>
                        <a:rPr lang="en-IN" sz="1800">
                          <a:latin typeface="Calibri"/>
                          <a:ea typeface="Calibri"/>
                          <a:cs typeface="Calibri"/>
                          <a:sym typeface="Calibri"/>
                        </a:rPr>
                        <a:t>Jeel Vireshbhai Patel</a:t>
                      </a:r>
                      <a:endParaRPr sz="18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838200" y="947057"/>
            <a:ext cx="10515600" cy="7059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MODELLING</a:t>
            </a:r>
            <a:endParaRPr/>
          </a:p>
        </p:txBody>
      </p:sp>
      <p:sp>
        <p:nvSpPr>
          <p:cNvPr id="153" name="Google Shape;153;p7"/>
          <p:cNvSpPr txBox="1"/>
          <p:nvPr>
            <p:ph idx="1" type="body"/>
          </p:nvPr>
        </p:nvSpPr>
        <p:spPr>
          <a:xfrm>
            <a:off x="838200" y="1825625"/>
            <a:ext cx="10702200" cy="43512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lang="en-IN" sz="2400">
                <a:highlight>
                  <a:schemeClr val="lt1"/>
                </a:highlight>
              </a:rPr>
              <a:t>We have done the comparative analysis on the different model such as Multiple Linear Regression, Polynomial Regression, Elastic net Regression, Random Forest Regression and SVM Regression.</a:t>
            </a:r>
            <a:endParaRPr sz="2400">
              <a:highlight>
                <a:schemeClr val="lt1"/>
              </a:highlight>
            </a:endParaRPr>
          </a:p>
          <a:p>
            <a:pPr indent="-203200" lvl="0" marL="228600" rtl="0" algn="l">
              <a:lnSpc>
                <a:spcPct val="90000"/>
              </a:lnSpc>
              <a:spcBef>
                <a:spcPts val="0"/>
              </a:spcBef>
              <a:spcAft>
                <a:spcPts val="0"/>
              </a:spcAft>
              <a:buSzPts val="2400"/>
              <a:buChar char="•"/>
            </a:pPr>
            <a:r>
              <a:rPr lang="en-IN" sz="2400">
                <a:highlight>
                  <a:schemeClr val="lt1"/>
                </a:highlight>
              </a:rPr>
              <a:t>Below snip show the mean absolute error, mean square error and root mean square error on two different parameters GRE and TOEFL. In which the Polynomial Regression use to be perform little bit more efficiently than the other model.</a:t>
            </a:r>
            <a:endParaRPr sz="2400">
              <a:highlight>
                <a:schemeClr val="lt1"/>
              </a:highlight>
            </a:endParaRPr>
          </a:p>
        </p:txBody>
      </p:sp>
      <p:pic>
        <p:nvPicPr>
          <p:cNvPr id="154" name="Google Shape;154;p7"/>
          <p:cNvPicPr preferRelativeResize="0"/>
          <p:nvPr/>
        </p:nvPicPr>
        <p:blipFill>
          <a:blip r:embed="rId3">
            <a:alphaModFix/>
          </a:blip>
          <a:stretch>
            <a:fillRect/>
          </a:stretch>
        </p:blipFill>
        <p:spPr>
          <a:xfrm>
            <a:off x="838200" y="4185500"/>
            <a:ext cx="10807649" cy="237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838200" y="947057"/>
            <a:ext cx="10515600" cy="7059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RESULTS </a:t>
            </a:r>
            <a:endParaRPr/>
          </a:p>
        </p:txBody>
      </p:sp>
      <p:sp>
        <p:nvSpPr>
          <p:cNvPr id="160" name="Google Shape;160;p8"/>
          <p:cNvSpPr txBox="1"/>
          <p:nvPr>
            <p:ph idx="1" type="body"/>
          </p:nvPr>
        </p:nvSpPr>
        <p:spPr>
          <a:xfrm>
            <a:off x="838200" y="1825624"/>
            <a:ext cx="10515600" cy="3900261"/>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Char char="•"/>
            </a:pPr>
            <a:r>
              <a:rPr lang="en-IN" sz="2400">
                <a:highlight>
                  <a:schemeClr val="lt1"/>
                </a:highlight>
              </a:rPr>
              <a:t>Our model </a:t>
            </a:r>
            <a:r>
              <a:rPr lang="en-IN" sz="2400">
                <a:highlight>
                  <a:schemeClr val="lt1"/>
                </a:highlight>
              </a:rPr>
              <a:t>predict accurately </a:t>
            </a:r>
            <a:r>
              <a:rPr lang="en-IN" sz="2400">
                <a:highlight>
                  <a:schemeClr val="lt1"/>
                </a:highlight>
              </a:rPr>
              <a:t>over the different parameter and inputs of the users  </a:t>
            </a:r>
            <a:endParaRPr sz="2400">
              <a:highlight>
                <a:schemeClr val="lt1"/>
              </a:highlight>
            </a:endParaRPr>
          </a:p>
          <a:p>
            <a:pPr indent="-381000" lvl="0" marL="457200" rtl="0" algn="l">
              <a:lnSpc>
                <a:spcPct val="90000"/>
              </a:lnSpc>
              <a:spcBef>
                <a:spcPts val="0"/>
              </a:spcBef>
              <a:spcAft>
                <a:spcPts val="0"/>
              </a:spcAft>
              <a:buSzPts val="2400"/>
              <a:buChar char="•"/>
            </a:pPr>
            <a:r>
              <a:rPr lang="en-IN" sz="2400">
                <a:solidFill>
                  <a:srgbClr val="374151"/>
                </a:solidFill>
                <a:highlight>
                  <a:schemeClr val="lt1"/>
                </a:highlight>
              </a:rPr>
              <a:t>Overall, the result of a graduate admission analysis and prediction project is a valuable resource for students, educators, and institutions alike, helping to improve the college application process and increase access to higher education opportunities.</a:t>
            </a:r>
            <a:endParaRPr sz="2400">
              <a:solidFill>
                <a:srgbClr val="374151"/>
              </a:solidFill>
              <a:highlight>
                <a:schemeClr val="lt1"/>
              </a:highlight>
            </a:endParaRPr>
          </a:p>
          <a:p>
            <a:pPr indent="-381000" lvl="0" marL="457200" rtl="0" algn="l">
              <a:lnSpc>
                <a:spcPct val="90000"/>
              </a:lnSpc>
              <a:spcBef>
                <a:spcPts val="0"/>
              </a:spcBef>
              <a:spcAft>
                <a:spcPts val="0"/>
              </a:spcAft>
              <a:buClr>
                <a:srgbClr val="374151"/>
              </a:buClr>
              <a:buSzPts val="2400"/>
              <a:buChar char="•"/>
            </a:pPr>
            <a:r>
              <a:rPr lang="en-IN" sz="2400">
                <a:solidFill>
                  <a:srgbClr val="374151"/>
                </a:solidFill>
                <a:highlight>
                  <a:schemeClr val="lt1"/>
                </a:highlight>
              </a:rPr>
              <a:t>The following videolink is the illustration how our website </a:t>
            </a:r>
            <a:endParaRPr sz="2400">
              <a:solidFill>
                <a:srgbClr val="374151"/>
              </a:solidFill>
              <a:highlight>
                <a:schemeClr val="lt1"/>
              </a:highlight>
            </a:endParaRPr>
          </a:p>
          <a:p>
            <a:pPr indent="0" lvl="0" marL="457200" rtl="0" algn="l">
              <a:lnSpc>
                <a:spcPct val="90000"/>
              </a:lnSpc>
              <a:spcBef>
                <a:spcPts val="0"/>
              </a:spcBef>
              <a:spcAft>
                <a:spcPts val="0"/>
              </a:spcAft>
              <a:buNone/>
            </a:pPr>
            <a:r>
              <a:rPr lang="en-IN" sz="2400">
                <a:solidFill>
                  <a:srgbClr val="374151"/>
                </a:solidFill>
                <a:highlight>
                  <a:schemeClr val="lt1"/>
                </a:highlight>
              </a:rPr>
              <a:t>Works. </a:t>
            </a:r>
            <a:endParaRPr sz="2400">
              <a:solidFill>
                <a:srgbClr val="374151"/>
              </a:solidFill>
              <a:highlight>
                <a:schemeClr val="lt1"/>
              </a:highlight>
            </a:endParaRPr>
          </a:p>
          <a:p>
            <a:pPr indent="-406400" lvl="0" marL="914400" rtl="0" algn="l">
              <a:lnSpc>
                <a:spcPct val="90000"/>
              </a:lnSpc>
              <a:spcBef>
                <a:spcPts val="0"/>
              </a:spcBef>
              <a:spcAft>
                <a:spcPts val="0"/>
              </a:spcAft>
              <a:buSzPts val="2800"/>
              <a:buChar char="•"/>
            </a:pPr>
            <a:r>
              <a:rPr lang="en-IN" sz="2400">
                <a:solidFill>
                  <a:srgbClr val="374151"/>
                </a:solidFill>
                <a:highlight>
                  <a:schemeClr val="lt1"/>
                </a:highlight>
              </a:rPr>
              <a:t>Link : </a:t>
            </a:r>
            <a:r>
              <a:rPr lang="en-IN" sz="1900" u="sng">
                <a:solidFill>
                  <a:schemeClr val="hlink"/>
                </a:solidFill>
                <a:latin typeface="Arial"/>
                <a:ea typeface="Arial"/>
                <a:cs typeface="Arial"/>
                <a:sym typeface="Arial"/>
                <a:hlinkClick r:id="rId3"/>
              </a:rPr>
              <a:t>Admission_predictor_video_illustration.mp4</a:t>
            </a:r>
            <a:endParaRPr sz="4500">
              <a:solidFill>
                <a:srgbClr val="374151"/>
              </a:solidFill>
              <a:highlight>
                <a:schemeClr val="lt1"/>
              </a:highlight>
            </a:endParaRPr>
          </a:p>
        </p:txBody>
      </p:sp>
      <p:sp>
        <p:nvSpPr>
          <p:cNvPr id="161" name="Google Shape;161;p8"/>
          <p:cNvSpPr txBox="1"/>
          <p:nvPr/>
        </p:nvSpPr>
        <p:spPr>
          <a:xfrm>
            <a:off x="2593950" y="5898525"/>
            <a:ext cx="7004100" cy="11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rPr>
              <a:t>Github Link :</a:t>
            </a:r>
            <a:r>
              <a:rPr lang="en-IN" sz="2300">
                <a:solidFill>
                  <a:schemeClr val="dk1"/>
                </a:solidFill>
              </a:rPr>
              <a:t> </a:t>
            </a:r>
            <a:r>
              <a:rPr lang="en-IN" sz="1800">
                <a:solidFill>
                  <a:schemeClr val="hlink"/>
                </a:solidFill>
                <a:highlight>
                  <a:schemeClr val="lt1"/>
                </a:highlight>
                <a:uFill>
                  <a:noFill/>
                </a:uFill>
                <a:hlinkClick r:id="rId4"/>
              </a:rPr>
              <a:t>G</a:t>
            </a:r>
            <a:r>
              <a:rPr lang="en-IN" sz="1800">
                <a:solidFill>
                  <a:schemeClr val="hlink"/>
                </a:solidFill>
                <a:highlight>
                  <a:schemeClr val="lt1"/>
                </a:highlight>
                <a:uFill>
                  <a:noFill/>
                </a:uFill>
                <a:hlinkClick r:id="rId5"/>
              </a:rPr>
              <a:t>raduate-Admission-Analysis-and-Prediction</a:t>
            </a:r>
            <a:endParaRPr sz="1800">
              <a:solidFill>
                <a:schemeClr val="hlink"/>
              </a:solidFill>
              <a:highlight>
                <a:schemeClr val="lt1"/>
              </a:highlight>
            </a:endParaRPr>
          </a:p>
          <a:p>
            <a:pPr indent="0" lvl="0" marL="0" marR="0" rtl="0" algn="l">
              <a:spcBef>
                <a:spcPts val="0"/>
              </a:spcBef>
              <a:spcAft>
                <a:spcPts val="0"/>
              </a:spcAft>
              <a:buClr>
                <a:schemeClr val="dk1"/>
              </a:buClr>
              <a:buSzPts val="1100"/>
              <a:buFont typeface="Arial"/>
              <a:buNone/>
            </a:pPr>
            <a:r>
              <a:t/>
            </a:r>
            <a:endParaRPr sz="1100">
              <a:solidFill>
                <a:schemeClr val="dk1"/>
              </a:solidFill>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62" name="Google Shape;162;p8"/>
          <p:cNvPicPr preferRelativeResize="0"/>
          <p:nvPr/>
        </p:nvPicPr>
        <p:blipFill>
          <a:blip r:embed="rId6">
            <a:alphaModFix/>
          </a:blip>
          <a:stretch>
            <a:fillRect/>
          </a:stretch>
        </p:blipFill>
        <p:spPr>
          <a:xfrm>
            <a:off x="2119375" y="5869325"/>
            <a:ext cx="474575" cy="474575"/>
          </a:xfrm>
          <a:prstGeom prst="rect">
            <a:avLst/>
          </a:prstGeom>
          <a:noFill/>
          <a:ln>
            <a:noFill/>
          </a:ln>
        </p:spPr>
      </p:pic>
      <p:pic>
        <p:nvPicPr>
          <p:cNvPr id="163" name="Google Shape;163;p8" title="Admission_predictor_video_illustration.mp4">
            <a:hlinkClick r:id="rId7"/>
          </p:cNvPr>
          <p:cNvPicPr preferRelativeResize="0"/>
          <p:nvPr/>
        </p:nvPicPr>
        <p:blipFill>
          <a:blip r:embed="rId8">
            <a:alphaModFix/>
          </a:blip>
          <a:stretch>
            <a:fillRect/>
          </a:stretch>
        </p:blipFill>
        <p:spPr>
          <a:xfrm>
            <a:off x="8877945" y="3795875"/>
            <a:ext cx="2475851" cy="25480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838200" y="936171"/>
            <a:ext cx="10515600" cy="71681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CONCLUSION</a:t>
            </a:r>
            <a:endParaRPr/>
          </a:p>
        </p:txBody>
      </p:sp>
      <p:sp>
        <p:nvSpPr>
          <p:cNvPr id="169" name="Google Shape;16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Font typeface="Roboto"/>
              <a:buChar char="•"/>
            </a:pPr>
            <a:r>
              <a:rPr lang="en-IN" sz="2400">
                <a:highlight>
                  <a:schemeClr val="lt1"/>
                </a:highlight>
                <a:latin typeface="Roboto"/>
                <a:ea typeface="Roboto"/>
                <a:cs typeface="Roboto"/>
                <a:sym typeface="Roboto"/>
              </a:rPr>
              <a:t>Graduate admission analysis and prediction is an important project that helps universities and students make informed decisions. The project involves collecting, cleaning, analyzing, and visualizing data and developing machine learning models that predict the chances of admission. The project can be extended by adding more features and exploring more machine learning algorithms.</a:t>
            </a:r>
            <a:endParaRPr sz="4000">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838200" y="995680"/>
            <a:ext cx="10515600" cy="65730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MEET OUR TEAM</a:t>
            </a:r>
            <a:endParaRPr/>
          </a:p>
        </p:txBody>
      </p:sp>
      <p:sp>
        <p:nvSpPr>
          <p:cNvPr id="175" name="Google Shape;175;p10"/>
          <p:cNvSpPr txBox="1"/>
          <p:nvPr>
            <p:ph idx="1" type="body"/>
          </p:nvPr>
        </p:nvSpPr>
        <p:spPr>
          <a:xfrm>
            <a:off x="878375" y="4103000"/>
            <a:ext cx="2382900" cy="1979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4"/>
              </a:buClr>
              <a:buSzPts val="2000"/>
              <a:buNone/>
            </a:pPr>
            <a:r>
              <a:rPr lang="en-IN"/>
              <a:t>Dev Patel</a:t>
            </a:r>
            <a:endParaRPr/>
          </a:p>
          <a:p>
            <a:pPr indent="0" lvl="0" marL="0" rtl="0" algn="ctr">
              <a:lnSpc>
                <a:spcPct val="90000"/>
              </a:lnSpc>
              <a:spcBef>
                <a:spcPts val="0"/>
              </a:spcBef>
              <a:spcAft>
                <a:spcPts val="0"/>
              </a:spcAft>
              <a:buNone/>
            </a:pPr>
            <a:r>
              <a:rPr lang="en-IN">
                <a:solidFill>
                  <a:schemeClr val="accent5"/>
                </a:solidFill>
              </a:rPr>
              <a:t> ML Model Development  &amp; Model Deployment</a:t>
            </a:r>
            <a:endParaRPr>
              <a:solidFill>
                <a:schemeClr val="accent5"/>
              </a:solidFill>
            </a:endParaRPr>
          </a:p>
          <a:p>
            <a:pPr indent="0" lvl="0" marL="0" rtl="0" algn="ctr">
              <a:lnSpc>
                <a:spcPct val="90000"/>
              </a:lnSpc>
              <a:spcBef>
                <a:spcPts val="0"/>
              </a:spcBef>
              <a:spcAft>
                <a:spcPts val="0"/>
              </a:spcAft>
              <a:buClr>
                <a:schemeClr val="accent4"/>
              </a:buClr>
              <a:buSzPts val="2000"/>
              <a:buNone/>
            </a:pPr>
            <a:r>
              <a:t/>
            </a:r>
            <a:endParaRPr/>
          </a:p>
        </p:txBody>
      </p:sp>
      <p:pic>
        <p:nvPicPr>
          <p:cNvPr id="176" name="Google Shape;176;p10"/>
          <p:cNvPicPr preferRelativeResize="0"/>
          <p:nvPr>
            <p:ph idx="2" type="pic"/>
          </p:nvPr>
        </p:nvPicPr>
        <p:blipFill rotWithShape="1">
          <a:blip r:embed="rId3">
            <a:alphaModFix/>
          </a:blip>
          <a:srcRect b="5372" l="0" r="0" t="5381"/>
          <a:stretch/>
        </p:blipFill>
        <p:spPr>
          <a:xfrm>
            <a:off x="878337" y="1920240"/>
            <a:ext cx="2382900" cy="1915500"/>
          </a:xfrm>
          <a:prstGeom prst="rect">
            <a:avLst/>
          </a:prstGeom>
          <a:noFill/>
          <a:ln>
            <a:noFill/>
          </a:ln>
          <a:effectLst>
            <a:outerShdw blurRad="57150" rotWithShape="0" algn="bl" dir="5400000" dist="19050">
              <a:schemeClr val="dk1">
                <a:alpha val="44000"/>
              </a:schemeClr>
            </a:outerShdw>
          </a:effectLst>
        </p:spPr>
      </p:pic>
      <p:sp>
        <p:nvSpPr>
          <p:cNvPr id="177" name="Google Shape;177;p10"/>
          <p:cNvSpPr txBox="1"/>
          <p:nvPr>
            <p:ph idx="3" type="body"/>
          </p:nvPr>
        </p:nvSpPr>
        <p:spPr>
          <a:xfrm>
            <a:off x="4038600" y="4103000"/>
            <a:ext cx="2382900" cy="1979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4"/>
              </a:buClr>
              <a:buSzPts val="2000"/>
              <a:buNone/>
            </a:pPr>
            <a:r>
              <a:rPr lang="en-IN"/>
              <a:t>Kirtan Tank</a:t>
            </a:r>
            <a:endParaRPr/>
          </a:p>
          <a:p>
            <a:pPr indent="0" lvl="0" marL="0" rtl="0" algn="ctr">
              <a:spcBef>
                <a:spcPts val="0"/>
              </a:spcBef>
              <a:spcAft>
                <a:spcPts val="0"/>
              </a:spcAft>
              <a:buClr>
                <a:schemeClr val="dk1"/>
              </a:buClr>
              <a:buSzPts val="1100"/>
              <a:buFont typeface="Arial"/>
              <a:buNone/>
            </a:pPr>
            <a:r>
              <a:rPr lang="en-IN">
                <a:solidFill>
                  <a:schemeClr val="accent5"/>
                </a:solidFill>
              </a:rPr>
              <a:t> Feature Engineering &amp; ML Model Development </a:t>
            </a:r>
            <a:endParaRPr>
              <a:solidFill>
                <a:schemeClr val="accent5"/>
              </a:solidFill>
            </a:endParaRPr>
          </a:p>
        </p:txBody>
      </p:sp>
      <p:pic>
        <p:nvPicPr>
          <p:cNvPr id="178" name="Google Shape;178;p10"/>
          <p:cNvPicPr preferRelativeResize="0"/>
          <p:nvPr>
            <p:ph idx="4" type="pic"/>
          </p:nvPr>
        </p:nvPicPr>
        <p:blipFill rotWithShape="1">
          <a:blip r:embed="rId4">
            <a:alphaModFix/>
          </a:blip>
          <a:srcRect b="3340" l="0" r="0" t="3349"/>
          <a:stretch/>
        </p:blipFill>
        <p:spPr>
          <a:xfrm>
            <a:off x="4038600" y="1920250"/>
            <a:ext cx="2383025" cy="1915449"/>
          </a:xfrm>
          <a:prstGeom prst="rect">
            <a:avLst/>
          </a:prstGeom>
          <a:noFill/>
          <a:ln>
            <a:noFill/>
          </a:ln>
          <a:effectLst>
            <a:outerShdw blurRad="57150" rotWithShape="0" algn="bl" dir="3000000" dist="9525">
              <a:srgbClr val="000000">
                <a:alpha val="70000"/>
              </a:srgbClr>
            </a:outerShdw>
          </a:effectLst>
        </p:spPr>
      </p:pic>
      <p:sp>
        <p:nvSpPr>
          <p:cNvPr id="179" name="Google Shape;179;p10"/>
          <p:cNvSpPr txBox="1"/>
          <p:nvPr>
            <p:ph idx="5" type="body"/>
          </p:nvPr>
        </p:nvSpPr>
        <p:spPr>
          <a:xfrm>
            <a:off x="6781300" y="4099800"/>
            <a:ext cx="2462100" cy="1979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4"/>
              </a:buClr>
              <a:buSzPts val="2000"/>
              <a:buNone/>
            </a:pPr>
            <a:r>
              <a:rPr lang="en-IN"/>
              <a:t>Anup Tailor</a:t>
            </a:r>
            <a:endParaRPr/>
          </a:p>
          <a:p>
            <a:pPr indent="0" lvl="0" marL="0" rtl="0" algn="ctr">
              <a:spcBef>
                <a:spcPts val="0"/>
              </a:spcBef>
              <a:spcAft>
                <a:spcPts val="0"/>
              </a:spcAft>
              <a:buClr>
                <a:schemeClr val="dk1"/>
              </a:buClr>
              <a:buSzPts val="1100"/>
              <a:buFont typeface="Arial"/>
              <a:buNone/>
            </a:pPr>
            <a:r>
              <a:rPr lang="en-IN">
                <a:solidFill>
                  <a:schemeClr val="accent5"/>
                </a:solidFill>
              </a:rPr>
              <a:t>Web Development</a:t>
            </a:r>
            <a:endParaRPr>
              <a:solidFill>
                <a:schemeClr val="accent5"/>
              </a:solidFill>
            </a:endParaRPr>
          </a:p>
        </p:txBody>
      </p:sp>
      <p:pic>
        <p:nvPicPr>
          <p:cNvPr id="180" name="Google Shape;180;p10"/>
          <p:cNvPicPr preferRelativeResize="0"/>
          <p:nvPr>
            <p:ph idx="6" type="pic"/>
          </p:nvPr>
        </p:nvPicPr>
        <p:blipFill rotWithShape="1">
          <a:blip r:embed="rId5">
            <a:alphaModFix/>
          </a:blip>
          <a:srcRect b="0" l="1681" r="1671" t="0"/>
          <a:stretch/>
        </p:blipFill>
        <p:spPr>
          <a:xfrm>
            <a:off x="6781299" y="1917039"/>
            <a:ext cx="2382901" cy="1915501"/>
          </a:xfrm>
          <a:prstGeom prst="rect">
            <a:avLst/>
          </a:prstGeom>
          <a:noFill/>
          <a:ln>
            <a:noFill/>
          </a:ln>
          <a:effectLst>
            <a:outerShdw blurRad="57150" rotWithShape="0" algn="bl" dir="5400000" dist="19050">
              <a:srgbClr val="000000">
                <a:alpha val="50000"/>
              </a:srgbClr>
            </a:outerShdw>
          </a:effectLst>
        </p:spPr>
      </p:pic>
      <p:sp>
        <p:nvSpPr>
          <p:cNvPr id="181" name="Google Shape;181;p10"/>
          <p:cNvSpPr txBox="1"/>
          <p:nvPr>
            <p:ph idx="7" type="body"/>
          </p:nvPr>
        </p:nvSpPr>
        <p:spPr>
          <a:xfrm>
            <a:off x="9487525" y="4098200"/>
            <a:ext cx="2552100" cy="1979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4"/>
              </a:buClr>
              <a:buSzPts val="2000"/>
              <a:buNone/>
            </a:pPr>
            <a:r>
              <a:rPr lang="en-IN"/>
              <a:t>Jeel Patel</a:t>
            </a:r>
            <a:endParaRPr/>
          </a:p>
          <a:p>
            <a:pPr indent="0" lvl="0" marL="0" rtl="0" algn="ctr">
              <a:spcBef>
                <a:spcPts val="0"/>
              </a:spcBef>
              <a:spcAft>
                <a:spcPts val="0"/>
              </a:spcAft>
              <a:buClr>
                <a:schemeClr val="dk1"/>
              </a:buClr>
              <a:buSzPts val="1100"/>
              <a:buFont typeface="Arial"/>
              <a:buNone/>
            </a:pPr>
            <a:r>
              <a:rPr lang="en-IN">
                <a:solidFill>
                  <a:schemeClr val="accent5"/>
                </a:solidFill>
              </a:rPr>
              <a:t>Content Creation</a:t>
            </a:r>
            <a:endParaRPr>
              <a:solidFill>
                <a:schemeClr val="accent5"/>
              </a:solidFill>
            </a:endParaRPr>
          </a:p>
        </p:txBody>
      </p:sp>
      <p:pic>
        <p:nvPicPr>
          <p:cNvPr id="182" name="Google Shape;182;p10"/>
          <p:cNvPicPr preferRelativeResize="0"/>
          <p:nvPr>
            <p:ph idx="8" type="pic"/>
          </p:nvPr>
        </p:nvPicPr>
        <p:blipFill rotWithShape="1">
          <a:blip r:embed="rId6">
            <a:alphaModFix/>
          </a:blip>
          <a:srcRect b="0" l="3531" r="3522" t="0"/>
          <a:stretch/>
        </p:blipFill>
        <p:spPr>
          <a:xfrm>
            <a:off x="9487482" y="1915438"/>
            <a:ext cx="2383024" cy="191547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1de158a4446_0_2"/>
          <p:cNvPicPr preferRelativeResize="0"/>
          <p:nvPr/>
        </p:nvPicPr>
        <p:blipFill>
          <a:blip r:embed="rId3">
            <a:alphaModFix/>
          </a:blip>
          <a:stretch>
            <a:fillRect/>
          </a:stretch>
        </p:blipFill>
        <p:spPr>
          <a:xfrm>
            <a:off x="3995675" y="1388750"/>
            <a:ext cx="4200650" cy="420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38200" y="1152525"/>
            <a:ext cx="10515600" cy="50045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AGENDA</a:t>
            </a:r>
            <a:endParaRPr>
              <a:latin typeface="Arial"/>
              <a:ea typeface="Arial"/>
              <a:cs typeface="Arial"/>
              <a:sym typeface="Arial"/>
            </a:endParaRPr>
          </a:p>
        </p:txBody>
      </p:sp>
      <p:sp>
        <p:nvSpPr>
          <p:cNvPr id="104" name="Google Shape;104;p2"/>
          <p:cNvSpPr txBox="1"/>
          <p:nvPr>
            <p:ph idx="1" type="body"/>
          </p:nvPr>
        </p:nvSpPr>
        <p:spPr>
          <a:xfrm>
            <a:off x="838200" y="1981199"/>
            <a:ext cx="10515600" cy="419576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Arial"/>
                <a:ea typeface="Arial"/>
                <a:cs typeface="Arial"/>
                <a:sym typeface="Arial"/>
              </a:rPr>
              <a:t>Objective 1 : To know the likelihood of various aspect of the </a:t>
            </a:r>
            <a:r>
              <a:rPr lang="en-IN" sz="2400">
                <a:latin typeface="Arial"/>
                <a:ea typeface="Arial"/>
                <a:cs typeface="Arial"/>
                <a:sym typeface="Arial"/>
              </a:rPr>
              <a:t>different</a:t>
            </a:r>
            <a:r>
              <a:rPr lang="en-IN" sz="2400">
                <a:latin typeface="Arial"/>
                <a:ea typeface="Arial"/>
                <a:cs typeface="Arial"/>
                <a:sym typeface="Arial"/>
              </a:rPr>
              <a:t> parameters </a:t>
            </a:r>
            <a:r>
              <a:rPr lang="en-IN" sz="2400">
                <a:latin typeface="Arial"/>
                <a:ea typeface="Arial"/>
                <a:cs typeface="Arial"/>
                <a:sym typeface="Arial"/>
              </a:rPr>
              <a:t>responsible</a:t>
            </a:r>
            <a:r>
              <a:rPr lang="en-IN" sz="2400">
                <a:latin typeface="Arial"/>
                <a:ea typeface="Arial"/>
                <a:cs typeface="Arial"/>
                <a:sym typeface="Arial"/>
              </a:rPr>
              <a:t> for the prediction of chance of admit of the student. </a:t>
            </a:r>
            <a:endParaRPr/>
          </a:p>
          <a:p>
            <a:pPr indent="-228600" lvl="0" marL="228600" rtl="0" algn="l">
              <a:lnSpc>
                <a:spcPct val="90000"/>
              </a:lnSpc>
              <a:spcBef>
                <a:spcPts val="1000"/>
              </a:spcBef>
              <a:spcAft>
                <a:spcPts val="0"/>
              </a:spcAft>
              <a:buClr>
                <a:schemeClr val="dk1"/>
              </a:buClr>
              <a:buSzPts val="2400"/>
              <a:buChar char="•"/>
            </a:pPr>
            <a:r>
              <a:rPr lang="en-IN" sz="2400">
                <a:latin typeface="Arial"/>
                <a:ea typeface="Arial"/>
                <a:cs typeface="Arial"/>
                <a:sym typeface="Arial"/>
              </a:rPr>
              <a:t>Objective 2 : To know the fitness of different machine learning model such as Multiple Linear Regression, Polynomial Regression , Elastic net Regression, Random Forest Regression and SVM Regression. To apply </a:t>
            </a:r>
            <a:r>
              <a:rPr lang="en-IN" sz="2400">
                <a:latin typeface="Arial"/>
                <a:ea typeface="Arial"/>
                <a:cs typeface="Arial"/>
                <a:sym typeface="Arial"/>
              </a:rPr>
              <a:t>comparative</a:t>
            </a:r>
            <a:r>
              <a:rPr lang="en-IN" sz="2400">
                <a:latin typeface="Arial"/>
                <a:ea typeface="Arial"/>
                <a:cs typeface="Arial"/>
                <a:sym typeface="Arial"/>
              </a:rPr>
              <a:t> analysis on basis of mean absolute </a:t>
            </a:r>
            <a:r>
              <a:rPr lang="en-IN" sz="2400">
                <a:latin typeface="Arial"/>
                <a:ea typeface="Arial"/>
                <a:cs typeface="Arial"/>
                <a:sym typeface="Arial"/>
              </a:rPr>
              <a:t>error, mean square error &amp; root mean square error.</a:t>
            </a:r>
            <a:endParaRPr/>
          </a:p>
          <a:p>
            <a:pPr indent="-228600" lvl="0" marL="228600" rtl="0" algn="l">
              <a:lnSpc>
                <a:spcPct val="90000"/>
              </a:lnSpc>
              <a:spcBef>
                <a:spcPts val="1000"/>
              </a:spcBef>
              <a:spcAft>
                <a:spcPts val="0"/>
              </a:spcAft>
              <a:buClr>
                <a:schemeClr val="dk1"/>
              </a:buClr>
              <a:buSzPts val="2400"/>
              <a:buChar char="•"/>
            </a:pPr>
            <a:r>
              <a:rPr lang="en-IN" sz="2400">
                <a:latin typeface="Arial"/>
                <a:ea typeface="Arial"/>
                <a:cs typeface="Arial"/>
                <a:sym typeface="Arial"/>
              </a:rPr>
              <a:t>Objective 3 : To deploy a web application to make it easy for student just pass the input and get the desired result without getting into </a:t>
            </a:r>
            <a:r>
              <a:rPr lang="en-IN" sz="2400">
                <a:latin typeface="Arial"/>
                <a:ea typeface="Arial"/>
                <a:cs typeface="Arial"/>
                <a:sym typeface="Arial"/>
              </a:rPr>
              <a:t>lengthy documentation.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838200" y="1104900"/>
            <a:ext cx="10515600" cy="7207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PROBLEM  STATEMENT</a:t>
            </a:r>
            <a:endParaRPr>
              <a:latin typeface="Arial"/>
              <a:ea typeface="Arial"/>
              <a:cs typeface="Arial"/>
              <a:sym typeface="Arial"/>
            </a:endParaRPr>
          </a:p>
        </p:txBody>
      </p:sp>
      <p:sp>
        <p:nvSpPr>
          <p:cNvPr id="110" name="Google Shape;110;p3"/>
          <p:cNvSpPr txBox="1"/>
          <p:nvPr>
            <p:ph idx="1" type="body"/>
          </p:nvPr>
        </p:nvSpPr>
        <p:spPr>
          <a:xfrm>
            <a:off x="838200" y="1825625"/>
            <a:ext cx="10515600" cy="34914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Font typeface="Arial"/>
              <a:buChar char="•"/>
            </a:pPr>
            <a:r>
              <a:rPr lang="en-IN" sz="2400">
                <a:latin typeface="Arial"/>
                <a:ea typeface="Arial"/>
                <a:cs typeface="Arial"/>
                <a:sym typeface="Arial"/>
              </a:rPr>
              <a:t>Student admission problem is very important in educational     institutions. The issue of student admittance is crucial for educational institutions. In this project, machine learning algorithms are used to forecast a student's likelihood of admission to a master's degree. Students will benefit from knowing in advance whether they stand a chance of being admitted. The machine learning models include random forest, k-nearest neighbor, and multiple linear regression.</a:t>
            </a:r>
            <a:endParaRPr sz="4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947057"/>
            <a:ext cx="10515600" cy="7059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PROJECT  OVERVIEW</a:t>
            </a:r>
            <a:endParaRPr/>
          </a:p>
        </p:txBody>
      </p:sp>
      <p:sp>
        <p:nvSpPr>
          <p:cNvPr id="116" name="Google Shape;11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b="1" lang="en-IN"/>
              <a:t>Introduction:</a:t>
            </a:r>
            <a:endParaRPr b="1"/>
          </a:p>
          <a:p>
            <a:pPr indent="-50800" lvl="0" marL="228600" rtl="0" algn="l">
              <a:lnSpc>
                <a:spcPct val="90000"/>
              </a:lnSpc>
              <a:spcBef>
                <a:spcPts val="0"/>
              </a:spcBef>
              <a:spcAft>
                <a:spcPts val="0"/>
              </a:spcAft>
              <a:buClr>
                <a:schemeClr val="dk1"/>
              </a:buClr>
              <a:buSzPts val="2800"/>
              <a:buNone/>
            </a:pPr>
            <a:r>
              <a:rPr lang="en-IN" sz="2100">
                <a:highlight>
                  <a:srgbClr val="F7F7F8"/>
                </a:highlight>
                <a:latin typeface="Arial"/>
                <a:ea typeface="Arial"/>
                <a:cs typeface="Arial"/>
                <a:sym typeface="Arial"/>
              </a:rPr>
              <a:t>Graduate admission analysis and prediction is a data science project that involves analyzing data related to students' applications for graduate studies and using machine learning algorithms to predict their chances of admission. The project aims to help universities and students make informed decisions based on the student's profile and increase the transparency of the admission process.</a:t>
            </a:r>
            <a:endParaRPr sz="2100">
              <a:highlight>
                <a:srgbClr val="F7F7F8"/>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lang="en-IN" sz="2100">
                <a:highlight>
                  <a:srgbClr val="F7F7F8"/>
                </a:highlight>
                <a:latin typeface="Arial"/>
                <a:ea typeface="Arial"/>
                <a:cs typeface="Arial"/>
                <a:sym typeface="Arial"/>
              </a:rPr>
              <a:t> </a:t>
            </a:r>
            <a:endParaRPr sz="2100">
              <a:highlight>
                <a:srgbClr val="F7F7F8"/>
              </a:highlight>
              <a:latin typeface="Arial"/>
              <a:ea typeface="Arial"/>
              <a:cs typeface="Arial"/>
              <a:sym typeface="Arial"/>
            </a:endParaRPr>
          </a:p>
        </p:txBody>
      </p:sp>
      <p:pic>
        <p:nvPicPr>
          <p:cNvPr id="117" name="Google Shape;117;p4"/>
          <p:cNvPicPr preferRelativeResize="0"/>
          <p:nvPr/>
        </p:nvPicPr>
        <p:blipFill>
          <a:blip r:embed="rId3">
            <a:alphaModFix/>
          </a:blip>
          <a:stretch>
            <a:fillRect/>
          </a:stretch>
        </p:blipFill>
        <p:spPr>
          <a:xfrm>
            <a:off x="4270275" y="3780100"/>
            <a:ext cx="2694325" cy="269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1695a2e11d_0_16"/>
          <p:cNvSpPr txBox="1"/>
          <p:nvPr>
            <p:ph type="title"/>
          </p:nvPr>
        </p:nvSpPr>
        <p:spPr>
          <a:xfrm>
            <a:off x="838200" y="947057"/>
            <a:ext cx="10515600" cy="705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PROJECT  OVERVIEW</a:t>
            </a:r>
            <a:endParaRPr/>
          </a:p>
        </p:txBody>
      </p:sp>
      <p:sp>
        <p:nvSpPr>
          <p:cNvPr id="123" name="Google Shape;123;g21695a2e11d_0_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Clr>
                <a:schemeClr val="dk1"/>
              </a:buClr>
              <a:buSzPts val="1100"/>
              <a:buFont typeface="Arial"/>
              <a:buNone/>
            </a:pPr>
            <a:r>
              <a:rPr b="1" lang="en-IN">
                <a:highlight>
                  <a:schemeClr val="lt1"/>
                </a:highlight>
                <a:latin typeface="Arial"/>
                <a:ea typeface="Arial"/>
                <a:cs typeface="Arial"/>
                <a:sym typeface="Arial"/>
              </a:rPr>
              <a:t>Project Objectives:</a:t>
            </a:r>
            <a:endParaRPr b="1">
              <a:highlight>
                <a:schemeClr val="lt1"/>
              </a:highlight>
              <a:latin typeface="Arial"/>
              <a:ea typeface="Arial"/>
              <a:cs typeface="Arial"/>
              <a:sym typeface="Arial"/>
            </a:endParaRPr>
          </a:p>
          <a:p>
            <a:pPr indent="-381000" lvl="0" marL="457200" rtl="0" algn="l">
              <a:lnSpc>
                <a:spcPct val="115000"/>
              </a:lnSpc>
              <a:spcBef>
                <a:spcPts val="1500"/>
              </a:spcBef>
              <a:spcAft>
                <a:spcPts val="0"/>
              </a:spcAft>
              <a:buClr>
                <a:schemeClr val="dk1"/>
              </a:buClr>
              <a:buSzPts val="2400"/>
              <a:buFont typeface="Arial"/>
              <a:buAutoNum type="arabicPeriod"/>
            </a:pPr>
            <a:r>
              <a:rPr lang="en-IN" sz="2400">
                <a:highlight>
                  <a:schemeClr val="lt1"/>
                </a:highlight>
                <a:latin typeface="Arial"/>
                <a:ea typeface="Arial"/>
                <a:cs typeface="Arial"/>
                <a:sym typeface="Arial"/>
              </a:rPr>
              <a:t>Analyze the dataset and identify the factors that affect the admission process.</a:t>
            </a:r>
            <a:endParaRPr sz="2400">
              <a:highlight>
                <a:schemeClr val="lt1"/>
              </a:highlight>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AutoNum type="arabicPeriod"/>
            </a:pPr>
            <a:r>
              <a:rPr lang="en-IN" sz="2400">
                <a:highlight>
                  <a:schemeClr val="lt1"/>
                </a:highlight>
                <a:latin typeface="Arial"/>
                <a:ea typeface="Arial"/>
                <a:cs typeface="Arial"/>
                <a:sym typeface="Arial"/>
              </a:rPr>
              <a:t>Develop machine learning models that predict the chances of admission based on student profiles.</a:t>
            </a:r>
            <a:endParaRPr sz="2400">
              <a:highlight>
                <a:schemeClr val="lt1"/>
              </a:highlight>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AutoNum type="arabicPeriod"/>
            </a:pPr>
            <a:r>
              <a:rPr lang="en-IN" sz="2400">
                <a:highlight>
                  <a:schemeClr val="lt1"/>
                </a:highlight>
                <a:latin typeface="Arial"/>
                <a:ea typeface="Arial"/>
                <a:cs typeface="Arial"/>
                <a:sym typeface="Arial"/>
              </a:rPr>
              <a:t>Evaluate the performance of different machine learning algorithms and select the best performing one.</a:t>
            </a:r>
            <a:endParaRPr sz="2400">
              <a:highlight>
                <a:schemeClr val="lt1"/>
              </a:highlight>
              <a:latin typeface="Arial"/>
              <a:ea typeface="Arial"/>
              <a:cs typeface="Arial"/>
              <a:sym typeface="Arial"/>
            </a:endParaRPr>
          </a:p>
          <a:p>
            <a:pPr indent="-381000" lvl="0" marL="457200" rtl="0" algn="l">
              <a:lnSpc>
                <a:spcPct val="115000"/>
              </a:lnSpc>
              <a:spcBef>
                <a:spcPts val="0"/>
              </a:spcBef>
              <a:spcAft>
                <a:spcPts val="0"/>
              </a:spcAft>
              <a:buClr>
                <a:srgbClr val="374151"/>
              </a:buClr>
              <a:buSzPts val="2400"/>
              <a:buFont typeface="Arial"/>
              <a:buAutoNum type="arabicPeriod"/>
            </a:pPr>
            <a:r>
              <a:rPr lang="en-IN" sz="2400">
                <a:highlight>
                  <a:schemeClr val="lt1"/>
                </a:highlight>
                <a:latin typeface="Arial"/>
                <a:ea typeface="Arial"/>
                <a:cs typeface="Arial"/>
                <a:sym typeface="Arial"/>
              </a:rPr>
              <a:t>Visualize the results and present them in an easy-to-understand format</a:t>
            </a:r>
            <a:r>
              <a:rPr lang="en-IN" sz="2400">
                <a:solidFill>
                  <a:srgbClr val="374151"/>
                </a:solidFill>
                <a:highlight>
                  <a:schemeClr val="lt1"/>
                </a:highlight>
                <a:latin typeface="Arial"/>
                <a:ea typeface="Arial"/>
                <a:cs typeface="Arial"/>
                <a:sym typeface="Arial"/>
              </a:rPr>
              <a:t>.</a:t>
            </a:r>
            <a:endParaRPr sz="2400">
              <a:solidFill>
                <a:srgbClr val="374151"/>
              </a:solidFill>
              <a:highlight>
                <a:schemeClr val="lt1"/>
              </a:highlight>
              <a:latin typeface="Arial"/>
              <a:ea typeface="Arial"/>
              <a:cs typeface="Arial"/>
              <a:sym typeface="Arial"/>
            </a:endParaRPr>
          </a:p>
          <a:p>
            <a:pPr indent="-50800" lvl="0" marL="228600" rtl="0" algn="l">
              <a:lnSpc>
                <a:spcPct val="90000"/>
              </a:lnSpc>
              <a:spcBef>
                <a:spcPts val="1500"/>
              </a:spcBef>
              <a:spcAft>
                <a:spcPts val="0"/>
              </a:spcAft>
              <a:buClr>
                <a:schemeClr val="dk1"/>
              </a:buClr>
              <a:buSzPts val="2800"/>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1695a2e11d_0_10"/>
          <p:cNvSpPr txBox="1"/>
          <p:nvPr>
            <p:ph type="title"/>
          </p:nvPr>
        </p:nvSpPr>
        <p:spPr>
          <a:xfrm>
            <a:off x="838200" y="947057"/>
            <a:ext cx="10515600" cy="705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PROJECT  OVERVIEW</a:t>
            </a:r>
            <a:endParaRPr/>
          </a:p>
        </p:txBody>
      </p:sp>
      <p:sp>
        <p:nvSpPr>
          <p:cNvPr id="129" name="Google Shape;129;g21695a2e11d_0_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sz="2100">
              <a:highlight>
                <a:schemeClr val="lt1"/>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lang="en-IN" sz="2500">
                <a:highlight>
                  <a:schemeClr val="lt1"/>
                </a:highlight>
                <a:latin typeface="Arial"/>
                <a:ea typeface="Arial"/>
                <a:cs typeface="Arial"/>
                <a:sym typeface="Arial"/>
              </a:rPr>
              <a:t> </a:t>
            </a:r>
            <a:r>
              <a:rPr lang="en-IN">
                <a:highlight>
                  <a:schemeClr val="lt1"/>
                </a:highlight>
                <a:latin typeface="Arial"/>
                <a:ea typeface="Arial"/>
                <a:cs typeface="Arial"/>
                <a:sym typeface="Arial"/>
              </a:rPr>
              <a:t>Methodology:</a:t>
            </a:r>
            <a:endParaRPr>
              <a:highlight>
                <a:schemeClr val="lt1"/>
              </a:highlight>
              <a:latin typeface="Arial"/>
              <a:ea typeface="Arial"/>
              <a:cs typeface="Arial"/>
              <a:sym typeface="Arial"/>
            </a:endParaRPr>
          </a:p>
          <a:p>
            <a:pPr indent="-330200" lvl="0" marL="457200" rtl="0" algn="l">
              <a:lnSpc>
                <a:spcPct val="115000"/>
              </a:lnSpc>
              <a:spcBef>
                <a:spcPts val="1500"/>
              </a:spcBef>
              <a:spcAft>
                <a:spcPts val="0"/>
              </a:spcAft>
              <a:buClr>
                <a:schemeClr val="dk1"/>
              </a:buClr>
              <a:buSzPts val="1600"/>
              <a:buFont typeface="Arial"/>
              <a:buChar char="●"/>
            </a:pPr>
            <a:r>
              <a:rPr lang="en-IN" sz="1600">
                <a:highlight>
                  <a:schemeClr val="lt1"/>
                </a:highlight>
                <a:latin typeface="Arial"/>
                <a:ea typeface="Arial"/>
                <a:cs typeface="Arial"/>
                <a:sym typeface="Arial"/>
              </a:rPr>
              <a:t>Data Collection: Collect the admission dataset from reliable sources (</a:t>
            </a:r>
            <a:r>
              <a:rPr lang="en-IN" sz="1600" u="sng">
                <a:solidFill>
                  <a:schemeClr val="hlink"/>
                </a:solidFill>
                <a:highlight>
                  <a:schemeClr val="lt1"/>
                </a:highlight>
                <a:latin typeface="Arial"/>
                <a:ea typeface="Arial"/>
                <a:cs typeface="Arial"/>
                <a:sym typeface="Arial"/>
                <a:hlinkClick r:id="rId3"/>
              </a:rPr>
              <a:t>Graduate Admission 2 | Kaggle</a:t>
            </a:r>
            <a:r>
              <a:rPr lang="en-IN"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IN" sz="1600">
                <a:highlight>
                  <a:schemeClr val="lt1"/>
                </a:highlight>
                <a:latin typeface="Arial"/>
                <a:ea typeface="Arial"/>
                <a:cs typeface="Arial"/>
                <a:sym typeface="Arial"/>
              </a:rPr>
              <a:t>Data Cleaning: Clean the dataset by removing duplicates, handling missing values, and outliers.</a:t>
            </a:r>
            <a:endParaRPr sz="1600">
              <a:highlight>
                <a:schemeClr val="lt1"/>
              </a:highlight>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IN" sz="1600">
                <a:highlight>
                  <a:schemeClr val="lt1"/>
                </a:highlight>
                <a:latin typeface="Arial"/>
                <a:ea typeface="Arial"/>
                <a:cs typeface="Arial"/>
                <a:sym typeface="Arial"/>
              </a:rPr>
              <a:t>Exploratory Data Analysis: Analyze the data to identify patterns, trends, and relationships between variables.</a:t>
            </a:r>
            <a:endParaRPr sz="1600">
              <a:highlight>
                <a:schemeClr val="lt1"/>
              </a:highlight>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IN" sz="1600">
                <a:highlight>
                  <a:schemeClr val="lt1"/>
                </a:highlight>
                <a:latin typeface="Arial"/>
                <a:ea typeface="Arial"/>
                <a:cs typeface="Arial"/>
                <a:sym typeface="Arial"/>
              </a:rPr>
              <a:t>Feature Engineering: Identify the most relevant features and engineer them to improve the model's accuracy.</a:t>
            </a:r>
            <a:endParaRPr sz="1600">
              <a:highlight>
                <a:schemeClr val="lt1"/>
              </a:highlight>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IN" sz="1600">
                <a:highlight>
                  <a:schemeClr val="lt1"/>
                </a:highlight>
                <a:latin typeface="Arial"/>
                <a:ea typeface="Arial"/>
                <a:cs typeface="Arial"/>
                <a:sym typeface="Arial"/>
              </a:rPr>
              <a:t>Model Selection: Train and evaluate different machine learning algorithms, such as linear regression, random forest, and support vector machine, to select the best performing one.</a:t>
            </a:r>
            <a:endParaRPr sz="1600">
              <a:highlight>
                <a:schemeClr val="lt1"/>
              </a:highlight>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IN" sz="1600">
                <a:highlight>
                  <a:schemeClr val="lt1"/>
                </a:highlight>
                <a:latin typeface="Arial"/>
                <a:ea typeface="Arial"/>
                <a:cs typeface="Arial"/>
                <a:sym typeface="Arial"/>
              </a:rPr>
              <a:t>Model Evaluation: Evaluate the model's performance using metrics such as accuracy,mse,mae and rmse.</a:t>
            </a:r>
            <a:endParaRPr sz="1600">
              <a:highlight>
                <a:schemeClr val="lt1"/>
              </a:highlight>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IN" sz="1600">
                <a:highlight>
                  <a:schemeClr val="lt1"/>
                </a:highlight>
                <a:latin typeface="Arial"/>
                <a:ea typeface="Arial"/>
                <a:cs typeface="Arial"/>
                <a:sym typeface="Arial"/>
              </a:rPr>
              <a:t>Deployment: Deploy the machine learning model as a web application using frameworks such as Streamlit.</a:t>
            </a:r>
            <a:endParaRPr sz="1600">
              <a:highlight>
                <a:schemeClr val="lt1"/>
              </a:highlight>
              <a:latin typeface="Arial"/>
              <a:ea typeface="Arial"/>
              <a:cs typeface="Arial"/>
              <a:sym typeface="Arial"/>
            </a:endParaRPr>
          </a:p>
          <a:p>
            <a:pPr indent="-50800" lvl="0" marL="228600" rtl="0" algn="l">
              <a:lnSpc>
                <a:spcPct val="90000"/>
              </a:lnSpc>
              <a:spcBef>
                <a:spcPts val="1500"/>
              </a:spcBef>
              <a:spcAft>
                <a:spcPts val="0"/>
              </a:spcAft>
              <a:buClr>
                <a:schemeClr val="dk1"/>
              </a:buClr>
              <a:buSzPts val="2800"/>
              <a:buNone/>
            </a:pPr>
            <a:r>
              <a:t/>
            </a:r>
            <a:endParaRPr sz="2100">
              <a:highlight>
                <a:srgbClr val="F7F7F8"/>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1695a2e11d_0_4"/>
          <p:cNvSpPr txBox="1"/>
          <p:nvPr>
            <p:ph type="title"/>
          </p:nvPr>
        </p:nvSpPr>
        <p:spPr>
          <a:xfrm>
            <a:off x="838200" y="947057"/>
            <a:ext cx="10515600" cy="705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PROJECT  OVERVIEW</a:t>
            </a:r>
            <a:endParaRPr/>
          </a:p>
        </p:txBody>
      </p:sp>
      <p:sp>
        <p:nvSpPr>
          <p:cNvPr id="135" name="Google Shape;135;g21695a2e11d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Clr>
                <a:schemeClr val="dk1"/>
              </a:buClr>
              <a:buSzPts val="1100"/>
              <a:buFont typeface="Arial"/>
              <a:buNone/>
            </a:pPr>
            <a:r>
              <a:rPr b="1" lang="en-IN">
                <a:highlight>
                  <a:schemeClr val="lt1"/>
                </a:highlight>
                <a:latin typeface="Arial"/>
                <a:ea typeface="Arial"/>
                <a:cs typeface="Arial"/>
                <a:sym typeface="Arial"/>
              </a:rPr>
              <a:t>Expected Outcomes:</a:t>
            </a:r>
            <a:endParaRPr b="1">
              <a:highlight>
                <a:schemeClr val="lt1"/>
              </a:highlight>
              <a:latin typeface="Arial"/>
              <a:ea typeface="Arial"/>
              <a:cs typeface="Arial"/>
              <a:sym typeface="Arial"/>
            </a:endParaRPr>
          </a:p>
          <a:p>
            <a:pPr indent="-381000" lvl="0" marL="457200" rtl="0" algn="l">
              <a:lnSpc>
                <a:spcPct val="115000"/>
              </a:lnSpc>
              <a:spcBef>
                <a:spcPts val="1500"/>
              </a:spcBef>
              <a:spcAft>
                <a:spcPts val="0"/>
              </a:spcAft>
              <a:buClr>
                <a:schemeClr val="dk1"/>
              </a:buClr>
              <a:buSzPts val="2400"/>
              <a:buFont typeface="Arial"/>
              <a:buChar char="•"/>
            </a:pPr>
            <a:r>
              <a:rPr lang="en-IN" sz="2400">
                <a:highlight>
                  <a:schemeClr val="lt1"/>
                </a:highlight>
                <a:latin typeface="Arial"/>
                <a:ea typeface="Arial"/>
                <a:cs typeface="Arial"/>
                <a:sym typeface="Arial"/>
              </a:rPr>
              <a:t>An accurate machine learning model that predicts the chances of admission based on student profiles.</a:t>
            </a:r>
            <a:endParaRPr sz="2400">
              <a:highlight>
                <a:schemeClr val="lt1"/>
              </a:highlight>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IN" sz="2400">
                <a:highlight>
                  <a:schemeClr val="lt1"/>
                </a:highlight>
                <a:latin typeface="Arial"/>
                <a:ea typeface="Arial"/>
                <a:cs typeface="Arial"/>
                <a:sym typeface="Arial"/>
              </a:rPr>
              <a:t>Insights into the factors that affect the admission process.</a:t>
            </a:r>
            <a:endParaRPr sz="2400">
              <a:highlight>
                <a:schemeClr val="lt1"/>
              </a:highlight>
              <a:latin typeface="Arial"/>
              <a:ea typeface="Arial"/>
              <a:cs typeface="Arial"/>
              <a:sym typeface="Arial"/>
            </a:endParaRPr>
          </a:p>
          <a:p>
            <a:pPr indent="-381000" lvl="0" marL="457200" rtl="0" algn="l">
              <a:lnSpc>
                <a:spcPct val="115000"/>
              </a:lnSpc>
              <a:spcBef>
                <a:spcPts val="0"/>
              </a:spcBef>
              <a:spcAft>
                <a:spcPts val="0"/>
              </a:spcAft>
              <a:buClr>
                <a:schemeClr val="dk1"/>
              </a:buClr>
              <a:buSzPts val="2400"/>
              <a:buFont typeface="Arial"/>
              <a:buChar char="•"/>
            </a:pPr>
            <a:r>
              <a:rPr lang="en-IN" sz="2400">
                <a:highlight>
                  <a:schemeClr val="lt1"/>
                </a:highlight>
                <a:latin typeface="Arial"/>
                <a:ea typeface="Arial"/>
                <a:cs typeface="Arial"/>
                <a:sym typeface="Arial"/>
              </a:rPr>
              <a:t>A web application that allows students to check their chances of admission based on their profile and helps universities in their admission process.</a:t>
            </a:r>
            <a:endParaRPr sz="2400">
              <a:highlight>
                <a:schemeClr val="lt1"/>
              </a:highlight>
              <a:latin typeface="Arial"/>
              <a:ea typeface="Arial"/>
              <a:cs typeface="Arial"/>
              <a:sym typeface="Arial"/>
            </a:endParaRPr>
          </a:p>
          <a:p>
            <a:pPr indent="-50800" lvl="0" marL="228600" rtl="0" algn="l">
              <a:lnSpc>
                <a:spcPct val="90000"/>
              </a:lnSpc>
              <a:spcBef>
                <a:spcPts val="1500"/>
              </a:spcBef>
              <a:spcAft>
                <a:spcPts val="0"/>
              </a:spcAft>
              <a:buClr>
                <a:schemeClr val="dk1"/>
              </a:buClr>
              <a:buSzPts val="2800"/>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838200" y="947057"/>
            <a:ext cx="10515600" cy="7059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WHO ARE THE END USERS?</a:t>
            </a:r>
            <a:endParaRPr/>
          </a:p>
        </p:txBody>
      </p:sp>
      <p:sp>
        <p:nvSpPr>
          <p:cNvPr id="141" name="Google Shape;14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0"/>
              </a:spcBef>
              <a:spcAft>
                <a:spcPts val="0"/>
              </a:spcAft>
              <a:buSzPts val="2800"/>
              <a:buChar char="•"/>
            </a:pPr>
            <a:r>
              <a:rPr lang="en-IN">
                <a:highlight>
                  <a:schemeClr val="lt1"/>
                </a:highlight>
              </a:rPr>
              <a:t>Our end users are specifically the student who want to study abroad for master degree after completing their bachelor degree.</a:t>
            </a:r>
            <a:endParaRPr>
              <a:highlight>
                <a:schemeClr val="lt1"/>
              </a:highlight>
            </a:endParaRPr>
          </a:p>
          <a:p>
            <a:pPr indent="-406400" lvl="0" marL="457200" rtl="0" algn="l">
              <a:lnSpc>
                <a:spcPct val="90000"/>
              </a:lnSpc>
              <a:spcBef>
                <a:spcPts val="0"/>
              </a:spcBef>
              <a:spcAft>
                <a:spcPts val="0"/>
              </a:spcAft>
              <a:buSzPts val="2800"/>
              <a:buChar char="•"/>
            </a:pPr>
            <a:r>
              <a:rPr lang="en-IN">
                <a:highlight>
                  <a:schemeClr val="lt1"/>
                </a:highlight>
              </a:rPr>
              <a:t>T</a:t>
            </a:r>
            <a:r>
              <a:rPr lang="en-IN">
                <a:highlight>
                  <a:schemeClr val="lt1"/>
                </a:highlight>
              </a:rPr>
              <a:t>hese student appears in various exam such as :</a:t>
            </a:r>
            <a:endParaRPr>
              <a:highlight>
                <a:schemeClr val="lt1"/>
              </a:highlight>
            </a:endParaRPr>
          </a:p>
          <a:p>
            <a:pPr indent="-393700" lvl="2" marL="1371600" rtl="0" algn="l">
              <a:spcBef>
                <a:spcPts val="0"/>
              </a:spcBef>
              <a:spcAft>
                <a:spcPts val="0"/>
              </a:spcAft>
              <a:buSzPts val="2600"/>
              <a:buChar char="•"/>
            </a:pPr>
            <a:r>
              <a:rPr lang="en-IN" sz="1800" u="sng">
                <a:solidFill>
                  <a:schemeClr val="hlink"/>
                </a:solidFill>
                <a:highlight>
                  <a:schemeClr val="lt1"/>
                </a:highlight>
                <a:latin typeface="Arial"/>
                <a:ea typeface="Arial"/>
                <a:cs typeface="Arial"/>
                <a:sym typeface="Arial"/>
                <a:hlinkClick r:id="rId3"/>
              </a:rPr>
              <a:t>TOEFL</a:t>
            </a:r>
            <a:r>
              <a:rPr lang="en-IN" sz="1800">
                <a:highlight>
                  <a:schemeClr val="lt1"/>
                </a:highlight>
                <a:latin typeface="Arial"/>
                <a:ea typeface="Arial"/>
                <a:cs typeface="Arial"/>
                <a:sym typeface="Arial"/>
              </a:rPr>
              <a:t> (Test of English as a Foreign Language): It is an English language proficiency exam accepted by most universities in the USA and Canada</a:t>
            </a:r>
            <a:endParaRPr sz="1800">
              <a:highlight>
                <a:schemeClr val="lt1"/>
              </a:highlight>
              <a:latin typeface="Arial"/>
              <a:ea typeface="Arial"/>
              <a:cs typeface="Arial"/>
              <a:sym typeface="Arial"/>
            </a:endParaRPr>
          </a:p>
          <a:p>
            <a:pPr indent="-342900" lvl="2" marL="1371600" rtl="0" algn="l">
              <a:lnSpc>
                <a:spcPct val="115000"/>
              </a:lnSpc>
              <a:spcBef>
                <a:spcPts val="0"/>
              </a:spcBef>
              <a:spcAft>
                <a:spcPts val="0"/>
              </a:spcAft>
              <a:buSzPts val="1800"/>
              <a:buChar char="•"/>
            </a:pPr>
            <a:r>
              <a:rPr lang="en-IN" sz="1800" u="sng">
                <a:solidFill>
                  <a:schemeClr val="hlink"/>
                </a:solidFill>
                <a:highlight>
                  <a:schemeClr val="lt1"/>
                </a:highlight>
                <a:latin typeface="Arial"/>
                <a:ea typeface="Arial"/>
                <a:cs typeface="Arial"/>
                <a:sym typeface="Arial"/>
                <a:hlinkClick r:id="rId4"/>
              </a:rPr>
              <a:t>GRE</a:t>
            </a:r>
            <a:r>
              <a:rPr lang="en-IN" sz="1800">
                <a:solidFill>
                  <a:schemeClr val="hlink"/>
                </a:solidFill>
                <a:highlight>
                  <a:schemeClr val="lt1"/>
                </a:highlight>
                <a:uFill>
                  <a:noFill/>
                </a:uFill>
                <a:latin typeface="Arial"/>
                <a:ea typeface="Arial"/>
                <a:cs typeface="Arial"/>
                <a:sym typeface="Arial"/>
                <a:hlinkClick r:id="rId5"/>
              </a:rPr>
              <a:t> </a:t>
            </a:r>
            <a:r>
              <a:rPr lang="en-IN" sz="1800">
                <a:highlight>
                  <a:schemeClr val="lt1"/>
                </a:highlight>
                <a:latin typeface="Arial"/>
                <a:ea typeface="Arial"/>
                <a:cs typeface="Arial"/>
                <a:sym typeface="Arial"/>
              </a:rPr>
              <a:t>(Graduate Record Examination): It is a standardized test required for admission to graduate programs in the USA and Canada.</a:t>
            </a:r>
            <a:endParaRPr>
              <a:highlight>
                <a:schemeClr val="lt1"/>
              </a:highlight>
            </a:endParaRPr>
          </a:p>
          <a:p>
            <a:pPr indent="-406400" lvl="0" marL="457200" rtl="0" algn="l">
              <a:lnSpc>
                <a:spcPct val="90000"/>
              </a:lnSpc>
              <a:spcBef>
                <a:spcPts val="0"/>
              </a:spcBef>
              <a:spcAft>
                <a:spcPts val="0"/>
              </a:spcAft>
              <a:buSzPts val="2800"/>
              <a:buChar char="•"/>
            </a:pPr>
            <a:r>
              <a:rPr lang="en-IN" sz="2400">
                <a:highlight>
                  <a:schemeClr val="lt1"/>
                </a:highlight>
                <a:latin typeface="Arial"/>
                <a:ea typeface="Arial"/>
                <a:cs typeface="Arial"/>
                <a:sym typeface="Arial"/>
              </a:rPr>
              <a:t>Our analysis can also be used for study purpose by the student or the  researcher belonging to Data science field. </a:t>
            </a:r>
            <a:endParaRPr sz="2400">
              <a:highlight>
                <a:schemeClr val="lt1"/>
              </a:highlight>
              <a:latin typeface="Arial"/>
              <a:ea typeface="Arial"/>
              <a:cs typeface="Arial"/>
              <a:sym typeface="Arial"/>
            </a:endParaRPr>
          </a:p>
          <a:p>
            <a:pPr indent="0" lvl="0" marL="0" rtl="0" algn="l">
              <a:lnSpc>
                <a:spcPct val="115000"/>
              </a:lnSpc>
              <a:spcBef>
                <a:spcPts val="1500"/>
              </a:spcBef>
              <a:spcAft>
                <a:spcPts val="1500"/>
              </a:spcAft>
              <a:buNone/>
            </a:pPr>
            <a:r>
              <a:rPr lang="en-IN" sz="1800">
                <a:highlight>
                  <a:srgbClr val="F7F7F8"/>
                </a:highlight>
                <a:latin typeface="Arial"/>
                <a:ea typeface="Arial"/>
                <a:cs typeface="Arial"/>
                <a:sym typeface="Arial"/>
              </a:rPr>
              <a:t>	</a:t>
            </a:r>
            <a:endParaRPr sz="1800">
              <a:highlight>
                <a:srgbClr val="F7F7F8"/>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838200" y="947057"/>
            <a:ext cx="10515600" cy="7059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THE WOW FACTOR IN OUR SOLUTION</a:t>
            </a:r>
            <a:endParaRPr/>
          </a:p>
        </p:txBody>
      </p:sp>
      <p:sp>
        <p:nvSpPr>
          <p:cNvPr id="147" name="Google Shape;14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463550" lvl="0" marL="457200" rtl="0" algn="l">
              <a:lnSpc>
                <a:spcPct val="90000"/>
              </a:lnSpc>
              <a:spcBef>
                <a:spcPts val="0"/>
              </a:spcBef>
              <a:spcAft>
                <a:spcPts val="0"/>
              </a:spcAft>
              <a:buSzPts val="3700"/>
              <a:buChar char="•"/>
            </a:pPr>
            <a:r>
              <a:rPr lang="en-IN" sz="2100">
                <a:highlight>
                  <a:schemeClr val="lt1"/>
                </a:highlight>
                <a:latin typeface="Arial"/>
                <a:ea typeface="Arial"/>
                <a:cs typeface="Arial"/>
                <a:sym typeface="Arial"/>
              </a:rPr>
              <a:t>The use of machine learning algorithms to predict the likelihood of admission based on a variety of factors. This would make the application process more efficient for students and help universities streamline their admissions process. </a:t>
            </a:r>
            <a:endParaRPr sz="2100">
              <a:highlight>
                <a:schemeClr val="lt1"/>
              </a:highlight>
              <a:latin typeface="Arial"/>
              <a:ea typeface="Arial"/>
              <a:cs typeface="Arial"/>
              <a:sym typeface="Arial"/>
            </a:endParaRPr>
          </a:p>
          <a:p>
            <a:pPr indent="0" lvl="0" marL="457200" rtl="0" algn="l">
              <a:lnSpc>
                <a:spcPct val="90000"/>
              </a:lnSpc>
              <a:spcBef>
                <a:spcPts val="0"/>
              </a:spcBef>
              <a:spcAft>
                <a:spcPts val="0"/>
              </a:spcAft>
              <a:buNone/>
            </a:pPr>
            <a:r>
              <a:t/>
            </a:r>
            <a:endParaRPr sz="2100">
              <a:highlight>
                <a:schemeClr val="lt1"/>
              </a:highlight>
              <a:latin typeface="Arial"/>
              <a:ea typeface="Arial"/>
              <a:cs typeface="Arial"/>
              <a:sym typeface="Arial"/>
            </a:endParaRPr>
          </a:p>
          <a:p>
            <a:pPr indent="-361950" lvl="0" marL="457200" rtl="0" algn="l">
              <a:lnSpc>
                <a:spcPct val="90000"/>
              </a:lnSpc>
              <a:spcBef>
                <a:spcPts val="0"/>
              </a:spcBef>
              <a:spcAft>
                <a:spcPts val="0"/>
              </a:spcAft>
              <a:buSzPts val="2100"/>
              <a:buFont typeface="Arial"/>
              <a:buChar char="•"/>
            </a:pPr>
            <a:r>
              <a:rPr lang="en-IN" sz="2100">
                <a:highlight>
                  <a:schemeClr val="lt1"/>
                </a:highlight>
                <a:latin typeface="Arial"/>
                <a:ea typeface="Arial"/>
                <a:cs typeface="Arial"/>
                <a:sym typeface="Arial"/>
              </a:rPr>
              <a:t>The dynamic web application just using slider and get your desire result within second.This web application will be stateless so that it will not store the user data.</a:t>
            </a:r>
            <a:endParaRPr sz="2100">
              <a:highlight>
                <a:schemeClr val="lt1"/>
              </a:highlight>
              <a:latin typeface="Arial"/>
              <a:ea typeface="Arial"/>
              <a:cs typeface="Arial"/>
              <a:sym typeface="Arial"/>
            </a:endParaRPr>
          </a:p>
          <a:p>
            <a:pPr indent="0" lvl="0" marL="0" rtl="0" algn="l">
              <a:lnSpc>
                <a:spcPct val="90000"/>
              </a:lnSpc>
              <a:spcBef>
                <a:spcPts val="0"/>
              </a:spcBef>
              <a:spcAft>
                <a:spcPts val="0"/>
              </a:spcAft>
              <a:buNone/>
            </a:pPr>
            <a:r>
              <a:t/>
            </a:r>
            <a:endParaRPr sz="2100">
              <a:highlight>
                <a:srgbClr val="F7F7F8"/>
              </a:highlight>
              <a:latin typeface="Arial"/>
              <a:ea typeface="Arial"/>
              <a:cs typeface="Arial"/>
              <a:sym typeface="Arial"/>
            </a:endParaRPr>
          </a:p>
          <a:p>
            <a:pPr indent="0" lvl="0" marL="0" rtl="0" algn="l">
              <a:lnSpc>
                <a:spcPct val="90000"/>
              </a:lnSpc>
              <a:spcBef>
                <a:spcPts val="0"/>
              </a:spcBef>
              <a:spcAft>
                <a:spcPts val="0"/>
              </a:spcAft>
              <a:buNone/>
            </a:pPr>
            <a:r>
              <a:t/>
            </a:r>
            <a:endParaRPr sz="2100">
              <a:highlight>
                <a:srgbClr val="F7F7F8"/>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2022-06-06T03:52:37Z</dcterms:created>
  <dc:creator>Pravin Prajapati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