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oboto"/>
      <p:regular r:id="rId16"/>
      <p:bold r:id="rId17"/>
      <p:italic r:id="rId18"/>
      <p:boldItalic r:id="rId19"/>
    </p:embeddedFont>
    <p:embeddedFont>
      <p:font typeface="Caveat"/>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Caveat-regular.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Caveat-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 Target="slides/slide1.xml"/><Relationship Id="rId19" Type="http://schemas.openxmlformats.org/officeDocument/2006/relationships/font" Target="fonts/Roboto-boldItalic.fntdata"/><Relationship Id="rId6" Type="http://schemas.openxmlformats.org/officeDocument/2006/relationships/slide" Target="slides/slide2.xml"/><Relationship Id="rId18"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200">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200">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highlight>
                  <a:srgbClr val="FFFFFF"/>
                </a:highlight>
                <a:latin typeface="Times New Roman"/>
                <a:ea typeface="Times New Roman"/>
                <a:cs typeface="Times New Roman"/>
                <a:sym typeface="Times New Roman"/>
              </a:rPr>
              <a:t>Shells can be changed based the user compatibility and requirements, most of default shell is 'BASH'  </a:t>
            </a:r>
            <a:endParaRPr sz="1200">
              <a:highlight>
                <a:srgbClr val="FFFFFF"/>
              </a:highlight>
              <a:latin typeface="Times New Roman"/>
              <a:ea typeface="Times New Roman"/>
              <a:cs typeface="Times New Roman"/>
              <a:sym typeface="Times New Roman"/>
            </a:endParaRPr>
          </a:p>
          <a:p>
            <a:pPr indent="0" lvl="0" marL="0" rtl="0">
              <a:spcBef>
                <a:spcPts val="0"/>
              </a:spcBef>
              <a:spcAft>
                <a:spcPts val="0"/>
              </a:spcAft>
              <a:buNone/>
            </a:pPr>
            <a:r>
              <a:rPr lang="en" sz="1200">
                <a:highlight>
                  <a:srgbClr val="FFFFFF"/>
                </a:highlight>
                <a:latin typeface="Times New Roman"/>
                <a:ea typeface="Times New Roman"/>
                <a:cs typeface="Times New Roman"/>
                <a:sym typeface="Times New Roman"/>
              </a:rPr>
              <a:t>Cat /etc/shells</a:t>
            </a:r>
            <a:endParaRPr sz="1200">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200">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200">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200">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latin typeface="Verdana"/>
                <a:ea typeface="Verdana"/>
                <a:cs typeface="Verdana"/>
                <a:sym typeface="Verdana"/>
              </a:rPr>
              <a:t>if [ -f ~/.bashrc ]; then</a:t>
            </a:r>
            <a:br>
              <a:rPr lang="en" sz="1200">
                <a:latin typeface="Verdana"/>
                <a:ea typeface="Verdana"/>
                <a:cs typeface="Verdana"/>
                <a:sym typeface="Verdana"/>
              </a:rPr>
            </a:br>
            <a:r>
              <a:rPr lang="en" sz="1200">
                <a:latin typeface="Verdana"/>
                <a:ea typeface="Verdana"/>
                <a:cs typeface="Verdana"/>
                <a:sym typeface="Verdana"/>
              </a:rPr>
              <a:t>   source ~/.bashrc</a:t>
            </a:r>
            <a:br>
              <a:rPr lang="en" sz="1200">
                <a:latin typeface="Verdana"/>
                <a:ea typeface="Verdana"/>
                <a:cs typeface="Verdana"/>
                <a:sym typeface="Verdana"/>
              </a:rPr>
            </a:br>
            <a:r>
              <a:rPr lang="en" sz="1200">
                <a:latin typeface="Verdana"/>
                <a:ea typeface="Verdana"/>
                <a:cs typeface="Verdana"/>
                <a:sym typeface="Verdana"/>
              </a:rPr>
              <a:t>fi</a:t>
            </a:r>
            <a:endParaRPr sz="1200">
              <a:latin typeface="Verdana"/>
              <a:ea typeface="Verdana"/>
              <a:cs typeface="Verdana"/>
              <a:sym typeface="Verdana"/>
            </a:endParaRPr>
          </a:p>
          <a:p>
            <a:pPr indent="0" lvl="0" marL="0" rtl="0">
              <a:spcBef>
                <a:spcPts val="0"/>
              </a:spcBef>
              <a:spcAft>
                <a:spcPts val="0"/>
              </a:spcAft>
              <a:buNone/>
            </a:pPr>
            <a:r>
              <a:t/>
            </a:r>
            <a:endParaRPr sz="1200">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200">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200">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200">
              <a:highlight>
                <a:srgbClr val="FFFFFF"/>
              </a:highlight>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Shape 28"/>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Shape 4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000">
                <a:solidFill>
                  <a:schemeClr val="lt2"/>
                </a:solidFill>
                <a:latin typeface="Roboto"/>
                <a:ea typeface="Roboto"/>
                <a:cs typeface="Roboto"/>
                <a:sym typeface="Roboto"/>
              </a:rPr>
              <a:t>‹#›</a:t>
            </a:fld>
            <a:endParaRPr sz="1000">
              <a:solidFill>
                <a:schemeClr val="lt2"/>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1.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Shape 67"/>
          <p:cNvSpPr txBox="1"/>
          <p:nvPr>
            <p:ph type="ctrTitle"/>
          </p:nvPr>
        </p:nvSpPr>
        <p:spPr>
          <a:xfrm>
            <a:off x="-150" y="0"/>
            <a:ext cx="9144000" cy="846000"/>
          </a:xfrm>
          <a:prstGeom prst="rect">
            <a:avLst/>
          </a:prstGeom>
          <a:solidFill>
            <a:srgbClr val="DADADA">
              <a:alpha val="84620"/>
            </a:srgbClr>
          </a:solidFill>
        </p:spPr>
        <p:txBody>
          <a:bodyPr anchorCtr="0" anchor="ctr" bIns="91425" lIns="91425" spcFirstLastPara="1" rIns="91425" wrap="square" tIns="91425">
            <a:noAutofit/>
          </a:bodyPr>
          <a:lstStyle/>
          <a:p>
            <a:pPr indent="0" lvl="0" marL="0" rtl="0" algn="ctr">
              <a:spcBef>
                <a:spcPts val="0"/>
              </a:spcBef>
              <a:spcAft>
                <a:spcPts val="0"/>
              </a:spcAft>
              <a:buNone/>
            </a:pPr>
            <a:r>
              <a:rPr b="1" lang="en" sz="6000">
                <a:solidFill>
                  <a:srgbClr val="0000FF"/>
                </a:solidFill>
                <a:latin typeface="Caveat"/>
                <a:ea typeface="Caveat"/>
                <a:cs typeface="Caveat"/>
                <a:sym typeface="Caveat"/>
              </a:rPr>
              <a:t>Linux file Description</a:t>
            </a:r>
            <a:endParaRPr b="1" sz="6000">
              <a:solidFill>
                <a:srgbClr val="0000FF"/>
              </a:solidFill>
              <a:latin typeface="Caveat"/>
              <a:ea typeface="Caveat"/>
              <a:cs typeface="Caveat"/>
              <a:sym typeface="Caveat"/>
            </a:endParaRPr>
          </a:p>
        </p:txBody>
      </p:sp>
      <p:sp>
        <p:nvSpPr>
          <p:cNvPr id="68" name="Shape 68"/>
          <p:cNvSpPr txBox="1"/>
          <p:nvPr/>
        </p:nvSpPr>
        <p:spPr>
          <a:xfrm>
            <a:off x="3208225" y="3478225"/>
            <a:ext cx="3061800" cy="1206600"/>
          </a:xfrm>
          <a:prstGeom prst="rect">
            <a:avLst/>
          </a:prstGeom>
          <a:solidFill>
            <a:srgbClr val="DADADA">
              <a:alpha val="84620"/>
            </a:srgbClr>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2400">
                <a:solidFill>
                  <a:srgbClr val="0000FF"/>
                </a:solidFill>
                <a:latin typeface="Roboto"/>
                <a:ea typeface="Roboto"/>
                <a:cs typeface="Roboto"/>
                <a:sym typeface="Roboto"/>
              </a:rPr>
              <a:t>By : Naveen Nayan</a:t>
            </a:r>
            <a:endParaRPr b="1" sz="2400">
              <a:solidFill>
                <a:srgbClr val="0000FF"/>
              </a:solidFill>
              <a:latin typeface="Roboto"/>
              <a:ea typeface="Roboto"/>
              <a:cs typeface="Roboto"/>
              <a:sym typeface="Roboto"/>
            </a:endParaRPr>
          </a:p>
          <a:p>
            <a:pPr indent="0" lvl="0" marL="0" rtl="0">
              <a:spcBef>
                <a:spcPts val="0"/>
              </a:spcBef>
              <a:spcAft>
                <a:spcPts val="0"/>
              </a:spcAft>
              <a:buNone/>
            </a:pPr>
            <a:r>
              <a:rPr b="1" lang="en" sz="2400">
                <a:solidFill>
                  <a:srgbClr val="0000FF"/>
                </a:solidFill>
                <a:latin typeface="Roboto"/>
                <a:ea typeface="Roboto"/>
                <a:cs typeface="Roboto"/>
                <a:sym typeface="Roboto"/>
              </a:rPr>
              <a:t>M.Tech(ES)</a:t>
            </a:r>
            <a:endParaRPr b="1" sz="2400">
              <a:solidFill>
                <a:srgbClr val="0000FF"/>
              </a:solidFill>
              <a:latin typeface="Roboto"/>
              <a:ea typeface="Roboto"/>
              <a:cs typeface="Roboto"/>
              <a:sym typeface="Roboto"/>
            </a:endParaRPr>
          </a:p>
          <a:p>
            <a:pPr indent="0" lvl="0" marL="0" rtl="0">
              <a:spcBef>
                <a:spcPts val="0"/>
              </a:spcBef>
              <a:spcAft>
                <a:spcPts val="0"/>
              </a:spcAft>
              <a:buNone/>
            </a:pPr>
            <a:r>
              <a:rPr b="1" lang="en" sz="2400">
                <a:solidFill>
                  <a:srgbClr val="0000FF"/>
                </a:solidFill>
                <a:latin typeface="Roboto"/>
                <a:ea typeface="Roboto"/>
                <a:cs typeface="Roboto"/>
                <a:sym typeface="Roboto"/>
              </a:rPr>
              <a:t>Batch(2016 - 2018)</a:t>
            </a:r>
            <a:endParaRPr b="1" sz="2400">
              <a:solidFill>
                <a:srgbClr val="0000FF"/>
              </a:solidFill>
              <a:latin typeface="Roboto"/>
              <a:ea typeface="Roboto"/>
              <a:cs typeface="Roboto"/>
              <a:sym typeface="Roboto"/>
            </a:endParaRPr>
          </a:p>
        </p:txBody>
      </p:sp>
      <p:sp>
        <p:nvSpPr>
          <p:cNvPr id="69" name="Shape 69"/>
          <p:cNvSpPr txBox="1"/>
          <p:nvPr/>
        </p:nvSpPr>
        <p:spPr>
          <a:xfrm>
            <a:off x="-13350" y="4619925"/>
            <a:ext cx="9170700" cy="523500"/>
          </a:xfrm>
          <a:prstGeom prst="rect">
            <a:avLst/>
          </a:prstGeom>
          <a:solidFill>
            <a:srgbClr val="DADADA">
              <a:alpha val="8462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3000">
                <a:solidFill>
                  <a:srgbClr val="0000FF"/>
                </a:solidFill>
                <a:latin typeface="Caveat"/>
                <a:ea typeface="Caveat"/>
                <a:cs typeface="Caveat"/>
                <a:sym typeface="Caveat"/>
              </a:rPr>
              <a:t>School of Electronics, Devi Ahilya Vishwavidyalaya Indore </a:t>
            </a:r>
            <a:endParaRPr b="1" sz="3000">
              <a:solidFill>
                <a:srgbClr val="0000FF"/>
              </a:solidFill>
              <a:latin typeface="Caveat"/>
              <a:ea typeface="Caveat"/>
              <a:cs typeface="Caveat"/>
              <a:sym typeface="Caveat"/>
            </a:endParaRPr>
          </a:p>
        </p:txBody>
      </p:sp>
      <p:pic>
        <p:nvPicPr>
          <p:cNvPr id="70" name="Shape 70"/>
          <p:cNvPicPr preferRelativeResize="0"/>
          <p:nvPr/>
        </p:nvPicPr>
        <p:blipFill>
          <a:blip r:embed="rId4">
            <a:alphaModFix/>
          </a:blip>
          <a:stretch>
            <a:fillRect/>
          </a:stretch>
        </p:blipFill>
        <p:spPr>
          <a:xfrm>
            <a:off x="823875" y="1711250"/>
            <a:ext cx="1254925" cy="942100"/>
          </a:xfrm>
          <a:prstGeom prst="rect">
            <a:avLst/>
          </a:prstGeom>
          <a:noFill/>
          <a:ln>
            <a:noFill/>
          </a:ln>
        </p:spPr>
      </p:pic>
      <p:pic>
        <p:nvPicPr>
          <p:cNvPr id="71" name="Shape 71"/>
          <p:cNvPicPr preferRelativeResize="0"/>
          <p:nvPr/>
        </p:nvPicPr>
        <p:blipFill>
          <a:blip r:embed="rId4">
            <a:alphaModFix/>
          </a:blip>
          <a:stretch>
            <a:fillRect/>
          </a:stretch>
        </p:blipFill>
        <p:spPr>
          <a:xfrm flipH="1">
            <a:off x="7207575" y="2500300"/>
            <a:ext cx="1126925" cy="846000"/>
          </a:xfrm>
          <a:prstGeom prst="rect">
            <a:avLst/>
          </a:prstGeom>
          <a:noFill/>
          <a:ln>
            <a:noFill/>
          </a:ln>
        </p:spPr>
      </p:pic>
      <p:pic>
        <p:nvPicPr>
          <p:cNvPr id="72" name="Shape 72"/>
          <p:cNvPicPr preferRelativeResize="0"/>
          <p:nvPr/>
        </p:nvPicPr>
        <p:blipFill>
          <a:blip r:embed="rId5">
            <a:alphaModFix/>
          </a:blip>
          <a:stretch>
            <a:fillRect/>
          </a:stretch>
        </p:blipFill>
        <p:spPr>
          <a:xfrm>
            <a:off x="3941050" y="846000"/>
            <a:ext cx="1136875" cy="1136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135" name="Shape 135"/>
        <p:cNvGrpSpPr/>
        <p:nvPr/>
      </p:nvGrpSpPr>
      <p:grpSpPr>
        <a:xfrm>
          <a:off x="0" y="0"/>
          <a:ext cx="0" cy="0"/>
          <a:chOff x="0" y="0"/>
          <a:chExt cx="0" cy="0"/>
        </a:xfrm>
      </p:grpSpPr>
      <p:sp>
        <p:nvSpPr>
          <p:cNvPr id="136" name="Shape 13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000FF"/>
                </a:solidFill>
                <a:latin typeface="Caveat"/>
                <a:ea typeface="Caveat"/>
                <a:cs typeface="Caveat"/>
                <a:sym typeface="Caveat"/>
              </a:rPr>
              <a:t>rc.local</a:t>
            </a:r>
            <a:endParaRPr b="1" sz="3600"/>
          </a:p>
        </p:txBody>
      </p:sp>
      <p:sp>
        <p:nvSpPr>
          <p:cNvPr id="137" name="Shape 137"/>
          <p:cNvSpPr txBox="1"/>
          <p:nvPr/>
        </p:nvSpPr>
        <p:spPr>
          <a:xfrm>
            <a:off x="950425" y="750075"/>
            <a:ext cx="7386000" cy="40005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 sz="1700"/>
              <a:t>In order to have a command or program run at boot, you can add commands to the rc.local file. This is especially useful when you want to run a program without configuration or a manual start. This file located at  /etc/rc.local. Add commands below the comment, but leave the line exit 0 at the end, then save the file and exit.</a:t>
            </a:r>
            <a:endParaRPr b="1" sz="1700"/>
          </a:p>
          <a:p>
            <a:pPr indent="0" lvl="0" marL="0" rtl="0">
              <a:lnSpc>
                <a:spcPct val="100000"/>
              </a:lnSpc>
              <a:spcBef>
                <a:spcPts val="1500"/>
              </a:spcBef>
              <a:spcAft>
                <a:spcPts val="0"/>
              </a:spcAft>
              <a:buNone/>
            </a:pPr>
            <a:r>
              <a:rPr b="1" lang="en" sz="1700">
                <a:solidFill>
                  <a:srgbClr val="FF0000"/>
                </a:solidFill>
              </a:rPr>
              <a:t>WARNING</a:t>
            </a:r>
            <a:endParaRPr b="1" sz="1700">
              <a:solidFill>
                <a:srgbClr val="FF0000"/>
              </a:solidFill>
            </a:endParaRPr>
          </a:p>
          <a:p>
            <a:pPr indent="0" lvl="0" marL="0" rtl="0" algn="just">
              <a:lnSpc>
                <a:spcPct val="100000"/>
              </a:lnSpc>
              <a:spcBef>
                <a:spcPts val="1500"/>
              </a:spcBef>
              <a:spcAft>
                <a:spcPts val="0"/>
              </a:spcAft>
              <a:buNone/>
            </a:pPr>
            <a:r>
              <a:rPr b="1" lang="en" sz="1700"/>
              <a:t>If your command runs continuously (an infinite loop) or is likely not to exit, you must be sure to fork the process by adding an ampersand to the end of the command. Otherwise, the script will not end and the Pi will not boot. The ampersand allows the command to run in a separate process and continue booting with the process running. Eg</a:t>
            </a:r>
            <a:endParaRPr b="1" sz="1700"/>
          </a:p>
          <a:p>
            <a:pPr indent="0" lvl="0" marL="0" marR="101600" rtl="0">
              <a:lnSpc>
                <a:spcPct val="100000"/>
              </a:lnSpc>
              <a:spcBef>
                <a:spcPts val="1500"/>
              </a:spcBef>
              <a:spcAft>
                <a:spcPts val="0"/>
              </a:spcAft>
              <a:buNone/>
            </a:pPr>
            <a:r>
              <a:rPr b="1" lang="en" sz="1700">
                <a:solidFill>
                  <a:srgbClr val="0000FF"/>
                </a:solidFill>
              </a:rPr>
              <a:t>python /home/pi/myscript.py &amp;</a:t>
            </a:r>
            <a:endParaRPr b="1" sz="1700">
              <a:solidFill>
                <a:srgbClr val="0000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141" name="Shape 141"/>
        <p:cNvGrpSpPr/>
        <p:nvPr/>
      </p:nvGrpSpPr>
      <p:grpSpPr>
        <a:xfrm>
          <a:off x="0" y="0"/>
          <a:ext cx="0" cy="0"/>
          <a:chOff x="0" y="0"/>
          <a:chExt cx="0" cy="0"/>
        </a:xfrm>
      </p:grpSpPr>
      <p:sp>
        <p:nvSpPr>
          <p:cNvPr id="142" name="Shape 142"/>
          <p:cNvSpPr txBox="1"/>
          <p:nvPr>
            <p:ph type="title"/>
          </p:nvPr>
        </p:nvSpPr>
        <p:spPr>
          <a:xfrm>
            <a:off x="1047750" y="0"/>
            <a:ext cx="78771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b="1" lang="en" sz="3600">
                <a:solidFill>
                  <a:srgbClr val="0000FF"/>
                </a:solidFill>
                <a:latin typeface="Times New Roman"/>
                <a:ea typeface="Times New Roman"/>
                <a:cs typeface="Times New Roman"/>
                <a:sym typeface="Times New Roman"/>
              </a:rPr>
              <a:t>references</a:t>
            </a:r>
            <a:endParaRPr b="1" sz="3600">
              <a:solidFill>
                <a:srgbClr val="0000FF"/>
              </a:solidFill>
              <a:latin typeface="Times New Roman"/>
              <a:ea typeface="Times New Roman"/>
              <a:cs typeface="Times New Roman"/>
              <a:sym typeface="Times New Roman"/>
            </a:endParaRPr>
          </a:p>
        </p:txBody>
      </p:sp>
      <p:sp>
        <p:nvSpPr>
          <p:cNvPr id="143" name="Shape 143"/>
          <p:cNvSpPr txBox="1"/>
          <p:nvPr/>
        </p:nvSpPr>
        <p:spPr>
          <a:xfrm>
            <a:off x="950425" y="750075"/>
            <a:ext cx="7386000" cy="4000500"/>
          </a:xfrm>
          <a:prstGeom prst="rect">
            <a:avLst/>
          </a:prstGeom>
          <a:noFill/>
          <a:ln>
            <a:noFill/>
          </a:ln>
        </p:spPr>
        <p:txBody>
          <a:bodyPr anchorCtr="0" anchor="t" bIns="91425" lIns="91425" spcFirstLastPara="1" rIns="91425" wrap="square" tIns="91425">
            <a:noAutofit/>
          </a:bodyPr>
          <a:lstStyle/>
          <a:p>
            <a:pPr indent="0" lvl="0" marL="0" marR="101600" rtl="0">
              <a:lnSpc>
                <a:spcPct val="100000"/>
              </a:lnSpc>
              <a:spcBef>
                <a:spcPts val="0"/>
              </a:spcBef>
              <a:spcAft>
                <a:spcPts val="0"/>
              </a:spcAft>
              <a:buNone/>
            </a:pPr>
            <a:r>
              <a:rPr lang="en">
                <a:highlight>
                  <a:srgbClr val="FFFFFF"/>
                </a:highlight>
                <a:latin typeface="Times New Roman"/>
                <a:ea typeface="Times New Roman"/>
                <a:cs typeface="Times New Roman"/>
                <a:sym typeface="Times New Roman"/>
              </a:rPr>
              <a:t>[1]L. Architecture, "Linux Architecture", </a:t>
            </a:r>
            <a:r>
              <a:rPr i="1" lang="en">
                <a:highlight>
                  <a:srgbClr val="FFFFFF"/>
                </a:highlight>
                <a:latin typeface="Times New Roman"/>
                <a:ea typeface="Times New Roman"/>
                <a:cs typeface="Times New Roman"/>
                <a:sym typeface="Times New Roman"/>
              </a:rPr>
              <a:t>Tectm.com</a:t>
            </a:r>
            <a:r>
              <a:rPr lang="en">
                <a:highlight>
                  <a:srgbClr val="FFFFFF"/>
                </a:highlight>
                <a:latin typeface="Times New Roman"/>
                <a:ea typeface="Times New Roman"/>
                <a:cs typeface="Times New Roman"/>
                <a:sym typeface="Times New Roman"/>
              </a:rPr>
              <a:t>, 2018. [Online]. Available: http://www.tectm.com/2015/02/architecture-linuxarchitecture-kernel.html.</a:t>
            </a:r>
            <a:endParaRPr>
              <a:highlight>
                <a:srgbClr val="FFFFFF"/>
              </a:highlight>
              <a:latin typeface="Times New Roman"/>
              <a:ea typeface="Times New Roman"/>
              <a:cs typeface="Times New Roman"/>
              <a:sym typeface="Times New Roman"/>
            </a:endParaRPr>
          </a:p>
          <a:p>
            <a:pPr indent="0" lvl="0" marL="0" marR="101600" rtl="0">
              <a:lnSpc>
                <a:spcPct val="100000"/>
              </a:lnSpc>
              <a:spcBef>
                <a:spcPts val="0"/>
              </a:spcBef>
              <a:spcAft>
                <a:spcPts val="0"/>
              </a:spcAft>
              <a:buNone/>
            </a:pPr>
            <a:r>
              <a:rPr lang="en">
                <a:highlight>
                  <a:srgbClr val="FFFFFF"/>
                </a:highlight>
                <a:latin typeface="Times New Roman"/>
                <a:ea typeface="Times New Roman"/>
                <a:cs typeface="Times New Roman"/>
                <a:sym typeface="Times New Roman"/>
              </a:rPr>
              <a:t>[2]"Scheduling tasks with Cron - Raspberry Pi Documentation", </a:t>
            </a:r>
            <a:r>
              <a:rPr i="1" lang="en">
                <a:highlight>
                  <a:srgbClr val="FFFFFF"/>
                </a:highlight>
                <a:latin typeface="Times New Roman"/>
                <a:ea typeface="Times New Roman"/>
                <a:cs typeface="Times New Roman"/>
                <a:sym typeface="Times New Roman"/>
              </a:rPr>
              <a:t>Raspberrypi.org</a:t>
            </a:r>
            <a:r>
              <a:rPr lang="en">
                <a:highlight>
                  <a:srgbClr val="FFFFFF"/>
                </a:highlight>
                <a:latin typeface="Times New Roman"/>
                <a:ea typeface="Times New Roman"/>
                <a:cs typeface="Times New Roman"/>
                <a:sym typeface="Times New Roman"/>
              </a:rPr>
              <a:t>, 2018. [Online]. Available: https://www.raspberrypi.org/documentation/linux/usage/cron.md.</a:t>
            </a:r>
            <a:endParaRPr>
              <a:highlight>
                <a:srgbClr val="FFFFFF"/>
              </a:highlight>
              <a:latin typeface="Times New Roman"/>
              <a:ea typeface="Times New Roman"/>
              <a:cs typeface="Times New Roman"/>
              <a:sym typeface="Times New Roman"/>
            </a:endParaRPr>
          </a:p>
          <a:p>
            <a:pPr indent="0" lvl="0" marL="0" marR="101600" rtl="0">
              <a:lnSpc>
                <a:spcPct val="100000"/>
              </a:lnSpc>
              <a:spcBef>
                <a:spcPts val="0"/>
              </a:spcBef>
              <a:spcAft>
                <a:spcPts val="0"/>
              </a:spcAft>
              <a:buNone/>
            </a:pPr>
            <a:r>
              <a:rPr lang="en">
                <a:highlight>
                  <a:srgbClr val="FFFFFF"/>
                </a:highlight>
                <a:latin typeface="Times New Roman"/>
                <a:ea typeface="Times New Roman"/>
                <a:cs typeface="Times New Roman"/>
                <a:sym typeface="Times New Roman"/>
              </a:rPr>
              <a:t>[3]L. Unix and C. Hope, "Linux crontab command help and examples", </a:t>
            </a:r>
            <a:r>
              <a:rPr i="1" lang="en">
                <a:highlight>
                  <a:srgbClr val="FFFFFF"/>
                </a:highlight>
                <a:latin typeface="Times New Roman"/>
                <a:ea typeface="Times New Roman"/>
                <a:cs typeface="Times New Roman"/>
                <a:sym typeface="Times New Roman"/>
              </a:rPr>
              <a:t>Computerhope.com</a:t>
            </a:r>
            <a:r>
              <a:rPr lang="en">
                <a:highlight>
                  <a:srgbClr val="FFFFFF"/>
                </a:highlight>
                <a:latin typeface="Times New Roman"/>
                <a:ea typeface="Times New Roman"/>
                <a:cs typeface="Times New Roman"/>
                <a:sym typeface="Times New Roman"/>
              </a:rPr>
              <a:t>, 2018. [Online]. Available: https://www.computerhope.com/unix/ucrontab.htm.</a:t>
            </a:r>
            <a:endParaRPr>
              <a:highlight>
                <a:srgbClr val="FFFFFF"/>
              </a:highlight>
              <a:latin typeface="Times New Roman"/>
              <a:ea typeface="Times New Roman"/>
              <a:cs typeface="Times New Roman"/>
              <a:sym typeface="Times New Roman"/>
            </a:endParaRPr>
          </a:p>
          <a:p>
            <a:pPr indent="0" lvl="0" marL="0" marR="101600" rtl="0">
              <a:lnSpc>
                <a:spcPct val="100000"/>
              </a:lnSpc>
              <a:spcBef>
                <a:spcPts val="0"/>
              </a:spcBef>
              <a:spcAft>
                <a:spcPts val="0"/>
              </a:spcAft>
              <a:buNone/>
            </a:pPr>
            <a:r>
              <a:rPr lang="en">
                <a:highlight>
                  <a:srgbClr val="FFFFFF"/>
                </a:highlight>
                <a:latin typeface="Times New Roman"/>
                <a:ea typeface="Times New Roman"/>
                <a:cs typeface="Times New Roman"/>
                <a:sym typeface="Times New Roman"/>
              </a:rPr>
              <a:t>[4]"Important Files and Directories - Linux Directory Tree - Linux directory architecture", </a:t>
            </a:r>
            <a:r>
              <a:rPr i="1" lang="en">
                <a:highlight>
                  <a:srgbClr val="FFFFFF"/>
                </a:highlight>
                <a:latin typeface="Times New Roman"/>
                <a:ea typeface="Times New Roman"/>
                <a:cs typeface="Times New Roman"/>
                <a:sym typeface="Times New Roman"/>
              </a:rPr>
              <a:t>Dba-oracle.com</a:t>
            </a:r>
            <a:r>
              <a:rPr lang="en">
                <a:highlight>
                  <a:srgbClr val="FFFFFF"/>
                </a:highlight>
                <a:latin typeface="Times New Roman"/>
                <a:ea typeface="Times New Roman"/>
                <a:cs typeface="Times New Roman"/>
                <a:sym typeface="Times New Roman"/>
              </a:rPr>
              <a:t>, 2018. [Online]. Available: http://www.dba-oracle.com/linux/important_files_directories.htm.</a:t>
            </a:r>
            <a:endParaRPr>
              <a:highlight>
                <a:srgbClr val="FFFFFF"/>
              </a:highlight>
              <a:latin typeface="Times New Roman"/>
              <a:ea typeface="Times New Roman"/>
              <a:cs typeface="Times New Roman"/>
              <a:sym typeface="Times New Roman"/>
            </a:endParaRPr>
          </a:p>
          <a:p>
            <a:pPr indent="0" lvl="0" marL="0" marR="101600" rtl="0">
              <a:lnSpc>
                <a:spcPct val="100000"/>
              </a:lnSpc>
              <a:spcBef>
                <a:spcPts val="0"/>
              </a:spcBef>
              <a:spcAft>
                <a:spcPts val="0"/>
              </a:spcAft>
              <a:buNone/>
            </a:pPr>
            <a:r>
              <a:rPr lang="en">
                <a:highlight>
                  <a:srgbClr val="FFFFFF"/>
                </a:highlight>
                <a:latin typeface="Times New Roman"/>
                <a:ea typeface="Times New Roman"/>
                <a:cs typeface="Times New Roman"/>
                <a:sym typeface="Times New Roman"/>
              </a:rPr>
              <a:t>[5]"rc.local - Raspberry Pi Documentation", </a:t>
            </a:r>
            <a:r>
              <a:rPr i="1" lang="en">
                <a:highlight>
                  <a:srgbClr val="FFFFFF"/>
                </a:highlight>
                <a:latin typeface="Times New Roman"/>
                <a:ea typeface="Times New Roman"/>
                <a:cs typeface="Times New Roman"/>
                <a:sym typeface="Times New Roman"/>
              </a:rPr>
              <a:t>Raspberrypi.org</a:t>
            </a:r>
            <a:r>
              <a:rPr lang="en">
                <a:highlight>
                  <a:srgbClr val="FFFFFF"/>
                </a:highlight>
                <a:latin typeface="Times New Roman"/>
                <a:ea typeface="Times New Roman"/>
                <a:cs typeface="Times New Roman"/>
                <a:sym typeface="Times New Roman"/>
              </a:rPr>
              <a:t>, 2018. [Online]. Available: https://www.raspberrypi.org/documentation/linux/usage/rc-local.md..</a:t>
            </a:r>
            <a:endParaRPr>
              <a:highlight>
                <a:srgbClr val="FFFFFF"/>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76" name="Shape 76"/>
        <p:cNvGrpSpPr/>
        <p:nvPr/>
      </p:nvGrpSpPr>
      <p:grpSpPr>
        <a:xfrm>
          <a:off x="0" y="0"/>
          <a:ext cx="0" cy="0"/>
          <a:chOff x="0" y="0"/>
          <a:chExt cx="0" cy="0"/>
        </a:xfrm>
      </p:grpSpPr>
      <p:sp>
        <p:nvSpPr>
          <p:cNvPr id="77" name="Shape 7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000FF"/>
                </a:solidFill>
                <a:latin typeface="Caveat"/>
                <a:ea typeface="Caveat"/>
                <a:cs typeface="Caveat"/>
                <a:sym typeface="Caveat"/>
              </a:rPr>
              <a:t>The Terminal</a:t>
            </a:r>
            <a:endParaRPr b="1" sz="3600">
              <a:solidFill>
                <a:srgbClr val="0000FF"/>
              </a:solidFill>
              <a:latin typeface="Caveat"/>
              <a:ea typeface="Caveat"/>
              <a:cs typeface="Caveat"/>
              <a:sym typeface="Caveat"/>
            </a:endParaRPr>
          </a:p>
        </p:txBody>
      </p:sp>
      <p:sp>
        <p:nvSpPr>
          <p:cNvPr id="78" name="Shape 78"/>
          <p:cNvSpPr txBox="1"/>
          <p:nvPr/>
        </p:nvSpPr>
        <p:spPr>
          <a:xfrm>
            <a:off x="1623275" y="992850"/>
            <a:ext cx="4057200" cy="723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highlight>
                  <a:srgbClr val="FFFFFF"/>
                </a:highlight>
                <a:latin typeface="Times New Roman"/>
                <a:ea typeface="Times New Roman"/>
                <a:cs typeface="Times New Roman"/>
                <a:sym typeface="Times New Roman"/>
              </a:rPr>
              <a:t>$ sign = local user/non-privilege user</a:t>
            </a:r>
            <a:endParaRPr b="1" sz="1800">
              <a:highlight>
                <a:srgbClr val="FFFFFF"/>
              </a:highlight>
              <a:latin typeface="Times New Roman"/>
              <a:ea typeface="Times New Roman"/>
              <a:cs typeface="Times New Roman"/>
              <a:sym typeface="Times New Roman"/>
            </a:endParaRPr>
          </a:p>
          <a:p>
            <a:pPr indent="0" lvl="0" marL="0">
              <a:spcBef>
                <a:spcPts val="0"/>
              </a:spcBef>
              <a:spcAft>
                <a:spcPts val="0"/>
              </a:spcAft>
              <a:buNone/>
            </a:pPr>
            <a:r>
              <a:rPr b="1" lang="en" sz="1800">
                <a:highlight>
                  <a:srgbClr val="FFFFFF"/>
                </a:highlight>
                <a:latin typeface="Times New Roman"/>
                <a:ea typeface="Times New Roman"/>
                <a:cs typeface="Times New Roman"/>
                <a:sym typeface="Times New Roman"/>
              </a:rPr>
              <a:t># sign = Administrator/Privileged user</a:t>
            </a:r>
            <a:endParaRPr b="1" sz="1800"/>
          </a:p>
        </p:txBody>
      </p:sp>
      <p:pic>
        <p:nvPicPr>
          <p:cNvPr id="79" name="Shape 79"/>
          <p:cNvPicPr preferRelativeResize="0"/>
          <p:nvPr/>
        </p:nvPicPr>
        <p:blipFill>
          <a:blip r:embed="rId3">
            <a:alphaModFix/>
          </a:blip>
          <a:stretch>
            <a:fillRect/>
          </a:stretch>
        </p:blipFill>
        <p:spPr>
          <a:xfrm>
            <a:off x="1156325" y="1973450"/>
            <a:ext cx="7485125" cy="2011627"/>
          </a:xfrm>
          <a:prstGeom prst="rect">
            <a:avLst/>
          </a:prstGeom>
          <a:noFill/>
          <a:ln cap="flat" cmpd="sng" w="19050">
            <a:solidFill>
              <a:schemeClr val="dk2"/>
            </a:solidFill>
            <a:prstDash val="solid"/>
            <a:round/>
            <a:headEnd len="med" w="med" type="none"/>
            <a:tailEnd len="med" w="med"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83" name="Shape 83"/>
        <p:cNvGrpSpPr/>
        <p:nvPr/>
      </p:nvGrpSpPr>
      <p:grpSpPr>
        <a:xfrm>
          <a:off x="0" y="0"/>
          <a:ext cx="0" cy="0"/>
          <a:chOff x="0" y="0"/>
          <a:chExt cx="0" cy="0"/>
        </a:xfrm>
      </p:grpSpPr>
      <p:sp>
        <p:nvSpPr>
          <p:cNvPr id="84" name="Shape 8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000FF"/>
                </a:solidFill>
                <a:latin typeface="Caveat"/>
                <a:ea typeface="Caveat"/>
                <a:cs typeface="Caveat"/>
                <a:sym typeface="Caveat"/>
              </a:rPr>
              <a:t>Home Directory</a:t>
            </a:r>
            <a:endParaRPr b="1" sz="3600"/>
          </a:p>
        </p:txBody>
      </p:sp>
      <p:sp>
        <p:nvSpPr>
          <p:cNvPr id="85" name="Shape 85"/>
          <p:cNvSpPr txBox="1"/>
          <p:nvPr/>
        </p:nvSpPr>
        <p:spPr>
          <a:xfrm>
            <a:off x="710063" y="906688"/>
            <a:ext cx="7386000" cy="1605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800">
                <a:highlight>
                  <a:srgbClr val="FFFFFF"/>
                </a:highlight>
                <a:latin typeface="Times New Roman"/>
                <a:ea typeface="Times New Roman"/>
                <a:cs typeface="Times New Roman"/>
                <a:sym typeface="Times New Roman"/>
              </a:rPr>
              <a:t>Each Linux user is assigned a home directory where they can keep files and build upon the structure by creating their own directories.  The user home directories are identified by the Linux login user name and can usually be found under a parent directory called /home. The hidden files in the directory starts with    .</a:t>
            </a:r>
            <a:endParaRPr b="1" sz="1800"/>
          </a:p>
        </p:txBody>
      </p:sp>
      <p:pic>
        <p:nvPicPr>
          <p:cNvPr id="86" name="Shape 86"/>
          <p:cNvPicPr preferRelativeResize="0"/>
          <p:nvPr/>
        </p:nvPicPr>
        <p:blipFill>
          <a:blip r:embed="rId3">
            <a:alphaModFix/>
          </a:blip>
          <a:stretch>
            <a:fillRect/>
          </a:stretch>
        </p:blipFill>
        <p:spPr>
          <a:xfrm>
            <a:off x="887850" y="2583750"/>
            <a:ext cx="6809775" cy="2000250"/>
          </a:xfrm>
          <a:prstGeom prst="rect">
            <a:avLst/>
          </a:prstGeom>
          <a:noFill/>
          <a:ln cap="flat" cmpd="sng" w="19050">
            <a:solidFill>
              <a:schemeClr val="dk2"/>
            </a:solidFill>
            <a:prstDash val="solid"/>
            <a:round/>
            <a:headEnd len="med" w="med" type="none"/>
            <a:tailEnd len="med" w="med" type="none"/>
          </a:ln>
        </p:spPr>
      </p:pic>
      <p:sp>
        <p:nvSpPr>
          <p:cNvPr id="87" name="Shape 87"/>
          <p:cNvSpPr/>
          <p:nvPr/>
        </p:nvSpPr>
        <p:spPr>
          <a:xfrm>
            <a:off x="3468850" y="2152450"/>
            <a:ext cx="110400" cy="176700"/>
          </a:xfrm>
          <a:prstGeom prst="ellipse">
            <a:avLst/>
          </a:prstGeom>
          <a:solidFill>
            <a:srgbClr val="00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91" name="Shape 91"/>
        <p:cNvGrpSpPr/>
        <p:nvPr/>
      </p:nvGrpSpPr>
      <p:grpSpPr>
        <a:xfrm>
          <a:off x="0" y="0"/>
          <a:ext cx="0" cy="0"/>
          <a:chOff x="0" y="0"/>
          <a:chExt cx="0" cy="0"/>
        </a:xfrm>
      </p:grpSpPr>
      <p:sp>
        <p:nvSpPr>
          <p:cNvPr id="92" name="Shape 9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000FF"/>
                </a:solidFill>
                <a:latin typeface="Caveat"/>
                <a:ea typeface="Caveat"/>
                <a:cs typeface="Caveat"/>
                <a:sym typeface="Caveat"/>
              </a:rPr>
              <a:t>.bash_history  &amp;  .bash_logout</a:t>
            </a:r>
            <a:endParaRPr b="1" sz="3600"/>
          </a:p>
        </p:txBody>
      </p:sp>
      <p:sp>
        <p:nvSpPr>
          <p:cNvPr id="93" name="Shape 93"/>
          <p:cNvSpPr txBox="1"/>
          <p:nvPr/>
        </p:nvSpPr>
        <p:spPr>
          <a:xfrm>
            <a:off x="685575" y="882201"/>
            <a:ext cx="7386000" cy="1581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800">
                <a:solidFill>
                  <a:srgbClr val="0000FF"/>
                </a:solidFill>
              </a:rPr>
              <a:t>.bash_history </a:t>
            </a:r>
            <a:endParaRPr b="1" sz="1800">
              <a:solidFill>
                <a:srgbClr val="0000FF"/>
              </a:solidFill>
            </a:endParaRPr>
          </a:p>
          <a:p>
            <a:pPr indent="0" lvl="0" marL="0" rtl="0" algn="just">
              <a:spcBef>
                <a:spcPts val="0"/>
              </a:spcBef>
              <a:spcAft>
                <a:spcPts val="0"/>
              </a:spcAft>
              <a:buNone/>
            </a:pPr>
            <a:r>
              <a:rPr b="1" lang="en" sz="1800"/>
              <a:t>For users of the bash shell, a file containing up to 500 of the most recent commands available for recall using the up and down arrow keys. </a:t>
            </a:r>
            <a:endParaRPr b="1" sz="1800"/>
          </a:p>
        </p:txBody>
      </p:sp>
      <p:sp>
        <p:nvSpPr>
          <p:cNvPr id="94" name="Shape 94"/>
          <p:cNvSpPr txBox="1"/>
          <p:nvPr/>
        </p:nvSpPr>
        <p:spPr>
          <a:xfrm>
            <a:off x="685575" y="2463797"/>
            <a:ext cx="7386000" cy="1238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800">
                <a:solidFill>
                  <a:srgbClr val="0000FF"/>
                </a:solidFill>
              </a:rPr>
              <a:t>.bash_logout</a:t>
            </a:r>
            <a:endParaRPr b="1" sz="1800">
              <a:solidFill>
                <a:srgbClr val="0000FF"/>
              </a:solidFill>
            </a:endParaRPr>
          </a:p>
          <a:p>
            <a:pPr indent="0" lvl="0" marL="0" rtl="0" algn="just">
              <a:spcBef>
                <a:spcPts val="0"/>
              </a:spcBef>
              <a:spcAft>
                <a:spcPts val="0"/>
              </a:spcAft>
              <a:buNone/>
            </a:pPr>
            <a:r>
              <a:rPr b="1" lang="en" sz="1800"/>
              <a:t>Script that is run by the bash shell when the user logs out of the system. </a:t>
            </a:r>
            <a:endParaRPr b="1"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98" name="Shape 98"/>
        <p:cNvGrpSpPr/>
        <p:nvPr/>
      </p:nvGrpSpPr>
      <p:grpSpPr>
        <a:xfrm>
          <a:off x="0" y="0"/>
          <a:ext cx="0" cy="0"/>
          <a:chOff x="0" y="0"/>
          <a:chExt cx="0" cy="0"/>
        </a:xfrm>
      </p:grpSpPr>
      <p:sp>
        <p:nvSpPr>
          <p:cNvPr id="99" name="Shape 9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000FF"/>
                </a:solidFill>
                <a:latin typeface="Caveat"/>
                <a:ea typeface="Caveat"/>
                <a:cs typeface="Caveat"/>
                <a:sym typeface="Caveat"/>
              </a:rPr>
              <a:t>.bash_profile  vs  .bash_rc</a:t>
            </a:r>
            <a:endParaRPr b="1" sz="3600"/>
          </a:p>
        </p:txBody>
      </p:sp>
      <p:sp>
        <p:nvSpPr>
          <p:cNvPr id="100" name="Shape 100"/>
          <p:cNvSpPr txBox="1"/>
          <p:nvPr/>
        </p:nvSpPr>
        <p:spPr>
          <a:xfrm>
            <a:off x="879000" y="882075"/>
            <a:ext cx="7386000" cy="846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800"/>
              <a:t>.bash_profile is executed for login shells, while .bashrc is executed for interactive non-login shells.</a:t>
            </a:r>
            <a:endParaRPr b="1" sz="1800"/>
          </a:p>
        </p:txBody>
      </p:sp>
      <p:sp>
        <p:nvSpPr>
          <p:cNvPr id="101" name="Shape 101"/>
          <p:cNvSpPr txBox="1"/>
          <p:nvPr/>
        </p:nvSpPr>
        <p:spPr>
          <a:xfrm>
            <a:off x="818550" y="1728375"/>
            <a:ext cx="7386000" cy="2990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800">
                <a:solidFill>
                  <a:srgbClr val="0000FF"/>
                </a:solidFill>
              </a:rPr>
              <a:t>What is a login or non-login shell?</a:t>
            </a:r>
            <a:endParaRPr b="1" sz="1800">
              <a:solidFill>
                <a:srgbClr val="0000FF"/>
              </a:solidFill>
            </a:endParaRPr>
          </a:p>
          <a:p>
            <a:pPr indent="0" lvl="0" marL="0" rtl="0" algn="just">
              <a:spcBef>
                <a:spcPts val="0"/>
              </a:spcBef>
              <a:spcAft>
                <a:spcPts val="0"/>
              </a:spcAft>
              <a:buNone/>
            </a:pPr>
            <a:r>
              <a:rPr b="1" lang="en" sz="1800"/>
              <a:t>When you login (type username and</a:t>
            </a:r>
            <a:r>
              <a:rPr b="1" lang="en" sz="1800">
                <a:solidFill>
                  <a:srgbClr val="0000FF"/>
                </a:solidFill>
              </a:rPr>
              <a:t> </a:t>
            </a:r>
            <a:r>
              <a:rPr b="1" lang="en" sz="1800"/>
              <a:t>password) via console, either sitting at the machine, or remotely via ssh: .bash_profile is executed to configure your shell before the initial command prompt. </a:t>
            </a:r>
            <a:endParaRPr b="1" sz="1800"/>
          </a:p>
          <a:p>
            <a:pPr indent="0" lvl="0" marL="0" rtl="0" algn="just">
              <a:spcBef>
                <a:spcPts val="0"/>
              </a:spcBef>
              <a:spcAft>
                <a:spcPts val="0"/>
              </a:spcAft>
              <a:buNone/>
            </a:pPr>
            <a:r>
              <a:rPr b="1" lang="en" sz="1800"/>
              <a:t>But, if you’ve already logged into your machine and open a new terminal window then .bashrc is executed before the window command prompt. .bashrc is also run when you start a new bash instance by typing /bin/bash in a terminal.</a:t>
            </a:r>
            <a:endParaRPr sz="1200">
              <a:latin typeface="Georgia"/>
              <a:ea typeface="Georgia"/>
              <a:cs typeface="Georgia"/>
              <a:sym typeface="Georgia"/>
            </a:endParaRPr>
          </a:p>
          <a:p>
            <a:pPr indent="0" lvl="0" marL="0" rtl="0" algn="just">
              <a:spcBef>
                <a:spcPts val="0"/>
              </a:spcBef>
              <a:spcAft>
                <a:spcPts val="0"/>
              </a:spcAft>
              <a:buNone/>
            </a:pPr>
            <a:r>
              <a:t/>
            </a:r>
            <a:endParaRPr b="1"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105" name="Shape 105"/>
        <p:cNvGrpSpPr/>
        <p:nvPr/>
      </p:nvGrpSpPr>
      <p:grpSpPr>
        <a:xfrm>
          <a:off x="0" y="0"/>
          <a:ext cx="0" cy="0"/>
          <a:chOff x="0" y="0"/>
          <a:chExt cx="0" cy="0"/>
        </a:xfrm>
      </p:grpSpPr>
      <p:sp>
        <p:nvSpPr>
          <p:cNvPr id="106" name="Shape 10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000FF"/>
                </a:solidFill>
                <a:latin typeface="Caveat"/>
                <a:ea typeface="Caveat"/>
                <a:cs typeface="Caveat"/>
                <a:sym typeface="Caveat"/>
              </a:rPr>
              <a:t>.bash_profile  vs  .bash_rc</a:t>
            </a:r>
            <a:endParaRPr b="1" sz="3600"/>
          </a:p>
        </p:txBody>
      </p:sp>
      <p:sp>
        <p:nvSpPr>
          <p:cNvPr id="107" name="Shape 107"/>
          <p:cNvSpPr txBox="1"/>
          <p:nvPr/>
        </p:nvSpPr>
        <p:spPr>
          <a:xfrm>
            <a:off x="879000" y="882075"/>
            <a:ext cx="7386000" cy="20841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2000"/>
              </a:spcBef>
              <a:spcAft>
                <a:spcPts val="0"/>
              </a:spcAft>
              <a:buNone/>
            </a:pPr>
            <a:r>
              <a:rPr b="1" lang="en" sz="1800">
                <a:solidFill>
                  <a:srgbClr val="0000FF"/>
                </a:solidFill>
              </a:rPr>
              <a:t>Why two different files?</a:t>
            </a:r>
            <a:endParaRPr b="1" sz="1300">
              <a:latin typeface="Georgia"/>
              <a:ea typeface="Georgia"/>
              <a:cs typeface="Georgia"/>
              <a:sym typeface="Georgia"/>
            </a:endParaRPr>
          </a:p>
          <a:p>
            <a:pPr indent="0" lvl="0" marL="0" rtl="0" algn="just">
              <a:lnSpc>
                <a:spcPct val="115000"/>
              </a:lnSpc>
              <a:spcBef>
                <a:spcPts val="2000"/>
              </a:spcBef>
              <a:spcAft>
                <a:spcPts val="2000"/>
              </a:spcAft>
              <a:buNone/>
            </a:pPr>
            <a:r>
              <a:rPr b="1" lang="en" sz="1800"/>
              <a:t>Let’s take an example, If you want to print a banner on your machine every time you login remotely by ssh, then you have to place that file in .bash_profile. If you want to load environment variable every time you start a terminal then .bashrc is used, like to create alias .bashrc is used.</a:t>
            </a:r>
            <a:endParaRPr b="1" sz="1800"/>
          </a:p>
        </p:txBody>
      </p:sp>
      <p:sp>
        <p:nvSpPr>
          <p:cNvPr id="108" name="Shape 108"/>
          <p:cNvSpPr txBox="1"/>
          <p:nvPr/>
        </p:nvSpPr>
        <p:spPr>
          <a:xfrm>
            <a:off x="940275" y="3229200"/>
            <a:ext cx="7569600" cy="1073100"/>
          </a:xfrm>
          <a:prstGeom prst="rect">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rtl="0">
              <a:lnSpc>
                <a:spcPct val="115000"/>
              </a:lnSpc>
              <a:spcBef>
                <a:spcPts val="2000"/>
              </a:spcBef>
              <a:spcAft>
                <a:spcPts val="2000"/>
              </a:spcAft>
              <a:buNone/>
            </a:pPr>
            <a:r>
              <a:rPr b="1" lang="en" sz="1800">
                <a:solidFill>
                  <a:srgbClr val="FF0000"/>
                </a:solidFill>
              </a:rPr>
              <a:t>To do : Fix it, sometime we don’t want to maintain two separate config files for login and non-login shells when to set a PATH ?</a:t>
            </a:r>
            <a:endParaRPr b="1" sz="180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112" name="Shape 112"/>
        <p:cNvGrpSpPr/>
        <p:nvPr/>
      </p:nvGrpSpPr>
      <p:grpSpPr>
        <a:xfrm>
          <a:off x="0" y="0"/>
          <a:ext cx="0" cy="0"/>
          <a:chOff x="0" y="0"/>
          <a:chExt cx="0" cy="0"/>
        </a:xfrm>
      </p:grpSpPr>
      <p:sp>
        <p:nvSpPr>
          <p:cNvPr id="113" name="Shape 11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000FF"/>
                </a:solidFill>
                <a:latin typeface="Caveat"/>
                <a:ea typeface="Caveat"/>
                <a:cs typeface="Caveat"/>
                <a:sym typeface="Caveat"/>
              </a:rPr>
              <a:t>How to make a alias</a:t>
            </a:r>
            <a:endParaRPr b="1" sz="3600"/>
          </a:p>
        </p:txBody>
      </p:sp>
      <p:sp>
        <p:nvSpPr>
          <p:cNvPr id="114" name="Shape 114"/>
          <p:cNvSpPr txBox="1"/>
          <p:nvPr/>
        </p:nvSpPr>
        <p:spPr>
          <a:xfrm>
            <a:off x="879000" y="723175"/>
            <a:ext cx="7386000" cy="23658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lang="en" sz="1800">
                <a:solidFill>
                  <a:srgbClr val="0000FF"/>
                </a:solidFill>
              </a:rPr>
              <a:t>Alias</a:t>
            </a:r>
            <a:endParaRPr b="1" sz="1800">
              <a:solidFill>
                <a:srgbClr val="0000FF"/>
              </a:solidFill>
            </a:endParaRPr>
          </a:p>
          <a:p>
            <a:pPr indent="0" lvl="0" marL="0" rtl="0" algn="just">
              <a:lnSpc>
                <a:spcPct val="115000"/>
              </a:lnSpc>
              <a:spcBef>
                <a:spcPts val="0"/>
              </a:spcBef>
              <a:spcAft>
                <a:spcPts val="0"/>
              </a:spcAft>
              <a:buNone/>
            </a:pPr>
            <a:r>
              <a:rPr b="1" lang="en" sz="1800"/>
              <a:t>Alias is nothing more than a keyboard shortcut, an abbreviation, a means of avoiding typing a long command sequence. The alias can be made both in .bashrc or .bash_profile</a:t>
            </a:r>
            <a:endParaRPr b="1" sz="1800"/>
          </a:p>
          <a:p>
            <a:pPr indent="0" lvl="0" marL="0" rtl="0" algn="just">
              <a:lnSpc>
                <a:spcPct val="115000"/>
              </a:lnSpc>
              <a:spcBef>
                <a:spcPts val="0"/>
              </a:spcBef>
              <a:spcAft>
                <a:spcPts val="0"/>
              </a:spcAft>
              <a:buNone/>
            </a:pPr>
            <a:r>
              <a:rPr b="1" lang="en" sz="1800"/>
              <a:t>alias name=”command or task”</a:t>
            </a:r>
            <a:endParaRPr b="1" sz="1800"/>
          </a:p>
          <a:p>
            <a:pPr indent="0" lvl="0" marL="0" rtl="0" algn="just">
              <a:lnSpc>
                <a:spcPct val="115000"/>
              </a:lnSpc>
              <a:spcBef>
                <a:spcPts val="0"/>
              </a:spcBef>
              <a:spcAft>
                <a:spcPts val="0"/>
              </a:spcAft>
              <a:buNone/>
            </a:pPr>
            <a:r>
              <a:rPr b="1" lang="en" sz="1800">
                <a:solidFill>
                  <a:srgbClr val="0000FF"/>
                </a:solidFill>
              </a:rPr>
              <a:t>Eg : alias c='clear'</a:t>
            </a:r>
            <a:endParaRPr b="1" sz="1800">
              <a:solidFill>
                <a:srgbClr val="0000FF"/>
              </a:solidFill>
            </a:endParaRPr>
          </a:p>
        </p:txBody>
      </p:sp>
      <p:pic>
        <p:nvPicPr>
          <p:cNvPr id="115" name="Shape 115"/>
          <p:cNvPicPr preferRelativeResize="0"/>
          <p:nvPr/>
        </p:nvPicPr>
        <p:blipFill>
          <a:blip r:embed="rId3">
            <a:alphaModFix/>
          </a:blip>
          <a:stretch>
            <a:fillRect/>
          </a:stretch>
        </p:blipFill>
        <p:spPr>
          <a:xfrm>
            <a:off x="1108125" y="2886575"/>
            <a:ext cx="6258200" cy="2144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119" name="Shape 119"/>
        <p:cNvGrpSpPr/>
        <p:nvPr/>
      </p:nvGrpSpPr>
      <p:grpSpPr>
        <a:xfrm>
          <a:off x="0" y="0"/>
          <a:ext cx="0" cy="0"/>
          <a:chOff x="0" y="0"/>
          <a:chExt cx="0" cy="0"/>
        </a:xfrm>
      </p:grpSpPr>
      <p:sp>
        <p:nvSpPr>
          <p:cNvPr id="120" name="Shape 12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000FF"/>
                </a:solidFill>
                <a:latin typeface="Caveat"/>
                <a:ea typeface="Caveat"/>
                <a:cs typeface="Caveat"/>
                <a:sym typeface="Caveat"/>
              </a:rPr>
              <a:t>Scheduling task with Cron</a:t>
            </a:r>
            <a:endParaRPr b="1" sz="3600"/>
          </a:p>
        </p:txBody>
      </p:sp>
      <p:sp>
        <p:nvSpPr>
          <p:cNvPr id="121" name="Shape 121"/>
          <p:cNvSpPr txBox="1"/>
          <p:nvPr/>
        </p:nvSpPr>
        <p:spPr>
          <a:xfrm>
            <a:off x="879000" y="723175"/>
            <a:ext cx="7386000" cy="15270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lang="en" sz="1800">
                <a:solidFill>
                  <a:srgbClr val="0000FF"/>
                </a:solidFill>
              </a:rPr>
              <a:t>Cron</a:t>
            </a:r>
            <a:endParaRPr b="1" sz="1800"/>
          </a:p>
          <a:p>
            <a:pPr indent="0" lvl="0" marL="0" rtl="0" algn="just">
              <a:lnSpc>
                <a:spcPct val="115000"/>
              </a:lnSpc>
              <a:spcBef>
                <a:spcPts val="0"/>
              </a:spcBef>
              <a:spcAft>
                <a:spcPts val="0"/>
              </a:spcAft>
              <a:buNone/>
            </a:pPr>
            <a:r>
              <a:rPr b="1" lang="en" sz="1800"/>
              <a:t>Cron is a tool for configuring scheduled tasks on Unix systems. It is used to schedule commands or scripts to run periodically and at fixed intervals. Run crontab -e to edit a cron table and crontab -l to see all cron jobs.</a:t>
            </a:r>
            <a:endParaRPr b="1" sz="1800"/>
          </a:p>
        </p:txBody>
      </p:sp>
      <p:pic>
        <p:nvPicPr>
          <p:cNvPr id="122" name="Shape 122"/>
          <p:cNvPicPr preferRelativeResize="0"/>
          <p:nvPr/>
        </p:nvPicPr>
        <p:blipFill>
          <a:blip r:embed="rId3">
            <a:alphaModFix/>
          </a:blip>
          <a:stretch>
            <a:fillRect/>
          </a:stretch>
        </p:blipFill>
        <p:spPr>
          <a:xfrm>
            <a:off x="1082263" y="2354300"/>
            <a:ext cx="7122325" cy="2518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126" name="Shape 126"/>
        <p:cNvGrpSpPr/>
        <p:nvPr/>
      </p:nvGrpSpPr>
      <p:grpSpPr>
        <a:xfrm>
          <a:off x="0" y="0"/>
          <a:ext cx="0" cy="0"/>
          <a:chOff x="0" y="0"/>
          <a:chExt cx="0" cy="0"/>
        </a:xfrm>
      </p:grpSpPr>
      <p:sp>
        <p:nvSpPr>
          <p:cNvPr id="127" name="Shape 12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000FF"/>
                </a:solidFill>
                <a:latin typeface="Caveat"/>
                <a:ea typeface="Caveat"/>
                <a:cs typeface="Caveat"/>
                <a:sym typeface="Caveat"/>
              </a:rPr>
              <a:t>Scheduling task with Cron</a:t>
            </a:r>
            <a:endParaRPr b="1" sz="3600"/>
          </a:p>
        </p:txBody>
      </p:sp>
      <p:sp>
        <p:nvSpPr>
          <p:cNvPr id="128" name="Shape 128"/>
          <p:cNvSpPr txBox="1"/>
          <p:nvPr/>
        </p:nvSpPr>
        <p:spPr>
          <a:xfrm>
            <a:off x="950425" y="750075"/>
            <a:ext cx="7386000" cy="3453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None/>
            </a:pPr>
            <a:r>
              <a:rPr b="1" lang="en" sz="1800">
                <a:solidFill>
                  <a:srgbClr val="0000FF"/>
                </a:solidFill>
              </a:rPr>
              <a:t>Cr</a:t>
            </a:r>
            <a:r>
              <a:rPr b="1" lang="en" sz="1800">
                <a:solidFill>
                  <a:srgbClr val="0000FF"/>
                </a:solidFill>
              </a:rPr>
              <a:t>on task with special keyword</a:t>
            </a:r>
            <a:endParaRPr b="1" sz="1800"/>
          </a:p>
        </p:txBody>
      </p:sp>
      <p:pic>
        <p:nvPicPr>
          <p:cNvPr id="129" name="Shape 129"/>
          <p:cNvPicPr preferRelativeResize="0"/>
          <p:nvPr/>
        </p:nvPicPr>
        <p:blipFill rotWithShape="1">
          <a:blip r:embed="rId3">
            <a:alphaModFix/>
          </a:blip>
          <a:srcRect b="8866" l="0" r="0" t="6452"/>
          <a:stretch/>
        </p:blipFill>
        <p:spPr>
          <a:xfrm>
            <a:off x="1021525" y="1063737"/>
            <a:ext cx="5610250" cy="1703825"/>
          </a:xfrm>
          <a:prstGeom prst="rect">
            <a:avLst/>
          </a:prstGeom>
          <a:noFill/>
          <a:ln>
            <a:noFill/>
          </a:ln>
        </p:spPr>
      </p:pic>
      <p:pic>
        <p:nvPicPr>
          <p:cNvPr id="130" name="Shape 130"/>
          <p:cNvPicPr preferRelativeResize="0"/>
          <p:nvPr/>
        </p:nvPicPr>
        <p:blipFill>
          <a:blip r:embed="rId4">
            <a:alphaModFix/>
          </a:blip>
          <a:stretch>
            <a:fillRect/>
          </a:stretch>
        </p:blipFill>
        <p:spPr>
          <a:xfrm>
            <a:off x="1021525" y="3283725"/>
            <a:ext cx="6074600" cy="1466850"/>
          </a:xfrm>
          <a:prstGeom prst="rect">
            <a:avLst/>
          </a:prstGeom>
          <a:noFill/>
          <a:ln>
            <a:noFill/>
          </a:ln>
        </p:spPr>
      </p:pic>
      <p:sp>
        <p:nvSpPr>
          <p:cNvPr id="131" name="Shape 131"/>
          <p:cNvSpPr txBox="1"/>
          <p:nvPr/>
        </p:nvSpPr>
        <p:spPr>
          <a:xfrm>
            <a:off x="1021525" y="2853000"/>
            <a:ext cx="2967000" cy="3453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None/>
            </a:pPr>
            <a:r>
              <a:rPr b="1" lang="en" sz="1800">
                <a:solidFill>
                  <a:srgbClr val="0000FF"/>
                </a:solidFill>
              </a:rPr>
              <a:t>Cron example</a:t>
            </a:r>
            <a:endParaRPr b="1" sz="1800"/>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