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Caveat"/>
      <p:regular r:id="rId22"/>
      <p:bold r:id="rId23"/>
    </p:embeddedFont>
    <p:embeddedFont>
      <p:font typeface="Roboto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aveat-regular.fntdata"/><Relationship Id="rId21" Type="http://schemas.openxmlformats.org/officeDocument/2006/relationships/font" Target="fonts/Roboto-boldItalic.fntdata"/><Relationship Id="rId24" Type="http://schemas.openxmlformats.org/officeDocument/2006/relationships/font" Target="fonts/RobotoMedium-regular.fntdata"/><Relationship Id="rId23" Type="http://schemas.openxmlformats.org/officeDocument/2006/relationships/font" Target="fonts/Cave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italic.fntdata"/><Relationship Id="rId25" Type="http://schemas.openxmlformats.org/officeDocument/2006/relationships/font" Target="fonts/RobotoMedium-bold.fntdata"/><Relationship Id="rId27" Type="http://schemas.openxmlformats.org/officeDocument/2006/relationships/font" Target="fonts/Roboto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00">
                <a:solidFill>
                  <a:srgbClr val="3E4349"/>
                </a:solidFill>
                <a:highlight>
                  <a:srgbClr val="FFFFFF"/>
                </a:highlight>
                <a:latin typeface="Georgia"/>
                <a:ea typeface="Georgia"/>
                <a:cs typeface="Georgia"/>
                <a:sym typeface="Georgia"/>
              </a:rPr>
              <a:t>The </a:t>
            </a:r>
            <a:r>
              <a:rPr lang="en" sz="1000">
                <a:solidFill>
                  <a:srgbClr val="222222"/>
                </a:solidFill>
                <a:highlight>
                  <a:srgbClr val="ECF0F3"/>
                </a:highlight>
                <a:latin typeface="Verdana"/>
                <a:ea typeface="Verdana"/>
                <a:cs typeface="Verdana"/>
                <a:sym typeface="Verdana"/>
              </a:rPr>
              <a:t>chat</a:t>
            </a:r>
            <a:r>
              <a:rPr lang="en" sz="1300">
                <a:solidFill>
                  <a:srgbClr val="3E4349"/>
                </a:solidFill>
                <a:highlight>
                  <a:srgbClr val="FFFFFF"/>
                </a:highlight>
                <a:latin typeface="Georgia"/>
                <a:ea typeface="Georgia"/>
                <a:cs typeface="Georgia"/>
                <a:sym typeface="Georgia"/>
              </a:rPr>
              <a:t> field represents the conversation. Its </a:t>
            </a:r>
            <a:r>
              <a:rPr lang="en" sz="1000">
                <a:solidFill>
                  <a:srgbClr val="222222"/>
                </a:solidFill>
                <a:highlight>
                  <a:srgbClr val="ECF0F3"/>
                </a:highlight>
                <a:latin typeface="Verdana"/>
                <a:ea typeface="Verdana"/>
                <a:cs typeface="Verdana"/>
                <a:sym typeface="Verdana"/>
              </a:rPr>
              <a:t>type</a:t>
            </a:r>
            <a:r>
              <a:rPr lang="en" sz="1300">
                <a:solidFill>
                  <a:srgbClr val="3E4349"/>
                </a:solidFill>
                <a:highlight>
                  <a:srgbClr val="FFFFFF"/>
                </a:highlight>
                <a:latin typeface="Georgia"/>
                <a:ea typeface="Georgia"/>
                <a:cs typeface="Georgia"/>
                <a:sym typeface="Georgia"/>
              </a:rPr>
              <a:t> can be </a:t>
            </a:r>
            <a:r>
              <a:rPr lang="en" sz="1000">
                <a:solidFill>
                  <a:srgbClr val="222222"/>
                </a:solidFill>
                <a:highlight>
                  <a:srgbClr val="ECF0F3"/>
                </a:highlight>
                <a:latin typeface="Verdana"/>
                <a:ea typeface="Verdana"/>
                <a:cs typeface="Verdana"/>
                <a:sym typeface="Verdana"/>
              </a:rPr>
              <a:t>private</a:t>
            </a:r>
            <a:r>
              <a:rPr lang="en" sz="1300">
                <a:solidFill>
                  <a:srgbClr val="3E4349"/>
                </a:solidFill>
                <a:highlight>
                  <a:srgbClr val="FFFFFF"/>
                </a:highlight>
                <a:latin typeface="Georgia"/>
                <a:ea typeface="Georgia"/>
                <a:cs typeface="Georgia"/>
                <a:sym typeface="Georgia"/>
              </a:rPr>
              <a:t>, </a:t>
            </a:r>
            <a:r>
              <a:rPr lang="en" sz="1000">
                <a:solidFill>
                  <a:srgbClr val="222222"/>
                </a:solidFill>
                <a:highlight>
                  <a:srgbClr val="ECF0F3"/>
                </a:highlight>
                <a:latin typeface="Verdana"/>
                <a:ea typeface="Verdana"/>
                <a:cs typeface="Verdana"/>
                <a:sym typeface="Verdana"/>
              </a:rPr>
              <a:t>group</a:t>
            </a:r>
            <a:r>
              <a:rPr lang="en" sz="1300">
                <a:solidFill>
                  <a:srgbClr val="3E4349"/>
                </a:solidFill>
                <a:highlight>
                  <a:srgbClr val="FFFFFF"/>
                </a:highlight>
                <a:latin typeface="Georgia"/>
                <a:ea typeface="Georgia"/>
                <a:cs typeface="Georgia"/>
                <a:sym typeface="Georgia"/>
              </a:rPr>
              <a:t>, or </a:t>
            </a:r>
            <a:r>
              <a:rPr lang="en" sz="1000">
                <a:solidFill>
                  <a:srgbClr val="222222"/>
                </a:solidFill>
                <a:highlight>
                  <a:srgbClr val="ECF0F3"/>
                </a:highlight>
                <a:latin typeface="Verdana"/>
                <a:ea typeface="Verdana"/>
                <a:cs typeface="Verdana"/>
                <a:sym typeface="Verdana"/>
              </a:rPr>
              <a:t>channel</a:t>
            </a:r>
            <a:r>
              <a:rPr lang="en" sz="1300">
                <a:solidFill>
                  <a:srgbClr val="3E4349"/>
                </a:solidFill>
                <a:highlight>
                  <a:srgbClr val="FFFFFF"/>
                </a:highlight>
                <a:latin typeface="Georgia"/>
                <a:ea typeface="Georgia"/>
                <a:cs typeface="Georgia"/>
                <a:sym typeface="Georgia"/>
              </a:rPr>
              <a:t>(whose meanings should be obvious, I hope). Above, </a:t>
            </a:r>
            <a:r>
              <a:rPr lang="en" sz="1000">
                <a:solidFill>
                  <a:srgbClr val="222222"/>
                </a:solidFill>
                <a:highlight>
                  <a:srgbClr val="ECF0F3"/>
                </a:highlight>
                <a:latin typeface="Verdana"/>
                <a:ea typeface="Verdana"/>
                <a:cs typeface="Verdana"/>
                <a:sym typeface="Verdana"/>
              </a:rPr>
              <a:t>Nick</a:t>
            </a:r>
            <a:r>
              <a:rPr lang="en" sz="1300">
                <a:solidFill>
                  <a:srgbClr val="3E4349"/>
                </a:solidFill>
                <a:highlight>
                  <a:srgbClr val="FFFFFF"/>
                </a:highlight>
                <a:latin typeface="Georgia"/>
                <a:ea typeface="Georgia"/>
                <a:cs typeface="Georgia"/>
                <a:sym typeface="Georgia"/>
              </a:rPr>
              <a:t> just sent a </a:t>
            </a:r>
            <a:r>
              <a:rPr lang="en" sz="1000">
                <a:solidFill>
                  <a:srgbClr val="222222"/>
                </a:solidFill>
                <a:highlight>
                  <a:srgbClr val="ECF0F3"/>
                </a:highlight>
                <a:latin typeface="Verdana"/>
                <a:ea typeface="Verdana"/>
                <a:cs typeface="Verdana"/>
                <a:sym typeface="Verdana"/>
              </a:rPr>
              <a:t>private</a:t>
            </a:r>
            <a:r>
              <a:rPr lang="en" sz="1300">
                <a:solidFill>
                  <a:srgbClr val="3E4349"/>
                </a:solidFill>
                <a:highlight>
                  <a:srgbClr val="FFFFFF"/>
                </a:highlight>
                <a:latin typeface="Georgia"/>
                <a:ea typeface="Georgia"/>
                <a:cs typeface="Georgia"/>
                <a:sym typeface="Georgia"/>
              </a:rPr>
              <a:t> message to the bot.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00">
                <a:solidFill>
                  <a:srgbClr val="3E4349"/>
                </a:solidFill>
                <a:highlight>
                  <a:srgbClr val="FFFFFF"/>
                </a:highlight>
                <a:latin typeface="Georgia"/>
                <a:ea typeface="Georgia"/>
                <a:cs typeface="Georgia"/>
                <a:sym typeface="Georgia"/>
              </a:rPr>
              <a:t>Note the </a:t>
            </a:r>
            <a:r>
              <a:rPr lang="en" sz="1000">
                <a:solidFill>
                  <a:srgbClr val="222222"/>
                </a:solidFill>
                <a:highlight>
                  <a:srgbClr val="ECF0F3"/>
                </a:highlight>
                <a:latin typeface="Verdana"/>
                <a:ea typeface="Verdana"/>
                <a:cs typeface="Verdana"/>
                <a:sym typeface="Verdana"/>
              </a:rPr>
              <a:t>update_id</a:t>
            </a:r>
            <a:r>
              <a:rPr lang="en" sz="1300">
                <a:solidFill>
                  <a:srgbClr val="3E4349"/>
                </a:solidFill>
                <a:highlight>
                  <a:srgbClr val="FFFFFF"/>
                </a:highlight>
                <a:latin typeface="Georgia"/>
                <a:ea typeface="Georgia"/>
                <a:cs typeface="Georgia"/>
                <a:sym typeface="Georgia"/>
              </a:rPr>
              <a:t>. It is an ever-increasing number. Next time you should use</a:t>
            </a:r>
            <a:r>
              <a:rPr lang="en" sz="1000">
                <a:solidFill>
                  <a:srgbClr val="222222"/>
                </a:solidFill>
                <a:highlight>
                  <a:srgbClr val="ECF0F3"/>
                </a:highlight>
                <a:latin typeface="Verdana"/>
                <a:ea typeface="Verdana"/>
                <a:cs typeface="Verdana"/>
                <a:sym typeface="Verdana"/>
              </a:rPr>
              <a:t>getUpdates(offset=100000001)</a:t>
            </a:r>
            <a:r>
              <a:rPr lang="en" sz="1300">
                <a:solidFill>
                  <a:srgbClr val="3E4349"/>
                </a:solidFill>
                <a:highlight>
                  <a:srgbClr val="FFFFFF"/>
                </a:highlight>
                <a:latin typeface="Georgia"/>
                <a:ea typeface="Georgia"/>
                <a:cs typeface="Georgia"/>
                <a:sym typeface="Georgia"/>
              </a:rPr>
              <a:t> to avoid getting the same old messages over and over. Giving an </a:t>
            </a:r>
            <a:r>
              <a:rPr lang="en" sz="1000">
                <a:solidFill>
                  <a:srgbClr val="222222"/>
                </a:solidFill>
                <a:highlight>
                  <a:srgbClr val="ECF0F3"/>
                </a:highlight>
                <a:latin typeface="Verdana"/>
                <a:ea typeface="Verdana"/>
                <a:cs typeface="Verdana"/>
                <a:sym typeface="Verdana"/>
              </a:rPr>
              <a:t>offset</a:t>
            </a:r>
            <a:r>
              <a:rPr lang="en" sz="1300">
                <a:solidFill>
                  <a:srgbClr val="3E4349"/>
                </a:solidFill>
                <a:highlight>
                  <a:srgbClr val="FFFFFF"/>
                </a:highlight>
                <a:latin typeface="Georgia"/>
                <a:ea typeface="Georgia"/>
                <a:cs typeface="Georgia"/>
                <a:sym typeface="Georgia"/>
              </a:rPr>
              <a:t> essentially acknowledges to the server that you have received all </a:t>
            </a:r>
            <a:r>
              <a:rPr lang="en" sz="1000">
                <a:solidFill>
                  <a:srgbClr val="222222"/>
                </a:solidFill>
                <a:highlight>
                  <a:srgbClr val="ECF0F3"/>
                </a:highlight>
                <a:latin typeface="Verdana"/>
                <a:ea typeface="Verdana"/>
                <a:cs typeface="Verdana"/>
                <a:sym typeface="Verdana"/>
              </a:rPr>
              <a:t>update_id</a:t>
            </a:r>
            <a:r>
              <a:rPr lang="en" sz="1300">
                <a:solidFill>
                  <a:srgbClr val="3E4349"/>
                </a:solidFill>
                <a:highlight>
                  <a:srgbClr val="FFFFFF"/>
                </a:highlight>
                <a:latin typeface="Georgia"/>
                <a:ea typeface="Georgia"/>
                <a:cs typeface="Georgia"/>
                <a:sym typeface="Georgia"/>
              </a:rPr>
              <a:t>s lower than </a:t>
            </a:r>
            <a:r>
              <a:rPr lang="en" sz="1000">
                <a:solidFill>
                  <a:srgbClr val="222222"/>
                </a:solidFill>
                <a:highlight>
                  <a:srgbClr val="ECF0F3"/>
                </a:highlight>
                <a:latin typeface="Verdana"/>
                <a:ea typeface="Verdana"/>
                <a:cs typeface="Verdana"/>
                <a:sym typeface="Verdana"/>
              </a:rPr>
              <a:t>offset</a:t>
            </a:r>
            <a:r>
              <a:rPr lang="en" sz="1300">
                <a:solidFill>
                  <a:srgbClr val="3E4349"/>
                </a:solidFill>
                <a:highlight>
                  <a:srgbClr val="FFFFFF"/>
                </a:highlight>
                <a:latin typeface="Georgia"/>
                <a:ea typeface="Georgia"/>
                <a:cs typeface="Georgia"/>
                <a:sym typeface="Georgia"/>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A4C2F4"/>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Roboto"/>
                <a:ea typeface="Roboto"/>
                <a:cs typeface="Roboto"/>
                <a:sym typeface="Roboto"/>
              </a:rPr>
              <a:t>‹#›</a:t>
            </a:fld>
            <a:endParaRPr sz="1000">
              <a:solidFill>
                <a:schemeClr val="lt2"/>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hyperlink" Target="https://pastebin.com/h21mdUu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hyperlink" Target="https://pastebin.com/h21mdUu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core.telegram.org/bots#6-botfather" TargetMode="External"/><Relationship Id="rId4" Type="http://schemas.openxmlformats.org/officeDocument/2006/relationships/hyperlink" Target="https://core.telegram.org/bots#6-botfather" TargetMode="External"/><Relationship Id="rId5" Type="http://schemas.openxmlformats.org/officeDocument/2006/relationships/hyperlink" Target="http://telepot.readthedocs.io/en/latest/#" TargetMode="External"/><Relationship Id="rId6" Type="http://schemas.openxmlformats.org/officeDocument/2006/relationships/hyperlink" Target="http://telepot.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rotWithShape="1">
          <a:blip r:embed="rId3">
            <a:alphaModFix/>
          </a:blip>
          <a:srcRect b="0" l="13968" r="14398" t="0"/>
          <a:stretch/>
        </p:blipFill>
        <p:spPr>
          <a:xfrm>
            <a:off x="663325" y="1238425"/>
            <a:ext cx="2046975" cy="2857500"/>
          </a:xfrm>
          <a:prstGeom prst="rect">
            <a:avLst/>
          </a:prstGeom>
          <a:noFill/>
          <a:ln>
            <a:noFill/>
          </a:ln>
        </p:spPr>
      </p:pic>
      <p:pic>
        <p:nvPicPr>
          <p:cNvPr id="68" name="Shape 68"/>
          <p:cNvPicPr preferRelativeResize="0"/>
          <p:nvPr/>
        </p:nvPicPr>
        <p:blipFill>
          <a:blip r:embed="rId4">
            <a:alphaModFix/>
          </a:blip>
          <a:stretch>
            <a:fillRect/>
          </a:stretch>
        </p:blipFill>
        <p:spPr>
          <a:xfrm>
            <a:off x="3694500" y="2004800"/>
            <a:ext cx="1539075" cy="1539100"/>
          </a:xfrm>
          <a:prstGeom prst="rect">
            <a:avLst/>
          </a:prstGeom>
          <a:noFill/>
          <a:ln>
            <a:noFill/>
          </a:ln>
        </p:spPr>
      </p:pic>
      <p:pic>
        <p:nvPicPr>
          <p:cNvPr id="69" name="Shape 69"/>
          <p:cNvPicPr preferRelativeResize="0"/>
          <p:nvPr/>
        </p:nvPicPr>
        <p:blipFill>
          <a:blip r:embed="rId5">
            <a:alphaModFix/>
          </a:blip>
          <a:stretch>
            <a:fillRect/>
          </a:stretch>
        </p:blipFill>
        <p:spPr>
          <a:xfrm>
            <a:off x="6106825" y="1399188"/>
            <a:ext cx="2085627" cy="2750325"/>
          </a:xfrm>
          <a:prstGeom prst="rect">
            <a:avLst/>
          </a:prstGeom>
          <a:noFill/>
          <a:ln>
            <a:noFill/>
          </a:ln>
        </p:spPr>
      </p:pic>
      <p:sp>
        <p:nvSpPr>
          <p:cNvPr id="70" name="Shape 70"/>
          <p:cNvSpPr/>
          <p:nvPr/>
        </p:nvSpPr>
        <p:spPr>
          <a:xfrm>
            <a:off x="2821238" y="2418850"/>
            <a:ext cx="762300" cy="711000"/>
          </a:xfrm>
          <a:prstGeom prst="mathPlus">
            <a:avLst>
              <a:gd fmla="val 23520" name="adj1"/>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5344525" y="2418850"/>
            <a:ext cx="762300" cy="711000"/>
          </a:xfrm>
          <a:prstGeom prst="mathPlus">
            <a:avLst>
              <a:gd fmla="val 23520" name="adj1"/>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txBox="1"/>
          <p:nvPr/>
        </p:nvSpPr>
        <p:spPr>
          <a:xfrm>
            <a:off x="0" y="0"/>
            <a:ext cx="9144000" cy="928800"/>
          </a:xfrm>
          <a:prstGeom prst="rect">
            <a:avLst/>
          </a:prstGeom>
          <a:solidFill>
            <a:srgbClr val="FFFFFF"/>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4800">
                <a:solidFill>
                  <a:srgbClr val="674EA7"/>
                </a:solidFill>
                <a:latin typeface="Caveat"/>
                <a:ea typeface="Caveat"/>
                <a:cs typeface="Caveat"/>
                <a:sym typeface="Caveat"/>
              </a:rPr>
              <a:t>TeleBot &amp; </a:t>
            </a:r>
            <a:r>
              <a:rPr b="1" lang="en" sz="4800">
                <a:solidFill>
                  <a:srgbClr val="674EA7"/>
                </a:solidFill>
                <a:latin typeface="Caveat"/>
                <a:ea typeface="Caveat"/>
                <a:cs typeface="Caveat"/>
                <a:sym typeface="Caveat"/>
              </a:rPr>
              <a:t>Raspberry Pi</a:t>
            </a:r>
            <a:endParaRPr b="1" sz="4800">
              <a:solidFill>
                <a:srgbClr val="674EA7"/>
              </a:solidFill>
              <a:latin typeface="Caveat"/>
              <a:ea typeface="Caveat"/>
              <a:cs typeface="Caveat"/>
              <a:sym typeface="Caveat"/>
            </a:endParaRPr>
          </a:p>
        </p:txBody>
      </p:sp>
      <p:sp>
        <p:nvSpPr>
          <p:cNvPr id="73" name="Shape 73"/>
          <p:cNvSpPr txBox="1"/>
          <p:nvPr/>
        </p:nvSpPr>
        <p:spPr>
          <a:xfrm>
            <a:off x="3082650" y="3354800"/>
            <a:ext cx="2978700" cy="1184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lt1"/>
                </a:solidFill>
                <a:latin typeface="Roboto Medium"/>
                <a:ea typeface="Roboto Medium"/>
                <a:cs typeface="Roboto Medium"/>
                <a:sym typeface="Roboto Medium"/>
              </a:rPr>
              <a:t>By : Naveen Nayan</a:t>
            </a:r>
            <a:endParaRPr sz="2400">
              <a:solidFill>
                <a:schemeClr val="lt1"/>
              </a:solidFill>
              <a:latin typeface="Roboto Medium"/>
              <a:ea typeface="Roboto Medium"/>
              <a:cs typeface="Roboto Medium"/>
              <a:sym typeface="Roboto Medium"/>
            </a:endParaRPr>
          </a:p>
          <a:p>
            <a:pPr indent="0" lvl="0" marL="0">
              <a:spcBef>
                <a:spcPts val="0"/>
              </a:spcBef>
              <a:spcAft>
                <a:spcPts val="0"/>
              </a:spcAft>
              <a:buNone/>
            </a:pPr>
            <a:r>
              <a:rPr lang="en" sz="2400">
                <a:solidFill>
                  <a:schemeClr val="lt1"/>
                </a:solidFill>
                <a:latin typeface="Roboto Medium"/>
                <a:ea typeface="Roboto Medium"/>
                <a:cs typeface="Roboto Medium"/>
                <a:sym typeface="Roboto Medium"/>
              </a:rPr>
              <a:t>M.Tech(ES)</a:t>
            </a:r>
            <a:endParaRPr sz="2400">
              <a:solidFill>
                <a:schemeClr val="lt1"/>
              </a:solidFill>
              <a:latin typeface="Roboto Medium"/>
              <a:ea typeface="Roboto Medium"/>
              <a:cs typeface="Roboto Medium"/>
              <a:sym typeface="Roboto Medium"/>
            </a:endParaRPr>
          </a:p>
          <a:p>
            <a:pPr indent="0" lvl="0" marL="0">
              <a:spcBef>
                <a:spcPts val="0"/>
              </a:spcBef>
              <a:spcAft>
                <a:spcPts val="0"/>
              </a:spcAft>
              <a:buNone/>
            </a:pPr>
            <a:r>
              <a:rPr lang="en" sz="2400">
                <a:solidFill>
                  <a:schemeClr val="lt1"/>
                </a:solidFill>
                <a:latin typeface="Roboto Medium"/>
                <a:ea typeface="Roboto Medium"/>
                <a:cs typeface="Roboto Medium"/>
                <a:sym typeface="Roboto Medium"/>
              </a:rPr>
              <a:t>Batch(2016 - 2018)</a:t>
            </a:r>
            <a:endParaRPr sz="2400">
              <a:solidFill>
                <a:schemeClr val="lt1"/>
              </a:solidFill>
              <a:latin typeface="Roboto Medium"/>
              <a:ea typeface="Roboto Medium"/>
              <a:cs typeface="Roboto Medium"/>
              <a:sym typeface="Roboto Medium"/>
            </a:endParaRPr>
          </a:p>
        </p:txBody>
      </p:sp>
      <p:sp>
        <p:nvSpPr>
          <p:cNvPr id="74" name="Shape 74"/>
          <p:cNvSpPr txBox="1"/>
          <p:nvPr/>
        </p:nvSpPr>
        <p:spPr>
          <a:xfrm>
            <a:off x="-13350" y="4619925"/>
            <a:ext cx="9170700" cy="52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rgbClr val="674EA7"/>
                </a:solidFill>
                <a:latin typeface="Caveat"/>
                <a:ea typeface="Caveat"/>
                <a:cs typeface="Caveat"/>
                <a:sym typeface="Caveat"/>
              </a:rPr>
              <a:t>School of Electronics, Devi Ahilya Vishwavidyalaya Indore </a:t>
            </a:r>
            <a:endParaRPr b="1" sz="3000">
              <a:solidFill>
                <a:srgbClr val="674EA7"/>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latin typeface="Caveat"/>
                <a:ea typeface="Caveat"/>
                <a:cs typeface="Caveat"/>
                <a:sym typeface="Caveat"/>
              </a:rPr>
              <a:t>Python Framework for Telegram Bot API</a:t>
            </a:r>
            <a:endParaRPr/>
          </a:p>
        </p:txBody>
      </p:sp>
      <p:sp>
        <p:nvSpPr>
          <p:cNvPr id="139" name="Shape 139"/>
          <p:cNvSpPr txBox="1"/>
          <p:nvPr/>
        </p:nvSpPr>
        <p:spPr>
          <a:xfrm>
            <a:off x="705150" y="674150"/>
            <a:ext cx="7006200" cy="60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1C4587"/>
                </a:solidFill>
                <a:latin typeface="Roboto Medium"/>
                <a:ea typeface="Roboto Medium"/>
                <a:cs typeface="Roboto Medium"/>
                <a:sym typeface="Roboto Medium"/>
              </a:rPr>
              <a:t>An example of echo Bot</a:t>
            </a:r>
            <a:endParaRPr sz="2400">
              <a:latin typeface="Roboto Medium"/>
              <a:ea typeface="Roboto Medium"/>
              <a:cs typeface="Roboto Medium"/>
              <a:sym typeface="Roboto Medium"/>
            </a:endParaRPr>
          </a:p>
        </p:txBody>
      </p:sp>
      <p:pic>
        <p:nvPicPr>
          <p:cNvPr id="140" name="Shape 140"/>
          <p:cNvPicPr preferRelativeResize="0"/>
          <p:nvPr/>
        </p:nvPicPr>
        <p:blipFill>
          <a:blip r:embed="rId3">
            <a:alphaModFix/>
          </a:blip>
          <a:stretch>
            <a:fillRect/>
          </a:stretch>
        </p:blipFill>
        <p:spPr>
          <a:xfrm>
            <a:off x="858513" y="1159575"/>
            <a:ext cx="6699475" cy="375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1C4587"/>
                </a:solidFill>
                <a:latin typeface="Roboto Medium"/>
                <a:ea typeface="Roboto Medium"/>
                <a:cs typeface="Roboto Medium"/>
                <a:sym typeface="Roboto Medium"/>
              </a:rPr>
              <a:t>Rpi LED control using TeleBot</a:t>
            </a:r>
            <a:endParaRPr/>
          </a:p>
        </p:txBody>
      </p:sp>
      <p:pic>
        <p:nvPicPr>
          <p:cNvPr id="146" name="Shape 146"/>
          <p:cNvPicPr preferRelativeResize="0"/>
          <p:nvPr/>
        </p:nvPicPr>
        <p:blipFill rotWithShape="1">
          <a:blip r:embed="rId3">
            <a:alphaModFix/>
          </a:blip>
          <a:srcRect b="0" l="13968" r="14398" t="0"/>
          <a:stretch/>
        </p:blipFill>
        <p:spPr>
          <a:xfrm>
            <a:off x="95100" y="1823775"/>
            <a:ext cx="754625" cy="1053429"/>
          </a:xfrm>
          <a:prstGeom prst="rect">
            <a:avLst/>
          </a:prstGeom>
          <a:noFill/>
          <a:ln>
            <a:noFill/>
          </a:ln>
        </p:spPr>
      </p:pic>
      <p:pic>
        <p:nvPicPr>
          <p:cNvPr id="147" name="Shape 147"/>
          <p:cNvPicPr preferRelativeResize="0"/>
          <p:nvPr/>
        </p:nvPicPr>
        <p:blipFill>
          <a:blip r:embed="rId4">
            <a:alphaModFix/>
          </a:blip>
          <a:stretch>
            <a:fillRect/>
          </a:stretch>
        </p:blipFill>
        <p:spPr>
          <a:xfrm>
            <a:off x="849726" y="3020075"/>
            <a:ext cx="754625" cy="754625"/>
          </a:xfrm>
          <a:prstGeom prst="rect">
            <a:avLst/>
          </a:prstGeom>
          <a:noFill/>
          <a:ln>
            <a:noFill/>
          </a:ln>
        </p:spPr>
      </p:pic>
      <p:pic>
        <p:nvPicPr>
          <p:cNvPr id="148" name="Shape 148"/>
          <p:cNvPicPr preferRelativeResize="0"/>
          <p:nvPr/>
        </p:nvPicPr>
        <p:blipFill>
          <a:blip r:embed="rId5">
            <a:alphaModFix/>
          </a:blip>
          <a:stretch>
            <a:fillRect/>
          </a:stretch>
        </p:blipFill>
        <p:spPr>
          <a:xfrm>
            <a:off x="1757725" y="3079600"/>
            <a:ext cx="1359700" cy="1760800"/>
          </a:xfrm>
          <a:prstGeom prst="rect">
            <a:avLst/>
          </a:prstGeom>
          <a:noFill/>
          <a:ln>
            <a:noFill/>
          </a:ln>
        </p:spPr>
      </p:pic>
      <p:sp>
        <p:nvSpPr>
          <p:cNvPr id="149" name="Shape 149"/>
          <p:cNvSpPr/>
          <p:nvPr/>
        </p:nvSpPr>
        <p:spPr>
          <a:xfrm rot="2534376">
            <a:off x="628019" y="2860742"/>
            <a:ext cx="339168" cy="303066"/>
          </a:xfrm>
          <a:prstGeom prst="chevron">
            <a:avLst>
              <a:gd fmla="val 50000" name="adj"/>
            </a:avLst>
          </a:prstGeom>
          <a:solidFill>
            <a:srgbClr val="00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rot="2534376">
            <a:off x="1360744" y="3679892"/>
            <a:ext cx="339168" cy="303066"/>
          </a:xfrm>
          <a:prstGeom prst="chevron">
            <a:avLst>
              <a:gd fmla="val 50000" name="adj"/>
            </a:avLst>
          </a:prstGeom>
          <a:solidFill>
            <a:srgbClr val="00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txBox="1"/>
          <p:nvPr/>
        </p:nvSpPr>
        <p:spPr>
          <a:xfrm>
            <a:off x="4016850" y="363150"/>
            <a:ext cx="4246200" cy="441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b="1" lang="en">
                <a:solidFill>
                  <a:srgbClr val="000080"/>
                </a:solidFill>
                <a:highlight>
                  <a:srgbClr val="FFFFFF"/>
                </a:highlight>
              </a:rPr>
              <a:t>import </a:t>
            </a:r>
            <a:r>
              <a:rPr lang="en">
                <a:highlight>
                  <a:srgbClr val="FFFFFF"/>
                </a:highlight>
              </a:rPr>
              <a:t>time</a:t>
            </a:r>
            <a:endParaRPr>
              <a:highlight>
                <a:srgbClr val="FFFFFF"/>
              </a:highlight>
            </a:endParaRPr>
          </a:p>
          <a:p>
            <a:pPr indent="0" lvl="0" marL="0">
              <a:spcBef>
                <a:spcPts val="0"/>
              </a:spcBef>
              <a:spcAft>
                <a:spcPts val="0"/>
              </a:spcAft>
              <a:buNone/>
            </a:pPr>
            <a:r>
              <a:rPr b="1" lang="en">
                <a:solidFill>
                  <a:srgbClr val="000080"/>
                </a:solidFill>
                <a:highlight>
                  <a:srgbClr val="FFFFFF"/>
                </a:highlight>
              </a:rPr>
              <a:t>import </a:t>
            </a:r>
            <a:r>
              <a:rPr lang="en">
                <a:highlight>
                  <a:srgbClr val="FFFFFF"/>
                </a:highlight>
              </a:rPr>
              <a:t>telepot</a:t>
            </a:r>
            <a:endParaRPr>
              <a:highlight>
                <a:srgbClr val="FFFFFF"/>
              </a:highlight>
            </a:endParaRPr>
          </a:p>
          <a:p>
            <a:pPr indent="0" lvl="0" marL="0">
              <a:spcBef>
                <a:spcPts val="0"/>
              </a:spcBef>
              <a:spcAft>
                <a:spcPts val="0"/>
              </a:spcAft>
              <a:buNone/>
            </a:pPr>
            <a:r>
              <a:rPr b="1" lang="en">
                <a:solidFill>
                  <a:srgbClr val="000080"/>
                </a:solidFill>
                <a:highlight>
                  <a:srgbClr val="FFFFFF"/>
                </a:highlight>
              </a:rPr>
              <a:t>import </a:t>
            </a:r>
            <a:r>
              <a:rPr lang="en">
                <a:highlight>
                  <a:srgbClr val="FFFFFF"/>
                </a:highlight>
              </a:rPr>
              <a:t>RPi.GPIO </a:t>
            </a:r>
            <a:r>
              <a:rPr b="1" lang="en">
                <a:solidFill>
                  <a:srgbClr val="000080"/>
                </a:solidFill>
                <a:highlight>
                  <a:srgbClr val="FFFFFF"/>
                </a:highlight>
              </a:rPr>
              <a:t>as </a:t>
            </a:r>
            <a:r>
              <a:rPr lang="en">
                <a:highlight>
                  <a:srgbClr val="FFFFFF"/>
                </a:highlight>
              </a:rPr>
              <a:t>GPIO</a:t>
            </a:r>
            <a:endParaRPr>
              <a:highlight>
                <a:srgbClr val="FFFFFF"/>
              </a:highlight>
            </a:endParaRPr>
          </a:p>
          <a:p>
            <a:pPr indent="0" lvl="0" marL="0">
              <a:spcBef>
                <a:spcPts val="0"/>
              </a:spcBef>
              <a:spcAft>
                <a:spcPts val="0"/>
              </a:spcAft>
              <a:buNone/>
            </a:pPr>
            <a:r>
              <a:rPr b="1" lang="en">
                <a:solidFill>
                  <a:srgbClr val="000080"/>
                </a:solidFill>
                <a:highlight>
                  <a:srgbClr val="FFFFFF"/>
                </a:highlight>
              </a:rPr>
              <a:t>from </a:t>
            </a:r>
            <a:r>
              <a:rPr lang="en">
                <a:highlight>
                  <a:srgbClr val="FFFFFF"/>
                </a:highlight>
              </a:rPr>
              <a:t>telepot.loop </a:t>
            </a:r>
            <a:r>
              <a:rPr b="1" lang="en">
                <a:solidFill>
                  <a:srgbClr val="000080"/>
                </a:solidFill>
                <a:highlight>
                  <a:srgbClr val="FFFFFF"/>
                </a:highlight>
              </a:rPr>
              <a:t>import </a:t>
            </a:r>
            <a:r>
              <a:rPr lang="en">
                <a:highlight>
                  <a:srgbClr val="FFFFFF"/>
                </a:highlight>
              </a:rPr>
              <a:t>MessageLoop</a:t>
            </a:r>
            <a:endParaRPr>
              <a:highlight>
                <a:srgbClr val="FFFFFF"/>
              </a:highlight>
            </a:endParaRPr>
          </a:p>
          <a:p>
            <a:pPr indent="0" lvl="0" marL="0">
              <a:spcBef>
                <a:spcPts val="0"/>
              </a:spcBef>
              <a:spcAft>
                <a:spcPts val="0"/>
              </a:spcAft>
              <a:buNone/>
            </a:pPr>
            <a:r>
              <a:t/>
            </a:r>
            <a:endParaRPr>
              <a:highlight>
                <a:srgbClr val="FFFFFF"/>
              </a:highlight>
            </a:endParaRPr>
          </a:p>
          <a:p>
            <a:pPr indent="0" lvl="0" marL="0">
              <a:spcBef>
                <a:spcPts val="0"/>
              </a:spcBef>
              <a:spcAft>
                <a:spcPts val="0"/>
              </a:spcAft>
              <a:buNone/>
            </a:pPr>
            <a:r>
              <a:rPr i="1" lang="en">
                <a:solidFill>
                  <a:srgbClr val="808080"/>
                </a:solidFill>
                <a:highlight>
                  <a:srgbClr val="FFFFFF"/>
                </a:highlight>
              </a:rPr>
              <a:t>#LED</a:t>
            </a:r>
            <a:endParaRPr i="1">
              <a:solidFill>
                <a:srgbClr val="808080"/>
              </a:solidFill>
              <a:highlight>
                <a:srgbClr val="FFFFFF"/>
              </a:highlight>
            </a:endParaRPr>
          </a:p>
          <a:p>
            <a:pPr indent="0" lvl="0" marL="0">
              <a:spcBef>
                <a:spcPts val="0"/>
              </a:spcBef>
              <a:spcAft>
                <a:spcPts val="0"/>
              </a:spcAft>
              <a:buNone/>
            </a:pPr>
            <a:r>
              <a:rPr b="1" lang="en">
                <a:solidFill>
                  <a:srgbClr val="000080"/>
                </a:solidFill>
                <a:highlight>
                  <a:srgbClr val="FFFFFF"/>
                </a:highlight>
              </a:rPr>
              <a:t>def </a:t>
            </a:r>
            <a:r>
              <a:rPr lang="en">
                <a:highlight>
                  <a:srgbClr val="FFFFFF"/>
                </a:highlight>
              </a:rPr>
              <a:t>on(pin):</a:t>
            </a:r>
            <a:endParaRPr>
              <a:highlight>
                <a:srgbClr val="FFFFFF"/>
              </a:highlight>
            </a:endParaRPr>
          </a:p>
          <a:p>
            <a:pPr indent="0" lvl="0" marL="0">
              <a:spcBef>
                <a:spcPts val="0"/>
              </a:spcBef>
              <a:spcAft>
                <a:spcPts val="0"/>
              </a:spcAft>
              <a:buNone/>
            </a:pPr>
            <a:r>
              <a:rPr lang="en">
                <a:highlight>
                  <a:srgbClr val="FFFFFF"/>
                </a:highlight>
              </a:rPr>
              <a:t>   GPIO.output(pin,GPIO.HIGH)</a:t>
            </a:r>
            <a:endParaRPr>
              <a:highlight>
                <a:srgbClr val="FFFFFF"/>
              </a:highlight>
            </a:endParaRPr>
          </a:p>
          <a:p>
            <a:pPr indent="0" lvl="0" marL="0">
              <a:spcBef>
                <a:spcPts val="0"/>
              </a:spcBef>
              <a:spcAft>
                <a:spcPts val="0"/>
              </a:spcAft>
              <a:buNone/>
            </a:pPr>
            <a:r>
              <a:rPr lang="en">
                <a:highlight>
                  <a:srgbClr val="FFFFFF"/>
                </a:highlight>
              </a:rPr>
              <a:t>   </a:t>
            </a:r>
            <a:r>
              <a:rPr b="1" lang="en">
                <a:solidFill>
                  <a:srgbClr val="000080"/>
                </a:solidFill>
                <a:highlight>
                  <a:srgbClr val="FFFFFF"/>
                </a:highlight>
              </a:rPr>
              <a:t>return</a:t>
            </a:r>
            <a:endParaRPr b="1">
              <a:solidFill>
                <a:srgbClr val="000080"/>
              </a:solidFill>
              <a:highlight>
                <a:srgbClr val="FFFFFF"/>
              </a:highlight>
            </a:endParaRPr>
          </a:p>
          <a:p>
            <a:pPr indent="0" lvl="0" marL="0">
              <a:spcBef>
                <a:spcPts val="0"/>
              </a:spcBef>
              <a:spcAft>
                <a:spcPts val="0"/>
              </a:spcAft>
              <a:buNone/>
            </a:pPr>
            <a:r>
              <a:t/>
            </a:r>
            <a:endParaRPr b="1">
              <a:solidFill>
                <a:srgbClr val="000080"/>
              </a:solidFill>
              <a:highlight>
                <a:srgbClr val="FFFFFF"/>
              </a:highlight>
            </a:endParaRPr>
          </a:p>
          <a:p>
            <a:pPr indent="0" lvl="0" marL="0">
              <a:spcBef>
                <a:spcPts val="0"/>
              </a:spcBef>
              <a:spcAft>
                <a:spcPts val="0"/>
              </a:spcAft>
              <a:buNone/>
            </a:pPr>
            <a:r>
              <a:rPr b="1" lang="en">
                <a:solidFill>
                  <a:srgbClr val="000080"/>
                </a:solidFill>
                <a:highlight>
                  <a:srgbClr val="FFFFFF"/>
                </a:highlight>
              </a:rPr>
              <a:t>def </a:t>
            </a:r>
            <a:r>
              <a:rPr lang="en">
                <a:highlight>
                  <a:srgbClr val="FFFFFF"/>
                </a:highlight>
              </a:rPr>
              <a:t>off(pin):</a:t>
            </a:r>
            <a:endParaRPr>
              <a:highlight>
                <a:srgbClr val="FFFFFF"/>
              </a:highlight>
            </a:endParaRPr>
          </a:p>
          <a:p>
            <a:pPr indent="0" lvl="0" marL="0">
              <a:spcBef>
                <a:spcPts val="0"/>
              </a:spcBef>
              <a:spcAft>
                <a:spcPts val="0"/>
              </a:spcAft>
              <a:buNone/>
            </a:pPr>
            <a:r>
              <a:rPr lang="en">
                <a:highlight>
                  <a:srgbClr val="FFFFFF"/>
                </a:highlight>
              </a:rPr>
              <a:t>   GPIO.output(pin,GPIO.LOW)</a:t>
            </a:r>
            <a:endParaRPr>
              <a:highlight>
                <a:srgbClr val="FFFFFF"/>
              </a:highlight>
            </a:endParaRPr>
          </a:p>
          <a:p>
            <a:pPr indent="0" lvl="0" marL="0">
              <a:spcBef>
                <a:spcPts val="0"/>
              </a:spcBef>
              <a:spcAft>
                <a:spcPts val="0"/>
              </a:spcAft>
              <a:buNone/>
            </a:pPr>
            <a:r>
              <a:rPr lang="en">
                <a:highlight>
                  <a:srgbClr val="FFFFFF"/>
                </a:highlight>
              </a:rPr>
              <a:t>   </a:t>
            </a:r>
            <a:r>
              <a:rPr b="1" lang="en">
                <a:solidFill>
                  <a:srgbClr val="000080"/>
                </a:solidFill>
                <a:highlight>
                  <a:srgbClr val="FFFFFF"/>
                </a:highlight>
              </a:rPr>
              <a:t>Return</a:t>
            </a:r>
            <a:endParaRPr b="1">
              <a:solidFill>
                <a:srgbClr val="000080"/>
              </a:solidFill>
              <a:highlight>
                <a:srgbClr val="FFFFFF"/>
              </a:highlight>
            </a:endParaRPr>
          </a:p>
          <a:p>
            <a:pPr indent="0" lvl="0" marL="0">
              <a:spcBef>
                <a:spcPts val="0"/>
              </a:spcBef>
              <a:spcAft>
                <a:spcPts val="0"/>
              </a:spcAft>
              <a:buNone/>
            </a:pPr>
            <a:r>
              <a:t/>
            </a:r>
            <a:endParaRPr b="1">
              <a:solidFill>
                <a:srgbClr val="000080"/>
              </a:solidFill>
              <a:highlight>
                <a:srgbClr val="FFFFFF"/>
              </a:highlight>
            </a:endParaRPr>
          </a:p>
          <a:p>
            <a:pPr indent="0" lvl="0" marL="0">
              <a:spcBef>
                <a:spcPts val="0"/>
              </a:spcBef>
              <a:spcAft>
                <a:spcPts val="0"/>
              </a:spcAft>
              <a:buNone/>
            </a:pPr>
            <a:r>
              <a:rPr i="1" lang="en">
                <a:solidFill>
                  <a:srgbClr val="808080"/>
                </a:solidFill>
                <a:highlight>
                  <a:srgbClr val="FFFFFF"/>
                </a:highlight>
              </a:rPr>
              <a:t># to use Raspberry Pi board pin numbers</a:t>
            </a:r>
            <a:endParaRPr i="1">
              <a:solidFill>
                <a:srgbClr val="808080"/>
              </a:solidFill>
              <a:highlight>
                <a:srgbClr val="FFFFFF"/>
              </a:highlight>
            </a:endParaRPr>
          </a:p>
          <a:p>
            <a:pPr indent="0" lvl="0" marL="0">
              <a:spcBef>
                <a:spcPts val="0"/>
              </a:spcBef>
              <a:spcAft>
                <a:spcPts val="0"/>
              </a:spcAft>
              <a:buNone/>
            </a:pPr>
            <a:r>
              <a:rPr lang="en">
                <a:highlight>
                  <a:srgbClr val="FFFFFF"/>
                </a:highlight>
              </a:rPr>
              <a:t>GPIO.setmode(GPIO.BOARD)</a:t>
            </a:r>
            <a:endParaRPr>
              <a:highlight>
                <a:srgbClr val="FFFFFF"/>
              </a:highlight>
            </a:endParaRPr>
          </a:p>
          <a:p>
            <a:pPr indent="0" lvl="0" marL="0">
              <a:spcBef>
                <a:spcPts val="0"/>
              </a:spcBef>
              <a:spcAft>
                <a:spcPts val="0"/>
              </a:spcAft>
              <a:buNone/>
            </a:pPr>
            <a:r>
              <a:rPr i="1" lang="en">
                <a:solidFill>
                  <a:srgbClr val="808080"/>
                </a:solidFill>
                <a:highlight>
                  <a:srgbClr val="FFFFFF"/>
                </a:highlight>
              </a:rPr>
              <a:t># set up GPIO output channel</a:t>
            </a:r>
            <a:endParaRPr i="1">
              <a:solidFill>
                <a:srgbClr val="808080"/>
              </a:solidFill>
              <a:highlight>
                <a:srgbClr val="FFFFFF"/>
              </a:highlight>
            </a:endParaRPr>
          </a:p>
          <a:p>
            <a:pPr indent="0" lvl="0" marL="0">
              <a:spcBef>
                <a:spcPts val="0"/>
              </a:spcBef>
              <a:spcAft>
                <a:spcPts val="0"/>
              </a:spcAft>
              <a:buNone/>
            </a:pPr>
            <a:r>
              <a:rPr lang="en">
                <a:highlight>
                  <a:srgbClr val="FFFFFF"/>
                </a:highlight>
              </a:rPr>
              <a:t>GPIO.setup(</a:t>
            </a:r>
            <a:r>
              <a:rPr lang="en">
                <a:solidFill>
                  <a:srgbClr val="0000FF"/>
                </a:solidFill>
                <a:highlight>
                  <a:srgbClr val="FFFFFF"/>
                </a:highlight>
              </a:rPr>
              <a:t>11</a:t>
            </a:r>
            <a:r>
              <a:rPr lang="en">
                <a:highlight>
                  <a:srgbClr val="FFFFFF"/>
                </a:highlight>
              </a:rPr>
              <a:t>, GPIO.OUT)</a:t>
            </a:r>
            <a:endParaRPr/>
          </a:p>
        </p:txBody>
      </p:sp>
      <p:sp>
        <p:nvSpPr>
          <p:cNvPr id="152" name="Shape 152"/>
          <p:cNvSpPr txBox="1"/>
          <p:nvPr/>
        </p:nvSpPr>
        <p:spPr>
          <a:xfrm>
            <a:off x="226075" y="1228500"/>
            <a:ext cx="3000000" cy="45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u="sng">
                <a:solidFill>
                  <a:srgbClr val="FF0000"/>
                </a:solidFill>
                <a:hlinkClick r:id="rId6"/>
              </a:rPr>
              <a:t>https://pastebin.com/h21mdUuk</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1C4587"/>
                </a:solidFill>
                <a:latin typeface="Roboto Medium"/>
                <a:ea typeface="Roboto Medium"/>
                <a:cs typeface="Roboto Medium"/>
                <a:sym typeface="Roboto Medium"/>
              </a:rPr>
              <a:t>Rpi LED control using TeleBot</a:t>
            </a:r>
            <a:endParaRPr/>
          </a:p>
        </p:txBody>
      </p:sp>
      <p:pic>
        <p:nvPicPr>
          <p:cNvPr id="158" name="Shape 158"/>
          <p:cNvPicPr preferRelativeResize="0"/>
          <p:nvPr/>
        </p:nvPicPr>
        <p:blipFill rotWithShape="1">
          <a:blip r:embed="rId3">
            <a:alphaModFix/>
          </a:blip>
          <a:srcRect b="0" l="13968" r="14398" t="0"/>
          <a:stretch/>
        </p:blipFill>
        <p:spPr>
          <a:xfrm>
            <a:off x="95100" y="1823775"/>
            <a:ext cx="754625" cy="1053429"/>
          </a:xfrm>
          <a:prstGeom prst="rect">
            <a:avLst/>
          </a:prstGeom>
          <a:noFill/>
          <a:ln>
            <a:noFill/>
          </a:ln>
        </p:spPr>
      </p:pic>
      <p:pic>
        <p:nvPicPr>
          <p:cNvPr id="159" name="Shape 159"/>
          <p:cNvPicPr preferRelativeResize="0"/>
          <p:nvPr/>
        </p:nvPicPr>
        <p:blipFill>
          <a:blip r:embed="rId4">
            <a:alphaModFix/>
          </a:blip>
          <a:stretch>
            <a:fillRect/>
          </a:stretch>
        </p:blipFill>
        <p:spPr>
          <a:xfrm>
            <a:off x="849726" y="3020075"/>
            <a:ext cx="754625" cy="754625"/>
          </a:xfrm>
          <a:prstGeom prst="rect">
            <a:avLst/>
          </a:prstGeom>
          <a:noFill/>
          <a:ln>
            <a:noFill/>
          </a:ln>
        </p:spPr>
      </p:pic>
      <p:pic>
        <p:nvPicPr>
          <p:cNvPr id="160" name="Shape 160"/>
          <p:cNvPicPr preferRelativeResize="0"/>
          <p:nvPr/>
        </p:nvPicPr>
        <p:blipFill>
          <a:blip r:embed="rId5">
            <a:alphaModFix/>
          </a:blip>
          <a:stretch>
            <a:fillRect/>
          </a:stretch>
        </p:blipFill>
        <p:spPr>
          <a:xfrm>
            <a:off x="1757725" y="3079600"/>
            <a:ext cx="1359700" cy="1760800"/>
          </a:xfrm>
          <a:prstGeom prst="rect">
            <a:avLst/>
          </a:prstGeom>
          <a:noFill/>
          <a:ln>
            <a:noFill/>
          </a:ln>
        </p:spPr>
      </p:pic>
      <p:sp>
        <p:nvSpPr>
          <p:cNvPr id="161" name="Shape 161"/>
          <p:cNvSpPr/>
          <p:nvPr/>
        </p:nvSpPr>
        <p:spPr>
          <a:xfrm rot="2534376">
            <a:off x="628019" y="2860742"/>
            <a:ext cx="339168" cy="303066"/>
          </a:xfrm>
          <a:prstGeom prst="chevron">
            <a:avLst>
              <a:gd fmla="val 50000" name="adj"/>
            </a:avLst>
          </a:prstGeom>
          <a:solidFill>
            <a:srgbClr val="00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rot="2534376">
            <a:off x="1360744" y="3679892"/>
            <a:ext cx="339168" cy="303066"/>
          </a:xfrm>
          <a:prstGeom prst="chevron">
            <a:avLst>
              <a:gd fmla="val 50000" name="adj"/>
            </a:avLst>
          </a:prstGeom>
          <a:solidFill>
            <a:srgbClr val="00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txBox="1"/>
          <p:nvPr/>
        </p:nvSpPr>
        <p:spPr>
          <a:xfrm>
            <a:off x="3905250" y="357800"/>
            <a:ext cx="4572000" cy="473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00080"/>
                </a:solidFill>
                <a:highlight>
                  <a:srgbClr val="FFFFFF"/>
                </a:highlight>
              </a:rPr>
              <a:t>def </a:t>
            </a:r>
            <a:r>
              <a:rPr lang="en">
                <a:highlight>
                  <a:srgbClr val="FFFFFF"/>
                </a:highlight>
              </a:rPr>
              <a:t>handle(msg):</a:t>
            </a:r>
            <a:endParaRPr>
              <a:highlight>
                <a:srgbClr val="FFFFFF"/>
              </a:highlight>
            </a:endParaRPr>
          </a:p>
          <a:p>
            <a:pPr indent="0" lvl="0" marL="0" rtl="0">
              <a:spcBef>
                <a:spcPts val="0"/>
              </a:spcBef>
              <a:spcAft>
                <a:spcPts val="0"/>
              </a:spcAft>
              <a:buNone/>
            </a:pPr>
            <a:r>
              <a:rPr lang="en">
                <a:highlight>
                  <a:srgbClr val="FFFFFF"/>
                </a:highlight>
              </a:rPr>
              <a:t>   </a:t>
            </a:r>
            <a:r>
              <a:rPr b="1" lang="en">
                <a:solidFill>
                  <a:srgbClr val="000080"/>
                </a:solidFill>
                <a:highlight>
                  <a:srgbClr val="FFFFFF"/>
                </a:highlight>
              </a:rPr>
              <a:t>print </a:t>
            </a:r>
            <a:r>
              <a:rPr lang="en">
                <a:highlight>
                  <a:srgbClr val="FFFFFF"/>
                </a:highlight>
              </a:rPr>
              <a:t>msg</a:t>
            </a:r>
            <a:endParaRPr>
              <a:highlight>
                <a:srgbClr val="FFFFFF"/>
              </a:highlight>
            </a:endParaRPr>
          </a:p>
          <a:p>
            <a:pPr indent="0" lvl="0" marL="0" rtl="0">
              <a:spcBef>
                <a:spcPts val="0"/>
              </a:spcBef>
              <a:spcAft>
                <a:spcPts val="0"/>
              </a:spcAft>
              <a:buNone/>
            </a:pPr>
            <a:r>
              <a:rPr lang="en">
                <a:highlight>
                  <a:srgbClr val="FFFFFF"/>
                </a:highlight>
              </a:rPr>
              <a:t>   chat_id = msg[</a:t>
            </a:r>
            <a:r>
              <a:rPr b="1" lang="en">
                <a:solidFill>
                  <a:srgbClr val="008000"/>
                </a:solidFill>
                <a:highlight>
                  <a:srgbClr val="FFFFFF"/>
                </a:highlight>
              </a:rPr>
              <a:t>'chat'</a:t>
            </a:r>
            <a:r>
              <a:rPr lang="en">
                <a:highlight>
                  <a:srgbClr val="FFFFFF"/>
                </a:highlight>
              </a:rPr>
              <a:t>][</a:t>
            </a:r>
            <a:r>
              <a:rPr b="1" lang="en">
                <a:solidFill>
                  <a:srgbClr val="008000"/>
                </a:solidFill>
                <a:highlight>
                  <a:srgbClr val="FFFFFF"/>
                </a:highlight>
              </a:rPr>
              <a:t>'id'</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a:t>
            </a:r>
            <a:r>
              <a:rPr b="1" lang="en">
                <a:solidFill>
                  <a:srgbClr val="000080"/>
                </a:solidFill>
                <a:highlight>
                  <a:srgbClr val="FFFFFF"/>
                </a:highlight>
              </a:rPr>
              <a:t>print </a:t>
            </a:r>
            <a:r>
              <a:rPr lang="en">
                <a:highlight>
                  <a:srgbClr val="FFFFFF"/>
                </a:highlight>
              </a:rPr>
              <a:t>chat_id</a:t>
            </a:r>
            <a:endParaRPr>
              <a:highlight>
                <a:srgbClr val="FFFFFF"/>
              </a:highlight>
            </a:endParaRPr>
          </a:p>
          <a:p>
            <a:pPr indent="0" lvl="0" marL="0" rtl="0">
              <a:spcBef>
                <a:spcPts val="0"/>
              </a:spcBef>
              <a:spcAft>
                <a:spcPts val="0"/>
              </a:spcAft>
              <a:buNone/>
            </a:pPr>
            <a:r>
              <a:rPr lang="en">
                <a:highlight>
                  <a:srgbClr val="FFFFFF"/>
                </a:highlight>
              </a:rPr>
              <a:t>   command = msg[</a:t>
            </a:r>
            <a:r>
              <a:rPr b="1" lang="en">
                <a:solidFill>
                  <a:srgbClr val="008000"/>
                </a:solidFill>
                <a:highlight>
                  <a:srgbClr val="FFFFFF"/>
                </a:highlight>
              </a:rPr>
              <a:t>'text'</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a:t>
            </a:r>
            <a:r>
              <a:rPr b="1" lang="en">
                <a:solidFill>
                  <a:srgbClr val="000080"/>
                </a:solidFill>
                <a:highlight>
                  <a:srgbClr val="FFFFFF"/>
                </a:highlight>
              </a:rPr>
              <a:t>print </a:t>
            </a:r>
            <a:r>
              <a:rPr b="1" lang="en">
                <a:solidFill>
                  <a:srgbClr val="008000"/>
                </a:solidFill>
                <a:highlight>
                  <a:srgbClr val="FFFFFF"/>
                </a:highlight>
              </a:rPr>
              <a:t>'Got command: %s' </a:t>
            </a:r>
            <a:r>
              <a:rPr lang="en">
                <a:highlight>
                  <a:srgbClr val="FFFFFF"/>
                </a:highlight>
              </a:rPr>
              <a:t>% command</a:t>
            </a:r>
            <a:endParaRPr>
              <a:highlight>
                <a:srgbClr val="FFFFFF"/>
              </a:highlight>
            </a:endParaRPr>
          </a:p>
          <a:p>
            <a:pPr indent="0" lvl="0" marL="0" rtl="0">
              <a:spcBef>
                <a:spcPts val="0"/>
              </a:spcBef>
              <a:spcAft>
                <a:spcPts val="0"/>
              </a:spcAft>
              <a:buNone/>
            </a:pPr>
            <a:r>
              <a:t/>
            </a:r>
            <a:endParaRPr>
              <a:highlight>
                <a:srgbClr val="FFFFFF"/>
              </a:highlight>
            </a:endParaRPr>
          </a:p>
          <a:p>
            <a:pPr indent="0" lvl="0" marL="0" rtl="0">
              <a:spcBef>
                <a:spcPts val="0"/>
              </a:spcBef>
              <a:spcAft>
                <a:spcPts val="0"/>
              </a:spcAft>
              <a:buNone/>
            </a:pPr>
            <a:r>
              <a:rPr lang="en">
                <a:highlight>
                  <a:srgbClr val="FFFFFF"/>
                </a:highlight>
              </a:rPr>
              <a:t>   </a:t>
            </a:r>
            <a:r>
              <a:rPr b="1" lang="en">
                <a:solidFill>
                  <a:srgbClr val="000080"/>
                </a:solidFill>
                <a:highlight>
                  <a:srgbClr val="FFFFFF"/>
                </a:highlight>
              </a:rPr>
              <a:t>if </a:t>
            </a:r>
            <a:r>
              <a:rPr lang="en">
                <a:highlight>
                  <a:srgbClr val="FFFFFF"/>
                </a:highlight>
              </a:rPr>
              <a:t>command == </a:t>
            </a:r>
            <a:r>
              <a:rPr b="1" lang="en">
                <a:solidFill>
                  <a:srgbClr val="008000"/>
                </a:solidFill>
                <a:highlight>
                  <a:srgbClr val="FFFFFF"/>
                </a:highlight>
              </a:rPr>
              <a:t>'on'</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bot.sendMessage(chat_id, </a:t>
            </a:r>
            <a:r>
              <a:rPr b="1" lang="en">
                <a:solidFill>
                  <a:srgbClr val="008000"/>
                </a:solidFill>
                <a:highlight>
                  <a:srgbClr val="FFFFFF"/>
                </a:highlight>
              </a:rPr>
              <a:t>"set led on"</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on(</a:t>
            </a:r>
            <a:r>
              <a:rPr lang="en">
                <a:solidFill>
                  <a:srgbClr val="0000FF"/>
                </a:solidFill>
                <a:highlight>
                  <a:srgbClr val="FFFFFF"/>
                </a:highlight>
              </a:rPr>
              <a:t>11</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a:t>
            </a:r>
            <a:r>
              <a:rPr b="1" lang="en">
                <a:solidFill>
                  <a:srgbClr val="000080"/>
                </a:solidFill>
                <a:highlight>
                  <a:srgbClr val="FFFFFF"/>
                </a:highlight>
              </a:rPr>
              <a:t>elif </a:t>
            </a:r>
            <a:r>
              <a:rPr lang="en">
                <a:highlight>
                  <a:srgbClr val="FFFFFF"/>
                </a:highlight>
              </a:rPr>
              <a:t>command ==</a:t>
            </a:r>
            <a:r>
              <a:rPr b="1" lang="en">
                <a:solidFill>
                  <a:srgbClr val="008000"/>
                </a:solidFill>
                <a:highlight>
                  <a:srgbClr val="FFFFFF"/>
                </a:highlight>
              </a:rPr>
              <a:t>'off'</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bot.sendMessage(chat_id, </a:t>
            </a:r>
            <a:r>
              <a:rPr b="1" lang="en">
                <a:solidFill>
                  <a:srgbClr val="008000"/>
                </a:solidFill>
                <a:highlight>
                  <a:srgbClr val="FFFFFF"/>
                </a:highlight>
              </a:rPr>
              <a:t>"set led off"</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off(</a:t>
            </a:r>
            <a:r>
              <a:rPr lang="en">
                <a:solidFill>
                  <a:srgbClr val="0000FF"/>
                </a:solidFill>
                <a:highlight>
                  <a:srgbClr val="FFFFFF"/>
                </a:highlight>
              </a:rPr>
              <a:t>11</a:t>
            </a:r>
            <a:r>
              <a:rPr lang="en">
                <a:highlight>
                  <a:srgbClr val="FFFFFF"/>
                </a:highlight>
              </a:rPr>
              <a:t>)</a:t>
            </a:r>
            <a:endParaRPr i="1">
              <a:solidFill>
                <a:srgbClr val="808080"/>
              </a:solidFill>
              <a:highlight>
                <a:srgbClr val="FFFFFF"/>
              </a:highlight>
            </a:endParaRPr>
          </a:p>
          <a:p>
            <a:pPr indent="0" lvl="0" marL="0" rtl="0">
              <a:spcBef>
                <a:spcPts val="0"/>
              </a:spcBef>
              <a:spcAft>
                <a:spcPts val="0"/>
              </a:spcAft>
              <a:buNone/>
            </a:pPr>
            <a:r>
              <a:t/>
            </a:r>
            <a:endParaRPr i="1">
              <a:solidFill>
                <a:srgbClr val="808080"/>
              </a:solidFill>
              <a:highlight>
                <a:srgbClr val="FFFFFF"/>
              </a:highlight>
            </a:endParaRPr>
          </a:p>
          <a:p>
            <a:pPr indent="0" lvl="0" marL="0" rtl="0">
              <a:spcBef>
                <a:spcPts val="0"/>
              </a:spcBef>
              <a:spcAft>
                <a:spcPts val="0"/>
              </a:spcAft>
              <a:buNone/>
            </a:pPr>
            <a:r>
              <a:rPr lang="en">
                <a:highlight>
                  <a:srgbClr val="FFFFFF"/>
                </a:highlight>
              </a:rPr>
              <a:t>bot = telepot.Bot(</a:t>
            </a:r>
            <a:r>
              <a:rPr b="1" lang="en">
                <a:solidFill>
                  <a:srgbClr val="008000"/>
                </a:solidFill>
                <a:highlight>
                  <a:srgbClr val="FFFFFF"/>
                </a:highlight>
              </a:rPr>
              <a:t>"************** YOUR TOKEN HERE ***************"</a:t>
            </a:r>
            <a:r>
              <a:rPr lang="en">
                <a:highlight>
                  <a:srgbClr val="FFFFFF"/>
                </a:highlight>
              </a:rPr>
              <a:t>)</a:t>
            </a:r>
            <a:endParaRPr i="1">
              <a:solidFill>
                <a:srgbClr val="808080"/>
              </a:solidFill>
              <a:highlight>
                <a:srgbClr val="FFFFFF"/>
              </a:highlight>
            </a:endParaRPr>
          </a:p>
          <a:p>
            <a:pPr indent="0" lvl="0" marL="0" rtl="0">
              <a:spcBef>
                <a:spcPts val="0"/>
              </a:spcBef>
              <a:spcAft>
                <a:spcPts val="0"/>
              </a:spcAft>
              <a:buNone/>
            </a:pPr>
            <a:r>
              <a:rPr lang="en">
                <a:highlight>
                  <a:srgbClr val="FFFFFF"/>
                </a:highlight>
              </a:rPr>
              <a:t>MessageLoop(bot, handle).run_as_thread()</a:t>
            </a:r>
            <a:endParaRPr>
              <a:highlight>
                <a:srgbClr val="FFFFFF"/>
              </a:highlight>
            </a:endParaRPr>
          </a:p>
          <a:p>
            <a:pPr indent="0" lvl="0" marL="0" rtl="0">
              <a:spcBef>
                <a:spcPts val="0"/>
              </a:spcBef>
              <a:spcAft>
                <a:spcPts val="0"/>
              </a:spcAft>
              <a:buNone/>
            </a:pPr>
            <a:r>
              <a:rPr b="1" lang="en">
                <a:solidFill>
                  <a:srgbClr val="000080"/>
                </a:solidFill>
                <a:highlight>
                  <a:srgbClr val="FFFFFF"/>
                </a:highlight>
              </a:rPr>
              <a:t>print </a:t>
            </a:r>
            <a:r>
              <a:rPr b="1" lang="en">
                <a:solidFill>
                  <a:srgbClr val="008000"/>
                </a:solidFill>
                <a:highlight>
                  <a:srgbClr val="FFFFFF"/>
                </a:highlight>
              </a:rPr>
              <a:t>'I am listening...'</a:t>
            </a:r>
            <a:endParaRPr b="1">
              <a:solidFill>
                <a:srgbClr val="008000"/>
              </a:solidFill>
              <a:highlight>
                <a:srgbClr val="FFFFFF"/>
              </a:highlight>
            </a:endParaRPr>
          </a:p>
          <a:p>
            <a:pPr indent="0" lvl="0" marL="0" rtl="0">
              <a:spcBef>
                <a:spcPts val="0"/>
              </a:spcBef>
              <a:spcAft>
                <a:spcPts val="0"/>
              </a:spcAft>
              <a:buNone/>
            </a:pPr>
            <a:r>
              <a:t/>
            </a:r>
            <a:endParaRPr b="1">
              <a:solidFill>
                <a:srgbClr val="008000"/>
              </a:solidFill>
              <a:highlight>
                <a:srgbClr val="FFFFFF"/>
              </a:highlight>
            </a:endParaRPr>
          </a:p>
          <a:p>
            <a:pPr indent="0" lvl="0" marL="0" rtl="0">
              <a:spcBef>
                <a:spcPts val="0"/>
              </a:spcBef>
              <a:spcAft>
                <a:spcPts val="0"/>
              </a:spcAft>
              <a:buNone/>
            </a:pPr>
            <a:r>
              <a:rPr b="1" lang="en">
                <a:solidFill>
                  <a:srgbClr val="000080"/>
                </a:solidFill>
                <a:highlight>
                  <a:srgbClr val="FFFFFF"/>
                </a:highlight>
              </a:rPr>
              <a:t>while </a:t>
            </a:r>
            <a:r>
              <a:rPr lang="en">
                <a:solidFill>
                  <a:srgbClr val="0000FF"/>
                </a:solidFill>
                <a:highlight>
                  <a:srgbClr val="FFFFFF"/>
                </a:highlight>
              </a:rPr>
              <a:t>1</a:t>
            </a:r>
            <a:r>
              <a:rPr lang="en">
                <a:highlight>
                  <a:srgbClr val="FFFFFF"/>
                </a:highlight>
              </a:rPr>
              <a:t>:</a:t>
            </a:r>
            <a:endParaRPr>
              <a:highlight>
                <a:srgbClr val="FFFFFF"/>
              </a:highlight>
            </a:endParaRPr>
          </a:p>
          <a:p>
            <a:pPr indent="0" lvl="0" marL="0" rtl="0">
              <a:spcBef>
                <a:spcPts val="0"/>
              </a:spcBef>
              <a:spcAft>
                <a:spcPts val="0"/>
              </a:spcAft>
              <a:buNone/>
            </a:pPr>
            <a:r>
              <a:rPr lang="en">
                <a:highlight>
                  <a:srgbClr val="FFFFFF"/>
                </a:highlight>
              </a:rPr>
              <a:t>    time.sleep(</a:t>
            </a:r>
            <a:r>
              <a:rPr lang="en">
                <a:solidFill>
                  <a:srgbClr val="0000FF"/>
                </a:solidFill>
                <a:highlight>
                  <a:srgbClr val="FFFFFF"/>
                </a:highlight>
              </a:rPr>
              <a:t>10</a:t>
            </a:r>
            <a:r>
              <a:rPr lang="en">
                <a:highlight>
                  <a:srgbClr val="FFFFFF"/>
                </a:highlight>
              </a:rPr>
              <a:t>)</a:t>
            </a:r>
            <a:endParaRPr>
              <a:highlight>
                <a:srgbClr val="FFFFFF"/>
              </a:highlight>
            </a:endParaRPr>
          </a:p>
          <a:p>
            <a:pPr indent="0" lvl="0" marL="0" rtl="0">
              <a:spcBef>
                <a:spcPts val="0"/>
              </a:spcBef>
              <a:spcAft>
                <a:spcPts val="0"/>
              </a:spcAft>
              <a:buNone/>
            </a:pPr>
            <a:r>
              <a:t/>
            </a:r>
            <a:endParaRPr/>
          </a:p>
        </p:txBody>
      </p:sp>
      <p:sp>
        <p:nvSpPr>
          <p:cNvPr id="164" name="Shape 164"/>
          <p:cNvSpPr txBox="1"/>
          <p:nvPr/>
        </p:nvSpPr>
        <p:spPr>
          <a:xfrm>
            <a:off x="226075" y="1228500"/>
            <a:ext cx="3000000" cy="45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u="sng">
                <a:solidFill>
                  <a:srgbClr val="FF0000"/>
                </a:solidFill>
                <a:hlinkClick r:id="rId6"/>
              </a:rPr>
              <a:t>https://pastebin.com/h21mdUuk</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27550" y="16350"/>
            <a:ext cx="76617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solidFill>
                  <a:srgbClr val="000000"/>
                </a:solidFill>
              </a:rPr>
              <a:t>Reference</a:t>
            </a:r>
            <a:endParaRPr sz="2400">
              <a:solidFill>
                <a:srgbClr val="000000"/>
              </a:solidFill>
            </a:endParaRPr>
          </a:p>
        </p:txBody>
      </p:sp>
      <p:sp>
        <p:nvSpPr>
          <p:cNvPr id="170" name="Shape 170"/>
          <p:cNvSpPr txBox="1"/>
          <p:nvPr/>
        </p:nvSpPr>
        <p:spPr>
          <a:xfrm>
            <a:off x="827550" y="1023925"/>
            <a:ext cx="7488900" cy="352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highlight>
                  <a:srgbClr val="FFFFFF"/>
                </a:highlight>
                <a:latin typeface="Times New Roman"/>
                <a:ea typeface="Times New Roman"/>
                <a:cs typeface="Times New Roman"/>
                <a:sym typeface="Times New Roman"/>
              </a:rPr>
              <a:t>[1]"Bots: An introduction for developers", </a:t>
            </a:r>
            <a:r>
              <a:rPr i="1" lang="en">
                <a:highlight>
                  <a:srgbClr val="FFFFFF"/>
                </a:highlight>
                <a:latin typeface="Times New Roman"/>
                <a:ea typeface="Times New Roman"/>
                <a:cs typeface="Times New Roman"/>
                <a:sym typeface="Times New Roman"/>
              </a:rPr>
              <a:t>Core.telegram.org</a:t>
            </a:r>
            <a:r>
              <a:rPr lang="en">
                <a:highlight>
                  <a:srgbClr val="FFFFFF"/>
                </a:highlight>
                <a:latin typeface="Times New Roman"/>
                <a:ea typeface="Times New Roman"/>
                <a:cs typeface="Times New Roman"/>
                <a:sym typeface="Times New Roman"/>
              </a:rPr>
              <a:t>, 2018. [Online]. Available: </a:t>
            </a:r>
            <a:r>
              <a:rPr lang="en" u="sng">
                <a:highlight>
                  <a:srgbClr val="FFFFFF"/>
                </a:highlight>
                <a:latin typeface="Times New Roman"/>
                <a:ea typeface="Times New Roman"/>
                <a:cs typeface="Times New Roman"/>
                <a:sym typeface="Times New Roman"/>
                <a:hlinkClick r:id="rId3"/>
              </a:rPr>
              <a:t>https://core.telegram.org/bots#6-botfather</a:t>
            </a:r>
            <a:r>
              <a:rPr lang="en">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a:highlight>
                  <a:srgbClr val="FFFFFF"/>
                </a:highlight>
                <a:latin typeface="Times New Roman"/>
                <a:ea typeface="Times New Roman"/>
                <a:cs typeface="Times New Roman"/>
                <a:sym typeface="Times New Roman"/>
              </a:rPr>
              <a:t>[3]"Bots: An introduction for developers", </a:t>
            </a:r>
            <a:r>
              <a:rPr i="1" lang="en">
                <a:highlight>
                  <a:srgbClr val="FFFFFF"/>
                </a:highlight>
                <a:latin typeface="Times New Roman"/>
                <a:ea typeface="Times New Roman"/>
                <a:cs typeface="Times New Roman"/>
                <a:sym typeface="Times New Roman"/>
              </a:rPr>
              <a:t>Core.telegram.org</a:t>
            </a:r>
            <a:r>
              <a:rPr lang="en">
                <a:highlight>
                  <a:srgbClr val="FFFFFF"/>
                </a:highlight>
                <a:latin typeface="Times New Roman"/>
                <a:ea typeface="Times New Roman"/>
                <a:cs typeface="Times New Roman"/>
                <a:sym typeface="Times New Roman"/>
              </a:rPr>
              <a:t>, 2018. [Online]. Available: </a:t>
            </a:r>
            <a:r>
              <a:rPr lang="en" u="sng">
                <a:highlight>
                  <a:srgbClr val="FFFFFF"/>
                </a:highlight>
                <a:latin typeface="Times New Roman"/>
                <a:ea typeface="Times New Roman"/>
                <a:cs typeface="Times New Roman"/>
                <a:sym typeface="Times New Roman"/>
                <a:hlinkClick r:id="rId4"/>
              </a:rPr>
              <a:t>https://core.telegram.org/bots#6-botfather</a:t>
            </a:r>
            <a:r>
              <a:rPr lang="en">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a:highlight>
                  <a:srgbClr val="FFFFFF"/>
                </a:highlight>
                <a:latin typeface="Times New Roman"/>
                <a:ea typeface="Times New Roman"/>
                <a:cs typeface="Times New Roman"/>
                <a:sym typeface="Times New Roman"/>
              </a:rPr>
              <a:t>[2]"Introduction — telepot 12.5 documentation", </a:t>
            </a:r>
            <a:r>
              <a:rPr i="1" lang="en">
                <a:highlight>
                  <a:srgbClr val="FFFFFF"/>
                </a:highlight>
                <a:latin typeface="Times New Roman"/>
                <a:ea typeface="Times New Roman"/>
                <a:cs typeface="Times New Roman"/>
                <a:sym typeface="Times New Roman"/>
              </a:rPr>
              <a:t>Telepot.readthedocs.io</a:t>
            </a:r>
            <a:r>
              <a:rPr lang="en">
                <a:highlight>
                  <a:srgbClr val="FFFFFF"/>
                </a:highlight>
                <a:latin typeface="Times New Roman"/>
                <a:ea typeface="Times New Roman"/>
                <a:cs typeface="Times New Roman"/>
                <a:sym typeface="Times New Roman"/>
              </a:rPr>
              <a:t>, 2018. [Online]. Available: </a:t>
            </a:r>
            <a:r>
              <a:rPr lang="en" u="sng">
                <a:highlight>
                  <a:srgbClr val="FFFFFF"/>
                </a:highlight>
                <a:latin typeface="Times New Roman"/>
                <a:ea typeface="Times New Roman"/>
                <a:cs typeface="Times New Roman"/>
                <a:sym typeface="Times New Roman"/>
                <a:hlinkClick r:id="rId5"/>
              </a:rPr>
              <a:t>http://telepot.readthedocs.io/en/latest/#</a:t>
            </a:r>
            <a:r>
              <a:rPr lang="en">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rtl="0">
              <a:spcBef>
                <a:spcPts val="0"/>
              </a:spcBef>
              <a:spcAft>
                <a:spcPts val="0"/>
              </a:spcAft>
              <a:buNone/>
            </a:pPr>
            <a:r>
              <a:rPr lang="en">
                <a:highlight>
                  <a:srgbClr val="FFFFFF"/>
                </a:highlight>
                <a:latin typeface="Times New Roman"/>
                <a:ea typeface="Times New Roman"/>
                <a:cs typeface="Times New Roman"/>
                <a:sym typeface="Times New Roman"/>
              </a:rPr>
              <a:t>[4]"Introduction — telepot 12.5 documentation", </a:t>
            </a:r>
            <a:r>
              <a:rPr i="1" lang="en">
                <a:highlight>
                  <a:srgbClr val="FFFFFF"/>
                </a:highlight>
                <a:latin typeface="Times New Roman"/>
                <a:ea typeface="Times New Roman"/>
                <a:cs typeface="Times New Roman"/>
                <a:sym typeface="Times New Roman"/>
              </a:rPr>
              <a:t>Telepot.readthedocs.io</a:t>
            </a:r>
            <a:r>
              <a:rPr lang="en">
                <a:highlight>
                  <a:srgbClr val="FFFFFF"/>
                </a:highlight>
                <a:latin typeface="Times New Roman"/>
                <a:ea typeface="Times New Roman"/>
                <a:cs typeface="Times New Roman"/>
                <a:sym typeface="Times New Roman"/>
              </a:rPr>
              <a:t>, 2018. [Online]. Available: </a:t>
            </a:r>
            <a:r>
              <a:rPr lang="en" u="sng">
                <a:highlight>
                  <a:srgbClr val="FFFFFF"/>
                </a:highlight>
                <a:latin typeface="Times New Roman"/>
                <a:ea typeface="Times New Roman"/>
                <a:cs typeface="Times New Roman"/>
                <a:sym typeface="Times New Roman"/>
                <a:hlinkClick r:id="rId6"/>
              </a:rPr>
              <a:t>http://telepot.readthedocs.io/en/latest/#</a:t>
            </a:r>
            <a:r>
              <a:rPr lang="en">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2" type="body"/>
          </p:nvPr>
        </p:nvSpPr>
        <p:spPr>
          <a:xfrm>
            <a:off x="4756050" y="1686475"/>
            <a:ext cx="4197900" cy="26184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sz="2000">
                <a:solidFill>
                  <a:srgbClr val="000000"/>
                </a:solidFill>
                <a:latin typeface="Roboto Medium"/>
                <a:ea typeface="Roboto Medium"/>
                <a:cs typeface="Roboto Medium"/>
                <a:sym typeface="Roboto Medium"/>
              </a:rPr>
              <a:t>A computer program designed to simulate conversation with human users, especially over the Internet. Examples include Apple Siri, Google Allo, Microsoft Cortana etc. </a:t>
            </a:r>
            <a:endParaRPr sz="2000">
              <a:solidFill>
                <a:srgbClr val="000000"/>
              </a:solidFill>
              <a:latin typeface="Roboto Medium"/>
              <a:ea typeface="Roboto Medium"/>
              <a:cs typeface="Roboto Medium"/>
              <a:sym typeface="Roboto Medium"/>
            </a:endParaRPr>
          </a:p>
        </p:txBody>
      </p:sp>
      <p:pic>
        <p:nvPicPr>
          <p:cNvPr id="80" name="Shape 80"/>
          <p:cNvPicPr preferRelativeResize="0"/>
          <p:nvPr/>
        </p:nvPicPr>
        <p:blipFill>
          <a:blip r:embed="rId3">
            <a:alphaModFix/>
          </a:blip>
          <a:stretch>
            <a:fillRect/>
          </a:stretch>
        </p:blipFill>
        <p:spPr>
          <a:xfrm>
            <a:off x="818675" y="1033075"/>
            <a:ext cx="2807275" cy="2807275"/>
          </a:xfrm>
          <a:prstGeom prst="rect">
            <a:avLst/>
          </a:prstGeom>
          <a:noFill/>
          <a:ln>
            <a:noFill/>
          </a:ln>
        </p:spPr>
      </p:pic>
      <p:sp>
        <p:nvSpPr>
          <p:cNvPr id="81" name="Shape 81"/>
          <p:cNvSpPr txBox="1"/>
          <p:nvPr/>
        </p:nvSpPr>
        <p:spPr>
          <a:xfrm>
            <a:off x="4566000" y="629375"/>
            <a:ext cx="4578000" cy="83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600">
                <a:latin typeface="Caveat"/>
                <a:ea typeface="Caveat"/>
                <a:cs typeface="Caveat"/>
                <a:sym typeface="Caveat"/>
              </a:rPr>
              <a:t>What is a Chat Bot ??</a:t>
            </a:r>
            <a:endParaRPr b="1" sz="3600">
              <a:latin typeface="Caveat"/>
              <a:ea typeface="Caveat"/>
              <a:cs typeface="Caveat"/>
              <a:sym typeface="Caveat"/>
            </a:endParaRPr>
          </a:p>
        </p:txBody>
      </p:sp>
      <p:sp>
        <p:nvSpPr>
          <p:cNvPr id="82" name="Shape 82"/>
          <p:cNvSpPr txBox="1"/>
          <p:nvPr/>
        </p:nvSpPr>
        <p:spPr>
          <a:xfrm>
            <a:off x="1082300" y="3481075"/>
            <a:ext cx="2280000" cy="82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600">
                <a:solidFill>
                  <a:srgbClr val="1C4587"/>
                </a:solidFill>
                <a:latin typeface="Caveat"/>
                <a:ea typeface="Caveat"/>
                <a:cs typeface="Caveat"/>
                <a:sym typeface="Caveat"/>
              </a:rPr>
              <a:t>Chat Bot</a:t>
            </a:r>
            <a:endParaRPr b="1">
              <a:solidFill>
                <a:srgbClr val="1C458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192675" y="519375"/>
            <a:ext cx="4104752" cy="4104752"/>
          </a:xfrm>
          <a:prstGeom prst="rect">
            <a:avLst/>
          </a:prstGeom>
          <a:noFill/>
          <a:ln>
            <a:noFill/>
          </a:ln>
        </p:spPr>
      </p:pic>
      <p:sp>
        <p:nvSpPr>
          <p:cNvPr id="88" name="Shape 88"/>
          <p:cNvSpPr txBox="1"/>
          <p:nvPr/>
        </p:nvSpPr>
        <p:spPr>
          <a:xfrm>
            <a:off x="4811275" y="267350"/>
            <a:ext cx="4104600" cy="3606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2000">
                <a:latin typeface="Roboto Medium"/>
                <a:ea typeface="Roboto Medium"/>
                <a:cs typeface="Roboto Medium"/>
                <a:sym typeface="Roboto Medium"/>
              </a:rPr>
              <a:t>BotFather is the one bot to rule over all the bot in Telegram you can do all settings like create new bot, generate Token, Set name, image and many more. Use the /newbot command to create a new bot. The BotFather will ask you for a name and username, then generate an authorization token for your new bot. </a:t>
            </a:r>
            <a:endParaRPr sz="2000">
              <a:latin typeface="Roboto Medium"/>
              <a:ea typeface="Roboto Medium"/>
              <a:cs typeface="Roboto Medium"/>
              <a:sym typeface="Roboto Medium"/>
            </a:endParaRPr>
          </a:p>
        </p:txBody>
      </p:sp>
      <p:sp>
        <p:nvSpPr>
          <p:cNvPr id="89" name="Shape 89"/>
          <p:cNvSpPr txBox="1"/>
          <p:nvPr/>
        </p:nvSpPr>
        <p:spPr>
          <a:xfrm>
            <a:off x="4866175" y="3971375"/>
            <a:ext cx="3994800" cy="943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solidFill>
                  <a:srgbClr val="4C1130"/>
                </a:solidFill>
              </a:rPr>
              <a:t>TOKEN String</a:t>
            </a:r>
            <a:endParaRPr b="1" sz="1800">
              <a:solidFill>
                <a:srgbClr val="4C1130"/>
              </a:solidFill>
            </a:endParaRPr>
          </a:p>
          <a:p>
            <a:pPr indent="0" lvl="0" marL="0">
              <a:spcBef>
                <a:spcPts val="0"/>
              </a:spcBef>
              <a:spcAft>
                <a:spcPts val="0"/>
              </a:spcAft>
              <a:buNone/>
            </a:pPr>
            <a:r>
              <a:rPr b="1" lang="en" sz="1800">
                <a:solidFill>
                  <a:srgbClr val="4C1130"/>
                </a:solidFill>
              </a:rPr>
              <a:t>483566923:AAGPC0hsawndIyisAcxVYJKwbxZcIksoFMPjntXdVA</a:t>
            </a:r>
            <a:endParaRPr b="1" sz="1800">
              <a:solidFill>
                <a:srgbClr val="4C113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0"/>
            <a:ext cx="9144000" cy="845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4800">
                <a:latin typeface="Caveat"/>
                <a:ea typeface="Caveat"/>
                <a:cs typeface="Caveat"/>
                <a:sym typeface="Caveat"/>
              </a:rPr>
              <a:t>Botfather commands</a:t>
            </a:r>
            <a:endParaRPr b="1" sz="4800">
              <a:latin typeface="Caveat"/>
              <a:ea typeface="Caveat"/>
              <a:cs typeface="Caveat"/>
              <a:sym typeface="Caveat"/>
            </a:endParaRPr>
          </a:p>
        </p:txBody>
      </p:sp>
      <p:sp>
        <p:nvSpPr>
          <p:cNvPr id="95" name="Shape 95"/>
          <p:cNvSpPr txBox="1"/>
          <p:nvPr/>
        </p:nvSpPr>
        <p:spPr>
          <a:xfrm>
            <a:off x="661900" y="992850"/>
            <a:ext cx="7697700" cy="40449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/newbot — command to create a new bot.</a:t>
            </a:r>
            <a:endParaRPr sz="2000">
              <a:latin typeface="Roboto Medium"/>
              <a:ea typeface="Roboto Medium"/>
              <a:cs typeface="Roboto Medium"/>
              <a:sym typeface="Roboto Medium"/>
            </a:endParaRPr>
          </a:p>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/mybots — returns a list of your bots </a:t>
            </a:r>
            <a:endParaRPr sz="2000">
              <a:latin typeface="Roboto Medium"/>
              <a:ea typeface="Roboto Medium"/>
              <a:cs typeface="Roboto Medium"/>
              <a:sym typeface="Roboto Medium"/>
            </a:endParaRPr>
          </a:p>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/setname – change your bot's name.</a:t>
            </a:r>
            <a:endParaRPr sz="2000">
              <a:latin typeface="Roboto Medium"/>
              <a:ea typeface="Roboto Medium"/>
              <a:cs typeface="Roboto Medium"/>
              <a:sym typeface="Roboto Medium"/>
            </a:endParaRPr>
          </a:p>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/setdescription — change the bot's description, a short text of up to 512 characters</a:t>
            </a:r>
            <a:endParaRPr sz="2000">
              <a:latin typeface="Roboto Medium"/>
              <a:ea typeface="Roboto Medium"/>
              <a:cs typeface="Roboto Medium"/>
              <a:sym typeface="Roboto Medium"/>
            </a:endParaRPr>
          </a:p>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/setuserpic — change the bot‘s profile pictures. It’s always nice to put a face to a name.</a:t>
            </a:r>
            <a:endParaRPr sz="2000">
              <a:latin typeface="Roboto Medium"/>
              <a:ea typeface="Roboto Medium"/>
              <a:cs typeface="Roboto Medium"/>
              <a:sym typeface="Roboto Medium"/>
            </a:endParaRPr>
          </a:p>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/setcommands — change the list of commands supported by your bot.</a:t>
            </a:r>
            <a:endParaRPr sz="2000">
              <a:latin typeface="Roboto Medium"/>
              <a:ea typeface="Roboto Medium"/>
              <a:cs typeface="Roboto Medium"/>
              <a:sym typeface="Roboto Medium"/>
            </a:endParaRPr>
          </a:p>
          <a:p>
            <a:pPr indent="-355600" lvl="0" marL="457200" marR="0" rtl="0" algn="just">
              <a:lnSpc>
                <a:spcPct val="115000"/>
              </a:lnSpc>
              <a:spcBef>
                <a:spcPts val="0"/>
              </a:spcBef>
              <a:spcAft>
                <a:spcPts val="0"/>
              </a:spcAft>
              <a:buSzPts val="2000"/>
              <a:buFont typeface="Roboto Medium"/>
              <a:buChar char="●"/>
            </a:pPr>
            <a:r>
              <a:rPr lang="en" sz="2000">
                <a:latin typeface="Roboto Medium"/>
                <a:ea typeface="Roboto Medium"/>
                <a:cs typeface="Roboto Medium"/>
                <a:sym typeface="Roboto Medium"/>
              </a:rPr>
              <a:t>/deletebot — delete your bot and free its username.</a:t>
            </a:r>
            <a:endParaRPr>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0" y="4326850"/>
            <a:ext cx="9144000" cy="816600"/>
          </a:xfrm>
          <a:prstGeom prst="rect">
            <a:avLst/>
          </a:prstGeom>
          <a:solidFill>
            <a:srgbClr val="A4C2F4"/>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3600">
                <a:latin typeface="Caveat"/>
                <a:ea typeface="Caveat"/>
                <a:cs typeface="Caveat"/>
                <a:sym typeface="Caveat"/>
              </a:rPr>
              <a:t>Python Framework for Telegram Bot API</a:t>
            </a:r>
            <a:endParaRPr b="1" sz="3600">
              <a:latin typeface="Caveat"/>
              <a:ea typeface="Caveat"/>
              <a:cs typeface="Caveat"/>
              <a:sym typeface="Caveat"/>
            </a:endParaRPr>
          </a:p>
        </p:txBody>
      </p:sp>
      <p:pic>
        <p:nvPicPr>
          <p:cNvPr id="101" name="Shape 101"/>
          <p:cNvPicPr preferRelativeResize="0"/>
          <p:nvPr/>
        </p:nvPicPr>
        <p:blipFill>
          <a:blip r:embed="rId3">
            <a:alphaModFix/>
          </a:blip>
          <a:stretch>
            <a:fillRect/>
          </a:stretch>
        </p:blipFill>
        <p:spPr>
          <a:xfrm>
            <a:off x="1071700" y="1034925"/>
            <a:ext cx="2139725" cy="2139725"/>
          </a:xfrm>
          <a:prstGeom prst="rect">
            <a:avLst/>
          </a:prstGeom>
          <a:noFill/>
          <a:ln>
            <a:noFill/>
          </a:ln>
        </p:spPr>
      </p:pic>
      <p:sp>
        <p:nvSpPr>
          <p:cNvPr id="102" name="Shape 102"/>
          <p:cNvSpPr txBox="1"/>
          <p:nvPr/>
        </p:nvSpPr>
        <p:spPr>
          <a:xfrm>
            <a:off x="4302350" y="490300"/>
            <a:ext cx="4265700" cy="368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Packages or Library</a:t>
            </a:r>
            <a:endParaRPr b="1" sz="2400"/>
          </a:p>
          <a:p>
            <a:pPr indent="0" lvl="0" marL="0" rtl="0">
              <a:spcBef>
                <a:spcPts val="0"/>
              </a:spcBef>
              <a:spcAft>
                <a:spcPts val="0"/>
              </a:spcAft>
              <a:buNone/>
            </a:pPr>
            <a:r>
              <a:t/>
            </a:r>
            <a:endParaRPr sz="1800"/>
          </a:p>
          <a:p>
            <a:pPr indent="-342900" lvl="0" marL="457200" rtl="0">
              <a:lnSpc>
                <a:spcPct val="150000"/>
              </a:lnSpc>
              <a:spcBef>
                <a:spcPts val="0"/>
              </a:spcBef>
              <a:spcAft>
                <a:spcPts val="0"/>
              </a:spcAft>
              <a:buSzPts val="1800"/>
              <a:buFont typeface="Roboto Medium"/>
              <a:buChar char="●"/>
            </a:pPr>
            <a:r>
              <a:rPr lang="en" sz="1800">
                <a:latin typeface="Roboto Medium"/>
                <a:ea typeface="Roboto Medium"/>
                <a:cs typeface="Roboto Medium"/>
                <a:sym typeface="Roboto Medium"/>
              </a:rPr>
              <a:t>Pip</a:t>
            </a:r>
            <a:endParaRPr sz="1800">
              <a:latin typeface="Roboto Medium"/>
              <a:ea typeface="Roboto Medium"/>
              <a:cs typeface="Roboto Medium"/>
              <a:sym typeface="Roboto Medium"/>
            </a:endParaRPr>
          </a:p>
          <a:p>
            <a:pPr indent="-342900" lvl="1" marL="914400" rtl="0">
              <a:lnSpc>
                <a:spcPct val="150000"/>
              </a:lnSpc>
              <a:spcBef>
                <a:spcPts val="0"/>
              </a:spcBef>
              <a:spcAft>
                <a:spcPts val="0"/>
              </a:spcAft>
              <a:buSzPts val="1800"/>
              <a:buFont typeface="Roboto Medium"/>
              <a:buChar char="○"/>
            </a:pPr>
            <a:r>
              <a:rPr lang="en" sz="1800">
                <a:latin typeface="Roboto Medium"/>
                <a:ea typeface="Roboto Medium"/>
                <a:cs typeface="Roboto Medium"/>
                <a:sym typeface="Roboto Medium"/>
              </a:rPr>
              <a:t>sudo apt-get install python-pip</a:t>
            </a:r>
            <a:endParaRPr sz="1800">
              <a:latin typeface="Roboto Medium"/>
              <a:ea typeface="Roboto Medium"/>
              <a:cs typeface="Roboto Medium"/>
              <a:sym typeface="Roboto Medium"/>
            </a:endParaRPr>
          </a:p>
          <a:p>
            <a:pPr indent="-342900" lvl="0" marL="457200" rtl="0">
              <a:lnSpc>
                <a:spcPct val="150000"/>
              </a:lnSpc>
              <a:spcBef>
                <a:spcPts val="0"/>
              </a:spcBef>
              <a:spcAft>
                <a:spcPts val="0"/>
              </a:spcAft>
              <a:buSzPts val="1800"/>
              <a:buFont typeface="Roboto Medium"/>
              <a:buChar char="●"/>
            </a:pPr>
            <a:r>
              <a:rPr lang="en" sz="1800">
                <a:latin typeface="Roboto Medium"/>
                <a:ea typeface="Roboto Medium"/>
                <a:cs typeface="Roboto Medium"/>
                <a:sym typeface="Roboto Medium"/>
              </a:rPr>
              <a:t>Telepot</a:t>
            </a:r>
            <a:endParaRPr sz="1800">
              <a:latin typeface="Roboto Medium"/>
              <a:ea typeface="Roboto Medium"/>
              <a:cs typeface="Roboto Medium"/>
              <a:sym typeface="Roboto Medium"/>
            </a:endParaRPr>
          </a:p>
          <a:p>
            <a:pPr indent="-342900" lvl="1" marL="914400" rtl="0">
              <a:lnSpc>
                <a:spcPct val="150000"/>
              </a:lnSpc>
              <a:spcBef>
                <a:spcPts val="0"/>
              </a:spcBef>
              <a:spcAft>
                <a:spcPts val="0"/>
              </a:spcAft>
              <a:buSzPts val="1800"/>
              <a:buFont typeface="Roboto Medium"/>
              <a:buChar char="○"/>
            </a:pPr>
            <a:r>
              <a:rPr lang="en" sz="1800">
                <a:latin typeface="Roboto Medium"/>
                <a:ea typeface="Roboto Medium"/>
                <a:cs typeface="Roboto Medium"/>
                <a:sym typeface="Roboto Medium"/>
              </a:rPr>
              <a:t>Pip install telepot</a:t>
            </a:r>
            <a:endParaRPr sz="1800">
              <a:latin typeface="Roboto Medium"/>
              <a:ea typeface="Roboto Medium"/>
              <a:cs typeface="Roboto Medium"/>
              <a:sym typeface="Roboto Medium"/>
            </a:endParaRPr>
          </a:p>
          <a:p>
            <a:pPr indent="-342900" lvl="0" marL="457200" rtl="0">
              <a:lnSpc>
                <a:spcPct val="150000"/>
              </a:lnSpc>
              <a:spcBef>
                <a:spcPts val="0"/>
              </a:spcBef>
              <a:spcAft>
                <a:spcPts val="0"/>
              </a:spcAft>
              <a:buSzPts val="1800"/>
              <a:buFont typeface="Roboto Medium"/>
              <a:buChar char="●"/>
            </a:pPr>
            <a:r>
              <a:rPr lang="en" sz="1800">
                <a:latin typeface="Roboto Medium"/>
                <a:ea typeface="Roboto Medium"/>
                <a:cs typeface="Roboto Medium"/>
                <a:sym typeface="Roboto Medium"/>
              </a:rPr>
              <a:t>Rpi GPIO</a:t>
            </a:r>
            <a:endParaRPr sz="1800">
              <a:latin typeface="Roboto Medium"/>
              <a:ea typeface="Roboto Medium"/>
              <a:cs typeface="Roboto Medium"/>
              <a:sym typeface="Roboto Medium"/>
            </a:endParaRPr>
          </a:p>
          <a:p>
            <a:pPr indent="-342900" lvl="1" marL="914400" rtl="0">
              <a:lnSpc>
                <a:spcPct val="150000"/>
              </a:lnSpc>
              <a:spcBef>
                <a:spcPts val="0"/>
              </a:spcBef>
              <a:spcAft>
                <a:spcPts val="0"/>
              </a:spcAft>
              <a:buSzPts val="1800"/>
              <a:buFont typeface="Roboto Medium"/>
              <a:buChar char="○"/>
            </a:pPr>
            <a:r>
              <a:rPr lang="en" sz="1800">
                <a:latin typeface="Roboto Medium"/>
                <a:ea typeface="Roboto Medium"/>
                <a:cs typeface="Roboto Medium"/>
                <a:sym typeface="Roboto Medium"/>
              </a:rPr>
              <a:t>sudo apt-get install rpi.gpio</a:t>
            </a:r>
            <a:endParaRPr sz="1800">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latin typeface="Caveat"/>
                <a:ea typeface="Caveat"/>
                <a:cs typeface="Caveat"/>
                <a:sym typeface="Caveat"/>
              </a:rPr>
              <a:t>Python Framework for Telegram Bot API</a:t>
            </a:r>
            <a:endParaRPr/>
          </a:p>
        </p:txBody>
      </p:sp>
      <p:pic>
        <p:nvPicPr>
          <p:cNvPr id="108" name="Shape 108"/>
          <p:cNvPicPr preferRelativeResize="0"/>
          <p:nvPr/>
        </p:nvPicPr>
        <p:blipFill>
          <a:blip r:embed="rId3">
            <a:alphaModFix/>
          </a:blip>
          <a:stretch>
            <a:fillRect/>
          </a:stretch>
        </p:blipFill>
        <p:spPr>
          <a:xfrm>
            <a:off x="679138" y="1372675"/>
            <a:ext cx="7785724" cy="1287775"/>
          </a:xfrm>
          <a:prstGeom prst="rect">
            <a:avLst/>
          </a:prstGeom>
          <a:noFill/>
          <a:ln>
            <a:noFill/>
          </a:ln>
        </p:spPr>
      </p:pic>
      <p:sp>
        <p:nvSpPr>
          <p:cNvPr id="109" name="Shape 109"/>
          <p:cNvSpPr txBox="1"/>
          <p:nvPr/>
        </p:nvSpPr>
        <p:spPr>
          <a:xfrm>
            <a:off x="679150" y="759950"/>
            <a:ext cx="3211500" cy="73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1C4587"/>
                </a:solidFill>
                <a:latin typeface="Roboto Medium"/>
                <a:ea typeface="Roboto Medium"/>
                <a:cs typeface="Roboto Medium"/>
                <a:sym typeface="Roboto Medium"/>
              </a:rPr>
              <a:t>Test the account</a:t>
            </a:r>
            <a:endParaRPr sz="2400">
              <a:solidFill>
                <a:srgbClr val="1C4587"/>
              </a:solidFill>
              <a:latin typeface="Roboto Medium"/>
              <a:ea typeface="Roboto Medium"/>
              <a:cs typeface="Roboto Medium"/>
              <a:sym typeface="Roboto Medium"/>
            </a:endParaRPr>
          </a:p>
        </p:txBody>
      </p:sp>
      <p:sp>
        <p:nvSpPr>
          <p:cNvPr id="110" name="Shape 110"/>
          <p:cNvSpPr txBox="1"/>
          <p:nvPr/>
        </p:nvSpPr>
        <p:spPr>
          <a:xfrm>
            <a:off x="679150" y="3015325"/>
            <a:ext cx="7932900" cy="174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FF6C1E"/>
                </a:solidFill>
              </a:rPr>
              <a:t>&gt;&gt;&gt;</a:t>
            </a:r>
            <a:r>
              <a:rPr lang="en" sz="1800"/>
              <a:t> </a:t>
            </a:r>
            <a:r>
              <a:rPr b="1" lang="en" sz="1800">
                <a:solidFill>
                  <a:srgbClr val="38761D"/>
                </a:solidFill>
              </a:rPr>
              <a:t>import</a:t>
            </a:r>
            <a:r>
              <a:rPr lang="en" sz="1800"/>
              <a:t> </a:t>
            </a:r>
            <a:r>
              <a:rPr lang="en" sz="1800">
                <a:solidFill>
                  <a:srgbClr val="0B5394"/>
                </a:solidFill>
                <a:latin typeface="Roboto Medium"/>
                <a:ea typeface="Roboto Medium"/>
                <a:cs typeface="Roboto Medium"/>
                <a:sym typeface="Roboto Medium"/>
              </a:rPr>
              <a:t>telepot</a:t>
            </a:r>
            <a:endParaRPr b="1" sz="1800">
              <a:solidFill>
                <a:srgbClr val="3D85C6"/>
              </a:solidFill>
            </a:endParaRPr>
          </a:p>
          <a:p>
            <a:pPr indent="0" lvl="0" marL="0">
              <a:spcBef>
                <a:spcPts val="0"/>
              </a:spcBef>
              <a:spcAft>
                <a:spcPts val="0"/>
              </a:spcAft>
              <a:buNone/>
            </a:pPr>
            <a:r>
              <a:rPr b="1" lang="en" sz="1800">
                <a:solidFill>
                  <a:srgbClr val="FF6C1E"/>
                </a:solidFill>
              </a:rPr>
              <a:t>&gt;&gt;&gt;</a:t>
            </a:r>
            <a:r>
              <a:rPr lang="en" sz="1800"/>
              <a:t> </a:t>
            </a:r>
            <a:r>
              <a:rPr lang="en" sz="1800">
                <a:solidFill>
                  <a:srgbClr val="666666"/>
                </a:solidFill>
                <a:latin typeface="Roboto Medium"/>
                <a:ea typeface="Roboto Medium"/>
                <a:cs typeface="Roboto Medium"/>
                <a:sym typeface="Roboto Medium"/>
              </a:rPr>
              <a:t>bot = telepot.Bot("</a:t>
            </a:r>
            <a:r>
              <a:rPr lang="en" sz="1800">
                <a:solidFill>
                  <a:srgbClr val="0B5394"/>
                </a:solidFill>
                <a:latin typeface="Roboto Medium"/>
                <a:ea typeface="Roboto Medium"/>
                <a:cs typeface="Roboto Medium"/>
                <a:sym typeface="Roboto Medium"/>
              </a:rPr>
              <a:t>483566923:AAGPAcxVYJKwbxZcIksoFMPjntXdVA</a:t>
            </a:r>
            <a:r>
              <a:rPr lang="en" sz="1800">
                <a:solidFill>
                  <a:srgbClr val="666666"/>
                </a:solidFill>
                <a:latin typeface="Roboto Medium"/>
                <a:ea typeface="Roboto Medium"/>
                <a:cs typeface="Roboto Medium"/>
                <a:sym typeface="Roboto Medium"/>
              </a:rPr>
              <a:t>")</a:t>
            </a:r>
            <a:endParaRPr sz="1800">
              <a:solidFill>
                <a:srgbClr val="666666"/>
              </a:solidFill>
              <a:latin typeface="Roboto Medium"/>
              <a:ea typeface="Roboto Medium"/>
              <a:cs typeface="Roboto Medium"/>
              <a:sym typeface="Roboto Medium"/>
            </a:endParaRPr>
          </a:p>
          <a:p>
            <a:pPr indent="0" lvl="0" marL="0">
              <a:spcBef>
                <a:spcPts val="0"/>
              </a:spcBef>
              <a:spcAft>
                <a:spcPts val="0"/>
              </a:spcAft>
              <a:buNone/>
            </a:pPr>
            <a:r>
              <a:rPr b="1" lang="en" sz="1800">
                <a:solidFill>
                  <a:srgbClr val="FF6C1E"/>
                </a:solidFill>
              </a:rPr>
              <a:t>&gt;&gt;&gt; </a:t>
            </a:r>
            <a:r>
              <a:rPr lang="en" sz="1800">
                <a:solidFill>
                  <a:srgbClr val="666666"/>
                </a:solidFill>
                <a:latin typeface="Roboto Medium"/>
                <a:ea typeface="Roboto Medium"/>
                <a:cs typeface="Roboto Medium"/>
                <a:sym typeface="Roboto Medium"/>
              </a:rPr>
              <a:t>bot.getMe()</a:t>
            </a:r>
            <a:endParaRPr sz="1800"/>
          </a:p>
          <a:p>
            <a:pPr indent="0" lvl="0" marL="0">
              <a:spcBef>
                <a:spcPts val="0"/>
              </a:spcBef>
              <a:spcAft>
                <a:spcPts val="0"/>
              </a:spcAft>
              <a:buNone/>
            </a:pPr>
            <a:r>
              <a:rPr lang="en" sz="1800">
                <a:solidFill>
                  <a:srgbClr val="666666"/>
                </a:solidFill>
                <a:latin typeface="Roboto Medium"/>
                <a:ea typeface="Roboto Medium"/>
                <a:cs typeface="Roboto Medium"/>
                <a:sym typeface="Roboto Medium"/>
              </a:rPr>
              <a:t>{u'username': u'RpiControlBot', u'first_name': u'RpiControl', u'is_bot': True, u'id': 483566923}</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latin typeface="Caveat"/>
                <a:ea typeface="Caveat"/>
                <a:cs typeface="Caveat"/>
                <a:sym typeface="Caveat"/>
              </a:rPr>
              <a:t>Python Framework for Telegram Bot API</a:t>
            </a:r>
            <a:endParaRPr/>
          </a:p>
        </p:txBody>
      </p:sp>
      <p:sp>
        <p:nvSpPr>
          <p:cNvPr id="116" name="Shape 116"/>
          <p:cNvSpPr txBox="1"/>
          <p:nvPr/>
        </p:nvSpPr>
        <p:spPr>
          <a:xfrm>
            <a:off x="657575" y="753750"/>
            <a:ext cx="3513000" cy="60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1C4587"/>
                </a:solidFill>
                <a:latin typeface="Roboto Medium"/>
                <a:ea typeface="Roboto Medium"/>
                <a:cs typeface="Roboto Medium"/>
                <a:sym typeface="Roboto Medium"/>
              </a:rPr>
              <a:t>Receive messages</a:t>
            </a:r>
            <a:endParaRPr sz="2400">
              <a:solidFill>
                <a:srgbClr val="1C4587"/>
              </a:solidFill>
              <a:latin typeface="Roboto Medium"/>
              <a:ea typeface="Roboto Medium"/>
              <a:cs typeface="Roboto Medium"/>
              <a:sym typeface="Roboto Medium"/>
            </a:endParaRPr>
          </a:p>
        </p:txBody>
      </p:sp>
      <p:pic>
        <p:nvPicPr>
          <p:cNvPr id="117" name="Shape 117"/>
          <p:cNvPicPr preferRelativeResize="0"/>
          <p:nvPr/>
        </p:nvPicPr>
        <p:blipFill rotWithShape="1">
          <a:blip r:embed="rId3">
            <a:alphaModFix/>
          </a:blip>
          <a:srcRect b="0" l="0" r="0" t="3716"/>
          <a:stretch/>
        </p:blipFill>
        <p:spPr>
          <a:xfrm>
            <a:off x="657575" y="1356450"/>
            <a:ext cx="7828849" cy="339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latin typeface="Caveat"/>
                <a:ea typeface="Caveat"/>
                <a:cs typeface="Caveat"/>
                <a:sym typeface="Caveat"/>
              </a:rPr>
              <a:t>Python Framework for Telegram Bot API</a:t>
            </a:r>
            <a:endParaRPr/>
          </a:p>
        </p:txBody>
      </p:sp>
      <p:sp>
        <p:nvSpPr>
          <p:cNvPr id="123" name="Shape 123"/>
          <p:cNvSpPr txBox="1"/>
          <p:nvPr/>
        </p:nvSpPr>
        <p:spPr>
          <a:xfrm>
            <a:off x="878225" y="680350"/>
            <a:ext cx="3513000" cy="60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1C4587"/>
                </a:solidFill>
                <a:latin typeface="Roboto Medium"/>
                <a:ea typeface="Roboto Medium"/>
                <a:cs typeface="Roboto Medium"/>
                <a:sym typeface="Roboto Medium"/>
              </a:rPr>
              <a:t>Receive messages</a:t>
            </a:r>
            <a:endParaRPr sz="2400">
              <a:solidFill>
                <a:srgbClr val="1C4587"/>
              </a:solidFill>
              <a:latin typeface="Roboto Medium"/>
              <a:ea typeface="Roboto Medium"/>
              <a:cs typeface="Roboto Medium"/>
              <a:sym typeface="Roboto Medium"/>
            </a:endParaRPr>
          </a:p>
        </p:txBody>
      </p:sp>
      <p:sp>
        <p:nvSpPr>
          <p:cNvPr id="124" name="Shape 124"/>
          <p:cNvSpPr txBox="1"/>
          <p:nvPr/>
        </p:nvSpPr>
        <p:spPr>
          <a:xfrm>
            <a:off x="1041900" y="1148075"/>
            <a:ext cx="7060200" cy="40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900">
                <a:solidFill>
                  <a:srgbClr val="FF6C1E"/>
                </a:solidFill>
              </a:rPr>
              <a:t>&gt;&gt;&gt; </a:t>
            </a:r>
            <a:r>
              <a:rPr b="1" lang="en" sz="1900">
                <a:solidFill>
                  <a:srgbClr val="38761D"/>
                </a:solidFill>
              </a:rPr>
              <a:t>from</a:t>
            </a:r>
            <a:r>
              <a:rPr b="1" lang="en" sz="1900">
                <a:solidFill>
                  <a:srgbClr val="FF6C1E"/>
                </a:solidFill>
              </a:rPr>
              <a:t> </a:t>
            </a:r>
            <a:r>
              <a:rPr lang="en" sz="1900">
                <a:solidFill>
                  <a:srgbClr val="0B5394"/>
                </a:solidFill>
                <a:latin typeface="Roboto Medium"/>
                <a:ea typeface="Roboto Medium"/>
                <a:cs typeface="Roboto Medium"/>
                <a:sym typeface="Roboto Medium"/>
              </a:rPr>
              <a:t>pprint</a:t>
            </a:r>
            <a:r>
              <a:rPr b="1" lang="en" sz="1900">
                <a:solidFill>
                  <a:srgbClr val="FF6C1E"/>
                </a:solidFill>
              </a:rPr>
              <a:t> </a:t>
            </a:r>
            <a:r>
              <a:rPr b="1" lang="en" sz="1900">
                <a:solidFill>
                  <a:srgbClr val="38761D"/>
                </a:solidFill>
              </a:rPr>
              <a:t>import</a:t>
            </a:r>
            <a:r>
              <a:rPr b="1" lang="en" sz="1900">
                <a:solidFill>
                  <a:srgbClr val="FF6C1E"/>
                </a:solidFill>
              </a:rPr>
              <a:t> </a:t>
            </a:r>
            <a:r>
              <a:rPr lang="en" sz="1900">
                <a:solidFill>
                  <a:srgbClr val="666666"/>
                </a:solidFill>
                <a:latin typeface="Roboto Medium"/>
                <a:ea typeface="Roboto Medium"/>
                <a:cs typeface="Roboto Medium"/>
                <a:sym typeface="Roboto Medium"/>
              </a:rPr>
              <a:t>pprint</a:t>
            </a:r>
            <a:endParaRPr b="1" sz="1900">
              <a:solidFill>
                <a:srgbClr val="FF6C1E"/>
              </a:solidFill>
            </a:endParaRPr>
          </a:p>
          <a:p>
            <a:pPr indent="0" lvl="0" marL="0" marR="0" rtl="0" algn="l">
              <a:lnSpc>
                <a:spcPct val="100000"/>
              </a:lnSpc>
              <a:spcBef>
                <a:spcPts val="0"/>
              </a:spcBef>
              <a:spcAft>
                <a:spcPts val="0"/>
              </a:spcAft>
              <a:buNone/>
            </a:pPr>
            <a:r>
              <a:rPr b="1" lang="en" sz="1900">
                <a:solidFill>
                  <a:srgbClr val="FF6C1E"/>
                </a:solidFill>
              </a:rPr>
              <a:t>&gt;&gt;&gt; </a:t>
            </a:r>
            <a:r>
              <a:rPr lang="en" sz="1900">
                <a:solidFill>
                  <a:srgbClr val="666666"/>
                </a:solidFill>
                <a:latin typeface="Roboto Medium"/>
                <a:ea typeface="Roboto Medium"/>
                <a:cs typeface="Roboto Medium"/>
                <a:sym typeface="Roboto Medium"/>
              </a:rPr>
              <a:t>response = bot.getUpdates()</a:t>
            </a:r>
            <a:endParaRPr b="1" sz="1900">
              <a:solidFill>
                <a:srgbClr val="FF6C1E"/>
              </a:solidFill>
            </a:endParaRPr>
          </a:p>
          <a:p>
            <a:pPr indent="0" lvl="0" marL="0" marR="0" rtl="0" algn="l">
              <a:lnSpc>
                <a:spcPct val="100000"/>
              </a:lnSpc>
              <a:spcBef>
                <a:spcPts val="0"/>
              </a:spcBef>
              <a:spcAft>
                <a:spcPts val="0"/>
              </a:spcAft>
              <a:buNone/>
            </a:pPr>
            <a:r>
              <a:rPr b="1" lang="en" sz="1900">
                <a:solidFill>
                  <a:srgbClr val="FF6C1E"/>
                </a:solidFill>
              </a:rPr>
              <a:t>&gt;&gt;&gt; </a:t>
            </a:r>
            <a:r>
              <a:rPr lang="en" sz="1900">
                <a:solidFill>
                  <a:srgbClr val="666666"/>
                </a:solidFill>
                <a:latin typeface="Roboto Medium"/>
                <a:ea typeface="Roboto Medium"/>
                <a:cs typeface="Roboto Medium"/>
                <a:sym typeface="Roboto Medium"/>
              </a:rPr>
              <a:t>pprint(response)</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[{u'message': {u'chat': {u'first_name': u'Nayan',</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u'id': 265839921,</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u'type': u'private',</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u'username': u'naveen_nayan'},</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u'date': 1516632551,</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u'from': {u'first_name': u'Nayan',</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u'id': 265839921,u'is_bot': False,</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u'language_code': u'en-GB',</a:t>
            </a:r>
            <a:endParaRPr sz="1900">
              <a:solidFill>
                <a:srgbClr val="666666"/>
              </a:solidFill>
              <a:latin typeface="Roboto Medium"/>
              <a:ea typeface="Roboto Medium"/>
              <a:cs typeface="Roboto Medium"/>
              <a:sym typeface="Roboto Medium"/>
            </a:endParaRPr>
          </a:p>
          <a:p>
            <a:pPr indent="0" lvl="0" marL="0" marR="0" rtl="0" algn="l">
              <a:lnSpc>
                <a:spcPct val="100000"/>
              </a:lnSpc>
              <a:spcBef>
                <a:spcPts val="0"/>
              </a:spcBef>
              <a:spcAft>
                <a:spcPts val="0"/>
              </a:spcAft>
              <a:buNone/>
            </a:pPr>
            <a:r>
              <a:rPr lang="en" sz="1900">
                <a:solidFill>
                  <a:srgbClr val="666666"/>
                </a:solidFill>
                <a:latin typeface="Roboto Medium"/>
                <a:ea typeface="Roboto Medium"/>
                <a:cs typeface="Roboto Medium"/>
                <a:sym typeface="Roboto Medium"/>
              </a:rPr>
              <a:t>                         u'username': u'naveen_nayan'},u'message_id': 128,u'text': u'hi'},u'update_id': 213993895}]</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latin typeface="Caveat"/>
                <a:ea typeface="Caveat"/>
                <a:cs typeface="Caveat"/>
                <a:sym typeface="Caveat"/>
              </a:rPr>
              <a:t>Python Framework for Telegram Bot API</a:t>
            </a:r>
            <a:endParaRPr/>
          </a:p>
        </p:txBody>
      </p:sp>
      <p:sp>
        <p:nvSpPr>
          <p:cNvPr id="130" name="Shape 130"/>
          <p:cNvSpPr txBox="1"/>
          <p:nvPr/>
        </p:nvSpPr>
        <p:spPr>
          <a:xfrm>
            <a:off x="705150" y="674150"/>
            <a:ext cx="7006200" cy="60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1C4587"/>
                </a:solidFill>
                <a:latin typeface="Roboto Medium"/>
                <a:ea typeface="Roboto Medium"/>
                <a:cs typeface="Roboto Medium"/>
                <a:sym typeface="Roboto Medium"/>
              </a:rPr>
              <a:t>An easier way to receive messages</a:t>
            </a:r>
            <a:endParaRPr sz="2400">
              <a:latin typeface="Roboto Medium"/>
              <a:ea typeface="Roboto Medium"/>
              <a:cs typeface="Roboto Medium"/>
              <a:sym typeface="Roboto Medium"/>
            </a:endParaRPr>
          </a:p>
        </p:txBody>
      </p:sp>
      <p:sp>
        <p:nvSpPr>
          <p:cNvPr id="131" name="Shape 131"/>
          <p:cNvSpPr txBox="1"/>
          <p:nvPr/>
        </p:nvSpPr>
        <p:spPr>
          <a:xfrm>
            <a:off x="882525" y="2702825"/>
            <a:ext cx="7317600" cy="1188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3E4349"/>
                </a:solidFill>
                <a:latin typeface="Roboto Medium"/>
                <a:ea typeface="Roboto Medium"/>
                <a:cs typeface="Roboto Medium"/>
                <a:sym typeface="Roboto Medium"/>
              </a:rPr>
              <a:t>After setting this up, send it a few messages and monitor the messages arriving. It returns a json with new message we don't need to give offset as chat id. </a:t>
            </a:r>
            <a:r>
              <a:rPr lang="en" sz="1800">
                <a:solidFill>
                  <a:srgbClr val="3E4349"/>
                </a:solidFill>
                <a:latin typeface="Roboto Medium"/>
                <a:ea typeface="Roboto Medium"/>
                <a:cs typeface="Roboto Medium"/>
                <a:sym typeface="Roboto Medium"/>
              </a:rPr>
              <a:t>It has id in from key which is sender's id. It is useful to send back a message.</a:t>
            </a:r>
            <a:endParaRPr sz="1800">
              <a:solidFill>
                <a:srgbClr val="FF6C1E"/>
              </a:solidFill>
              <a:latin typeface="Roboto Medium"/>
              <a:ea typeface="Roboto Medium"/>
              <a:cs typeface="Roboto Medium"/>
              <a:sym typeface="Roboto Medium"/>
            </a:endParaRPr>
          </a:p>
        </p:txBody>
      </p:sp>
      <p:pic>
        <p:nvPicPr>
          <p:cNvPr id="132" name="Shape 132"/>
          <p:cNvPicPr preferRelativeResize="0"/>
          <p:nvPr/>
        </p:nvPicPr>
        <p:blipFill>
          <a:blip r:embed="rId3">
            <a:alphaModFix/>
          </a:blip>
          <a:stretch>
            <a:fillRect/>
          </a:stretch>
        </p:blipFill>
        <p:spPr>
          <a:xfrm>
            <a:off x="705150" y="1191050"/>
            <a:ext cx="7733700" cy="1511775"/>
          </a:xfrm>
          <a:prstGeom prst="rect">
            <a:avLst/>
          </a:prstGeom>
          <a:noFill/>
          <a:ln>
            <a:noFill/>
          </a:ln>
        </p:spPr>
      </p:pic>
      <p:sp>
        <p:nvSpPr>
          <p:cNvPr id="133" name="Shape 133"/>
          <p:cNvSpPr txBox="1"/>
          <p:nvPr/>
        </p:nvSpPr>
        <p:spPr>
          <a:xfrm>
            <a:off x="705150" y="3954600"/>
            <a:ext cx="5687400" cy="1188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rgbClr val="1C4587"/>
                </a:solidFill>
                <a:latin typeface="Roboto Medium"/>
                <a:ea typeface="Roboto Medium"/>
                <a:cs typeface="Roboto Medium"/>
                <a:sym typeface="Roboto Medium"/>
              </a:rPr>
              <a:t>Send a Message using chat id</a:t>
            </a:r>
            <a:endParaRPr b="1" sz="1900">
              <a:solidFill>
                <a:srgbClr val="FF6C1E"/>
              </a:solidFill>
            </a:endParaRPr>
          </a:p>
          <a:p>
            <a:pPr indent="0" lvl="0" marL="0" marR="292100" rtl="0">
              <a:lnSpc>
                <a:spcPct val="130000"/>
              </a:lnSpc>
              <a:spcBef>
                <a:spcPts val="1100"/>
              </a:spcBef>
              <a:spcAft>
                <a:spcPts val="1100"/>
              </a:spcAft>
              <a:buNone/>
            </a:pPr>
            <a:r>
              <a:rPr b="1" lang="en" sz="1900">
                <a:solidFill>
                  <a:srgbClr val="FF6C1E"/>
                </a:solidFill>
              </a:rPr>
              <a:t>&gt;&gt;&gt;</a:t>
            </a:r>
            <a:r>
              <a:rPr b="1" lang="en" sz="1900">
                <a:solidFill>
                  <a:srgbClr val="38761D"/>
                </a:solidFill>
              </a:rPr>
              <a:t> </a:t>
            </a:r>
            <a:r>
              <a:rPr lang="en" sz="1900">
                <a:solidFill>
                  <a:srgbClr val="666666"/>
                </a:solidFill>
                <a:latin typeface="Roboto Medium"/>
                <a:ea typeface="Roboto Medium"/>
                <a:cs typeface="Roboto Medium"/>
                <a:sym typeface="Roboto Medium"/>
              </a:rPr>
              <a:t>bot.sendMessage(</a:t>
            </a:r>
            <a:r>
              <a:rPr b="1" lang="en" sz="1900">
                <a:solidFill>
                  <a:srgbClr val="38761D"/>
                </a:solidFill>
              </a:rPr>
              <a:t>999999999, '</a:t>
            </a:r>
            <a:r>
              <a:rPr lang="en" sz="1900">
                <a:solidFill>
                  <a:srgbClr val="0B5394"/>
                </a:solidFill>
                <a:latin typeface="Roboto Medium"/>
                <a:ea typeface="Roboto Medium"/>
                <a:cs typeface="Roboto Medium"/>
                <a:sym typeface="Roboto Medium"/>
              </a:rPr>
              <a:t>Hey!</a:t>
            </a:r>
            <a:r>
              <a:rPr b="1" lang="en" sz="1900">
                <a:solidFill>
                  <a:srgbClr val="38761D"/>
                </a:solidFill>
              </a:rPr>
              <a:t>'</a:t>
            </a:r>
            <a:r>
              <a:rPr lang="en" sz="1900">
                <a:solidFill>
                  <a:srgbClr val="666666"/>
                </a:solidFill>
                <a:latin typeface="Roboto Medium"/>
                <a:ea typeface="Roboto Medium"/>
                <a:cs typeface="Roboto Medium"/>
                <a:sym typeface="Roboto Medium"/>
              </a:rPr>
              <a:t>)</a:t>
            </a:r>
            <a:endParaRPr b="1" sz="1900">
              <a:solidFill>
                <a:srgbClr val="38761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