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28A7852-B6CA-2C2D-96BC-CE4C6C8BD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620" b="1814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5B9F-6FD0-A053-5F9E-2F2DD80A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Predicting Hotel Booking </a:t>
            </a:r>
            <a:r>
              <a:rPr lang="en-US" dirty="0" err="1"/>
              <a:t>Canacelation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78D45-055D-9207-C67D-75B6C64A9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Pushpinder Raghu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E810B2-0CC1-925B-38D1-CA9D1DFD691C}"/>
              </a:ext>
            </a:extLst>
          </p:cNvPr>
          <p:cNvSpPr txBox="1"/>
          <p:nvPr/>
        </p:nvSpPr>
        <p:spPr>
          <a:xfrm>
            <a:off x="275208" y="644929"/>
            <a:ext cx="11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Consolas" panose="020B0609020204030204" pitchFamily="49" charset="0"/>
              </a:rPr>
              <a:t>Dataset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Dataset has 119,390 samples and 32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There are 31994 duplicates in the database. which is 26.8%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There are 651(0.74%) records where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stays_in_weekend_nights</a:t>
            </a:r>
            <a:r>
              <a:rPr lang="en-US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stays_in_week_nights</a:t>
            </a:r>
            <a:r>
              <a:rPr lang="en-US" b="0" dirty="0">
                <a:effectLst/>
                <a:latin typeface="Consolas" panose="020B0609020204030204" pitchFamily="49" charset="0"/>
              </a:rPr>
              <a:t> marked as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There are 166(0.18%) records where adults, children and babies marked as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Dataset has imbalanced class of cancellation  with 24025(24.49%)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Cancelations in resort hotel= 23.48 %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Cancelations in city hotel= 30.04 %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3F8F6-2565-2448-F88B-C5DEF367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1" y="3428999"/>
            <a:ext cx="5445695" cy="320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0DEF0-61EC-94BA-D79E-DA4ED9DD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65" y="3352800"/>
            <a:ext cx="5386689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72330-ABB3-F156-18F4-D75DBD4E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238124"/>
            <a:ext cx="4443412" cy="371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043ED-3DF4-E942-B0EF-4D5FE4EC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637"/>
            <a:ext cx="5476875" cy="345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37B13-F4C7-0168-03A4-9FB6CCD4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4010026"/>
            <a:ext cx="4487188" cy="260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6D037-952B-8BE4-E66F-EB0430DA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4" y="3635455"/>
            <a:ext cx="4948238" cy="29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9E41E-098D-507A-9104-7A370815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90513"/>
            <a:ext cx="6038850" cy="3555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85E07-E302-1570-6617-5670005F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90513"/>
            <a:ext cx="5414287" cy="3138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0108E-7F9A-4EE0-6E37-B1365BDB9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845931"/>
            <a:ext cx="4543425" cy="28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E6794-8C0F-86C7-9B93-E090002F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8" y="228600"/>
            <a:ext cx="7269217" cy="62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80BA6-C264-7482-19BC-74EDC461DBD8}"/>
              </a:ext>
            </a:extLst>
          </p:cNvPr>
          <p:cNvSpPr txBox="1"/>
          <p:nvPr/>
        </p:nvSpPr>
        <p:spPr>
          <a:xfrm>
            <a:off x="276918" y="61783"/>
            <a:ext cx="101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Model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FD96C-9E0D-2EBA-FF68-C8A5F12725C9}"/>
              </a:ext>
            </a:extLst>
          </p:cNvPr>
          <p:cNvSpPr/>
          <p:nvPr/>
        </p:nvSpPr>
        <p:spPr>
          <a:xfrm>
            <a:off x="595913" y="949086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DDF66-F1B8-B6E8-6BE9-621CC03B5AF7}"/>
              </a:ext>
            </a:extLst>
          </p:cNvPr>
          <p:cNvSpPr/>
          <p:nvPr/>
        </p:nvSpPr>
        <p:spPr>
          <a:xfrm>
            <a:off x="2655233" y="938335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A421C-97DB-7274-998E-015BF0F62961}"/>
              </a:ext>
            </a:extLst>
          </p:cNvPr>
          <p:cNvSpPr/>
          <p:nvPr/>
        </p:nvSpPr>
        <p:spPr>
          <a:xfrm>
            <a:off x="4646766" y="938335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Train-Test Split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C11C-39CC-497F-494A-A9832786C35E}"/>
              </a:ext>
            </a:extLst>
          </p:cNvPr>
          <p:cNvSpPr/>
          <p:nvPr/>
        </p:nvSpPr>
        <p:spPr>
          <a:xfrm>
            <a:off x="6798465" y="949086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Train-Test Split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43245-14DC-14FD-E147-7C68905DBC83}"/>
              </a:ext>
            </a:extLst>
          </p:cNvPr>
          <p:cNvSpPr/>
          <p:nvPr/>
        </p:nvSpPr>
        <p:spPr>
          <a:xfrm>
            <a:off x="9131145" y="949086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801D8-F1AD-A82B-040F-6FF0986DAC5C}"/>
              </a:ext>
            </a:extLst>
          </p:cNvPr>
          <p:cNvSpPr/>
          <p:nvPr/>
        </p:nvSpPr>
        <p:spPr>
          <a:xfrm>
            <a:off x="9131145" y="2396421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Catagorical</a:t>
            </a:r>
            <a:r>
              <a:rPr lang="en-US" dirty="0"/>
              <a:t>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5BD25-B485-B8B2-B638-FC517A69258B}"/>
              </a:ext>
            </a:extLst>
          </p:cNvPr>
          <p:cNvSpPr/>
          <p:nvPr/>
        </p:nvSpPr>
        <p:spPr>
          <a:xfrm>
            <a:off x="9131145" y="4071003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feature 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3B89F-A837-D6C4-314C-7FAD20EEA4B8}"/>
              </a:ext>
            </a:extLst>
          </p:cNvPr>
          <p:cNvSpPr/>
          <p:nvPr/>
        </p:nvSpPr>
        <p:spPr>
          <a:xfrm>
            <a:off x="7143608" y="4182436"/>
            <a:ext cx="1676400" cy="462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DD5FEF-45D5-4914-02AD-F1FCB77442EB}"/>
              </a:ext>
            </a:extLst>
          </p:cNvPr>
          <p:cNvSpPr/>
          <p:nvPr/>
        </p:nvSpPr>
        <p:spPr>
          <a:xfrm>
            <a:off x="5187514" y="4001693"/>
            <a:ext cx="1676400" cy="86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Imputing Missing values using KNN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FC46F-B9FB-AF66-98C0-3A64AB54BE50}"/>
              </a:ext>
            </a:extLst>
          </p:cNvPr>
          <p:cNvSpPr/>
          <p:nvPr/>
        </p:nvSpPr>
        <p:spPr>
          <a:xfrm>
            <a:off x="3231420" y="4236810"/>
            <a:ext cx="1676400" cy="422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3D202-6FE9-6DC9-CA22-0B2DE9F9331F}"/>
              </a:ext>
            </a:extLst>
          </p:cNvPr>
          <p:cNvSpPr/>
          <p:nvPr/>
        </p:nvSpPr>
        <p:spPr>
          <a:xfrm>
            <a:off x="908194" y="4174019"/>
            <a:ext cx="1788390" cy="548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Outlierdetection</a:t>
            </a:r>
            <a:r>
              <a:rPr lang="en-US" dirty="0"/>
              <a:t> and removal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75330E-99D2-D297-DCD8-B4E89AC54CDD}"/>
              </a:ext>
            </a:extLst>
          </p:cNvPr>
          <p:cNvSpPr/>
          <p:nvPr/>
        </p:nvSpPr>
        <p:spPr>
          <a:xfrm>
            <a:off x="6072605" y="2388005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 </a:t>
            </a:r>
            <a:r>
              <a:rPr lang="en-US" dirty="0" err="1"/>
              <a:t>HyperTuning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A30A5-30C4-6CE7-F71A-DBB4AA106034}"/>
              </a:ext>
            </a:extLst>
          </p:cNvPr>
          <p:cNvSpPr/>
          <p:nvPr/>
        </p:nvSpPr>
        <p:spPr>
          <a:xfrm>
            <a:off x="3661972" y="2365026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 and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8D5D82-E008-8BFE-FE0A-CE3355099BE8}"/>
              </a:ext>
            </a:extLst>
          </p:cNvPr>
          <p:cNvSpPr/>
          <p:nvPr/>
        </p:nvSpPr>
        <p:spPr>
          <a:xfrm>
            <a:off x="1251339" y="2365026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D474B-4548-1C36-EBAB-DBE3BCDBAE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72313" y="1281235"/>
            <a:ext cx="382920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C84E3-14A6-24D1-51E1-444636DD9A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31633" y="1281235"/>
            <a:ext cx="315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61286A-48A6-3D37-8BB2-470050F914F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23166" y="1281235"/>
            <a:ext cx="47529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914B1C-0577-A086-7A04-805552DDF0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74865" y="1291986"/>
            <a:ext cx="656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1AED82-9AAD-5C6D-98B3-7819133E10F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969345" y="1634886"/>
            <a:ext cx="0" cy="7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D43813-1CC8-61D7-0417-2DEDA28AAC49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 flipV="1">
            <a:off x="7749005" y="2730905"/>
            <a:ext cx="1382140" cy="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C94BC5-7141-9438-4513-A535E77DCCE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5338372" y="2707926"/>
            <a:ext cx="734233" cy="2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7CFF8-0974-1930-FAB5-25CE0A58B80C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2927739" y="2707926"/>
            <a:ext cx="734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5DFFDE-540A-D73C-85C1-DB42DA6F587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969345" y="3082221"/>
            <a:ext cx="0" cy="98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4E92C9-1C2F-BFB9-4D10-E4F3FA0E744B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820008" y="4413902"/>
            <a:ext cx="311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C6F97A-60CD-7ED6-41E9-78B6C4AA8304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6863914" y="4413902"/>
            <a:ext cx="279694" cy="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62EF64-78E1-37EE-681C-FAD303AA5CF6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07820" y="4434017"/>
            <a:ext cx="279694" cy="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C697E4-B7CA-94AE-105E-F3DFC0FA8D13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696584" y="4448025"/>
            <a:ext cx="534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9E4F19F-14CE-583C-5837-AA568B72935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5400000" flipH="1" flipV="1">
            <a:off x="5339968" y="-455358"/>
            <a:ext cx="1091798" cy="81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5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864BE5-2E4E-9AF1-0345-F8BAFB074847}"/>
              </a:ext>
            </a:extLst>
          </p:cNvPr>
          <p:cNvSpPr txBox="1"/>
          <p:nvPr/>
        </p:nvSpPr>
        <p:spPr>
          <a:xfrm>
            <a:off x="481612" y="380818"/>
            <a:ext cx="110771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Consolas" panose="020B0609020204030204" pitchFamily="49" charset="0"/>
              </a:rPr>
              <a:t>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Accuracy: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Precision: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Recall: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AUC: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Confusion Matrix: </a:t>
            </a:r>
          </a:p>
          <a:p>
            <a:pPr lvl="1"/>
            <a:r>
              <a:rPr lang="en-US" b="0" i="0" dirty="0">
                <a:effectLst/>
                <a:latin typeface="Consolas" panose="020B0609020204030204" pitchFamily="49" charset="0"/>
              </a:rPr>
              <a:t>[[18053 0] </a:t>
            </a:r>
          </a:p>
          <a:p>
            <a:pPr lvl="1"/>
            <a:r>
              <a:rPr lang="en-US" b="0" i="0" dirty="0">
                <a:effectLst/>
                <a:latin typeface="Consolas" panose="020B0609020204030204" pitchFamily="49" charset="0"/>
              </a:rPr>
              <a:t>[ 0 18053]]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F1 Score: 1.0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Training time: 0.7110714912414551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Inference time: 0.16512537002563477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657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Trade Gothic Next Cond</vt:lpstr>
      <vt:lpstr>Trade Gothic Next Light</vt:lpstr>
      <vt:lpstr>AfterglowVTI</vt:lpstr>
      <vt:lpstr>Predicting Hotel Booking Canacelation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Oceaneering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Booking Canacelation</dc:title>
  <dc:creator>Pushpinder Raghu</dc:creator>
  <cp:lastModifiedBy>Pushpinder Raghu</cp:lastModifiedBy>
  <cp:revision>1</cp:revision>
  <dcterms:created xsi:type="dcterms:W3CDTF">2024-03-01T11:35:39Z</dcterms:created>
  <dcterms:modified xsi:type="dcterms:W3CDTF">2024-03-01T12:20:38Z</dcterms:modified>
</cp:coreProperties>
</file>