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9.xml" ContentType="application/vnd.openxmlformats-officedocument.presentationml.tags+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49"/>
  </p:notesMasterIdLst>
  <p:handoutMasterIdLst>
    <p:handoutMasterId r:id="rId50"/>
  </p:handoutMasterIdLst>
  <p:sldIdLst>
    <p:sldId id="366" r:id="rId2"/>
    <p:sldId id="286" r:id="rId3"/>
    <p:sldId id="328" r:id="rId4"/>
    <p:sldId id="327" r:id="rId5"/>
    <p:sldId id="349" r:id="rId6"/>
    <p:sldId id="350" r:id="rId7"/>
    <p:sldId id="335" r:id="rId8"/>
    <p:sldId id="329" r:id="rId9"/>
    <p:sldId id="313" r:id="rId10"/>
    <p:sldId id="367" r:id="rId11"/>
    <p:sldId id="332" r:id="rId12"/>
    <p:sldId id="352" r:id="rId13"/>
    <p:sldId id="338" r:id="rId14"/>
    <p:sldId id="340" r:id="rId15"/>
    <p:sldId id="341" r:id="rId16"/>
    <p:sldId id="342" r:id="rId17"/>
    <p:sldId id="343" r:id="rId18"/>
    <p:sldId id="344" r:id="rId19"/>
    <p:sldId id="345" r:id="rId20"/>
    <p:sldId id="354" r:id="rId21"/>
    <p:sldId id="355" r:id="rId22"/>
    <p:sldId id="356" r:id="rId23"/>
    <p:sldId id="357" r:id="rId24"/>
    <p:sldId id="361" r:id="rId25"/>
    <p:sldId id="315" r:id="rId26"/>
    <p:sldId id="347" r:id="rId27"/>
    <p:sldId id="358" r:id="rId28"/>
    <p:sldId id="362" r:id="rId29"/>
    <p:sldId id="363" r:id="rId30"/>
    <p:sldId id="346" r:id="rId31"/>
    <p:sldId id="364" r:id="rId32"/>
    <p:sldId id="348" r:id="rId33"/>
    <p:sldId id="318" r:id="rId34"/>
    <p:sldId id="321" r:id="rId35"/>
    <p:sldId id="323" r:id="rId36"/>
    <p:sldId id="319" r:id="rId37"/>
    <p:sldId id="368" r:id="rId38"/>
    <p:sldId id="365" r:id="rId39"/>
    <p:sldId id="369" r:id="rId40"/>
    <p:sldId id="370" r:id="rId41"/>
    <p:sldId id="371" r:id="rId42"/>
    <p:sldId id="372" r:id="rId43"/>
    <p:sldId id="373" r:id="rId44"/>
    <p:sldId id="374" r:id="rId45"/>
    <p:sldId id="360" r:id="rId46"/>
    <p:sldId id="325" r:id="rId47"/>
    <p:sldId id="308" r:id="rId48"/>
  </p:sldIdLst>
  <p:sldSz cx="9144000" cy="6858000" type="screen4x3"/>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779CC93D-E52E-4D84-901B-11D7331DD495}">
          <p14:sldIdLst>
            <p14:sldId id="366"/>
          </p14:sldIdLst>
        </p14:section>
        <p14:section name="Common improvements" id="{ABA716BF-3A5C-4ADB-94C9-CFEF84EBA240}">
          <p14:sldIdLst>
            <p14:sldId id="286"/>
            <p14:sldId id="328"/>
            <p14:sldId id="327"/>
            <p14:sldId id="349"/>
            <p14:sldId id="350"/>
            <p14:sldId id="335"/>
            <p14:sldId id="329"/>
            <p14:sldId id="313"/>
            <p14:sldId id="367"/>
            <p14:sldId id="332"/>
            <p14:sldId id="352"/>
            <p14:sldId id="338"/>
            <p14:sldId id="340"/>
            <p14:sldId id="341"/>
            <p14:sldId id="342"/>
            <p14:sldId id="343"/>
            <p14:sldId id="344"/>
            <p14:sldId id="345"/>
            <p14:sldId id="354"/>
            <p14:sldId id="355"/>
            <p14:sldId id="356"/>
            <p14:sldId id="357"/>
            <p14:sldId id="361"/>
            <p14:sldId id="315"/>
            <p14:sldId id="347"/>
            <p14:sldId id="358"/>
            <p14:sldId id="362"/>
            <p14:sldId id="363"/>
            <p14:sldId id="346"/>
            <p14:sldId id="364"/>
            <p14:sldId id="348"/>
            <p14:sldId id="318"/>
            <p14:sldId id="321"/>
            <p14:sldId id="323"/>
            <p14:sldId id="319"/>
            <p14:sldId id="368"/>
            <p14:sldId id="365"/>
            <p14:sldId id="369"/>
            <p14:sldId id="370"/>
            <p14:sldId id="371"/>
            <p14:sldId id="372"/>
            <p14:sldId id="373"/>
            <p14:sldId id="374"/>
            <p14:sldId id="360"/>
            <p14:sldId id="325"/>
            <p14:sldId id="30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Помір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70" autoAdjust="0"/>
    <p:restoredTop sz="86555" autoAdjust="0"/>
  </p:normalViewPr>
  <p:slideViewPr>
    <p:cSldViewPr>
      <p:cViewPr>
        <p:scale>
          <a:sx n="75" d="100"/>
          <a:sy n="75" d="100"/>
        </p:scale>
        <p:origin x="-732" y="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59" d="100"/>
          <a:sy n="59" d="100"/>
        </p:scale>
        <p:origin x="-2556" y="-90"/>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B3AE2A-B84D-431C-9A94-CD3EDE1709BC}" type="doc">
      <dgm:prSet loTypeId="urn:microsoft.com/office/officeart/2005/8/layout/vList2" loCatId="list" qsTypeId="urn:microsoft.com/office/officeart/2005/8/quickstyle/simple5" qsCatId="simple" csTypeId="urn:microsoft.com/office/officeart/2005/8/colors/colorful4" csCatId="colorful" phldr="1"/>
      <dgm:spPr/>
      <dgm:t>
        <a:bodyPr/>
        <a:lstStyle/>
        <a:p>
          <a:endParaRPr lang="en-GB"/>
        </a:p>
      </dgm:t>
    </dgm:pt>
    <dgm:pt modelId="{97B4A7A6-414E-4255-9316-844CC7BA228D}">
      <dgm:prSet phldrT="[Text]"/>
      <dgm:spPr/>
      <dgm:t>
        <a:bodyPr/>
        <a:lstStyle/>
        <a:p>
          <a:r>
            <a:rPr lang="en-GB" dirty="0" smtClean="0"/>
            <a:t>Co-ordination Data Structures</a:t>
          </a:r>
          <a:endParaRPr lang="en-GB" dirty="0"/>
        </a:p>
      </dgm:t>
    </dgm:pt>
    <dgm:pt modelId="{128139A7-75C3-4A62-8E3C-47DB68EB46DB}" type="parTrans" cxnId="{BBDAD952-795C-4B04-A611-0F512106BE3F}">
      <dgm:prSet/>
      <dgm:spPr/>
      <dgm:t>
        <a:bodyPr/>
        <a:lstStyle/>
        <a:p>
          <a:endParaRPr lang="en-GB"/>
        </a:p>
      </dgm:t>
    </dgm:pt>
    <dgm:pt modelId="{A9A74615-D36F-4E1B-9853-0A0F2470D7B5}" type="sibTrans" cxnId="{BBDAD952-795C-4B04-A611-0F512106BE3F}">
      <dgm:prSet/>
      <dgm:spPr/>
      <dgm:t>
        <a:bodyPr/>
        <a:lstStyle/>
        <a:p>
          <a:endParaRPr lang="en-GB"/>
        </a:p>
      </dgm:t>
    </dgm:pt>
    <dgm:pt modelId="{7D8CD072-2DEF-443D-B5C7-1BBFA4B6CE4A}">
      <dgm:prSet phldrT="[Text]"/>
      <dgm:spPr/>
      <dgm:t>
        <a:bodyPr/>
        <a:lstStyle/>
        <a:p>
          <a:r>
            <a:rPr lang="en-GB" dirty="0" smtClean="0"/>
            <a:t>Task Parallel Library</a:t>
          </a:r>
          <a:endParaRPr lang="en-GB" dirty="0"/>
        </a:p>
      </dgm:t>
    </dgm:pt>
    <dgm:pt modelId="{959460DE-B7A0-47AF-8A9D-7B2E2CE8961A}" type="parTrans" cxnId="{FC79F743-BC65-43DC-A204-F4593E13600D}">
      <dgm:prSet/>
      <dgm:spPr/>
      <dgm:t>
        <a:bodyPr/>
        <a:lstStyle/>
        <a:p>
          <a:endParaRPr lang="en-GB"/>
        </a:p>
      </dgm:t>
    </dgm:pt>
    <dgm:pt modelId="{27314786-D80F-4A5E-83F3-6AF1688CCE8C}" type="sibTrans" cxnId="{FC79F743-BC65-43DC-A204-F4593E13600D}">
      <dgm:prSet/>
      <dgm:spPr/>
      <dgm:t>
        <a:bodyPr/>
        <a:lstStyle/>
        <a:p>
          <a:endParaRPr lang="en-GB"/>
        </a:p>
      </dgm:t>
    </dgm:pt>
    <dgm:pt modelId="{CFAEC04A-B02B-4238-ACC4-7CE26067875D}">
      <dgm:prSet phldrT="[Text]"/>
      <dgm:spPr/>
      <dgm:t>
        <a:bodyPr/>
        <a:lstStyle/>
        <a:p>
          <a:r>
            <a:rPr lang="en-GB" dirty="0" smtClean="0"/>
            <a:t>Parallel LINQ</a:t>
          </a:r>
          <a:endParaRPr lang="en-GB" dirty="0"/>
        </a:p>
      </dgm:t>
    </dgm:pt>
    <dgm:pt modelId="{0778BFD2-EB16-4EBB-9A86-A8C6B2A82595}" type="parTrans" cxnId="{86F79230-D661-46E2-9431-402189072F87}">
      <dgm:prSet/>
      <dgm:spPr/>
      <dgm:t>
        <a:bodyPr/>
        <a:lstStyle/>
        <a:p>
          <a:endParaRPr lang="en-GB"/>
        </a:p>
      </dgm:t>
    </dgm:pt>
    <dgm:pt modelId="{8668919F-D98C-4EB1-988C-1B590B1A8DBB}" type="sibTrans" cxnId="{86F79230-D661-46E2-9431-402189072F87}">
      <dgm:prSet/>
      <dgm:spPr/>
      <dgm:t>
        <a:bodyPr/>
        <a:lstStyle/>
        <a:p>
          <a:endParaRPr lang="en-GB"/>
        </a:p>
      </dgm:t>
    </dgm:pt>
    <dgm:pt modelId="{184BAD97-A628-49DB-A212-256BE7BE11CB}" type="pres">
      <dgm:prSet presAssocID="{A6B3AE2A-B84D-431C-9A94-CD3EDE1709BC}" presName="linear" presStyleCnt="0">
        <dgm:presLayoutVars>
          <dgm:animLvl val="lvl"/>
          <dgm:resizeHandles val="exact"/>
        </dgm:presLayoutVars>
      </dgm:prSet>
      <dgm:spPr/>
      <dgm:t>
        <a:bodyPr/>
        <a:lstStyle/>
        <a:p>
          <a:endParaRPr lang="en-GB"/>
        </a:p>
      </dgm:t>
    </dgm:pt>
    <dgm:pt modelId="{4B8047DC-1115-446F-8769-765F05A8E476}" type="pres">
      <dgm:prSet presAssocID="{97B4A7A6-414E-4255-9316-844CC7BA228D}" presName="parentText" presStyleLbl="node1" presStyleIdx="0" presStyleCnt="3" custLinFactNeighborY="56797">
        <dgm:presLayoutVars>
          <dgm:chMax val="0"/>
          <dgm:bulletEnabled val="1"/>
        </dgm:presLayoutVars>
      </dgm:prSet>
      <dgm:spPr/>
      <dgm:t>
        <a:bodyPr/>
        <a:lstStyle/>
        <a:p>
          <a:endParaRPr lang="en-GB"/>
        </a:p>
      </dgm:t>
    </dgm:pt>
    <dgm:pt modelId="{5A24D770-92D5-4B1B-8B67-B9D6F6933FC6}" type="pres">
      <dgm:prSet presAssocID="{A9A74615-D36F-4E1B-9853-0A0F2470D7B5}" presName="spacer" presStyleCnt="0"/>
      <dgm:spPr/>
      <dgm:t>
        <a:bodyPr/>
        <a:lstStyle/>
        <a:p>
          <a:endParaRPr lang="uk-UA"/>
        </a:p>
      </dgm:t>
    </dgm:pt>
    <dgm:pt modelId="{23281910-B1E2-496D-B008-DA9B72DFDB1E}" type="pres">
      <dgm:prSet presAssocID="{7D8CD072-2DEF-443D-B5C7-1BBFA4B6CE4A}" presName="parentText" presStyleLbl="node1" presStyleIdx="1" presStyleCnt="3" custLinFactNeighborY="26862">
        <dgm:presLayoutVars>
          <dgm:chMax val="0"/>
          <dgm:bulletEnabled val="1"/>
        </dgm:presLayoutVars>
      </dgm:prSet>
      <dgm:spPr/>
      <dgm:t>
        <a:bodyPr/>
        <a:lstStyle/>
        <a:p>
          <a:endParaRPr lang="en-GB"/>
        </a:p>
      </dgm:t>
    </dgm:pt>
    <dgm:pt modelId="{0C001635-BA85-46D8-9F21-3701CDA7D0BA}" type="pres">
      <dgm:prSet presAssocID="{27314786-D80F-4A5E-83F3-6AF1688CCE8C}" presName="spacer" presStyleCnt="0"/>
      <dgm:spPr/>
      <dgm:t>
        <a:bodyPr/>
        <a:lstStyle/>
        <a:p>
          <a:endParaRPr lang="uk-UA"/>
        </a:p>
      </dgm:t>
    </dgm:pt>
    <dgm:pt modelId="{2AEFD4AC-6084-4202-B6EB-61571D47B6AE}" type="pres">
      <dgm:prSet presAssocID="{CFAEC04A-B02B-4238-ACC4-7CE26067875D}" presName="parentText" presStyleLbl="node1" presStyleIdx="2" presStyleCnt="3">
        <dgm:presLayoutVars>
          <dgm:chMax val="0"/>
          <dgm:bulletEnabled val="1"/>
        </dgm:presLayoutVars>
      </dgm:prSet>
      <dgm:spPr/>
      <dgm:t>
        <a:bodyPr/>
        <a:lstStyle/>
        <a:p>
          <a:endParaRPr lang="en-GB"/>
        </a:p>
      </dgm:t>
    </dgm:pt>
  </dgm:ptLst>
  <dgm:cxnLst>
    <dgm:cxn modelId="{86F79230-D661-46E2-9431-402189072F87}" srcId="{A6B3AE2A-B84D-431C-9A94-CD3EDE1709BC}" destId="{CFAEC04A-B02B-4238-ACC4-7CE26067875D}" srcOrd="2" destOrd="0" parTransId="{0778BFD2-EB16-4EBB-9A86-A8C6B2A82595}" sibTransId="{8668919F-D98C-4EB1-988C-1B590B1A8DBB}"/>
    <dgm:cxn modelId="{FEE5CE91-3343-47D5-BAE0-4D179A3E075C}" type="presOf" srcId="{7D8CD072-2DEF-443D-B5C7-1BBFA4B6CE4A}" destId="{23281910-B1E2-496D-B008-DA9B72DFDB1E}" srcOrd="0" destOrd="0" presId="urn:microsoft.com/office/officeart/2005/8/layout/vList2"/>
    <dgm:cxn modelId="{FC79F743-BC65-43DC-A204-F4593E13600D}" srcId="{A6B3AE2A-B84D-431C-9A94-CD3EDE1709BC}" destId="{7D8CD072-2DEF-443D-B5C7-1BBFA4B6CE4A}" srcOrd="1" destOrd="0" parTransId="{959460DE-B7A0-47AF-8A9D-7B2E2CE8961A}" sibTransId="{27314786-D80F-4A5E-83F3-6AF1688CCE8C}"/>
    <dgm:cxn modelId="{AE08D800-C6EC-4AC5-A16C-B0465E666B62}" type="presOf" srcId="{CFAEC04A-B02B-4238-ACC4-7CE26067875D}" destId="{2AEFD4AC-6084-4202-B6EB-61571D47B6AE}" srcOrd="0" destOrd="0" presId="urn:microsoft.com/office/officeart/2005/8/layout/vList2"/>
    <dgm:cxn modelId="{BBDAD952-795C-4B04-A611-0F512106BE3F}" srcId="{A6B3AE2A-B84D-431C-9A94-CD3EDE1709BC}" destId="{97B4A7A6-414E-4255-9316-844CC7BA228D}" srcOrd="0" destOrd="0" parTransId="{128139A7-75C3-4A62-8E3C-47DB68EB46DB}" sibTransId="{A9A74615-D36F-4E1B-9853-0A0F2470D7B5}"/>
    <dgm:cxn modelId="{EA810137-6813-49DC-90BC-07F742520E68}" type="presOf" srcId="{97B4A7A6-414E-4255-9316-844CC7BA228D}" destId="{4B8047DC-1115-446F-8769-765F05A8E476}" srcOrd="0" destOrd="0" presId="urn:microsoft.com/office/officeart/2005/8/layout/vList2"/>
    <dgm:cxn modelId="{3F3F4EB8-2C05-4540-8B01-7BFFF4D46090}" type="presOf" srcId="{A6B3AE2A-B84D-431C-9A94-CD3EDE1709BC}" destId="{184BAD97-A628-49DB-A212-256BE7BE11CB}" srcOrd="0" destOrd="0" presId="urn:microsoft.com/office/officeart/2005/8/layout/vList2"/>
    <dgm:cxn modelId="{A6148E91-2806-44DB-9E1D-108C760D4CCB}" type="presParOf" srcId="{184BAD97-A628-49DB-A212-256BE7BE11CB}" destId="{4B8047DC-1115-446F-8769-765F05A8E476}" srcOrd="0" destOrd="0" presId="urn:microsoft.com/office/officeart/2005/8/layout/vList2"/>
    <dgm:cxn modelId="{54ADE782-0C4C-479F-B2F4-F7AF31FDE217}" type="presParOf" srcId="{184BAD97-A628-49DB-A212-256BE7BE11CB}" destId="{5A24D770-92D5-4B1B-8B67-B9D6F6933FC6}" srcOrd="1" destOrd="0" presId="urn:microsoft.com/office/officeart/2005/8/layout/vList2"/>
    <dgm:cxn modelId="{7A1F9A35-29A6-4FB7-B3CA-8A5EF7CE7448}" type="presParOf" srcId="{184BAD97-A628-49DB-A212-256BE7BE11CB}" destId="{23281910-B1E2-496D-B008-DA9B72DFDB1E}" srcOrd="2" destOrd="0" presId="urn:microsoft.com/office/officeart/2005/8/layout/vList2"/>
    <dgm:cxn modelId="{6D1EE8C9-D2C4-45FB-AF0F-6AFE2A3B1F27}" type="presParOf" srcId="{184BAD97-A628-49DB-A212-256BE7BE11CB}" destId="{0C001635-BA85-46D8-9F21-3701CDA7D0BA}" srcOrd="3" destOrd="0" presId="urn:microsoft.com/office/officeart/2005/8/layout/vList2"/>
    <dgm:cxn modelId="{9CFB2096-05C4-4BCB-AD1F-2E94540857C4}" type="presParOf" srcId="{184BAD97-A628-49DB-A212-256BE7BE11CB}" destId="{2AEFD4AC-6084-4202-B6EB-61571D47B6A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F3B4DA-7B8F-496F-9783-34E467B70BF4}" type="doc">
      <dgm:prSet loTypeId="urn:microsoft.com/office/officeart/2005/8/layout/vList2" loCatId="list" qsTypeId="urn:microsoft.com/office/officeart/2005/8/quickstyle/3d1" qsCatId="3D" csTypeId="urn:microsoft.com/office/officeart/2005/8/colors/colorful4" csCatId="colorful" phldr="1"/>
      <dgm:spPr/>
      <dgm:t>
        <a:bodyPr/>
        <a:lstStyle/>
        <a:p>
          <a:endParaRPr lang="en-US"/>
        </a:p>
      </dgm:t>
    </dgm:pt>
    <dgm:pt modelId="{8D79FC3C-B253-40E9-8C33-D8937463D5E0}">
      <dgm:prSet phldrT="[Text]"/>
      <dgm:spPr/>
      <dgm:t>
        <a:bodyPr/>
        <a:lstStyle/>
        <a:p>
          <a:r>
            <a:rPr lang="en-US" dirty="0" smtClean="0"/>
            <a:t>Creating Tasks</a:t>
          </a:r>
          <a:endParaRPr lang="en-US" dirty="0"/>
        </a:p>
      </dgm:t>
    </dgm:pt>
    <dgm:pt modelId="{0ECFB3C5-641C-4A5A-B4ED-7DCC2F1CB4B1}" type="parTrans" cxnId="{B04EC757-C3B9-4569-BD05-074100A458E1}">
      <dgm:prSet/>
      <dgm:spPr/>
      <dgm:t>
        <a:bodyPr/>
        <a:lstStyle/>
        <a:p>
          <a:endParaRPr lang="en-US"/>
        </a:p>
      </dgm:t>
    </dgm:pt>
    <dgm:pt modelId="{2B7387C4-39F0-4DE3-BDD2-908F049BC544}" type="sibTrans" cxnId="{B04EC757-C3B9-4569-BD05-074100A458E1}">
      <dgm:prSet/>
      <dgm:spPr/>
      <dgm:t>
        <a:bodyPr/>
        <a:lstStyle/>
        <a:p>
          <a:endParaRPr lang="en-US"/>
        </a:p>
      </dgm:t>
    </dgm:pt>
    <dgm:pt modelId="{855B5602-2D57-49AF-995E-B85C77A414BF}">
      <dgm:prSet phldrT="[Text]"/>
      <dgm:spPr/>
      <dgm:t>
        <a:bodyPr/>
        <a:lstStyle/>
        <a:p>
          <a:r>
            <a:rPr lang="en-US" dirty="0" smtClean="0"/>
            <a:t>Starting Tasks</a:t>
          </a:r>
          <a:endParaRPr lang="en-US" dirty="0"/>
        </a:p>
      </dgm:t>
    </dgm:pt>
    <dgm:pt modelId="{B6A1C77F-0141-4F4C-860B-65A90320D087}" type="parTrans" cxnId="{FBFB12CF-1D79-49CE-A72D-1B4E43381294}">
      <dgm:prSet/>
      <dgm:spPr/>
      <dgm:t>
        <a:bodyPr/>
        <a:lstStyle/>
        <a:p>
          <a:endParaRPr lang="en-US"/>
        </a:p>
      </dgm:t>
    </dgm:pt>
    <dgm:pt modelId="{7265E76C-EC1A-45FC-BDC5-12431593C3AF}" type="sibTrans" cxnId="{FBFB12CF-1D79-49CE-A72D-1B4E43381294}">
      <dgm:prSet/>
      <dgm:spPr/>
      <dgm:t>
        <a:bodyPr/>
        <a:lstStyle/>
        <a:p>
          <a:endParaRPr lang="en-US"/>
        </a:p>
      </dgm:t>
    </dgm:pt>
    <dgm:pt modelId="{DED3E460-6927-4A31-ACB5-4DDE8BED9CDE}">
      <dgm:prSet phldrT="[Text]"/>
      <dgm:spPr/>
      <dgm:t>
        <a:bodyPr/>
        <a:lstStyle/>
        <a:p>
          <a:r>
            <a:rPr lang="en-US" dirty="0" smtClean="0"/>
            <a:t>Waiting for Tasks</a:t>
          </a:r>
          <a:endParaRPr lang="en-US" dirty="0"/>
        </a:p>
      </dgm:t>
    </dgm:pt>
    <dgm:pt modelId="{88E27459-19E2-463A-BA68-B41AF4664C37}" type="parTrans" cxnId="{A9F67511-7CC7-4711-BF2C-BD0DC34C1410}">
      <dgm:prSet/>
      <dgm:spPr/>
      <dgm:t>
        <a:bodyPr/>
        <a:lstStyle/>
        <a:p>
          <a:endParaRPr lang="en-US"/>
        </a:p>
      </dgm:t>
    </dgm:pt>
    <dgm:pt modelId="{C797AF9A-08DB-4B2C-A648-58BC09C95711}" type="sibTrans" cxnId="{A9F67511-7CC7-4711-BF2C-BD0DC34C1410}">
      <dgm:prSet/>
      <dgm:spPr/>
      <dgm:t>
        <a:bodyPr/>
        <a:lstStyle/>
        <a:p>
          <a:endParaRPr lang="en-US"/>
        </a:p>
      </dgm:t>
    </dgm:pt>
    <dgm:pt modelId="{99C9DC36-7FC6-4D7D-8F8E-7A44CFB98DE3}">
      <dgm:prSet phldrT="[Text]"/>
      <dgm:spPr/>
      <dgm:t>
        <a:bodyPr/>
        <a:lstStyle/>
        <a:p>
          <a:r>
            <a:rPr lang="en-US" dirty="0" smtClean="0"/>
            <a:t>Checking Task Status</a:t>
          </a:r>
          <a:endParaRPr lang="en-US" dirty="0"/>
        </a:p>
      </dgm:t>
    </dgm:pt>
    <dgm:pt modelId="{56E6C3CC-C7D3-4CF3-A645-BF24535F26F5}" type="parTrans" cxnId="{4CE37689-FD3B-4F9D-939A-B9D0FCDF74BC}">
      <dgm:prSet/>
      <dgm:spPr/>
      <dgm:t>
        <a:bodyPr/>
        <a:lstStyle/>
        <a:p>
          <a:endParaRPr lang="en-US"/>
        </a:p>
      </dgm:t>
    </dgm:pt>
    <dgm:pt modelId="{321A0C8B-4C0C-4743-A2EC-D7079C4CA417}" type="sibTrans" cxnId="{4CE37689-FD3B-4F9D-939A-B9D0FCDF74BC}">
      <dgm:prSet/>
      <dgm:spPr/>
      <dgm:t>
        <a:bodyPr/>
        <a:lstStyle/>
        <a:p>
          <a:endParaRPr lang="en-US"/>
        </a:p>
      </dgm:t>
    </dgm:pt>
    <dgm:pt modelId="{4EB832D4-9821-4493-BCA2-23EC7720EEAF}">
      <dgm:prSet phldrT="[Text]"/>
      <dgm:spPr/>
      <dgm:t>
        <a:bodyPr/>
        <a:lstStyle/>
        <a:p>
          <a:r>
            <a:rPr lang="en-US" dirty="0" smtClean="0"/>
            <a:t>Identifying Tasks &amp; the current task</a:t>
          </a:r>
          <a:endParaRPr lang="en-US" dirty="0"/>
        </a:p>
      </dgm:t>
    </dgm:pt>
    <dgm:pt modelId="{2769F3CB-1983-4D66-9F74-38BD68F4839E}" type="parTrans" cxnId="{0E966E69-58F8-453F-864E-953DEC18B8A9}">
      <dgm:prSet/>
      <dgm:spPr/>
      <dgm:t>
        <a:bodyPr/>
        <a:lstStyle/>
        <a:p>
          <a:endParaRPr lang="en-US"/>
        </a:p>
      </dgm:t>
    </dgm:pt>
    <dgm:pt modelId="{7CB8C28A-B553-4AB1-B760-052CF38BB329}" type="sibTrans" cxnId="{0E966E69-58F8-453F-864E-953DEC18B8A9}">
      <dgm:prSet/>
      <dgm:spPr/>
      <dgm:t>
        <a:bodyPr/>
        <a:lstStyle/>
        <a:p>
          <a:endParaRPr lang="en-US"/>
        </a:p>
      </dgm:t>
    </dgm:pt>
    <dgm:pt modelId="{089723D6-8A5E-41D6-ACF9-52EBCF061303}" type="pres">
      <dgm:prSet presAssocID="{92F3B4DA-7B8F-496F-9783-34E467B70BF4}" presName="linear" presStyleCnt="0">
        <dgm:presLayoutVars>
          <dgm:animLvl val="lvl"/>
          <dgm:resizeHandles val="exact"/>
        </dgm:presLayoutVars>
      </dgm:prSet>
      <dgm:spPr/>
      <dgm:t>
        <a:bodyPr/>
        <a:lstStyle/>
        <a:p>
          <a:endParaRPr lang="en-US"/>
        </a:p>
      </dgm:t>
    </dgm:pt>
    <dgm:pt modelId="{D81DFB99-4381-42A1-97EE-BC49D1423C7F}" type="pres">
      <dgm:prSet presAssocID="{8D79FC3C-B253-40E9-8C33-D8937463D5E0}" presName="parentText" presStyleLbl="node1" presStyleIdx="0" presStyleCnt="5">
        <dgm:presLayoutVars>
          <dgm:chMax val="0"/>
          <dgm:bulletEnabled val="1"/>
        </dgm:presLayoutVars>
      </dgm:prSet>
      <dgm:spPr/>
      <dgm:t>
        <a:bodyPr/>
        <a:lstStyle/>
        <a:p>
          <a:endParaRPr lang="en-US"/>
        </a:p>
      </dgm:t>
    </dgm:pt>
    <dgm:pt modelId="{4132B228-C554-4A6F-A48A-67DDEDD48BE5}" type="pres">
      <dgm:prSet presAssocID="{2B7387C4-39F0-4DE3-BDD2-908F049BC544}" presName="spacer" presStyleCnt="0"/>
      <dgm:spPr/>
    </dgm:pt>
    <dgm:pt modelId="{16DDCC8C-9496-490D-92CB-8781368CA4AB}" type="pres">
      <dgm:prSet presAssocID="{855B5602-2D57-49AF-995E-B85C77A414BF}" presName="parentText" presStyleLbl="node1" presStyleIdx="1" presStyleCnt="5">
        <dgm:presLayoutVars>
          <dgm:chMax val="0"/>
          <dgm:bulletEnabled val="1"/>
        </dgm:presLayoutVars>
      </dgm:prSet>
      <dgm:spPr/>
      <dgm:t>
        <a:bodyPr/>
        <a:lstStyle/>
        <a:p>
          <a:endParaRPr lang="en-US"/>
        </a:p>
      </dgm:t>
    </dgm:pt>
    <dgm:pt modelId="{138E663E-E415-448A-A976-536BB0D24B39}" type="pres">
      <dgm:prSet presAssocID="{7265E76C-EC1A-45FC-BDC5-12431593C3AF}" presName="spacer" presStyleCnt="0"/>
      <dgm:spPr/>
    </dgm:pt>
    <dgm:pt modelId="{3B93F320-5AD5-4810-905B-FCC39DB0A20D}" type="pres">
      <dgm:prSet presAssocID="{DED3E460-6927-4A31-ACB5-4DDE8BED9CDE}" presName="parentText" presStyleLbl="node1" presStyleIdx="2" presStyleCnt="5">
        <dgm:presLayoutVars>
          <dgm:chMax val="0"/>
          <dgm:bulletEnabled val="1"/>
        </dgm:presLayoutVars>
      </dgm:prSet>
      <dgm:spPr/>
      <dgm:t>
        <a:bodyPr/>
        <a:lstStyle/>
        <a:p>
          <a:endParaRPr lang="en-US"/>
        </a:p>
      </dgm:t>
    </dgm:pt>
    <dgm:pt modelId="{432EEC36-C4DD-48D5-B704-A56A142DC77C}" type="pres">
      <dgm:prSet presAssocID="{C797AF9A-08DB-4B2C-A648-58BC09C95711}" presName="spacer" presStyleCnt="0"/>
      <dgm:spPr/>
    </dgm:pt>
    <dgm:pt modelId="{3D752094-DF2D-41DD-A615-4B34D4A42C7D}" type="pres">
      <dgm:prSet presAssocID="{99C9DC36-7FC6-4D7D-8F8E-7A44CFB98DE3}" presName="parentText" presStyleLbl="node1" presStyleIdx="3" presStyleCnt="5">
        <dgm:presLayoutVars>
          <dgm:chMax val="0"/>
          <dgm:bulletEnabled val="1"/>
        </dgm:presLayoutVars>
      </dgm:prSet>
      <dgm:spPr/>
      <dgm:t>
        <a:bodyPr/>
        <a:lstStyle/>
        <a:p>
          <a:endParaRPr lang="en-US"/>
        </a:p>
      </dgm:t>
    </dgm:pt>
    <dgm:pt modelId="{9CC6E06B-B891-4879-B7A9-B2B6D7D55BAB}" type="pres">
      <dgm:prSet presAssocID="{321A0C8B-4C0C-4743-A2EC-D7079C4CA417}" presName="spacer" presStyleCnt="0"/>
      <dgm:spPr/>
    </dgm:pt>
    <dgm:pt modelId="{CEB9DF03-6601-43B6-9B06-33472C84AAFF}" type="pres">
      <dgm:prSet presAssocID="{4EB832D4-9821-4493-BCA2-23EC7720EEAF}" presName="parentText" presStyleLbl="node1" presStyleIdx="4" presStyleCnt="5">
        <dgm:presLayoutVars>
          <dgm:chMax val="0"/>
          <dgm:bulletEnabled val="1"/>
        </dgm:presLayoutVars>
      </dgm:prSet>
      <dgm:spPr/>
      <dgm:t>
        <a:bodyPr/>
        <a:lstStyle/>
        <a:p>
          <a:endParaRPr lang="en-US"/>
        </a:p>
      </dgm:t>
    </dgm:pt>
  </dgm:ptLst>
  <dgm:cxnLst>
    <dgm:cxn modelId="{DFA19D2B-C1EC-4A34-A47F-53B99A5DBE70}" type="presOf" srcId="{4EB832D4-9821-4493-BCA2-23EC7720EEAF}" destId="{CEB9DF03-6601-43B6-9B06-33472C84AAFF}" srcOrd="0" destOrd="0" presId="urn:microsoft.com/office/officeart/2005/8/layout/vList2"/>
    <dgm:cxn modelId="{A9F67511-7CC7-4711-BF2C-BD0DC34C1410}" srcId="{92F3B4DA-7B8F-496F-9783-34E467B70BF4}" destId="{DED3E460-6927-4A31-ACB5-4DDE8BED9CDE}" srcOrd="2" destOrd="0" parTransId="{88E27459-19E2-463A-BA68-B41AF4664C37}" sibTransId="{C797AF9A-08DB-4B2C-A648-58BC09C95711}"/>
    <dgm:cxn modelId="{B04EC757-C3B9-4569-BD05-074100A458E1}" srcId="{92F3B4DA-7B8F-496F-9783-34E467B70BF4}" destId="{8D79FC3C-B253-40E9-8C33-D8937463D5E0}" srcOrd="0" destOrd="0" parTransId="{0ECFB3C5-641C-4A5A-B4ED-7DCC2F1CB4B1}" sibTransId="{2B7387C4-39F0-4DE3-BDD2-908F049BC544}"/>
    <dgm:cxn modelId="{136A1876-B9A7-432D-916D-02E221EC5315}" type="presOf" srcId="{99C9DC36-7FC6-4D7D-8F8E-7A44CFB98DE3}" destId="{3D752094-DF2D-41DD-A615-4B34D4A42C7D}" srcOrd="0" destOrd="0" presId="urn:microsoft.com/office/officeart/2005/8/layout/vList2"/>
    <dgm:cxn modelId="{BCC04F8E-5801-48B3-BBEC-BB781C4A0F38}" type="presOf" srcId="{855B5602-2D57-49AF-995E-B85C77A414BF}" destId="{16DDCC8C-9496-490D-92CB-8781368CA4AB}" srcOrd="0" destOrd="0" presId="urn:microsoft.com/office/officeart/2005/8/layout/vList2"/>
    <dgm:cxn modelId="{4CE37689-FD3B-4F9D-939A-B9D0FCDF74BC}" srcId="{92F3B4DA-7B8F-496F-9783-34E467B70BF4}" destId="{99C9DC36-7FC6-4D7D-8F8E-7A44CFB98DE3}" srcOrd="3" destOrd="0" parTransId="{56E6C3CC-C7D3-4CF3-A645-BF24535F26F5}" sibTransId="{321A0C8B-4C0C-4743-A2EC-D7079C4CA417}"/>
    <dgm:cxn modelId="{FBFB12CF-1D79-49CE-A72D-1B4E43381294}" srcId="{92F3B4DA-7B8F-496F-9783-34E467B70BF4}" destId="{855B5602-2D57-49AF-995E-B85C77A414BF}" srcOrd="1" destOrd="0" parTransId="{B6A1C77F-0141-4F4C-860B-65A90320D087}" sibTransId="{7265E76C-EC1A-45FC-BDC5-12431593C3AF}"/>
    <dgm:cxn modelId="{26F9A69B-0C38-4F57-B131-7FC526BA4B77}" type="presOf" srcId="{92F3B4DA-7B8F-496F-9783-34E467B70BF4}" destId="{089723D6-8A5E-41D6-ACF9-52EBCF061303}" srcOrd="0" destOrd="0" presId="urn:microsoft.com/office/officeart/2005/8/layout/vList2"/>
    <dgm:cxn modelId="{0E966E69-58F8-453F-864E-953DEC18B8A9}" srcId="{92F3B4DA-7B8F-496F-9783-34E467B70BF4}" destId="{4EB832D4-9821-4493-BCA2-23EC7720EEAF}" srcOrd="4" destOrd="0" parTransId="{2769F3CB-1983-4D66-9F74-38BD68F4839E}" sibTransId="{7CB8C28A-B553-4AB1-B760-052CF38BB329}"/>
    <dgm:cxn modelId="{F442A1D3-CB98-4E8D-B458-EEAD99BAEE62}" type="presOf" srcId="{DED3E460-6927-4A31-ACB5-4DDE8BED9CDE}" destId="{3B93F320-5AD5-4810-905B-FCC39DB0A20D}" srcOrd="0" destOrd="0" presId="urn:microsoft.com/office/officeart/2005/8/layout/vList2"/>
    <dgm:cxn modelId="{9BA27B9E-C227-41F4-94FC-E67803213BA9}" type="presOf" srcId="{8D79FC3C-B253-40E9-8C33-D8937463D5E0}" destId="{D81DFB99-4381-42A1-97EE-BC49D1423C7F}" srcOrd="0" destOrd="0" presId="urn:microsoft.com/office/officeart/2005/8/layout/vList2"/>
    <dgm:cxn modelId="{C7CF5653-5889-42A5-BF6C-6AD9264F2D53}" type="presParOf" srcId="{089723D6-8A5E-41D6-ACF9-52EBCF061303}" destId="{D81DFB99-4381-42A1-97EE-BC49D1423C7F}" srcOrd="0" destOrd="0" presId="urn:microsoft.com/office/officeart/2005/8/layout/vList2"/>
    <dgm:cxn modelId="{E150B7F4-BCE2-4C08-A0F9-970D40B87C6D}" type="presParOf" srcId="{089723D6-8A5E-41D6-ACF9-52EBCF061303}" destId="{4132B228-C554-4A6F-A48A-67DDEDD48BE5}" srcOrd="1" destOrd="0" presId="urn:microsoft.com/office/officeart/2005/8/layout/vList2"/>
    <dgm:cxn modelId="{A6AB968F-AD69-4ED2-8F29-963A4433224B}" type="presParOf" srcId="{089723D6-8A5E-41D6-ACF9-52EBCF061303}" destId="{16DDCC8C-9496-490D-92CB-8781368CA4AB}" srcOrd="2" destOrd="0" presId="urn:microsoft.com/office/officeart/2005/8/layout/vList2"/>
    <dgm:cxn modelId="{C48DF58E-8564-4F0C-93B7-7C6E68C24FBB}" type="presParOf" srcId="{089723D6-8A5E-41D6-ACF9-52EBCF061303}" destId="{138E663E-E415-448A-A976-536BB0D24B39}" srcOrd="3" destOrd="0" presId="urn:microsoft.com/office/officeart/2005/8/layout/vList2"/>
    <dgm:cxn modelId="{DD5382DB-0005-4A37-8EC8-57935A0993EC}" type="presParOf" srcId="{089723D6-8A5E-41D6-ACF9-52EBCF061303}" destId="{3B93F320-5AD5-4810-905B-FCC39DB0A20D}" srcOrd="4" destOrd="0" presId="urn:microsoft.com/office/officeart/2005/8/layout/vList2"/>
    <dgm:cxn modelId="{DD97A0B8-48D5-42D4-B2AD-7EBDAED77148}" type="presParOf" srcId="{089723D6-8A5E-41D6-ACF9-52EBCF061303}" destId="{432EEC36-C4DD-48D5-B704-A56A142DC77C}" srcOrd="5" destOrd="0" presId="urn:microsoft.com/office/officeart/2005/8/layout/vList2"/>
    <dgm:cxn modelId="{8698A928-4552-4039-BB3E-941259CB19AF}" type="presParOf" srcId="{089723D6-8A5E-41D6-ACF9-52EBCF061303}" destId="{3D752094-DF2D-41DD-A615-4B34D4A42C7D}" srcOrd="6" destOrd="0" presId="urn:microsoft.com/office/officeart/2005/8/layout/vList2"/>
    <dgm:cxn modelId="{B75279A2-89D4-446C-BD46-AD1E4631041D}" type="presParOf" srcId="{089723D6-8A5E-41D6-ACF9-52EBCF061303}" destId="{9CC6E06B-B891-4879-B7A9-B2B6D7D55BAB}" srcOrd="7" destOrd="0" presId="urn:microsoft.com/office/officeart/2005/8/layout/vList2"/>
    <dgm:cxn modelId="{D5136BE3-2889-4A3F-A813-115D009432F9}" type="presParOf" srcId="{089723D6-8A5E-41D6-ACF9-52EBCF061303}" destId="{CEB9DF03-6601-43B6-9B06-33472C84AAF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F3B4DA-7B8F-496F-9783-34E467B70BF4}" type="doc">
      <dgm:prSet loTypeId="urn:microsoft.com/office/officeart/2005/8/layout/vList2" loCatId="list" qsTypeId="urn:microsoft.com/office/officeart/2005/8/quickstyle/3d1" qsCatId="3D" csTypeId="urn:microsoft.com/office/officeart/2005/8/colors/colorful4" csCatId="colorful" phldr="1"/>
      <dgm:spPr/>
      <dgm:t>
        <a:bodyPr/>
        <a:lstStyle/>
        <a:p>
          <a:endParaRPr lang="en-US"/>
        </a:p>
      </dgm:t>
    </dgm:pt>
    <dgm:pt modelId="{8D79FC3C-B253-40E9-8C33-D8937463D5E0}">
      <dgm:prSet phldrT="[Text]"/>
      <dgm:spPr/>
      <dgm:t>
        <a:bodyPr/>
        <a:lstStyle/>
        <a:p>
          <a:r>
            <a:rPr lang="en-US" dirty="0" smtClean="0"/>
            <a:t>Cancellation</a:t>
          </a:r>
          <a:endParaRPr lang="en-US" dirty="0"/>
        </a:p>
      </dgm:t>
    </dgm:pt>
    <dgm:pt modelId="{0ECFB3C5-641C-4A5A-B4ED-7DCC2F1CB4B1}" type="parTrans" cxnId="{B04EC757-C3B9-4569-BD05-074100A458E1}">
      <dgm:prSet/>
      <dgm:spPr/>
      <dgm:t>
        <a:bodyPr/>
        <a:lstStyle/>
        <a:p>
          <a:endParaRPr lang="en-US"/>
        </a:p>
      </dgm:t>
    </dgm:pt>
    <dgm:pt modelId="{2B7387C4-39F0-4DE3-BDD2-908F049BC544}" type="sibTrans" cxnId="{B04EC757-C3B9-4569-BD05-074100A458E1}">
      <dgm:prSet/>
      <dgm:spPr/>
      <dgm:t>
        <a:bodyPr/>
        <a:lstStyle/>
        <a:p>
          <a:endParaRPr lang="en-US"/>
        </a:p>
      </dgm:t>
    </dgm:pt>
    <dgm:pt modelId="{855B5602-2D57-49AF-995E-B85C77A414BF}">
      <dgm:prSet phldrT="[Text]"/>
      <dgm:spPr/>
      <dgm:t>
        <a:bodyPr/>
        <a:lstStyle/>
        <a:p>
          <a:r>
            <a:rPr lang="en-US" dirty="0" smtClean="0"/>
            <a:t>Exceptions</a:t>
          </a:r>
          <a:endParaRPr lang="en-US" dirty="0"/>
        </a:p>
      </dgm:t>
    </dgm:pt>
    <dgm:pt modelId="{B6A1C77F-0141-4F4C-860B-65A90320D087}" type="parTrans" cxnId="{FBFB12CF-1D79-49CE-A72D-1B4E43381294}">
      <dgm:prSet/>
      <dgm:spPr/>
      <dgm:t>
        <a:bodyPr/>
        <a:lstStyle/>
        <a:p>
          <a:endParaRPr lang="en-US"/>
        </a:p>
      </dgm:t>
    </dgm:pt>
    <dgm:pt modelId="{7265E76C-EC1A-45FC-BDC5-12431593C3AF}" type="sibTrans" cxnId="{FBFB12CF-1D79-49CE-A72D-1B4E43381294}">
      <dgm:prSet/>
      <dgm:spPr/>
      <dgm:t>
        <a:bodyPr/>
        <a:lstStyle/>
        <a:p>
          <a:endParaRPr lang="en-US"/>
        </a:p>
      </dgm:t>
    </dgm:pt>
    <dgm:pt modelId="{DED3E460-6927-4A31-ACB5-4DDE8BED9CDE}">
      <dgm:prSet phldrT="[Text]"/>
      <dgm:spPr/>
      <dgm:t>
        <a:bodyPr/>
        <a:lstStyle/>
        <a:p>
          <a:r>
            <a:rPr lang="en-US" dirty="0" smtClean="0"/>
            <a:t>Parents/Children – sub tasks</a:t>
          </a:r>
          <a:endParaRPr lang="en-US" dirty="0"/>
        </a:p>
      </dgm:t>
    </dgm:pt>
    <dgm:pt modelId="{88E27459-19E2-463A-BA68-B41AF4664C37}" type="parTrans" cxnId="{A9F67511-7CC7-4711-BF2C-BD0DC34C1410}">
      <dgm:prSet/>
      <dgm:spPr/>
      <dgm:t>
        <a:bodyPr/>
        <a:lstStyle/>
        <a:p>
          <a:endParaRPr lang="en-US"/>
        </a:p>
      </dgm:t>
    </dgm:pt>
    <dgm:pt modelId="{C797AF9A-08DB-4B2C-A648-58BC09C95711}" type="sibTrans" cxnId="{A9F67511-7CC7-4711-BF2C-BD0DC34C1410}">
      <dgm:prSet/>
      <dgm:spPr/>
      <dgm:t>
        <a:bodyPr/>
        <a:lstStyle/>
        <a:p>
          <a:endParaRPr lang="en-US"/>
        </a:p>
      </dgm:t>
    </dgm:pt>
    <dgm:pt modelId="{99C9DC36-7FC6-4D7D-8F8E-7A44CFB98DE3}">
      <dgm:prSet phldrT="[Text]"/>
      <dgm:spPr/>
      <dgm:t>
        <a:bodyPr/>
        <a:lstStyle/>
        <a:p>
          <a:r>
            <a:rPr lang="en-US" dirty="0" smtClean="0"/>
            <a:t>Tasks that produce results</a:t>
          </a:r>
          <a:endParaRPr lang="en-US" dirty="0"/>
        </a:p>
      </dgm:t>
    </dgm:pt>
    <dgm:pt modelId="{56E6C3CC-C7D3-4CF3-A645-BF24535F26F5}" type="parTrans" cxnId="{4CE37689-FD3B-4F9D-939A-B9D0FCDF74BC}">
      <dgm:prSet/>
      <dgm:spPr/>
      <dgm:t>
        <a:bodyPr/>
        <a:lstStyle/>
        <a:p>
          <a:endParaRPr lang="en-US"/>
        </a:p>
      </dgm:t>
    </dgm:pt>
    <dgm:pt modelId="{321A0C8B-4C0C-4743-A2EC-D7079C4CA417}" type="sibTrans" cxnId="{4CE37689-FD3B-4F9D-939A-B9D0FCDF74BC}">
      <dgm:prSet/>
      <dgm:spPr/>
      <dgm:t>
        <a:bodyPr/>
        <a:lstStyle/>
        <a:p>
          <a:endParaRPr lang="en-US"/>
        </a:p>
      </dgm:t>
    </dgm:pt>
    <dgm:pt modelId="{4EB832D4-9821-4493-BCA2-23EC7720EEAF}">
      <dgm:prSet phldrT="[Text]"/>
      <dgm:spPr/>
      <dgm:t>
        <a:bodyPr/>
        <a:lstStyle/>
        <a:p>
          <a:r>
            <a:rPr lang="en-US" dirty="0" smtClean="0"/>
            <a:t>Chaining Tasks with Continuations</a:t>
          </a:r>
          <a:endParaRPr lang="en-US" dirty="0"/>
        </a:p>
      </dgm:t>
    </dgm:pt>
    <dgm:pt modelId="{2769F3CB-1983-4D66-9F74-38BD68F4839E}" type="parTrans" cxnId="{0E966E69-58F8-453F-864E-953DEC18B8A9}">
      <dgm:prSet/>
      <dgm:spPr/>
      <dgm:t>
        <a:bodyPr/>
        <a:lstStyle/>
        <a:p>
          <a:endParaRPr lang="en-US"/>
        </a:p>
      </dgm:t>
    </dgm:pt>
    <dgm:pt modelId="{7CB8C28A-B553-4AB1-B760-052CF38BB329}" type="sibTrans" cxnId="{0E966E69-58F8-453F-864E-953DEC18B8A9}">
      <dgm:prSet/>
      <dgm:spPr/>
      <dgm:t>
        <a:bodyPr/>
        <a:lstStyle/>
        <a:p>
          <a:endParaRPr lang="en-US"/>
        </a:p>
      </dgm:t>
    </dgm:pt>
    <dgm:pt modelId="{089723D6-8A5E-41D6-ACF9-52EBCF061303}" type="pres">
      <dgm:prSet presAssocID="{92F3B4DA-7B8F-496F-9783-34E467B70BF4}" presName="linear" presStyleCnt="0">
        <dgm:presLayoutVars>
          <dgm:animLvl val="lvl"/>
          <dgm:resizeHandles val="exact"/>
        </dgm:presLayoutVars>
      </dgm:prSet>
      <dgm:spPr/>
      <dgm:t>
        <a:bodyPr/>
        <a:lstStyle/>
        <a:p>
          <a:endParaRPr lang="en-US"/>
        </a:p>
      </dgm:t>
    </dgm:pt>
    <dgm:pt modelId="{D81DFB99-4381-42A1-97EE-BC49D1423C7F}" type="pres">
      <dgm:prSet presAssocID="{8D79FC3C-B253-40E9-8C33-D8937463D5E0}" presName="parentText" presStyleLbl="node1" presStyleIdx="0" presStyleCnt="5">
        <dgm:presLayoutVars>
          <dgm:chMax val="0"/>
          <dgm:bulletEnabled val="1"/>
        </dgm:presLayoutVars>
      </dgm:prSet>
      <dgm:spPr/>
      <dgm:t>
        <a:bodyPr/>
        <a:lstStyle/>
        <a:p>
          <a:endParaRPr lang="en-US"/>
        </a:p>
      </dgm:t>
    </dgm:pt>
    <dgm:pt modelId="{4132B228-C554-4A6F-A48A-67DDEDD48BE5}" type="pres">
      <dgm:prSet presAssocID="{2B7387C4-39F0-4DE3-BDD2-908F049BC544}" presName="spacer" presStyleCnt="0"/>
      <dgm:spPr/>
    </dgm:pt>
    <dgm:pt modelId="{16DDCC8C-9496-490D-92CB-8781368CA4AB}" type="pres">
      <dgm:prSet presAssocID="{855B5602-2D57-49AF-995E-B85C77A414BF}" presName="parentText" presStyleLbl="node1" presStyleIdx="1" presStyleCnt="5">
        <dgm:presLayoutVars>
          <dgm:chMax val="0"/>
          <dgm:bulletEnabled val="1"/>
        </dgm:presLayoutVars>
      </dgm:prSet>
      <dgm:spPr/>
      <dgm:t>
        <a:bodyPr/>
        <a:lstStyle/>
        <a:p>
          <a:endParaRPr lang="en-US"/>
        </a:p>
      </dgm:t>
    </dgm:pt>
    <dgm:pt modelId="{138E663E-E415-448A-A976-536BB0D24B39}" type="pres">
      <dgm:prSet presAssocID="{7265E76C-EC1A-45FC-BDC5-12431593C3AF}" presName="spacer" presStyleCnt="0"/>
      <dgm:spPr/>
    </dgm:pt>
    <dgm:pt modelId="{3B93F320-5AD5-4810-905B-FCC39DB0A20D}" type="pres">
      <dgm:prSet presAssocID="{DED3E460-6927-4A31-ACB5-4DDE8BED9CDE}" presName="parentText" presStyleLbl="node1" presStyleIdx="2" presStyleCnt="5">
        <dgm:presLayoutVars>
          <dgm:chMax val="0"/>
          <dgm:bulletEnabled val="1"/>
        </dgm:presLayoutVars>
      </dgm:prSet>
      <dgm:spPr/>
      <dgm:t>
        <a:bodyPr/>
        <a:lstStyle/>
        <a:p>
          <a:endParaRPr lang="en-US"/>
        </a:p>
      </dgm:t>
    </dgm:pt>
    <dgm:pt modelId="{432EEC36-C4DD-48D5-B704-A56A142DC77C}" type="pres">
      <dgm:prSet presAssocID="{C797AF9A-08DB-4B2C-A648-58BC09C95711}" presName="spacer" presStyleCnt="0"/>
      <dgm:spPr/>
    </dgm:pt>
    <dgm:pt modelId="{3D752094-DF2D-41DD-A615-4B34D4A42C7D}" type="pres">
      <dgm:prSet presAssocID="{99C9DC36-7FC6-4D7D-8F8E-7A44CFB98DE3}" presName="parentText" presStyleLbl="node1" presStyleIdx="3" presStyleCnt="5">
        <dgm:presLayoutVars>
          <dgm:chMax val="0"/>
          <dgm:bulletEnabled val="1"/>
        </dgm:presLayoutVars>
      </dgm:prSet>
      <dgm:spPr/>
      <dgm:t>
        <a:bodyPr/>
        <a:lstStyle/>
        <a:p>
          <a:endParaRPr lang="en-US"/>
        </a:p>
      </dgm:t>
    </dgm:pt>
    <dgm:pt modelId="{9CC6E06B-B891-4879-B7A9-B2B6D7D55BAB}" type="pres">
      <dgm:prSet presAssocID="{321A0C8B-4C0C-4743-A2EC-D7079C4CA417}" presName="spacer" presStyleCnt="0"/>
      <dgm:spPr/>
    </dgm:pt>
    <dgm:pt modelId="{CEB9DF03-6601-43B6-9B06-33472C84AAFF}" type="pres">
      <dgm:prSet presAssocID="{4EB832D4-9821-4493-BCA2-23EC7720EEAF}" presName="parentText" presStyleLbl="node1" presStyleIdx="4" presStyleCnt="5">
        <dgm:presLayoutVars>
          <dgm:chMax val="0"/>
          <dgm:bulletEnabled val="1"/>
        </dgm:presLayoutVars>
      </dgm:prSet>
      <dgm:spPr/>
      <dgm:t>
        <a:bodyPr/>
        <a:lstStyle/>
        <a:p>
          <a:endParaRPr lang="en-US"/>
        </a:p>
      </dgm:t>
    </dgm:pt>
  </dgm:ptLst>
  <dgm:cxnLst>
    <dgm:cxn modelId="{6DDAD0C9-8BEE-477B-8CDF-53A6C82E0250}" type="presOf" srcId="{8D79FC3C-B253-40E9-8C33-D8937463D5E0}" destId="{D81DFB99-4381-42A1-97EE-BC49D1423C7F}" srcOrd="0" destOrd="0" presId="urn:microsoft.com/office/officeart/2005/8/layout/vList2"/>
    <dgm:cxn modelId="{AF68C200-88B4-48BA-9599-C3EDF82BF855}" type="presOf" srcId="{855B5602-2D57-49AF-995E-B85C77A414BF}" destId="{16DDCC8C-9496-490D-92CB-8781368CA4AB}" srcOrd="0" destOrd="0" presId="urn:microsoft.com/office/officeart/2005/8/layout/vList2"/>
    <dgm:cxn modelId="{B04EC757-C3B9-4569-BD05-074100A458E1}" srcId="{92F3B4DA-7B8F-496F-9783-34E467B70BF4}" destId="{8D79FC3C-B253-40E9-8C33-D8937463D5E0}" srcOrd="0" destOrd="0" parTransId="{0ECFB3C5-641C-4A5A-B4ED-7DCC2F1CB4B1}" sibTransId="{2B7387C4-39F0-4DE3-BDD2-908F049BC544}"/>
    <dgm:cxn modelId="{A9F67511-7CC7-4711-BF2C-BD0DC34C1410}" srcId="{92F3B4DA-7B8F-496F-9783-34E467B70BF4}" destId="{DED3E460-6927-4A31-ACB5-4DDE8BED9CDE}" srcOrd="2" destOrd="0" parTransId="{88E27459-19E2-463A-BA68-B41AF4664C37}" sibTransId="{C797AF9A-08DB-4B2C-A648-58BC09C95711}"/>
    <dgm:cxn modelId="{A6347DB8-13F0-432A-8289-360AFFE9B5AD}" type="presOf" srcId="{92F3B4DA-7B8F-496F-9783-34E467B70BF4}" destId="{089723D6-8A5E-41D6-ACF9-52EBCF061303}" srcOrd="0" destOrd="0" presId="urn:microsoft.com/office/officeart/2005/8/layout/vList2"/>
    <dgm:cxn modelId="{78CE8B5F-7DB1-4797-8AC1-18C34B8DC87D}" type="presOf" srcId="{99C9DC36-7FC6-4D7D-8F8E-7A44CFB98DE3}" destId="{3D752094-DF2D-41DD-A615-4B34D4A42C7D}" srcOrd="0" destOrd="0" presId="urn:microsoft.com/office/officeart/2005/8/layout/vList2"/>
    <dgm:cxn modelId="{FBFB12CF-1D79-49CE-A72D-1B4E43381294}" srcId="{92F3B4DA-7B8F-496F-9783-34E467B70BF4}" destId="{855B5602-2D57-49AF-995E-B85C77A414BF}" srcOrd="1" destOrd="0" parTransId="{B6A1C77F-0141-4F4C-860B-65A90320D087}" sibTransId="{7265E76C-EC1A-45FC-BDC5-12431593C3AF}"/>
    <dgm:cxn modelId="{4CE37689-FD3B-4F9D-939A-B9D0FCDF74BC}" srcId="{92F3B4DA-7B8F-496F-9783-34E467B70BF4}" destId="{99C9DC36-7FC6-4D7D-8F8E-7A44CFB98DE3}" srcOrd="3" destOrd="0" parTransId="{56E6C3CC-C7D3-4CF3-A645-BF24535F26F5}" sibTransId="{321A0C8B-4C0C-4743-A2EC-D7079C4CA417}"/>
    <dgm:cxn modelId="{0E966E69-58F8-453F-864E-953DEC18B8A9}" srcId="{92F3B4DA-7B8F-496F-9783-34E467B70BF4}" destId="{4EB832D4-9821-4493-BCA2-23EC7720EEAF}" srcOrd="4" destOrd="0" parTransId="{2769F3CB-1983-4D66-9F74-38BD68F4839E}" sibTransId="{7CB8C28A-B553-4AB1-B760-052CF38BB329}"/>
    <dgm:cxn modelId="{E15E6948-CE20-4310-B80E-1C1AA52A3663}" type="presOf" srcId="{DED3E460-6927-4A31-ACB5-4DDE8BED9CDE}" destId="{3B93F320-5AD5-4810-905B-FCC39DB0A20D}" srcOrd="0" destOrd="0" presId="urn:microsoft.com/office/officeart/2005/8/layout/vList2"/>
    <dgm:cxn modelId="{685B0D3A-799A-4D70-BED0-52714DBF5B32}" type="presOf" srcId="{4EB832D4-9821-4493-BCA2-23EC7720EEAF}" destId="{CEB9DF03-6601-43B6-9B06-33472C84AAFF}" srcOrd="0" destOrd="0" presId="urn:microsoft.com/office/officeart/2005/8/layout/vList2"/>
    <dgm:cxn modelId="{C1D3D810-64F7-4A72-9C95-4B499033ABD4}" type="presParOf" srcId="{089723D6-8A5E-41D6-ACF9-52EBCF061303}" destId="{D81DFB99-4381-42A1-97EE-BC49D1423C7F}" srcOrd="0" destOrd="0" presId="urn:microsoft.com/office/officeart/2005/8/layout/vList2"/>
    <dgm:cxn modelId="{A835C8AA-C784-4198-9CE5-23537C9288F9}" type="presParOf" srcId="{089723D6-8A5E-41D6-ACF9-52EBCF061303}" destId="{4132B228-C554-4A6F-A48A-67DDEDD48BE5}" srcOrd="1" destOrd="0" presId="urn:microsoft.com/office/officeart/2005/8/layout/vList2"/>
    <dgm:cxn modelId="{1AD76ABB-CBB2-4B34-B42D-204353EA0A28}" type="presParOf" srcId="{089723D6-8A5E-41D6-ACF9-52EBCF061303}" destId="{16DDCC8C-9496-490D-92CB-8781368CA4AB}" srcOrd="2" destOrd="0" presId="urn:microsoft.com/office/officeart/2005/8/layout/vList2"/>
    <dgm:cxn modelId="{02B00FF2-23AD-426D-970F-0D577E18A9F7}" type="presParOf" srcId="{089723D6-8A5E-41D6-ACF9-52EBCF061303}" destId="{138E663E-E415-448A-A976-536BB0D24B39}" srcOrd="3" destOrd="0" presId="urn:microsoft.com/office/officeart/2005/8/layout/vList2"/>
    <dgm:cxn modelId="{3C89786C-106B-40BC-BD45-62AF83DDF9EA}" type="presParOf" srcId="{089723D6-8A5E-41D6-ACF9-52EBCF061303}" destId="{3B93F320-5AD5-4810-905B-FCC39DB0A20D}" srcOrd="4" destOrd="0" presId="urn:microsoft.com/office/officeart/2005/8/layout/vList2"/>
    <dgm:cxn modelId="{BE76C7CC-6063-4A4A-9B3D-005144CA6045}" type="presParOf" srcId="{089723D6-8A5E-41D6-ACF9-52EBCF061303}" destId="{432EEC36-C4DD-48D5-B704-A56A142DC77C}" srcOrd="5" destOrd="0" presId="urn:microsoft.com/office/officeart/2005/8/layout/vList2"/>
    <dgm:cxn modelId="{D4D8DC2D-75EC-4A8F-BBFB-9209D98C7973}" type="presParOf" srcId="{089723D6-8A5E-41D6-ACF9-52EBCF061303}" destId="{3D752094-DF2D-41DD-A615-4B34D4A42C7D}" srcOrd="6" destOrd="0" presId="urn:microsoft.com/office/officeart/2005/8/layout/vList2"/>
    <dgm:cxn modelId="{DF8D2AE4-3C46-4A75-B909-8C594AA2A6D5}" type="presParOf" srcId="{089723D6-8A5E-41D6-ACF9-52EBCF061303}" destId="{9CC6E06B-B891-4879-B7A9-B2B6D7D55BAB}" srcOrd="7" destOrd="0" presId="urn:microsoft.com/office/officeart/2005/8/layout/vList2"/>
    <dgm:cxn modelId="{F8E78EA6-CD3E-4A51-91F8-BE59A862262F}" type="presParOf" srcId="{089723D6-8A5E-41D6-ACF9-52EBCF061303}" destId="{CEB9DF03-6601-43B6-9B06-33472C84AAFF}" srcOrd="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7E9EE0-02AE-441B-BD0E-3BC6E520826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uk-UA"/>
        </a:p>
      </dgm:t>
    </dgm:pt>
    <dgm:pt modelId="{EBA70139-798B-4287-A05D-2743CCC74091}">
      <dgm:prSet/>
      <dgm:spPr/>
      <dgm:t>
        <a:bodyPr/>
        <a:lstStyle/>
        <a:p>
          <a:pPr rtl="0"/>
          <a:r>
            <a:rPr lang="uk-UA" smtClean="0"/>
            <a:t>Ожидаем один </a:t>
          </a:r>
          <a:r>
            <a:rPr lang="en-US" smtClean="0"/>
            <a:t>task</a:t>
          </a:r>
          <a:endParaRPr lang="uk-UA"/>
        </a:p>
      </dgm:t>
    </dgm:pt>
    <dgm:pt modelId="{6D42D661-D38F-4D33-8305-5D79599C8D36}" type="parTrans" cxnId="{F83E5B0D-9CF0-4117-9411-FF5A42E69A5C}">
      <dgm:prSet/>
      <dgm:spPr/>
      <dgm:t>
        <a:bodyPr/>
        <a:lstStyle/>
        <a:p>
          <a:endParaRPr lang="uk-UA"/>
        </a:p>
      </dgm:t>
    </dgm:pt>
    <dgm:pt modelId="{A77632FE-A5DF-4645-9492-7023821A7B88}" type="sibTrans" cxnId="{F83E5B0D-9CF0-4117-9411-FF5A42E69A5C}">
      <dgm:prSet/>
      <dgm:spPr/>
      <dgm:t>
        <a:bodyPr/>
        <a:lstStyle/>
        <a:p>
          <a:endParaRPr lang="uk-UA"/>
        </a:p>
      </dgm:t>
    </dgm:pt>
    <dgm:pt modelId="{5FC218D3-B940-460C-A1D6-07DD6CB09EA8}">
      <dgm:prSet/>
      <dgm:spPr/>
      <dgm:t>
        <a:bodyPr/>
        <a:lstStyle/>
        <a:p>
          <a:pPr rtl="0"/>
          <a:r>
            <a:rPr lang="en-US" smtClean="0"/>
            <a:t>Wait(), Wait(CancellationToken), Wait(int)…</a:t>
          </a:r>
          <a:endParaRPr lang="uk-UA"/>
        </a:p>
      </dgm:t>
    </dgm:pt>
    <dgm:pt modelId="{B482D75A-A7BD-45A1-A8F9-5C429F13F049}" type="parTrans" cxnId="{6D595FCE-D1A9-4817-96C9-C24911E8B003}">
      <dgm:prSet/>
      <dgm:spPr/>
      <dgm:t>
        <a:bodyPr/>
        <a:lstStyle/>
        <a:p>
          <a:endParaRPr lang="uk-UA"/>
        </a:p>
      </dgm:t>
    </dgm:pt>
    <dgm:pt modelId="{6012CE72-2B80-4E5D-8010-2D1E2D35EBF1}" type="sibTrans" cxnId="{6D595FCE-D1A9-4817-96C9-C24911E8B003}">
      <dgm:prSet/>
      <dgm:spPr/>
      <dgm:t>
        <a:bodyPr/>
        <a:lstStyle/>
        <a:p>
          <a:endParaRPr lang="uk-UA"/>
        </a:p>
      </dgm:t>
    </dgm:pt>
    <dgm:pt modelId="{BB1C549E-60C0-4B20-A31F-F7E7974D9DEC}">
      <dgm:prSet/>
      <dgm:spPr/>
      <dgm:t>
        <a:bodyPr/>
        <a:lstStyle/>
        <a:p>
          <a:pPr rtl="0"/>
          <a:r>
            <a:rPr lang="uk-UA" smtClean="0"/>
            <a:t>Нескольких</a:t>
          </a:r>
          <a:endParaRPr lang="uk-UA"/>
        </a:p>
      </dgm:t>
    </dgm:pt>
    <dgm:pt modelId="{06346DC7-03E8-48D8-811B-E1A7EC6D4BCF}" type="parTrans" cxnId="{6F1114EC-899F-403D-8FDF-C4386C633123}">
      <dgm:prSet/>
      <dgm:spPr/>
      <dgm:t>
        <a:bodyPr/>
        <a:lstStyle/>
        <a:p>
          <a:endParaRPr lang="uk-UA"/>
        </a:p>
      </dgm:t>
    </dgm:pt>
    <dgm:pt modelId="{F1213A95-AD1D-4F88-B6AF-3B50A6650741}" type="sibTrans" cxnId="{6F1114EC-899F-403D-8FDF-C4386C633123}">
      <dgm:prSet/>
      <dgm:spPr/>
      <dgm:t>
        <a:bodyPr/>
        <a:lstStyle/>
        <a:p>
          <a:endParaRPr lang="uk-UA"/>
        </a:p>
      </dgm:t>
    </dgm:pt>
    <dgm:pt modelId="{9EC3EFB3-16CC-433A-85EB-FED3F934E833}">
      <dgm:prSet/>
      <dgm:spPr/>
      <dgm:t>
        <a:bodyPr/>
        <a:lstStyle/>
        <a:p>
          <a:pPr rtl="0"/>
          <a:r>
            <a:rPr lang="en-US" smtClean="0"/>
            <a:t>WaitAll, task.WaitAll(task1, task2);</a:t>
          </a:r>
          <a:endParaRPr lang="uk-UA"/>
        </a:p>
      </dgm:t>
    </dgm:pt>
    <dgm:pt modelId="{165D662B-D103-4F62-A040-71DBF090FF83}" type="parTrans" cxnId="{3C14BC56-56C8-4EA1-84AB-D323F2DE3340}">
      <dgm:prSet/>
      <dgm:spPr/>
      <dgm:t>
        <a:bodyPr/>
        <a:lstStyle/>
        <a:p>
          <a:endParaRPr lang="uk-UA"/>
        </a:p>
      </dgm:t>
    </dgm:pt>
    <dgm:pt modelId="{7E17DE63-CC06-4485-83BF-6869DA700353}" type="sibTrans" cxnId="{3C14BC56-56C8-4EA1-84AB-D323F2DE3340}">
      <dgm:prSet/>
      <dgm:spPr/>
      <dgm:t>
        <a:bodyPr/>
        <a:lstStyle/>
        <a:p>
          <a:endParaRPr lang="uk-UA"/>
        </a:p>
      </dgm:t>
    </dgm:pt>
    <dgm:pt modelId="{C30BC0B1-4152-418A-A1D1-9A4A3D424016}">
      <dgm:prSet/>
      <dgm:spPr/>
      <dgm:t>
        <a:bodyPr/>
        <a:lstStyle/>
        <a:p>
          <a:pPr rtl="0"/>
          <a:r>
            <a:rPr lang="uk-UA" smtClean="0"/>
            <a:t>Одного из нескольких </a:t>
          </a:r>
          <a:endParaRPr lang="uk-UA"/>
        </a:p>
      </dgm:t>
    </dgm:pt>
    <dgm:pt modelId="{5B11AAF0-D0CE-4F7D-ACD6-BCF06F610E43}" type="parTrans" cxnId="{477BC478-07C5-4FEB-939F-5CFFAD1AA266}">
      <dgm:prSet/>
      <dgm:spPr/>
      <dgm:t>
        <a:bodyPr/>
        <a:lstStyle/>
        <a:p>
          <a:endParaRPr lang="uk-UA"/>
        </a:p>
      </dgm:t>
    </dgm:pt>
    <dgm:pt modelId="{CBB10E5F-6D1D-4047-A087-D9E2FC38E235}" type="sibTrans" cxnId="{477BC478-07C5-4FEB-939F-5CFFAD1AA266}">
      <dgm:prSet/>
      <dgm:spPr/>
      <dgm:t>
        <a:bodyPr/>
        <a:lstStyle/>
        <a:p>
          <a:endParaRPr lang="uk-UA"/>
        </a:p>
      </dgm:t>
    </dgm:pt>
    <dgm:pt modelId="{B4583DF8-D171-4BEB-BB72-A2D7DEB5D8A7}">
      <dgm:prSet/>
      <dgm:spPr/>
      <dgm:t>
        <a:bodyPr/>
        <a:lstStyle/>
        <a:p>
          <a:pPr rtl="0"/>
          <a:r>
            <a:rPr lang="en-US" smtClean="0"/>
            <a:t>Task.WaitAny(task1, task2);</a:t>
          </a:r>
          <a:endParaRPr lang="uk-UA"/>
        </a:p>
      </dgm:t>
    </dgm:pt>
    <dgm:pt modelId="{75C23C07-C51C-4AC5-81C6-E24EA459B62A}" type="parTrans" cxnId="{59F03075-FDBA-4654-951E-709293E5DC5E}">
      <dgm:prSet/>
      <dgm:spPr/>
      <dgm:t>
        <a:bodyPr/>
        <a:lstStyle/>
        <a:p>
          <a:endParaRPr lang="uk-UA"/>
        </a:p>
      </dgm:t>
    </dgm:pt>
    <dgm:pt modelId="{65A53BE0-8A5B-4784-BA43-77E88AAB0B25}" type="sibTrans" cxnId="{59F03075-FDBA-4654-951E-709293E5DC5E}">
      <dgm:prSet/>
      <dgm:spPr/>
      <dgm:t>
        <a:bodyPr/>
        <a:lstStyle/>
        <a:p>
          <a:endParaRPr lang="uk-UA"/>
        </a:p>
      </dgm:t>
    </dgm:pt>
    <dgm:pt modelId="{BB67BE0B-3583-4871-952A-99D530C5F4BA}" type="pres">
      <dgm:prSet presAssocID="{FC7E9EE0-02AE-441B-BD0E-3BC6E520826B}" presName="linear" presStyleCnt="0">
        <dgm:presLayoutVars>
          <dgm:animLvl val="lvl"/>
          <dgm:resizeHandles val="exact"/>
        </dgm:presLayoutVars>
      </dgm:prSet>
      <dgm:spPr/>
      <dgm:t>
        <a:bodyPr/>
        <a:lstStyle/>
        <a:p>
          <a:endParaRPr lang="uk-UA"/>
        </a:p>
      </dgm:t>
    </dgm:pt>
    <dgm:pt modelId="{307E9DD8-096D-4A1F-86E9-6AEB59BEE742}" type="pres">
      <dgm:prSet presAssocID="{EBA70139-798B-4287-A05D-2743CCC74091}" presName="parentText" presStyleLbl="node1" presStyleIdx="0" presStyleCnt="3">
        <dgm:presLayoutVars>
          <dgm:chMax val="0"/>
          <dgm:bulletEnabled val="1"/>
        </dgm:presLayoutVars>
      </dgm:prSet>
      <dgm:spPr/>
      <dgm:t>
        <a:bodyPr/>
        <a:lstStyle/>
        <a:p>
          <a:endParaRPr lang="uk-UA"/>
        </a:p>
      </dgm:t>
    </dgm:pt>
    <dgm:pt modelId="{8BCA6EB8-61AD-4934-BD77-5C7ADC6194CB}" type="pres">
      <dgm:prSet presAssocID="{EBA70139-798B-4287-A05D-2743CCC74091}" presName="childText" presStyleLbl="revTx" presStyleIdx="0" presStyleCnt="3">
        <dgm:presLayoutVars>
          <dgm:bulletEnabled val="1"/>
        </dgm:presLayoutVars>
      </dgm:prSet>
      <dgm:spPr/>
      <dgm:t>
        <a:bodyPr/>
        <a:lstStyle/>
        <a:p>
          <a:endParaRPr lang="uk-UA"/>
        </a:p>
      </dgm:t>
    </dgm:pt>
    <dgm:pt modelId="{5F60AB59-E0E9-4260-83B3-8CA5869C02B1}" type="pres">
      <dgm:prSet presAssocID="{BB1C549E-60C0-4B20-A31F-F7E7974D9DEC}" presName="parentText" presStyleLbl="node1" presStyleIdx="1" presStyleCnt="3">
        <dgm:presLayoutVars>
          <dgm:chMax val="0"/>
          <dgm:bulletEnabled val="1"/>
        </dgm:presLayoutVars>
      </dgm:prSet>
      <dgm:spPr/>
      <dgm:t>
        <a:bodyPr/>
        <a:lstStyle/>
        <a:p>
          <a:endParaRPr lang="uk-UA"/>
        </a:p>
      </dgm:t>
    </dgm:pt>
    <dgm:pt modelId="{AB5661DB-E6AD-4E19-B2AC-3799403FF8A3}" type="pres">
      <dgm:prSet presAssocID="{BB1C549E-60C0-4B20-A31F-F7E7974D9DEC}" presName="childText" presStyleLbl="revTx" presStyleIdx="1" presStyleCnt="3">
        <dgm:presLayoutVars>
          <dgm:bulletEnabled val="1"/>
        </dgm:presLayoutVars>
      </dgm:prSet>
      <dgm:spPr/>
      <dgm:t>
        <a:bodyPr/>
        <a:lstStyle/>
        <a:p>
          <a:endParaRPr lang="uk-UA"/>
        </a:p>
      </dgm:t>
    </dgm:pt>
    <dgm:pt modelId="{F26D83CC-7C71-43FE-9ABB-3F88E5CBF0AA}" type="pres">
      <dgm:prSet presAssocID="{C30BC0B1-4152-418A-A1D1-9A4A3D424016}" presName="parentText" presStyleLbl="node1" presStyleIdx="2" presStyleCnt="3">
        <dgm:presLayoutVars>
          <dgm:chMax val="0"/>
          <dgm:bulletEnabled val="1"/>
        </dgm:presLayoutVars>
      </dgm:prSet>
      <dgm:spPr/>
      <dgm:t>
        <a:bodyPr/>
        <a:lstStyle/>
        <a:p>
          <a:endParaRPr lang="uk-UA"/>
        </a:p>
      </dgm:t>
    </dgm:pt>
    <dgm:pt modelId="{E5E717A4-FBA6-415E-BE3B-22C3C67D7453}" type="pres">
      <dgm:prSet presAssocID="{C30BC0B1-4152-418A-A1D1-9A4A3D424016}" presName="childText" presStyleLbl="revTx" presStyleIdx="2" presStyleCnt="3">
        <dgm:presLayoutVars>
          <dgm:bulletEnabled val="1"/>
        </dgm:presLayoutVars>
      </dgm:prSet>
      <dgm:spPr/>
      <dgm:t>
        <a:bodyPr/>
        <a:lstStyle/>
        <a:p>
          <a:endParaRPr lang="uk-UA"/>
        </a:p>
      </dgm:t>
    </dgm:pt>
  </dgm:ptLst>
  <dgm:cxnLst>
    <dgm:cxn modelId="{59F03075-FDBA-4654-951E-709293E5DC5E}" srcId="{C30BC0B1-4152-418A-A1D1-9A4A3D424016}" destId="{B4583DF8-D171-4BEB-BB72-A2D7DEB5D8A7}" srcOrd="0" destOrd="0" parTransId="{75C23C07-C51C-4AC5-81C6-E24EA459B62A}" sibTransId="{65A53BE0-8A5B-4784-BA43-77E88AAB0B25}"/>
    <dgm:cxn modelId="{3C14BC56-56C8-4EA1-84AB-D323F2DE3340}" srcId="{BB1C549E-60C0-4B20-A31F-F7E7974D9DEC}" destId="{9EC3EFB3-16CC-433A-85EB-FED3F934E833}" srcOrd="0" destOrd="0" parTransId="{165D662B-D103-4F62-A040-71DBF090FF83}" sibTransId="{7E17DE63-CC06-4485-83BF-6869DA700353}"/>
    <dgm:cxn modelId="{0B8D233C-C4CD-49EA-9DB9-A854A648FC25}" type="presOf" srcId="{9EC3EFB3-16CC-433A-85EB-FED3F934E833}" destId="{AB5661DB-E6AD-4E19-B2AC-3799403FF8A3}" srcOrd="0" destOrd="0" presId="urn:microsoft.com/office/officeart/2005/8/layout/vList2"/>
    <dgm:cxn modelId="{F83E5B0D-9CF0-4117-9411-FF5A42E69A5C}" srcId="{FC7E9EE0-02AE-441B-BD0E-3BC6E520826B}" destId="{EBA70139-798B-4287-A05D-2743CCC74091}" srcOrd="0" destOrd="0" parTransId="{6D42D661-D38F-4D33-8305-5D79599C8D36}" sibTransId="{A77632FE-A5DF-4645-9492-7023821A7B88}"/>
    <dgm:cxn modelId="{0A70C468-DE2E-43CD-9812-85E85417F55E}" type="presOf" srcId="{B4583DF8-D171-4BEB-BB72-A2D7DEB5D8A7}" destId="{E5E717A4-FBA6-415E-BE3B-22C3C67D7453}" srcOrd="0" destOrd="0" presId="urn:microsoft.com/office/officeart/2005/8/layout/vList2"/>
    <dgm:cxn modelId="{2B6DC429-2C34-48CC-8257-AC6C5A0DD469}" type="presOf" srcId="{FC7E9EE0-02AE-441B-BD0E-3BC6E520826B}" destId="{BB67BE0B-3583-4871-952A-99D530C5F4BA}" srcOrd="0" destOrd="0" presId="urn:microsoft.com/office/officeart/2005/8/layout/vList2"/>
    <dgm:cxn modelId="{477BC478-07C5-4FEB-939F-5CFFAD1AA266}" srcId="{FC7E9EE0-02AE-441B-BD0E-3BC6E520826B}" destId="{C30BC0B1-4152-418A-A1D1-9A4A3D424016}" srcOrd="2" destOrd="0" parTransId="{5B11AAF0-D0CE-4F7D-ACD6-BCF06F610E43}" sibTransId="{CBB10E5F-6D1D-4047-A087-D9E2FC38E235}"/>
    <dgm:cxn modelId="{D83F3DE0-31C0-494D-B2BE-BB499DE84CE3}" type="presOf" srcId="{5FC218D3-B940-460C-A1D6-07DD6CB09EA8}" destId="{8BCA6EB8-61AD-4934-BD77-5C7ADC6194CB}" srcOrd="0" destOrd="0" presId="urn:microsoft.com/office/officeart/2005/8/layout/vList2"/>
    <dgm:cxn modelId="{66EA59AB-6419-44B5-9B1B-71F723E50510}" type="presOf" srcId="{BB1C549E-60C0-4B20-A31F-F7E7974D9DEC}" destId="{5F60AB59-E0E9-4260-83B3-8CA5869C02B1}" srcOrd="0" destOrd="0" presId="urn:microsoft.com/office/officeart/2005/8/layout/vList2"/>
    <dgm:cxn modelId="{6D595FCE-D1A9-4817-96C9-C24911E8B003}" srcId="{EBA70139-798B-4287-A05D-2743CCC74091}" destId="{5FC218D3-B940-460C-A1D6-07DD6CB09EA8}" srcOrd="0" destOrd="0" parTransId="{B482D75A-A7BD-45A1-A8F9-5C429F13F049}" sibTransId="{6012CE72-2B80-4E5D-8010-2D1E2D35EBF1}"/>
    <dgm:cxn modelId="{6F1114EC-899F-403D-8FDF-C4386C633123}" srcId="{FC7E9EE0-02AE-441B-BD0E-3BC6E520826B}" destId="{BB1C549E-60C0-4B20-A31F-F7E7974D9DEC}" srcOrd="1" destOrd="0" parTransId="{06346DC7-03E8-48D8-811B-E1A7EC6D4BCF}" sibTransId="{F1213A95-AD1D-4F88-B6AF-3B50A6650741}"/>
    <dgm:cxn modelId="{9CB9BEDE-EED3-485B-9F29-4144A17151D4}" type="presOf" srcId="{EBA70139-798B-4287-A05D-2743CCC74091}" destId="{307E9DD8-096D-4A1F-86E9-6AEB59BEE742}" srcOrd="0" destOrd="0" presId="urn:microsoft.com/office/officeart/2005/8/layout/vList2"/>
    <dgm:cxn modelId="{F44CA155-3192-45B7-9A87-8F76F81A5562}" type="presOf" srcId="{C30BC0B1-4152-418A-A1D1-9A4A3D424016}" destId="{F26D83CC-7C71-43FE-9ABB-3F88E5CBF0AA}" srcOrd="0" destOrd="0" presId="urn:microsoft.com/office/officeart/2005/8/layout/vList2"/>
    <dgm:cxn modelId="{0837AFC7-EEC2-46BF-B29A-9DA64D330BE8}" type="presParOf" srcId="{BB67BE0B-3583-4871-952A-99D530C5F4BA}" destId="{307E9DD8-096D-4A1F-86E9-6AEB59BEE742}" srcOrd="0" destOrd="0" presId="urn:microsoft.com/office/officeart/2005/8/layout/vList2"/>
    <dgm:cxn modelId="{B9DC7F98-B861-4B3D-980A-EE2F2F14BE09}" type="presParOf" srcId="{BB67BE0B-3583-4871-952A-99D530C5F4BA}" destId="{8BCA6EB8-61AD-4934-BD77-5C7ADC6194CB}" srcOrd="1" destOrd="0" presId="urn:microsoft.com/office/officeart/2005/8/layout/vList2"/>
    <dgm:cxn modelId="{E3DFEBA6-826B-4478-BB0F-CDD264A470EC}" type="presParOf" srcId="{BB67BE0B-3583-4871-952A-99D530C5F4BA}" destId="{5F60AB59-E0E9-4260-83B3-8CA5869C02B1}" srcOrd="2" destOrd="0" presId="urn:microsoft.com/office/officeart/2005/8/layout/vList2"/>
    <dgm:cxn modelId="{15D8EAB6-5E8F-477C-A65E-7CE5A413F1FC}" type="presParOf" srcId="{BB67BE0B-3583-4871-952A-99D530C5F4BA}" destId="{AB5661DB-E6AD-4E19-B2AC-3799403FF8A3}" srcOrd="3" destOrd="0" presId="urn:microsoft.com/office/officeart/2005/8/layout/vList2"/>
    <dgm:cxn modelId="{470813BD-0586-436D-9492-11CF3DEC91F1}" type="presParOf" srcId="{BB67BE0B-3583-4871-952A-99D530C5F4BA}" destId="{F26D83CC-7C71-43FE-9ABB-3F88E5CBF0AA}" srcOrd="4" destOrd="0" presId="urn:microsoft.com/office/officeart/2005/8/layout/vList2"/>
    <dgm:cxn modelId="{814B19CE-8339-43CB-9833-DBB7ADB28E3E}" type="presParOf" srcId="{BB67BE0B-3583-4871-952A-99D530C5F4BA}" destId="{E5E717A4-FBA6-415E-BE3B-22C3C67D7453}"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C771B6-9F5D-4AD9-B8FC-683437F4581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uk-UA"/>
        </a:p>
      </dgm:t>
    </dgm:pt>
    <dgm:pt modelId="{E1F1466D-96DE-403D-AD89-A9C9ABA97CF3}">
      <dgm:prSet/>
      <dgm:spPr/>
      <dgm:t>
        <a:bodyPr/>
        <a:lstStyle/>
        <a:p>
          <a:pPr rtl="0"/>
          <a:r>
            <a:rPr lang="en-US" dirty="0" err="1" smtClean="0"/>
            <a:t>ManualResetEventSlim</a:t>
          </a:r>
          <a:r>
            <a:rPr lang="en-US" dirty="0" smtClean="0"/>
            <a:t> </a:t>
          </a:r>
          <a:r>
            <a:rPr lang="uk-UA" dirty="0" smtClean="0"/>
            <a:t>и </a:t>
          </a:r>
          <a:r>
            <a:rPr lang="en-US" dirty="0" err="1" smtClean="0"/>
            <a:t>SemaphoreSlim</a:t>
          </a:r>
          <a:endParaRPr lang="uk-UA" dirty="0"/>
        </a:p>
      </dgm:t>
    </dgm:pt>
    <dgm:pt modelId="{A228123A-95B5-4175-AAF8-B5B834164A4D}" type="parTrans" cxnId="{590A89D3-14C3-4F7D-B790-AE14E444A8AD}">
      <dgm:prSet/>
      <dgm:spPr/>
      <dgm:t>
        <a:bodyPr/>
        <a:lstStyle/>
        <a:p>
          <a:endParaRPr lang="uk-UA"/>
        </a:p>
      </dgm:t>
    </dgm:pt>
    <dgm:pt modelId="{D22869CD-CC53-4C9D-A324-9606433E0A56}" type="sibTrans" cxnId="{590A89D3-14C3-4F7D-B790-AE14E444A8AD}">
      <dgm:prSet/>
      <dgm:spPr/>
      <dgm:t>
        <a:bodyPr/>
        <a:lstStyle/>
        <a:p>
          <a:endParaRPr lang="uk-UA"/>
        </a:p>
      </dgm:t>
    </dgm:pt>
    <dgm:pt modelId="{76C489A2-F12A-43DB-A64B-DF4B5323007A}">
      <dgm:prSet/>
      <dgm:spPr/>
      <dgm:t>
        <a:bodyPr/>
        <a:lstStyle/>
        <a:p>
          <a:pPr rtl="0"/>
          <a:r>
            <a:rPr lang="ru-RU" smtClean="0"/>
            <a:t>улучшенные </a:t>
          </a:r>
          <a:r>
            <a:rPr lang="en-US" smtClean="0"/>
            <a:t>ManualResetEvent</a:t>
          </a:r>
          <a:r>
            <a:rPr lang="uk-UA" smtClean="0"/>
            <a:t> и </a:t>
          </a:r>
          <a:r>
            <a:rPr lang="en-US" smtClean="0"/>
            <a:t>Semaphore</a:t>
          </a:r>
          <a:r>
            <a:rPr lang="ru-RU" smtClean="0"/>
            <a:t>. Основное улучшение – в основе SpinWait, позволяющий ожидать, не переключая контекст</a:t>
          </a:r>
          <a:endParaRPr lang="uk-UA"/>
        </a:p>
      </dgm:t>
    </dgm:pt>
    <dgm:pt modelId="{019AE14F-2961-44DD-84D1-39F4D802A652}" type="parTrans" cxnId="{07E6C0CE-55FA-49E9-BA1D-0EE078BFDE1A}">
      <dgm:prSet/>
      <dgm:spPr/>
      <dgm:t>
        <a:bodyPr/>
        <a:lstStyle/>
        <a:p>
          <a:endParaRPr lang="uk-UA"/>
        </a:p>
      </dgm:t>
    </dgm:pt>
    <dgm:pt modelId="{F1A088DE-A589-4404-94DF-DD40E1028FA7}" type="sibTrans" cxnId="{07E6C0CE-55FA-49E9-BA1D-0EE078BFDE1A}">
      <dgm:prSet/>
      <dgm:spPr/>
      <dgm:t>
        <a:bodyPr/>
        <a:lstStyle/>
        <a:p>
          <a:endParaRPr lang="uk-UA"/>
        </a:p>
      </dgm:t>
    </dgm:pt>
    <dgm:pt modelId="{15DE98E9-A4E2-4E9B-980D-B9980C0E611E}">
      <dgm:prSet/>
      <dgm:spPr/>
      <dgm:t>
        <a:bodyPr/>
        <a:lstStyle/>
        <a:p>
          <a:pPr rtl="0"/>
          <a:r>
            <a:rPr lang="en-US" smtClean="0"/>
            <a:t>CountDownEvent</a:t>
          </a:r>
          <a:endParaRPr lang="uk-UA"/>
        </a:p>
      </dgm:t>
    </dgm:pt>
    <dgm:pt modelId="{19E81CCB-544B-4AB3-9BDA-566F3AA82B0D}" type="parTrans" cxnId="{940EF1E2-2F53-4A5F-B211-70053A0B1287}">
      <dgm:prSet/>
      <dgm:spPr/>
      <dgm:t>
        <a:bodyPr/>
        <a:lstStyle/>
        <a:p>
          <a:endParaRPr lang="uk-UA"/>
        </a:p>
      </dgm:t>
    </dgm:pt>
    <dgm:pt modelId="{57358897-40A4-4CF9-A454-7057D9B286A0}" type="sibTrans" cxnId="{940EF1E2-2F53-4A5F-B211-70053A0B1287}">
      <dgm:prSet/>
      <dgm:spPr/>
      <dgm:t>
        <a:bodyPr/>
        <a:lstStyle/>
        <a:p>
          <a:endParaRPr lang="uk-UA"/>
        </a:p>
      </dgm:t>
    </dgm:pt>
    <dgm:pt modelId="{EBF7056E-C7A7-4484-AF48-5B3930E085FE}">
      <dgm:prSet/>
      <dgm:spPr/>
      <dgm:t>
        <a:bodyPr/>
        <a:lstStyle/>
        <a:p>
          <a:pPr rtl="0"/>
          <a:r>
            <a:rPr lang="ru-RU" smtClean="0"/>
            <a:t>при старте каждый поток вызывает метод Increment() у экземпляра CountDownEvent, а по окончании работы – Decrement(), внутри же класса ведется счетчик, и родительский поток ждет до тех пор, пока его значение не станет равно нулю</a:t>
          </a:r>
          <a:endParaRPr lang="uk-UA"/>
        </a:p>
      </dgm:t>
    </dgm:pt>
    <dgm:pt modelId="{F27CF503-5FD7-40DF-A37C-F99823F34001}" type="parTrans" cxnId="{BCA6181F-71BC-4310-ABA2-A5EBB91F4EAE}">
      <dgm:prSet/>
      <dgm:spPr/>
      <dgm:t>
        <a:bodyPr/>
        <a:lstStyle/>
        <a:p>
          <a:endParaRPr lang="uk-UA"/>
        </a:p>
      </dgm:t>
    </dgm:pt>
    <dgm:pt modelId="{EF94A303-FB98-4DFE-9356-C102790EC04F}" type="sibTrans" cxnId="{BCA6181F-71BC-4310-ABA2-A5EBB91F4EAE}">
      <dgm:prSet/>
      <dgm:spPr/>
      <dgm:t>
        <a:bodyPr/>
        <a:lstStyle/>
        <a:p>
          <a:endParaRPr lang="uk-UA"/>
        </a:p>
      </dgm:t>
    </dgm:pt>
    <dgm:pt modelId="{D413063F-F8FA-4801-BD6C-3A4F938008F1}" type="pres">
      <dgm:prSet presAssocID="{88C771B6-9F5D-4AD9-B8FC-683437F45811}" presName="linear" presStyleCnt="0">
        <dgm:presLayoutVars>
          <dgm:animLvl val="lvl"/>
          <dgm:resizeHandles val="exact"/>
        </dgm:presLayoutVars>
      </dgm:prSet>
      <dgm:spPr/>
      <dgm:t>
        <a:bodyPr/>
        <a:lstStyle/>
        <a:p>
          <a:endParaRPr lang="uk-UA"/>
        </a:p>
      </dgm:t>
    </dgm:pt>
    <dgm:pt modelId="{22D0B71B-5D50-470F-8AD7-61421EBBF48C}" type="pres">
      <dgm:prSet presAssocID="{E1F1466D-96DE-403D-AD89-A9C9ABA97CF3}" presName="parentText" presStyleLbl="node1" presStyleIdx="0" presStyleCnt="2">
        <dgm:presLayoutVars>
          <dgm:chMax val="0"/>
          <dgm:bulletEnabled val="1"/>
        </dgm:presLayoutVars>
      </dgm:prSet>
      <dgm:spPr/>
      <dgm:t>
        <a:bodyPr/>
        <a:lstStyle/>
        <a:p>
          <a:endParaRPr lang="uk-UA"/>
        </a:p>
      </dgm:t>
    </dgm:pt>
    <dgm:pt modelId="{075BF401-7A27-4534-AF53-0FCB5E20FD3A}" type="pres">
      <dgm:prSet presAssocID="{E1F1466D-96DE-403D-AD89-A9C9ABA97CF3}" presName="childText" presStyleLbl="revTx" presStyleIdx="0" presStyleCnt="2">
        <dgm:presLayoutVars>
          <dgm:bulletEnabled val="1"/>
        </dgm:presLayoutVars>
      </dgm:prSet>
      <dgm:spPr/>
      <dgm:t>
        <a:bodyPr/>
        <a:lstStyle/>
        <a:p>
          <a:endParaRPr lang="uk-UA"/>
        </a:p>
      </dgm:t>
    </dgm:pt>
    <dgm:pt modelId="{762D950C-ADE9-4A66-B932-1FE462AB2243}" type="pres">
      <dgm:prSet presAssocID="{15DE98E9-A4E2-4E9B-980D-B9980C0E611E}" presName="parentText" presStyleLbl="node1" presStyleIdx="1" presStyleCnt="2">
        <dgm:presLayoutVars>
          <dgm:chMax val="0"/>
          <dgm:bulletEnabled val="1"/>
        </dgm:presLayoutVars>
      </dgm:prSet>
      <dgm:spPr/>
      <dgm:t>
        <a:bodyPr/>
        <a:lstStyle/>
        <a:p>
          <a:endParaRPr lang="uk-UA"/>
        </a:p>
      </dgm:t>
    </dgm:pt>
    <dgm:pt modelId="{ACA74FFA-583A-4574-BC80-E88A00F63D38}" type="pres">
      <dgm:prSet presAssocID="{15DE98E9-A4E2-4E9B-980D-B9980C0E611E}" presName="childText" presStyleLbl="revTx" presStyleIdx="1" presStyleCnt="2">
        <dgm:presLayoutVars>
          <dgm:bulletEnabled val="1"/>
        </dgm:presLayoutVars>
      </dgm:prSet>
      <dgm:spPr/>
      <dgm:t>
        <a:bodyPr/>
        <a:lstStyle/>
        <a:p>
          <a:endParaRPr lang="uk-UA"/>
        </a:p>
      </dgm:t>
    </dgm:pt>
  </dgm:ptLst>
  <dgm:cxnLst>
    <dgm:cxn modelId="{3383C1B3-7273-4B9D-994A-8286D138D3F4}" type="presOf" srcId="{76C489A2-F12A-43DB-A64B-DF4B5323007A}" destId="{075BF401-7A27-4534-AF53-0FCB5E20FD3A}" srcOrd="0" destOrd="0" presId="urn:microsoft.com/office/officeart/2005/8/layout/vList2"/>
    <dgm:cxn modelId="{4DCB52EC-C8BB-40B9-A324-78F3A2EFFFA7}" type="presOf" srcId="{E1F1466D-96DE-403D-AD89-A9C9ABA97CF3}" destId="{22D0B71B-5D50-470F-8AD7-61421EBBF48C}" srcOrd="0" destOrd="0" presId="urn:microsoft.com/office/officeart/2005/8/layout/vList2"/>
    <dgm:cxn modelId="{07E6C0CE-55FA-49E9-BA1D-0EE078BFDE1A}" srcId="{E1F1466D-96DE-403D-AD89-A9C9ABA97CF3}" destId="{76C489A2-F12A-43DB-A64B-DF4B5323007A}" srcOrd="0" destOrd="0" parTransId="{019AE14F-2961-44DD-84D1-39F4D802A652}" sibTransId="{F1A088DE-A589-4404-94DF-DD40E1028FA7}"/>
    <dgm:cxn modelId="{940EF1E2-2F53-4A5F-B211-70053A0B1287}" srcId="{88C771B6-9F5D-4AD9-B8FC-683437F45811}" destId="{15DE98E9-A4E2-4E9B-980D-B9980C0E611E}" srcOrd="1" destOrd="0" parTransId="{19E81CCB-544B-4AB3-9BDA-566F3AA82B0D}" sibTransId="{57358897-40A4-4CF9-A454-7057D9B286A0}"/>
    <dgm:cxn modelId="{2B02F4D0-AB3D-435E-A197-12FFD1948F79}" type="presOf" srcId="{88C771B6-9F5D-4AD9-B8FC-683437F45811}" destId="{D413063F-F8FA-4801-BD6C-3A4F938008F1}" srcOrd="0" destOrd="0" presId="urn:microsoft.com/office/officeart/2005/8/layout/vList2"/>
    <dgm:cxn modelId="{590A89D3-14C3-4F7D-B790-AE14E444A8AD}" srcId="{88C771B6-9F5D-4AD9-B8FC-683437F45811}" destId="{E1F1466D-96DE-403D-AD89-A9C9ABA97CF3}" srcOrd="0" destOrd="0" parTransId="{A228123A-95B5-4175-AAF8-B5B834164A4D}" sibTransId="{D22869CD-CC53-4C9D-A324-9606433E0A56}"/>
    <dgm:cxn modelId="{BCA6181F-71BC-4310-ABA2-A5EBB91F4EAE}" srcId="{15DE98E9-A4E2-4E9B-980D-B9980C0E611E}" destId="{EBF7056E-C7A7-4484-AF48-5B3930E085FE}" srcOrd="0" destOrd="0" parTransId="{F27CF503-5FD7-40DF-A37C-F99823F34001}" sibTransId="{EF94A303-FB98-4DFE-9356-C102790EC04F}"/>
    <dgm:cxn modelId="{AF022796-506A-470E-A3EF-A49967C4113A}" type="presOf" srcId="{15DE98E9-A4E2-4E9B-980D-B9980C0E611E}" destId="{762D950C-ADE9-4A66-B932-1FE462AB2243}" srcOrd="0" destOrd="0" presId="urn:microsoft.com/office/officeart/2005/8/layout/vList2"/>
    <dgm:cxn modelId="{CF0929F6-669A-4287-90D3-EE3EB1D67430}" type="presOf" srcId="{EBF7056E-C7A7-4484-AF48-5B3930E085FE}" destId="{ACA74FFA-583A-4574-BC80-E88A00F63D38}" srcOrd="0" destOrd="0" presId="urn:microsoft.com/office/officeart/2005/8/layout/vList2"/>
    <dgm:cxn modelId="{29BDE0C6-9FB8-43C0-B59E-ABA86DCF9E43}" type="presParOf" srcId="{D413063F-F8FA-4801-BD6C-3A4F938008F1}" destId="{22D0B71B-5D50-470F-8AD7-61421EBBF48C}" srcOrd="0" destOrd="0" presId="urn:microsoft.com/office/officeart/2005/8/layout/vList2"/>
    <dgm:cxn modelId="{6351F2D6-B0E9-47A1-9AB2-D03F712CA082}" type="presParOf" srcId="{D413063F-F8FA-4801-BD6C-3A4F938008F1}" destId="{075BF401-7A27-4534-AF53-0FCB5E20FD3A}" srcOrd="1" destOrd="0" presId="urn:microsoft.com/office/officeart/2005/8/layout/vList2"/>
    <dgm:cxn modelId="{8E9FDD7B-9005-4E80-80D6-04EA4AB6CA76}" type="presParOf" srcId="{D413063F-F8FA-4801-BD6C-3A4F938008F1}" destId="{762D950C-ADE9-4A66-B932-1FE462AB2243}" srcOrd="2" destOrd="0" presId="urn:microsoft.com/office/officeart/2005/8/layout/vList2"/>
    <dgm:cxn modelId="{A82A6372-CE5C-4BE9-B03B-F4092DDF0FC5}" type="presParOf" srcId="{D413063F-F8FA-4801-BD6C-3A4F938008F1}" destId="{ACA74FFA-583A-4574-BC80-E88A00F63D3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CC68BB-4A84-42E1-89CC-C392B371324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uk-UA"/>
        </a:p>
      </dgm:t>
    </dgm:pt>
    <dgm:pt modelId="{E453EE0C-C03D-4724-BB56-05B85CAE98C8}">
      <dgm:prSet/>
      <dgm:spPr/>
      <dgm:t>
        <a:bodyPr/>
        <a:lstStyle/>
        <a:p>
          <a:pPr rtl="0"/>
          <a:r>
            <a:rPr lang="en-US" b="1" smtClean="0"/>
            <a:t>Lazy&lt;T&gt; </a:t>
          </a:r>
          <a:r>
            <a:rPr lang="uk-UA" b="1" smtClean="0"/>
            <a:t>и </a:t>
          </a:r>
          <a:r>
            <a:rPr lang="en-US" b="1" smtClean="0"/>
            <a:t>LazyValue&lt;T&gt;</a:t>
          </a:r>
          <a:endParaRPr lang="uk-UA"/>
        </a:p>
      </dgm:t>
    </dgm:pt>
    <dgm:pt modelId="{4FB312DF-B15F-4433-BB7B-6E1E03CE6069}" type="parTrans" cxnId="{8CFB0AEF-1B12-431A-97D7-9438BE4486E4}">
      <dgm:prSet/>
      <dgm:spPr/>
      <dgm:t>
        <a:bodyPr/>
        <a:lstStyle/>
        <a:p>
          <a:endParaRPr lang="uk-UA"/>
        </a:p>
      </dgm:t>
    </dgm:pt>
    <dgm:pt modelId="{B2E6F4DF-4AB4-44BE-8043-3449CA37ACCA}" type="sibTrans" cxnId="{8CFB0AEF-1B12-431A-97D7-9438BE4486E4}">
      <dgm:prSet/>
      <dgm:spPr/>
      <dgm:t>
        <a:bodyPr/>
        <a:lstStyle/>
        <a:p>
          <a:endParaRPr lang="uk-UA"/>
        </a:p>
      </dgm:t>
    </dgm:pt>
    <dgm:pt modelId="{222B23C9-ABD2-4B54-84B9-6ABED45CD9B7}">
      <dgm:prSet/>
      <dgm:spPr/>
      <dgm:t>
        <a:bodyPr/>
        <a:lstStyle/>
        <a:p>
          <a:pPr rtl="0"/>
          <a:r>
            <a:rPr lang="ru-RU" smtClean="0"/>
            <a:t>Реализуют оптимистическую или пессимистическую стратегию ленивой инициализации объекта в зависимости от параметра LasyInitMode. При этом, очевидно, Lazy отвечает за ссылочные типы, а LazyValue – за значения.</a:t>
          </a:r>
          <a:endParaRPr lang="uk-UA"/>
        </a:p>
      </dgm:t>
    </dgm:pt>
    <dgm:pt modelId="{96241B8D-F059-481B-99A4-0D4B53E958F3}" type="parTrans" cxnId="{329E5527-42C1-4BE5-8101-6DAB70B5B51A}">
      <dgm:prSet/>
      <dgm:spPr/>
      <dgm:t>
        <a:bodyPr/>
        <a:lstStyle/>
        <a:p>
          <a:endParaRPr lang="uk-UA"/>
        </a:p>
      </dgm:t>
    </dgm:pt>
    <dgm:pt modelId="{B37C29AE-8B57-48C9-837D-FBB47F3AA4FE}" type="sibTrans" cxnId="{329E5527-42C1-4BE5-8101-6DAB70B5B51A}">
      <dgm:prSet/>
      <dgm:spPr/>
      <dgm:t>
        <a:bodyPr/>
        <a:lstStyle/>
        <a:p>
          <a:endParaRPr lang="uk-UA"/>
        </a:p>
      </dgm:t>
    </dgm:pt>
    <dgm:pt modelId="{21884BAD-56F1-4A39-8E10-CA03D94208C7}">
      <dgm:prSet/>
      <dgm:spPr/>
      <dgm:t>
        <a:bodyPr/>
        <a:lstStyle/>
        <a:p>
          <a:pPr rtl="0"/>
          <a:r>
            <a:rPr lang="ru-RU" smtClean="0"/>
            <a:t>Оптимистическая стратегия заключается в том, что нескольким потокам позволяется создавать несколько объектов одновременно, но доступен всем потокам будет только один объект, остальные тут же уничтожатся. </a:t>
          </a:r>
          <a:endParaRPr lang="uk-UA"/>
        </a:p>
      </dgm:t>
    </dgm:pt>
    <dgm:pt modelId="{16C4B488-3D82-4649-894B-F08E42B08184}" type="parTrans" cxnId="{537B862D-CAC3-4A39-A587-A0F1226BB49D}">
      <dgm:prSet/>
      <dgm:spPr/>
      <dgm:t>
        <a:bodyPr/>
        <a:lstStyle/>
        <a:p>
          <a:endParaRPr lang="uk-UA"/>
        </a:p>
      </dgm:t>
    </dgm:pt>
    <dgm:pt modelId="{269E42DC-C4C4-428F-B6BF-54FCDEA409E6}" type="sibTrans" cxnId="{537B862D-CAC3-4A39-A587-A0F1226BB49D}">
      <dgm:prSet/>
      <dgm:spPr/>
      <dgm:t>
        <a:bodyPr/>
        <a:lstStyle/>
        <a:p>
          <a:endParaRPr lang="uk-UA"/>
        </a:p>
      </dgm:t>
    </dgm:pt>
    <dgm:pt modelId="{70F9E8C2-A93C-4B01-99AF-F12C9BB9DA6A}">
      <dgm:prSet/>
      <dgm:spPr/>
      <dgm:t>
        <a:bodyPr/>
        <a:lstStyle/>
        <a:p>
          <a:pPr rtl="0"/>
          <a:r>
            <a:rPr lang="ru-RU" smtClean="0"/>
            <a:t>Пессимистическая же состоит в том, что первый добравшийся поток берет создание объекта на себя, блокируя доступ всем остальным потокам до тех пор, пока объект не будет создан. </a:t>
          </a:r>
          <a:endParaRPr lang="uk-UA"/>
        </a:p>
      </dgm:t>
    </dgm:pt>
    <dgm:pt modelId="{D6225DA0-1AA7-47E1-9A23-1FD86463935E}" type="parTrans" cxnId="{42B9D952-229D-45AF-A38A-D8F2A1B8E161}">
      <dgm:prSet/>
      <dgm:spPr/>
      <dgm:t>
        <a:bodyPr/>
        <a:lstStyle/>
        <a:p>
          <a:endParaRPr lang="uk-UA"/>
        </a:p>
      </dgm:t>
    </dgm:pt>
    <dgm:pt modelId="{DCB39418-06D1-4B66-8E9A-C0E7F23A196C}" type="sibTrans" cxnId="{42B9D952-229D-45AF-A38A-D8F2A1B8E161}">
      <dgm:prSet/>
      <dgm:spPr/>
      <dgm:t>
        <a:bodyPr/>
        <a:lstStyle/>
        <a:p>
          <a:endParaRPr lang="uk-UA"/>
        </a:p>
      </dgm:t>
    </dgm:pt>
    <dgm:pt modelId="{9877F4E8-264E-465C-AC81-726C82791328}">
      <dgm:prSet/>
      <dgm:spPr/>
      <dgm:t>
        <a:bodyPr/>
        <a:lstStyle/>
        <a:p>
          <a:pPr rtl="0"/>
          <a:r>
            <a:rPr lang="en-US" b="1" smtClean="0"/>
            <a:t>LazyInitializer</a:t>
          </a:r>
          <a:endParaRPr lang="uk-UA"/>
        </a:p>
      </dgm:t>
    </dgm:pt>
    <dgm:pt modelId="{1A80CB8F-FB6B-48AD-A481-61886890C1B3}" type="parTrans" cxnId="{D76166C6-4559-414D-9584-B0013CF33AC3}">
      <dgm:prSet/>
      <dgm:spPr/>
      <dgm:t>
        <a:bodyPr/>
        <a:lstStyle/>
        <a:p>
          <a:endParaRPr lang="uk-UA"/>
        </a:p>
      </dgm:t>
    </dgm:pt>
    <dgm:pt modelId="{AAFD5635-08E5-4046-A4F6-003C6BF68C37}" type="sibTrans" cxnId="{D76166C6-4559-414D-9584-B0013CF33AC3}">
      <dgm:prSet/>
      <dgm:spPr/>
      <dgm:t>
        <a:bodyPr/>
        <a:lstStyle/>
        <a:p>
          <a:endParaRPr lang="uk-UA"/>
        </a:p>
      </dgm:t>
    </dgm:pt>
    <dgm:pt modelId="{CEE0DC20-3E63-42BE-B2E9-A97F3887E99D}">
      <dgm:prSet/>
      <dgm:spPr/>
      <dgm:t>
        <a:bodyPr/>
        <a:lstStyle/>
        <a:p>
          <a:pPr rtl="0"/>
          <a:r>
            <a:rPr lang="ru-RU" smtClean="0"/>
            <a:t>Представляет собой набор статических хелперов для работы с ленивой инициализацией</a:t>
          </a:r>
          <a:endParaRPr lang="uk-UA"/>
        </a:p>
      </dgm:t>
    </dgm:pt>
    <dgm:pt modelId="{A31AA949-D0B4-497A-BC33-625AD0F04B87}" type="parTrans" cxnId="{F6C0555D-BE3A-4DF0-82FA-6204C4530427}">
      <dgm:prSet/>
      <dgm:spPr/>
      <dgm:t>
        <a:bodyPr/>
        <a:lstStyle/>
        <a:p>
          <a:endParaRPr lang="uk-UA"/>
        </a:p>
      </dgm:t>
    </dgm:pt>
    <dgm:pt modelId="{1194968D-97D5-482B-871A-0E212589BBB9}" type="sibTrans" cxnId="{F6C0555D-BE3A-4DF0-82FA-6204C4530427}">
      <dgm:prSet/>
      <dgm:spPr/>
      <dgm:t>
        <a:bodyPr/>
        <a:lstStyle/>
        <a:p>
          <a:endParaRPr lang="uk-UA"/>
        </a:p>
      </dgm:t>
    </dgm:pt>
    <dgm:pt modelId="{0918918C-3685-4A1F-A7EE-845101C906CB}" type="pres">
      <dgm:prSet presAssocID="{6ECC68BB-4A84-42E1-89CC-C392B371324E}" presName="linear" presStyleCnt="0">
        <dgm:presLayoutVars>
          <dgm:animLvl val="lvl"/>
          <dgm:resizeHandles val="exact"/>
        </dgm:presLayoutVars>
      </dgm:prSet>
      <dgm:spPr/>
      <dgm:t>
        <a:bodyPr/>
        <a:lstStyle/>
        <a:p>
          <a:endParaRPr lang="uk-UA"/>
        </a:p>
      </dgm:t>
    </dgm:pt>
    <dgm:pt modelId="{F2431C70-0B06-4068-ABA4-15FBADFE191D}" type="pres">
      <dgm:prSet presAssocID="{E453EE0C-C03D-4724-BB56-05B85CAE98C8}" presName="parentText" presStyleLbl="node1" presStyleIdx="0" presStyleCnt="2">
        <dgm:presLayoutVars>
          <dgm:chMax val="0"/>
          <dgm:bulletEnabled val="1"/>
        </dgm:presLayoutVars>
      </dgm:prSet>
      <dgm:spPr/>
      <dgm:t>
        <a:bodyPr/>
        <a:lstStyle/>
        <a:p>
          <a:endParaRPr lang="uk-UA"/>
        </a:p>
      </dgm:t>
    </dgm:pt>
    <dgm:pt modelId="{B5159423-D1F2-45CF-8807-07B66BECBDF2}" type="pres">
      <dgm:prSet presAssocID="{E453EE0C-C03D-4724-BB56-05B85CAE98C8}" presName="childText" presStyleLbl="revTx" presStyleIdx="0" presStyleCnt="2">
        <dgm:presLayoutVars>
          <dgm:bulletEnabled val="1"/>
        </dgm:presLayoutVars>
      </dgm:prSet>
      <dgm:spPr/>
      <dgm:t>
        <a:bodyPr/>
        <a:lstStyle/>
        <a:p>
          <a:endParaRPr lang="uk-UA"/>
        </a:p>
      </dgm:t>
    </dgm:pt>
    <dgm:pt modelId="{A875277E-30CF-45C0-8A75-69BD2BD086D8}" type="pres">
      <dgm:prSet presAssocID="{9877F4E8-264E-465C-AC81-726C82791328}" presName="parentText" presStyleLbl="node1" presStyleIdx="1" presStyleCnt="2">
        <dgm:presLayoutVars>
          <dgm:chMax val="0"/>
          <dgm:bulletEnabled val="1"/>
        </dgm:presLayoutVars>
      </dgm:prSet>
      <dgm:spPr/>
      <dgm:t>
        <a:bodyPr/>
        <a:lstStyle/>
        <a:p>
          <a:endParaRPr lang="uk-UA"/>
        </a:p>
      </dgm:t>
    </dgm:pt>
    <dgm:pt modelId="{8850B163-E126-4E22-9868-9FAB859A1A51}" type="pres">
      <dgm:prSet presAssocID="{9877F4E8-264E-465C-AC81-726C82791328}" presName="childText" presStyleLbl="revTx" presStyleIdx="1" presStyleCnt="2">
        <dgm:presLayoutVars>
          <dgm:bulletEnabled val="1"/>
        </dgm:presLayoutVars>
      </dgm:prSet>
      <dgm:spPr/>
      <dgm:t>
        <a:bodyPr/>
        <a:lstStyle/>
        <a:p>
          <a:endParaRPr lang="uk-UA"/>
        </a:p>
      </dgm:t>
    </dgm:pt>
  </dgm:ptLst>
  <dgm:cxnLst>
    <dgm:cxn modelId="{F6CD1552-E715-420F-A382-7D92E8ABCE8D}" type="presOf" srcId="{222B23C9-ABD2-4B54-84B9-6ABED45CD9B7}" destId="{B5159423-D1F2-45CF-8807-07B66BECBDF2}" srcOrd="0" destOrd="0" presId="urn:microsoft.com/office/officeart/2005/8/layout/vList2"/>
    <dgm:cxn modelId="{F6C0555D-BE3A-4DF0-82FA-6204C4530427}" srcId="{9877F4E8-264E-465C-AC81-726C82791328}" destId="{CEE0DC20-3E63-42BE-B2E9-A97F3887E99D}" srcOrd="0" destOrd="0" parTransId="{A31AA949-D0B4-497A-BC33-625AD0F04B87}" sibTransId="{1194968D-97D5-482B-871A-0E212589BBB9}"/>
    <dgm:cxn modelId="{329E5527-42C1-4BE5-8101-6DAB70B5B51A}" srcId="{E453EE0C-C03D-4724-BB56-05B85CAE98C8}" destId="{222B23C9-ABD2-4B54-84B9-6ABED45CD9B7}" srcOrd="0" destOrd="0" parTransId="{96241B8D-F059-481B-99A4-0D4B53E958F3}" sibTransId="{B37C29AE-8B57-48C9-837D-FBB47F3AA4FE}"/>
    <dgm:cxn modelId="{4F19AAF3-BE3A-4436-9E23-8442C1EAE8C3}" type="presOf" srcId="{70F9E8C2-A93C-4B01-99AF-F12C9BB9DA6A}" destId="{B5159423-D1F2-45CF-8807-07B66BECBDF2}" srcOrd="0" destOrd="2" presId="urn:microsoft.com/office/officeart/2005/8/layout/vList2"/>
    <dgm:cxn modelId="{B216222C-7826-4241-8A4E-33AEC0B5FC51}" type="presOf" srcId="{CEE0DC20-3E63-42BE-B2E9-A97F3887E99D}" destId="{8850B163-E126-4E22-9868-9FAB859A1A51}" srcOrd="0" destOrd="0" presId="urn:microsoft.com/office/officeart/2005/8/layout/vList2"/>
    <dgm:cxn modelId="{8CFB0AEF-1B12-431A-97D7-9438BE4486E4}" srcId="{6ECC68BB-4A84-42E1-89CC-C392B371324E}" destId="{E453EE0C-C03D-4724-BB56-05B85CAE98C8}" srcOrd="0" destOrd="0" parTransId="{4FB312DF-B15F-4433-BB7B-6E1E03CE6069}" sibTransId="{B2E6F4DF-4AB4-44BE-8043-3449CA37ACCA}"/>
    <dgm:cxn modelId="{1AA41EC2-B3CE-4091-9D49-5A73540A9D29}" type="presOf" srcId="{9877F4E8-264E-465C-AC81-726C82791328}" destId="{A875277E-30CF-45C0-8A75-69BD2BD086D8}" srcOrd="0" destOrd="0" presId="urn:microsoft.com/office/officeart/2005/8/layout/vList2"/>
    <dgm:cxn modelId="{3311CA58-AFE1-4C6A-AC7E-9A2BEF5C9AEA}" type="presOf" srcId="{21884BAD-56F1-4A39-8E10-CA03D94208C7}" destId="{B5159423-D1F2-45CF-8807-07B66BECBDF2}" srcOrd="0" destOrd="1" presId="urn:microsoft.com/office/officeart/2005/8/layout/vList2"/>
    <dgm:cxn modelId="{B39031FF-D273-4CCA-8E75-E0215DBCD05B}" type="presOf" srcId="{6ECC68BB-4A84-42E1-89CC-C392B371324E}" destId="{0918918C-3685-4A1F-A7EE-845101C906CB}" srcOrd="0" destOrd="0" presId="urn:microsoft.com/office/officeart/2005/8/layout/vList2"/>
    <dgm:cxn modelId="{42B9D952-229D-45AF-A38A-D8F2A1B8E161}" srcId="{E453EE0C-C03D-4724-BB56-05B85CAE98C8}" destId="{70F9E8C2-A93C-4B01-99AF-F12C9BB9DA6A}" srcOrd="2" destOrd="0" parTransId="{D6225DA0-1AA7-47E1-9A23-1FD86463935E}" sibTransId="{DCB39418-06D1-4B66-8E9A-C0E7F23A196C}"/>
    <dgm:cxn modelId="{537B862D-CAC3-4A39-A587-A0F1226BB49D}" srcId="{E453EE0C-C03D-4724-BB56-05B85CAE98C8}" destId="{21884BAD-56F1-4A39-8E10-CA03D94208C7}" srcOrd="1" destOrd="0" parTransId="{16C4B488-3D82-4649-894B-F08E42B08184}" sibTransId="{269E42DC-C4C4-428F-B6BF-54FCDEA409E6}"/>
    <dgm:cxn modelId="{D76166C6-4559-414D-9584-B0013CF33AC3}" srcId="{6ECC68BB-4A84-42E1-89CC-C392B371324E}" destId="{9877F4E8-264E-465C-AC81-726C82791328}" srcOrd="1" destOrd="0" parTransId="{1A80CB8F-FB6B-48AD-A481-61886890C1B3}" sibTransId="{AAFD5635-08E5-4046-A4F6-003C6BF68C37}"/>
    <dgm:cxn modelId="{CB2AF810-BFBB-42ED-843A-F102E0D7D666}" type="presOf" srcId="{E453EE0C-C03D-4724-BB56-05B85CAE98C8}" destId="{F2431C70-0B06-4068-ABA4-15FBADFE191D}" srcOrd="0" destOrd="0" presId="urn:microsoft.com/office/officeart/2005/8/layout/vList2"/>
    <dgm:cxn modelId="{148808B8-0E2D-4A68-B60F-8A99C2D97030}" type="presParOf" srcId="{0918918C-3685-4A1F-A7EE-845101C906CB}" destId="{F2431C70-0B06-4068-ABA4-15FBADFE191D}" srcOrd="0" destOrd="0" presId="urn:microsoft.com/office/officeart/2005/8/layout/vList2"/>
    <dgm:cxn modelId="{0AE6E727-219D-4953-81DF-2C475EF104EF}" type="presParOf" srcId="{0918918C-3685-4A1F-A7EE-845101C906CB}" destId="{B5159423-D1F2-45CF-8807-07B66BECBDF2}" srcOrd="1" destOrd="0" presId="urn:microsoft.com/office/officeart/2005/8/layout/vList2"/>
    <dgm:cxn modelId="{6EC9259F-A455-4144-B0E6-70367A571CA1}" type="presParOf" srcId="{0918918C-3685-4A1F-A7EE-845101C906CB}" destId="{A875277E-30CF-45C0-8A75-69BD2BD086D8}" srcOrd="2" destOrd="0" presId="urn:microsoft.com/office/officeart/2005/8/layout/vList2"/>
    <dgm:cxn modelId="{B303BC35-A350-4EDC-989F-C0C6D1A6AD53}" type="presParOf" srcId="{0918918C-3685-4A1F-A7EE-845101C906CB}" destId="{8850B163-E126-4E22-9868-9FAB859A1A5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2F4A9D-E411-4AB2-96EF-AB75D9B544D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uk-UA"/>
        </a:p>
      </dgm:t>
    </dgm:pt>
    <dgm:pt modelId="{00C3189D-EBDE-464E-A2FA-F5638F8A8CC8}">
      <dgm:prSet/>
      <dgm:spPr/>
      <dgm:t>
        <a:bodyPr/>
        <a:lstStyle/>
        <a:p>
          <a:pPr rtl="0"/>
          <a:r>
            <a:rPr lang="en-US" b="1" dirty="0" smtClean="0">
              <a:solidFill>
                <a:schemeClr val="tx1"/>
              </a:solidFill>
            </a:rPr>
            <a:t>a</a:t>
          </a:r>
          <a:r>
            <a:rPr lang="ru-RU" b="1" dirty="0" err="1" smtClean="0">
              <a:solidFill>
                <a:schemeClr val="tx1"/>
              </a:solidFill>
            </a:rPr>
            <a:t>sync</a:t>
          </a:r>
          <a:endParaRPr lang="uk-UA" dirty="0">
            <a:solidFill>
              <a:schemeClr val="tx1"/>
            </a:solidFill>
          </a:endParaRPr>
        </a:p>
      </dgm:t>
    </dgm:pt>
    <dgm:pt modelId="{E95B4EE0-FC63-4B21-A977-563055F59A80}" type="parTrans" cxnId="{8DED2A8D-12DD-421C-8090-C0F5CA79B2C0}">
      <dgm:prSet/>
      <dgm:spPr/>
      <dgm:t>
        <a:bodyPr/>
        <a:lstStyle/>
        <a:p>
          <a:endParaRPr lang="uk-UA"/>
        </a:p>
      </dgm:t>
    </dgm:pt>
    <dgm:pt modelId="{9F012D6F-3A8E-4151-AEFF-C9593E510515}" type="sibTrans" cxnId="{8DED2A8D-12DD-421C-8090-C0F5CA79B2C0}">
      <dgm:prSet/>
      <dgm:spPr/>
      <dgm:t>
        <a:bodyPr/>
        <a:lstStyle/>
        <a:p>
          <a:endParaRPr lang="uk-UA"/>
        </a:p>
      </dgm:t>
    </dgm:pt>
    <dgm:pt modelId="{E05325A8-2CED-4411-81ED-3C1D400837B0}">
      <dgm:prSet custT="1"/>
      <dgm:spPr/>
      <dgm:t>
        <a:bodyPr/>
        <a:lstStyle/>
        <a:p>
          <a:pPr rtl="0"/>
          <a:r>
            <a:rPr lang="ru-RU" sz="1800" dirty="0" smtClean="0"/>
            <a:t>позволяет отметить методы как асинхронные</a:t>
          </a:r>
          <a:endParaRPr lang="uk-UA" sz="1800" dirty="0"/>
        </a:p>
      </dgm:t>
    </dgm:pt>
    <dgm:pt modelId="{B57D4ED0-599F-4A7C-8EAC-ED8E9701D371}" type="parTrans" cxnId="{1757BB1E-0E15-4D3A-AE79-9D3F9DBAE725}">
      <dgm:prSet/>
      <dgm:spPr/>
      <dgm:t>
        <a:bodyPr/>
        <a:lstStyle/>
        <a:p>
          <a:endParaRPr lang="uk-UA"/>
        </a:p>
      </dgm:t>
    </dgm:pt>
    <dgm:pt modelId="{4D66D575-D80E-434C-8105-DC7A2F222DA7}" type="sibTrans" cxnId="{1757BB1E-0E15-4D3A-AE79-9D3F9DBAE725}">
      <dgm:prSet/>
      <dgm:spPr/>
      <dgm:t>
        <a:bodyPr/>
        <a:lstStyle/>
        <a:p>
          <a:endParaRPr lang="uk-UA"/>
        </a:p>
      </dgm:t>
    </dgm:pt>
    <dgm:pt modelId="{661F79B4-0DD6-4C08-95DC-285EAC3DAA91}">
      <dgm:prSet/>
      <dgm:spPr/>
      <dgm:t>
        <a:bodyPr/>
        <a:lstStyle/>
        <a:p>
          <a:pPr rtl="0"/>
          <a:r>
            <a:rPr lang="en-US" b="1" dirty="0" smtClean="0">
              <a:solidFill>
                <a:schemeClr val="tx1"/>
              </a:solidFill>
            </a:rPr>
            <a:t>a</a:t>
          </a:r>
          <a:r>
            <a:rPr lang="ru-RU" b="1" dirty="0" err="1" smtClean="0">
              <a:solidFill>
                <a:schemeClr val="tx1"/>
              </a:solidFill>
            </a:rPr>
            <a:t>wait</a:t>
          </a:r>
          <a:endParaRPr lang="uk-UA" dirty="0">
            <a:solidFill>
              <a:schemeClr val="tx1"/>
            </a:solidFill>
          </a:endParaRPr>
        </a:p>
      </dgm:t>
    </dgm:pt>
    <dgm:pt modelId="{977ABC5D-00B9-47EC-906A-0CB598CDEF50}" type="parTrans" cxnId="{D85431FD-1215-48F4-A302-D5279DF86808}">
      <dgm:prSet/>
      <dgm:spPr/>
      <dgm:t>
        <a:bodyPr/>
        <a:lstStyle/>
        <a:p>
          <a:endParaRPr lang="uk-UA"/>
        </a:p>
      </dgm:t>
    </dgm:pt>
    <dgm:pt modelId="{2B1309EF-C425-4920-B48A-DDB96DAFCDEE}" type="sibTrans" cxnId="{D85431FD-1215-48F4-A302-D5279DF86808}">
      <dgm:prSet/>
      <dgm:spPr/>
      <dgm:t>
        <a:bodyPr/>
        <a:lstStyle/>
        <a:p>
          <a:endParaRPr lang="uk-UA"/>
        </a:p>
      </dgm:t>
    </dgm:pt>
    <dgm:pt modelId="{FB555FCA-1889-4869-9B23-B70F5CC78F5F}">
      <dgm:prSet/>
      <dgm:spPr/>
      <dgm:t>
        <a:bodyPr/>
        <a:lstStyle/>
        <a:p>
          <a:pPr rtl="0"/>
          <a:r>
            <a:rPr lang="ru-RU" smtClean="0"/>
            <a:t>позволяет указать, что последующий вызов будет асинхронным, результат которого нужно подождать.</a:t>
          </a:r>
          <a:endParaRPr lang="uk-UA"/>
        </a:p>
      </dgm:t>
    </dgm:pt>
    <dgm:pt modelId="{479CF9FB-5AE1-4F2E-B584-A355D3164A94}" type="parTrans" cxnId="{368301C8-4C80-4472-920E-A70E94CEAFCD}">
      <dgm:prSet/>
      <dgm:spPr/>
      <dgm:t>
        <a:bodyPr/>
        <a:lstStyle/>
        <a:p>
          <a:endParaRPr lang="uk-UA"/>
        </a:p>
      </dgm:t>
    </dgm:pt>
    <dgm:pt modelId="{66CF54ED-7A52-44E7-BA23-130331BC7F68}" type="sibTrans" cxnId="{368301C8-4C80-4472-920E-A70E94CEAFCD}">
      <dgm:prSet/>
      <dgm:spPr/>
      <dgm:t>
        <a:bodyPr/>
        <a:lstStyle/>
        <a:p>
          <a:endParaRPr lang="uk-UA"/>
        </a:p>
      </dgm:t>
    </dgm:pt>
    <dgm:pt modelId="{E624E193-6FD7-4C2B-BA34-32E40EF5FF48}" type="pres">
      <dgm:prSet presAssocID="{3B2F4A9D-E411-4AB2-96EF-AB75D9B544DD}" presName="linear" presStyleCnt="0">
        <dgm:presLayoutVars>
          <dgm:animLvl val="lvl"/>
          <dgm:resizeHandles val="exact"/>
        </dgm:presLayoutVars>
      </dgm:prSet>
      <dgm:spPr/>
    </dgm:pt>
    <dgm:pt modelId="{E58EB023-C7E3-492A-A5F8-9898DFEA8277}" type="pres">
      <dgm:prSet presAssocID="{00C3189D-EBDE-464E-A2FA-F5638F8A8CC8}" presName="parentText" presStyleLbl="node1" presStyleIdx="0" presStyleCnt="2">
        <dgm:presLayoutVars>
          <dgm:chMax val="0"/>
          <dgm:bulletEnabled val="1"/>
        </dgm:presLayoutVars>
      </dgm:prSet>
      <dgm:spPr/>
    </dgm:pt>
    <dgm:pt modelId="{57968E45-EC2F-4DD0-A529-FACD6858ED88}" type="pres">
      <dgm:prSet presAssocID="{00C3189D-EBDE-464E-A2FA-F5638F8A8CC8}" presName="childText" presStyleLbl="revTx" presStyleIdx="0" presStyleCnt="2">
        <dgm:presLayoutVars>
          <dgm:bulletEnabled val="1"/>
        </dgm:presLayoutVars>
      </dgm:prSet>
      <dgm:spPr/>
    </dgm:pt>
    <dgm:pt modelId="{12B212BF-04FD-4630-A46B-FE88B68EA621}" type="pres">
      <dgm:prSet presAssocID="{661F79B4-0DD6-4C08-95DC-285EAC3DAA91}" presName="parentText" presStyleLbl="node1" presStyleIdx="1" presStyleCnt="2">
        <dgm:presLayoutVars>
          <dgm:chMax val="0"/>
          <dgm:bulletEnabled val="1"/>
        </dgm:presLayoutVars>
      </dgm:prSet>
      <dgm:spPr/>
    </dgm:pt>
    <dgm:pt modelId="{245AFEC1-35C5-4CB4-93D1-0390C68A3A87}" type="pres">
      <dgm:prSet presAssocID="{661F79B4-0DD6-4C08-95DC-285EAC3DAA91}" presName="childText" presStyleLbl="revTx" presStyleIdx="1" presStyleCnt="2">
        <dgm:presLayoutVars>
          <dgm:bulletEnabled val="1"/>
        </dgm:presLayoutVars>
      </dgm:prSet>
      <dgm:spPr/>
    </dgm:pt>
  </dgm:ptLst>
  <dgm:cxnLst>
    <dgm:cxn modelId="{7F514138-4D42-443F-AC3D-1C9C7D841F80}" type="presOf" srcId="{E05325A8-2CED-4411-81ED-3C1D400837B0}" destId="{57968E45-EC2F-4DD0-A529-FACD6858ED88}" srcOrd="0" destOrd="0" presId="urn:microsoft.com/office/officeart/2005/8/layout/vList2"/>
    <dgm:cxn modelId="{8DED2A8D-12DD-421C-8090-C0F5CA79B2C0}" srcId="{3B2F4A9D-E411-4AB2-96EF-AB75D9B544DD}" destId="{00C3189D-EBDE-464E-A2FA-F5638F8A8CC8}" srcOrd="0" destOrd="0" parTransId="{E95B4EE0-FC63-4B21-A977-563055F59A80}" sibTransId="{9F012D6F-3A8E-4151-AEFF-C9593E510515}"/>
    <dgm:cxn modelId="{49FEF682-FB0E-4F0C-A71B-0CED9B52D822}" type="presOf" srcId="{3B2F4A9D-E411-4AB2-96EF-AB75D9B544DD}" destId="{E624E193-6FD7-4C2B-BA34-32E40EF5FF48}" srcOrd="0" destOrd="0" presId="urn:microsoft.com/office/officeart/2005/8/layout/vList2"/>
    <dgm:cxn modelId="{4D0A890B-F222-4DF0-AA91-AE32904B1CA6}" type="presOf" srcId="{00C3189D-EBDE-464E-A2FA-F5638F8A8CC8}" destId="{E58EB023-C7E3-492A-A5F8-9898DFEA8277}" srcOrd="0" destOrd="0" presId="urn:microsoft.com/office/officeart/2005/8/layout/vList2"/>
    <dgm:cxn modelId="{720A5ED9-23DE-47FE-BF8C-3AB01769A11D}" type="presOf" srcId="{661F79B4-0DD6-4C08-95DC-285EAC3DAA91}" destId="{12B212BF-04FD-4630-A46B-FE88B68EA621}" srcOrd="0" destOrd="0" presId="urn:microsoft.com/office/officeart/2005/8/layout/vList2"/>
    <dgm:cxn modelId="{D85431FD-1215-48F4-A302-D5279DF86808}" srcId="{3B2F4A9D-E411-4AB2-96EF-AB75D9B544DD}" destId="{661F79B4-0DD6-4C08-95DC-285EAC3DAA91}" srcOrd="1" destOrd="0" parTransId="{977ABC5D-00B9-47EC-906A-0CB598CDEF50}" sibTransId="{2B1309EF-C425-4920-B48A-DDB96DAFCDEE}"/>
    <dgm:cxn modelId="{1757BB1E-0E15-4D3A-AE79-9D3F9DBAE725}" srcId="{00C3189D-EBDE-464E-A2FA-F5638F8A8CC8}" destId="{E05325A8-2CED-4411-81ED-3C1D400837B0}" srcOrd="0" destOrd="0" parTransId="{B57D4ED0-599F-4A7C-8EAC-ED8E9701D371}" sibTransId="{4D66D575-D80E-434C-8105-DC7A2F222DA7}"/>
    <dgm:cxn modelId="{848E1743-B9AB-4BE7-B05C-B079522ACDF8}" type="presOf" srcId="{FB555FCA-1889-4869-9B23-B70F5CC78F5F}" destId="{245AFEC1-35C5-4CB4-93D1-0390C68A3A87}" srcOrd="0" destOrd="0" presId="urn:microsoft.com/office/officeart/2005/8/layout/vList2"/>
    <dgm:cxn modelId="{368301C8-4C80-4472-920E-A70E94CEAFCD}" srcId="{661F79B4-0DD6-4C08-95DC-285EAC3DAA91}" destId="{FB555FCA-1889-4869-9B23-B70F5CC78F5F}" srcOrd="0" destOrd="0" parTransId="{479CF9FB-5AE1-4F2E-B584-A355D3164A94}" sibTransId="{66CF54ED-7A52-44E7-BA23-130331BC7F68}"/>
    <dgm:cxn modelId="{8E931BC9-5B36-4CAC-A372-7A285768C3D7}" type="presParOf" srcId="{E624E193-6FD7-4C2B-BA34-32E40EF5FF48}" destId="{E58EB023-C7E3-492A-A5F8-9898DFEA8277}" srcOrd="0" destOrd="0" presId="urn:microsoft.com/office/officeart/2005/8/layout/vList2"/>
    <dgm:cxn modelId="{0B6190A4-BA1E-4478-9A13-16C699BCD022}" type="presParOf" srcId="{E624E193-6FD7-4C2B-BA34-32E40EF5FF48}" destId="{57968E45-EC2F-4DD0-A529-FACD6858ED88}" srcOrd="1" destOrd="0" presId="urn:microsoft.com/office/officeart/2005/8/layout/vList2"/>
    <dgm:cxn modelId="{32ECEE9E-B68E-4FAE-9566-48DE09427EBE}" type="presParOf" srcId="{E624E193-6FD7-4C2B-BA34-32E40EF5FF48}" destId="{12B212BF-04FD-4630-A46B-FE88B68EA621}" srcOrd="2" destOrd="0" presId="urn:microsoft.com/office/officeart/2005/8/layout/vList2"/>
    <dgm:cxn modelId="{8D2AD1AE-7E51-44E4-B158-9C8B7D26975C}" type="presParOf" srcId="{E624E193-6FD7-4C2B-BA34-32E40EF5FF48}" destId="{245AFEC1-35C5-4CB4-93D1-0390C68A3A8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047DC-1115-446F-8769-765F05A8E476}">
      <dsp:nvSpPr>
        <dsp:cNvPr id="0" name=""/>
        <dsp:cNvSpPr/>
      </dsp:nvSpPr>
      <dsp:spPr>
        <a:xfrm>
          <a:off x="0" y="692017"/>
          <a:ext cx="6096000" cy="863460"/>
        </a:xfrm>
        <a:prstGeom prst="roundRect">
          <a:avLst/>
        </a:prstGeom>
        <a:gradFill rotWithShape="0">
          <a:gsLst>
            <a:gs pos="0">
              <a:schemeClr val="accent4">
                <a:hueOff val="0"/>
                <a:satOff val="0"/>
                <a:lumOff val="0"/>
                <a:alphaOff val="0"/>
                <a:shade val="47500"/>
                <a:satMod val="137000"/>
              </a:schemeClr>
            </a:gs>
            <a:gs pos="55000">
              <a:schemeClr val="accent4">
                <a:hueOff val="0"/>
                <a:satOff val="0"/>
                <a:lumOff val="0"/>
                <a:alphaOff val="0"/>
                <a:shade val="69000"/>
                <a:satMod val="137000"/>
              </a:schemeClr>
            </a:gs>
            <a:gs pos="100000">
              <a:schemeClr val="accent4">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GB" sz="3600" kern="1200" dirty="0" smtClean="0"/>
            <a:t>Co-ordination Data Structures</a:t>
          </a:r>
          <a:endParaRPr lang="en-GB" sz="3600" kern="1200" dirty="0"/>
        </a:p>
      </dsp:txBody>
      <dsp:txXfrm>
        <a:off x="42151" y="734168"/>
        <a:ext cx="6011698" cy="779158"/>
      </dsp:txXfrm>
    </dsp:sp>
    <dsp:sp modelId="{23281910-B1E2-496D-B008-DA9B72DFDB1E}">
      <dsp:nvSpPr>
        <dsp:cNvPr id="0" name=""/>
        <dsp:cNvSpPr/>
      </dsp:nvSpPr>
      <dsp:spPr>
        <a:xfrm>
          <a:off x="0" y="1628120"/>
          <a:ext cx="6096000" cy="863460"/>
        </a:xfrm>
        <a:prstGeom prst="roundRect">
          <a:avLst/>
        </a:prstGeom>
        <a:gradFill rotWithShape="0">
          <a:gsLst>
            <a:gs pos="0">
              <a:schemeClr val="accent4">
                <a:hueOff val="-3015570"/>
                <a:satOff val="21052"/>
                <a:lumOff val="2255"/>
                <a:alphaOff val="0"/>
                <a:shade val="47500"/>
                <a:satMod val="137000"/>
              </a:schemeClr>
            </a:gs>
            <a:gs pos="55000">
              <a:schemeClr val="accent4">
                <a:hueOff val="-3015570"/>
                <a:satOff val="21052"/>
                <a:lumOff val="2255"/>
                <a:alphaOff val="0"/>
                <a:shade val="69000"/>
                <a:satMod val="137000"/>
              </a:schemeClr>
            </a:gs>
            <a:gs pos="100000">
              <a:schemeClr val="accent4">
                <a:hueOff val="-3015570"/>
                <a:satOff val="21052"/>
                <a:lumOff val="2255"/>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GB" sz="3600" kern="1200" dirty="0" smtClean="0"/>
            <a:t>Task Parallel Library</a:t>
          </a:r>
          <a:endParaRPr lang="en-GB" sz="3600" kern="1200" dirty="0"/>
        </a:p>
      </dsp:txBody>
      <dsp:txXfrm>
        <a:off x="42151" y="1670271"/>
        <a:ext cx="6011698" cy="779158"/>
      </dsp:txXfrm>
    </dsp:sp>
    <dsp:sp modelId="{2AEFD4AC-6084-4202-B6EB-61571D47B6AE}">
      <dsp:nvSpPr>
        <dsp:cNvPr id="0" name=""/>
        <dsp:cNvSpPr/>
      </dsp:nvSpPr>
      <dsp:spPr>
        <a:xfrm>
          <a:off x="0" y="2567410"/>
          <a:ext cx="6096000" cy="863460"/>
        </a:xfrm>
        <a:prstGeom prst="roundRect">
          <a:avLst/>
        </a:prstGeom>
        <a:gradFill rotWithShape="0">
          <a:gsLst>
            <a:gs pos="0">
              <a:schemeClr val="accent4">
                <a:hueOff val="-6031141"/>
                <a:satOff val="42105"/>
                <a:lumOff val="4509"/>
                <a:alphaOff val="0"/>
                <a:shade val="47500"/>
                <a:satMod val="137000"/>
              </a:schemeClr>
            </a:gs>
            <a:gs pos="55000">
              <a:schemeClr val="accent4">
                <a:hueOff val="-6031141"/>
                <a:satOff val="42105"/>
                <a:lumOff val="4509"/>
                <a:alphaOff val="0"/>
                <a:shade val="69000"/>
                <a:satMod val="137000"/>
              </a:schemeClr>
            </a:gs>
            <a:gs pos="100000">
              <a:schemeClr val="accent4">
                <a:hueOff val="-6031141"/>
                <a:satOff val="42105"/>
                <a:lumOff val="4509"/>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GB" sz="3600" kern="1200" dirty="0" smtClean="0"/>
            <a:t>Parallel LINQ</a:t>
          </a:r>
          <a:endParaRPr lang="en-GB" sz="3600" kern="1200" dirty="0"/>
        </a:p>
      </dsp:txBody>
      <dsp:txXfrm>
        <a:off x="42151" y="2609561"/>
        <a:ext cx="6011698" cy="7791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DFB99-4381-42A1-97EE-BC49D1423C7F}">
      <dsp:nvSpPr>
        <dsp:cNvPr id="0" name=""/>
        <dsp:cNvSpPr/>
      </dsp:nvSpPr>
      <dsp:spPr>
        <a:xfrm>
          <a:off x="0" y="60325"/>
          <a:ext cx="6096000" cy="719549"/>
        </a:xfrm>
        <a:prstGeom prst="roundRect">
          <a:avLst/>
        </a:prstGeom>
        <a:gradFill rotWithShape="0">
          <a:gsLst>
            <a:gs pos="0">
              <a:schemeClr val="accent4">
                <a:hueOff val="0"/>
                <a:satOff val="0"/>
                <a:lumOff val="0"/>
                <a:alphaOff val="0"/>
                <a:shade val="47500"/>
                <a:satMod val="137000"/>
              </a:schemeClr>
            </a:gs>
            <a:gs pos="55000">
              <a:schemeClr val="accent4">
                <a:hueOff val="0"/>
                <a:satOff val="0"/>
                <a:lumOff val="0"/>
                <a:alphaOff val="0"/>
                <a:shade val="69000"/>
                <a:satMod val="137000"/>
              </a:schemeClr>
            </a:gs>
            <a:gs pos="100000">
              <a:schemeClr val="accent4">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Creating Tasks</a:t>
          </a:r>
          <a:endParaRPr lang="en-US" sz="3000" kern="1200" dirty="0"/>
        </a:p>
      </dsp:txBody>
      <dsp:txXfrm>
        <a:off x="35125" y="95450"/>
        <a:ext cx="6025750" cy="649299"/>
      </dsp:txXfrm>
    </dsp:sp>
    <dsp:sp modelId="{16DDCC8C-9496-490D-92CB-8781368CA4AB}">
      <dsp:nvSpPr>
        <dsp:cNvPr id="0" name=""/>
        <dsp:cNvSpPr/>
      </dsp:nvSpPr>
      <dsp:spPr>
        <a:xfrm>
          <a:off x="0" y="866274"/>
          <a:ext cx="6096000" cy="719549"/>
        </a:xfrm>
        <a:prstGeom prst="roundRect">
          <a:avLst/>
        </a:prstGeom>
        <a:gradFill rotWithShape="0">
          <a:gsLst>
            <a:gs pos="0">
              <a:schemeClr val="accent4">
                <a:hueOff val="-1507785"/>
                <a:satOff val="10526"/>
                <a:lumOff val="1127"/>
                <a:alphaOff val="0"/>
                <a:shade val="47500"/>
                <a:satMod val="137000"/>
              </a:schemeClr>
            </a:gs>
            <a:gs pos="55000">
              <a:schemeClr val="accent4">
                <a:hueOff val="-1507785"/>
                <a:satOff val="10526"/>
                <a:lumOff val="1127"/>
                <a:alphaOff val="0"/>
                <a:shade val="69000"/>
                <a:satMod val="137000"/>
              </a:schemeClr>
            </a:gs>
            <a:gs pos="100000">
              <a:schemeClr val="accent4">
                <a:hueOff val="-1507785"/>
                <a:satOff val="10526"/>
                <a:lumOff val="1127"/>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Starting Tasks</a:t>
          </a:r>
          <a:endParaRPr lang="en-US" sz="3000" kern="1200" dirty="0"/>
        </a:p>
      </dsp:txBody>
      <dsp:txXfrm>
        <a:off x="35125" y="901399"/>
        <a:ext cx="6025750" cy="649299"/>
      </dsp:txXfrm>
    </dsp:sp>
    <dsp:sp modelId="{3B93F320-5AD5-4810-905B-FCC39DB0A20D}">
      <dsp:nvSpPr>
        <dsp:cNvPr id="0" name=""/>
        <dsp:cNvSpPr/>
      </dsp:nvSpPr>
      <dsp:spPr>
        <a:xfrm>
          <a:off x="0" y="1672224"/>
          <a:ext cx="6096000" cy="719549"/>
        </a:xfrm>
        <a:prstGeom prst="roundRect">
          <a:avLst/>
        </a:prstGeom>
        <a:gradFill rotWithShape="0">
          <a:gsLst>
            <a:gs pos="0">
              <a:schemeClr val="accent4">
                <a:hueOff val="-3015570"/>
                <a:satOff val="21052"/>
                <a:lumOff val="2255"/>
                <a:alphaOff val="0"/>
                <a:shade val="47500"/>
                <a:satMod val="137000"/>
              </a:schemeClr>
            </a:gs>
            <a:gs pos="55000">
              <a:schemeClr val="accent4">
                <a:hueOff val="-3015570"/>
                <a:satOff val="21052"/>
                <a:lumOff val="2255"/>
                <a:alphaOff val="0"/>
                <a:shade val="69000"/>
                <a:satMod val="137000"/>
              </a:schemeClr>
            </a:gs>
            <a:gs pos="100000">
              <a:schemeClr val="accent4">
                <a:hueOff val="-3015570"/>
                <a:satOff val="21052"/>
                <a:lumOff val="2255"/>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Waiting for Tasks</a:t>
          </a:r>
          <a:endParaRPr lang="en-US" sz="3000" kern="1200" dirty="0"/>
        </a:p>
      </dsp:txBody>
      <dsp:txXfrm>
        <a:off x="35125" y="1707349"/>
        <a:ext cx="6025750" cy="649299"/>
      </dsp:txXfrm>
    </dsp:sp>
    <dsp:sp modelId="{3D752094-DF2D-41DD-A615-4B34D4A42C7D}">
      <dsp:nvSpPr>
        <dsp:cNvPr id="0" name=""/>
        <dsp:cNvSpPr/>
      </dsp:nvSpPr>
      <dsp:spPr>
        <a:xfrm>
          <a:off x="0" y="2478175"/>
          <a:ext cx="6096000" cy="719549"/>
        </a:xfrm>
        <a:prstGeom prst="roundRect">
          <a:avLst/>
        </a:prstGeom>
        <a:gradFill rotWithShape="0">
          <a:gsLst>
            <a:gs pos="0">
              <a:schemeClr val="accent4">
                <a:hueOff val="-4523356"/>
                <a:satOff val="31579"/>
                <a:lumOff val="3382"/>
                <a:alphaOff val="0"/>
                <a:shade val="47500"/>
                <a:satMod val="137000"/>
              </a:schemeClr>
            </a:gs>
            <a:gs pos="55000">
              <a:schemeClr val="accent4">
                <a:hueOff val="-4523356"/>
                <a:satOff val="31579"/>
                <a:lumOff val="3382"/>
                <a:alphaOff val="0"/>
                <a:shade val="69000"/>
                <a:satMod val="137000"/>
              </a:schemeClr>
            </a:gs>
            <a:gs pos="100000">
              <a:schemeClr val="accent4">
                <a:hueOff val="-4523356"/>
                <a:satOff val="31579"/>
                <a:lumOff val="3382"/>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Checking Task Status</a:t>
          </a:r>
          <a:endParaRPr lang="en-US" sz="3000" kern="1200" dirty="0"/>
        </a:p>
      </dsp:txBody>
      <dsp:txXfrm>
        <a:off x="35125" y="2513300"/>
        <a:ext cx="6025750" cy="649299"/>
      </dsp:txXfrm>
    </dsp:sp>
    <dsp:sp modelId="{CEB9DF03-6601-43B6-9B06-33472C84AAFF}">
      <dsp:nvSpPr>
        <dsp:cNvPr id="0" name=""/>
        <dsp:cNvSpPr/>
      </dsp:nvSpPr>
      <dsp:spPr>
        <a:xfrm>
          <a:off x="0" y="3284125"/>
          <a:ext cx="6096000" cy="719549"/>
        </a:xfrm>
        <a:prstGeom prst="roundRect">
          <a:avLst/>
        </a:prstGeom>
        <a:gradFill rotWithShape="0">
          <a:gsLst>
            <a:gs pos="0">
              <a:schemeClr val="accent4">
                <a:hueOff val="-6031141"/>
                <a:satOff val="42105"/>
                <a:lumOff val="4509"/>
                <a:alphaOff val="0"/>
                <a:shade val="47500"/>
                <a:satMod val="137000"/>
              </a:schemeClr>
            </a:gs>
            <a:gs pos="55000">
              <a:schemeClr val="accent4">
                <a:hueOff val="-6031141"/>
                <a:satOff val="42105"/>
                <a:lumOff val="4509"/>
                <a:alphaOff val="0"/>
                <a:shade val="69000"/>
                <a:satMod val="137000"/>
              </a:schemeClr>
            </a:gs>
            <a:gs pos="100000">
              <a:schemeClr val="accent4">
                <a:hueOff val="-6031141"/>
                <a:satOff val="42105"/>
                <a:lumOff val="4509"/>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Identifying Tasks &amp; the current task</a:t>
          </a:r>
          <a:endParaRPr lang="en-US" sz="3000" kern="1200" dirty="0"/>
        </a:p>
      </dsp:txBody>
      <dsp:txXfrm>
        <a:off x="35125" y="3319250"/>
        <a:ext cx="6025750" cy="6492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DFB99-4381-42A1-97EE-BC49D1423C7F}">
      <dsp:nvSpPr>
        <dsp:cNvPr id="0" name=""/>
        <dsp:cNvSpPr/>
      </dsp:nvSpPr>
      <dsp:spPr>
        <a:xfrm>
          <a:off x="0" y="60325"/>
          <a:ext cx="6096000" cy="719549"/>
        </a:xfrm>
        <a:prstGeom prst="roundRect">
          <a:avLst/>
        </a:prstGeom>
        <a:gradFill rotWithShape="0">
          <a:gsLst>
            <a:gs pos="0">
              <a:schemeClr val="accent4">
                <a:hueOff val="0"/>
                <a:satOff val="0"/>
                <a:lumOff val="0"/>
                <a:alphaOff val="0"/>
                <a:shade val="47500"/>
                <a:satMod val="137000"/>
              </a:schemeClr>
            </a:gs>
            <a:gs pos="55000">
              <a:schemeClr val="accent4">
                <a:hueOff val="0"/>
                <a:satOff val="0"/>
                <a:lumOff val="0"/>
                <a:alphaOff val="0"/>
                <a:shade val="69000"/>
                <a:satMod val="137000"/>
              </a:schemeClr>
            </a:gs>
            <a:gs pos="100000">
              <a:schemeClr val="accent4">
                <a:hueOff val="0"/>
                <a:satOff val="0"/>
                <a:lumOff val="0"/>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Cancellation</a:t>
          </a:r>
          <a:endParaRPr lang="en-US" sz="3000" kern="1200" dirty="0"/>
        </a:p>
      </dsp:txBody>
      <dsp:txXfrm>
        <a:off x="35125" y="95450"/>
        <a:ext cx="6025750" cy="649299"/>
      </dsp:txXfrm>
    </dsp:sp>
    <dsp:sp modelId="{16DDCC8C-9496-490D-92CB-8781368CA4AB}">
      <dsp:nvSpPr>
        <dsp:cNvPr id="0" name=""/>
        <dsp:cNvSpPr/>
      </dsp:nvSpPr>
      <dsp:spPr>
        <a:xfrm>
          <a:off x="0" y="866274"/>
          <a:ext cx="6096000" cy="719549"/>
        </a:xfrm>
        <a:prstGeom prst="roundRect">
          <a:avLst/>
        </a:prstGeom>
        <a:gradFill rotWithShape="0">
          <a:gsLst>
            <a:gs pos="0">
              <a:schemeClr val="accent4">
                <a:hueOff val="-1507785"/>
                <a:satOff val="10526"/>
                <a:lumOff val="1127"/>
                <a:alphaOff val="0"/>
                <a:shade val="47500"/>
                <a:satMod val="137000"/>
              </a:schemeClr>
            </a:gs>
            <a:gs pos="55000">
              <a:schemeClr val="accent4">
                <a:hueOff val="-1507785"/>
                <a:satOff val="10526"/>
                <a:lumOff val="1127"/>
                <a:alphaOff val="0"/>
                <a:shade val="69000"/>
                <a:satMod val="137000"/>
              </a:schemeClr>
            </a:gs>
            <a:gs pos="100000">
              <a:schemeClr val="accent4">
                <a:hueOff val="-1507785"/>
                <a:satOff val="10526"/>
                <a:lumOff val="1127"/>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Exceptions</a:t>
          </a:r>
          <a:endParaRPr lang="en-US" sz="3000" kern="1200" dirty="0"/>
        </a:p>
      </dsp:txBody>
      <dsp:txXfrm>
        <a:off x="35125" y="901399"/>
        <a:ext cx="6025750" cy="649299"/>
      </dsp:txXfrm>
    </dsp:sp>
    <dsp:sp modelId="{3B93F320-5AD5-4810-905B-FCC39DB0A20D}">
      <dsp:nvSpPr>
        <dsp:cNvPr id="0" name=""/>
        <dsp:cNvSpPr/>
      </dsp:nvSpPr>
      <dsp:spPr>
        <a:xfrm>
          <a:off x="0" y="1672224"/>
          <a:ext cx="6096000" cy="719549"/>
        </a:xfrm>
        <a:prstGeom prst="roundRect">
          <a:avLst/>
        </a:prstGeom>
        <a:gradFill rotWithShape="0">
          <a:gsLst>
            <a:gs pos="0">
              <a:schemeClr val="accent4">
                <a:hueOff val="-3015570"/>
                <a:satOff val="21052"/>
                <a:lumOff val="2255"/>
                <a:alphaOff val="0"/>
                <a:shade val="47500"/>
                <a:satMod val="137000"/>
              </a:schemeClr>
            </a:gs>
            <a:gs pos="55000">
              <a:schemeClr val="accent4">
                <a:hueOff val="-3015570"/>
                <a:satOff val="21052"/>
                <a:lumOff val="2255"/>
                <a:alphaOff val="0"/>
                <a:shade val="69000"/>
                <a:satMod val="137000"/>
              </a:schemeClr>
            </a:gs>
            <a:gs pos="100000">
              <a:schemeClr val="accent4">
                <a:hueOff val="-3015570"/>
                <a:satOff val="21052"/>
                <a:lumOff val="2255"/>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Parents/Children – sub tasks</a:t>
          </a:r>
          <a:endParaRPr lang="en-US" sz="3000" kern="1200" dirty="0"/>
        </a:p>
      </dsp:txBody>
      <dsp:txXfrm>
        <a:off x="35125" y="1707349"/>
        <a:ext cx="6025750" cy="649299"/>
      </dsp:txXfrm>
    </dsp:sp>
    <dsp:sp modelId="{3D752094-DF2D-41DD-A615-4B34D4A42C7D}">
      <dsp:nvSpPr>
        <dsp:cNvPr id="0" name=""/>
        <dsp:cNvSpPr/>
      </dsp:nvSpPr>
      <dsp:spPr>
        <a:xfrm>
          <a:off x="0" y="2478175"/>
          <a:ext cx="6096000" cy="719549"/>
        </a:xfrm>
        <a:prstGeom prst="roundRect">
          <a:avLst/>
        </a:prstGeom>
        <a:gradFill rotWithShape="0">
          <a:gsLst>
            <a:gs pos="0">
              <a:schemeClr val="accent4">
                <a:hueOff val="-4523356"/>
                <a:satOff val="31579"/>
                <a:lumOff val="3382"/>
                <a:alphaOff val="0"/>
                <a:shade val="47500"/>
                <a:satMod val="137000"/>
              </a:schemeClr>
            </a:gs>
            <a:gs pos="55000">
              <a:schemeClr val="accent4">
                <a:hueOff val="-4523356"/>
                <a:satOff val="31579"/>
                <a:lumOff val="3382"/>
                <a:alphaOff val="0"/>
                <a:shade val="69000"/>
                <a:satMod val="137000"/>
              </a:schemeClr>
            </a:gs>
            <a:gs pos="100000">
              <a:schemeClr val="accent4">
                <a:hueOff val="-4523356"/>
                <a:satOff val="31579"/>
                <a:lumOff val="3382"/>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Tasks that produce results</a:t>
          </a:r>
          <a:endParaRPr lang="en-US" sz="3000" kern="1200" dirty="0"/>
        </a:p>
      </dsp:txBody>
      <dsp:txXfrm>
        <a:off x="35125" y="2513300"/>
        <a:ext cx="6025750" cy="649299"/>
      </dsp:txXfrm>
    </dsp:sp>
    <dsp:sp modelId="{CEB9DF03-6601-43B6-9B06-33472C84AAFF}">
      <dsp:nvSpPr>
        <dsp:cNvPr id="0" name=""/>
        <dsp:cNvSpPr/>
      </dsp:nvSpPr>
      <dsp:spPr>
        <a:xfrm>
          <a:off x="0" y="3284125"/>
          <a:ext cx="6096000" cy="719549"/>
        </a:xfrm>
        <a:prstGeom prst="roundRect">
          <a:avLst/>
        </a:prstGeom>
        <a:gradFill rotWithShape="0">
          <a:gsLst>
            <a:gs pos="0">
              <a:schemeClr val="accent4">
                <a:hueOff val="-6031141"/>
                <a:satOff val="42105"/>
                <a:lumOff val="4509"/>
                <a:alphaOff val="0"/>
                <a:shade val="47500"/>
                <a:satMod val="137000"/>
              </a:schemeClr>
            </a:gs>
            <a:gs pos="55000">
              <a:schemeClr val="accent4">
                <a:hueOff val="-6031141"/>
                <a:satOff val="42105"/>
                <a:lumOff val="4509"/>
                <a:alphaOff val="0"/>
                <a:shade val="69000"/>
                <a:satMod val="137000"/>
              </a:schemeClr>
            </a:gs>
            <a:gs pos="100000">
              <a:schemeClr val="accent4">
                <a:hueOff val="-6031141"/>
                <a:satOff val="42105"/>
                <a:lumOff val="4509"/>
                <a:alphaOff val="0"/>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Chaining Tasks with Continuations</a:t>
          </a:r>
          <a:endParaRPr lang="en-US" sz="3000" kern="1200" dirty="0"/>
        </a:p>
      </dsp:txBody>
      <dsp:txXfrm>
        <a:off x="35125" y="3319250"/>
        <a:ext cx="6025750" cy="6492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7E9DD8-096D-4A1F-86E9-6AEB59BEE742}">
      <dsp:nvSpPr>
        <dsp:cNvPr id="0" name=""/>
        <dsp:cNvSpPr/>
      </dsp:nvSpPr>
      <dsp:spPr>
        <a:xfrm>
          <a:off x="0" y="47651"/>
          <a:ext cx="8077200" cy="983384"/>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rtl="0">
            <a:lnSpc>
              <a:spcPct val="90000"/>
            </a:lnSpc>
            <a:spcBef>
              <a:spcPct val="0"/>
            </a:spcBef>
            <a:spcAft>
              <a:spcPct val="35000"/>
            </a:spcAft>
          </a:pPr>
          <a:r>
            <a:rPr lang="uk-UA" sz="4100" kern="1200" smtClean="0"/>
            <a:t>Ожидаем один </a:t>
          </a:r>
          <a:r>
            <a:rPr lang="en-US" sz="4100" kern="1200" smtClean="0"/>
            <a:t>task</a:t>
          </a:r>
          <a:endParaRPr lang="uk-UA" sz="4100" kern="1200"/>
        </a:p>
      </dsp:txBody>
      <dsp:txXfrm>
        <a:off x="48005" y="95656"/>
        <a:ext cx="7981190" cy="887374"/>
      </dsp:txXfrm>
    </dsp:sp>
    <dsp:sp modelId="{8BCA6EB8-61AD-4934-BD77-5C7ADC6194CB}">
      <dsp:nvSpPr>
        <dsp:cNvPr id="0" name=""/>
        <dsp:cNvSpPr/>
      </dsp:nvSpPr>
      <dsp:spPr>
        <a:xfrm>
          <a:off x="0" y="1031036"/>
          <a:ext cx="8077200" cy="997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52070" rIns="291592" bIns="52070" numCol="1" spcCol="1270" anchor="t" anchorCtr="0">
          <a:noAutofit/>
        </a:bodyPr>
        <a:lstStyle/>
        <a:p>
          <a:pPr marL="285750" lvl="1" indent="-285750" algn="l" defTabSz="1422400" rtl="0">
            <a:lnSpc>
              <a:spcPct val="90000"/>
            </a:lnSpc>
            <a:spcBef>
              <a:spcPct val="0"/>
            </a:spcBef>
            <a:spcAft>
              <a:spcPct val="20000"/>
            </a:spcAft>
            <a:buChar char="••"/>
          </a:pPr>
          <a:r>
            <a:rPr lang="en-US" sz="3200" kern="1200" smtClean="0"/>
            <a:t>Wait(), Wait(CancellationToken), Wait(int)…</a:t>
          </a:r>
          <a:endParaRPr lang="uk-UA" sz="3200" kern="1200"/>
        </a:p>
      </dsp:txBody>
      <dsp:txXfrm>
        <a:off x="0" y="1031036"/>
        <a:ext cx="8077200" cy="997222"/>
      </dsp:txXfrm>
    </dsp:sp>
    <dsp:sp modelId="{5F60AB59-E0E9-4260-83B3-8CA5869C02B1}">
      <dsp:nvSpPr>
        <dsp:cNvPr id="0" name=""/>
        <dsp:cNvSpPr/>
      </dsp:nvSpPr>
      <dsp:spPr>
        <a:xfrm>
          <a:off x="0" y="2028258"/>
          <a:ext cx="8077200" cy="983384"/>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rtl="0">
            <a:lnSpc>
              <a:spcPct val="90000"/>
            </a:lnSpc>
            <a:spcBef>
              <a:spcPct val="0"/>
            </a:spcBef>
            <a:spcAft>
              <a:spcPct val="35000"/>
            </a:spcAft>
          </a:pPr>
          <a:r>
            <a:rPr lang="uk-UA" sz="4100" kern="1200" smtClean="0"/>
            <a:t>Нескольких</a:t>
          </a:r>
          <a:endParaRPr lang="uk-UA" sz="4100" kern="1200"/>
        </a:p>
      </dsp:txBody>
      <dsp:txXfrm>
        <a:off x="48005" y="2076263"/>
        <a:ext cx="7981190" cy="887374"/>
      </dsp:txXfrm>
    </dsp:sp>
    <dsp:sp modelId="{AB5661DB-E6AD-4E19-B2AC-3799403FF8A3}">
      <dsp:nvSpPr>
        <dsp:cNvPr id="0" name=""/>
        <dsp:cNvSpPr/>
      </dsp:nvSpPr>
      <dsp:spPr>
        <a:xfrm>
          <a:off x="0" y="3011643"/>
          <a:ext cx="8077200" cy="67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52070" rIns="291592" bIns="52070" numCol="1" spcCol="1270" anchor="t" anchorCtr="0">
          <a:noAutofit/>
        </a:bodyPr>
        <a:lstStyle/>
        <a:p>
          <a:pPr marL="285750" lvl="1" indent="-285750" algn="l" defTabSz="1422400" rtl="0">
            <a:lnSpc>
              <a:spcPct val="90000"/>
            </a:lnSpc>
            <a:spcBef>
              <a:spcPct val="0"/>
            </a:spcBef>
            <a:spcAft>
              <a:spcPct val="20000"/>
            </a:spcAft>
            <a:buChar char="••"/>
          </a:pPr>
          <a:r>
            <a:rPr lang="en-US" sz="3200" kern="1200" smtClean="0"/>
            <a:t>WaitAll, task.WaitAll(task1, task2);</a:t>
          </a:r>
          <a:endParaRPr lang="uk-UA" sz="3200" kern="1200"/>
        </a:p>
      </dsp:txBody>
      <dsp:txXfrm>
        <a:off x="0" y="3011643"/>
        <a:ext cx="8077200" cy="678960"/>
      </dsp:txXfrm>
    </dsp:sp>
    <dsp:sp modelId="{F26D83CC-7C71-43FE-9ABB-3F88E5CBF0AA}">
      <dsp:nvSpPr>
        <dsp:cNvPr id="0" name=""/>
        <dsp:cNvSpPr/>
      </dsp:nvSpPr>
      <dsp:spPr>
        <a:xfrm>
          <a:off x="0" y="3690603"/>
          <a:ext cx="8077200" cy="983384"/>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rtl="0">
            <a:lnSpc>
              <a:spcPct val="90000"/>
            </a:lnSpc>
            <a:spcBef>
              <a:spcPct val="0"/>
            </a:spcBef>
            <a:spcAft>
              <a:spcPct val="35000"/>
            </a:spcAft>
          </a:pPr>
          <a:r>
            <a:rPr lang="uk-UA" sz="4100" kern="1200" smtClean="0"/>
            <a:t>Одного из нескольких </a:t>
          </a:r>
          <a:endParaRPr lang="uk-UA" sz="4100" kern="1200"/>
        </a:p>
      </dsp:txBody>
      <dsp:txXfrm>
        <a:off x="48005" y="3738608"/>
        <a:ext cx="7981190" cy="887374"/>
      </dsp:txXfrm>
    </dsp:sp>
    <dsp:sp modelId="{E5E717A4-FBA6-415E-BE3B-22C3C67D7453}">
      <dsp:nvSpPr>
        <dsp:cNvPr id="0" name=""/>
        <dsp:cNvSpPr/>
      </dsp:nvSpPr>
      <dsp:spPr>
        <a:xfrm>
          <a:off x="0" y="4673988"/>
          <a:ext cx="8077200" cy="67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52070" rIns="291592" bIns="52070" numCol="1" spcCol="1270" anchor="t" anchorCtr="0">
          <a:noAutofit/>
        </a:bodyPr>
        <a:lstStyle/>
        <a:p>
          <a:pPr marL="285750" lvl="1" indent="-285750" algn="l" defTabSz="1422400" rtl="0">
            <a:lnSpc>
              <a:spcPct val="90000"/>
            </a:lnSpc>
            <a:spcBef>
              <a:spcPct val="0"/>
            </a:spcBef>
            <a:spcAft>
              <a:spcPct val="20000"/>
            </a:spcAft>
            <a:buChar char="••"/>
          </a:pPr>
          <a:r>
            <a:rPr lang="en-US" sz="3200" kern="1200" smtClean="0"/>
            <a:t>Task.WaitAny(task1, task2);</a:t>
          </a:r>
          <a:endParaRPr lang="uk-UA" sz="3200" kern="1200"/>
        </a:p>
      </dsp:txBody>
      <dsp:txXfrm>
        <a:off x="0" y="4673988"/>
        <a:ext cx="8077200" cy="6789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0B71B-5D50-470F-8AD7-61421EBBF48C}">
      <dsp:nvSpPr>
        <dsp:cNvPr id="0" name=""/>
        <dsp:cNvSpPr/>
      </dsp:nvSpPr>
      <dsp:spPr>
        <a:xfrm>
          <a:off x="0" y="47406"/>
          <a:ext cx="8077200" cy="719549"/>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dirty="0" err="1" smtClean="0"/>
            <a:t>ManualResetEventSlim</a:t>
          </a:r>
          <a:r>
            <a:rPr lang="en-US" sz="3000" kern="1200" dirty="0" smtClean="0"/>
            <a:t> </a:t>
          </a:r>
          <a:r>
            <a:rPr lang="uk-UA" sz="3000" kern="1200" dirty="0" smtClean="0"/>
            <a:t>и </a:t>
          </a:r>
          <a:r>
            <a:rPr lang="en-US" sz="3000" kern="1200" dirty="0" err="1" smtClean="0"/>
            <a:t>SemaphoreSlim</a:t>
          </a:r>
          <a:endParaRPr lang="uk-UA" sz="3000" kern="1200" dirty="0"/>
        </a:p>
      </dsp:txBody>
      <dsp:txXfrm>
        <a:off x="35125" y="82531"/>
        <a:ext cx="8006950" cy="649299"/>
      </dsp:txXfrm>
    </dsp:sp>
    <dsp:sp modelId="{075BF401-7A27-4534-AF53-0FCB5E20FD3A}">
      <dsp:nvSpPr>
        <dsp:cNvPr id="0" name=""/>
        <dsp:cNvSpPr/>
      </dsp:nvSpPr>
      <dsp:spPr>
        <a:xfrm>
          <a:off x="0" y="766956"/>
          <a:ext cx="8077200" cy="1055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ru-RU" sz="2300" kern="1200" smtClean="0"/>
            <a:t>улучшенные </a:t>
          </a:r>
          <a:r>
            <a:rPr lang="en-US" sz="2300" kern="1200" smtClean="0"/>
            <a:t>ManualResetEvent</a:t>
          </a:r>
          <a:r>
            <a:rPr lang="uk-UA" sz="2300" kern="1200" smtClean="0"/>
            <a:t> и </a:t>
          </a:r>
          <a:r>
            <a:rPr lang="en-US" sz="2300" kern="1200" smtClean="0"/>
            <a:t>Semaphore</a:t>
          </a:r>
          <a:r>
            <a:rPr lang="ru-RU" sz="2300" kern="1200" smtClean="0"/>
            <a:t>. Основное улучшение – в основе SpinWait, позволяющий ожидать, не переключая контекст</a:t>
          </a:r>
          <a:endParaRPr lang="uk-UA" sz="2300" kern="1200"/>
        </a:p>
      </dsp:txBody>
      <dsp:txXfrm>
        <a:off x="0" y="766956"/>
        <a:ext cx="8077200" cy="1055700"/>
      </dsp:txXfrm>
    </dsp:sp>
    <dsp:sp modelId="{762D950C-ADE9-4A66-B932-1FE462AB2243}">
      <dsp:nvSpPr>
        <dsp:cNvPr id="0" name=""/>
        <dsp:cNvSpPr/>
      </dsp:nvSpPr>
      <dsp:spPr>
        <a:xfrm>
          <a:off x="0" y="1822656"/>
          <a:ext cx="8077200" cy="719549"/>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rtl="0">
            <a:lnSpc>
              <a:spcPct val="90000"/>
            </a:lnSpc>
            <a:spcBef>
              <a:spcPct val="0"/>
            </a:spcBef>
            <a:spcAft>
              <a:spcPct val="35000"/>
            </a:spcAft>
          </a:pPr>
          <a:r>
            <a:rPr lang="en-US" sz="3000" kern="1200" smtClean="0"/>
            <a:t>CountDownEvent</a:t>
          </a:r>
          <a:endParaRPr lang="uk-UA" sz="3000" kern="1200"/>
        </a:p>
      </dsp:txBody>
      <dsp:txXfrm>
        <a:off x="35125" y="1857781"/>
        <a:ext cx="8006950" cy="649299"/>
      </dsp:txXfrm>
    </dsp:sp>
    <dsp:sp modelId="{ACA74FFA-583A-4574-BC80-E88A00F63D38}">
      <dsp:nvSpPr>
        <dsp:cNvPr id="0" name=""/>
        <dsp:cNvSpPr/>
      </dsp:nvSpPr>
      <dsp:spPr>
        <a:xfrm>
          <a:off x="0" y="2542206"/>
          <a:ext cx="8077200" cy="1707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ru-RU" sz="2300" kern="1200" smtClean="0"/>
            <a:t>при старте каждый поток вызывает метод Increment() у экземпляра CountDownEvent, а по окончании работы – Decrement(), внутри же класса ведется счетчик, и родительский поток ждет до тех пор, пока его значение не станет равно нулю</a:t>
          </a:r>
          <a:endParaRPr lang="uk-UA" sz="2300" kern="1200"/>
        </a:p>
      </dsp:txBody>
      <dsp:txXfrm>
        <a:off x="0" y="2542206"/>
        <a:ext cx="8077200" cy="17077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31C70-0B06-4068-ABA4-15FBADFE191D}">
      <dsp:nvSpPr>
        <dsp:cNvPr id="0" name=""/>
        <dsp:cNvSpPr/>
      </dsp:nvSpPr>
      <dsp:spPr>
        <a:xfrm>
          <a:off x="0" y="118987"/>
          <a:ext cx="7982272" cy="623610"/>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b="1" kern="1200" smtClean="0"/>
            <a:t>Lazy&lt;T&gt; </a:t>
          </a:r>
          <a:r>
            <a:rPr lang="uk-UA" sz="2600" b="1" kern="1200" smtClean="0"/>
            <a:t>и </a:t>
          </a:r>
          <a:r>
            <a:rPr lang="en-US" sz="2600" b="1" kern="1200" smtClean="0"/>
            <a:t>LazyValue&lt;T&gt;</a:t>
          </a:r>
          <a:endParaRPr lang="uk-UA" sz="2600" kern="1200"/>
        </a:p>
      </dsp:txBody>
      <dsp:txXfrm>
        <a:off x="30442" y="149429"/>
        <a:ext cx="7921388" cy="562726"/>
      </dsp:txXfrm>
    </dsp:sp>
    <dsp:sp modelId="{B5159423-D1F2-45CF-8807-07B66BECBDF2}">
      <dsp:nvSpPr>
        <dsp:cNvPr id="0" name=""/>
        <dsp:cNvSpPr/>
      </dsp:nvSpPr>
      <dsp:spPr>
        <a:xfrm>
          <a:off x="0" y="742597"/>
          <a:ext cx="7982272" cy="3283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437"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ru-RU" sz="2000" kern="1200" smtClean="0"/>
            <a:t>Реализуют оптимистическую или пессимистическую стратегию ленивой инициализации объекта в зависимости от параметра LasyInitMode. При этом, очевидно, Lazy отвечает за ссылочные типы, а LazyValue – за значения.</a:t>
          </a:r>
          <a:endParaRPr lang="uk-UA" sz="2000" kern="1200"/>
        </a:p>
        <a:p>
          <a:pPr marL="228600" lvl="1" indent="-228600" algn="l" defTabSz="889000" rtl="0">
            <a:lnSpc>
              <a:spcPct val="90000"/>
            </a:lnSpc>
            <a:spcBef>
              <a:spcPct val="0"/>
            </a:spcBef>
            <a:spcAft>
              <a:spcPct val="20000"/>
            </a:spcAft>
            <a:buChar char="••"/>
          </a:pPr>
          <a:r>
            <a:rPr lang="ru-RU" sz="2000" kern="1200" smtClean="0"/>
            <a:t>Оптимистическая стратегия заключается в том, что нескольким потокам позволяется создавать несколько объектов одновременно, но доступен всем потокам будет только один объект, остальные тут же уничтожатся. </a:t>
          </a:r>
          <a:endParaRPr lang="uk-UA" sz="2000" kern="1200"/>
        </a:p>
        <a:p>
          <a:pPr marL="228600" lvl="1" indent="-228600" algn="l" defTabSz="889000" rtl="0">
            <a:lnSpc>
              <a:spcPct val="90000"/>
            </a:lnSpc>
            <a:spcBef>
              <a:spcPct val="0"/>
            </a:spcBef>
            <a:spcAft>
              <a:spcPct val="20000"/>
            </a:spcAft>
            <a:buChar char="••"/>
          </a:pPr>
          <a:r>
            <a:rPr lang="ru-RU" sz="2000" kern="1200" smtClean="0"/>
            <a:t>Пессимистическая же состоит в том, что первый добравшийся поток берет создание объекта на себя, блокируя доступ всем остальным потокам до тех пор, пока объект не будет создан. </a:t>
          </a:r>
          <a:endParaRPr lang="uk-UA" sz="2000" kern="1200"/>
        </a:p>
      </dsp:txBody>
      <dsp:txXfrm>
        <a:off x="0" y="742597"/>
        <a:ext cx="7982272" cy="3283019"/>
      </dsp:txXfrm>
    </dsp:sp>
    <dsp:sp modelId="{A875277E-30CF-45C0-8A75-69BD2BD086D8}">
      <dsp:nvSpPr>
        <dsp:cNvPr id="0" name=""/>
        <dsp:cNvSpPr/>
      </dsp:nvSpPr>
      <dsp:spPr>
        <a:xfrm>
          <a:off x="0" y="4025617"/>
          <a:ext cx="7982272" cy="623610"/>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b="1" kern="1200" smtClean="0"/>
            <a:t>LazyInitializer</a:t>
          </a:r>
          <a:endParaRPr lang="uk-UA" sz="2600" kern="1200"/>
        </a:p>
      </dsp:txBody>
      <dsp:txXfrm>
        <a:off x="30442" y="4056059"/>
        <a:ext cx="7921388" cy="562726"/>
      </dsp:txXfrm>
    </dsp:sp>
    <dsp:sp modelId="{8850B163-E126-4E22-9868-9FAB859A1A51}">
      <dsp:nvSpPr>
        <dsp:cNvPr id="0" name=""/>
        <dsp:cNvSpPr/>
      </dsp:nvSpPr>
      <dsp:spPr>
        <a:xfrm>
          <a:off x="0" y="4649227"/>
          <a:ext cx="7982272"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437"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ru-RU" sz="2000" kern="1200" smtClean="0"/>
            <a:t>Представляет собой набор статических хелперов для работы с ленивой инициализацией</a:t>
          </a:r>
          <a:endParaRPr lang="uk-UA" sz="2000" kern="1200"/>
        </a:p>
      </dsp:txBody>
      <dsp:txXfrm>
        <a:off x="0" y="4649227"/>
        <a:ext cx="7982272" cy="632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8EB023-C7E3-492A-A5F8-9898DFEA8277}">
      <dsp:nvSpPr>
        <dsp:cNvPr id="0" name=""/>
        <dsp:cNvSpPr/>
      </dsp:nvSpPr>
      <dsp:spPr>
        <a:xfrm>
          <a:off x="0" y="7680"/>
          <a:ext cx="8424936" cy="575639"/>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chemeClr val="tx1"/>
              </a:solidFill>
            </a:rPr>
            <a:t>a</a:t>
          </a:r>
          <a:r>
            <a:rPr lang="ru-RU" sz="2400" b="1" kern="1200" dirty="0" err="1" smtClean="0">
              <a:solidFill>
                <a:schemeClr val="tx1"/>
              </a:solidFill>
            </a:rPr>
            <a:t>sync</a:t>
          </a:r>
          <a:endParaRPr lang="uk-UA" sz="2400" kern="1200" dirty="0">
            <a:solidFill>
              <a:schemeClr val="tx1"/>
            </a:solidFill>
          </a:endParaRPr>
        </a:p>
      </dsp:txBody>
      <dsp:txXfrm>
        <a:off x="28100" y="35780"/>
        <a:ext cx="8368736" cy="519439"/>
      </dsp:txXfrm>
    </dsp:sp>
    <dsp:sp modelId="{57968E45-EC2F-4DD0-A529-FACD6858ED88}">
      <dsp:nvSpPr>
        <dsp:cNvPr id="0" name=""/>
        <dsp:cNvSpPr/>
      </dsp:nvSpPr>
      <dsp:spPr>
        <a:xfrm>
          <a:off x="0" y="583320"/>
          <a:ext cx="8424936"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ru-RU" sz="1800" kern="1200" dirty="0" smtClean="0"/>
            <a:t>позволяет отметить методы как асинхронные</a:t>
          </a:r>
          <a:endParaRPr lang="uk-UA" sz="1800" kern="1200" dirty="0"/>
        </a:p>
      </dsp:txBody>
      <dsp:txXfrm>
        <a:off x="0" y="583320"/>
        <a:ext cx="8424936" cy="397440"/>
      </dsp:txXfrm>
    </dsp:sp>
    <dsp:sp modelId="{12B212BF-04FD-4630-A46B-FE88B68EA621}">
      <dsp:nvSpPr>
        <dsp:cNvPr id="0" name=""/>
        <dsp:cNvSpPr/>
      </dsp:nvSpPr>
      <dsp:spPr>
        <a:xfrm>
          <a:off x="0" y="980760"/>
          <a:ext cx="8424936" cy="575639"/>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chemeClr val="tx1"/>
              </a:solidFill>
            </a:rPr>
            <a:t>a</a:t>
          </a:r>
          <a:r>
            <a:rPr lang="ru-RU" sz="2400" b="1" kern="1200" dirty="0" err="1" smtClean="0">
              <a:solidFill>
                <a:schemeClr val="tx1"/>
              </a:solidFill>
            </a:rPr>
            <a:t>wait</a:t>
          </a:r>
          <a:endParaRPr lang="uk-UA" sz="2400" kern="1200" dirty="0">
            <a:solidFill>
              <a:schemeClr val="tx1"/>
            </a:solidFill>
          </a:endParaRPr>
        </a:p>
      </dsp:txBody>
      <dsp:txXfrm>
        <a:off x="28100" y="1008860"/>
        <a:ext cx="8368736" cy="519439"/>
      </dsp:txXfrm>
    </dsp:sp>
    <dsp:sp modelId="{245AFEC1-35C5-4CB4-93D1-0390C68A3A87}">
      <dsp:nvSpPr>
        <dsp:cNvPr id="0" name=""/>
        <dsp:cNvSpPr/>
      </dsp:nvSpPr>
      <dsp:spPr>
        <a:xfrm>
          <a:off x="0" y="1556399"/>
          <a:ext cx="8424936"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ru-RU" sz="1900" kern="1200" smtClean="0"/>
            <a:t>позволяет указать, что последующий вызов будет асинхронным, результат которого нужно подождать.</a:t>
          </a:r>
          <a:endParaRPr lang="uk-UA" sz="1900" kern="1200"/>
        </a:p>
      </dsp:txBody>
      <dsp:txXfrm>
        <a:off x="0" y="1556399"/>
        <a:ext cx="8424936" cy="5961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1730"/>
          </a:xfrm>
          <a:prstGeom prst="rect">
            <a:avLst/>
          </a:prstGeom>
        </p:spPr>
        <p:txBody>
          <a:bodyPr vert="horz" lIns="94339" tIns="47169" rIns="94339" bIns="47169" rtlCol="0"/>
          <a:lstStyle>
            <a:lvl1pPr algn="l">
              <a:defRPr sz="1200"/>
            </a:lvl1pPr>
          </a:lstStyle>
          <a:p>
            <a:endParaRPr lang="en-US"/>
          </a:p>
        </p:txBody>
      </p:sp>
      <p:sp>
        <p:nvSpPr>
          <p:cNvPr id="3" name="Date Placeholder 2"/>
          <p:cNvSpPr>
            <a:spLocks noGrp="1"/>
          </p:cNvSpPr>
          <p:nvPr>
            <p:ph type="dt" sz="quarter" idx="1"/>
          </p:nvPr>
        </p:nvSpPr>
        <p:spPr>
          <a:xfrm>
            <a:off x="4023092" y="0"/>
            <a:ext cx="3077739" cy="511730"/>
          </a:xfrm>
          <a:prstGeom prst="rect">
            <a:avLst/>
          </a:prstGeom>
        </p:spPr>
        <p:txBody>
          <a:bodyPr vert="horz" lIns="94339" tIns="47169" rIns="94339" bIns="47169" rtlCol="0"/>
          <a:lstStyle>
            <a:lvl1pPr algn="r">
              <a:defRPr sz="1200"/>
            </a:lvl1pPr>
          </a:lstStyle>
          <a:p>
            <a:fld id="{D83FDC75-7F73-4A4A-A77C-09AADF00E0EA}" type="datetimeFigureOut">
              <a:rPr lang="en-US" smtClean="0"/>
              <a:pPr/>
              <a:t>10/30/2010</a:t>
            </a:fld>
            <a:endParaRPr lang="en-US"/>
          </a:p>
        </p:txBody>
      </p:sp>
      <p:sp>
        <p:nvSpPr>
          <p:cNvPr id="4" name="Footer Placeholder 3"/>
          <p:cNvSpPr>
            <a:spLocks noGrp="1"/>
          </p:cNvSpPr>
          <p:nvPr>
            <p:ph type="ftr" sz="quarter" idx="2"/>
          </p:nvPr>
        </p:nvSpPr>
        <p:spPr>
          <a:xfrm>
            <a:off x="0" y="9721107"/>
            <a:ext cx="3077739" cy="511730"/>
          </a:xfrm>
          <a:prstGeom prst="rect">
            <a:avLst/>
          </a:prstGeom>
        </p:spPr>
        <p:txBody>
          <a:bodyPr vert="horz" lIns="94339" tIns="47169" rIns="94339" bIns="47169" rtlCol="0" anchor="b"/>
          <a:lstStyle>
            <a:lvl1pPr algn="l">
              <a:defRPr sz="1200"/>
            </a:lvl1pPr>
          </a:lstStyle>
          <a:p>
            <a:endParaRPr lang="en-US"/>
          </a:p>
        </p:txBody>
      </p:sp>
      <p:sp>
        <p:nvSpPr>
          <p:cNvPr id="5" name="Slide Number Placeholder 4"/>
          <p:cNvSpPr>
            <a:spLocks noGrp="1"/>
          </p:cNvSpPr>
          <p:nvPr>
            <p:ph type="sldNum" sz="quarter" idx="3"/>
          </p:nvPr>
        </p:nvSpPr>
        <p:spPr>
          <a:xfrm>
            <a:off x="4023092" y="9721107"/>
            <a:ext cx="3077739" cy="511730"/>
          </a:xfrm>
          <a:prstGeom prst="rect">
            <a:avLst/>
          </a:prstGeom>
        </p:spPr>
        <p:txBody>
          <a:bodyPr vert="horz" lIns="94339" tIns="47169" rIns="94339" bIns="47169" rtlCol="0" anchor="b"/>
          <a:lstStyle>
            <a:lvl1pPr algn="r">
              <a:defRPr sz="1200"/>
            </a:lvl1pPr>
          </a:lstStyle>
          <a:p>
            <a:fld id="{459226BF-1F13-42D3-80DC-373E7ADD1EBC}" type="slidenum">
              <a:rPr lang="en-US" smtClean="0"/>
              <a:pPr/>
              <a:t>‹№›</a:t>
            </a:fld>
            <a:endParaRPr lang="en-US"/>
          </a:p>
        </p:txBody>
      </p:sp>
    </p:spTree>
    <p:extLst>
      <p:ext uri="{BB962C8B-B14F-4D97-AF65-F5344CB8AC3E}">
        <p14:creationId xmlns:p14="http://schemas.microsoft.com/office/powerpoint/2010/main" val="3612849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1730"/>
          </a:xfrm>
          <a:prstGeom prst="rect">
            <a:avLst/>
          </a:prstGeom>
        </p:spPr>
        <p:txBody>
          <a:bodyPr vert="horz" lIns="94339" tIns="47169" rIns="94339" bIns="47169" rtlCol="0"/>
          <a:lstStyle>
            <a:lvl1pPr algn="l">
              <a:defRPr sz="1200"/>
            </a:lvl1pPr>
          </a:lstStyle>
          <a:p>
            <a:endParaRPr lang="en-US"/>
          </a:p>
        </p:txBody>
      </p:sp>
      <p:sp>
        <p:nvSpPr>
          <p:cNvPr id="3" name="Date Placeholder 2"/>
          <p:cNvSpPr>
            <a:spLocks noGrp="1"/>
          </p:cNvSpPr>
          <p:nvPr>
            <p:ph type="dt" idx="1"/>
          </p:nvPr>
        </p:nvSpPr>
        <p:spPr>
          <a:xfrm>
            <a:off x="4023092" y="0"/>
            <a:ext cx="3077739" cy="511730"/>
          </a:xfrm>
          <a:prstGeom prst="rect">
            <a:avLst/>
          </a:prstGeom>
        </p:spPr>
        <p:txBody>
          <a:bodyPr vert="horz" lIns="94339" tIns="47169" rIns="94339" bIns="47169" rtlCol="0"/>
          <a:lstStyle>
            <a:lvl1pPr algn="r">
              <a:defRPr sz="1200"/>
            </a:lvl1pPr>
          </a:lstStyle>
          <a:p>
            <a:fld id="{48AEF76B-3757-4A0B-AF93-28494465C1DD}" type="datetimeFigureOut">
              <a:rPr lang="en-US" smtClean="0"/>
              <a:pPr/>
              <a:t>10/30/2010</a:t>
            </a:fld>
            <a:endParaRPr lang="en-US"/>
          </a:p>
        </p:txBody>
      </p:sp>
      <p:sp>
        <p:nvSpPr>
          <p:cNvPr id="4" name="Slide Image Placehold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4339" tIns="47169" rIns="94339" bIns="47169" rtlCol="0" anchor="ctr"/>
          <a:lstStyle/>
          <a:p>
            <a:endParaRPr lang="en-US"/>
          </a:p>
        </p:txBody>
      </p:sp>
      <p:sp>
        <p:nvSpPr>
          <p:cNvPr id="5" name="Notes Placeholder 4"/>
          <p:cNvSpPr>
            <a:spLocks noGrp="1"/>
          </p:cNvSpPr>
          <p:nvPr>
            <p:ph type="body" sz="quarter" idx="3"/>
          </p:nvPr>
        </p:nvSpPr>
        <p:spPr>
          <a:xfrm>
            <a:off x="710248" y="4861442"/>
            <a:ext cx="5681980" cy="4605576"/>
          </a:xfrm>
          <a:prstGeom prst="rect">
            <a:avLst/>
          </a:prstGeom>
        </p:spPr>
        <p:txBody>
          <a:bodyPr vert="horz" lIns="94339" tIns="47169" rIns="94339" bIns="4716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7"/>
            <a:ext cx="3077739" cy="511730"/>
          </a:xfrm>
          <a:prstGeom prst="rect">
            <a:avLst/>
          </a:prstGeom>
        </p:spPr>
        <p:txBody>
          <a:bodyPr vert="horz" lIns="94339" tIns="47169" rIns="94339" bIns="47169"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9721107"/>
            <a:ext cx="3077739" cy="511730"/>
          </a:xfrm>
          <a:prstGeom prst="rect">
            <a:avLst/>
          </a:prstGeom>
        </p:spPr>
        <p:txBody>
          <a:bodyPr vert="horz" lIns="94339" tIns="47169" rIns="94339" bIns="47169" rtlCol="0" anchor="b"/>
          <a:lstStyle>
            <a:lvl1pPr algn="r">
              <a:defRPr sz="1200"/>
            </a:lvl1pPr>
          </a:lstStyle>
          <a:p>
            <a:fld id="{75693FD4-8F83-4EF7-AC3F-0DC0388986B0}" type="slidenum">
              <a:rPr lang="en-US" smtClean="0"/>
              <a:pPr/>
              <a:t>‹№›</a:t>
            </a:fld>
            <a:endParaRPr lang="en-US"/>
          </a:p>
        </p:txBody>
      </p:sp>
    </p:spTree>
    <p:extLst>
      <p:ext uri="{BB962C8B-B14F-4D97-AF65-F5344CB8AC3E}">
        <p14:creationId xmlns:p14="http://schemas.microsoft.com/office/powerpoint/2010/main" val="361454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sdn2.microsoft.com/en-us/library/ms686307.aspx"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www.bluebytesoftware.com/blo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ru-RU" baseline="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ru-RU" baseline="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uk-UA" dirty="0" smtClean="0"/>
              <a:t>Проблем</a:t>
            </a:r>
            <a:r>
              <a:rPr lang="ru-RU" dirty="0" smtClean="0"/>
              <a:t>ы</a:t>
            </a:r>
            <a:r>
              <a:rPr lang="ru-RU" baseline="0" dirty="0" smtClean="0"/>
              <a:t> параллелизма свзязаны с дополнительными накладными расходами. Потоки, и многопоточность имеют свою цену. Например есть расходы с созданием, завршением потока, созданием делегата который выполняет работу. Расходы связанные с выполнением и </a:t>
            </a:r>
            <a:r>
              <a:rPr lang="en-US" baseline="0" dirty="0" err="1" smtClean="0"/>
              <a:t>conceptional</a:t>
            </a:r>
            <a:r>
              <a:rPr lang="en-US" baseline="0" dirty="0" smtClean="0"/>
              <a:t> overhead.</a:t>
            </a:r>
          </a:p>
          <a:p>
            <a:pPr>
              <a:lnSpc>
                <a:spcPct val="80000"/>
              </a:lnSpc>
            </a:pPr>
            <a:endParaRPr lang="en-US" baseline="0" dirty="0" smtClean="0"/>
          </a:p>
          <a:p>
            <a:pPr>
              <a:lnSpc>
                <a:spcPct val="80000"/>
              </a:lnSpc>
            </a:pPr>
            <a:r>
              <a:rPr lang="uk-UA" baseline="0" dirty="0" smtClean="0"/>
              <a:t>Предположим есть какая-то задача, если </a:t>
            </a:r>
            <a:r>
              <a:rPr lang="ru-RU" baseline="0" dirty="0" smtClean="0"/>
              <a:t>э</a:t>
            </a:r>
            <a:r>
              <a:rPr lang="uk-UA" baseline="0" dirty="0" smtClean="0"/>
              <a:t>то цельная задача, она будет использовать один поток.</a:t>
            </a:r>
          </a:p>
          <a:p>
            <a:pPr>
              <a:lnSpc>
                <a:spcPct val="80000"/>
              </a:lnSpc>
            </a:pPr>
            <a:r>
              <a:rPr lang="ru-RU" baseline="0" dirty="0" smtClean="0"/>
              <a:t>Для того чтобы выполнить эту задачу в 4 потока необхожимо ее разделить на 4 части</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ru-RU" baseline="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46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ru-RU" baseline="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47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defTabSz="943386"/>
            <a:r>
              <a:rPr lang="ru-RU" dirty="0" smtClean="0"/>
              <a:t>В стандартном пуле потоков существует одна глобальная очередь, из которой потоки по принципу FIFO разбирают задачи на выполнение. Такое поведение чревато проблемами, связанными с конкурентным доступом к этой очереди из различных потоков, особенно в сценариях, когда одна задача может породить несколько дочерних – несколько потоков начинают и читать, и писать в одну очередь. Причем с ростом числа ядер на кристалле эта проблема становится все более актуальной, так как растет и количество активных потоков. </a:t>
            </a:r>
          </a:p>
          <a:p>
            <a:endParaRPr lang="ru-RU" dirty="0" smtClean="0"/>
          </a:p>
        </p:txBody>
      </p:sp>
      <p:sp>
        <p:nvSpPr>
          <p:cNvPr id="4" name="Місце для номера слайда 3"/>
          <p:cNvSpPr>
            <a:spLocks noGrp="1"/>
          </p:cNvSpPr>
          <p:nvPr>
            <p:ph type="sldNum" sz="quarter" idx="10"/>
          </p:nvPr>
        </p:nvSpPr>
        <p:spPr/>
        <p:txBody>
          <a:bodyPr/>
          <a:lstStyle/>
          <a:p>
            <a:fld id="{75693FD4-8F83-4EF7-AC3F-0DC0388986B0}" type="slidenum">
              <a:rPr lang="en-US" smtClean="0"/>
              <a:pPr/>
              <a:t>5</a:t>
            </a:fld>
            <a:endParaRPr lang="en-US"/>
          </a:p>
        </p:txBody>
      </p:sp>
    </p:spTree>
    <p:extLst>
      <p:ext uri="{BB962C8B-B14F-4D97-AF65-F5344CB8AC3E}">
        <p14:creationId xmlns:p14="http://schemas.microsoft.com/office/powerpoint/2010/main" val="256673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ru-RU" dirty="0" smtClean="0"/>
              <a:t>Новый диспетчер задач в таких сценариях поступает более изощренно – у каждого потока есть своя локальная очередь и каждая дочерняя задача помещается в эту локальную очередь, а не в общую. Таким образом, нагрузка на общую очередь существенно снижается. При этом выборка из локальной очереди производится по принципу LIFO – в этом случае выше вероятность, что данные необходимые для задачи, забираемой из очереди на выполнение, все еще достаточно "горячи", чтобы не вылететь из кэша.</a:t>
            </a:r>
          </a:p>
          <a:p>
            <a:r>
              <a:rPr lang="ru-RU" dirty="0" smtClean="0"/>
              <a:t>Потенциально здесь кроется проблема, связанная с тем, что локальные очереди с очень большой вероятностью будут разными по размеру, и, пока один поток разгребает свою очередь, другой может простаивать без дела. Чтобы этого избежать, алгоритм поиска новой задачи для потока выглядит так – сначала просматривается локальная очередь потока, если там пусто, то просматривается глобальная очередь. Если пусто и там, просматриваются локальные очереди соседних потоков (механизм, что характерно, называется </a:t>
            </a:r>
            <a:r>
              <a:rPr lang="ru-RU" dirty="0" err="1" smtClean="0"/>
              <a:t>work</a:t>
            </a:r>
            <a:r>
              <a:rPr lang="ru-RU" dirty="0" smtClean="0"/>
              <a:t> </a:t>
            </a:r>
            <a:r>
              <a:rPr lang="ru-RU" dirty="0" err="1" smtClean="0"/>
              <a:t>stealing</a:t>
            </a:r>
            <a:r>
              <a:rPr lang="ru-RU" dirty="0" smtClean="0"/>
              <a:t>). При этом доступ к локальным очередям соседей уже опять происходит по принципу FIFO, чтобы не мешаться со своей помощью...</a:t>
            </a:r>
          </a:p>
          <a:p>
            <a:r>
              <a:rPr lang="ru-RU" dirty="0" smtClean="0"/>
              <a:t>В итоге, как можно заметить, класс </a:t>
            </a:r>
            <a:r>
              <a:rPr lang="ru-RU" dirty="0" err="1" smtClean="0"/>
              <a:t>Task</a:t>
            </a:r>
            <a:r>
              <a:rPr lang="ru-RU" dirty="0" smtClean="0"/>
              <a:t> со всей своей инфраструктурой представляют собой уже довольно высокоуровневую конструкцию. С другой стороны, они могут покрыть практически все задачи, связанные с параллелизмом. Однако существуют и более высокоуровневые паттерны для решения многопоточных задач, которые также покрывают достаточно большое количество сценариев. Например, сейчас одним из самых распространенных механизмов распараллеливания является </a:t>
            </a:r>
            <a:r>
              <a:rPr lang="ru-RU" dirty="0" err="1" smtClean="0"/>
              <a:t>Fork</a:t>
            </a:r>
            <a:r>
              <a:rPr lang="ru-RU" dirty="0" smtClean="0"/>
              <a:t>/</a:t>
            </a:r>
            <a:r>
              <a:rPr lang="ru-RU" dirty="0" err="1" smtClean="0"/>
              <a:t>Join</a:t>
            </a:r>
            <a:r>
              <a:rPr lang="ru-RU" dirty="0" smtClean="0"/>
              <a:t>-параллелизм.</a:t>
            </a:r>
          </a:p>
          <a:p>
            <a:endParaRPr lang="uk-UA" dirty="0"/>
          </a:p>
        </p:txBody>
      </p:sp>
      <p:sp>
        <p:nvSpPr>
          <p:cNvPr id="4" name="Місце для номера слайда 3"/>
          <p:cNvSpPr>
            <a:spLocks noGrp="1"/>
          </p:cNvSpPr>
          <p:nvPr>
            <p:ph type="sldNum" sz="quarter" idx="10"/>
          </p:nvPr>
        </p:nvSpPr>
        <p:spPr/>
        <p:txBody>
          <a:bodyPr/>
          <a:lstStyle/>
          <a:p>
            <a:fld id="{75693FD4-8F83-4EF7-AC3F-0DC0388986B0}" type="slidenum">
              <a:rPr lang="en-US" smtClean="0"/>
              <a:pPr/>
              <a:t>6</a:t>
            </a:fld>
            <a:endParaRPr lang="en-US"/>
          </a:p>
        </p:txBody>
      </p:sp>
    </p:spTree>
    <p:extLst>
      <p:ext uri="{BB962C8B-B14F-4D97-AF65-F5344CB8AC3E}">
        <p14:creationId xmlns:p14="http://schemas.microsoft.com/office/powerpoint/2010/main" val="130937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ru-RU" baseline="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ru-RU" baseline="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b="0" dirty="0" smtClean="0"/>
              <a:t>http://stump-workshop.blogspot.com/2008/01/threadsleep-threadspinwait.html</a:t>
            </a:r>
            <a:endParaRPr lang="uk-UA" b="0" dirty="0" smtClean="0"/>
          </a:p>
          <a:p>
            <a:endParaRPr lang="uk-UA" b="0" dirty="0" smtClean="0"/>
          </a:p>
          <a:p>
            <a:r>
              <a:rPr lang="ru-RU" sz="1200" b="0" i="0" kern="1200" dirty="0" smtClean="0">
                <a:solidFill>
                  <a:schemeClr val="tx1"/>
                </a:solidFill>
                <a:effectLst/>
                <a:latin typeface="+mn-lt"/>
                <a:ea typeface="+mn-ea"/>
                <a:cs typeface="+mn-cs"/>
              </a:rPr>
              <a:t>В чем отличие </a:t>
            </a:r>
            <a:r>
              <a:rPr lang="ru-RU" sz="1200" b="0" i="0" kern="1200" dirty="0" err="1" smtClean="0">
                <a:solidFill>
                  <a:schemeClr val="tx1"/>
                </a:solidFill>
                <a:effectLst/>
                <a:latin typeface="+mn-lt"/>
                <a:ea typeface="+mn-ea"/>
                <a:cs typeface="+mn-cs"/>
              </a:rPr>
              <a:t>Thread.Sleep</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Thread.SpinWait</a:t>
            </a:r>
            <a:r>
              <a:rPr lang="ru-RU" sz="1200" b="0" i="0" kern="1200" dirty="0" smtClean="0">
                <a:solidFill>
                  <a:schemeClr val="tx1"/>
                </a:solidFill>
                <a:effectLst/>
                <a:latin typeface="+mn-lt"/>
                <a:ea typeface="+mn-ea"/>
                <a:cs typeface="+mn-cs"/>
              </a:rPr>
              <a:t>()? Оба метода позволяют приостановить исполнение текущего потока. MSDN немногословна:</a:t>
            </a:r>
            <a:br>
              <a:rPr lang="ru-RU" sz="1200" b="0" i="0" kern="1200" dirty="0" smtClean="0">
                <a:solidFill>
                  <a:schemeClr val="tx1"/>
                </a:solidFill>
                <a:effectLst/>
                <a:latin typeface="+mn-lt"/>
                <a:ea typeface="+mn-ea"/>
                <a:cs typeface="+mn-cs"/>
              </a:rPr>
            </a:br>
            <a:r>
              <a:rPr lang="ru-RU" sz="1200" b="0" i="0" kern="1200" dirty="0" err="1" smtClean="0">
                <a:solidFill>
                  <a:schemeClr val="tx1"/>
                </a:solidFill>
                <a:effectLst/>
                <a:latin typeface="+mn-lt"/>
                <a:ea typeface="+mn-ea"/>
                <a:cs typeface="+mn-cs"/>
              </a:rPr>
              <a:t>Thread.Sleep</a:t>
            </a:r>
            <a:r>
              <a:rPr lang="ru-RU" sz="1200" b="0" i="0" kern="1200" dirty="0" smtClean="0">
                <a:solidFill>
                  <a:schemeClr val="tx1"/>
                </a:solidFill>
                <a:effectLst/>
                <a:latin typeface="+mn-lt"/>
                <a:ea typeface="+mn-ea"/>
                <a:cs typeface="+mn-cs"/>
              </a:rPr>
              <a:t/>
            </a:r>
            <a:br>
              <a:rPr lang="ru-RU" sz="1200" b="0" i="0" kern="1200" dirty="0" smtClean="0">
                <a:solidFill>
                  <a:schemeClr val="tx1"/>
                </a:solidFill>
                <a:effectLst/>
                <a:latin typeface="+mn-lt"/>
                <a:ea typeface="+mn-ea"/>
                <a:cs typeface="+mn-cs"/>
              </a:rPr>
            </a:br>
            <a:endParaRPr lang="ru-RU" sz="1200" b="0" i="0" kern="1200" dirty="0" smtClean="0">
              <a:solidFill>
                <a:schemeClr val="tx1"/>
              </a:solidFill>
              <a:effectLst/>
              <a:latin typeface="+mn-lt"/>
              <a:ea typeface="+mn-ea"/>
              <a:cs typeface="+mn-cs"/>
            </a:endParaRPr>
          </a:p>
          <a:p>
            <a:r>
              <a:rPr lang="ru-RU" sz="1200" b="0" i="0" kern="1200" dirty="0" err="1" smtClean="0">
                <a:solidFill>
                  <a:schemeClr val="tx1"/>
                </a:solidFill>
                <a:effectLst/>
                <a:latin typeface="+mn-lt"/>
                <a:ea typeface="+mn-ea"/>
                <a:cs typeface="+mn-cs"/>
              </a:rPr>
              <a:t>Blocks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current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thread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for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specified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number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of</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milliseconds</a:t>
            </a:r>
            <a:r>
              <a:rPr lang="ru-RU" sz="1200" b="0" i="0" kern="1200" dirty="0" smtClean="0">
                <a:solidFill>
                  <a:schemeClr val="tx1"/>
                </a:solidFill>
                <a:effectLst/>
                <a:latin typeface="+mn-lt"/>
                <a:ea typeface="+mn-ea"/>
                <a:cs typeface="+mn-cs"/>
              </a:rPr>
              <a:t>.</a:t>
            </a:r>
            <a:br>
              <a:rPr lang="ru-RU" sz="1200" b="0" i="0" kern="1200" dirty="0" smtClean="0">
                <a:solidFill>
                  <a:schemeClr val="tx1"/>
                </a:solidFill>
                <a:effectLst/>
                <a:latin typeface="+mn-lt"/>
                <a:ea typeface="+mn-ea"/>
                <a:cs typeface="+mn-cs"/>
              </a:rPr>
            </a:br>
            <a:r>
              <a:rPr lang="ru-RU" sz="1200" b="0" i="0" kern="1200" dirty="0" err="1" smtClean="0">
                <a:solidFill>
                  <a:schemeClr val="tx1"/>
                </a:solidFill>
                <a:effectLst/>
                <a:latin typeface="+mn-lt"/>
                <a:ea typeface="+mn-ea"/>
                <a:cs typeface="+mn-cs"/>
              </a:rPr>
              <a:t>Thread.SpinWait</a:t>
            </a:r>
            <a:r>
              <a:rPr lang="ru-RU" sz="1200" b="0" i="0" kern="1200" dirty="0" smtClean="0">
                <a:solidFill>
                  <a:schemeClr val="tx1"/>
                </a:solidFill>
                <a:effectLst/>
                <a:latin typeface="+mn-lt"/>
                <a:ea typeface="+mn-ea"/>
                <a:cs typeface="+mn-cs"/>
              </a:rPr>
              <a:t/>
            </a:r>
            <a:br>
              <a:rPr lang="ru-RU" sz="1200" b="0" i="0" kern="1200" dirty="0" smtClean="0">
                <a:solidFill>
                  <a:schemeClr val="tx1"/>
                </a:solidFill>
                <a:effectLst/>
                <a:latin typeface="+mn-lt"/>
                <a:ea typeface="+mn-ea"/>
                <a:cs typeface="+mn-cs"/>
              </a:rPr>
            </a:br>
            <a:r>
              <a:rPr lang="ru-RU" sz="1200" b="0" i="0" kern="1200" dirty="0" err="1" smtClean="0">
                <a:solidFill>
                  <a:schemeClr val="tx1"/>
                </a:solidFill>
                <a:effectLst/>
                <a:latin typeface="+mn-lt"/>
                <a:ea typeface="+mn-ea"/>
                <a:cs typeface="+mn-cs"/>
              </a:rPr>
              <a:t>Causes</a:t>
            </a:r>
            <a:r>
              <a:rPr lang="ru-RU" sz="1200" b="0" i="0" kern="1200" dirty="0" smtClean="0">
                <a:solidFill>
                  <a:schemeClr val="tx1"/>
                </a:solidFill>
                <a:effectLst/>
                <a:latin typeface="+mn-lt"/>
                <a:ea typeface="+mn-ea"/>
                <a:cs typeface="+mn-cs"/>
              </a:rPr>
              <a:t> a </a:t>
            </a:r>
            <a:r>
              <a:rPr lang="ru-RU" sz="1200" b="0" i="0" kern="1200" dirty="0" err="1" smtClean="0">
                <a:solidFill>
                  <a:schemeClr val="tx1"/>
                </a:solidFill>
                <a:effectLst/>
                <a:latin typeface="+mn-lt"/>
                <a:ea typeface="+mn-ea"/>
                <a:cs typeface="+mn-cs"/>
              </a:rPr>
              <a:t>thread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wait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number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of</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times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defined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by</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iterations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parameter</a:t>
            </a:r>
            <a:r>
              <a:rPr lang="ru-RU" sz="1200" b="0" i="0" kern="1200" dirty="0" smtClean="0">
                <a:solidFill>
                  <a:schemeClr val="tx1"/>
                </a:solidFill>
                <a:effectLst/>
                <a:latin typeface="+mn-lt"/>
                <a:ea typeface="+mn-ea"/>
                <a:cs typeface="+mn-cs"/>
              </a:rPr>
              <a:t>.</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После таких описаний, ИМХО, становится еще непонятной. </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Между тем различие этих методов весьма велико. </a:t>
            </a:r>
            <a:r>
              <a:rPr lang="ru-RU" sz="1200" b="0" i="0" kern="1200" dirty="0" err="1" smtClean="0">
                <a:solidFill>
                  <a:schemeClr val="tx1"/>
                </a:solidFill>
                <a:effectLst/>
                <a:latin typeface="+mn-lt"/>
                <a:ea typeface="+mn-ea"/>
                <a:cs typeface="+mn-cs"/>
              </a:rPr>
              <a:t>Thread.Sleep</a:t>
            </a:r>
            <a:r>
              <a:rPr lang="ru-RU" sz="1200" b="0" i="0" kern="1200" dirty="0" smtClean="0">
                <a:solidFill>
                  <a:schemeClr val="tx1"/>
                </a:solidFill>
                <a:effectLst/>
                <a:latin typeface="+mn-lt"/>
                <a:ea typeface="+mn-ea"/>
                <a:cs typeface="+mn-cs"/>
              </a:rPr>
              <a:t>() не только блокирует текущий поток, но и сообщает планировщику потоков </a:t>
            </a:r>
            <a:r>
              <a:rPr lang="ru-RU" sz="1200" b="0" i="0" kern="1200" dirty="0" err="1" smtClean="0">
                <a:solidFill>
                  <a:schemeClr val="tx1"/>
                </a:solidFill>
                <a:effectLst/>
                <a:latin typeface="+mn-lt"/>
                <a:ea typeface="+mn-ea"/>
                <a:cs typeface="+mn-cs"/>
              </a:rPr>
              <a:t>Windows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scheduler</a:t>
            </a:r>
            <a:r>
              <a:rPr lang="ru-RU" sz="1200" b="0" i="0" kern="1200" dirty="0" smtClean="0">
                <a:solidFill>
                  <a:schemeClr val="tx1"/>
                </a:solidFill>
                <a:effectLst/>
                <a:latin typeface="+mn-lt"/>
                <a:ea typeface="+mn-ea"/>
                <a:cs typeface="+mn-cs"/>
              </a:rPr>
              <a:t>) о том, что текущий поток освобождает причитающийся ему квант процессорного времени (</a:t>
            </a:r>
            <a:r>
              <a:rPr lang="ru-RU" sz="1200" b="0" i="0" kern="1200" dirty="0" err="1" smtClean="0">
                <a:solidFill>
                  <a:schemeClr val="tx1"/>
                </a:solidFill>
                <a:effectLst/>
                <a:latin typeface="+mn-lt"/>
                <a:ea typeface="+mn-ea"/>
                <a:cs typeface="+mn-cs"/>
              </a:rPr>
              <a:t>time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slice</a:t>
            </a:r>
            <a:r>
              <a:rPr lang="ru-RU" sz="1200" b="0" i="0" kern="1200" dirty="0" smtClean="0">
                <a:solidFill>
                  <a:schemeClr val="tx1"/>
                </a:solidFill>
                <a:effectLst/>
                <a:latin typeface="+mn-lt"/>
                <a:ea typeface="+mn-ea"/>
                <a:cs typeface="+mn-cs"/>
              </a:rPr>
              <a:t>), поэтому </a:t>
            </a:r>
            <a:r>
              <a:rPr lang="ru-RU" sz="1200" b="0" i="0" kern="1200" dirty="0" err="1" smtClean="0">
                <a:solidFill>
                  <a:schemeClr val="tx1"/>
                </a:solidFill>
                <a:effectLst/>
                <a:latin typeface="+mn-lt"/>
                <a:ea typeface="+mn-ea"/>
                <a:cs typeface="+mn-cs"/>
              </a:rPr>
              <a:t>scheduler</a:t>
            </a:r>
            <a:r>
              <a:rPr lang="ru-RU" sz="1200" b="0" i="0" kern="1200" dirty="0" smtClean="0">
                <a:solidFill>
                  <a:schemeClr val="tx1"/>
                </a:solidFill>
                <a:effectLst/>
                <a:latin typeface="+mn-lt"/>
                <a:ea typeface="+mn-ea"/>
                <a:cs typeface="+mn-cs"/>
              </a:rPr>
              <a:t> может передать этот квант следующему потоку в очереди. Если вы передали в </a:t>
            </a:r>
            <a:r>
              <a:rPr lang="ru-RU" sz="1200" b="0" i="0" kern="1200" dirty="0" err="1" smtClean="0">
                <a:solidFill>
                  <a:schemeClr val="tx1"/>
                </a:solidFill>
                <a:effectLst/>
                <a:latin typeface="+mn-lt"/>
                <a:ea typeface="+mn-ea"/>
                <a:cs typeface="+mn-cs"/>
              </a:rPr>
              <a:t>Thread.Sleep</a:t>
            </a:r>
            <a:r>
              <a:rPr lang="ru-RU" sz="1200" b="0" i="0" kern="1200" dirty="0" smtClean="0">
                <a:solidFill>
                  <a:schemeClr val="tx1"/>
                </a:solidFill>
                <a:effectLst/>
                <a:latin typeface="+mn-lt"/>
                <a:ea typeface="+mn-ea"/>
                <a:cs typeface="+mn-cs"/>
              </a:rPr>
              <a:t>() достаточно большое значение, то ваш поток на протяжении всего этого промежутка практически не будет потреблять процессорное время. При обходе очереди потоков, ожидающих своего кванта процессорного времени, планировщик будет просто пропускать ваш поток. Это делает метод </a:t>
            </a:r>
            <a:r>
              <a:rPr lang="ru-RU" sz="1200" b="0" i="0" kern="1200" dirty="0" err="1" smtClean="0">
                <a:solidFill>
                  <a:schemeClr val="tx1"/>
                </a:solidFill>
                <a:effectLst/>
                <a:latin typeface="+mn-lt"/>
                <a:ea typeface="+mn-ea"/>
                <a:cs typeface="+mn-cs"/>
              </a:rPr>
              <a:t>Thread.Sleep</a:t>
            </a:r>
            <a:r>
              <a:rPr lang="ru-RU" sz="1200" b="0" i="0" kern="1200" dirty="0" smtClean="0">
                <a:solidFill>
                  <a:schemeClr val="tx1"/>
                </a:solidFill>
                <a:effectLst/>
                <a:latin typeface="+mn-lt"/>
                <a:ea typeface="+mn-ea"/>
                <a:cs typeface="+mn-cs"/>
              </a:rPr>
              <a:t>() весьма полезным, например, для борьбы с явлением известным под названием "инверсия приоритетов", когда потоки с низким приоритетом, но "жадные" до ресурсов, вытесняют потоки с более высоким приоритетом. </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Еще один интересный момент. Знаете ли вы, что обозначает вызов </a:t>
            </a:r>
            <a:r>
              <a:rPr lang="ru-RU" sz="1200" b="0" i="0" kern="1200" dirty="0" err="1" smtClean="0">
                <a:solidFill>
                  <a:schemeClr val="tx1"/>
                </a:solidFill>
                <a:effectLst/>
                <a:latin typeface="+mn-lt"/>
                <a:ea typeface="+mn-ea"/>
                <a:cs typeface="+mn-cs"/>
              </a:rPr>
              <a:t>Thread.Sleep</a:t>
            </a:r>
            <a:r>
              <a:rPr lang="ru-RU" sz="1200" b="0" i="0" kern="1200" dirty="0" smtClean="0">
                <a:solidFill>
                  <a:schemeClr val="tx1"/>
                </a:solidFill>
                <a:effectLst/>
                <a:latin typeface="+mn-lt"/>
                <a:ea typeface="+mn-ea"/>
                <a:cs typeface="+mn-cs"/>
              </a:rPr>
              <a:t>(0)? Поток вообще не заснет, или передаст управление другому потоку? </a:t>
            </a:r>
            <a:r>
              <a:rPr lang="ru-RU" sz="1200" b="0" i="0" kern="1200" dirty="0" smtClean="0">
                <a:solidFill>
                  <a:schemeClr val="tx1"/>
                </a:solidFill>
                <a:effectLst/>
                <a:latin typeface="+mn-lt"/>
                <a:ea typeface="+mn-ea"/>
                <a:cs typeface="+mn-cs"/>
                <a:hlinkClick r:id="rId3"/>
              </a:rPr>
              <a:t>MSDN говорит</a:t>
            </a:r>
            <a:r>
              <a:rPr lang="ru-RU" sz="1200" b="0" i="0" kern="1200" dirty="0" smtClean="0">
                <a:solidFill>
                  <a:schemeClr val="tx1"/>
                </a:solidFill>
                <a:effectLst/>
                <a:latin typeface="+mn-lt"/>
                <a:ea typeface="+mn-ea"/>
                <a:cs typeface="+mn-cs"/>
              </a:rPr>
              <a:t>:</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A </a:t>
            </a:r>
            <a:r>
              <a:rPr lang="ru-RU" sz="1200" b="0" i="0" kern="1200" dirty="0" err="1" smtClean="0">
                <a:solidFill>
                  <a:schemeClr val="tx1"/>
                </a:solidFill>
                <a:effectLst/>
                <a:latin typeface="+mn-lt"/>
                <a:ea typeface="+mn-ea"/>
                <a:cs typeface="+mn-cs"/>
              </a:rPr>
              <a:t>value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of</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zero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causes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thread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relinquish</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remainder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of</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its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time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slice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any</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other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thread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of</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equal</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priority</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that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ready</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run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If</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there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are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no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other</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threads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of</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equal</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priority</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ready</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run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function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returns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immediately</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and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thread</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continues</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execution</a:t>
            </a:r>
            <a:r>
              <a:rPr lang="ru-RU" sz="1200" b="0" i="0" kern="1200" dirty="0" smtClean="0">
                <a:solidFill>
                  <a:schemeClr val="tx1"/>
                </a:solidFill>
                <a:effectLst/>
                <a:latin typeface="+mn-lt"/>
                <a:ea typeface="+mn-ea"/>
                <a:cs typeface="+mn-cs"/>
              </a:rPr>
              <a:t>.</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Т.е. остаток кванта времени, причитающегося потоку будет отдан другому потоку ожидающему исполнения, с тем-же приоритетом что и у текущего, а если такого потока нет, то текущий поток продолжит работу. Т.е. бороться с инверсией приоритетов при помощи </a:t>
            </a:r>
            <a:r>
              <a:rPr lang="ru-RU" sz="1200" b="0" i="0" kern="1200" dirty="0" err="1" smtClean="0">
                <a:solidFill>
                  <a:schemeClr val="tx1"/>
                </a:solidFill>
                <a:effectLst/>
                <a:latin typeface="+mn-lt"/>
                <a:ea typeface="+mn-ea"/>
                <a:cs typeface="+mn-cs"/>
              </a:rPr>
              <a:t>Sleep</a:t>
            </a:r>
            <a:r>
              <a:rPr lang="ru-RU" sz="1200" b="0" i="0" kern="1200" dirty="0" smtClean="0">
                <a:solidFill>
                  <a:schemeClr val="tx1"/>
                </a:solidFill>
                <a:effectLst/>
                <a:latin typeface="+mn-lt"/>
                <a:ea typeface="+mn-ea"/>
                <a:cs typeface="+mn-cs"/>
              </a:rPr>
              <a:t>(0) вообще бессмысленно. </a:t>
            </a:r>
            <a:r>
              <a:rPr lang="ru-RU" sz="1200" b="0" i="0" kern="1200" dirty="0" smtClean="0">
                <a:solidFill>
                  <a:schemeClr val="tx1"/>
                </a:solidFill>
                <a:effectLst/>
                <a:latin typeface="+mn-lt"/>
                <a:ea typeface="+mn-ea"/>
                <a:cs typeface="+mn-cs"/>
                <a:hlinkClick r:id="rId4"/>
              </a:rPr>
              <a:t>Джо </a:t>
            </a:r>
            <a:r>
              <a:rPr lang="ru-RU" sz="1200" b="0" i="0" kern="1200" dirty="0" err="1" smtClean="0">
                <a:solidFill>
                  <a:schemeClr val="tx1"/>
                </a:solidFill>
                <a:effectLst/>
                <a:latin typeface="+mn-lt"/>
                <a:ea typeface="+mn-ea"/>
                <a:cs typeface="+mn-cs"/>
                <a:hlinkClick r:id="rId4"/>
              </a:rPr>
              <a:t>Даффи</a:t>
            </a:r>
            <a:r>
              <a:rPr lang="ru-RU" sz="1200" b="0" i="0" kern="1200" dirty="0" smtClean="0">
                <a:solidFill>
                  <a:schemeClr val="tx1"/>
                </a:solidFill>
                <a:effectLst/>
                <a:latin typeface="+mn-lt"/>
                <a:ea typeface="+mn-ea"/>
                <a:cs typeface="+mn-cs"/>
              </a:rPr>
              <a:t> призывает вовсе избегать использования </a:t>
            </a:r>
            <a:r>
              <a:rPr lang="ru-RU" sz="1200" b="0" i="0" kern="1200" dirty="0" err="1" smtClean="0">
                <a:solidFill>
                  <a:schemeClr val="tx1"/>
                </a:solidFill>
                <a:effectLst/>
                <a:latin typeface="+mn-lt"/>
                <a:ea typeface="+mn-ea"/>
                <a:cs typeface="+mn-cs"/>
              </a:rPr>
              <a:t>Sleep</a:t>
            </a:r>
            <a:r>
              <a:rPr lang="ru-RU" sz="1200" b="0" i="0" kern="1200" dirty="0" smtClean="0">
                <a:solidFill>
                  <a:schemeClr val="tx1"/>
                </a:solidFill>
                <a:effectLst/>
                <a:latin typeface="+mn-lt"/>
                <a:ea typeface="+mn-ea"/>
                <a:cs typeface="+mn-cs"/>
              </a:rPr>
              <a:t>(0), и даже завести правило в </a:t>
            </a:r>
            <a:r>
              <a:rPr lang="ru-RU" sz="1200" b="0" i="0" kern="1200" dirty="0" err="1" smtClean="0">
                <a:solidFill>
                  <a:schemeClr val="tx1"/>
                </a:solidFill>
                <a:effectLst/>
                <a:latin typeface="+mn-lt"/>
                <a:ea typeface="+mn-ea"/>
                <a:cs typeface="+mn-cs"/>
              </a:rPr>
              <a:t>FxCop</a:t>
            </a:r>
            <a:r>
              <a:rPr lang="ru-RU" sz="1200" b="0" i="0" kern="1200" dirty="0" smtClean="0">
                <a:solidFill>
                  <a:schemeClr val="tx1"/>
                </a:solidFill>
                <a:effectLst/>
                <a:latin typeface="+mn-lt"/>
                <a:ea typeface="+mn-ea"/>
                <a:cs typeface="+mn-cs"/>
              </a:rPr>
              <a:t> на этот счет. </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Метод </a:t>
            </a:r>
            <a:r>
              <a:rPr lang="ru-RU" sz="1200" b="0" i="0" kern="1200" dirty="0" err="1" smtClean="0">
                <a:solidFill>
                  <a:schemeClr val="tx1"/>
                </a:solidFill>
                <a:effectLst/>
                <a:latin typeface="+mn-lt"/>
                <a:ea typeface="+mn-ea"/>
                <a:cs typeface="+mn-cs"/>
              </a:rPr>
              <a:t>Thread.SpinWait</a:t>
            </a:r>
            <a:r>
              <a:rPr lang="ru-RU" sz="1200" b="0" i="0" kern="1200" dirty="0" smtClean="0">
                <a:solidFill>
                  <a:schemeClr val="tx1"/>
                </a:solidFill>
                <a:effectLst/>
                <a:latin typeface="+mn-lt"/>
                <a:ea typeface="+mn-ea"/>
                <a:cs typeface="+mn-cs"/>
              </a:rPr>
              <a:t>() ведет себя совсем по другому. Главное отличие от </a:t>
            </a:r>
            <a:r>
              <a:rPr lang="ru-RU" sz="1200" b="0" i="0" kern="1200" dirty="0" err="1" smtClean="0">
                <a:solidFill>
                  <a:schemeClr val="tx1"/>
                </a:solidFill>
                <a:effectLst/>
                <a:latin typeface="+mn-lt"/>
                <a:ea typeface="+mn-ea"/>
                <a:cs typeface="+mn-cs"/>
              </a:rPr>
              <a:t>Thread.Sleep</a:t>
            </a:r>
            <a:r>
              <a:rPr lang="ru-RU" sz="1200" b="0" i="0" kern="1200" dirty="0" smtClean="0">
                <a:solidFill>
                  <a:schemeClr val="tx1"/>
                </a:solidFill>
                <a:effectLst/>
                <a:latin typeface="+mn-lt"/>
                <a:ea typeface="+mn-ea"/>
                <a:cs typeface="+mn-cs"/>
              </a:rPr>
              <a:t>() состоит в том, что здесь не происходит переключение контекста потока. Т.е. текущий поток не передает управление планировщику </a:t>
            </a:r>
            <a:r>
              <a:rPr lang="ru-RU" sz="1200" b="0" i="0" kern="1200" dirty="0" err="1" smtClean="0">
                <a:solidFill>
                  <a:schemeClr val="tx1"/>
                </a:solidFill>
                <a:effectLst/>
                <a:latin typeface="+mn-lt"/>
                <a:ea typeface="+mn-ea"/>
                <a:cs typeface="+mn-cs"/>
              </a:rPr>
              <a:t>Windows</a:t>
            </a:r>
            <a:r>
              <a:rPr lang="ru-RU" sz="1200" b="0" i="0" kern="1200" dirty="0" smtClean="0">
                <a:solidFill>
                  <a:schemeClr val="tx1"/>
                </a:solidFill>
                <a:effectLst/>
                <a:latin typeface="+mn-lt"/>
                <a:ea typeface="+mn-ea"/>
                <a:cs typeface="+mn-cs"/>
              </a:rPr>
              <a:t>. Вместо этого, внутри метода </a:t>
            </a:r>
            <a:r>
              <a:rPr lang="ru-RU" sz="1200" b="0" i="0" kern="1200" dirty="0" err="1" smtClean="0">
                <a:solidFill>
                  <a:schemeClr val="tx1"/>
                </a:solidFill>
                <a:effectLst/>
                <a:latin typeface="+mn-lt"/>
                <a:ea typeface="+mn-ea"/>
                <a:cs typeface="+mn-cs"/>
              </a:rPr>
              <a:t>SpinWait</a:t>
            </a:r>
            <a:r>
              <a:rPr lang="ru-RU" sz="1200" b="0" i="0" kern="1200" dirty="0" smtClean="0">
                <a:solidFill>
                  <a:schemeClr val="tx1"/>
                </a:solidFill>
                <a:effectLst/>
                <a:latin typeface="+mn-lt"/>
                <a:ea typeface="+mn-ea"/>
                <a:cs typeface="+mn-cs"/>
              </a:rPr>
              <a:t>() запускается некий холостой цикл, на что прозрачно указывает название метода. Число итераций этого передается в параметре метода. Отсюда можно сделать вывод, что время ожидания </a:t>
            </a:r>
            <a:r>
              <a:rPr lang="ru-RU" sz="1200" b="0" i="0" kern="1200" dirty="0" err="1" smtClean="0">
                <a:solidFill>
                  <a:schemeClr val="tx1"/>
                </a:solidFill>
                <a:effectLst/>
                <a:latin typeface="+mn-lt"/>
                <a:ea typeface="+mn-ea"/>
                <a:cs typeface="+mn-cs"/>
              </a:rPr>
              <a:t>SpinWait</a:t>
            </a:r>
            <a:r>
              <a:rPr lang="ru-RU" sz="1200" b="0" i="0" kern="1200" dirty="0" smtClean="0">
                <a:solidFill>
                  <a:schemeClr val="tx1"/>
                </a:solidFill>
                <a:effectLst/>
                <a:latin typeface="+mn-lt"/>
                <a:ea typeface="+mn-ea"/>
                <a:cs typeface="+mn-cs"/>
              </a:rPr>
              <a:t>() будет очень незначительным, даже по сравнению с вызовом </a:t>
            </a:r>
            <a:r>
              <a:rPr lang="ru-RU" sz="1200" b="0" i="0" kern="1200" dirty="0" err="1" smtClean="0">
                <a:solidFill>
                  <a:schemeClr val="tx1"/>
                </a:solidFill>
                <a:effectLst/>
                <a:latin typeface="+mn-lt"/>
                <a:ea typeface="+mn-ea"/>
                <a:cs typeface="+mn-cs"/>
              </a:rPr>
              <a:t>Sleep</a:t>
            </a:r>
            <a:r>
              <a:rPr lang="ru-RU" sz="1200" b="0" i="0" kern="1200" dirty="0" smtClean="0">
                <a:solidFill>
                  <a:schemeClr val="tx1"/>
                </a:solidFill>
                <a:effectLst/>
                <a:latin typeface="+mn-lt"/>
                <a:ea typeface="+mn-ea"/>
                <a:cs typeface="+mn-cs"/>
              </a:rPr>
              <a:t>(1). Ведь, согласно утверждению Джо </a:t>
            </a:r>
            <a:r>
              <a:rPr lang="ru-RU" sz="1200" b="0" i="0" kern="1200" dirty="0" err="1" smtClean="0">
                <a:solidFill>
                  <a:schemeClr val="tx1"/>
                </a:solidFill>
                <a:effectLst/>
                <a:latin typeface="+mn-lt"/>
                <a:ea typeface="+mn-ea"/>
                <a:cs typeface="+mn-cs"/>
              </a:rPr>
              <a:t>Даффи</a:t>
            </a:r>
            <a:r>
              <a:rPr lang="ru-RU" sz="1200" b="0" i="0" kern="1200" dirty="0" smtClean="0">
                <a:solidFill>
                  <a:schemeClr val="tx1"/>
                </a:solidFill>
                <a:effectLst/>
                <a:latin typeface="+mn-lt"/>
                <a:ea typeface="+mn-ea"/>
                <a:cs typeface="+mn-cs"/>
              </a:rPr>
              <a:t>, только переключение контекста потоков занимает 4000+ процессорных тактов. </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Для чего стоит применять метод </a:t>
            </a:r>
            <a:r>
              <a:rPr lang="ru-RU" sz="1200" b="0" i="0" kern="1200" dirty="0" err="1" smtClean="0">
                <a:solidFill>
                  <a:schemeClr val="tx1"/>
                </a:solidFill>
                <a:effectLst/>
                <a:latin typeface="+mn-lt"/>
                <a:ea typeface="+mn-ea"/>
                <a:cs typeface="+mn-cs"/>
              </a:rPr>
              <a:t>SpinWait</a:t>
            </a:r>
            <a:r>
              <a:rPr lang="ru-RU" sz="1200" b="0" i="0" kern="1200" dirty="0" smtClean="0">
                <a:solidFill>
                  <a:schemeClr val="tx1"/>
                </a:solidFill>
                <a:effectLst/>
                <a:latin typeface="+mn-lt"/>
                <a:ea typeface="+mn-ea"/>
                <a:cs typeface="+mn-cs"/>
              </a:rPr>
              <a:t>()? В основном, в случаях когда потоку необходимо "немножко подождать", не передавая при этом управления другим потокам (понятно, что за время исполнения </a:t>
            </a:r>
            <a:r>
              <a:rPr lang="ru-RU" sz="1200" b="0" i="0" kern="1200" dirty="0" err="1" smtClean="0">
                <a:solidFill>
                  <a:schemeClr val="tx1"/>
                </a:solidFill>
                <a:effectLst/>
                <a:latin typeface="+mn-lt"/>
                <a:ea typeface="+mn-ea"/>
                <a:cs typeface="+mn-cs"/>
              </a:rPr>
              <a:t>SpinWait</a:t>
            </a:r>
            <a:r>
              <a:rPr lang="ru-RU" sz="1200" b="0" i="0" kern="1200" dirty="0" smtClean="0">
                <a:solidFill>
                  <a:schemeClr val="tx1"/>
                </a:solidFill>
                <a:effectLst/>
                <a:latin typeface="+mn-lt"/>
                <a:ea typeface="+mn-ea"/>
                <a:cs typeface="+mn-cs"/>
              </a:rPr>
              <a:t> планировщик может прервать текущий поток, но </a:t>
            </a:r>
            <a:r>
              <a:rPr lang="ru-RU" sz="1200" b="0" i="0" kern="1200" dirty="0" err="1" smtClean="0">
                <a:solidFill>
                  <a:schemeClr val="tx1"/>
                </a:solidFill>
                <a:effectLst/>
                <a:latin typeface="+mn-lt"/>
                <a:ea typeface="+mn-ea"/>
                <a:cs typeface="+mn-cs"/>
              </a:rPr>
              <a:t>SpinWait</a:t>
            </a:r>
            <a:r>
              <a:rPr lang="ru-RU" sz="1200" b="0" i="0" kern="1200" dirty="0" smtClean="0">
                <a:solidFill>
                  <a:schemeClr val="tx1"/>
                </a:solidFill>
                <a:effectLst/>
                <a:latin typeface="+mn-lt"/>
                <a:ea typeface="+mn-ea"/>
                <a:cs typeface="+mn-cs"/>
              </a:rPr>
              <a:t> этого "не заметит"). Обычно </a:t>
            </a:r>
            <a:r>
              <a:rPr lang="ru-RU" sz="1200" b="0" i="0" kern="1200" dirty="0" err="1" smtClean="0">
                <a:solidFill>
                  <a:schemeClr val="tx1"/>
                </a:solidFill>
                <a:effectLst/>
                <a:latin typeface="+mn-lt"/>
                <a:ea typeface="+mn-ea"/>
                <a:cs typeface="+mn-cs"/>
              </a:rPr>
              <a:t>SpinWait</a:t>
            </a:r>
            <a:r>
              <a:rPr lang="ru-RU" sz="1200" b="0" i="0" kern="1200" dirty="0" smtClean="0">
                <a:solidFill>
                  <a:schemeClr val="tx1"/>
                </a:solidFill>
                <a:effectLst/>
                <a:latin typeface="+mn-lt"/>
                <a:ea typeface="+mn-ea"/>
                <a:cs typeface="+mn-cs"/>
              </a:rPr>
              <a:t>() применяют в "тонких" техниках неблокирующих алгоритмов, когда ценой потери нескольких сот тактов мы можем избежать переключения контекста при явной блокировке на мониторе или вызове </a:t>
            </a:r>
            <a:r>
              <a:rPr lang="ru-RU" sz="1200" b="0" i="0" kern="1200" dirty="0" err="1" smtClean="0">
                <a:solidFill>
                  <a:schemeClr val="tx1"/>
                </a:solidFill>
                <a:effectLst/>
                <a:latin typeface="+mn-lt"/>
                <a:ea typeface="+mn-ea"/>
                <a:cs typeface="+mn-cs"/>
              </a:rPr>
              <a:t>Sleep</a:t>
            </a:r>
            <a:r>
              <a:rPr lang="ru-RU" sz="1200" b="0" i="0" kern="1200" dirty="0" smtClean="0">
                <a:solidFill>
                  <a:schemeClr val="tx1"/>
                </a:solidFill>
                <a:effectLst/>
                <a:latin typeface="+mn-lt"/>
                <a:ea typeface="+mn-ea"/>
                <a:cs typeface="+mn-cs"/>
              </a:rPr>
              <a:t>(), а также связанных с ними проблем обновления кэша и т.д. Т.е. </a:t>
            </a:r>
            <a:r>
              <a:rPr lang="ru-RU" sz="1200" b="0" i="0" kern="1200" dirty="0" err="1" smtClean="0">
                <a:solidFill>
                  <a:schemeClr val="tx1"/>
                </a:solidFill>
                <a:effectLst/>
                <a:latin typeface="+mn-lt"/>
                <a:ea typeface="+mn-ea"/>
                <a:cs typeface="+mn-cs"/>
              </a:rPr>
              <a:t>SpinWait</a:t>
            </a:r>
            <a:r>
              <a:rPr lang="ru-RU" sz="1200" b="0" i="0" kern="1200" dirty="0" smtClean="0">
                <a:solidFill>
                  <a:schemeClr val="tx1"/>
                </a:solidFill>
                <a:effectLst/>
                <a:latin typeface="+mn-lt"/>
                <a:ea typeface="+mn-ea"/>
                <a:cs typeface="+mn-cs"/>
              </a:rPr>
              <a:t> применяется довольно редко. Добавлю, что </a:t>
            </a:r>
            <a:r>
              <a:rPr lang="ru-RU" sz="1200" b="0" i="0" kern="1200" dirty="0" err="1" smtClean="0">
                <a:solidFill>
                  <a:schemeClr val="tx1"/>
                </a:solidFill>
                <a:effectLst/>
                <a:latin typeface="+mn-lt"/>
                <a:ea typeface="+mn-ea"/>
                <a:cs typeface="+mn-cs"/>
              </a:rPr>
              <a:t>SpinWait</a:t>
            </a:r>
            <a:r>
              <a:rPr lang="ru-RU" sz="1200" b="0" i="0" kern="1200" dirty="0" smtClean="0">
                <a:solidFill>
                  <a:schemeClr val="tx1"/>
                </a:solidFill>
                <a:effectLst/>
                <a:latin typeface="+mn-lt"/>
                <a:ea typeface="+mn-ea"/>
                <a:cs typeface="+mn-cs"/>
              </a:rPr>
              <a:t> дает хорошие результаты на много процессорных конфигурациях, и еще, его поведение отличается стабильностью и не зависит от аппаратной конфигурации (один процессор, </a:t>
            </a:r>
            <a:r>
              <a:rPr lang="ru-RU" sz="1200" b="0" i="0" kern="1200" dirty="0" err="1" smtClean="0">
                <a:solidFill>
                  <a:schemeClr val="tx1"/>
                </a:solidFill>
                <a:effectLst/>
                <a:latin typeface="+mn-lt"/>
                <a:ea typeface="+mn-ea"/>
                <a:cs typeface="+mn-cs"/>
              </a:rPr>
              <a:t>HyperThread</a:t>
            </a:r>
            <a:r>
              <a:rPr lang="ru-RU" sz="1200" b="0" i="0" kern="1200" dirty="0" smtClean="0">
                <a:solidFill>
                  <a:schemeClr val="tx1"/>
                </a:solidFill>
                <a:effectLst/>
                <a:latin typeface="+mn-lt"/>
                <a:ea typeface="+mn-ea"/>
                <a:cs typeface="+mn-cs"/>
              </a:rPr>
              <a:t>, много ядер).</a:t>
            </a:r>
            <a:endParaRPr lang="uk-UA" b="0" dirty="0"/>
          </a:p>
        </p:txBody>
      </p:sp>
      <p:sp>
        <p:nvSpPr>
          <p:cNvPr id="4" name="Місце для номера слайда 3"/>
          <p:cNvSpPr>
            <a:spLocks noGrp="1"/>
          </p:cNvSpPr>
          <p:nvPr>
            <p:ph type="sldNum" sz="quarter" idx="10"/>
          </p:nvPr>
        </p:nvSpPr>
        <p:spPr/>
        <p:txBody>
          <a:bodyPr/>
          <a:lstStyle/>
          <a:p>
            <a:fld id="{75693FD4-8F83-4EF7-AC3F-0DC0388986B0}" type="slidenum">
              <a:rPr lang="en-US" smtClean="0"/>
              <a:pPr/>
              <a:t>26</a:t>
            </a:fld>
            <a:endParaRPr lang="en-US"/>
          </a:p>
        </p:txBody>
      </p:sp>
    </p:spTree>
    <p:extLst>
      <p:ext uri="{BB962C8B-B14F-4D97-AF65-F5344CB8AC3E}">
        <p14:creationId xmlns:p14="http://schemas.microsoft.com/office/powerpoint/2010/main" val="1722020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fld id="{75693FD4-8F83-4EF7-AC3F-0DC0388986B0}" type="slidenum">
              <a:rPr lang="en-US" smtClean="0"/>
              <a:pPr/>
              <a:t>32</a:t>
            </a:fld>
            <a:endParaRPr lang="en-US"/>
          </a:p>
        </p:txBody>
      </p:sp>
    </p:spTree>
    <p:extLst>
      <p:ext uri="{BB962C8B-B14F-4D97-AF65-F5344CB8AC3E}">
        <p14:creationId xmlns:p14="http://schemas.microsoft.com/office/powerpoint/2010/main" val="123985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Идея в целом весьма проста – большая задача дробится на задачи поменьше, те, в свою очередь, на еще более мелкие задачи, и так далее, пока имеет смысл разделять. В самом конце получившаяся тривиальная задача выполняется последовательно. Этот этап называется </a:t>
            </a:r>
            <a:r>
              <a:rPr lang="ru-RU" dirty="0" err="1" smtClean="0"/>
              <a:t>Fork</a:t>
            </a:r>
            <a:r>
              <a:rPr lang="ru-RU" dirty="0" smtClean="0"/>
              <a:t>. Затем результат выполнения задач объединяется вверх по цепочке, пока не получится решение самой верхней задачи. Легко догадаться, что этот этап называется </a:t>
            </a:r>
            <a:r>
              <a:rPr lang="ru-RU" dirty="0" err="1" smtClean="0"/>
              <a:t>Join</a:t>
            </a:r>
            <a:r>
              <a:rPr lang="ru-RU" dirty="0" smtClean="0"/>
              <a:t>, и в общем случае является не обязательным. Выполнение же всех задач, в том числе и разделение на подзадачи, происходит параллельно. </a:t>
            </a:r>
          </a:p>
          <a:p>
            <a:r>
              <a:rPr lang="ru-RU" dirty="0" smtClean="0"/>
              <a:t>TPL поддерживает данный паттерн двумя способами – с помощью относительно низкоуровневой конструкции </a:t>
            </a:r>
            <a:r>
              <a:rPr lang="ru-RU" dirty="0" err="1" smtClean="0"/>
              <a:t>Parallel.Invoke</a:t>
            </a:r>
            <a:r>
              <a:rPr lang="ru-RU" dirty="0" smtClean="0"/>
              <a:t>, которая позволяет явно отдать на выполнение произвольный </a:t>
            </a:r>
            <a:r>
              <a:rPr lang="ru-RU" dirty="0" err="1" smtClean="0"/>
              <a:t>Action</a:t>
            </a:r>
            <a:r>
              <a:rPr lang="ru-RU" dirty="0" smtClean="0"/>
              <a:t> отдельному потоку, и достаточно высокоуровневых методов </a:t>
            </a:r>
            <a:r>
              <a:rPr lang="ru-RU" dirty="0" err="1" smtClean="0"/>
              <a:t>Parallel.For</a:t>
            </a:r>
            <a:r>
              <a:rPr lang="ru-RU" dirty="0" smtClean="0"/>
              <a:t>/</a:t>
            </a:r>
            <a:r>
              <a:rPr lang="ru-RU" dirty="0" err="1" smtClean="0"/>
              <a:t>Parallel.ForEach</a:t>
            </a:r>
            <a:r>
              <a:rPr lang="ru-RU" dirty="0" smtClean="0"/>
              <a:t>, которые позволяют декларативно распараллелить циклы, если, конечно, можно позволить делать каждую итерацию независимо.</a:t>
            </a:r>
          </a:p>
          <a:p>
            <a:r>
              <a:rPr lang="ru-RU" dirty="0" smtClean="0"/>
              <a:t>Все эти методы уровнем ниже реализованы через те же </a:t>
            </a:r>
            <a:r>
              <a:rPr lang="ru-RU" dirty="0" err="1" smtClean="0"/>
              <a:t>Task</a:t>
            </a:r>
            <a:r>
              <a:rPr lang="ru-RU" dirty="0" smtClean="0"/>
              <a:t>, но если задача укладывается в этот паттерн, то пользоваться ими удобнее.</a:t>
            </a:r>
          </a:p>
          <a:p>
            <a:endParaRPr lang="uk-UA" dirty="0" smtClean="0"/>
          </a:p>
          <a:p>
            <a:pPr>
              <a:lnSpc>
                <a:spcPct val="80000"/>
              </a:lnSpc>
            </a:pPr>
            <a:endParaRPr lang="ru-RU" baseline="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ru-RU" baseline="0"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uk-UA" smtClean="0"/>
              <a:t>Зразок заголовка</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uk-UA" smtClean="0"/>
              <a:t>Зразок підзаголовка</a:t>
            </a:r>
            <a:endParaRPr kumimoji="0" lang="en-US"/>
          </a:p>
        </p:txBody>
      </p:sp>
      <p:sp>
        <p:nvSpPr>
          <p:cNvPr id="4" name="Date Placeholder 3"/>
          <p:cNvSpPr>
            <a:spLocks noGrp="1"/>
          </p:cNvSpPr>
          <p:nvPr>
            <p:ph type="dt" sz="half" idx="10"/>
          </p:nvPr>
        </p:nvSpPr>
        <p:spPr/>
        <p:txBody>
          <a:bodyPr/>
          <a:lstStyle/>
          <a:p>
            <a:fld id="{757B281C-5159-4971-8228-52B9A72E9ED2}" type="datetimeFigureOut">
              <a:rPr lang="en-US" smtClean="0"/>
              <a:pPr/>
              <a:t>10/30/2010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uk-UA" smtClean="0"/>
              <a:t>Зразок заголовка</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4" name="Date Placeholder 3"/>
          <p:cNvSpPr>
            <a:spLocks noGrp="1"/>
          </p:cNvSpPr>
          <p:nvPr>
            <p:ph type="dt" sz="half" idx="10"/>
          </p:nvPr>
        </p:nvSpPr>
        <p:spPr/>
        <p:txBody>
          <a:bodyPr/>
          <a:lstStyle/>
          <a:p>
            <a:fld id="{757B281C-5159-4971-8228-52B9A72E9ED2}" type="datetimeFigureOut">
              <a:rPr lang="en-US" smtClean="0"/>
              <a:pPr/>
              <a:t>10/30/2010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ий заголовок і текст">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uk-UA" smtClean="0"/>
              <a:t>Зразок заголовка</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4" name="Date Placeholder 3"/>
          <p:cNvSpPr>
            <a:spLocks noGrp="1"/>
          </p:cNvSpPr>
          <p:nvPr>
            <p:ph type="dt" sz="half" idx="10"/>
          </p:nvPr>
        </p:nvSpPr>
        <p:spPr/>
        <p:txBody>
          <a:bodyPr/>
          <a:lstStyle/>
          <a:p>
            <a:fld id="{757B281C-5159-4971-8228-52B9A72E9ED2}" type="datetimeFigureOut">
              <a:rPr lang="en-US" smtClean="0"/>
              <a:pPr/>
              <a:t>10/30/2010</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descr="title_grid.jpg"/>
          <p:cNvPicPr>
            <a:picLocks noChangeAspect="1"/>
          </p:cNvPicPr>
          <p:nvPr userDrawn="1"/>
        </p:nvPicPr>
        <p:blipFill rotWithShape="1">
          <a:blip r:embed="rId2"/>
          <a:srcRect r="17636" b="16978"/>
          <a:stretch/>
        </p:blipFill>
        <p:spPr>
          <a:xfrm>
            <a:off x="43543" y="0"/>
            <a:ext cx="9100457" cy="6879771"/>
          </a:xfrm>
          <a:prstGeom prst="rect">
            <a:avLst/>
          </a:prstGeom>
        </p:spPr>
      </p:pic>
      <p:pic>
        <p:nvPicPr>
          <p:cNvPr id="8" name="Picture 7" descr="Wave.png"/>
          <p:cNvPicPr>
            <a:picLocks noChangeAspect="1"/>
          </p:cNvPicPr>
          <p:nvPr userDrawn="1"/>
        </p:nvPicPr>
        <p:blipFill rotWithShape="1">
          <a:blip r:embed="rId3"/>
          <a:srcRect l="32642" t="13789" b="18380"/>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10/30/2010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ckground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122073"/>
      </p:ext>
    </p:extLst>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uk-UA" smtClean="0"/>
              <a:t>Зразок заголовка</a:t>
            </a:r>
            <a:endParaRPr kumimoji="0" lang="en-US"/>
          </a:p>
        </p:txBody>
      </p:sp>
      <p:sp>
        <p:nvSpPr>
          <p:cNvPr id="3" name="Content Placeholder 2"/>
          <p:cNvSpPr>
            <a:spLocks noGrp="1"/>
          </p:cNvSpPr>
          <p:nvPr>
            <p:ph idx="1"/>
          </p:nvPr>
        </p:nvSpPr>
        <p:spPr/>
        <p:txBody>
          <a:bodyPr/>
          <a:lstStyle>
            <a:extLs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4" name="Date Placeholder 3"/>
          <p:cNvSpPr>
            <a:spLocks noGrp="1"/>
          </p:cNvSpPr>
          <p:nvPr>
            <p:ph type="dt" sz="half" idx="10"/>
          </p:nvPr>
        </p:nvSpPr>
        <p:spPr/>
        <p:txBody>
          <a:bodyPr/>
          <a:lstStyle/>
          <a:p>
            <a:fld id="{757B281C-5159-4971-8228-52B9A72E9ED2}" type="datetimeFigureOut">
              <a:rPr lang="en-US" smtClean="0"/>
              <a:pPr/>
              <a:t>10/30/2010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озділу">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uk-UA" smtClean="0"/>
              <a:t>Зразок заголовка</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uk-UA" smtClean="0"/>
              <a:t>Зразок тексту</a:t>
            </a:r>
          </a:p>
        </p:txBody>
      </p:sp>
      <p:sp>
        <p:nvSpPr>
          <p:cNvPr id="4" name="Date Placeholder 3"/>
          <p:cNvSpPr>
            <a:spLocks noGrp="1"/>
          </p:cNvSpPr>
          <p:nvPr>
            <p:ph type="dt" sz="half" idx="10"/>
          </p:nvPr>
        </p:nvSpPr>
        <p:spPr/>
        <p:txBody>
          <a:bodyPr/>
          <a:lstStyle/>
          <a:p>
            <a:fld id="{757B281C-5159-4971-8228-52B9A72E9ED2}" type="datetimeFigureOut">
              <a:rPr lang="en-US" smtClean="0"/>
              <a:pPr/>
              <a:t>10/30/2010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uk-UA" smtClean="0"/>
              <a:t>Зразок заголовка</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5" name="Date Placeholder 4"/>
          <p:cNvSpPr>
            <a:spLocks noGrp="1"/>
          </p:cNvSpPr>
          <p:nvPr>
            <p:ph type="dt" sz="half" idx="10"/>
          </p:nvPr>
        </p:nvSpPr>
        <p:spPr/>
        <p:txBody>
          <a:bodyPr/>
          <a:lstStyle/>
          <a:p>
            <a:fld id="{757B281C-5159-4971-8228-52B9A72E9ED2}" type="datetimeFigureOut">
              <a:rPr lang="en-US" smtClean="0"/>
              <a:pPr/>
              <a:t>10/30/2010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uk-UA" smtClean="0"/>
              <a:t>Зразок заголовка</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uk-UA" smtClean="0"/>
              <a:t>Зразок тексту</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uk-UA" smtClean="0"/>
              <a:t>Зразок тексту</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7" name="Date Placeholder 6"/>
          <p:cNvSpPr>
            <a:spLocks noGrp="1"/>
          </p:cNvSpPr>
          <p:nvPr>
            <p:ph type="dt" sz="half" idx="10"/>
          </p:nvPr>
        </p:nvSpPr>
        <p:spPr/>
        <p:txBody>
          <a:bodyPr/>
          <a:lstStyle/>
          <a:p>
            <a:fld id="{757B281C-5159-4971-8228-52B9A72E9ED2}" type="datetimeFigureOut">
              <a:rPr lang="en-US" smtClean="0"/>
              <a:pPr/>
              <a:t>10/30/2010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uk-UA" smtClean="0"/>
              <a:t>Зразок заголовка</a:t>
            </a:r>
            <a:endParaRPr kumimoji="0" lang="en-US"/>
          </a:p>
        </p:txBody>
      </p:sp>
      <p:sp>
        <p:nvSpPr>
          <p:cNvPr id="3" name="Date Placeholder 2"/>
          <p:cNvSpPr>
            <a:spLocks noGrp="1"/>
          </p:cNvSpPr>
          <p:nvPr>
            <p:ph type="dt" sz="half" idx="10"/>
          </p:nvPr>
        </p:nvSpPr>
        <p:spPr/>
        <p:txBody>
          <a:bodyPr/>
          <a:lstStyle/>
          <a:p>
            <a:fld id="{757B281C-5159-4971-8228-52B9A72E9ED2}" type="datetimeFigureOut">
              <a:rPr lang="en-US" smtClean="0"/>
              <a:pPr/>
              <a:t>10/30/2010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10/30/2010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uk-UA" smtClean="0"/>
              <a:t>Зразок заголовка</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uk-UA" smtClean="0"/>
              <a:t>Зразок тексту</a:t>
            </a:r>
          </a:p>
        </p:txBody>
      </p:sp>
      <p:sp>
        <p:nvSpPr>
          <p:cNvPr id="5" name="Date Placeholder 4"/>
          <p:cNvSpPr>
            <a:spLocks noGrp="1"/>
          </p:cNvSpPr>
          <p:nvPr>
            <p:ph type="dt" sz="half" idx="10"/>
          </p:nvPr>
        </p:nvSpPr>
        <p:spPr/>
        <p:txBody>
          <a:bodyPr/>
          <a:lstStyle/>
          <a:p>
            <a:fld id="{757B281C-5159-4971-8228-52B9A72E9ED2}" type="datetimeFigureOut">
              <a:rPr lang="en-US" smtClean="0"/>
              <a:pPr/>
              <a:t>10/30/2010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uk-UA" smtClean="0"/>
              <a:t>Зразок заголовка</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uk-UA" smtClean="0"/>
              <a:t>Клацніть піктограму, щоб додати зображення</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uk-UA" smtClean="0"/>
              <a:t>Зразок тексту</a:t>
            </a:r>
          </a:p>
        </p:txBody>
      </p:sp>
      <p:sp>
        <p:nvSpPr>
          <p:cNvPr id="5" name="Date Placeholder 4"/>
          <p:cNvSpPr>
            <a:spLocks noGrp="1"/>
          </p:cNvSpPr>
          <p:nvPr>
            <p:ph type="dt" sz="half" idx="10"/>
          </p:nvPr>
        </p:nvSpPr>
        <p:spPr>
          <a:xfrm>
            <a:off x="164592" y="1170432"/>
            <a:ext cx="2523744" cy="201168"/>
          </a:xfrm>
        </p:spPr>
        <p:txBody>
          <a:bodyPr/>
          <a:lstStyle/>
          <a:p>
            <a:fld id="{757B281C-5159-4971-8228-52B9A72E9ED2}" type="datetimeFigureOut">
              <a:rPr lang="en-US" smtClean="0"/>
              <a:pPr/>
              <a:t>10/30/2010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33D6E5A2-EC83-451F-A719-9AC1370DD5C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uk-UA" smtClean="0"/>
              <a:t>Зразок заголовка</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uk-UA" smtClean="0"/>
              <a:t>Зразок тексту</a:t>
            </a:r>
          </a:p>
          <a:p>
            <a:pPr lvl="1" eaLnBrk="1" latinLnBrk="0" hangingPunct="1"/>
            <a:r>
              <a:rPr kumimoji="0" lang="uk-UA" smtClean="0"/>
              <a:t>Другий рівень</a:t>
            </a:r>
          </a:p>
          <a:p>
            <a:pPr lvl="2" eaLnBrk="1" latinLnBrk="0" hangingPunct="1"/>
            <a:r>
              <a:rPr kumimoji="0" lang="uk-UA" smtClean="0"/>
              <a:t>Третій рівень</a:t>
            </a:r>
          </a:p>
          <a:p>
            <a:pPr lvl="3" eaLnBrk="1" latinLnBrk="0" hangingPunct="1"/>
            <a:r>
              <a:rPr kumimoji="0" lang="uk-UA" smtClean="0"/>
              <a:t>Четвертий рівень</a:t>
            </a:r>
          </a:p>
          <a:p>
            <a:pPr lvl="4" eaLnBrk="1" latinLnBrk="0" hangingPunct="1"/>
            <a:r>
              <a:rPr kumimoji="0" lang="uk-UA" smtClean="0"/>
              <a:t>П'ятий рівень</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57B281C-5159-4971-8228-52B9A72E9ED2}" type="datetimeFigureOut">
              <a:rPr lang="en-US" smtClean="0"/>
              <a:pPr/>
              <a:t>10/30/2010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3D6E5A2-EC83-451F-A719-9AC1370DD5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51" r:id="rId12"/>
    <p:sldLayoutId id="2147483663" r:id="rId13"/>
  </p:sldLayoutIdLst>
  <p:transition spd="slow">
    <p:wipe dir="d"/>
  </p:transition>
  <p:timing>
    <p:tnLst>
      <p:par>
        <p:cTn id="1" dur="indefinite" restart="never" nodeType="tmRoot"/>
      </p:par>
    </p:tnLst>
  </p:timing>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25.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8" Type="http://schemas.openxmlformats.org/officeDocument/2006/relationships/hyperlink" Target="http://channel9.msdn.com/learn" TargetMode="External"/><Relationship Id="rId3" Type="http://schemas.openxmlformats.org/officeDocument/2006/relationships/slideLayout" Target="../slideLayouts/slideLayout2.xml"/><Relationship Id="rId7" Type="http://schemas.openxmlformats.org/officeDocument/2006/relationships/hyperlink" Target="http://blogs.msdn.com/pfxteam" TargetMode="Externa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hyperlink" Target="http://code.msdn.microsoft.com/ParExtExamples" TargetMode="External"/><Relationship Id="rId11" Type="http://schemas.openxmlformats.org/officeDocument/2006/relationships/hyperlink" Target="http://msdn.microsoft.com/ru-ru/magazine/cc163427.aspx" TargetMode="External"/><Relationship Id="rId5" Type="http://schemas.openxmlformats.org/officeDocument/2006/relationships/hyperlink" Target="http://msdn.com/concurrency" TargetMode="External"/><Relationship Id="rId10" Type="http://schemas.openxmlformats.org/officeDocument/2006/relationships/hyperlink" Target="http://rsdn.ru/article/dotnet/ParallelFX3.xml" TargetMode="External"/><Relationship Id="rId4" Type="http://schemas.openxmlformats.org/officeDocument/2006/relationships/notesSlide" Target="../notesSlides/notesSlide13.xml"/><Relationship Id="rId9" Type="http://schemas.openxmlformats.org/officeDocument/2006/relationships/hyperlink" Target="http://microsoftpdc.com/" TargetMode="Externa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t>Обзор</a:t>
            </a:r>
            <a:r>
              <a:rPr lang="en-US" dirty="0"/>
              <a:t> Task Parallel Library в .NET</a:t>
            </a:r>
            <a:r>
              <a:rPr lang="ru-RU" dirty="0"/>
              <a:t> </a:t>
            </a:r>
            <a:r>
              <a:rPr lang="ru-RU" dirty="0" smtClean="0"/>
              <a:t>4</a:t>
            </a:r>
            <a:endParaRPr lang="en-US" dirty="0"/>
          </a:p>
        </p:txBody>
      </p:sp>
      <p:sp>
        <p:nvSpPr>
          <p:cNvPr id="3" name="Subtitle 2"/>
          <p:cNvSpPr>
            <a:spLocks noGrp="1"/>
          </p:cNvSpPr>
          <p:nvPr>
            <p:ph type="subTitle" idx="1"/>
          </p:nvPr>
        </p:nvSpPr>
        <p:spPr/>
        <p:txBody>
          <a:bodyPr/>
          <a:lstStyle/>
          <a:p>
            <a:r>
              <a:rPr lang="en-US" dirty="0" smtClean="0"/>
              <a:t>Roman </a:t>
            </a:r>
            <a:r>
              <a:rPr lang="en-US" dirty="0" err="1" smtClean="0"/>
              <a:t>Kalita</a:t>
            </a:r>
            <a:r>
              <a:rPr lang="en-US" dirty="0" smtClean="0"/>
              <a:t> for </a:t>
            </a:r>
            <a:r>
              <a:rPr lang="en-US" dirty="0" smtClean="0"/>
              <a:t>PDC10 Vinnitsa</a:t>
            </a:r>
            <a:endParaRPr lang="en-US" dirty="0"/>
          </a:p>
        </p:txBody>
      </p:sp>
    </p:spTree>
    <p:extLst>
      <p:ext uri="{BB962C8B-B14F-4D97-AF65-F5344CB8AC3E}">
        <p14:creationId xmlns:p14="http://schemas.microsoft.com/office/powerpoint/2010/main" val="4012523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91680" y="332656"/>
            <a:ext cx="8013192" cy="1636776"/>
          </a:xfrm>
        </p:spPr>
        <p:txBody>
          <a:bodyPr>
            <a:normAutofit/>
          </a:bodyPr>
          <a:lstStyle/>
          <a:p>
            <a:r>
              <a:rPr lang="uk-UA" sz="7200" dirty="0" err="1" smtClean="0"/>
              <a:t>Демо</a:t>
            </a:r>
            <a:r>
              <a:rPr lang="uk-UA" sz="7200" dirty="0" smtClean="0"/>
              <a:t> - </a:t>
            </a:r>
            <a:r>
              <a:rPr lang="en-US" sz="7200" dirty="0" smtClean="0"/>
              <a:t>Tasks</a:t>
            </a:r>
            <a:endParaRPr lang="uk-UA" sz="7200" dirty="0"/>
          </a:p>
        </p:txBody>
      </p:sp>
      <p:sp>
        <p:nvSpPr>
          <p:cNvPr id="3" name="Місце для тексту 2"/>
          <p:cNvSpPr>
            <a:spLocks noGrp="1"/>
          </p:cNvSpPr>
          <p:nvPr>
            <p:ph type="body" idx="1"/>
          </p:nvPr>
        </p:nvSpPr>
        <p:spPr/>
        <p:txBody>
          <a:bodyPr/>
          <a:lstStyle/>
          <a:p>
            <a:endParaRPr lang="uk-UA"/>
          </a:p>
        </p:txBody>
      </p:sp>
    </p:spTree>
    <p:extLst>
      <p:ext uri="{BB962C8B-B14F-4D97-AF65-F5344CB8AC3E}">
        <p14:creationId xmlns:p14="http://schemas.microsoft.com/office/powerpoint/2010/main" val="760892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err="1" smtClean="0"/>
              <a:t>Операции</a:t>
            </a:r>
            <a:r>
              <a:rPr lang="uk-UA" dirty="0" smtClean="0"/>
              <a:t> с </a:t>
            </a:r>
            <a:r>
              <a:rPr lang="en-US" dirty="0" err="1" smtClean="0"/>
              <a:t>Tasks’s</a:t>
            </a:r>
            <a:endParaRPr lang="uk-UA" dirty="0"/>
          </a:p>
        </p:txBody>
      </p:sp>
      <p:graphicFrame>
        <p:nvGraphicFramePr>
          <p:cNvPr id="4" name="Diagram 3"/>
          <p:cNvGraphicFramePr/>
          <p:nvPr>
            <p:extLst>
              <p:ext uri="{D42A27DB-BD31-4B8C-83A1-F6EECF244321}">
                <p14:modId xmlns:p14="http://schemas.microsoft.com/office/powerpoint/2010/main" val="3699189458"/>
              </p:ext>
            </p:extLst>
          </p:nvPr>
        </p:nvGraphicFramePr>
        <p:xfrm>
          <a:off x="395536" y="16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706885835"/>
              </p:ext>
            </p:extLst>
          </p:nvPr>
        </p:nvGraphicFramePr>
        <p:xfrm>
          <a:off x="3660576" y="2603358"/>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3620279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graphicEl>
                                              <a:dgm id="{D81DFB99-4381-42A1-97EE-BC49D1423C7F}"/>
                                            </p:graphicEl>
                                          </p:spTgt>
                                        </p:tgtEl>
                                        <p:attrNameLst>
                                          <p:attrName>style.visibility</p:attrName>
                                        </p:attrNameLst>
                                      </p:cBhvr>
                                      <p:to>
                                        <p:strVal val="visible"/>
                                      </p:to>
                                    </p:set>
                                    <p:animEffect transition="in" filter="fade">
                                      <p:cBhvr>
                                        <p:cTn id="7" dur="500"/>
                                        <p:tgtEl>
                                          <p:spTgt spid="4">
                                            <p:graphicEl>
                                              <a:dgm id="{D81DFB99-4381-42A1-97EE-BC49D1423C7F}"/>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graphicEl>
                                              <a:dgm id="{16DDCC8C-9496-490D-92CB-8781368CA4AB}"/>
                                            </p:graphicEl>
                                          </p:spTgt>
                                        </p:tgtEl>
                                        <p:attrNameLst>
                                          <p:attrName>style.visibility</p:attrName>
                                        </p:attrNameLst>
                                      </p:cBhvr>
                                      <p:to>
                                        <p:strVal val="visible"/>
                                      </p:to>
                                    </p:set>
                                    <p:animEffect transition="in" filter="fade">
                                      <p:cBhvr>
                                        <p:cTn id="11" dur="500"/>
                                        <p:tgtEl>
                                          <p:spTgt spid="4">
                                            <p:graphicEl>
                                              <a:dgm id="{16DDCC8C-9496-490D-92CB-8781368CA4AB}"/>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graphicEl>
                                              <a:dgm id="{3B93F320-5AD5-4810-905B-FCC39DB0A20D}"/>
                                            </p:graphicEl>
                                          </p:spTgt>
                                        </p:tgtEl>
                                        <p:attrNameLst>
                                          <p:attrName>style.visibility</p:attrName>
                                        </p:attrNameLst>
                                      </p:cBhvr>
                                      <p:to>
                                        <p:strVal val="visible"/>
                                      </p:to>
                                    </p:set>
                                    <p:animEffect transition="in" filter="fade">
                                      <p:cBhvr>
                                        <p:cTn id="15" dur="500"/>
                                        <p:tgtEl>
                                          <p:spTgt spid="4">
                                            <p:graphicEl>
                                              <a:dgm id="{3B93F320-5AD5-4810-905B-FCC39DB0A20D}"/>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graphicEl>
                                              <a:dgm id="{3D752094-DF2D-41DD-A615-4B34D4A42C7D}"/>
                                            </p:graphicEl>
                                          </p:spTgt>
                                        </p:tgtEl>
                                        <p:attrNameLst>
                                          <p:attrName>style.visibility</p:attrName>
                                        </p:attrNameLst>
                                      </p:cBhvr>
                                      <p:to>
                                        <p:strVal val="visible"/>
                                      </p:to>
                                    </p:set>
                                    <p:animEffect transition="in" filter="fade">
                                      <p:cBhvr>
                                        <p:cTn id="19" dur="500"/>
                                        <p:tgtEl>
                                          <p:spTgt spid="4">
                                            <p:graphicEl>
                                              <a:dgm id="{3D752094-DF2D-41DD-A615-4B34D4A42C7D}"/>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graphicEl>
                                              <a:dgm id="{CEB9DF03-6601-43B6-9B06-33472C84AAFF}"/>
                                            </p:graphicEl>
                                          </p:spTgt>
                                        </p:tgtEl>
                                        <p:attrNameLst>
                                          <p:attrName>style.visibility</p:attrName>
                                        </p:attrNameLst>
                                      </p:cBhvr>
                                      <p:to>
                                        <p:strVal val="visible"/>
                                      </p:to>
                                    </p:set>
                                    <p:animEffect transition="in" filter="fade">
                                      <p:cBhvr>
                                        <p:cTn id="23" dur="500"/>
                                        <p:tgtEl>
                                          <p:spTgt spid="4">
                                            <p:graphicEl>
                                              <a:dgm id="{CEB9DF03-6601-43B6-9B06-33472C84AAFF}"/>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graphicEl>
                                              <a:dgm id="{D81DFB99-4381-42A1-97EE-BC49D1423C7F}"/>
                                            </p:graphicEl>
                                          </p:spTgt>
                                        </p:tgtEl>
                                        <p:attrNameLst>
                                          <p:attrName>style.visibility</p:attrName>
                                        </p:attrNameLst>
                                      </p:cBhvr>
                                      <p:to>
                                        <p:strVal val="visible"/>
                                      </p:to>
                                    </p:set>
                                    <p:animEffect transition="in" filter="fade">
                                      <p:cBhvr>
                                        <p:cTn id="27" dur="500"/>
                                        <p:tgtEl>
                                          <p:spTgt spid="5">
                                            <p:graphicEl>
                                              <a:dgm id="{D81DFB99-4381-42A1-97EE-BC49D1423C7F}"/>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
                                            <p:graphicEl>
                                              <a:dgm id="{16DDCC8C-9496-490D-92CB-8781368CA4AB}"/>
                                            </p:graphicEl>
                                          </p:spTgt>
                                        </p:tgtEl>
                                        <p:attrNameLst>
                                          <p:attrName>style.visibility</p:attrName>
                                        </p:attrNameLst>
                                      </p:cBhvr>
                                      <p:to>
                                        <p:strVal val="visible"/>
                                      </p:to>
                                    </p:set>
                                    <p:animEffect transition="in" filter="fade">
                                      <p:cBhvr>
                                        <p:cTn id="31" dur="500"/>
                                        <p:tgtEl>
                                          <p:spTgt spid="5">
                                            <p:graphicEl>
                                              <a:dgm id="{16DDCC8C-9496-490D-92CB-8781368CA4AB}"/>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5">
                                            <p:graphicEl>
                                              <a:dgm id="{3B93F320-5AD5-4810-905B-FCC39DB0A20D}"/>
                                            </p:graphicEl>
                                          </p:spTgt>
                                        </p:tgtEl>
                                        <p:attrNameLst>
                                          <p:attrName>style.visibility</p:attrName>
                                        </p:attrNameLst>
                                      </p:cBhvr>
                                      <p:to>
                                        <p:strVal val="visible"/>
                                      </p:to>
                                    </p:set>
                                    <p:animEffect transition="in" filter="fade">
                                      <p:cBhvr>
                                        <p:cTn id="35" dur="500"/>
                                        <p:tgtEl>
                                          <p:spTgt spid="5">
                                            <p:graphicEl>
                                              <a:dgm id="{3B93F320-5AD5-4810-905B-FCC39DB0A20D}"/>
                                            </p:graphic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5">
                                            <p:graphicEl>
                                              <a:dgm id="{3D752094-DF2D-41DD-A615-4B34D4A42C7D}"/>
                                            </p:graphicEl>
                                          </p:spTgt>
                                        </p:tgtEl>
                                        <p:attrNameLst>
                                          <p:attrName>style.visibility</p:attrName>
                                        </p:attrNameLst>
                                      </p:cBhvr>
                                      <p:to>
                                        <p:strVal val="visible"/>
                                      </p:to>
                                    </p:set>
                                    <p:animEffect transition="in" filter="fade">
                                      <p:cBhvr>
                                        <p:cTn id="39" dur="500"/>
                                        <p:tgtEl>
                                          <p:spTgt spid="5">
                                            <p:graphicEl>
                                              <a:dgm id="{3D752094-DF2D-41DD-A615-4B34D4A42C7D}"/>
                                            </p:graphic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5">
                                            <p:graphicEl>
                                              <a:dgm id="{CEB9DF03-6601-43B6-9B06-33472C84AAFF}"/>
                                            </p:graphicEl>
                                          </p:spTgt>
                                        </p:tgtEl>
                                        <p:attrNameLst>
                                          <p:attrName>style.visibility</p:attrName>
                                        </p:attrNameLst>
                                      </p:cBhvr>
                                      <p:to>
                                        <p:strVal val="visible"/>
                                      </p:to>
                                    </p:set>
                                    <p:animEffect transition="in" filter="fade">
                                      <p:cBhvr>
                                        <p:cTn id="43" dur="500"/>
                                        <p:tgtEl>
                                          <p:spTgt spid="5">
                                            <p:graphicEl>
                                              <a:dgm id="{CEB9DF03-6601-43B6-9B06-33472C84AAF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Graphic spid="5" grpId="0">
        <p:bldSub>
          <a:bldDgm bld="lvl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Creating Task</a:t>
            </a:r>
            <a:endParaRPr lang="uk-UA" dirty="0"/>
          </a:p>
        </p:txBody>
      </p:sp>
      <p:sp>
        <p:nvSpPr>
          <p:cNvPr id="3" name="Місце для вмісту 2"/>
          <p:cNvSpPr>
            <a:spLocks noGrp="1"/>
          </p:cNvSpPr>
          <p:nvPr>
            <p:ph idx="1"/>
          </p:nvPr>
        </p:nvSpPr>
        <p:spPr>
          <a:xfrm>
            <a:off x="838200" y="1524000"/>
            <a:ext cx="8077200" cy="5145360"/>
          </a:xfrm>
        </p:spPr>
        <p:txBody>
          <a:bodyPr>
            <a:normAutofit/>
          </a:bodyPr>
          <a:lstStyle/>
          <a:p>
            <a:r>
              <a:rPr lang="uk-UA" dirty="0" err="1" smtClean="0"/>
              <a:t>Task.Factory.StartNew</a:t>
            </a:r>
            <a:endParaRPr lang="en-US" dirty="0" smtClean="0"/>
          </a:p>
          <a:p>
            <a:endParaRPr lang="en-US" dirty="0"/>
          </a:p>
          <a:p>
            <a:endParaRPr lang="en-US" dirty="0" smtClean="0"/>
          </a:p>
          <a:p>
            <a:endParaRPr lang="en-US" dirty="0" smtClean="0"/>
          </a:p>
          <a:p>
            <a:r>
              <a:rPr lang="en-US" dirty="0" smtClean="0"/>
              <a:t>Task constructor</a:t>
            </a:r>
          </a:p>
          <a:p>
            <a:endParaRPr lang="en-US" dirty="0"/>
          </a:p>
          <a:p>
            <a:endParaRPr lang="en-US" dirty="0" smtClean="0"/>
          </a:p>
          <a:p>
            <a:endParaRPr lang="uk-UA" dirty="0" smtClean="0"/>
          </a:p>
          <a:p>
            <a:r>
              <a:rPr lang="en-US" dirty="0" smtClean="0"/>
              <a:t>new Task </a:t>
            </a:r>
            <a:r>
              <a:rPr lang="en-US" dirty="0" err="1" smtClean="0"/>
              <a:t>vs</a:t>
            </a:r>
            <a:r>
              <a:rPr lang="en-US" dirty="0" smtClean="0"/>
              <a:t> </a:t>
            </a:r>
            <a:r>
              <a:rPr lang="en-US" dirty="0" err="1" smtClean="0"/>
              <a:t>Task.Factory.StartNew</a:t>
            </a:r>
            <a:endParaRPr lang="en-US" dirty="0" smtClean="0"/>
          </a:p>
          <a:p>
            <a:pPr lvl="1"/>
            <a:r>
              <a:rPr lang="ru-RU" dirty="0" smtClean="0"/>
              <a:t>Разницы нет, для </a:t>
            </a:r>
            <a:r>
              <a:rPr lang="en-US" dirty="0" smtClean="0"/>
              <a:t>new Task - </a:t>
            </a:r>
            <a:r>
              <a:rPr lang="ru-RU" dirty="0" err="1" smtClean="0"/>
              <a:t>синхронизция</a:t>
            </a:r>
            <a:endParaRPr lang="ru-RU"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471" y="2132856"/>
            <a:ext cx="5457825" cy="1524000"/>
          </a:xfrm>
          <a:prstGeom prst="rect">
            <a:avLst/>
          </a:prstGeom>
          <a:solidFill>
            <a:srgbClr val="FFFFFF">
              <a:shade val="85000"/>
            </a:srgbClr>
          </a:solidFill>
          <a:ln w="88900" cap="sq">
            <a:solidFill>
              <a:srgbClr val="FFFFFF"/>
            </a:solidFill>
            <a:miter lim="800000"/>
          </a:ln>
          <a:effectLs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764" y="4077072"/>
            <a:ext cx="514350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8611018"/>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Setting task state</a:t>
            </a:r>
            <a:r>
              <a:rPr lang="ru-RU" dirty="0" smtClean="0"/>
              <a:t>, </a:t>
            </a:r>
            <a:r>
              <a:rPr lang="en-US" dirty="0" smtClean="0"/>
              <a:t>getting results</a:t>
            </a:r>
            <a:endParaRPr lang="uk-UA" dirty="0"/>
          </a:p>
        </p:txBody>
      </p:sp>
      <p:sp>
        <p:nvSpPr>
          <p:cNvPr id="3" name="Місце для вмісту 2"/>
          <p:cNvSpPr>
            <a:spLocks noGrp="1"/>
          </p:cNvSpPr>
          <p:nvPr>
            <p:ph idx="1"/>
          </p:nvPr>
        </p:nvSpPr>
        <p:spPr>
          <a:xfrm>
            <a:off x="815280" y="1623392"/>
            <a:ext cx="8077200" cy="5334000"/>
          </a:xfrm>
        </p:spPr>
        <p:txBody>
          <a:bodyPr/>
          <a:lstStyle/>
          <a:p>
            <a:r>
              <a:rPr lang="uk-UA" dirty="0" err="1" smtClean="0"/>
              <a:t>Если</a:t>
            </a:r>
            <a:r>
              <a:rPr lang="uk-UA" dirty="0" smtClean="0"/>
              <a:t> </a:t>
            </a:r>
            <a:r>
              <a:rPr lang="uk-UA" dirty="0" err="1" smtClean="0"/>
              <a:t>необходимо</a:t>
            </a:r>
            <a:r>
              <a:rPr lang="uk-UA" dirty="0" smtClean="0"/>
              <a:t> </a:t>
            </a:r>
            <a:r>
              <a:rPr lang="uk-UA" dirty="0" err="1" smtClean="0"/>
              <a:t>передать</a:t>
            </a:r>
            <a:r>
              <a:rPr lang="uk-UA" dirty="0" smtClean="0"/>
              <a:t> </a:t>
            </a:r>
            <a:r>
              <a:rPr lang="uk-UA" dirty="0" err="1" smtClean="0"/>
              <a:t>параметер</a:t>
            </a:r>
            <a:r>
              <a:rPr lang="uk-UA" dirty="0" smtClean="0"/>
              <a:t> – </a:t>
            </a:r>
            <a:r>
              <a:rPr lang="uk-UA" dirty="0" err="1" smtClean="0"/>
              <a:t>используем</a:t>
            </a:r>
            <a:r>
              <a:rPr lang="uk-UA" dirty="0" smtClean="0"/>
              <a:t> </a:t>
            </a:r>
            <a:r>
              <a:rPr lang="uk-UA" dirty="0" err="1" smtClean="0"/>
              <a:t>перегружен</a:t>
            </a:r>
            <a:r>
              <a:rPr lang="ru-RU" dirty="0" err="1" smtClean="0"/>
              <a:t>ый</a:t>
            </a:r>
            <a:r>
              <a:rPr lang="ru-RU" dirty="0" smtClean="0"/>
              <a:t> конструктор</a:t>
            </a:r>
            <a:endParaRPr lang="en-US" dirty="0" smtClean="0"/>
          </a:p>
          <a:p>
            <a:endParaRPr lang="en-US" dirty="0"/>
          </a:p>
          <a:p>
            <a:endParaRPr lang="en-US" dirty="0" smtClean="0"/>
          </a:p>
          <a:p>
            <a:endParaRPr lang="en-US" dirty="0" smtClean="0"/>
          </a:p>
          <a:p>
            <a:r>
              <a:rPr lang="uk-UA" dirty="0" smtClean="0"/>
              <a:t>Для </a:t>
            </a:r>
            <a:r>
              <a:rPr lang="uk-UA" dirty="0" err="1" smtClean="0"/>
              <a:t>получения</a:t>
            </a:r>
            <a:r>
              <a:rPr lang="uk-UA" dirty="0" smtClean="0"/>
              <a:t> </a:t>
            </a:r>
            <a:r>
              <a:rPr lang="uk-UA" dirty="0" err="1" smtClean="0"/>
              <a:t>результатов</a:t>
            </a:r>
            <a:r>
              <a:rPr lang="uk-UA" dirty="0" smtClean="0"/>
              <a:t> </a:t>
            </a:r>
            <a:r>
              <a:rPr lang="uk-UA" dirty="0" err="1" smtClean="0"/>
              <a:t>используем</a:t>
            </a:r>
            <a:r>
              <a:rPr lang="uk-UA" dirty="0" smtClean="0"/>
              <a:t> </a:t>
            </a:r>
            <a:r>
              <a:rPr lang="en-US" dirty="0" smtClean="0"/>
              <a:t>Task&lt;T&gt;</a:t>
            </a:r>
            <a:endParaRPr lang="uk-UA"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729855"/>
            <a:ext cx="550545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4653136"/>
            <a:ext cx="485775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9430643"/>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Cancelling task</a:t>
            </a:r>
            <a:endParaRPr lang="uk-UA" dirty="0"/>
          </a:p>
        </p:txBody>
      </p:sp>
      <p:sp>
        <p:nvSpPr>
          <p:cNvPr id="3" name="Місце для вмісту 2"/>
          <p:cNvSpPr>
            <a:spLocks noGrp="1"/>
          </p:cNvSpPr>
          <p:nvPr>
            <p:ph idx="1"/>
          </p:nvPr>
        </p:nvSpPr>
        <p:spPr>
          <a:xfrm>
            <a:off x="815280" y="1391269"/>
            <a:ext cx="8077200" cy="5782147"/>
          </a:xfrm>
        </p:spPr>
        <p:txBody>
          <a:bodyPr/>
          <a:lstStyle/>
          <a:p>
            <a:r>
              <a:rPr lang="uk-UA" dirty="0" smtClean="0"/>
              <a:t>Для </a:t>
            </a:r>
            <a:r>
              <a:rPr lang="uk-UA" dirty="0" err="1" smtClean="0"/>
              <a:t>отмен</a:t>
            </a:r>
            <a:r>
              <a:rPr lang="ru-RU" dirty="0" smtClean="0"/>
              <a:t>ы используется </a:t>
            </a:r>
            <a:r>
              <a:rPr lang="en-US" dirty="0" err="1" smtClean="0"/>
              <a:t>CancellationTokenSource</a:t>
            </a:r>
            <a:r>
              <a:rPr lang="ru-RU" dirty="0" smtClean="0"/>
              <a:t> и </a:t>
            </a:r>
            <a:r>
              <a:rPr lang="en-US" dirty="0" err="1" smtClean="0"/>
              <a:t>CancellationToken</a:t>
            </a:r>
            <a:endParaRPr lang="ru-RU" dirty="0" smtClean="0"/>
          </a:p>
          <a:p>
            <a:endParaRPr lang="ru-RU" dirty="0"/>
          </a:p>
          <a:p>
            <a:endParaRPr lang="ru-RU" dirty="0" smtClean="0"/>
          </a:p>
          <a:p>
            <a:endParaRPr lang="ru-RU" dirty="0"/>
          </a:p>
          <a:p>
            <a:endParaRPr lang="ru-RU" dirty="0" smtClean="0"/>
          </a:p>
          <a:p>
            <a:endParaRPr lang="ru-RU" dirty="0"/>
          </a:p>
          <a:p>
            <a:endParaRPr lang="ru-RU" dirty="0" smtClean="0"/>
          </a:p>
          <a:p>
            <a:r>
              <a:rPr lang="uk-UA" dirty="0" err="1" smtClean="0"/>
              <a:t>Можно</a:t>
            </a:r>
            <a:r>
              <a:rPr lang="uk-UA" dirty="0" smtClean="0"/>
              <a:t> </a:t>
            </a:r>
            <a:r>
              <a:rPr lang="uk-UA" dirty="0" err="1" smtClean="0"/>
              <a:t>использовать</a:t>
            </a:r>
            <a:r>
              <a:rPr lang="uk-UA" dirty="0" smtClean="0"/>
              <a:t> </a:t>
            </a:r>
            <a:r>
              <a:rPr lang="en-US" dirty="0" err="1" smtClean="0"/>
              <a:t>token.WaitHandle</a:t>
            </a:r>
            <a:r>
              <a:rPr lang="en-US" dirty="0" smtClean="0"/>
              <a:t> </a:t>
            </a:r>
            <a:r>
              <a:rPr lang="uk-UA" dirty="0" err="1" smtClean="0"/>
              <a:t>или</a:t>
            </a:r>
            <a:r>
              <a:rPr lang="uk-UA" dirty="0" smtClean="0"/>
              <a:t> делегат </a:t>
            </a:r>
            <a:r>
              <a:rPr lang="en-US" dirty="0" err="1"/>
              <a:t>token.Register</a:t>
            </a:r>
            <a:r>
              <a:rPr lang="en-US" dirty="0"/>
              <a:t>(() =&gt; { </a:t>
            </a:r>
            <a:r>
              <a:rPr lang="uk-UA" dirty="0" smtClean="0"/>
              <a:t>… </a:t>
            </a:r>
            <a:r>
              <a:rPr lang="en-US" dirty="0" smtClean="0"/>
              <a:t>});</a:t>
            </a:r>
            <a:endParaRPr lang="en-US" dirty="0"/>
          </a:p>
          <a:p>
            <a:endParaRPr lang="uk-UA"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458938"/>
            <a:ext cx="7553325"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1677718"/>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Waiting for task</a:t>
            </a:r>
            <a:endParaRPr lang="uk-UA" dirty="0"/>
          </a:p>
        </p:txBody>
      </p:sp>
      <p:graphicFrame>
        <p:nvGraphicFramePr>
          <p:cNvPr id="5" name="Місце для вмісту 4"/>
          <p:cNvGraphicFramePr>
            <a:graphicFrameLocks noGrp="1"/>
          </p:cNvGraphicFramePr>
          <p:nvPr>
            <p:ph idx="1"/>
            <p:extLst>
              <p:ext uri="{D42A27DB-BD31-4B8C-83A1-F6EECF244321}">
                <p14:modId xmlns:p14="http://schemas.microsoft.com/office/powerpoint/2010/main" val="4192507784"/>
              </p:ext>
            </p:extLst>
          </p:nvPr>
        </p:nvGraphicFramePr>
        <p:xfrm>
          <a:off x="838200" y="1196752"/>
          <a:ext cx="8077200"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2552351"/>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Exceptions handling</a:t>
            </a:r>
            <a:endParaRPr lang="uk-UA" dirty="0"/>
          </a:p>
        </p:txBody>
      </p:sp>
      <p:sp>
        <p:nvSpPr>
          <p:cNvPr id="3" name="Місце для вмісту 2"/>
          <p:cNvSpPr>
            <a:spLocks noGrp="1"/>
          </p:cNvSpPr>
          <p:nvPr>
            <p:ph idx="1"/>
          </p:nvPr>
        </p:nvSpPr>
        <p:spPr>
          <a:xfrm>
            <a:off x="838200" y="1507901"/>
            <a:ext cx="8077200" cy="4297363"/>
          </a:xfrm>
        </p:spPr>
        <p:txBody>
          <a:bodyPr/>
          <a:lstStyle/>
          <a:p>
            <a:r>
              <a:rPr lang="uk-UA" dirty="0" smtClean="0"/>
              <a:t>В</a:t>
            </a:r>
            <a:r>
              <a:rPr lang="ru-RU" dirty="0" err="1" smtClean="0"/>
              <a:t>ызваем</a:t>
            </a:r>
            <a:r>
              <a:rPr lang="ru-RU" dirty="0" smtClean="0"/>
              <a:t> «триггеры»</a:t>
            </a:r>
          </a:p>
          <a:p>
            <a:pPr lvl="1"/>
            <a:r>
              <a:rPr lang="en-US" dirty="0" err="1"/>
              <a:t>T</a:t>
            </a:r>
            <a:r>
              <a:rPr lang="en-US" dirty="0" err="1" smtClean="0"/>
              <a:t>ask.Wait</a:t>
            </a:r>
            <a:r>
              <a:rPr lang="en-US" dirty="0"/>
              <a:t>(), </a:t>
            </a:r>
            <a:r>
              <a:rPr lang="en-US" dirty="0" err="1"/>
              <a:t>Task.WaitAll</a:t>
            </a:r>
            <a:r>
              <a:rPr lang="en-US" dirty="0"/>
              <a:t>(), </a:t>
            </a:r>
            <a:r>
              <a:rPr lang="en-US" dirty="0" smtClean="0"/>
              <a:t>…, </a:t>
            </a:r>
            <a:r>
              <a:rPr lang="en-US" dirty="0" err="1" smtClean="0"/>
              <a:t>Task.Result</a:t>
            </a:r>
            <a:endParaRPr lang="en-US" dirty="0"/>
          </a:p>
          <a:p>
            <a:r>
              <a:rPr lang="uk-UA" dirty="0" err="1" smtClean="0"/>
              <a:t>Отлавливаем</a:t>
            </a:r>
            <a:r>
              <a:rPr lang="uk-UA" dirty="0" smtClean="0"/>
              <a:t> </a:t>
            </a:r>
            <a:r>
              <a:rPr lang="en-US" dirty="0" err="1" smtClean="0"/>
              <a:t>AggregateException</a:t>
            </a:r>
            <a:endParaRPr lang="uk-UA" dirty="0" smtClean="0"/>
          </a:p>
          <a:p>
            <a:r>
              <a:rPr lang="uk-UA" dirty="0" err="1" smtClean="0"/>
              <a:t>Просматриваем</a:t>
            </a:r>
            <a:r>
              <a:rPr lang="uk-UA" dirty="0" smtClean="0"/>
              <a:t> </a:t>
            </a:r>
            <a:r>
              <a:rPr lang="en-US" dirty="0" err="1" smtClean="0"/>
              <a:t>AggregateException</a:t>
            </a:r>
            <a:r>
              <a:rPr lang="ru-RU" dirty="0" smtClean="0"/>
              <a:t>.</a:t>
            </a:r>
            <a:r>
              <a:rPr lang="en-US" dirty="0"/>
              <a:t> </a:t>
            </a:r>
            <a:r>
              <a:rPr lang="en-US" dirty="0" err="1"/>
              <a:t>InnerExceptions</a:t>
            </a:r>
            <a:endParaRPr lang="ru-RU" dirty="0" smtClean="0"/>
          </a:p>
          <a:p>
            <a:pPr lvl="1"/>
            <a:endParaRPr lang="uk-UA"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992" y="4188668"/>
            <a:ext cx="9372600"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2414475"/>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Exceptions handling</a:t>
            </a:r>
            <a:endParaRPr lang="uk-UA" dirty="0"/>
          </a:p>
        </p:txBody>
      </p:sp>
      <p:sp>
        <p:nvSpPr>
          <p:cNvPr id="3" name="Місце для вмісту 2"/>
          <p:cNvSpPr>
            <a:spLocks noGrp="1"/>
          </p:cNvSpPr>
          <p:nvPr>
            <p:ph idx="1"/>
          </p:nvPr>
        </p:nvSpPr>
        <p:spPr/>
        <p:txBody>
          <a:bodyPr/>
          <a:lstStyle/>
          <a:p>
            <a:r>
              <a:rPr lang="en-US" dirty="0" err="1"/>
              <a:t>AggregateException.Handle</a:t>
            </a:r>
            <a:r>
              <a:rPr lang="en-US" dirty="0"/>
              <a:t>() </a:t>
            </a:r>
            <a:endParaRPr lang="uk-UA"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420888"/>
            <a:ext cx="71532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4736130"/>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Exceptions handling</a:t>
            </a:r>
            <a:endParaRPr lang="uk-UA" dirty="0"/>
          </a:p>
        </p:txBody>
      </p:sp>
      <p:sp>
        <p:nvSpPr>
          <p:cNvPr id="3" name="Місце для вмісту 2"/>
          <p:cNvSpPr>
            <a:spLocks noGrp="1"/>
          </p:cNvSpPr>
          <p:nvPr>
            <p:ph idx="1"/>
          </p:nvPr>
        </p:nvSpPr>
        <p:spPr/>
        <p:txBody>
          <a:bodyPr/>
          <a:lstStyle/>
          <a:p>
            <a:r>
              <a:rPr lang="uk-UA" dirty="0" err="1" smtClean="0"/>
              <a:t>Используем</a:t>
            </a:r>
            <a:r>
              <a:rPr lang="uk-UA" dirty="0" smtClean="0"/>
              <a:t> </a:t>
            </a:r>
            <a:r>
              <a:rPr lang="uk-UA" dirty="0" err="1" smtClean="0"/>
              <a:t>свойства</a:t>
            </a:r>
            <a:r>
              <a:rPr lang="uk-UA" dirty="0" smtClean="0"/>
              <a:t> </a:t>
            </a:r>
            <a:r>
              <a:rPr lang="en-US" dirty="0" smtClean="0"/>
              <a:t>Task – </a:t>
            </a:r>
            <a:r>
              <a:rPr lang="en-US" dirty="0" err="1" smtClean="0"/>
              <a:t>IsCompleted</a:t>
            </a:r>
            <a:r>
              <a:rPr lang="en-US" dirty="0" smtClean="0"/>
              <a:t>, </a:t>
            </a:r>
            <a:r>
              <a:rPr lang="en-US" dirty="0" err="1" smtClean="0"/>
              <a:t>IsFaulted</a:t>
            </a:r>
            <a:r>
              <a:rPr lang="en-US" dirty="0" smtClean="0"/>
              <a:t>, Is Cancelled</a:t>
            </a:r>
            <a:endParaRPr lang="uk-UA"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783929"/>
            <a:ext cx="803910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510069"/>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Exceptions handling</a:t>
            </a:r>
            <a:endParaRPr lang="uk-UA" dirty="0"/>
          </a:p>
        </p:txBody>
      </p:sp>
      <p:sp>
        <p:nvSpPr>
          <p:cNvPr id="3" name="Місце для вмісту 2"/>
          <p:cNvSpPr>
            <a:spLocks noGrp="1"/>
          </p:cNvSpPr>
          <p:nvPr>
            <p:ph idx="1"/>
          </p:nvPr>
        </p:nvSpPr>
        <p:spPr/>
        <p:txBody>
          <a:bodyPr/>
          <a:lstStyle/>
          <a:p>
            <a:r>
              <a:rPr lang="uk-UA" dirty="0" err="1" smtClean="0"/>
              <a:t>Используя</a:t>
            </a:r>
            <a:r>
              <a:rPr lang="uk-UA" dirty="0" smtClean="0"/>
              <a:t> </a:t>
            </a:r>
            <a:r>
              <a:rPr lang="en-US" dirty="0" err="1" smtClean="0"/>
              <a:t>TaskScheduler</a:t>
            </a:r>
            <a:endParaRPr lang="uk-UA"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348880"/>
            <a:ext cx="8391525"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2492342"/>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ounded Rectangle 6"/>
          <p:cNvSpPr/>
          <p:nvPr/>
        </p:nvSpPr>
        <p:spPr bwMode="auto">
          <a:xfrm>
            <a:off x="5936373" y="3655949"/>
            <a:ext cx="2956107" cy="1430463"/>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endParaRPr>
          </a:p>
        </p:txBody>
      </p:sp>
      <p:sp>
        <p:nvSpPr>
          <p:cNvPr id="8" name="Rounded Rectangle 7"/>
          <p:cNvSpPr/>
          <p:nvPr/>
        </p:nvSpPr>
        <p:spPr bwMode="auto">
          <a:xfrm>
            <a:off x="5933752" y="1994943"/>
            <a:ext cx="2958728" cy="1598712"/>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4099" fontAlgn="base">
              <a:spcBef>
                <a:spcPct val="0"/>
              </a:spcBef>
              <a:spcAft>
                <a:spcPct val="0"/>
              </a:spcAft>
            </a:pPr>
            <a:endParaRPr lang="en-US" sz="2300" dirty="0" smtClean="0">
              <a:solidFill>
                <a:schemeClr val="tx1"/>
              </a:solidFill>
              <a:effectLst>
                <a:outerShdw blurRad="38100" dist="38100" dir="2700000" algn="tl">
                  <a:srgbClr val="000000">
                    <a:alpha val="43137"/>
                  </a:srgbClr>
                </a:outerShdw>
              </a:effectLst>
            </a:endParaRPr>
          </a:p>
        </p:txBody>
      </p:sp>
      <p:sp>
        <p:nvSpPr>
          <p:cNvPr id="9" name="Title 3"/>
          <p:cNvSpPr>
            <a:spLocks noGrp="1"/>
          </p:cNvSpPr>
          <p:nvPr/>
        </p:nvSpPr>
        <p:spPr>
          <a:xfrm>
            <a:off x="1047028" y="136010"/>
            <a:ext cx="7989468" cy="666385"/>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uk-UA" sz="4400" dirty="0">
                <a:solidFill>
                  <a:schemeClr val="accent6">
                    <a:lumMod val="75000"/>
                  </a:schemeClr>
                </a:solidFill>
                <a:ea typeface="+mj-ea"/>
                <a:cs typeface="+mj-cs"/>
              </a:rPr>
              <a:t>Нововведения в </a:t>
            </a:r>
            <a:r>
              <a:rPr lang="en-US" sz="4400" dirty="0">
                <a:solidFill>
                  <a:schemeClr val="accent6">
                    <a:lumMod val="75000"/>
                  </a:schemeClr>
                </a:solidFill>
                <a:ea typeface="+mj-ea"/>
                <a:cs typeface="+mj-cs"/>
              </a:rPr>
              <a:t>Parallel Computing</a:t>
            </a:r>
          </a:p>
        </p:txBody>
      </p:sp>
      <p:sp>
        <p:nvSpPr>
          <p:cNvPr id="10" name="Rounded Rectangle 9"/>
          <p:cNvSpPr/>
          <p:nvPr/>
        </p:nvSpPr>
        <p:spPr bwMode="auto">
          <a:xfrm>
            <a:off x="2391081" y="1994942"/>
            <a:ext cx="3461315" cy="2001151"/>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4099" fontAlgn="base">
              <a:spcBef>
                <a:spcPct val="0"/>
              </a:spcBef>
              <a:spcAft>
                <a:spcPct val="0"/>
              </a:spcAft>
            </a:pPr>
            <a:endParaRPr lang="en-US" sz="2300" dirty="0" smtClean="0">
              <a:solidFill>
                <a:schemeClr val="tx1"/>
              </a:solidFill>
              <a:effectLst>
                <a:outerShdw blurRad="38100" dist="38100" dir="2700000" algn="tl">
                  <a:srgbClr val="000000">
                    <a:alpha val="43137"/>
                  </a:srgbClr>
                </a:outerShdw>
              </a:effectLst>
            </a:endParaRPr>
          </a:p>
        </p:txBody>
      </p:sp>
      <p:sp>
        <p:nvSpPr>
          <p:cNvPr id="11" name="TextBox 6"/>
          <p:cNvSpPr txBox="1"/>
          <p:nvPr/>
        </p:nvSpPr>
        <p:spPr>
          <a:xfrm>
            <a:off x="6454064" y="2468514"/>
            <a:ext cx="1032931" cy="977724"/>
          </a:xfrm>
          <a:prstGeom prst="rect">
            <a:avLst/>
          </a:prstGeom>
        </p:spPr>
        <p:style>
          <a:lnRef idx="0">
            <a:schemeClr val="accent6"/>
          </a:lnRef>
          <a:fillRef idx="3">
            <a:schemeClr val="accent6"/>
          </a:fillRef>
          <a:effectRef idx="3">
            <a:schemeClr val="accent6"/>
          </a:effectRef>
          <a:fontRef idx="minor">
            <a:schemeClr val="lt1"/>
          </a:fontRef>
        </p:style>
        <p:txBody>
          <a:bodyPr wrap="square" rtlCol="0" anchor="ctr" anchorCtr="0">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600" b="1" dirty="0" smtClean="0">
                <a:solidFill>
                  <a:schemeClr val="tx1"/>
                </a:solidFill>
              </a:rPr>
              <a:t>Parallel Pattern Library</a:t>
            </a:r>
            <a:endParaRPr lang="en-US" sz="1600" b="1" dirty="0">
              <a:solidFill>
                <a:schemeClr val="tx1"/>
              </a:solidFill>
            </a:endParaRPr>
          </a:p>
        </p:txBody>
      </p:sp>
      <p:sp>
        <p:nvSpPr>
          <p:cNvPr id="12" name="Rounded Rectangle 11"/>
          <p:cNvSpPr/>
          <p:nvPr/>
        </p:nvSpPr>
        <p:spPr bwMode="auto">
          <a:xfrm>
            <a:off x="2393073" y="4135277"/>
            <a:ext cx="3461315" cy="951135"/>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endParaRPr>
          </a:p>
        </p:txBody>
      </p:sp>
      <p:sp>
        <p:nvSpPr>
          <p:cNvPr id="13" name="TextBox 8"/>
          <p:cNvSpPr txBox="1"/>
          <p:nvPr/>
        </p:nvSpPr>
        <p:spPr>
          <a:xfrm>
            <a:off x="6490641" y="4465620"/>
            <a:ext cx="2237851" cy="445008"/>
          </a:xfrm>
          <a:prstGeom prst="rect">
            <a:avLst/>
          </a:prstGeom>
        </p:spPr>
        <p:style>
          <a:lnRef idx="0">
            <a:schemeClr val="accent6"/>
          </a:lnRef>
          <a:fillRef idx="3">
            <a:schemeClr val="accent6"/>
          </a:fillRef>
          <a:effectRef idx="3">
            <a:schemeClr val="accent6"/>
          </a:effectRef>
          <a:fontRef idx="minor">
            <a:schemeClr val="lt1"/>
          </a:fontRef>
        </p:style>
        <p:txBody>
          <a:bodyPr wrap="square" rtlCol="0" anchor="ctr" anchorCtr="0">
            <a:norm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600" b="1" dirty="0" smtClean="0">
                <a:solidFill>
                  <a:schemeClr val="tx1"/>
                </a:solidFill>
              </a:rPr>
              <a:t>Resource Manager</a:t>
            </a:r>
            <a:endParaRPr lang="en-US" sz="1600" b="1" dirty="0">
              <a:solidFill>
                <a:schemeClr val="tx1"/>
              </a:solidFill>
            </a:endParaRPr>
          </a:p>
        </p:txBody>
      </p:sp>
      <p:sp>
        <p:nvSpPr>
          <p:cNvPr id="14" name="TextBox 9"/>
          <p:cNvSpPr txBox="1"/>
          <p:nvPr/>
        </p:nvSpPr>
        <p:spPr>
          <a:xfrm>
            <a:off x="6490641" y="3996094"/>
            <a:ext cx="2237851" cy="39713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nchor="ctr" anchorCtr="0">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600" b="1" dirty="0" smtClean="0">
                <a:solidFill>
                  <a:schemeClr val="tx1"/>
                </a:solidFill>
              </a:rPr>
              <a:t>Task Scheduler</a:t>
            </a:r>
            <a:endParaRPr lang="en-US" sz="1600" b="1" dirty="0">
              <a:solidFill>
                <a:schemeClr val="tx1"/>
              </a:solidFill>
            </a:endParaRPr>
          </a:p>
        </p:txBody>
      </p:sp>
      <p:sp>
        <p:nvSpPr>
          <p:cNvPr id="15" name="TextBox 10"/>
          <p:cNvSpPr txBox="1"/>
          <p:nvPr/>
        </p:nvSpPr>
        <p:spPr>
          <a:xfrm>
            <a:off x="2569034" y="3400799"/>
            <a:ext cx="2773952" cy="426258"/>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nchor="ctr" anchorCtr="0">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600" b="1" dirty="0" smtClean="0">
                <a:solidFill>
                  <a:schemeClr val="tx1"/>
                </a:solidFill>
              </a:rPr>
              <a:t>Task Parallel</a:t>
            </a:r>
            <a:r>
              <a:rPr lang="en-US" sz="1600" b="1" dirty="0">
                <a:solidFill>
                  <a:schemeClr val="tx1"/>
                </a:solidFill>
              </a:rPr>
              <a:t> </a:t>
            </a:r>
            <a:r>
              <a:rPr lang="en-US" sz="1600" b="1" dirty="0" smtClean="0">
                <a:solidFill>
                  <a:schemeClr val="tx1"/>
                </a:solidFill>
              </a:rPr>
              <a:t>Library</a:t>
            </a:r>
            <a:endParaRPr lang="en-US" sz="1600" b="1" dirty="0">
              <a:solidFill>
                <a:schemeClr val="tx1"/>
              </a:solidFill>
            </a:endParaRPr>
          </a:p>
        </p:txBody>
      </p:sp>
      <p:sp>
        <p:nvSpPr>
          <p:cNvPr id="16" name="TextBox 11"/>
          <p:cNvSpPr txBox="1"/>
          <p:nvPr/>
        </p:nvSpPr>
        <p:spPr>
          <a:xfrm>
            <a:off x="2569034" y="2903061"/>
            <a:ext cx="1811856" cy="426258"/>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nchor="ctr" anchorCtr="0">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600" b="1" dirty="0" smtClean="0">
                <a:solidFill>
                  <a:schemeClr val="tx1"/>
                </a:solidFill>
              </a:rPr>
              <a:t>Parallel LINQ</a:t>
            </a:r>
            <a:endParaRPr lang="en-US" sz="1600" b="1" dirty="0">
              <a:solidFill>
                <a:schemeClr val="tx1"/>
              </a:solidFill>
            </a:endParaRPr>
          </a:p>
        </p:txBody>
      </p:sp>
      <p:sp>
        <p:nvSpPr>
          <p:cNvPr id="17" name="Rounded Rectangle 16"/>
          <p:cNvSpPr/>
          <p:nvPr/>
        </p:nvSpPr>
        <p:spPr bwMode="auto">
          <a:xfrm>
            <a:off x="810224" y="5193201"/>
            <a:ext cx="7938240" cy="530423"/>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endParaRPr>
          </a:p>
        </p:txBody>
      </p:sp>
      <p:sp>
        <p:nvSpPr>
          <p:cNvPr id="18" name="TextBox 16"/>
          <p:cNvSpPr txBox="1"/>
          <p:nvPr/>
        </p:nvSpPr>
        <p:spPr>
          <a:xfrm>
            <a:off x="2887185" y="5298623"/>
            <a:ext cx="2687102" cy="367364"/>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nchor="ctr" anchorCtr="0">
            <a:norm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Threads</a:t>
            </a:r>
            <a:endParaRPr lang="en-US" dirty="0">
              <a:solidFill>
                <a:schemeClr val="tx1"/>
              </a:solidFill>
            </a:endParaRPr>
          </a:p>
        </p:txBody>
      </p:sp>
      <p:sp>
        <p:nvSpPr>
          <p:cNvPr id="20" name="TextBox 18"/>
          <p:cNvSpPr txBox="1"/>
          <p:nvPr/>
        </p:nvSpPr>
        <p:spPr>
          <a:xfrm>
            <a:off x="6388980" y="3655950"/>
            <a:ext cx="2339512" cy="307777"/>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r"/>
            <a:r>
              <a:rPr lang="en-US" sz="1400" b="1" dirty="0" smtClean="0">
                <a:solidFill>
                  <a:schemeClr val="accent2">
                    <a:lumMod val="75000"/>
                  </a:schemeClr>
                </a:solidFill>
              </a:rPr>
              <a:t>Native Concurrency Runtime</a:t>
            </a:r>
            <a:endParaRPr lang="en-US" sz="1400" b="1" dirty="0">
              <a:solidFill>
                <a:schemeClr val="accent2">
                  <a:lumMod val="75000"/>
                </a:schemeClr>
              </a:solidFill>
            </a:endParaRPr>
          </a:p>
        </p:txBody>
      </p:sp>
      <p:sp>
        <p:nvSpPr>
          <p:cNvPr id="21" name="TextBox 19"/>
          <p:cNvSpPr txBox="1"/>
          <p:nvPr/>
        </p:nvSpPr>
        <p:spPr>
          <a:xfrm>
            <a:off x="2507960" y="2067464"/>
            <a:ext cx="2940757" cy="307777"/>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1400" b="1" dirty="0" smtClean="0">
                <a:solidFill>
                  <a:schemeClr val="accent2">
                    <a:lumMod val="75000"/>
                  </a:schemeClr>
                </a:solidFill>
              </a:rPr>
              <a:t>Managed Libraries</a:t>
            </a:r>
            <a:endParaRPr lang="en-US" sz="1400" b="1" dirty="0">
              <a:solidFill>
                <a:schemeClr val="accent2">
                  <a:lumMod val="75000"/>
                </a:schemeClr>
              </a:solidFill>
            </a:endParaRPr>
          </a:p>
        </p:txBody>
      </p:sp>
      <p:sp>
        <p:nvSpPr>
          <p:cNvPr id="22" name="TextBox 21"/>
          <p:cNvSpPr txBox="1"/>
          <p:nvPr/>
        </p:nvSpPr>
        <p:spPr>
          <a:xfrm>
            <a:off x="2591252" y="4490300"/>
            <a:ext cx="2786643" cy="425312"/>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nchor="ctr" anchorCtr="0">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600" b="1" dirty="0" err="1" smtClean="0">
                <a:solidFill>
                  <a:schemeClr val="tx1"/>
                </a:solidFill>
              </a:rPr>
              <a:t>ThreadPool</a:t>
            </a:r>
            <a:endParaRPr lang="en-US" sz="1600" b="1" dirty="0">
              <a:solidFill>
                <a:schemeClr val="tx1"/>
              </a:solidFill>
            </a:endParaRPr>
          </a:p>
        </p:txBody>
      </p:sp>
      <p:sp>
        <p:nvSpPr>
          <p:cNvPr id="23" name="TextBox 24"/>
          <p:cNvSpPr txBox="1"/>
          <p:nvPr/>
        </p:nvSpPr>
        <p:spPr>
          <a:xfrm rot="5400000">
            <a:off x="4372617" y="3533192"/>
            <a:ext cx="2447099" cy="307777"/>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nchor="ctr" anchorCtr="0">
            <a:sp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400" b="1" dirty="0" smtClean="0">
                <a:solidFill>
                  <a:schemeClr val="tx1"/>
                </a:solidFill>
              </a:rPr>
              <a:t>Data Structures</a:t>
            </a:r>
            <a:endParaRPr lang="en-US" sz="1400" b="1" dirty="0">
              <a:solidFill>
                <a:schemeClr val="tx1"/>
              </a:solidFill>
            </a:endParaRPr>
          </a:p>
        </p:txBody>
      </p:sp>
      <p:sp>
        <p:nvSpPr>
          <p:cNvPr id="24" name="TextBox 25"/>
          <p:cNvSpPr txBox="1"/>
          <p:nvPr/>
        </p:nvSpPr>
        <p:spPr>
          <a:xfrm rot="16200000">
            <a:off x="4997380" y="3538174"/>
            <a:ext cx="2447098" cy="307777"/>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nchor="ctr" anchorCtr="0">
            <a:sp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400" b="1" dirty="0" smtClean="0">
                <a:solidFill>
                  <a:schemeClr val="tx1"/>
                </a:solidFill>
              </a:rPr>
              <a:t>Data Structures</a:t>
            </a:r>
            <a:endParaRPr lang="en-US" sz="1400" b="1" dirty="0">
              <a:solidFill>
                <a:schemeClr val="tx1"/>
              </a:solidFill>
            </a:endParaRPr>
          </a:p>
        </p:txBody>
      </p:sp>
      <p:sp>
        <p:nvSpPr>
          <p:cNvPr id="25" name="Rounded Rectangle 24"/>
          <p:cNvSpPr/>
          <p:nvPr/>
        </p:nvSpPr>
        <p:spPr bwMode="auto">
          <a:xfrm>
            <a:off x="822483" y="994545"/>
            <a:ext cx="1447800" cy="4005058"/>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4099" fontAlgn="base">
              <a:spcBef>
                <a:spcPct val="0"/>
              </a:spcBef>
              <a:spcAft>
                <a:spcPct val="0"/>
              </a:spcAft>
            </a:pPr>
            <a:endParaRPr lang="en-US" sz="2300" dirty="0" smtClean="0">
              <a:solidFill>
                <a:schemeClr val="tx1"/>
              </a:solidFill>
              <a:effectLst>
                <a:outerShdw blurRad="38100" dist="38100" dir="2700000" algn="tl">
                  <a:srgbClr val="000000">
                    <a:alpha val="43137"/>
                  </a:srgbClr>
                </a:outerShdw>
              </a:effectLst>
            </a:endParaRPr>
          </a:p>
        </p:txBody>
      </p:sp>
      <p:sp>
        <p:nvSpPr>
          <p:cNvPr id="26" name="TextBox 27"/>
          <p:cNvSpPr txBox="1"/>
          <p:nvPr/>
        </p:nvSpPr>
        <p:spPr>
          <a:xfrm>
            <a:off x="1221904" y="1062649"/>
            <a:ext cx="685800" cy="307777"/>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1400" b="1" dirty="0" smtClean="0">
                <a:solidFill>
                  <a:schemeClr val="accent2">
                    <a:lumMod val="75000"/>
                  </a:schemeClr>
                </a:solidFill>
              </a:rPr>
              <a:t>Tools</a:t>
            </a:r>
            <a:endParaRPr lang="en-US" sz="1400" b="1" dirty="0">
              <a:solidFill>
                <a:schemeClr val="accent2">
                  <a:lumMod val="75000"/>
                </a:schemeClr>
              </a:solidFill>
            </a:endParaRPr>
          </a:p>
        </p:txBody>
      </p:sp>
      <p:sp>
        <p:nvSpPr>
          <p:cNvPr id="27" name="TextBox 32"/>
          <p:cNvSpPr txBox="1"/>
          <p:nvPr/>
        </p:nvSpPr>
        <p:spPr>
          <a:xfrm>
            <a:off x="7629669" y="2463531"/>
            <a:ext cx="1098823" cy="977724"/>
          </a:xfrm>
          <a:prstGeom prst="rect">
            <a:avLst/>
          </a:prstGeom>
        </p:spPr>
        <p:style>
          <a:lnRef idx="0">
            <a:schemeClr val="accent6"/>
          </a:lnRef>
          <a:fillRef idx="3">
            <a:schemeClr val="accent6"/>
          </a:fillRef>
          <a:effectRef idx="3">
            <a:schemeClr val="accent6"/>
          </a:effectRef>
          <a:fontRef idx="minor">
            <a:schemeClr val="lt1"/>
          </a:fontRef>
        </p:style>
        <p:txBody>
          <a:bodyPr wrap="square" rtlCol="0" anchor="ctr" anchorCtr="0">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600" b="1" dirty="0" err="1" smtClean="0">
                <a:solidFill>
                  <a:schemeClr val="tx1"/>
                </a:solidFill>
              </a:rPr>
              <a:t>Async</a:t>
            </a:r>
            <a:endParaRPr lang="en-US" sz="1600" b="1" dirty="0" smtClean="0">
              <a:solidFill>
                <a:schemeClr val="tx1"/>
              </a:solidFill>
            </a:endParaRPr>
          </a:p>
          <a:p>
            <a:pPr algn="ctr"/>
            <a:r>
              <a:rPr lang="en-US" sz="1600" b="1" dirty="0" smtClean="0">
                <a:solidFill>
                  <a:schemeClr val="tx1"/>
                </a:solidFill>
              </a:rPr>
              <a:t>Agents</a:t>
            </a:r>
            <a:br>
              <a:rPr lang="en-US" sz="1600" b="1" dirty="0" smtClean="0">
                <a:solidFill>
                  <a:schemeClr val="tx1"/>
                </a:solidFill>
              </a:rPr>
            </a:br>
            <a:r>
              <a:rPr lang="en-US" sz="1600" b="1" dirty="0" smtClean="0">
                <a:solidFill>
                  <a:schemeClr val="tx1"/>
                </a:solidFill>
              </a:rPr>
              <a:t>Library</a:t>
            </a:r>
            <a:endParaRPr lang="en-US" sz="1600" b="1" dirty="0">
              <a:solidFill>
                <a:schemeClr val="tx1"/>
              </a:solidFill>
            </a:endParaRPr>
          </a:p>
        </p:txBody>
      </p:sp>
      <p:sp>
        <p:nvSpPr>
          <p:cNvPr id="28" name="TextBox 33"/>
          <p:cNvSpPr txBox="1"/>
          <p:nvPr/>
        </p:nvSpPr>
        <p:spPr>
          <a:xfrm>
            <a:off x="5653152" y="5293884"/>
            <a:ext cx="1637792" cy="367364"/>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nchor="ctr" anchorCtr="0">
            <a:norm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UMS Threads</a:t>
            </a:r>
            <a:endParaRPr lang="en-US" dirty="0">
              <a:solidFill>
                <a:schemeClr val="tx1"/>
              </a:solidFill>
            </a:endParaRPr>
          </a:p>
        </p:txBody>
      </p:sp>
      <p:sp>
        <p:nvSpPr>
          <p:cNvPr id="29" name="TextBox 38"/>
          <p:cNvSpPr txBox="1"/>
          <p:nvPr/>
        </p:nvSpPr>
        <p:spPr>
          <a:xfrm>
            <a:off x="947269" y="3593656"/>
            <a:ext cx="1178051" cy="1259426"/>
          </a:xfrm>
          <a:prstGeom prst="rect">
            <a:avLst/>
          </a:prstGeom>
          <a:ln/>
        </p:spPr>
        <p:style>
          <a:lnRef idx="0">
            <a:schemeClr val="accent4"/>
          </a:lnRef>
          <a:fillRef idx="3">
            <a:schemeClr val="accent4"/>
          </a:fillRef>
          <a:effectRef idx="3">
            <a:schemeClr val="accent4"/>
          </a:effectRef>
          <a:fontRef idx="minor">
            <a:schemeClr val="lt1"/>
          </a:fontRef>
        </p:style>
        <p:txBody>
          <a:bodyPr wrap="square" rtlCol="0" anchor="t" anchorCtr="0">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200" b="1" dirty="0" smtClean="0">
                <a:solidFill>
                  <a:srgbClr val="FFFFFF"/>
                </a:solidFill>
              </a:rPr>
              <a:t>Microsoft</a:t>
            </a:r>
          </a:p>
          <a:p>
            <a:pPr algn="ctr"/>
            <a:r>
              <a:rPr lang="en-US" sz="1200" b="1" dirty="0" smtClean="0">
                <a:solidFill>
                  <a:srgbClr val="FFFFFF"/>
                </a:solidFill>
              </a:rPr>
              <a:t>Research</a:t>
            </a:r>
            <a:endParaRPr lang="en-US" sz="1200" b="1" dirty="0">
              <a:solidFill>
                <a:srgbClr val="FFFFFF"/>
              </a:solidFill>
            </a:endParaRPr>
          </a:p>
        </p:txBody>
      </p:sp>
      <p:sp>
        <p:nvSpPr>
          <p:cNvPr id="30" name="TextBox 39"/>
          <p:cNvSpPr txBox="1"/>
          <p:nvPr/>
        </p:nvSpPr>
        <p:spPr>
          <a:xfrm>
            <a:off x="967918" y="1451662"/>
            <a:ext cx="1157402" cy="2061061"/>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nchor="t" anchorCtr="0">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363"/>
            <a:r>
              <a:rPr lang="en-US" sz="1200" b="1" dirty="0" smtClean="0">
                <a:solidFill>
                  <a:srgbClr val="FFFFFF"/>
                </a:solidFill>
              </a:rPr>
              <a:t>Visual Studio 2010</a:t>
            </a:r>
            <a:endParaRPr lang="en-US" sz="1200" b="1" dirty="0">
              <a:solidFill>
                <a:srgbClr val="FFFFFF"/>
              </a:solidFill>
            </a:endParaRPr>
          </a:p>
        </p:txBody>
      </p:sp>
      <p:sp>
        <p:nvSpPr>
          <p:cNvPr id="31" name="TextBox 29"/>
          <p:cNvSpPr txBox="1"/>
          <p:nvPr/>
        </p:nvSpPr>
        <p:spPr>
          <a:xfrm>
            <a:off x="1041199" y="1976208"/>
            <a:ext cx="1016098" cy="665528"/>
          </a:xfrm>
          <a:prstGeom prst="rect">
            <a:avLst/>
          </a:prstGeom>
          <a:ln/>
        </p:spPr>
        <p:style>
          <a:lnRef idx="0">
            <a:schemeClr val="accent2"/>
          </a:lnRef>
          <a:fillRef idx="1002">
            <a:schemeClr val="dk1"/>
          </a:fillRef>
          <a:effectRef idx="3">
            <a:schemeClr val="accent2"/>
          </a:effectRef>
          <a:fontRef idx="minor">
            <a:schemeClr val="lt1"/>
          </a:fontRef>
        </p:style>
        <p:txBody>
          <a:bodyPr wrap="square" rtlCol="0" anchor="ctr" anchorCtr="0">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363"/>
            <a:r>
              <a:rPr lang="en-US" sz="1200" b="1" dirty="0" smtClean="0">
                <a:solidFill>
                  <a:srgbClr val="FFFFFF"/>
                </a:solidFill>
              </a:rPr>
              <a:t>Parallel</a:t>
            </a:r>
          </a:p>
          <a:p>
            <a:pPr algn="ctr" defTabSz="914363"/>
            <a:r>
              <a:rPr lang="en-US" sz="1200" b="1" dirty="0" smtClean="0">
                <a:solidFill>
                  <a:srgbClr val="FFFFFF"/>
                </a:solidFill>
              </a:rPr>
              <a:t>Debugger Windows</a:t>
            </a:r>
            <a:endParaRPr lang="en-US" sz="1200" b="1" dirty="0">
              <a:solidFill>
                <a:srgbClr val="FFFFFF"/>
              </a:solidFill>
            </a:endParaRPr>
          </a:p>
        </p:txBody>
      </p:sp>
      <p:sp>
        <p:nvSpPr>
          <p:cNvPr id="32" name="TextBox 30"/>
          <p:cNvSpPr txBox="1"/>
          <p:nvPr/>
        </p:nvSpPr>
        <p:spPr>
          <a:xfrm>
            <a:off x="1041199" y="2758364"/>
            <a:ext cx="1016098" cy="625215"/>
          </a:xfrm>
          <a:prstGeom prst="rect">
            <a:avLst/>
          </a:prstGeom>
          <a:ln/>
        </p:spPr>
        <p:style>
          <a:lnRef idx="0">
            <a:schemeClr val="accent2"/>
          </a:lnRef>
          <a:fillRef idx="1002">
            <a:schemeClr val="dk1"/>
          </a:fillRef>
          <a:effectRef idx="3">
            <a:schemeClr val="accent2"/>
          </a:effectRef>
          <a:fontRef idx="minor">
            <a:schemeClr val="lt1"/>
          </a:fontRef>
        </p:style>
        <p:txBody>
          <a:bodyPr wrap="square" rtlCol="0" anchor="ctr" anchorCtr="0">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lvl="0" algn="ctr" defTabSz="914363"/>
            <a:r>
              <a:rPr lang="en-US" sz="1200" b="1" spc="-150" dirty="0" smtClean="0">
                <a:solidFill>
                  <a:srgbClr val="FFFFFF"/>
                </a:solidFill>
              </a:rPr>
              <a:t>Profiler Concurrency</a:t>
            </a:r>
          </a:p>
          <a:p>
            <a:pPr lvl="0" algn="ctr" defTabSz="914363"/>
            <a:r>
              <a:rPr lang="en-US" sz="1200" b="1" spc="-150" dirty="0" smtClean="0">
                <a:solidFill>
                  <a:srgbClr val="FFFFFF"/>
                </a:solidFill>
              </a:rPr>
              <a:t>Analysis</a:t>
            </a:r>
            <a:endParaRPr lang="en-US" sz="1200" b="1" spc="-150" dirty="0">
              <a:solidFill>
                <a:srgbClr val="FFFFFF"/>
              </a:solidFill>
            </a:endParaRPr>
          </a:p>
        </p:txBody>
      </p:sp>
      <p:sp>
        <p:nvSpPr>
          <p:cNvPr id="33" name="TextBox 40"/>
          <p:cNvSpPr txBox="1"/>
          <p:nvPr/>
        </p:nvSpPr>
        <p:spPr>
          <a:xfrm>
            <a:off x="1028245" y="4049692"/>
            <a:ext cx="1016098" cy="415927"/>
          </a:xfrm>
          <a:prstGeom prst="rect">
            <a:avLst/>
          </a:prstGeom>
          <a:ln/>
        </p:spPr>
        <p:style>
          <a:lnRef idx="0">
            <a:schemeClr val="accent2"/>
          </a:lnRef>
          <a:fillRef idx="1002">
            <a:schemeClr val="dk1"/>
          </a:fillRef>
          <a:effectRef idx="3">
            <a:schemeClr val="accent2"/>
          </a:effectRef>
          <a:fontRef idx="minor">
            <a:schemeClr val="lt1"/>
          </a:fontRef>
        </p:style>
        <p:txBody>
          <a:bodyPr wrap="square" rtlCol="0" anchor="ctr" anchorCtr="0">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200" b="1" dirty="0" smtClean="0">
                <a:solidFill>
                  <a:srgbClr val="FFFFFF"/>
                </a:solidFill>
              </a:rPr>
              <a:t>Race Detection</a:t>
            </a:r>
            <a:endParaRPr lang="en-US" sz="1200" b="1" dirty="0">
              <a:solidFill>
                <a:srgbClr val="FFFFFF"/>
              </a:solidFill>
            </a:endParaRPr>
          </a:p>
        </p:txBody>
      </p:sp>
      <p:sp>
        <p:nvSpPr>
          <p:cNvPr id="34" name="TextBox 41"/>
          <p:cNvSpPr txBox="1"/>
          <p:nvPr/>
        </p:nvSpPr>
        <p:spPr>
          <a:xfrm>
            <a:off x="1037184" y="4509673"/>
            <a:ext cx="1016098" cy="272797"/>
          </a:xfrm>
          <a:prstGeom prst="rect">
            <a:avLst/>
          </a:prstGeom>
          <a:ln/>
        </p:spPr>
        <p:style>
          <a:lnRef idx="0">
            <a:schemeClr val="accent2"/>
          </a:lnRef>
          <a:fillRef idx="1002">
            <a:schemeClr val="dk1"/>
          </a:fillRef>
          <a:effectRef idx="3">
            <a:schemeClr val="accent2"/>
          </a:effectRef>
          <a:fontRef idx="minor">
            <a:schemeClr val="lt1"/>
          </a:fontRef>
        </p:style>
        <p:txBody>
          <a:bodyPr wrap="square" rtlCol="0" anchor="ctr" anchorCtr="0">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200" b="1" dirty="0" smtClean="0">
                <a:solidFill>
                  <a:srgbClr val="FFFFFF"/>
                </a:solidFill>
              </a:rPr>
              <a:t>Fuzzing</a:t>
            </a:r>
            <a:endParaRPr lang="en-US" sz="1200" b="1" dirty="0">
              <a:solidFill>
                <a:srgbClr val="FFFFFF"/>
              </a:solidFill>
            </a:endParaRPr>
          </a:p>
        </p:txBody>
      </p:sp>
      <p:sp>
        <p:nvSpPr>
          <p:cNvPr id="35" name="Rounded Rectangle 34"/>
          <p:cNvSpPr/>
          <p:nvPr/>
        </p:nvSpPr>
        <p:spPr bwMode="auto">
          <a:xfrm>
            <a:off x="2384486" y="994545"/>
            <a:ext cx="3467910" cy="877811"/>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4099" fontAlgn="base">
              <a:spcBef>
                <a:spcPct val="0"/>
              </a:spcBef>
              <a:spcAft>
                <a:spcPct val="0"/>
              </a:spcAft>
            </a:pPr>
            <a:endParaRPr lang="en-US" sz="2300" dirty="0" smtClean="0">
              <a:solidFill>
                <a:schemeClr val="tx1"/>
              </a:solidFill>
              <a:effectLst>
                <a:outerShdw blurRad="38100" dist="38100" dir="2700000" algn="tl">
                  <a:srgbClr val="000000">
                    <a:alpha val="43137"/>
                  </a:srgbClr>
                </a:outerShdw>
              </a:effectLst>
            </a:endParaRPr>
          </a:p>
        </p:txBody>
      </p:sp>
      <p:sp>
        <p:nvSpPr>
          <p:cNvPr id="36" name="TextBox 44"/>
          <p:cNvSpPr txBox="1"/>
          <p:nvPr/>
        </p:nvSpPr>
        <p:spPr>
          <a:xfrm>
            <a:off x="4091738" y="1377367"/>
            <a:ext cx="1067725" cy="350222"/>
          </a:xfrm>
          <a:prstGeom prst="rect">
            <a:avLst/>
          </a:prstGeom>
          <a:ln/>
        </p:spPr>
        <p:style>
          <a:lnRef idx="0">
            <a:schemeClr val="accent4"/>
          </a:lnRef>
          <a:fillRef idx="3">
            <a:schemeClr val="accent4"/>
          </a:fillRef>
          <a:effectRef idx="3">
            <a:schemeClr val="accent4"/>
          </a:effectRef>
          <a:fontRef idx="minor">
            <a:schemeClr val="lt1"/>
          </a:fontRef>
        </p:style>
        <p:txBody>
          <a:bodyPr wrap="square" rtlCol="0" anchor="ctr" anchorCtr="0">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600" b="1" dirty="0" smtClean="0">
                <a:solidFill>
                  <a:schemeClr val="tx1"/>
                </a:solidFill>
              </a:rPr>
              <a:t>Axum</a:t>
            </a:r>
            <a:endParaRPr lang="en-US" sz="1600" b="1" dirty="0">
              <a:solidFill>
                <a:schemeClr val="tx1"/>
              </a:solidFill>
            </a:endParaRPr>
          </a:p>
        </p:txBody>
      </p:sp>
      <p:sp>
        <p:nvSpPr>
          <p:cNvPr id="37" name="TextBox 45"/>
          <p:cNvSpPr txBox="1"/>
          <p:nvPr/>
        </p:nvSpPr>
        <p:spPr>
          <a:xfrm>
            <a:off x="2591252" y="1377367"/>
            <a:ext cx="1364758" cy="338554"/>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nchor="ctr" anchorCtr="0">
            <a:sp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600" b="1" dirty="0" smtClean="0">
                <a:solidFill>
                  <a:schemeClr val="tx1"/>
                </a:solidFill>
              </a:rPr>
              <a:t>Visual F#</a:t>
            </a:r>
            <a:endParaRPr lang="en-US" sz="1600" b="1" dirty="0">
              <a:solidFill>
                <a:schemeClr val="tx1"/>
              </a:solidFill>
            </a:endParaRPr>
          </a:p>
        </p:txBody>
      </p:sp>
      <p:sp>
        <p:nvSpPr>
          <p:cNvPr id="38" name="TextBox 46"/>
          <p:cNvSpPr txBox="1"/>
          <p:nvPr/>
        </p:nvSpPr>
        <p:spPr>
          <a:xfrm>
            <a:off x="2485632" y="1026549"/>
            <a:ext cx="2940757" cy="307777"/>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1400" b="1" dirty="0" smtClean="0">
                <a:solidFill>
                  <a:schemeClr val="accent2">
                    <a:lumMod val="75000"/>
                  </a:schemeClr>
                </a:solidFill>
              </a:rPr>
              <a:t>Managed Languages</a:t>
            </a:r>
            <a:endParaRPr lang="en-US" sz="1400" b="1" dirty="0">
              <a:solidFill>
                <a:schemeClr val="accent2">
                  <a:lumMod val="75000"/>
                </a:schemeClr>
              </a:solidFill>
            </a:endParaRPr>
          </a:p>
        </p:txBody>
      </p:sp>
      <p:sp>
        <p:nvSpPr>
          <p:cNvPr id="39" name="TextBox 31"/>
          <p:cNvSpPr txBox="1"/>
          <p:nvPr/>
        </p:nvSpPr>
        <p:spPr>
          <a:xfrm>
            <a:off x="4501667" y="2446390"/>
            <a:ext cx="856764" cy="426257"/>
          </a:xfrm>
          <a:prstGeom prst="rect">
            <a:avLst/>
          </a:prstGeom>
          <a:ln/>
        </p:spPr>
        <p:style>
          <a:lnRef idx="0">
            <a:schemeClr val="accent4"/>
          </a:lnRef>
          <a:fillRef idx="3">
            <a:schemeClr val="accent4"/>
          </a:fillRef>
          <a:effectRef idx="3">
            <a:schemeClr val="accent4"/>
          </a:effectRef>
          <a:fontRef idx="minor">
            <a:schemeClr val="lt1"/>
          </a:fontRef>
        </p:style>
        <p:txBody>
          <a:bodyPr wrap="square" rtlCol="0" anchor="ctr" anchorCtr="0">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600" b="1" dirty="0" smtClean="0">
                <a:solidFill>
                  <a:schemeClr val="tx1"/>
                </a:solidFill>
              </a:rPr>
              <a:t>Rx</a:t>
            </a:r>
            <a:endParaRPr lang="en-US" sz="1600" b="1" dirty="0">
              <a:solidFill>
                <a:schemeClr val="tx1"/>
              </a:solidFill>
            </a:endParaRPr>
          </a:p>
        </p:txBody>
      </p:sp>
      <p:sp>
        <p:nvSpPr>
          <p:cNvPr id="40" name="TextBox 34"/>
          <p:cNvSpPr txBox="1"/>
          <p:nvPr/>
        </p:nvSpPr>
        <p:spPr>
          <a:xfrm>
            <a:off x="6490641" y="2052122"/>
            <a:ext cx="1762086" cy="307777"/>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r"/>
            <a:r>
              <a:rPr lang="en-US" sz="1400" b="1" dirty="0" smtClean="0">
                <a:solidFill>
                  <a:schemeClr val="accent2">
                    <a:lumMod val="75000"/>
                  </a:schemeClr>
                </a:solidFill>
              </a:rPr>
              <a:t>Native Libraries</a:t>
            </a:r>
            <a:endParaRPr lang="en-US" sz="1400" b="1" dirty="0">
              <a:solidFill>
                <a:schemeClr val="accent2">
                  <a:lumMod val="75000"/>
                </a:schemeClr>
              </a:solidFill>
            </a:endParaRPr>
          </a:p>
        </p:txBody>
      </p:sp>
      <p:sp>
        <p:nvSpPr>
          <p:cNvPr id="41" name="TextBox 36"/>
          <p:cNvSpPr txBox="1"/>
          <p:nvPr/>
        </p:nvSpPr>
        <p:spPr>
          <a:xfrm>
            <a:off x="2514194" y="4182523"/>
            <a:ext cx="2940757" cy="307777"/>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1400" b="1" dirty="0" smtClean="0">
                <a:solidFill>
                  <a:schemeClr val="accent2">
                    <a:lumMod val="75000"/>
                  </a:schemeClr>
                </a:solidFill>
              </a:rPr>
              <a:t>Managed Concurrency Runtime</a:t>
            </a:r>
            <a:endParaRPr lang="en-US" sz="1400" b="1" dirty="0">
              <a:solidFill>
                <a:schemeClr val="accent2">
                  <a:lumMod val="75000"/>
                </a:schemeClr>
              </a:solidFill>
            </a:endParaRPr>
          </a:p>
        </p:txBody>
      </p:sp>
      <p:sp>
        <p:nvSpPr>
          <p:cNvPr id="42" name="TextBox 43"/>
          <p:cNvSpPr txBox="1"/>
          <p:nvPr/>
        </p:nvSpPr>
        <p:spPr>
          <a:xfrm>
            <a:off x="2571882" y="2424115"/>
            <a:ext cx="1823100" cy="414290"/>
          </a:xfrm>
          <a:prstGeom prst="rect">
            <a:avLst/>
          </a:prstGeom>
          <a:ln/>
        </p:spPr>
        <p:style>
          <a:lnRef idx="0">
            <a:schemeClr val="accent4"/>
          </a:lnRef>
          <a:fillRef idx="3">
            <a:schemeClr val="accent4"/>
          </a:fillRef>
          <a:effectRef idx="3">
            <a:schemeClr val="accent4"/>
          </a:effectRef>
          <a:fontRef idx="minor">
            <a:schemeClr val="lt1"/>
          </a:fontRef>
        </p:style>
        <p:txBody>
          <a:bodyPr wrap="square" rtlCol="0" anchor="ctr" anchorCtr="0">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600" b="1" dirty="0" err="1" smtClean="0">
                <a:solidFill>
                  <a:schemeClr val="tx1"/>
                </a:solidFill>
              </a:rPr>
              <a:t>DryadLINQ</a:t>
            </a:r>
            <a:endParaRPr lang="en-US" sz="1600" b="1" dirty="0">
              <a:solidFill>
                <a:schemeClr val="tx1"/>
              </a:solidFill>
            </a:endParaRPr>
          </a:p>
        </p:txBody>
      </p:sp>
      <p:grpSp>
        <p:nvGrpSpPr>
          <p:cNvPr id="43" name="Group 42"/>
          <p:cNvGrpSpPr/>
          <p:nvPr/>
        </p:nvGrpSpPr>
        <p:grpSpPr>
          <a:xfrm>
            <a:off x="1141578" y="6209654"/>
            <a:ext cx="6833764" cy="263159"/>
            <a:chOff x="1060426" y="6418539"/>
            <a:chExt cx="6833764" cy="263159"/>
          </a:xfrm>
        </p:grpSpPr>
        <p:sp>
          <p:nvSpPr>
            <p:cNvPr id="59" name="Title 1"/>
            <p:cNvSpPr txBox="1">
              <a:spLocks/>
            </p:cNvSpPr>
            <p:nvPr/>
          </p:nvSpPr>
          <p:spPr>
            <a:xfrm>
              <a:off x="1060426" y="6454669"/>
              <a:ext cx="706187" cy="166199"/>
            </a:xfrm>
            <a:prstGeom prst="rect">
              <a:avLst/>
            </a:prstGeom>
          </p:spPr>
          <p:txBody>
            <a:bodyPr vert="horz" wrap="square" lIns="0" tIns="0" rIns="0" bIns="0" rtlCol="0" anchor="ctr" anchorCtr="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2813" rtl="0" eaLnBrk="1" fontAlgn="base" latinLnBrk="0" hangingPunct="1">
                <a:lnSpc>
                  <a:spcPct val="90000"/>
                </a:lnSpc>
                <a:spcBef>
                  <a:spcPct val="0"/>
                </a:spcBef>
                <a:spcAft>
                  <a:spcPct val="0"/>
                </a:spcAft>
                <a:buClrTx/>
                <a:buSzTx/>
                <a:buFontTx/>
                <a:buNone/>
                <a:tabLst/>
                <a:defRPr/>
              </a:pPr>
              <a:r>
                <a:rPr lang="uk-UA" sz="1200" b="1" dirty="0" smtClean="0">
                  <a:cs typeface="Arial" charset="0"/>
                </a:rPr>
                <a:t>Легенда</a:t>
              </a:r>
              <a:r>
                <a:rPr kumimoji="0" lang="en-US" sz="1200" b="1" i="0" u="none" strike="noStrike" kern="1200" normalizeH="0" baseline="0" noProof="0" dirty="0" smtClean="0">
                  <a:uLnTx/>
                  <a:uFillTx/>
                  <a:ea typeface="+mn-ea"/>
                  <a:cs typeface="Arial" charset="0"/>
                </a:rPr>
                <a:t>:</a:t>
              </a:r>
              <a:endParaRPr kumimoji="0" lang="en-US" sz="1200" b="1" i="0" u="none" strike="noStrike" kern="120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ea typeface="+mn-ea"/>
                <a:cs typeface="Arial" charset="0"/>
              </a:endParaRPr>
            </a:p>
          </p:txBody>
        </p:sp>
        <p:sp>
          <p:nvSpPr>
            <p:cNvPr id="60" name="TextBox 51"/>
            <p:cNvSpPr txBox="1"/>
            <p:nvPr/>
          </p:nvSpPr>
          <p:spPr>
            <a:xfrm>
              <a:off x="1799404" y="6420088"/>
              <a:ext cx="1788798" cy="261610"/>
            </a:xfrm>
            <a:prstGeom prst="rect">
              <a:avLst/>
            </a:prstGeom>
            <a:ln/>
          </p:spPr>
          <p:style>
            <a:lnRef idx="1">
              <a:schemeClr val="accent4"/>
            </a:lnRef>
            <a:fillRef idx="3">
              <a:schemeClr val="accent4"/>
            </a:fillRef>
            <a:effectRef idx="2">
              <a:schemeClr val="accent4"/>
            </a:effectRef>
            <a:fontRef idx="minor">
              <a:schemeClr val="lt1"/>
            </a:fontRef>
          </p:style>
          <p:txBody>
            <a:bodyPr wrap="square" rtlCol="0" anchor="ctr" anchorCtr="0">
              <a:sp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100" b="1" dirty="0" smtClean="0">
                  <a:solidFill>
                    <a:schemeClr val="tx1"/>
                  </a:solidFill>
                </a:rPr>
                <a:t>Research / Incubation</a:t>
              </a:r>
              <a:endParaRPr lang="en-US" sz="1100" b="1" dirty="0">
                <a:solidFill>
                  <a:schemeClr val="tx1"/>
                </a:solidFill>
              </a:endParaRPr>
            </a:p>
          </p:txBody>
        </p:sp>
        <p:sp>
          <p:nvSpPr>
            <p:cNvPr id="61" name="TextBox 54"/>
            <p:cNvSpPr txBox="1"/>
            <p:nvPr/>
          </p:nvSpPr>
          <p:spPr>
            <a:xfrm>
              <a:off x="3688197" y="6420088"/>
              <a:ext cx="2023575" cy="261610"/>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nchor="ctr" anchorCtr="0">
              <a:sp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100" b="1" dirty="0" smtClean="0">
                  <a:solidFill>
                    <a:schemeClr val="tx1"/>
                  </a:solidFill>
                </a:rPr>
                <a:t>Visual Studio 2010 / .NET 4</a:t>
              </a:r>
              <a:endParaRPr lang="en-US" sz="1100" b="1" dirty="0">
                <a:solidFill>
                  <a:schemeClr val="tx1"/>
                </a:solidFill>
              </a:endParaRPr>
            </a:p>
          </p:txBody>
        </p:sp>
        <p:sp>
          <p:nvSpPr>
            <p:cNvPr id="62" name="TextBox 55"/>
            <p:cNvSpPr txBox="1"/>
            <p:nvPr/>
          </p:nvSpPr>
          <p:spPr>
            <a:xfrm>
              <a:off x="5811766" y="6418539"/>
              <a:ext cx="2082424" cy="263159"/>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nchor="ctr" anchorCtr="0">
              <a:norm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100" b="1" dirty="0" smtClean="0">
                  <a:solidFill>
                    <a:schemeClr val="tx1"/>
                  </a:solidFill>
                </a:rPr>
                <a:t>Windows 7 / Server 2008 R2</a:t>
              </a:r>
              <a:endParaRPr lang="en-US" sz="1100" b="1" dirty="0">
                <a:solidFill>
                  <a:schemeClr val="tx1"/>
                </a:solidFill>
              </a:endParaRPr>
            </a:p>
          </p:txBody>
        </p:sp>
      </p:grpSp>
      <p:sp>
        <p:nvSpPr>
          <p:cNvPr id="44" name="TextBox 53"/>
          <p:cNvSpPr txBox="1"/>
          <p:nvPr/>
        </p:nvSpPr>
        <p:spPr>
          <a:xfrm>
            <a:off x="964706" y="5283068"/>
            <a:ext cx="1826134" cy="367364"/>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nchor="ctr" anchorCtr="0">
            <a:norm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HPC Server</a:t>
            </a:r>
            <a:endParaRPr lang="en-US" dirty="0">
              <a:solidFill>
                <a:schemeClr val="tx1"/>
              </a:solidFill>
            </a:endParaRPr>
          </a:p>
        </p:txBody>
      </p:sp>
      <p:sp>
        <p:nvSpPr>
          <p:cNvPr id="56" name="TextBox 80"/>
          <p:cNvSpPr txBox="1"/>
          <p:nvPr/>
        </p:nvSpPr>
        <p:spPr>
          <a:xfrm>
            <a:off x="7506967" y="5220695"/>
            <a:ext cx="1090600" cy="523220"/>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1400" b="1" dirty="0" smtClean="0">
                <a:solidFill>
                  <a:schemeClr val="accent2">
                    <a:lumMod val="75000"/>
                  </a:schemeClr>
                </a:solidFill>
              </a:rPr>
              <a:t>Operating System</a:t>
            </a:r>
            <a:endParaRPr lang="en-US" sz="1400" b="1" dirty="0">
              <a:solidFill>
                <a:schemeClr val="accent2">
                  <a:lumMod val="75000"/>
                </a:schemeClr>
              </a:solidFill>
            </a:endParaRPr>
          </a:p>
        </p:txBody>
      </p:sp>
    </p:spTree>
    <p:custDataLst>
      <p:tags r:id="rId1"/>
    </p:custDataLst>
    <p:extLst>
      <p:ext uri="{BB962C8B-B14F-4D97-AF65-F5344CB8AC3E}">
        <p14:creationId xmlns:p14="http://schemas.microsoft.com/office/powerpoint/2010/main" val="2763772178"/>
      </p:ext>
    </p:ext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Task continuation</a:t>
            </a:r>
            <a:endParaRPr lang="uk-UA" dirty="0"/>
          </a:p>
        </p:txBody>
      </p:sp>
      <p:sp>
        <p:nvSpPr>
          <p:cNvPr id="3" name="Місце для вмісту 2"/>
          <p:cNvSpPr>
            <a:spLocks noGrp="1"/>
          </p:cNvSpPr>
          <p:nvPr>
            <p:ph idx="1"/>
          </p:nvPr>
        </p:nvSpPr>
        <p:spPr>
          <a:xfrm>
            <a:off x="827584" y="1340768"/>
            <a:ext cx="8077200" cy="4752528"/>
          </a:xfrm>
        </p:spPr>
        <p:txBody>
          <a:bodyPr>
            <a:normAutofit/>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endParaRPr lang="en-US" dirty="0" smtClean="0"/>
          </a:p>
          <a:p>
            <a:r>
              <a:rPr lang="en-US" dirty="0" smtClean="0"/>
              <a:t>Continuation</a:t>
            </a:r>
            <a:r>
              <a:rPr lang="uk-UA" dirty="0" smtClean="0"/>
              <a:t> </a:t>
            </a:r>
            <a:r>
              <a:rPr lang="en-US" dirty="0" smtClean="0"/>
              <a:t>“one to many”</a:t>
            </a:r>
            <a:endParaRPr lang="uk-UA" dirty="0" smtClean="0"/>
          </a:p>
          <a:p>
            <a:r>
              <a:rPr lang="en-US" dirty="0" smtClean="0"/>
              <a:t>“many to one”, “any to one”</a:t>
            </a:r>
          </a:p>
          <a:p>
            <a:pPr lvl="1"/>
            <a:r>
              <a:rPr lang="en-US" dirty="0" err="1" smtClean="0"/>
              <a:t>ContinueWhenAll</a:t>
            </a:r>
            <a:r>
              <a:rPr lang="en-US" dirty="0" smtClean="0"/>
              <a:t>, </a:t>
            </a:r>
            <a:r>
              <a:rPr lang="en-US" dirty="0" err="1" smtClean="0"/>
              <a:t>ContinueWenAny</a:t>
            </a:r>
            <a:endParaRPr lang="en-US" dirty="0"/>
          </a:p>
          <a:p>
            <a:endParaRPr lang="en-US" dirty="0" smtClean="0"/>
          </a:p>
          <a:p>
            <a:endParaRPr lang="en-US" dirty="0"/>
          </a:p>
          <a:p>
            <a:endParaRPr lang="en-US" dirty="0" smtClean="0"/>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628800"/>
            <a:ext cx="778192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360233"/>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Selective task continuation</a:t>
            </a:r>
            <a:endParaRPr lang="uk-UA" dirty="0"/>
          </a:p>
        </p:txBody>
      </p:sp>
      <p:sp>
        <p:nvSpPr>
          <p:cNvPr id="3" name="Місце для вмісту 2"/>
          <p:cNvSpPr>
            <a:spLocks noGrp="1"/>
          </p:cNvSpPr>
          <p:nvPr>
            <p:ph idx="1"/>
          </p:nvPr>
        </p:nvSpPr>
        <p:spPr/>
        <p:txBody>
          <a:bodyPr/>
          <a:lstStyle/>
          <a:p>
            <a:endParaRPr lang="uk-UA"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93329"/>
            <a:ext cx="6638925"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2566877"/>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Nested detached (child) tasks</a:t>
            </a:r>
            <a:endParaRPr lang="uk-UA" dirty="0"/>
          </a:p>
        </p:txBody>
      </p:sp>
      <p:sp>
        <p:nvSpPr>
          <p:cNvPr id="3" name="Місце для вмісту 2"/>
          <p:cNvSpPr>
            <a:spLocks noGrp="1"/>
          </p:cNvSpPr>
          <p:nvPr>
            <p:ph idx="1"/>
          </p:nvPr>
        </p:nvSpPr>
        <p:spPr/>
        <p:txBody>
          <a:bodyPr/>
          <a:lstStyle/>
          <a:p>
            <a:r>
              <a:rPr lang="en-US" dirty="0"/>
              <a:t>D</a:t>
            </a:r>
            <a:r>
              <a:rPr lang="en-US" dirty="0" smtClean="0"/>
              <a:t>etached child tasks == </a:t>
            </a:r>
            <a:r>
              <a:rPr lang="ru-RU" dirty="0"/>
              <a:t>обычные вложенные таски</a:t>
            </a:r>
            <a:endParaRPr lang="en-US" dirty="0" smtClean="0"/>
          </a:p>
          <a:p>
            <a:endParaRPr lang="uk-UA"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753072"/>
            <a:ext cx="66579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4543071"/>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Nested </a:t>
            </a:r>
            <a:r>
              <a:rPr lang="en-US" dirty="0" smtClean="0"/>
              <a:t>attached (child</a:t>
            </a:r>
            <a:r>
              <a:rPr lang="en-US" dirty="0"/>
              <a:t>) tasks</a:t>
            </a:r>
            <a:endParaRPr lang="uk-UA" dirty="0"/>
          </a:p>
        </p:txBody>
      </p:sp>
      <p:sp>
        <p:nvSpPr>
          <p:cNvPr id="3" name="Місце для вмісту 2"/>
          <p:cNvSpPr>
            <a:spLocks noGrp="1"/>
          </p:cNvSpPr>
          <p:nvPr>
            <p:ph idx="1"/>
          </p:nvPr>
        </p:nvSpPr>
        <p:spPr>
          <a:xfrm>
            <a:off x="395536" y="1628800"/>
            <a:ext cx="8748464" cy="2595464"/>
          </a:xfrm>
        </p:spPr>
        <p:txBody>
          <a:bodyPr>
            <a:normAutofit/>
          </a:bodyPr>
          <a:lstStyle/>
          <a:p>
            <a:r>
              <a:rPr lang="en-US" sz="2800" dirty="0" smtClean="0"/>
              <a:t>Attached tasks</a:t>
            </a:r>
          </a:p>
          <a:p>
            <a:pPr lvl="1"/>
            <a:r>
              <a:rPr lang="uk-UA" sz="2600" dirty="0" smtClean="0"/>
              <a:t>Родитель </a:t>
            </a:r>
            <a:r>
              <a:rPr lang="uk-UA" sz="2600" dirty="0" err="1" smtClean="0"/>
              <a:t>ждет</a:t>
            </a:r>
            <a:r>
              <a:rPr lang="uk-UA" sz="2600" dirty="0" smtClean="0"/>
              <a:t> </a:t>
            </a:r>
            <a:r>
              <a:rPr lang="uk-UA" sz="2600" dirty="0" err="1" smtClean="0"/>
              <a:t>пока</a:t>
            </a:r>
            <a:r>
              <a:rPr lang="uk-UA" sz="2600" dirty="0" smtClean="0"/>
              <a:t> </a:t>
            </a:r>
            <a:r>
              <a:rPr lang="uk-UA" sz="2600" dirty="0" err="1" smtClean="0"/>
              <a:t>завершится</a:t>
            </a:r>
            <a:r>
              <a:rPr lang="uk-UA" sz="2600" dirty="0" smtClean="0"/>
              <a:t> задача</a:t>
            </a:r>
          </a:p>
          <a:p>
            <a:pPr lvl="1"/>
            <a:r>
              <a:rPr lang="uk-UA" sz="2600" dirty="0" smtClean="0"/>
              <a:t>Родитель </a:t>
            </a:r>
            <a:r>
              <a:rPr lang="uk-UA" sz="2600" dirty="0" err="1" smtClean="0"/>
              <a:t>возбуждает</a:t>
            </a:r>
            <a:r>
              <a:rPr lang="uk-UA" sz="2600" dirty="0" smtClean="0"/>
              <a:t> </a:t>
            </a:r>
            <a:r>
              <a:rPr lang="uk-UA" sz="2600" dirty="0" err="1" smtClean="0"/>
              <a:t>исключения</a:t>
            </a:r>
            <a:r>
              <a:rPr lang="uk-UA" sz="2600" dirty="0" smtClean="0"/>
              <a:t> </a:t>
            </a:r>
            <a:r>
              <a:rPr lang="uk-UA" sz="2600" dirty="0" err="1" smtClean="0"/>
              <a:t>вложенной</a:t>
            </a:r>
            <a:r>
              <a:rPr lang="uk-UA" sz="2600" dirty="0" smtClean="0"/>
              <a:t> </a:t>
            </a:r>
            <a:r>
              <a:rPr lang="uk-UA" sz="2600" dirty="0" err="1" smtClean="0"/>
              <a:t>задачи</a:t>
            </a:r>
            <a:endParaRPr lang="uk-UA" sz="2600" dirty="0" smtClean="0"/>
          </a:p>
          <a:p>
            <a:pPr lvl="1"/>
            <a:r>
              <a:rPr lang="uk-UA" sz="2600" dirty="0" smtClean="0"/>
              <a:t>Статус </a:t>
            </a:r>
            <a:r>
              <a:rPr lang="uk-UA" sz="2600" dirty="0" err="1" smtClean="0"/>
              <a:t>родительской</a:t>
            </a:r>
            <a:r>
              <a:rPr lang="uk-UA" sz="2600" dirty="0" smtClean="0"/>
              <a:t> </a:t>
            </a:r>
            <a:r>
              <a:rPr lang="uk-UA" sz="2600" dirty="0" err="1" smtClean="0"/>
              <a:t>задачи</a:t>
            </a:r>
            <a:r>
              <a:rPr lang="uk-UA" sz="2600" dirty="0" smtClean="0"/>
              <a:t> </a:t>
            </a:r>
            <a:r>
              <a:rPr lang="uk-UA" sz="2600" dirty="0" err="1" smtClean="0"/>
              <a:t>зависит</a:t>
            </a:r>
            <a:r>
              <a:rPr lang="uk-UA" sz="2600" dirty="0" smtClean="0"/>
              <a:t> от </a:t>
            </a:r>
            <a:r>
              <a:rPr lang="uk-UA" sz="2600" dirty="0" err="1" smtClean="0"/>
              <a:t>вложенной</a:t>
            </a:r>
            <a:endParaRPr lang="uk-UA" sz="26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524" y="3626693"/>
            <a:ext cx="681990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139593"/>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Task scheduler</a:t>
            </a:r>
            <a:endParaRPr lang="uk-UA" dirty="0"/>
          </a:p>
        </p:txBody>
      </p:sp>
      <p:sp>
        <p:nvSpPr>
          <p:cNvPr id="4" name="Rounded Rectangle 3"/>
          <p:cNvSpPr/>
          <p:nvPr/>
        </p:nvSpPr>
        <p:spPr bwMode="auto">
          <a:xfrm>
            <a:off x="1438494" y="2846616"/>
            <a:ext cx="1948543" cy="1077685"/>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91436" tIns="45718" rIns="91436" bIns="45718" anchor="ctr"/>
          <a:lstStyle/>
          <a:p>
            <a:pPr algn="ctr" defTabSz="914099" fontAlgn="auto">
              <a:spcBef>
                <a:spcPts val="0"/>
              </a:spcBef>
              <a:spcAft>
                <a:spcPts val="0"/>
              </a:spcAft>
              <a:defRPr/>
            </a:pPr>
            <a:r>
              <a:rPr lang="en-US" sz="4000" b="1" dirty="0">
                <a:solidFill>
                  <a:schemeClr val="tx1"/>
                </a:solidFill>
              </a:rPr>
              <a:t>Task</a:t>
            </a:r>
          </a:p>
        </p:txBody>
      </p:sp>
      <p:sp>
        <p:nvSpPr>
          <p:cNvPr id="5" name="Rounded Rectangle 4"/>
          <p:cNvSpPr/>
          <p:nvPr/>
        </p:nvSpPr>
        <p:spPr bwMode="auto">
          <a:xfrm>
            <a:off x="5009008" y="2846388"/>
            <a:ext cx="3462338" cy="1077912"/>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91436" tIns="45718" rIns="91436" bIns="45718" anchor="ctr"/>
          <a:lstStyle/>
          <a:p>
            <a:pPr algn="ctr" defTabSz="914099" fontAlgn="auto">
              <a:spcBef>
                <a:spcPts val="0"/>
              </a:spcBef>
              <a:spcAft>
                <a:spcPts val="0"/>
              </a:spcAft>
              <a:defRPr/>
            </a:pPr>
            <a:r>
              <a:rPr lang="en-US" sz="4000" b="1" dirty="0" err="1">
                <a:solidFill>
                  <a:schemeClr val="tx1"/>
                </a:solidFill>
              </a:rPr>
              <a:t>TaskScheduler</a:t>
            </a:r>
            <a:endParaRPr lang="en-US" sz="4000" b="1" dirty="0">
              <a:solidFill>
                <a:schemeClr val="tx1"/>
              </a:solidFill>
            </a:endParaRPr>
          </a:p>
        </p:txBody>
      </p:sp>
      <p:grpSp>
        <p:nvGrpSpPr>
          <p:cNvPr id="6" name="Group 21"/>
          <p:cNvGrpSpPr>
            <a:grpSpLocks/>
          </p:cNvGrpSpPr>
          <p:nvPr/>
        </p:nvGrpSpPr>
        <p:grpSpPr bwMode="auto">
          <a:xfrm>
            <a:off x="665608" y="3924300"/>
            <a:ext cx="6073775" cy="1855788"/>
            <a:chOff x="304798" y="3924302"/>
            <a:chExt cx="6074230" cy="1856014"/>
          </a:xfrm>
        </p:grpSpPr>
        <p:sp>
          <p:nvSpPr>
            <p:cNvPr id="7" name="Rounded Rectangle 9"/>
            <p:cNvSpPr/>
            <p:nvPr/>
          </p:nvSpPr>
          <p:spPr bwMode="auto">
            <a:xfrm>
              <a:off x="304798" y="5040087"/>
              <a:ext cx="3156859" cy="740229"/>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91436" tIns="45718" rIns="91436" bIns="45718" anchor="ctr"/>
            <a:lstStyle/>
            <a:p>
              <a:pPr algn="ctr" defTabSz="914099" fontAlgn="auto">
                <a:spcBef>
                  <a:spcPts val="0"/>
                </a:spcBef>
                <a:spcAft>
                  <a:spcPts val="0"/>
                </a:spcAft>
                <a:defRPr/>
              </a:pPr>
              <a:r>
                <a:rPr lang="en-US" sz="2000" b="1" dirty="0" err="1">
                  <a:solidFill>
                    <a:schemeClr val="tx1"/>
                  </a:solidFill>
                </a:rPr>
                <a:t>ThreadPoolTaskScheduler</a:t>
              </a:r>
              <a:endParaRPr lang="en-US" sz="2000" b="1" dirty="0">
                <a:solidFill>
                  <a:schemeClr val="tx1"/>
                </a:solidFill>
              </a:endParaRPr>
            </a:p>
          </p:txBody>
        </p:sp>
        <p:cxnSp>
          <p:nvCxnSpPr>
            <p:cNvPr id="8" name="Straight Arrow Connector 12"/>
            <p:cNvCxnSpPr/>
            <p:nvPr/>
          </p:nvCxnSpPr>
          <p:spPr>
            <a:xfrm rot="5400000" flipH="1" flipV="1">
              <a:off x="3572885" y="2234309"/>
              <a:ext cx="1116149" cy="4496137"/>
            </a:xfrm>
            <a:prstGeom prst="straightConnector1">
              <a:avLst/>
            </a:prstGeom>
            <a:ln>
              <a:headEnd type="none" w="med" len="med"/>
              <a:tailEnd type="triangle" w="med" len="med"/>
            </a:ln>
          </p:spPr>
          <p:style>
            <a:lnRef idx="1">
              <a:schemeClr val="accent4"/>
            </a:lnRef>
            <a:fillRef idx="2">
              <a:schemeClr val="accent4"/>
            </a:fillRef>
            <a:effectRef idx="1">
              <a:schemeClr val="accent4"/>
            </a:effectRef>
            <a:fontRef idx="minor">
              <a:schemeClr val="dk1"/>
            </a:fontRef>
          </p:style>
        </p:cxnSp>
      </p:grpSp>
      <p:grpSp>
        <p:nvGrpSpPr>
          <p:cNvPr id="9" name="Group 22"/>
          <p:cNvGrpSpPr>
            <a:grpSpLocks/>
          </p:cNvGrpSpPr>
          <p:nvPr/>
        </p:nvGrpSpPr>
        <p:grpSpPr bwMode="auto">
          <a:xfrm>
            <a:off x="3866008" y="3924300"/>
            <a:ext cx="3254375" cy="1855788"/>
            <a:chOff x="3505199" y="3924302"/>
            <a:chExt cx="3254829" cy="1856014"/>
          </a:xfrm>
        </p:grpSpPr>
        <p:sp>
          <p:nvSpPr>
            <p:cNvPr id="10" name="Rounded Rectangle 7"/>
            <p:cNvSpPr/>
            <p:nvPr/>
          </p:nvSpPr>
          <p:spPr bwMode="auto">
            <a:xfrm>
              <a:off x="3505199" y="5040087"/>
              <a:ext cx="3254829" cy="740229"/>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91436" tIns="45718" rIns="91436" bIns="45718" anchor="ctr"/>
            <a:lstStyle/>
            <a:p>
              <a:pPr algn="ctr" defTabSz="914099" fontAlgn="auto">
                <a:spcBef>
                  <a:spcPts val="0"/>
                </a:spcBef>
                <a:spcAft>
                  <a:spcPts val="0"/>
                </a:spcAft>
                <a:defRPr/>
              </a:pPr>
              <a:r>
                <a:rPr lang="en-US" sz="2000" b="1" dirty="0" err="1">
                  <a:solidFill>
                    <a:schemeClr val="tx1"/>
                  </a:solidFill>
                </a:rPr>
                <a:t>SynchronizationContext</a:t>
              </a:r>
              <a:endParaRPr lang="en-US" sz="2000" b="1" dirty="0">
                <a:solidFill>
                  <a:schemeClr val="tx1"/>
                </a:solidFill>
              </a:endParaRPr>
            </a:p>
            <a:p>
              <a:pPr algn="ctr" defTabSz="914099" fontAlgn="auto">
                <a:spcBef>
                  <a:spcPts val="0"/>
                </a:spcBef>
                <a:spcAft>
                  <a:spcPts val="0"/>
                </a:spcAft>
                <a:defRPr/>
              </a:pPr>
              <a:r>
                <a:rPr lang="en-US" sz="2000" b="1" dirty="0" err="1">
                  <a:solidFill>
                    <a:schemeClr val="tx1"/>
                  </a:solidFill>
                </a:rPr>
                <a:t>TaskScheduler</a:t>
              </a:r>
              <a:endParaRPr lang="en-US" sz="2000" b="1" dirty="0">
                <a:solidFill>
                  <a:schemeClr val="tx1"/>
                </a:solidFill>
              </a:endParaRPr>
            </a:p>
          </p:txBody>
        </p:sp>
        <p:cxnSp>
          <p:nvCxnSpPr>
            <p:cNvPr id="11" name="Straight Arrow Connector 14"/>
            <p:cNvCxnSpPr/>
            <p:nvPr/>
          </p:nvCxnSpPr>
          <p:spPr>
            <a:xfrm rot="5400000" flipH="1" flipV="1">
              <a:off x="5197720" y="3859196"/>
              <a:ext cx="1116149" cy="1246361"/>
            </a:xfrm>
            <a:prstGeom prst="straightConnector1">
              <a:avLst/>
            </a:prstGeom>
            <a:ln>
              <a:headEnd type="none" w="med" len="med"/>
              <a:tailEnd type="triangle" w="med" len="med"/>
            </a:ln>
          </p:spPr>
          <p:style>
            <a:lnRef idx="1">
              <a:schemeClr val="accent4"/>
            </a:lnRef>
            <a:fillRef idx="2">
              <a:schemeClr val="accent4"/>
            </a:fillRef>
            <a:effectRef idx="1">
              <a:schemeClr val="accent4"/>
            </a:effectRef>
            <a:fontRef idx="minor">
              <a:schemeClr val="dk1"/>
            </a:fontRef>
          </p:style>
        </p:cxnSp>
      </p:grpSp>
      <p:grpSp>
        <p:nvGrpSpPr>
          <p:cNvPr id="12" name="Group 23"/>
          <p:cNvGrpSpPr>
            <a:grpSpLocks/>
          </p:cNvGrpSpPr>
          <p:nvPr/>
        </p:nvGrpSpPr>
        <p:grpSpPr bwMode="auto">
          <a:xfrm>
            <a:off x="6739383" y="3924300"/>
            <a:ext cx="2297113" cy="1855788"/>
            <a:chOff x="6379029" y="3924301"/>
            <a:chExt cx="2296884" cy="1856015"/>
          </a:xfrm>
        </p:grpSpPr>
        <p:sp>
          <p:nvSpPr>
            <p:cNvPr id="13" name="Rounded Rectangle 8"/>
            <p:cNvSpPr/>
            <p:nvPr/>
          </p:nvSpPr>
          <p:spPr bwMode="auto">
            <a:xfrm>
              <a:off x="6802850" y="5040451"/>
              <a:ext cx="1873063" cy="739865"/>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91436" tIns="45718" rIns="91436" bIns="45718" anchor="ctr"/>
            <a:lstStyle/>
            <a:p>
              <a:pPr algn="ctr" defTabSz="914099" fontAlgn="auto">
                <a:spcBef>
                  <a:spcPts val="0"/>
                </a:spcBef>
                <a:spcAft>
                  <a:spcPts val="0"/>
                </a:spcAft>
                <a:defRPr/>
              </a:pPr>
              <a:r>
                <a:rPr lang="en-US" sz="2000" b="1" dirty="0">
                  <a:solidFill>
                    <a:schemeClr val="tx1"/>
                  </a:solidFill>
                </a:rPr>
                <a:t>Custom</a:t>
              </a:r>
            </a:p>
          </p:txBody>
        </p:sp>
        <p:cxnSp>
          <p:nvCxnSpPr>
            <p:cNvPr id="14" name="Straight Arrow Connector 16"/>
            <p:cNvCxnSpPr>
              <a:stCxn id="13" idx="0"/>
            </p:cNvCxnSpPr>
            <p:nvPr/>
          </p:nvCxnSpPr>
          <p:spPr>
            <a:xfrm rot="16200000" flipV="1">
              <a:off x="6501130" y="3802200"/>
              <a:ext cx="1116150" cy="1360352"/>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Group 20"/>
          <p:cNvGrpSpPr>
            <a:grpSpLocks/>
          </p:cNvGrpSpPr>
          <p:nvPr/>
        </p:nvGrpSpPr>
        <p:grpSpPr bwMode="auto">
          <a:xfrm>
            <a:off x="2413446" y="2514600"/>
            <a:ext cx="4827587" cy="555625"/>
            <a:chOff x="2051958" y="2514600"/>
            <a:chExt cx="4827813" cy="555171"/>
          </a:xfrm>
        </p:grpSpPr>
        <p:sp>
          <p:nvSpPr>
            <p:cNvPr id="16" name="Rectangle 5"/>
            <p:cNvSpPr/>
            <p:nvPr/>
          </p:nvSpPr>
          <p:spPr bwMode="auto">
            <a:xfrm>
              <a:off x="4147556" y="2514600"/>
              <a:ext cx="2732215" cy="55517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91436" tIns="45718" rIns="91436" bIns="45718" anchor="ctr"/>
            <a:lstStyle/>
            <a:p>
              <a:pPr algn="ctr" defTabSz="914099" fontAlgn="auto">
                <a:spcBef>
                  <a:spcPts val="0"/>
                </a:spcBef>
                <a:spcAft>
                  <a:spcPts val="0"/>
                </a:spcAft>
                <a:defRPr/>
              </a:pPr>
              <a:r>
                <a:rPr lang="en-US" sz="2000" b="1" dirty="0" err="1">
                  <a:solidFill>
                    <a:schemeClr val="tx1"/>
                  </a:solidFill>
                </a:rPr>
                <a:t>QueueTask</a:t>
              </a:r>
              <a:r>
                <a:rPr lang="en-US" sz="2000" b="1" dirty="0">
                  <a:solidFill>
                    <a:schemeClr val="tx1"/>
                  </a:solidFill>
                </a:rPr>
                <a:t>(Task t)</a:t>
              </a:r>
            </a:p>
          </p:txBody>
        </p:sp>
        <p:cxnSp>
          <p:nvCxnSpPr>
            <p:cNvPr id="17" name="Curved Connector 18"/>
            <p:cNvCxnSpPr>
              <a:endCxn id="16" idx="0"/>
            </p:cNvCxnSpPr>
            <p:nvPr/>
          </p:nvCxnSpPr>
          <p:spPr>
            <a:xfrm rot="5400000" flipH="1" flipV="1">
              <a:off x="3616656" y="949902"/>
              <a:ext cx="331517" cy="3460912"/>
            </a:xfrm>
            <a:prstGeom prst="curvedConnector3">
              <a:avLst>
                <a:gd name="adj1" fmla="val 168852"/>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670027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2000"/>
                                        <p:tgtEl>
                                          <p:spTgt spid="15"/>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nvSpPr>
        <p:spPr>
          <a:xfrm>
            <a:off x="857944" y="332656"/>
            <a:ext cx="7986464" cy="56784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4100" b="1" dirty="0">
                <a:solidFill>
                  <a:schemeClr val="accent1">
                    <a:satMod val="150000"/>
                  </a:schemeClr>
                </a:solidFill>
                <a:ea typeface="+mj-ea"/>
                <a:cs typeface="+mj-cs"/>
              </a:rPr>
              <a:t>Co-ordination data structures</a:t>
            </a:r>
            <a:endParaRPr lang="en-US" sz="4100" b="1" dirty="0">
              <a:solidFill>
                <a:schemeClr val="accent1">
                  <a:satMod val="150000"/>
                </a:schemeClr>
              </a:solidFill>
              <a:ea typeface="+mj-ea"/>
              <a:cs typeface="+mj-cs"/>
            </a:endParaRPr>
          </a:p>
        </p:txBody>
      </p:sp>
      <p:sp>
        <p:nvSpPr>
          <p:cNvPr id="9" name="Text Placeholder 2"/>
          <p:cNvSpPr>
            <a:spLocks noGrp="1"/>
          </p:cNvSpPr>
          <p:nvPr/>
        </p:nvSpPr>
        <p:spPr>
          <a:xfrm>
            <a:off x="857944" y="2492896"/>
            <a:ext cx="8610600" cy="4464496"/>
          </a:xfrm>
          <a:prstGeom prst="rect">
            <a:avLst/>
          </a:prstGeom>
        </p:spPr>
        <p:txBody>
          <a:bodyPr vert="horz" wrap="square" lIns="0" tIns="0" rIns="0" bIns="0" numCol="2" spcCol="182880" rtlCol="0">
            <a:normAutofit lnSpcReduction="10000"/>
          </a:bodyPr>
          <a:lstStyle>
            <a:lvl1pPr marL="460375" indent="-460375" algn="l" defTabSz="914363" rtl="0" eaLnBrk="1" latinLnBrk="0" hangingPunct="1">
              <a:lnSpc>
                <a:spcPct val="90000"/>
              </a:lnSpc>
              <a:spcBef>
                <a:spcPct val="20000"/>
              </a:spcBef>
              <a:buClr>
                <a:srgbClr val="C3D69B"/>
              </a:buClr>
              <a:buSzPct val="90000"/>
              <a:buFont typeface="Segoe UI" pitchFamily="34" charset="0"/>
              <a:buChar char="&gt;"/>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Clr>
                <a:srgbClr val="C3D69B"/>
              </a:buClr>
              <a:buSzPct val="90000"/>
              <a:buFont typeface="Segoe UI" pitchFamily="34" charset="0"/>
              <a:buChar char="&gt;"/>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Clr>
                <a:srgbClr val="C3D69B"/>
              </a:buClr>
              <a:buSzPct val="90000"/>
              <a:buFont typeface="Segoe UI" pitchFamily="34" charset="0"/>
              <a:buChar char="&gt;"/>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solidFill>
                  <a:schemeClr val="accent6">
                    <a:lumMod val="50000"/>
                  </a:schemeClr>
                </a:solidFill>
              </a:rPr>
              <a:t>Thread-safe, scalable collections</a:t>
            </a:r>
          </a:p>
          <a:p>
            <a:pPr lvl="1"/>
            <a:r>
              <a:rPr lang="en-US" sz="1600" dirty="0" err="1" smtClean="0"/>
              <a:t>IProducerConsumerCollection</a:t>
            </a:r>
            <a:r>
              <a:rPr lang="en-US" sz="1600" dirty="0" smtClean="0"/>
              <a:t>&lt;T&gt;</a:t>
            </a:r>
            <a:endParaRPr lang="en-US" sz="1400" dirty="0" smtClean="0"/>
          </a:p>
          <a:p>
            <a:pPr lvl="2"/>
            <a:r>
              <a:rPr lang="en-US" sz="1400" dirty="0" err="1" smtClean="0"/>
              <a:t>ConcurrentQueue</a:t>
            </a:r>
            <a:r>
              <a:rPr lang="en-US" sz="1400" dirty="0" smtClean="0"/>
              <a:t>&lt;T&gt;</a:t>
            </a:r>
          </a:p>
          <a:p>
            <a:pPr lvl="2"/>
            <a:r>
              <a:rPr lang="en-US" sz="1400" dirty="0" err="1" smtClean="0"/>
              <a:t>ConcurrentStack</a:t>
            </a:r>
            <a:r>
              <a:rPr lang="en-US" sz="1400" dirty="0" smtClean="0"/>
              <a:t>&lt;T&gt;</a:t>
            </a:r>
          </a:p>
          <a:p>
            <a:pPr lvl="2"/>
            <a:r>
              <a:rPr lang="en-US" sz="1400" dirty="0" err="1"/>
              <a:t>ConcurrentBag</a:t>
            </a:r>
            <a:r>
              <a:rPr lang="en-US" sz="1400" dirty="0"/>
              <a:t>&lt;T&gt;</a:t>
            </a:r>
            <a:endParaRPr lang="en-US" sz="1400" dirty="0" smtClean="0"/>
          </a:p>
          <a:p>
            <a:pPr lvl="1"/>
            <a:r>
              <a:rPr lang="en-US" sz="1600" dirty="0" err="1" smtClean="0"/>
              <a:t>ConcurrentDictionary</a:t>
            </a:r>
            <a:r>
              <a:rPr lang="en-US" sz="1600" dirty="0" smtClean="0"/>
              <a:t>&lt;</a:t>
            </a:r>
            <a:r>
              <a:rPr lang="en-US" sz="1600" dirty="0" err="1" smtClean="0"/>
              <a:t>TKey,TValue</a:t>
            </a:r>
            <a:r>
              <a:rPr lang="en-US" sz="1600" dirty="0" smtClean="0"/>
              <a:t>&gt;</a:t>
            </a:r>
          </a:p>
          <a:p>
            <a:pPr lvl="1"/>
            <a:endParaRPr lang="en-US" sz="1600" dirty="0" smtClean="0"/>
          </a:p>
          <a:p>
            <a:r>
              <a:rPr lang="en-US" sz="1800" dirty="0" smtClean="0">
                <a:solidFill>
                  <a:schemeClr val="accent6">
                    <a:lumMod val="50000"/>
                  </a:schemeClr>
                </a:solidFill>
              </a:rPr>
              <a:t>Phases and work exchange</a:t>
            </a:r>
          </a:p>
          <a:p>
            <a:pPr lvl="1"/>
            <a:r>
              <a:rPr lang="en-US" sz="1600" dirty="0"/>
              <a:t>Barrier </a:t>
            </a:r>
          </a:p>
          <a:p>
            <a:pPr lvl="1"/>
            <a:r>
              <a:rPr lang="en-US" sz="1600" dirty="0" err="1" smtClean="0"/>
              <a:t>BlockingCollection</a:t>
            </a:r>
            <a:r>
              <a:rPr lang="en-US" sz="1600" dirty="0" smtClean="0"/>
              <a:t>&lt;T</a:t>
            </a:r>
            <a:r>
              <a:rPr lang="en-US" sz="1600" dirty="0"/>
              <a:t>&gt;</a:t>
            </a:r>
          </a:p>
          <a:p>
            <a:pPr lvl="1"/>
            <a:r>
              <a:rPr lang="en-US" sz="1600" dirty="0" err="1"/>
              <a:t>CountdownEvent</a:t>
            </a:r>
            <a:r>
              <a:rPr lang="en-US" sz="1600" dirty="0"/>
              <a:t> </a:t>
            </a:r>
          </a:p>
          <a:p>
            <a:pPr marL="460375" lvl="1" indent="0">
              <a:buNone/>
            </a:pPr>
            <a:endParaRPr lang="en-US" sz="1600" dirty="0" smtClean="0"/>
          </a:p>
          <a:p>
            <a:r>
              <a:rPr lang="en-US" sz="1800" dirty="0">
                <a:solidFill>
                  <a:schemeClr val="accent6">
                    <a:lumMod val="50000"/>
                  </a:schemeClr>
                </a:solidFill>
              </a:rPr>
              <a:t>Partitioning</a:t>
            </a:r>
          </a:p>
          <a:p>
            <a:pPr lvl="1"/>
            <a:r>
              <a:rPr lang="en-US" sz="1600" dirty="0" smtClean="0"/>
              <a:t>{Orderable}</a:t>
            </a:r>
            <a:r>
              <a:rPr lang="en-US" sz="1600" dirty="0" err="1" smtClean="0"/>
              <a:t>Partitioner</a:t>
            </a:r>
            <a:r>
              <a:rPr lang="en-US" sz="1600" dirty="0" smtClean="0"/>
              <a:t>&lt;T&gt;</a:t>
            </a:r>
          </a:p>
          <a:p>
            <a:pPr lvl="2"/>
            <a:r>
              <a:rPr lang="en-US" sz="1400" dirty="0" err="1" smtClean="0"/>
              <a:t>Partitioner.Create</a:t>
            </a:r>
            <a:endParaRPr lang="en-US" sz="1400" dirty="0" smtClean="0"/>
          </a:p>
          <a:p>
            <a:endParaRPr lang="en-US" sz="1600" dirty="0" smtClean="0">
              <a:solidFill>
                <a:schemeClr val="accent1"/>
              </a:solidFill>
            </a:endParaRPr>
          </a:p>
          <a:p>
            <a:r>
              <a:rPr lang="en-US" sz="1800" dirty="0">
                <a:solidFill>
                  <a:schemeClr val="accent6">
                    <a:lumMod val="50000"/>
                  </a:schemeClr>
                </a:solidFill>
              </a:rPr>
              <a:t>Exception handling</a:t>
            </a:r>
          </a:p>
          <a:p>
            <a:pPr lvl="1"/>
            <a:r>
              <a:rPr lang="en-US" sz="1600" dirty="0" err="1" smtClean="0"/>
              <a:t>AggregateException</a:t>
            </a:r>
            <a:endParaRPr lang="en-US" sz="1600" dirty="0" smtClean="0"/>
          </a:p>
          <a:p>
            <a:r>
              <a:rPr lang="en-US" sz="1800" dirty="0">
                <a:solidFill>
                  <a:schemeClr val="accent6">
                    <a:lumMod val="50000"/>
                  </a:schemeClr>
                </a:solidFill>
              </a:rPr>
              <a:t>Initialization</a:t>
            </a:r>
          </a:p>
          <a:p>
            <a:pPr lvl="1"/>
            <a:r>
              <a:rPr lang="en-US" sz="1600" dirty="0" smtClean="0"/>
              <a:t>Lazy&lt;T&gt;</a:t>
            </a:r>
          </a:p>
          <a:p>
            <a:pPr lvl="2"/>
            <a:r>
              <a:rPr lang="en-US" sz="1400" dirty="0" err="1" smtClean="0"/>
              <a:t>LazyInitializer.EnsureInitialized</a:t>
            </a:r>
            <a:r>
              <a:rPr lang="en-US" sz="1400" dirty="0" smtClean="0"/>
              <a:t>&lt;T&gt;</a:t>
            </a:r>
            <a:endParaRPr lang="en-US" sz="1200" dirty="0" smtClean="0"/>
          </a:p>
          <a:p>
            <a:pPr lvl="1"/>
            <a:r>
              <a:rPr lang="en-US" sz="1600" dirty="0" err="1" smtClean="0"/>
              <a:t>ThreadLocal</a:t>
            </a:r>
            <a:r>
              <a:rPr lang="en-US" sz="1600" dirty="0" smtClean="0"/>
              <a:t>&lt;T&gt;</a:t>
            </a:r>
          </a:p>
          <a:p>
            <a:pPr lvl="1"/>
            <a:endParaRPr lang="en-US" sz="1600" dirty="0" smtClean="0"/>
          </a:p>
          <a:p>
            <a:r>
              <a:rPr lang="en-US" sz="1800" dirty="0">
                <a:solidFill>
                  <a:schemeClr val="accent6">
                    <a:lumMod val="50000"/>
                  </a:schemeClr>
                </a:solidFill>
              </a:rPr>
              <a:t>Locks</a:t>
            </a:r>
          </a:p>
          <a:p>
            <a:pPr lvl="1"/>
            <a:r>
              <a:rPr lang="en-US" sz="1600" dirty="0" err="1" smtClean="0"/>
              <a:t>ManualResetEventSlim</a:t>
            </a:r>
            <a:endParaRPr lang="en-US" sz="1600" dirty="0" smtClean="0"/>
          </a:p>
          <a:p>
            <a:pPr lvl="1"/>
            <a:r>
              <a:rPr lang="en-US" sz="1600" dirty="0" err="1" smtClean="0"/>
              <a:t>SemaphoreSlim</a:t>
            </a:r>
            <a:endParaRPr lang="en-US" sz="1600" dirty="0" smtClean="0"/>
          </a:p>
          <a:p>
            <a:pPr lvl="1"/>
            <a:r>
              <a:rPr lang="en-US" sz="1600" dirty="0" err="1" smtClean="0"/>
              <a:t>SpinLock</a:t>
            </a:r>
            <a:endParaRPr lang="en-US" sz="1600" dirty="0" smtClean="0"/>
          </a:p>
          <a:p>
            <a:pPr lvl="1"/>
            <a:r>
              <a:rPr lang="en-US" sz="1600" dirty="0" err="1" smtClean="0"/>
              <a:t>SpinWait</a:t>
            </a:r>
            <a:endParaRPr lang="en-US" sz="1600" dirty="0" smtClean="0"/>
          </a:p>
          <a:p>
            <a:pPr lvl="1"/>
            <a:endParaRPr lang="en-US" sz="1600" dirty="0" smtClean="0"/>
          </a:p>
          <a:p>
            <a:r>
              <a:rPr lang="en-US" sz="1800" dirty="0">
                <a:solidFill>
                  <a:schemeClr val="accent6">
                    <a:lumMod val="50000"/>
                  </a:schemeClr>
                </a:solidFill>
              </a:rPr>
              <a:t>Cancellation</a:t>
            </a:r>
          </a:p>
          <a:p>
            <a:pPr marL="620712" lvl="2" indent="-285750">
              <a:buSzPct val="120000"/>
            </a:pPr>
            <a:r>
              <a:rPr lang="en-US" sz="1600" dirty="0" err="1" smtClean="0"/>
              <a:t>CancellationToken</a:t>
            </a:r>
            <a:r>
              <a:rPr lang="en-US" sz="1600" dirty="0" smtClean="0"/>
              <a:t>{Source}</a:t>
            </a:r>
          </a:p>
          <a:p>
            <a:pPr marL="620712" lvl="2" indent="-285750">
              <a:buSzPct val="120000"/>
            </a:pPr>
            <a:endParaRPr lang="en-US" sz="1600" dirty="0" smtClean="0"/>
          </a:p>
          <a:p>
            <a:endParaRPr lang="en-US" sz="1600" dirty="0" smtClean="0"/>
          </a:p>
        </p:txBody>
      </p:sp>
      <p:sp>
        <p:nvSpPr>
          <p:cNvPr id="10" name="Text Placeholder 2"/>
          <p:cNvSpPr txBox="1">
            <a:spLocks/>
          </p:cNvSpPr>
          <p:nvPr/>
        </p:nvSpPr>
        <p:spPr bwMode="auto">
          <a:xfrm>
            <a:off x="827584" y="1578496"/>
            <a:ext cx="8382000" cy="914400"/>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77500" lnSpcReduction="20000"/>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461963" marR="0" lvl="0" indent="-461963" algn="l" defTabSz="912813" rtl="0" eaLnBrk="1" fontAlgn="base" latinLnBrk="0" hangingPunct="1">
              <a:lnSpc>
                <a:spcPct val="90000"/>
              </a:lnSpc>
              <a:spcBef>
                <a:spcPct val="20000"/>
              </a:spcBef>
              <a:spcAft>
                <a:spcPct val="0"/>
              </a:spcAft>
              <a:buClrTx/>
              <a:buSzTx/>
              <a:buFontTx/>
              <a:buBlip>
                <a:blip r:embed="rId4"/>
              </a:buBlip>
              <a:tabLst/>
              <a:defRPr/>
            </a:pPr>
            <a:r>
              <a:rPr lang="uk-UA" sz="3200" dirty="0" smtClean="0"/>
              <a:t>Использованы при разработке </a:t>
            </a:r>
            <a:r>
              <a:rPr lang="en-US" sz="3200" dirty="0" smtClean="0">
                <a:latin typeface="+mn-lt"/>
              </a:rPr>
              <a:t>PLINQ </a:t>
            </a:r>
            <a:r>
              <a:rPr lang="ru-RU" sz="3200" dirty="0" smtClean="0">
                <a:latin typeface="+mn-lt"/>
              </a:rPr>
              <a:t>и </a:t>
            </a:r>
            <a:r>
              <a:rPr lang="en-US" sz="3200" dirty="0" smtClean="0">
                <a:latin typeface="+mn-lt"/>
              </a:rPr>
              <a:t>TPL</a:t>
            </a:r>
          </a:p>
          <a:p>
            <a:pPr marL="461963" marR="0" lvl="0" indent="-461963" algn="l" defTabSz="912813" rtl="0" eaLnBrk="1" fontAlgn="base" latinLnBrk="0" hangingPunct="1">
              <a:lnSpc>
                <a:spcPct val="90000"/>
              </a:lnSpc>
              <a:spcBef>
                <a:spcPct val="20000"/>
              </a:spcBef>
              <a:spcAft>
                <a:spcPct val="0"/>
              </a:spcAft>
              <a:buClrTx/>
              <a:buSzTx/>
              <a:buFontTx/>
              <a:buBlip>
                <a:blip r:embed="rId4"/>
              </a:buBlip>
              <a:tabLst/>
              <a:defRPr/>
            </a:pPr>
            <a:r>
              <a:rPr lang="ru-RU" sz="3200" dirty="0" smtClean="0">
                <a:latin typeface="+mn-lt"/>
              </a:rPr>
              <a:t>Для того чтобы решать большинство задач в многопоточности</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ustDataLst>
      <p:tags r:id="rId1"/>
    </p:custDataLst>
    <p:extLst>
      <p:ext uri="{BB962C8B-B14F-4D97-AF65-F5344CB8AC3E}">
        <p14:creationId xmlns:p14="http://schemas.microsoft.com/office/powerpoint/2010/main" val="923222331"/>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dirty="0" err="1" smtClean="0"/>
              <a:t>Примитив</a:t>
            </a:r>
            <a:r>
              <a:rPr lang="ru-RU" dirty="0" smtClean="0"/>
              <a:t>ы синхронизации. </a:t>
            </a:r>
            <a:r>
              <a:rPr lang="en-US" b="1" dirty="0" err="1" smtClean="0"/>
              <a:t>SpinWait</a:t>
            </a:r>
            <a:r>
              <a:rPr lang="ru-RU" b="1" dirty="0" smtClean="0"/>
              <a:t>. </a:t>
            </a:r>
            <a:r>
              <a:rPr lang="en-US" b="1" dirty="0" err="1" smtClean="0"/>
              <a:t>SpinLock</a:t>
            </a:r>
            <a:endParaRPr lang="uk-UA" dirty="0"/>
          </a:p>
        </p:txBody>
      </p:sp>
      <p:sp>
        <p:nvSpPr>
          <p:cNvPr id="3" name="Місце для вмісту 2"/>
          <p:cNvSpPr>
            <a:spLocks noGrp="1"/>
          </p:cNvSpPr>
          <p:nvPr>
            <p:ph idx="1"/>
          </p:nvPr>
        </p:nvSpPr>
        <p:spPr>
          <a:xfrm>
            <a:off x="827584" y="1700808"/>
            <a:ext cx="8077200" cy="5001344"/>
          </a:xfrm>
        </p:spPr>
        <p:txBody>
          <a:bodyPr>
            <a:normAutofit/>
          </a:bodyPr>
          <a:lstStyle/>
          <a:p>
            <a:r>
              <a:rPr lang="uk-UA" dirty="0" smtClean="0"/>
              <a:t>В</a:t>
            </a:r>
            <a:r>
              <a:rPr lang="ru-RU" dirty="0" err="1" smtClean="0"/>
              <a:t>озможностью</a:t>
            </a:r>
            <a:r>
              <a:rPr lang="ru-RU" dirty="0" smtClean="0"/>
              <a:t> </a:t>
            </a:r>
            <a:r>
              <a:rPr lang="ru-RU" dirty="0"/>
              <a:t>ожидать, не переключая контекст </a:t>
            </a:r>
            <a:r>
              <a:rPr lang="ru-RU" dirty="0" smtClean="0"/>
              <a:t>(</a:t>
            </a:r>
            <a:r>
              <a:rPr lang="en-US" dirty="0" smtClean="0"/>
              <a:t>spin)</a:t>
            </a:r>
          </a:p>
          <a:p>
            <a:r>
              <a:rPr lang="ru-RU" dirty="0" smtClean="0"/>
              <a:t>Текущий поток </a:t>
            </a:r>
            <a:r>
              <a:rPr lang="ru-RU" dirty="0"/>
              <a:t>не передает управление </a:t>
            </a:r>
            <a:r>
              <a:rPr lang="ru-RU" dirty="0" smtClean="0"/>
              <a:t>планировщику. </a:t>
            </a:r>
            <a:r>
              <a:rPr lang="ru-RU" dirty="0"/>
              <a:t>Вместо этого, внутри метода </a:t>
            </a:r>
            <a:r>
              <a:rPr lang="ru-RU" dirty="0" err="1"/>
              <a:t>SpinWait</a:t>
            </a:r>
            <a:r>
              <a:rPr lang="ru-RU" dirty="0"/>
              <a:t>() запускается некий холостой </a:t>
            </a:r>
            <a:r>
              <a:rPr lang="ru-RU" dirty="0" smtClean="0"/>
              <a:t>цикл. </a:t>
            </a:r>
            <a:r>
              <a:rPr lang="ru-RU" dirty="0"/>
              <a:t>Число </a:t>
            </a:r>
            <a:r>
              <a:rPr lang="uk-UA" dirty="0" err="1" smtClean="0"/>
              <a:t>его</a:t>
            </a:r>
            <a:r>
              <a:rPr lang="uk-UA" dirty="0" smtClean="0"/>
              <a:t> </a:t>
            </a:r>
            <a:r>
              <a:rPr lang="ru-RU" dirty="0" smtClean="0"/>
              <a:t>итераций передается </a:t>
            </a:r>
            <a:r>
              <a:rPr lang="ru-RU" dirty="0"/>
              <a:t>в параметре метода</a:t>
            </a:r>
            <a:r>
              <a:rPr lang="ru-RU" dirty="0" smtClean="0"/>
              <a:t>.</a:t>
            </a:r>
          </a:p>
          <a:p>
            <a:r>
              <a:rPr lang="ru-RU" dirty="0" smtClean="0"/>
              <a:t>Переключение контекста дорогостоящая операция</a:t>
            </a:r>
            <a:endParaRPr lang="uk-UA" dirty="0"/>
          </a:p>
        </p:txBody>
      </p:sp>
    </p:spTree>
    <p:extLst>
      <p:ext uri="{BB962C8B-B14F-4D97-AF65-F5344CB8AC3E}">
        <p14:creationId xmlns:p14="http://schemas.microsoft.com/office/powerpoint/2010/main" val="3108281311"/>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49808" y="118872"/>
            <a:ext cx="8142672" cy="1636776"/>
          </a:xfrm>
        </p:spPr>
        <p:txBody>
          <a:bodyPr>
            <a:noAutofit/>
          </a:bodyPr>
          <a:lstStyle/>
          <a:p>
            <a:r>
              <a:rPr lang="uk-UA" sz="3600" dirty="0" err="1"/>
              <a:t>Примитив</a:t>
            </a:r>
            <a:r>
              <a:rPr lang="ru-RU" sz="3600" dirty="0"/>
              <a:t>ы синхронизации. </a:t>
            </a:r>
            <a:r>
              <a:rPr lang="en-US" sz="3600" b="1" dirty="0" err="1" smtClean="0"/>
              <a:t>ManualResetEventSlimSemaphoreSlim</a:t>
            </a:r>
            <a:r>
              <a:rPr lang="en-US" sz="3600" b="1" dirty="0"/>
              <a:t>, </a:t>
            </a:r>
            <a:r>
              <a:rPr lang="en-US" sz="3600" b="1" dirty="0" err="1"/>
              <a:t>CountDownEvent</a:t>
            </a:r>
            <a:endParaRPr lang="uk-UA" sz="3600" dirty="0"/>
          </a:p>
        </p:txBody>
      </p:sp>
      <p:sp>
        <p:nvSpPr>
          <p:cNvPr id="3" name="Місце для тексту 2"/>
          <p:cNvSpPr>
            <a:spLocks noGrp="1"/>
          </p:cNvSpPr>
          <p:nvPr>
            <p:ph type="body" idx="1"/>
          </p:nvPr>
        </p:nvSpPr>
        <p:spPr/>
        <p:txBody>
          <a:bodyPr/>
          <a:lstStyle/>
          <a:p>
            <a:endParaRPr lang="uk-UA"/>
          </a:p>
        </p:txBody>
      </p:sp>
      <p:graphicFrame>
        <p:nvGraphicFramePr>
          <p:cNvPr id="4" name="Місце для вмісту 3"/>
          <p:cNvGraphicFramePr>
            <a:graphicFrameLocks noGrp="1"/>
          </p:cNvGraphicFramePr>
          <p:nvPr>
            <p:ph idx="4294967295"/>
            <p:extLst>
              <p:ext uri="{D42A27DB-BD31-4B8C-83A1-F6EECF244321}">
                <p14:modId xmlns:p14="http://schemas.microsoft.com/office/powerpoint/2010/main" val="176025414"/>
              </p:ext>
            </p:extLst>
          </p:nvPr>
        </p:nvGraphicFramePr>
        <p:xfrm>
          <a:off x="1066800" y="2227263"/>
          <a:ext cx="8077200" cy="4297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9845385"/>
      </p:ext>
    </p:ext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dirty="0" err="1"/>
              <a:t>Примитив</a:t>
            </a:r>
            <a:r>
              <a:rPr lang="ru-RU" dirty="0"/>
              <a:t>ы синхронизации. </a:t>
            </a:r>
            <a:r>
              <a:rPr lang="en-US" b="1" dirty="0" smtClean="0"/>
              <a:t>Barrier</a:t>
            </a:r>
            <a:endParaRPr lang="uk-UA" dirty="0"/>
          </a:p>
        </p:txBody>
      </p:sp>
      <p:sp>
        <p:nvSpPr>
          <p:cNvPr id="3" name="Місце для вмісту 2"/>
          <p:cNvSpPr>
            <a:spLocks noGrp="1"/>
          </p:cNvSpPr>
          <p:nvPr>
            <p:ph idx="1"/>
          </p:nvPr>
        </p:nvSpPr>
        <p:spPr>
          <a:xfrm>
            <a:off x="838200" y="1524000"/>
            <a:ext cx="8077200" cy="5073352"/>
          </a:xfrm>
        </p:spPr>
        <p:txBody>
          <a:bodyPr>
            <a:normAutofit fontScale="92500" lnSpcReduction="10000"/>
          </a:bodyPr>
          <a:lstStyle/>
          <a:p>
            <a:r>
              <a:rPr lang="ru-RU" dirty="0" smtClean="0"/>
              <a:t>Достигшие определенного состояния</a:t>
            </a:r>
            <a:r>
              <a:rPr lang="ru-RU" dirty="0"/>
              <a:t> </a:t>
            </a:r>
            <a:r>
              <a:rPr lang="en-US" dirty="0" smtClean="0"/>
              <a:t> </a:t>
            </a:r>
            <a:r>
              <a:rPr lang="ru-RU" dirty="0" smtClean="0"/>
              <a:t>потоки, </a:t>
            </a:r>
            <a:r>
              <a:rPr lang="ru-RU" dirty="0"/>
              <a:t>блокируются до тех пор, пока другие потоки, в свою очередь, не достигнут такого же состояния</a:t>
            </a:r>
            <a:r>
              <a:rPr lang="ru-RU" dirty="0" smtClean="0"/>
              <a:t>.</a:t>
            </a:r>
            <a:endParaRPr lang="en-US" dirty="0" smtClean="0"/>
          </a:p>
          <a:p>
            <a:r>
              <a:rPr lang="uk-UA" dirty="0" err="1" smtClean="0"/>
              <a:t>Подходит</a:t>
            </a:r>
            <a:r>
              <a:rPr lang="uk-UA" dirty="0" smtClean="0"/>
              <a:t> для </a:t>
            </a:r>
            <a:r>
              <a:rPr lang="uk-UA" dirty="0" err="1" smtClean="0"/>
              <a:t>синхронизации</a:t>
            </a:r>
            <a:r>
              <a:rPr lang="uk-UA" dirty="0" smtClean="0"/>
              <a:t> при </a:t>
            </a:r>
            <a:r>
              <a:rPr lang="en-US" dirty="0"/>
              <a:t>multiphase parallel </a:t>
            </a:r>
            <a:r>
              <a:rPr lang="en-US" dirty="0" smtClean="0"/>
              <a:t>algorithm</a:t>
            </a:r>
            <a:endParaRPr lang="uk-UA" dirty="0" smtClean="0"/>
          </a:p>
          <a:p>
            <a:r>
              <a:rPr lang="en-US" dirty="0"/>
              <a:t>multiphase parallel </a:t>
            </a:r>
            <a:r>
              <a:rPr lang="en-US" dirty="0" smtClean="0"/>
              <a:t>algorithm</a:t>
            </a:r>
            <a:r>
              <a:rPr lang="uk-UA" dirty="0" smtClean="0"/>
              <a:t> </a:t>
            </a:r>
            <a:r>
              <a:rPr lang="uk-UA" dirty="0" err="1" smtClean="0"/>
              <a:t>разбит</a:t>
            </a:r>
            <a:r>
              <a:rPr lang="ru-RU" dirty="0" smtClean="0"/>
              <a:t>ы на фазы (состояния)</a:t>
            </a:r>
          </a:p>
          <a:p>
            <a:r>
              <a:rPr lang="ru-RU" dirty="0" smtClean="0"/>
              <a:t>Все </a:t>
            </a:r>
            <a:r>
              <a:rPr lang="en-US" dirty="0" smtClean="0"/>
              <a:t>task </a:t>
            </a:r>
            <a:r>
              <a:rPr lang="uk-UA" dirty="0" err="1" smtClean="0"/>
              <a:t>котор</a:t>
            </a:r>
            <a:r>
              <a:rPr lang="ru-RU" dirty="0" err="1" smtClean="0"/>
              <a:t>ые</a:t>
            </a:r>
            <a:r>
              <a:rPr lang="ru-RU" dirty="0" smtClean="0"/>
              <a:t> </a:t>
            </a:r>
            <a:r>
              <a:rPr lang="ru-RU" dirty="0" err="1" smtClean="0"/>
              <a:t>учавствуют</a:t>
            </a:r>
            <a:r>
              <a:rPr lang="ru-RU" dirty="0" smtClean="0"/>
              <a:t> в работе должны достичь одного состояние чтобы продолжить</a:t>
            </a:r>
            <a:endParaRPr lang="uk-UA" dirty="0"/>
          </a:p>
          <a:p>
            <a:endParaRPr lang="uk-UA" dirty="0"/>
          </a:p>
        </p:txBody>
      </p:sp>
    </p:spTree>
    <p:extLst>
      <p:ext uri="{BB962C8B-B14F-4D97-AF65-F5344CB8AC3E}">
        <p14:creationId xmlns:p14="http://schemas.microsoft.com/office/powerpoint/2010/main" val="4192575477"/>
      </p:ext>
    </p:extLst>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dirty="0" err="1"/>
              <a:t>Примитив</a:t>
            </a:r>
            <a:r>
              <a:rPr lang="ru-RU" dirty="0"/>
              <a:t>ы синхронизации. </a:t>
            </a:r>
            <a:r>
              <a:rPr lang="en-US" b="1" dirty="0"/>
              <a:t>Barrier</a:t>
            </a:r>
            <a:endParaRPr lang="uk-UA" dirty="0"/>
          </a:p>
        </p:txBody>
      </p:sp>
      <p:sp>
        <p:nvSpPr>
          <p:cNvPr id="3" name="Місце для вмісту 2"/>
          <p:cNvSpPr>
            <a:spLocks noGrp="1"/>
          </p:cNvSpPr>
          <p:nvPr>
            <p:ph idx="1"/>
          </p:nvPr>
        </p:nvSpPr>
        <p:spPr/>
        <p:txBody>
          <a:bodyPr/>
          <a:lstStyle/>
          <a:p>
            <a:endParaRPr lang="uk-UA"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8629650"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1312652"/>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Parallel extensions </a:t>
            </a:r>
            <a:r>
              <a:rPr lang="uk-UA" dirty="0"/>
              <a:t>в </a:t>
            </a:r>
            <a:r>
              <a:rPr lang="en-US" dirty="0"/>
              <a:t>.NET 4.0</a:t>
            </a:r>
            <a:endParaRPr lang="uk-UA" dirty="0"/>
          </a:p>
        </p:txBody>
      </p:sp>
      <p:grpSp>
        <p:nvGrpSpPr>
          <p:cNvPr id="4" name="Group 22"/>
          <p:cNvGrpSpPr>
            <a:grpSpLocks/>
          </p:cNvGrpSpPr>
          <p:nvPr/>
        </p:nvGrpSpPr>
        <p:grpSpPr bwMode="auto">
          <a:xfrm>
            <a:off x="1084263" y="5466928"/>
            <a:ext cx="6975475" cy="914400"/>
            <a:chOff x="1084850" y="5269851"/>
            <a:chExt cx="6974301" cy="914380"/>
          </a:xfrm>
        </p:grpSpPr>
        <p:sp>
          <p:nvSpPr>
            <p:cNvPr id="5" name="Rounded Rectangle 3"/>
            <p:cNvSpPr/>
            <p:nvPr/>
          </p:nvSpPr>
          <p:spPr bwMode="auto">
            <a:xfrm>
              <a:off x="4678278" y="5269851"/>
              <a:ext cx="3380873" cy="91438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r>
                <a:rPr lang="en-GB" sz="2400" b="1" dirty="0">
                  <a:solidFill>
                    <a:schemeClr val="tx1"/>
                  </a:solidFill>
                </a:rPr>
                <a:t>.NET </a:t>
              </a:r>
              <a:r>
                <a:rPr lang="en-GB" sz="2400" b="1" dirty="0" err="1">
                  <a:solidFill>
                    <a:schemeClr val="tx1"/>
                  </a:solidFill>
                </a:rPr>
                <a:t>ThreadPool</a:t>
              </a:r>
              <a:endParaRPr lang="en-GB" sz="2400" b="1" dirty="0">
                <a:solidFill>
                  <a:schemeClr val="tx1"/>
                </a:solidFill>
              </a:endParaRPr>
            </a:p>
            <a:p>
              <a:pPr algn="ctr" defTabSz="914099" fontAlgn="auto">
                <a:spcBef>
                  <a:spcPts val="0"/>
                </a:spcBef>
                <a:spcAft>
                  <a:spcPts val="0"/>
                </a:spcAft>
                <a:defRPr/>
              </a:pPr>
              <a:r>
                <a:rPr lang="en-GB" sz="2400" b="1" dirty="0">
                  <a:solidFill>
                    <a:schemeClr val="tx1"/>
                  </a:solidFill>
                </a:rPr>
                <a:t>V4.0</a:t>
              </a:r>
            </a:p>
          </p:txBody>
        </p:sp>
        <p:sp>
          <p:nvSpPr>
            <p:cNvPr id="6" name="Rounded Rectangle 7"/>
            <p:cNvSpPr/>
            <p:nvPr/>
          </p:nvSpPr>
          <p:spPr bwMode="auto">
            <a:xfrm>
              <a:off x="1084850" y="5269851"/>
              <a:ext cx="3427378" cy="91438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r>
                <a:rPr lang="en-GB" sz="2400" b="1" dirty="0">
                  <a:solidFill>
                    <a:schemeClr val="tx1"/>
                  </a:solidFill>
                </a:rPr>
                <a:t>Coordination Data </a:t>
              </a:r>
            </a:p>
            <a:p>
              <a:pPr algn="ctr" defTabSz="914099" fontAlgn="auto">
                <a:spcBef>
                  <a:spcPts val="0"/>
                </a:spcBef>
                <a:spcAft>
                  <a:spcPts val="0"/>
                </a:spcAft>
                <a:defRPr/>
              </a:pPr>
              <a:r>
                <a:rPr lang="en-GB" sz="2400" b="1" dirty="0">
                  <a:solidFill>
                    <a:schemeClr val="tx1"/>
                  </a:solidFill>
                </a:rPr>
                <a:t>Structures</a:t>
              </a:r>
            </a:p>
          </p:txBody>
        </p:sp>
      </p:grpSp>
      <p:grpSp>
        <p:nvGrpSpPr>
          <p:cNvPr id="7" name="Group 23"/>
          <p:cNvGrpSpPr>
            <a:grpSpLocks/>
          </p:cNvGrpSpPr>
          <p:nvPr/>
        </p:nvGrpSpPr>
        <p:grpSpPr bwMode="auto">
          <a:xfrm>
            <a:off x="1092200" y="2406228"/>
            <a:ext cx="6959600" cy="3344863"/>
            <a:chOff x="1092869" y="2209809"/>
            <a:chExt cx="6958262" cy="3344770"/>
          </a:xfrm>
        </p:grpSpPr>
        <p:sp>
          <p:nvSpPr>
            <p:cNvPr id="8" name="Rounded Rectangle 6"/>
            <p:cNvSpPr/>
            <p:nvPr/>
          </p:nvSpPr>
          <p:spPr bwMode="auto">
            <a:xfrm>
              <a:off x="1092869" y="2209809"/>
              <a:ext cx="6958262" cy="2747213"/>
            </a:xfrm>
            <a:prstGeom prst="roundRect">
              <a:avLst>
                <a:gd name="adj" fmla="val 8784"/>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lstStyle/>
            <a:p>
              <a:pPr algn="ctr" defTabSz="914099" fontAlgn="auto">
                <a:spcBef>
                  <a:spcPts val="0"/>
                </a:spcBef>
                <a:spcAft>
                  <a:spcPts val="0"/>
                </a:spcAft>
                <a:defRPr/>
              </a:pPr>
              <a:r>
                <a:rPr lang="en-GB" sz="2400" b="1" dirty="0">
                  <a:solidFill>
                    <a:schemeClr val="tx1"/>
                  </a:solidFill>
                </a:rPr>
                <a:t>Task Parallel Library</a:t>
              </a:r>
            </a:p>
          </p:txBody>
        </p:sp>
        <p:pic>
          <p:nvPicPr>
            <p:cNvPr id="9" name="Picture 2"/>
            <p:cNvPicPr>
              <a:picLocks noChangeAspect="1" noChangeArrowheads="1"/>
            </p:cNvPicPr>
            <p:nvPr/>
          </p:nvPicPr>
          <p:blipFill>
            <a:blip r:embed="rId2"/>
            <a:srcRect/>
            <a:stretch>
              <a:fillRect/>
            </a:stretch>
          </p:blipFill>
          <p:spPr bwMode="auto">
            <a:xfrm>
              <a:off x="1600200" y="3842342"/>
              <a:ext cx="5943600" cy="809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3"/>
            <p:cNvPicPr>
              <a:picLocks noChangeAspect="1" noChangeArrowheads="1"/>
            </p:cNvPicPr>
            <p:nvPr/>
          </p:nvPicPr>
          <p:blipFill>
            <a:blip r:embed="rId3"/>
            <a:srcRect/>
            <a:stretch>
              <a:fillRect/>
            </a:stretch>
          </p:blipFill>
          <p:spPr bwMode="auto">
            <a:xfrm>
              <a:off x="3600450" y="2735437"/>
              <a:ext cx="1943100" cy="809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Down Arrow 19"/>
            <p:cNvSpPr/>
            <p:nvPr/>
          </p:nvSpPr>
          <p:spPr bwMode="auto">
            <a:xfrm>
              <a:off x="6110035" y="4736432"/>
              <a:ext cx="517358" cy="818147"/>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fontAlgn="auto">
                <a:spcBef>
                  <a:spcPts val="0"/>
                </a:spcBef>
                <a:spcAft>
                  <a:spcPts val="0"/>
                </a:spcAft>
                <a:defRPr/>
              </a:pPr>
              <a:endParaRPr lang="en-GB" sz="2000" dirty="0">
                <a:solidFill>
                  <a:srgbClr val="FFFFFF"/>
                </a:solidFill>
                <a:effectLst>
                  <a:outerShdw blurRad="38100" dist="38100" dir="2700000" algn="tl">
                    <a:srgbClr val="000000">
                      <a:alpha val="43137"/>
                    </a:srgbClr>
                  </a:outerShdw>
                </a:effectLst>
              </a:endParaRPr>
            </a:p>
          </p:txBody>
        </p:sp>
        <p:sp>
          <p:nvSpPr>
            <p:cNvPr id="12" name="Down Arrow 20"/>
            <p:cNvSpPr/>
            <p:nvPr/>
          </p:nvSpPr>
          <p:spPr bwMode="auto">
            <a:xfrm>
              <a:off x="2539860" y="4736432"/>
              <a:ext cx="517358" cy="818147"/>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fontAlgn="auto">
                <a:spcBef>
                  <a:spcPts val="0"/>
                </a:spcBef>
                <a:spcAft>
                  <a:spcPts val="0"/>
                </a:spcAft>
                <a:defRPr/>
              </a:pPr>
              <a:endParaRPr lang="en-GB" sz="2000" dirty="0">
                <a:solidFill>
                  <a:srgbClr val="FFFFFF"/>
                </a:solidFill>
                <a:effectLst>
                  <a:outerShdw blurRad="38100" dist="38100" dir="2700000" algn="tl">
                    <a:srgbClr val="000000">
                      <a:alpha val="43137"/>
                    </a:srgbClr>
                  </a:outerShdw>
                </a:effectLst>
              </a:endParaRPr>
            </a:p>
          </p:txBody>
        </p:sp>
      </p:grpSp>
      <p:grpSp>
        <p:nvGrpSpPr>
          <p:cNvPr id="13" name="Group 24"/>
          <p:cNvGrpSpPr>
            <a:grpSpLocks/>
          </p:cNvGrpSpPr>
          <p:nvPr/>
        </p:nvGrpSpPr>
        <p:grpSpPr bwMode="auto">
          <a:xfrm>
            <a:off x="1106488" y="1347366"/>
            <a:ext cx="6931025" cy="1379537"/>
            <a:chOff x="1106905" y="1151041"/>
            <a:chExt cx="6930190" cy="1379601"/>
          </a:xfrm>
        </p:grpSpPr>
        <p:sp>
          <p:nvSpPr>
            <p:cNvPr id="14" name="Rounded Rectangle 10"/>
            <p:cNvSpPr/>
            <p:nvPr/>
          </p:nvSpPr>
          <p:spPr bwMode="auto">
            <a:xfrm>
              <a:off x="1106905" y="1151041"/>
              <a:ext cx="6930190" cy="75799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r>
                <a:rPr lang="en-GB" sz="2400" b="1" dirty="0">
                  <a:solidFill>
                    <a:schemeClr val="tx1"/>
                  </a:solidFill>
                </a:rPr>
                <a:t>Parallel LINQ ( PLINQ )</a:t>
              </a:r>
            </a:p>
          </p:txBody>
        </p:sp>
        <p:sp>
          <p:nvSpPr>
            <p:cNvPr id="15" name="Down Arrow 21"/>
            <p:cNvSpPr/>
            <p:nvPr/>
          </p:nvSpPr>
          <p:spPr bwMode="auto">
            <a:xfrm>
              <a:off x="4313321" y="1712495"/>
              <a:ext cx="517358" cy="818147"/>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fontAlgn="auto">
                <a:spcBef>
                  <a:spcPts val="0"/>
                </a:spcBef>
                <a:spcAft>
                  <a:spcPts val="0"/>
                </a:spcAft>
                <a:defRPr/>
              </a:pPr>
              <a:endParaRPr lang="en-GB" sz="2000" dirty="0">
                <a:solidFill>
                  <a:srgbClr val="FFFFFF"/>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3136170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ThreadLocal</a:t>
            </a:r>
            <a:r>
              <a:rPr lang="en-US" dirty="0" smtClean="0"/>
              <a:t>&lt;T&gt;</a:t>
            </a:r>
            <a:endParaRPr lang="uk-UA" dirty="0"/>
          </a:p>
        </p:txBody>
      </p:sp>
      <p:sp>
        <p:nvSpPr>
          <p:cNvPr id="3" name="Місце для вмісту 2"/>
          <p:cNvSpPr>
            <a:spLocks noGrp="1"/>
          </p:cNvSpPr>
          <p:nvPr>
            <p:ph idx="1"/>
          </p:nvPr>
        </p:nvSpPr>
        <p:spPr/>
        <p:txBody>
          <a:bodyPr/>
          <a:lstStyle/>
          <a:p>
            <a:r>
              <a:rPr lang="uk-UA" dirty="0" err="1" smtClean="0"/>
              <a:t>Представляет</a:t>
            </a:r>
            <a:r>
              <a:rPr lang="uk-UA" dirty="0" smtClean="0"/>
              <a:t> </a:t>
            </a:r>
            <a:r>
              <a:rPr lang="en-US" dirty="0" smtClean="0"/>
              <a:t>Thread Local Storage </a:t>
            </a:r>
            <a:r>
              <a:rPr lang="uk-UA" dirty="0" smtClean="0"/>
              <a:t>для </a:t>
            </a:r>
            <a:r>
              <a:rPr lang="uk-UA" dirty="0" err="1" smtClean="0"/>
              <a:t>изоляции</a:t>
            </a:r>
            <a:r>
              <a:rPr lang="uk-UA" dirty="0" smtClean="0"/>
              <a:t> </a:t>
            </a:r>
            <a:r>
              <a:rPr lang="uk-UA" dirty="0" err="1" smtClean="0"/>
              <a:t>данн</a:t>
            </a:r>
            <a:r>
              <a:rPr lang="ru-RU" dirty="0" err="1" smtClean="0"/>
              <a:t>ых</a:t>
            </a:r>
            <a:r>
              <a:rPr lang="ru-RU" dirty="0" smtClean="0"/>
              <a:t> между потоками</a:t>
            </a:r>
          </a:p>
          <a:p>
            <a:endParaRPr lang="ru-RU" dirty="0"/>
          </a:p>
          <a:p>
            <a:r>
              <a:rPr lang="ru-RU" dirty="0" smtClean="0"/>
              <a:t>Каждый поток использует свои данные для чтения/записи</a:t>
            </a:r>
          </a:p>
          <a:p>
            <a:r>
              <a:rPr lang="ru-RU" dirty="0"/>
              <a:t>Работает так, как </a:t>
            </a:r>
            <a:r>
              <a:rPr lang="ru-RU" dirty="0" smtClean="0"/>
              <a:t>будто, для отдельного потока создается свой </a:t>
            </a:r>
            <a:r>
              <a:rPr lang="en-US" dirty="0" smtClean="0"/>
              <a:t>Dictionary&lt;</a:t>
            </a:r>
            <a:r>
              <a:rPr lang="en-US" dirty="0" err="1" smtClean="0"/>
              <a:t>Theard</a:t>
            </a:r>
            <a:r>
              <a:rPr lang="en-US" dirty="0" smtClean="0"/>
              <a:t>, string&gt; </a:t>
            </a:r>
            <a:r>
              <a:rPr lang="uk-UA" dirty="0" smtClean="0"/>
              <a:t>для </a:t>
            </a:r>
            <a:r>
              <a:rPr lang="ru-RU" dirty="0" smtClean="0"/>
              <a:t>данных</a:t>
            </a:r>
            <a:endParaRPr lang="uk-UA"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861692"/>
            <a:ext cx="80105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9977827"/>
      </p:ext>
    </p:extLst>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dirty="0" err="1"/>
              <a:t>Ленивая</a:t>
            </a:r>
            <a:r>
              <a:rPr lang="uk-UA" dirty="0"/>
              <a:t> </a:t>
            </a:r>
            <a:r>
              <a:rPr lang="uk-UA" dirty="0" err="1" smtClean="0"/>
              <a:t>инициализация</a:t>
            </a:r>
            <a:endParaRPr lang="uk-UA" dirty="0"/>
          </a:p>
        </p:txBody>
      </p:sp>
      <p:graphicFrame>
        <p:nvGraphicFramePr>
          <p:cNvPr id="4" name="Місце для вмісту 3"/>
          <p:cNvGraphicFramePr>
            <a:graphicFrameLocks noGrp="1"/>
          </p:cNvGraphicFramePr>
          <p:nvPr>
            <p:ph idx="1"/>
            <p:extLst>
              <p:ext uri="{D42A27DB-BD31-4B8C-83A1-F6EECF244321}">
                <p14:modId xmlns:p14="http://schemas.microsoft.com/office/powerpoint/2010/main" val="3021268511"/>
              </p:ext>
            </p:extLst>
          </p:nvPr>
        </p:nvGraphicFramePr>
        <p:xfrm>
          <a:off x="838200" y="1052736"/>
          <a:ext cx="7982272"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0378408"/>
      </p:ext>
    </p:extLst>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Місце для вмісту 2"/>
          <p:cNvSpPr>
            <a:spLocks noGrp="1"/>
          </p:cNvSpPr>
          <p:nvPr>
            <p:ph idx="1"/>
          </p:nvPr>
        </p:nvSpPr>
        <p:spPr/>
        <p:txBody>
          <a:bodyPr/>
          <a:lstStyle/>
          <a:p>
            <a:endParaRPr lang="uk-UA"/>
          </a:p>
        </p:txBody>
      </p:sp>
      <p:sp>
        <p:nvSpPr>
          <p:cNvPr id="4" name="Rounded Rectangle 3"/>
          <p:cNvSpPr/>
          <p:nvPr/>
        </p:nvSpPr>
        <p:spPr bwMode="auto">
          <a:xfrm>
            <a:off x="3244850" y="1219200"/>
            <a:ext cx="2654300" cy="6985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r>
              <a:rPr lang="en-US" sz="2800" b="1" dirty="0" err="1">
                <a:solidFill>
                  <a:srgbClr val="FFFFFF"/>
                </a:solidFill>
                <a:effectLst>
                  <a:outerShdw blurRad="38100" dist="38100" dir="2700000" algn="tl">
                    <a:srgbClr val="000000">
                      <a:alpha val="43137"/>
                    </a:srgbClr>
                  </a:outerShdw>
                </a:effectLst>
              </a:rPr>
              <a:t>IEnumerable</a:t>
            </a:r>
            <a:r>
              <a:rPr lang="en-US" sz="2800" b="1" dirty="0">
                <a:solidFill>
                  <a:srgbClr val="FFFFFF"/>
                </a:solidFill>
                <a:effectLst>
                  <a:outerShdw blurRad="38100" dist="38100" dir="2700000" algn="tl">
                    <a:srgbClr val="000000">
                      <a:alpha val="43137"/>
                    </a:srgbClr>
                  </a:outerShdw>
                </a:effectLst>
              </a:rPr>
              <a:t>&lt;T&gt;</a:t>
            </a:r>
          </a:p>
        </p:txBody>
      </p:sp>
      <p:sp>
        <p:nvSpPr>
          <p:cNvPr id="5" name="Rectangular Callout 11"/>
          <p:cNvSpPr/>
          <p:nvPr/>
        </p:nvSpPr>
        <p:spPr bwMode="auto">
          <a:xfrm>
            <a:off x="7086600" y="317500"/>
            <a:ext cx="1600200" cy="787400"/>
          </a:xfrm>
          <a:prstGeom prst="wedgeRectCallout">
            <a:avLst>
              <a:gd name="adj1" fmla="val -135912"/>
              <a:gd name="adj2" fmla="val 80365"/>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36" tIns="45718" rIns="91436" bIns="45718" anchor="ctr"/>
          <a:lstStyle/>
          <a:p>
            <a:pPr defTabSz="914363" fontAlgn="auto">
              <a:spcBef>
                <a:spcPts val="0"/>
              </a:spcBef>
              <a:spcAft>
                <a:spcPts val="0"/>
              </a:spcAft>
              <a:defRPr/>
            </a:pPr>
            <a:r>
              <a:rPr lang="en-US" sz="1600" b="1" dirty="0"/>
              <a:t>Could be </a:t>
            </a:r>
            <a:r>
              <a:rPr lang="en-US" sz="1600" b="1" dirty="0" err="1"/>
              <a:t>IList</a:t>
            </a:r>
            <a:r>
              <a:rPr lang="en-US" sz="1600" b="1" dirty="0"/>
              <a:t>&lt;T&gt; or Array</a:t>
            </a:r>
          </a:p>
        </p:txBody>
      </p:sp>
      <p:sp>
        <p:nvSpPr>
          <p:cNvPr id="6" name="Rectangular Callout 12"/>
          <p:cNvSpPr/>
          <p:nvPr/>
        </p:nvSpPr>
        <p:spPr bwMode="auto">
          <a:xfrm>
            <a:off x="7112000" y="1397000"/>
            <a:ext cx="1600200" cy="1104900"/>
          </a:xfrm>
          <a:prstGeom prst="wedgeRectCallout">
            <a:avLst>
              <a:gd name="adj1" fmla="val -156547"/>
              <a:gd name="adj2" fmla="val 37392"/>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36" tIns="45718" rIns="91436" bIns="45718" anchor="ctr"/>
          <a:lstStyle/>
          <a:p>
            <a:pPr defTabSz="914363" fontAlgn="auto">
              <a:spcBef>
                <a:spcPts val="0"/>
              </a:spcBef>
              <a:spcAft>
                <a:spcPts val="0"/>
              </a:spcAft>
              <a:defRPr/>
            </a:pPr>
            <a:r>
              <a:rPr lang="en-US" sz="1600" b="1" dirty="0"/>
              <a:t>Range</a:t>
            </a:r>
          </a:p>
          <a:p>
            <a:pPr defTabSz="914363" fontAlgn="auto">
              <a:spcBef>
                <a:spcPts val="0"/>
              </a:spcBef>
              <a:spcAft>
                <a:spcPts val="0"/>
              </a:spcAft>
              <a:defRPr/>
            </a:pPr>
            <a:r>
              <a:rPr lang="en-US" sz="1600" b="1" dirty="0"/>
              <a:t>Chunk</a:t>
            </a:r>
          </a:p>
          <a:p>
            <a:pPr defTabSz="914363" fontAlgn="auto">
              <a:spcBef>
                <a:spcPts val="0"/>
              </a:spcBef>
              <a:spcAft>
                <a:spcPts val="0"/>
              </a:spcAft>
              <a:defRPr/>
            </a:pPr>
            <a:r>
              <a:rPr lang="en-US" sz="1600" b="1" dirty="0"/>
              <a:t>Striped?</a:t>
            </a:r>
          </a:p>
          <a:p>
            <a:pPr defTabSz="914363" fontAlgn="auto">
              <a:spcBef>
                <a:spcPts val="0"/>
              </a:spcBef>
              <a:spcAft>
                <a:spcPts val="0"/>
              </a:spcAft>
              <a:defRPr/>
            </a:pPr>
            <a:r>
              <a:rPr lang="en-US" sz="1600" b="1" dirty="0"/>
              <a:t>Hash</a:t>
            </a:r>
          </a:p>
        </p:txBody>
      </p:sp>
      <p:grpSp>
        <p:nvGrpSpPr>
          <p:cNvPr id="7" name="Group 49"/>
          <p:cNvGrpSpPr>
            <a:grpSpLocks/>
          </p:cNvGrpSpPr>
          <p:nvPr/>
        </p:nvGrpSpPr>
        <p:grpSpPr bwMode="auto">
          <a:xfrm>
            <a:off x="1536700" y="3683000"/>
            <a:ext cx="7023100" cy="393700"/>
            <a:chOff x="1536700" y="3683000"/>
            <a:chExt cx="7023100" cy="393700"/>
          </a:xfrm>
        </p:grpSpPr>
        <p:sp>
          <p:nvSpPr>
            <p:cNvPr id="8" name="Rectangle 21"/>
            <p:cNvSpPr/>
            <p:nvPr/>
          </p:nvSpPr>
          <p:spPr bwMode="auto">
            <a:xfrm>
              <a:off x="1536700" y="3683000"/>
              <a:ext cx="2070100" cy="3937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91436" tIns="45718" rIns="91436" bIns="45718" anchor="ctr"/>
            <a:lstStyle/>
            <a:p>
              <a:pPr algn="ctr" defTabSz="914099" fontAlgn="auto">
                <a:spcBef>
                  <a:spcPts val="0"/>
                </a:spcBef>
                <a:spcAft>
                  <a:spcPts val="0"/>
                </a:spcAft>
                <a:defRPr/>
              </a:pPr>
              <a:r>
                <a:rPr lang="en-US" sz="2000" b="1" dirty="0">
                  <a:solidFill>
                    <a:schemeClr val="bg1"/>
                  </a:solidFill>
                  <a:effectLst>
                    <a:outerShdw blurRad="38100" dist="38100" dir="2700000" algn="tl">
                      <a:srgbClr val="000000">
                        <a:alpha val="43137"/>
                      </a:srgbClr>
                    </a:outerShdw>
                  </a:effectLst>
                </a:rPr>
                <a:t>“Where”</a:t>
              </a:r>
            </a:p>
          </p:txBody>
        </p:sp>
        <p:sp>
          <p:nvSpPr>
            <p:cNvPr id="9" name="Rectangle 26"/>
            <p:cNvSpPr/>
            <p:nvPr/>
          </p:nvSpPr>
          <p:spPr bwMode="auto">
            <a:xfrm>
              <a:off x="3987800" y="3683000"/>
              <a:ext cx="2070100" cy="3937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91436" tIns="45718" rIns="91436" bIns="45718" anchor="ctr"/>
            <a:lstStyle/>
            <a:p>
              <a:pPr algn="ctr" defTabSz="914099" fontAlgn="auto">
                <a:spcBef>
                  <a:spcPts val="0"/>
                </a:spcBef>
                <a:spcAft>
                  <a:spcPts val="0"/>
                </a:spcAft>
                <a:defRPr/>
              </a:pPr>
              <a:r>
                <a:rPr lang="en-US" sz="2000" b="1" dirty="0">
                  <a:solidFill>
                    <a:schemeClr val="bg1"/>
                  </a:solidFill>
                  <a:effectLst>
                    <a:outerShdw blurRad="38100" dist="38100" dir="2700000" algn="tl">
                      <a:srgbClr val="000000">
                        <a:alpha val="43137"/>
                      </a:srgbClr>
                    </a:outerShdw>
                  </a:effectLst>
                </a:rPr>
                <a:t>“Where”</a:t>
              </a:r>
            </a:p>
          </p:txBody>
        </p:sp>
        <p:sp>
          <p:nvSpPr>
            <p:cNvPr id="10" name="Rectangle 30"/>
            <p:cNvSpPr/>
            <p:nvPr/>
          </p:nvSpPr>
          <p:spPr bwMode="auto">
            <a:xfrm>
              <a:off x="6489700" y="3683000"/>
              <a:ext cx="2070100" cy="3937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91436" tIns="45718" rIns="91436" bIns="45718" anchor="ctr"/>
            <a:lstStyle/>
            <a:p>
              <a:pPr algn="ctr" defTabSz="914099" fontAlgn="auto">
                <a:spcBef>
                  <a:spcPts val="0"/>
                </a:spcBef>
                <a:spcAft>
                  <a:spcPts val="0"/>
                </a:spcAft>
                <a:defRPr/>
              </a:pPr>
              <a:r>
                <a:rPr lang="en-US" sz="2000" b="1" dirty="0">
                  <a:solidFill>
                    <a:schemeClr val="bg1"/>
                  </a:solidFill>
                  <a:effectLst>
                    <a:outerShdw blurRad="38100" dist="38100" dir="2700000" algn="tl">
                      <a:srgbClr val="000000">
                        <a:alpha val="43137"/>
                      </a:srgbClr>
                    </a:outerShdw>
                  </a:effectLst>
                </a:rPr>
                <a:t>“Where”</a:t>
              </a:r>
            </a:p>
          </p:txBody>
        </p:sp>
      </p:grpSp>
      <p:grpSp>
        <p:nvGrpSpPr>
          <p:cNvPr id="11" name="Group 50"/>
          <p:cNvGrpSpPr>
            <a:grpSpLocks/>
          </p:cNvGrpSpPr>
          <p:nvPr/>
        </p:nvGrpSpPr>
        <p:grpSpPr bwMode="auto">
          <a:xfrm>
            <a:off x="1536700" y="4076700"/>
            <a:ext cx="7023100" cy="393700"/>
            <a:chOff x="1536700" y="4076700"/>
            <a:chExt cx="7023100" cy="393700"/>
          </a:xfrm>
        </p:grpSpPr>
        <p:sp>
          <p:nvSpPr>
            <p:cNvPr id="12" name="Rectangle 22"/>
            <p:cNvSpPr/>
            <p:nvPr/>
          </p:nvSpPr>
          <p:spPr bwMode="auto">
            <a:xfrm>
              <a:off x="1536700" y="4076700"/>
              <a:ext cx="2070100" cy="3937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91436" tIns="45718" rIns="91436" bIns="45718" anchor="ctr"/>
            <a:lstStyle/>
            <a:p>
              <a:pPr algn="ctr" defTabSz="914099" fontAlgn="auto">
                <a:spcBef>
                  <a:spcPts val="0"/>
                </a:spcBef>
                <a:spcAft>
                  <a:spcPts val="0"/>
                </a:spcAft>
                <a:defRPr/>
              </a:pPr>
              <a:r>
                <a:rPr lang="en-US" sz="2000" b="1" dirty="0">
                  <a:solidFill>
                    <a:schemeClr val="bg1"/>
                  </a:solidFill>
                  <a:effectLst>
                    <a:outerShdw blurRad="38100" dist="38100" dir="2700000" algn="tl">
                      <a:srgbClr val="000000">
                        <a:alpha val="43137"/>
                      </a:srgbClr>
                    </a:outerShdw>
                  </a:effectLst>
                </a:rPr>
                <a:t>“</a:t>
              </a:r>
              <a:r>
                <a:rPr lang="en-US" sz="2000" b="1" dirty="0" err="1">
                  <a:solidFill>
                    <a:schemeClr val="bg1"/>
                  </a:solidFill>
                  <a:effectLst>
                    <a:outerShdw blurRad="38100" dist="38100" dir="2700000" algn="tl">
                      <a:srgbClr val="000000">
                        <a:alpha val="43137"/>
                      </a:srgbClr>
                    </a:outerShdw>
                  </a:effectLst>
                </a:rPr>
                <a:t>OrderBy</a:t>
              </a:r>
              <a:r>
                <a:rPr lang="en-US" sz="2000" b="1" dirty="0">
                  <a:solidFill>
                    <a:schemeClr val="bg1"/>
                  </a:solidFill>
                  <a:effectLst>
                    <a:outerShdw blurRad="38100" dist="38100" dir="2700000" algn="tl">
                      <a:srgbClr val="000000">
                        <a:alpha val="43137"/>
                      </a:srgbClr>
                    </a:outerShdw>
                  </a:effectLst>
                </a:rPr>
                <a:t>”</a:t>
              </a:r>
            </a:p>
          </p:txBody>
        </p:sp>
        <p:sp>
          <p:nvSpPr>
            <p:cNvPr id="13" name="Rectangle 27"/>
            <p:cNvSpPr/>
            <p:nvPr/>
          </p:nvSpPr>
          <p:spPr bwMode="auto">
            <a:xfrm>
              <a:off x="3987800" y="4076700"/>
              <a:ext cx="2070100" cy="3937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91436" tIns="45718" rIns="91436" bIns="45718" anchor="ctr"/>
            <a:lstStyle/>
            <a:p>
              <a:pPr algn="ctr" defTabSz="914099" fontAlgn="auto">
                <a:spcBef>
                  <a:spcPts val="0"/>
                </a:spcBef>
                <a:spcAft>
                  <a:spcPts val="0"/>
                </a:spcAft>
                <a:defRPr/>
              </a:pPr>
              <a:r>
                <a:rPr lang="en-US" sz="2000" b="1" dirty="0">
                  <a:solidFill>
                    <a:schemeClr val="bg1"/>
                  </a:solidFill>
                  <a:effectLst>
                    <a:outerShdw blurRad="38100" dist="38100" dir="2700000" algn="tl">
                      <a:srgbClr val="000000">
                        <a:alpha val="43137"/>
                      </a:srgbClr>
                    </a:outerShdw>
                  </a:effectLst>
                </a:rPr>
                <a:t>“</a:t>
              </a:r>
              <a:r>
                <a:rPr lang="en-US" sz="2000" b="1" dirty="0" err="1">
                  <a:solidFill>
                    <a:schemeClr val="bg1"/>
                  </a:solidFill>
                  <a:effectLst>
                    <a:outerShdw blurRad="38100" dist="38100" dir="2700000" algn="tl">
                      <a:srgbClr val="000000">
                        <a:alpha val="43137"/>
                      </a:srgbClr>
                    </a:outerShdw>
                  </a:effectLst>
                </a:rPr>
                <a:t>OrderBy</a:t>
              </a:r>
              <a:r>
                <a:rPr lang="en-US" sz="2000" b="1" dirty="0">
                  <a:solidFill>
                    <a:schemeClr val="bg1"/>
                  </a:solidFill>
                  <a:effectLst>
                    <a:outerShdw blurRad="38100" dist="38100" dir="2700000" algn="tl">
                      <a:srgbClr val="000000">
                        <a:alpha val="43137"/>
                      </a:srgbClr>
                    </a:outerShdw>
                  </a:effectLst>
                </a:rPr>
                <a:t>”</a:t>
              </a:r>
            </a:p>
          </p:txBody>
        </p:sp>
        <p:sp>
          <p:nvSpPr>
            <p:cNvPr id="14" name="Rectangle 31"/>
            <p:cNvSpPr/>
            <p:nvPr/>
          </p:nvSpPr>
          <p:spPr bwMode="auto">
            <a:xfrm>
              <a:off x="6489700" y="4076700"/>
              <a:ext cx="2070100" cy="3937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91436" tIns="45718" rIns="91436" bIns="45718" anchor="ctr"/>
            <a:lstStyle/>
            <a:p>
              <a:pPr algn="ctr" defTabSz="914099" fontAlgn="auto">
                <a:spcBef>
                  <a:spcPts val="0"/>
                </a:spcBef>
                <a:spcAft>
                  <a:spcPts val="0"/>
                </a:spcAft>
                <a:defRPr/>
              </a:pPr>
              <a:r>
                <a:rPr lang="en-US" sz="2000" b="1" dirty="0">
                  <a:solidFill>
                    <a:schemeClr val="bg1"/>
                  </a:solidFill>
                  <a:effectLst>
                    <a:outerShdw blurRad="38100" dist="38100" dir="2700000" algn="tl">
                      <a:srgbClr val="000000">
                        <a:alpha val="43137"/>
                      </a:srgbClr>
                    </a:outerShdw>
                  </a:effectLst>
                </a:rPr>
                <a:t>“</a:t>
              </a:r>
              <a:r>
                <a:rPr lang="en-US" sz="2000" b="1" dirty="0" err="1">
                  <a:solidFill>
                    <a:schemeClr val="bg1"/>
                  </a:solidFill>
                  <a:effectLst>
                    <a:outerShdw blurRad="38100" dist="38100" dir="2700000" algn="tl">
                      <a:srgbClr val="000000">
                        <a:alpha val="43137"/>
                      </a:srgbClr>
                    </a:outerShdw>
                  </a:effectLst>
                </a:rPr>
                <a:t>OrderBy</a:t>
              </a:r>
              <a:r>
                <a:rPr lang="en-US" sz="2000" b="1" dirty="0">
                  <a:solidFill>
                    <a:schemeClr val="bg1"/>
                  </a:solidFill>
                  <a:effectLst>
                    <a:outerShdw blurRad="38100" dist="38100" dir="2700000" algn="tl">
                      <a:srgbClr val="000000">
                        <a:alpha val="43137"/>
                      </a:srgbClr>
                    </a:outerShdw>
                  </a:effectLst>
                </a:rPr>
                <a:t>”</a:t>
              </a:r>
            </a:p>
          </p:txBody>
        </p:sp>
      </p:grpSp>
      <p:grpSp>
        <p:nvGrpSpPr>
          <p:cNvPr id="15" name="Group 51"/>
          <p:cNvGrpSpPr>
            <a:grpSpLocks/>
          </p:cNvGrpSpPr>
          <p:nvPr/>
        </p:nvGrpSpPr>
        <p:grpSpPr bwMode="auto">
          <a:xfrm>
            <a:off x="1536700" y="4445000"/>
            <a:ext cx="7023100" cy="393700"/>
            <a:chOff x="1536700" y="4445000"/>
            <a:chExt cx="7023100" cy="393700"/>
          </a:xfrm>
        </p:grpSpPr>
        <p:sp>
          <p:nvSpPr>
            <p:cNvPr id="16" name="Rectangle 23"/>
            <p:cNvSpPr/>
            <p:nvPr/>
          </p:nvSpPr>
          <p:spPr bwMode="auto">
            <a:xfrm>
              <a:off x="1536700" y="4445000"/>
              <a:ext cx="2070100" cy="3937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91436" tIns="45718" rIns="91436" bIns="45718" anchor="ctr"/>
            <a:lstStyle/>
            <a:p>
              <a:pPr algn="ctr" defTabSz="914099" fontAlgn="auto">
                <a:spcBef>
                  <a:spcPts val="0"/>
                </a:spcBef>
                <a:spcAft>
                  <a:spcPts val="0"/>
                </a:spcAft>
                <a:defRPr/>
              </a:pPr>
              <a:r>
                <a:rPr lang="en-US" sz="2000" b="1" dirty="0">
                  <a:solidFill>
                    <a:schemeClr val="bg1"/>
                  </a:solidFill>
                  <a:effectLst>
                    <a:outerShdw blurRad="38100" dist="38100" dir="2700000" algn="tl">
                      <a:srgbClr val="000000">
                        <a:alpha val="43137"/>
                      </a:srgbClr>
                    </a:outerShdw>
                  </a:effectLst>
                </a:rPr>
                <a:t>“Sum”</a:t>
              </a:r>
            </a:p>
          </p:txBody>
        </p:sp>
        <p:sp>
          <p:nvSpPr>
            <p:cNvPr id="17" name="Rectangle 28"/>
            <p:cNvSpPr/>
            <p:nvPr/>
          </p:nvSpPr>
          <p:spPr bwMode="auto">
            <a:xfrm>
              <a:off x="3987800" y="4445000"/>
              <a:ext cx="2070100" cy="3937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91436" tIns="45718" rIns="91436" bIns="45718" anchor="ctr"/>
            <a:lstStyle/>
            <a:p>
              <a:pPr algn="ctr" defTabSz="914099" fontAlgn="auto">
                <a:spcBef>
                  <a:spcPts val="0"/>
                </a:spcBef>
                <a:spcAft>
                  <a:spcPts val="0"/>
                </a:spcAft>
                <a:defRPr/>
              </a:pPr>
              <a:r>
                <a:rPr lang="en-US" sz="2000" b="1" dirty="0">
                  <a:solidFill>
                    <a:schemeClr val="bg1"/>
                  </a:solidFill>
                  <a:effectLst>
                    <a:outerShdw blurRad="38100" dist="38100" dir="2700000" algn="tl">
                      <a:srgbClr val="000000">
                        <a:alpha val="43137"/>
                      </a:srgbClr>
                    </a:outerShdw>
                  </a:effectLst>
                </a:rPr>
                <a:t>“Sum”</a:t>
              </a:r>
            </a:p>
          </p:txBody>
        </p:sp>
        <p:sp>
          <p:nvSpPr>
            <p:cNvPr id="18" name="Rectangle 32"/>
            <p:cNvSpPr/>
            <p:nvPr/>
          </p:nvSpPr>
          <p:spPr bwMode="auto">
            <a:xfrm>
              <a:off x="6489700" y="4445000"/>
              <a:ext cx="2070100" cy="3937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91436" tIns="45718" rIns="91436" bIns="45718" anchor="ctr"/>
            <a:lstStyle/>
            <a:p>
              <a:pPr algn="ctr" defTabSz="914099" fontAlgn="auto">
                <a:spcBef>
                  <a:spcPts val="0"/>
                </a:spcBef>
                <a:spcAft>
                  <a:spcPts val="0"/>
                </a:spcAft>
                <a:defRPr/>
              </a:pPr>
              <a:r>
                <a:rPr lang="en-US" sz="2000" b="1" dirty="0">
                  <a:solidFill>
                    <a:schemeClr val="bg1"/>
                  </a:solidFill>
                  <a:effectLst>
                    <a:outerShdw blurRad="38100" dist="38100" dir="2700000" algn="tl">
                      <a:srgbClr val="000000">
                        <a:alpha val="43137"/>
                      </a:srgbClr>
                    </a:outerShdw>
                  </a:effectLst>
                </a:rPr>
                <a:t>“Sum”</a:t>
              </a:r>
            </a:p>
          </p:txBody>
        </p:sp>
      </p:grpSp>
      <p:grpSp>
        <p:nvGrpSpPr>
          <p:cNvPr id="19" name="Group 52"/>
          <p:cNvGrpSpPr>
            <a:grpSpLocks/>
          </p:cNvGrpSpPr>
          <p:nvPr/>
        </p:nvGrpSpPr>
        <p:grpSpPr bwMode="auto">
          <a:xfrm>
            <a:off x="2451100" y="5003800"/>
            <a:ext cx="4241800" cy="1612900"/>
            <a:chOff x="2451100" y="5003800"/>
            <a:chExt cx="4241800" cy="1612900"/>
          </a:xfrm>
        </p:grpSpPr>
        <p:sp>
          <p:nvSpPr>
            <p:cNvPr id="20" name="Rounded Rectangle 20"/>
            <p:cNvSpPr/>
            <p:nvPr/>
          </p:nvSpPr>
          <p:spPr bwMode="auto">
            <a:xfrm>
              <a:off x="2451100" y="5918200"/>
              <a:ext cx="4241800" cy="6985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r>
                <a:rPr lang="en-US" sz="2800" b="1" dirty="0">
                  <a:solidFill>
                    <a:srgbClr val="FFFFFF"/>
                  </a:solidFill>
                  <a:effectLst>
                    <a:outerShdw blurRad="38100" dist="38100" dir="2700000" algn="tl">
                      <a:srgbClr val="000000">
                        <a:alpha val="43137"/>
                      </a:srgbClr>
                    </a:outerShdw>
                  </a:effectLst>
                </a:rPr>
                <a:t>Consumer( </a:t>
              </a:r>
              <a:r>
                <a:rPr lang="en-US" sz="2800" b="1" dirty="0" err="1">
                  <a:solidFill>
                    <a:srgbClr val="FFFFFF"/>
                  </a:solidFill>
                  <a:effectLst>
                    <a:outerShdw blurRad="38100" dist="38100" dir="2700000" algn="tl">
                      <a:srgbClr val="000000">
                        <a:alpha val="43137"/>
                      </a:srgbClr>
                    </a:outerShdw>
                  </a:effectLst>
                </a:rPr>
                <a:t>foreach</a:t>
              </a:r>
              <a:r>
                <a:rPr lang="en-US" sz="2800" b="1" dirty="0">
                  <a:solidFill>
                    <a:srgbClr val="FFFFFF"/>
                  </a:solidFill>
                  <a:effectLst>
                    <a:outerShdw blurRad="38100" dist="38100" dir="2700000" algn="tl">
                      <a:srgbClr val="000000">
                        <a:alpha val="43137"/>
                      </a:srgbClr>
                    </a:outerShdw>
                  </a:effectLst>
                </a:rPr>
                <a:t> … )</a:t>
              </a:r>
            </a:p>
          </p:txBody>
        </p:sp>
        <p:grpSp>
          <p:nvGrpSpPr>
            <p:cNvPr id="21" name="Group 38"/>
            <p:cNvGrpSpPr>
              <a:grpSpLocks/>
            </p:cNvGrpSpPr>
            <p:nvPr/>
          </p:nvGrpSpPr>
          <p:grpSpPr bwMode="auto">
            <a:xfrm>
              <a:off x="2971800" y="5067300"/>
              <a:ext cx="3200400" cy="1134058"/>
              <a:chOff x="2978151" y="5232400"/>
              <a:chExt cx="3200400" cy="1134058"/>
            </a:xfrm>
          </p:grpSpPr>
          <p:sp>
            <p:nvSpPr>
              <p:cNvPr id="23" name="Down Arrow 34"/>
              <p:cNvSpPr/>
              <p:nvPr/>
            </p:nvSpPr>
            <p:spPr bwMode="auto">
              <a:xfrm>
                <a:off x="4229101" y="5337758"/>
                <a:ext cx="698500" cy="10287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endParaRPr lang="en-US" sz="2000" dirty="0">
                  <a:solidFill>
                    <a:srgbClr val="FFFFFF"/>
                  </a:solidFill>
                  <a:effectLst>
                    <a:outerShdw blurRad="38100" dist="38100" dir="2700000" algn="tl">
                      <a:srgbClr val="000000">
                        <a:alpha val="43137"/>
                      </a:srgbClr>
                    </a:outerShdw>
                  </a:effectLst>
                </a:endParaRPr>
              </a:p>
            </p:txBody>
          </p:sp>
          <p:sp>
            <p:nvSpPr>
              <p:cNvPr id="24" name="Down Arrow 35"/>
              <p:cNvSpPr/>
              <p:nvPr/>
            </p:nvSpPr>
            <p:spPr bwMode="auto">
              <a:xfrm rot="19825844">
                <a:off x="2978151" y="5232400"/>
                <a:ext cx="698500" cy="10287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endParaRPr lang="en-US" sz="2000" dirty="0">
                  <a:solidFill>
                    <a:srgbClr val="FFFFFF"/>
                  </a:solidFill>
                  <a:effectLst>
                    <a:outerShdw blurRad="38100" dist="38100" dir="2700000" algn="tl">
                      <a:srgbClr val="000000">
                        <a:alpha val="43137"/>
                      </a:srgbClr>
                    </a:outerShdw>
                  </a:effectLst>
                </a:endParaRPr>
              </a:p>
            </p:txBody>
          </p:sp>
          <p:sp>
            <p:nvSpPr>
              <p:cNvPr id="25" name="Down Arrow 37"/>
              <p:cNvSpPr/>
              <p:nvPr/>
            </p:nvSpPr>
            <p:spPr bwMode="auto">
              <a:xfrm rot="1774156" flipH="1">
                <a:off x="5480051" y="5232400"/>
                <a:ext cx="698500" cy="10287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endParaRPr lang="en-US" sz="2000" dirty="0">
                  <a:solidFill>
                    <a:srgbClr val="FFFFFF"/>
                  </a:solidFill>
                  <a:effectLst>
                    <a:outerShdw blurRad="38100" dist="38100" dir="2700000" algn="tl">
                      <a:srgbClr val="000000">
                        <a:alpha val="43137"/>
                      </a:srgbClr>
                    </a:outerShdw>
                  </a:effectLst>
                </a:endParaRPr>
              </a:p>
            </p:txBody>
          </p:sp>
        </p:grpSp>
        <p:sp>
          <p:nvSpPr>
            <p:cNvPr id="22" name="Rectangle 39"/>
            <p:cNvSpPr/>
            <p:nvPr/>
          </p:nvSpPr>
          <p:spPr bwMode="auto">
            <a:xfrm>
              <a:off x="3536950" y="5003800"/>
              <a:ext cx="2070100" cy="3937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91436" tIns="45718" rIns="91436" bIns="45718" anchor="ctr"/>
            <a:lstStyle/>
            <a:p>
              <a:pPr algn="ctr" defTabSz="914099" fontAlgn="auto">
                <a:spcBef>
                  <a:spcPts val="0"/>
                </a:spcBef>
                <a:spcAft>
                  <a:spcPts val="0"/>
                </a:spcAft>
                <a:defRPr/>
              </a:pPr>
              <a:r>
                <a:rPr lang="en-US" sz="2000" b="1" dirty="0">
                  <a:solidFill>
                    <a:srgbClr val="FFFFFF"/>
                  </a:solidFill>
                  <a:effectLst>
                    <a:outerShdw blurRad="38100" dist="38100" dir="2700000" algn="tl">
                      <a:srgbClr val="000000">
                        <a:alpha val="43137"/>
                      </a:srgbClr>
                    </a:outerShdw>
                  </a:effectLst>
                </a:rPr>
                <a:t>Merge</a:t>
              </a:r>
            </a:p>
          </p:txBody>
        </p:sp>
      </p:grpSp>
      <p:grpSp>
        <p:nvGrpSpPr>
          <p:cNvPr id="26" name="Group 46"/>
          <p:cNvGrpSpPr>
            <a:grpSpLocks/>
          </p:cNvGrpSpPr>
          <p:nvPr/>
        </p:nvGrpSpPr>
        <p:grpSpPr bwMode="auto">
          <a:xfrm>
            <a:off x="3162300" y="3721100"/>
            <a:ext cx="3771900" cy="1079500"/>
            <a:chOff x="3162300" y="3606800"/>
            <a:chExt cx="3771899" cy="1079500"/>
          </a:xfrm>
        </p:grpSpPr>
        <p:sp>
          <p:nvSpPr>
            <p:cNvPr id="27" name="Down Arrow 41"/>
            <p:cNvSpPr/>
            <p:nvPr/>
          </p:nvSpPr>
          <p:spPr bwMode="auto">
            <a:xfrm>
              <a:off x="4724400" y="3606800"/>
              <a:ext cx="584200" cy="8001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endParaRPr lang="en-US" sz="2000" dirty="0">
                <a:solidFill>
                  <a:srgbClr val="FFFFFF"/>
                </a:solidFill>
                <a:effectLst>
                  <a:outerShdw blurRad="38100" dist="38100" dir="2700000" algn="tl">
                    <a:srgbClr val="000000">
                      <a:alpha val="43137"/>
                    </a:srgbClr>
                  </a:outerShdw>
                </a:effectLst>
              </a:endParaRPr>
            </a:p>
          </p:txBody>
        </p:sp>
        <p:sp>
          <p:nvSpPr>
            <p:cNvPr id="28" name="Down Arrow 42"/>
            <p:cNvSpPr/>
            <p:nvPr/>
          </p:nvSpPr>
          <p:spPr bwMode="auto">
            <a:xfrm rot="17462418">
              <a:off x="3327400" y="3594099"/>
              <a:ext cx="698500" cy="10287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endParaRPr lang="en-US" sz="2000" dirty="0">
                <a:solidFill>
                  <a:srgbClr val="FFFFFF"/>
                </a:solidFill>
                <a:effectLst>
                  <a:outerShdw blurRad="38100" dist="38100" dir="2700000" algn="tl">
                    <a:srgbClr val="000000">
                      <a:alpha val="43137"/>
                    </a:srgbClr>
                  </a:outerShdw>
                </a:effectLst>
              </a:endParaRPr>
            </a:p>
          </p:txBody>
        </p:sp>
        <p:sp>
          <p:nvSpPr>
            <p:cNvPr id="29" name="Rectangle 44"/>
            <p:cNvSpPr/>
            <p:nvPr/>
          </p:nvSpPr>
          <p:spPr bwMode="auto">
            <a:xfrm>
              <a:off x="4025900" y="4292600"/>
              <a:ext cx="2070099" cy="3937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91436" tIns="45718" rIns="91436" bIns="45718" anchor="ctr"/>
            <a:lstStyle/>
            <a:p>
              <a:pPr algn="ctr" defTabSz="914099" fontAlgn="auto">
                <a:spcBef>
                  <a:spcPts val="0"/>
                </a:spcBef>
                <a:spcAft>
                  <a:spcPts val="0"/>
                </a:spcAft>
                <a:defRPr/>
              </a:pPr>
              <a:r>
                <a:rPr lang="en-US" sz="2000" b="1" dirty="0">
                  <a:solidFill>
                    <a:srgbClr val="FFFFFF"/>
                  </a:solidFill>
                  <a:effectLst>
                    <a:outerShdw blurRad="38100" dist="38100" dir="2700000" algn="tl">
                      <a:srgbClr val="000000">
                        <a:alpha val="43137"/>
                      </a:srgbClr>
                    </a:outerShdw>
                  </a:effectLst>
                </a:rPr>
                <a:t>Re-partition</a:t>
              </a:r>
            </a:p>
          </p:txBody>
        </p:sp>
        <p:sp>
          <p:nvSpPr>
            <p:cNvPr id="30" name="Down Arrow 45"/>
            <p:cNvSpPr/>
            <p:nvPr/>
          </p:nvSpPr>
          <p:spPr bwMode="auto">
            <a:xfrm rot="4137582" flipH="1">
              <a:off x="6070599" y="3594099"/>
              <a:ext cx="698500" cy="10287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endParaRPr lang="en-US" sz="2000" dirty="0">
                <a:solidFill>
                  <a:srgbClr val="FFFFFF"/>
                </a:solidFill>
                <a:effectLst>
                  <a:outerShdw blurRad="38100" dist="38100" dir="2700000" algn="tl">
                    <a:srgbClr val="000000">
                      <a:alpha val="43137"/>
                    </a:srgbClr>
                  </a:outerShdw>
                </a:effectLst>
              </a:endParaRPr>
            </a:p>
          </p:txBody>
        </p:sp>
      </p:grpSp>
      <p:grpSp>
        <p:nvGrpSpPr>
          <p:cNvPr id="31" name="Group 48"/>
          <p:cNvGrpSpPr>
            <a:grpSpLocks/>
          </p:cNvGrpSpPr>
          <p:nvPr/>
        </p:nvGrpSpPr>
        <p:grpSpPr bwMode="auto">
          <a:xfrm>
            <a:off x="1149350" y="1836738"/>
            <a:ext cx="7258050" cy="1909762"/>
            <a:chOff x="1149350" y="1836058"/>
            <a:chExt cx="7258050" cy="1910442"/>
          </a:xfrm>
        </p:grpSpPr>
        <p:grpSp>
          <p:nvGrpSpPr>
            <p:cNvPr id="32" name="Group 47"/>
            <p:cNvGrpSpPr>
              <a:grpSpLocks/>
            </p:cNvGrpSpPr>
            <p:nvPr/>
          </p:nvGrpSpPr>
          <p:grpSpPr bwMode="auto">
            <a:xfrm>
              <a:off x="1149350" y="1836058"/>
              <a:ext cx="7258050" cy="1910442"/>
              <a:chOff x="1149350" y="1836058"/>
              <a:chExt cx="7258050" cy="1910442"/>
            </a:xfrm>
          </p:grpSpPr>
          <p:grpSp>
            <p:nvGrpSpPr>
              <p:cNvPr id="34" name="Group 9"/>
              <p:cNvGrpSpPr>
                <a:grpSpLocks/>
              </p:cNvGrpSpPr>
              <p:nvPr/>
            </p:nvGrpSpPr>
            <p:grpSpPr bwMode="auto">
              <a:xfrm>
                <a:off x="2978151" y="1836058"/>
                <a:ext cx="3187699" cy="1135742"/>
                <a:chOff x="3105150" y="1759858"/>
                <a:chExt cx="3187699" cy="1135742"/>
              </a:xfrm>
            </p:grpSpPr>
            <p:sp>
              <p:nvSpPr>
                <p:cNvPr id="42" name="Down Arrow 6"/>
                <p:cNvSpPr/>
                <p:nvPr/>
              </p:nvSpPr>
              <p:spPr bwMode="auto">
                <a:xfrm>
                  <a:off x="4349750" y="1759858"/>
                  <a:ext cx="698500" cy="10287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endParaRPr lang="en-US" sz="2000" dirty="0">
                    <a:solidFill>
                      <a:srgbClr val="FFFFFF"/>
                    </a:solidFill>
                    <a:effectLst>
                      <a:outerShdw blurRad="38100" dist="38100" dir="2700000" algn="tl">
                        <a:srgbClr val="000000">
                          <a:alpha val="43137"/>
                        </a:srgbClr>
                      </a:outerShdw>
                    </a:effectLst>
                  </a:endParaRPr>
                </a:p>
              </p:txBody>
            </p:sp>
            <p:sp>
              <p:nvSpPr>
                <p:cNvPr id="43" name="Down Arrow 7"/>
                <p:cNvSpPr/>
                <p:nvPr/>
              </p:nvSpPr>
              <p:spPr bwMode="auto">
                <a:xfrm rot="2161740">
                  <a:off x="3105150" y="1866900"/>
                  <a:ext cx="698500" cy="10287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endParaRPr lang="en-US" sz="2000" dirty="0">
                    <a:solidFill>
                      <a:srgbClr val="FFFFFF"/>
                    </a:solidFill>
                    <a:effectLst>
                      <a:outerShdw blurRad="38100" dist="38100" dir="2700000" algn="tl">
                        <a:srgbClr val="000000">
                          <a:alpha val="43137"/>
                        </a:srgbClr>
                      </a:outerShdw>
                    </a:effectLst>
                  </a:endParaRPr>
                </a:p>
              </p:txBody>
            </p:sp>
            <p:sp>
              <p:nvSpPr>
                <p:cNvPr id="44" name="Down Arrow 8"/>
                <p:cNvSpPr/>
                <p:nvPr/>
              </p:nvSpPr>
              <p:spPr bwMode="auto">
                <a:xfrm rot="19438260" flipH="1">
                  <a:off x="5594349" y="1866900"/>
                  <a:ext cx="698500" cy="102870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endParaRPr lang="en-US" sz="2000" dirty="0">
                    <a:solidFill>
                      <a:srgbClr val="FFFFFF"/>
                    </a:solidFill>
                    <a:effectLst>
                      <a:outerShdw blurRad="38100" dist="38100" dir="2700000" algn="tl">
                        <a:srgbClr val="000000">
                          <a:alpha val="43137"/>
                        </a:srgbClr>
                      </a:outerShdw>
                    </a:effectLst>
                  </a:endParaRPr>
                </a:p>
              </p:txBody>
            </p:sp>
          </p:grpSp>
          <p:grpSp>
            <p:nvGrpSpPr>
              <p:cNvPr id="35" name="Group 16"/>
              <p:cNvGrpSpPr>
                <a:grpSpLocks/>
              </p:cNvGrpSpPr>
              <p:nvPr/>
            </p:nvGrpSpPr>
            <p:grpSpPr bwMode="auto">
              <a:xfrm>
                <a:off x="1149350" y="2832100"/>
                <a:ext cx="6845300" cy="647700"/>
                <a:chOff x="1066800" y="3098800"/>
                <a:chExt cx="6845300" cy="647700"/>
              </a:xfrm>
            </p:grpSpPr>
            <p:sp>
              <p:nvSpPr>
                <p:cNvPr id="39" name="Rounded Rectangle 13"/>
                <p:cNvSpPr/>
                <p:nvPr/>
              </p:nvSpPr>
              <p:spPr bwMode="auto">
                <a:xfrm>
                  <a:off x="1066800" y="3098800"/>
                  <a:ext cx="1917700" cy="6477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r>
                    <a:rPr lang="en-US" sz="3200" b="1" dirty="0">
                      <a:solidFill>
                        <a:srgbClr val="FFFFFF"/>
                      </a:solidFill>
                      <a:effectLst>
                        <a:outerShdw blurRad="38100" dist="38100" dir="2700000" algn="tl">
                          <a:srgbClr val="000000">
                            <a:alpha val="43137"/>
                          </a:srgbClr>
                        </a:outerShdw>
                      </a:effectLst>
                    </a:rPr>
                    <a:t>Task</a:t>
                  </a:r>
                </a:p>
              </p:txBody>
            </p:sp>
            <p:sp>
              <p:nvSpPr>
                <p:cNvPr id="40" name="Rounded Rectangle 14"/>
                <p:cNvSpPr/>
                <p:nvPr/>
              </p:nvSpPr>
              <p:spPr bwMode="auto">
                <a:xfrm>
                  <a:off x="3530600" y="3098800"/>
                  <a:ext cx="1917700" cy="6477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r>
                    <a:rPr lang="en-US" sz="3200" b="1" dirty="0">
                      <a:solidFill>
                        <a:srgbClr val="FFFFFF"/>
                      </a:solidFill>
                      <a:effectLst>
                        <a:outerShdw blurRad="38100" dist="38100" dir="2700000" algn="tl">
                          <a:srgbClr val="000000">
                            <a:alpha val="43137"/>
                          </a:srgbClr>
                        </a:outerShdw>
                      </a:effectLst>
                    </a:rPr>
                    <a:t>Task</a:t>
                  </a:r>
                </a:p>
              </p:txBody>
            </p:sp>
            <p:sp>
              <p:nvSpPr>
                <p:cNvPr id="41" name="Rounded Rectangle 15"/>
                <p:cNvSpPr/>
                <p:nvPr/>
              </p:nvSpPr>
              <p:spPr bwMode="auto">
                <a:xfrm>
                  <a:off x="5994400" y="3098800"/>
                  <a:ext cx="1917700" cy="6477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099" fontAlgn="auto">
                    <a:spcBef>
                      <a:spcPts val="0"/>
                    </a:spcBef>
                    <a:spcAft>
                      <a:spcPts val="0"/>
                    </a:spcAft>
                    <a:defRPr/>
                  </a:pPr>
                  <a:r>
                    <a:rPr lang="en-US" sz="3200" b="1" dirty="0">
                      <a:solidFill>
                        <a:srgbClr val="FFFFFF"/>
                      </a:solidFill>
                      <a:effectLst>
                        <a:outerShdw blurRad="38100" dist="38100" dir="2700000" algn="tl">
                          <a:srgbClr val="000000">
                            <a:alpha val="43137"/>
                          </a:srgbClr>
                        </a:outerShdw>
                      </a:effectLst>
                    </a:rPr>
                    <a:t>Task</a:t>
                  </a:r>
                </a:p>
              </p:txBody>
            </p:sp>
          </p:grpSp>
          <p:sp>
            <p:nvSpPr>
              <p:cNvPr id="36" name="Rectangle 17"/>
              <p:cNvSpPr/>
              <p:nvPr/>
            </p:nvSpPr>
            <p:spPr bwMode="auto">
              <a:xfrm>
                <a:off x="1397000" y="3352660"/>
                <a:ext cx="2070100" cy="39384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91436" tIns="45718" rIns="91436" bIns="45718" anchor="ctr"/>
              <a:lstStyle/>
              <a:p>
                <a:pPr algn="ctr" defTabSz="914099" fontAlgn="auto">
                  <a:spcBef>
                    <a:spcPts val="0"/>
                  </a:spcBef>
                  <a:spcAft>
                    <a:spcPts val="0"/>
                  </a:spcAft>
                  <a:defRPr/>
                </a:pPr>
                <a:r>
                  <a:rPr lang="en-US" sz="2000" b="1" dirty="0">
                    <a:solidFill>
                      <a:srgbClr val="FFFFFF"/>
                    </a:solidFill>
                    <a:effectLst>
                      <a:outerShdw blurRad="38100" dist="38100" dir="2700000" algn="tl">
                        <a:srgbClr val="000000">
                          <a:alpha val="43137"/>
                        </a:srgbClr>
                      </a:outerShdw>
                    </a:effectLst>
                  </a:rPr>
                  <a:t>Query</a:t>
                </a:r>
              </a:p>
            </p:txBody>
          </p:sp>
          <p:sp>
            <p:nvSpPr>
              <p:cNvPr id="37" name="Rectangle 18"/>
              <p:cNvSpPr/>
              <p:nvPr/>
            </p:nvSpPr>
            <p:spPr bwMode="auto">
              <a:xfrm>
                <a:off x="3860800" y="3352660"/>
                <a:ext cx="2070100" cy="39384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91436" tIns="45718" rIns="91436" bIns="45718" anchor="ctr"/>
              <a:lstStyle/>
              <a:p>
                <a:pPr algn="ctr" defTabSz="914099" fontAlgn="auto">
                  <a:spcBef>
                    <a:spcPts val="0"/>
                  </a:spcBef>
                  <a:spcAft>
                    <a:spcPts val="0"/>
                  </a:spcAft>
                  <a:defRPr/>
                </a:pPr>
                <a:r>
                  <a:rPr lang="en-US" sz="2000" b="1" dirty="0">
                    <a:solidFill>
                      <a:srgbClr val="FFFFFF"/>
                    </a:solidFill>
                    <a:effectLst>
                      <a:outerShdw blurRad="38100" dist="38100" dir="2700000" algn="tl">
                        <a:srgbClr val="000000">
                          <a:alpha val="43137"/>
                        </a:srgbClr>
                      </a:outerShdw>
                    </a:effectLst>
                  </a:rPr>
                  <a:t>Query</a:t>
                </a:r>
              </a:p>
            </p:txBody>
          </p:sp>
          <p:sp>
            <p:nvSpPr>
              <p:cNvPr id="38" name="Rectangle 19"/>
              <p:cNvSpPr/>
              <p:nvPr/>
            </p:nvSpPr>
            <p:spPr bwMode="auto">
              <a:xfrm>
                <a:off x="6337300" y="3352660"/>
                <a:ext cx="2070100" cy="39384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91436" tIns="45718" rIns="91436" bIns="45718" anchor="ctr"/>
              <a:lstStyle/>
              <a:p>
                <a:pPr algn="ctr" defTabSz="914099" fontAlgn="auto">
                  <a:spcBef>
                    <a:spcPts val="0"/>
                  </a:spcBef>
                  <a:spcAft>
                    <a:spcPts val="0"/>
                  </a:spcAft>
                  <a:defRPr/>
                </a:pPr>
                <a:r>
                  <a:rPr lang="en-US" sz="2000" b="1" dirty="0">
                    <a:solidFill>
                      <a:srgbClr val="FFFFFF"/>
                    </a:solidFill>
                    <a:effectLst>
                      <a:outerShdw blurRad="38100" dist="38100" dir="2700000" algn="tl">
                        <a:srgbClr val="000000">
                          <a:alpha val="43137"/>
                        </a:srgbClr>
                      </a:outerShdw>
                    </a:effectLst>
                  </a:rPr>
                  <a:t>Query</a:t>
                </a:r>
              </a:p>
            </p:txBody>
          </p:sp>
        </p:grpSp>
        <p:sp>
          <p:nvSpPr>
            <p:cNvPr id="33" name="Rectangle 10"/>
            <p:cNvSpPr/>
            <p:nvPr/>
          </p:nvSpPr>
          <p:spPr bwMode="auto">
            <a:xfrm>
              <a:off x="3530600" y="2247366"/>
              <a:ext cx="2070100" cy="39384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91436" tIns="45718" rIns="91436" bIns="45718" anchor="ctr"/>
            <a:lstStyle/>
            <a:p>
              <a:pPr algn="ctr" defTabSz="914099" fontAlgn="auto">
                <a:spcBef>
                  <a:spcPts val="0"/>
                </a:spcBef>
                <a:spcAft>
                  <a:spcPts val="0"/>
                </a:spcAft>
                <a:defRPr/>
              </a:pPr>
              <a:r>
                <a:rPr lang="en-US" sz="2000" b="1" dirty="0">
                  <a:solidFill>
                    <a:srgbClr val="FFFFFF"/>
                  </a:solidFill>
                  <a:effectLst>
                    <a:outerShdw blurRad="38100" dist="38100" dir="2700000" algn="tl">
                      <a:srgbClr val="000000">
                        <a:alpha val="43137"/>
                      </a:srgbClr>
                    </a:outerShdw>
                  </a:effectLst>
                </a:rPr>
                <a:t>Partition</a:t>
              </a:r>
            </a:p>
          </p:txBody>
        </p:sp>
      </p:grpSp>
    </p:spTree>
    <p:extLst>
      <p:ext uri="{BB962C8B-B14F-4D97-AF65-F5344CB8AC3E}">
        <p14:creationId xmlns:p14="http://schemas.microsoft.com/office/powerpoint/2010/main" val="272627352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2000"/>
                                        <p:tgtEl>
                                          <p:spTgt spid="31"/>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2000"/>
                                        <p:tgtEl>
                                          <p:spTgt spid="7"/>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2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2000"/>
                                        <p:tgtEl>
                                          <p:spTgt spid="26"/>
                                        </p:tgtEl>
                                      </p:cBhvr>
                                    </p:animEffect>
                                  </p:childTnLst>
                                </p:cTn>
                              </p:par>
                            </p:childTnLst>
                          </p:cTn>
                        </p:par>
                        <p:par>
                          <p:cTn id="30" fill="hold">
                            <p:stCondLst>
                              <p:cond delay="2000"/>
                            </p:stCondLst>
                            <p:childTnLst>
                              <p:par>
                                <p:cTn id="31" presetID="10" presetClass="exit" presetSubtype="0" fill="hold" nodeType="afterEffect">
                                  <p:stCondLst>
                                    <p:cond delay="0"/>
                                  </p:stCondLst>
                                  <p:childTnLst>
                                    <p:animEffect transition="out" filter="fade">
                                      <p:cBhvr>
                                        <p:cTn id="32" dur="2000"/>
                                        <p:tgtEl>
                                          <p:spTgt spid="26"/>
                                        </p:tgtEl>
                                      </p:cBhvr>
                                    </p:animEffect>
                                    <p:set>
                                      <p:cBhvr>
                                        <p:cTn id="33" dur="1" fill="hold">
                                          <p:stCondLst>
                                            <p:cond delay="1999"/>
                                          </p:stCondLst>
                                        </p:cTn>
                                        <p:tgtEl>
                                          <p:spTgt spid="26"/>
                                        </p:tgtEl>
                                        <p:attrNameLst>
                                          <p:attrName>style.visibility</p:attrName>
                                        </p:attrNameLst>
                                      </p:cBhvr>
                                      <p:to>
                                        <p:strVal val="hidden"/>
                                      </p:to>
                                    </p:set>
                                  </p:childTnLst>
                                </p:cTn>
                              </p:par>
                            </p:childTnLst>
                          </p:cTn>
                        </p:par>
                        <p:par>
                          <p:cTn id="34" fill="hold">
                            <p:stCondLst>
                              <p:cond delay="4000"/>
                            </p:stCondLst>
                            <p:childTnLst>
                              <p:par>
                                <p:cTn id="35" presetID="10" presetClass="entr" presetSubtype="0"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2000"/>
                                        <p:tgtEl>
                                          <p:spTgt spid="15"/>
                                        </p:tgtEl>
                                      </p:cBhvr>
                                    </p:animEffect>
                                  </p:childTnLst>
                                </p:cTn>
                              </p:par>
                            </p:childTnLst>
                          </p:cTn>
                        </p:par>
                        <p:par>
                          <p:cTn id="38" fill="hold">
                            <p:stCondLst>
                              <p:cond delay="6000"/>
                            </p:stCondLst>
                            <p:childTnLst>
                              <p:par>
                                <p:cTn id="39" presetID="10" presetClass="entr" presetSubtype="0" fill="hold"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1"/>
          <p:cNvSpPr>
            <a:spLocks noGrp="1"/>
          </p:cNvSpPr>
          <p:nvPr/>
        </p:nvSpPr>
        <p:spPr>
          <a:xfrm>
            <a:off x="798512" y="443688"/>
            <a:ext cx="8382000" cy="666385"/>
          </a:xfrm>
          <a:prstGeom prst="rect">
            <a:avLst/>
          </a:prstGeom>
        </p:spPr>
        <p:txBody>
          <a:bodyPr vert="horz" wrap="square" lIns="0" tIns="0" rIns="0" bIns="0" rtlCol="0" anchor="t">
            <a:normAutofit/>
          </a:bodyPr>
          <a:lst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ru-RU" sz="4500" b="1" dirty="0">
                <a:solidFill>
                  <a:schemeClr val="accent1">
                    <a:satMod val="150000"/>
                  </a:schemeClr>
                </a:solidFill>
                <a:ea typeface="+mj-ea"/>
                <a:cs typeface="+mj-cs"/>
              </a:rPr>
              <a:t>Распараллеливаем циклы</a:t>
            </a:r>
            <a:endParaRPr lang="en-US" sz="4500" b="1" dirty="0">
              <a:solidFill>
                <a:schemeClr val="accent1">
                  <a:satMod val="150000"/>
                </a:schemeClr>
              </a:solidFill>
              <a:ea typeface="+mj-ea"/>
              <a:cs typeface="+mj-cs"/>
            </a:endParaRPr>
          </a:p>
        </p:txBody>
      </p:sp>
      <p:sp>
        <p:nvSpPr>
          <p:cNvPr id="9" name="Content Placeholder 2"/>
          <p:cNvSpPr>
            <a:spLocks noGrp="1"/>
          </p:cNvSpPr>
          <p:nvPr/>
        </p:nvSpPr>
        <p:spPr>
          <a:xfrm>
            <a:off x="798512" y="1567637"/>
            <a:ext cx="8382000" cy="4846675"/>
          </a:xfrm>
          <a:prstGeom prst="rect">
            <a:avLst/>
          </a:prstGeom>
        </p:spPr>
        <p:txBody>
          <a:bodyPr vert="horz" wrap="square" lIns="0" tIns="0" rIns="0" bIns="0" rtlCol="0">
            <a:normAutofit fontScale="70000" lnSpcReduction="20000"/>
          </a:bodyPr>
          <a:lstStyle>
            <a:lvl1pPr marL="460375" indent="-460375" algn="l" defTabSz="914363" rtl="0" eaLnBrk="1" latinLnBrk="0" hangingPunct="1">
              <a:lnSpc>
                <a:spcPct val="90000"/>
              </a:lnSpc>
              <a:spcBef>
                <a:spcPct val="20000"/>
              </a:spcBef>
              <a:buClr>
                <a:srgbClr val="C3D69B"/>
              </a:buClr>
              <a:buSzPct val="90000"/>
              <a:buFont typeface="Segoe UI" pitchFamily="34" charset="0"/>
              <a:buChar char="&gt;"/>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Clr>
                <a:srgbClr val="C3D69B"/>
              </a:buClr>
              <a:buSzPct val="90000"/>
              <a:buFont typeface="Segoe UI" pitchFamily="34" charset="0"/>
              <a:buChar char="&gt;"/>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Clr>
                <a:srgbClr val="C3D69B"/>
              </a:buClr>
              <a:buSzPct val="90000"/>
              <a:buFont typeface="Segoe UI" pitchFamily="34" charset="0"/>
              <a:buChar char="&gt;"/>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Control flow is a primary source of work</a:t>
            </a:r>
          </a:p>
          <a:p>
            <a:endParaRPr lang="en-US" dirty="0" smtClean="0"/>
          </a:p>
          <a:p>
            <a:pPr>
              <a:buNone/>
            </a:pPr>
            <a:endParaRPr lang="en-US" dirty="0" smtClean="0"/>
          </a:p>
          <a:p>
            <a:endParaRPr lang="en-US" dirty="0" smtClean="0"/>
          </a:p>
          <a:p>
            <a:pPr>
              <a:buNone/>
            </a:pPr>
            <a:endParaRPr lang="en-US" dirty="0" smtClean="0"/>
          </a:p>
          <a:p>
            <a:r>
              <a:rPr lang="ru-RU" dirty="0" smtClean="0"/>
              <a:t>Распаралеливаем если итерации независимы</a:t>
            </a:r>
            <a:endParaRPr lang="en-US" dirty="0" smtClean="0"/>
          </a:p>
          <a:p>
            <a:endParaRPr lang="en-US" dirty="0" smtClean="0"/>
          </a:p>
          <a:p>
            <a:endParaRPr lang="en-US" dirty="0" smtClean="0"/>
          </a:p>
          <a:p>
            <a:pPr marL="0" indent="0">
              <a:buNone/>
            </a:pPr>
            <a:endParaRPr lang="en-US" dirty="0" smtClean="0"/>
          </a:p>
          <a:p>
            <a:endParaRPr lang="ru-RU" dirty="0" smtClean="0"/>
          </a:p>
          <a:p>
            <a:r>
              <a:rPr lang="ru-RU" dirty="0" smtClean="0"/>
              <a:t>«Синхронное» поведение, поток выполнения не пройдет пока цикл не выполнится</a:t>
            </a:r>
            <a:endParaRPr lang="en-US" dirty="0" smtClean="0"/>
          </a:p>
          <a:p>
            <a:r>
              <a:rPr lang="ru-RU" dirty="0" smtClean="0"/>
              <a:t>Возможности</a:t>
            </a:r>
            <a:endParaRPr lang="en-US" dirty="0" smtClean="0"/>
          </a:p>
          <a:p>
            <a:pPr lvl="1"/>
            <a:r>
              <a:rPr lang="en-US" dirty="0" smtClean="0"/>
              <a:t>Cancelation, breaking, task-local state, scheduling, degree of parallelism</a:t>
            </a:r>
          </a:p>
          <a:p>
            <a:r>
              <a:rPr lang="ru-RU" dirty="0" smtClean="0"/>
              <a:t>Поддержка профайлера </a:t>
            </a:r>
            <a:r>
              <a:rPr lang="en-US" dirty="0" smtClean="0"/>
              <a:t>Visual </a:t>
            </a:r>
            <a:r>
              <a:rPr lang="en-US" dirty="0"/>
              <a:t>Studio 2010 </a:t>
            </a:r>
            <a:r>
              <a:rPr lang="en-US" i="1" dirty="0" smtClean="0"/>
              <a:t>(</a:t>
            </a:r>
            <a:r>
              <a:rPr lang="ru-RU" i="1" dirty="0" smtClean="0"/>
              <a:t>как у </a:t>
            </a:r>
            <a:r>
              <a:rPr lang="en-US" i="1" dirty="0" smtClean="0"/>
              <a:t>PLINQ</a:t>
            </a:r>
            <a:r>
              <a:rPr lang="en-US" i="1" dirty="0"/>
              <a:t>)</a:t>
            </a:r>
            <a:endParaRPr lang="en-US" i="1" dirty="0" smtClean="0"/>
          </a:p>
        </p:txBody>
      </p:sp>
      <p:sp>
        <p:nvSpPr>
          <p:cNvPr id="10" name="Rectangle 9"/>
          <p:cNvSpPr/>
          <p:nvPr/>
        </p:nvSpPr>
        <p:spPr>
          <a:xfrm>
            <a:off x="1273728" y="2005345"/>
            <a:ext cx="2503672" cy="92148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r>
              <a:rPr lang="en-US" sz="1200" dirty="0" smtClean="0">
                <a:solidFill>
                  <a:schemeClr val="tx1"/>
                </a:solidFill>
                <a:latin typeface="Consolas" pitchFamily="49" charset="0"/>
              </a:rPr>
              <a:t>for (</a:t>
            </a:r>
            <a:r>
              <a:rPr lang="en-US" sz="1200" dirty="0" err="1" smtClean="0">
                <a:solidFill>
                  <a:schemeClr val="tx1"/>
                </a:solidFill>
                <a:latin typeface="Consolas" pitchFamily="49" charset="0"/>
              </a:rPr>
              <a:t>int</a:t>
            </a:r>
            <a:r>
              <a:rPr lang="en-US" sz="1200" dirty="0" smtClean="0">
                <a:solidFill>
                  <a:schemeClr val="tx1"/>
                </a:solidFill>
                <a:latin typeface="Consolas" pitchFamily="49" charset="0"/>
              </a:rPr>
              <a:t> i = 0; i &lt; n; i++) </a:t>
            </a:r>
          </a:p>
          <a:p>
            <a:r>
              <a:rPr lang="en-US" sz="1200" dirty="0" smtClean="0">
                <a:solidFill>
                  <a:schemeClr val="tx1"/>
                </a:solidFill>
                <a:latin typeface="Consolas" pitchFamily="49" charset="0"/>
              </a:rPr>
              <a:t>{</a:t>
            </a:r>
          </a:p>
          <a:p>
            <a:r>
              <a:rPr lang="en-US" sz="1200" dirty="0">
                <a:solidFill>
                  <a:schemeClr val="tx1"/>
                </a:solidFill>
                <a:latin typeface="Consolas" pitchFamily="49" charset="0"/>
              </a:rPr>
              <a:t> </a:t>
            </a:r>
            <a:r>
              <a:rPr lang="en-US" sz="1200" dirty="0" smtClean="0">
                <a:solidFill>
                  <a:schemeClr val="tx1"/>
                </a:solidFill>
                <a:latin typeface="Consolas" pitchFamily="49" charset="0"/>
              </a:rPr>
              <a:t>   work(i);</a:t>
            </a:r>
          </a:p>
          <a:p>
            <a:r>
              <a:rPr lang="en-US" sz="1200" dirty="0" smtClean="0">
                <a:solidFill>
                  <a:schemeClr val="tx1"/>
                </a:solidFill>
                <a:latin typeface="Consolas" pitchFamily="49" charset="0"/>
              </a:rPr>
              <a:t>}</a:t>
            </a:r>
          </a:p>
        </p:txBody>
      </p:sp>
      <p:sp>
        <p:nvSpPr>
          <p:cNvPr id="11" name="Rectangle 10"/>
          <p:cNvSpPr/>
          <p:nvPr/>
        </p:nvSpPr>
        <p:spPr>
          <a:xfrm>
            <a:off x="3864527" y="2005344"/>
            <a:ext cx="2627719" cy="92148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r>
              <a:rPr lang="en-US" sz="1200" dirty="0" err="1" smtClean="0">
                <a:solidFill>
                  <a:schemeClr val="tx1"/>
                </a:solidFill>
                <a:latin typeface="Consolas" pitchFamily="49" charset="0"/>
              </a:rPr>
              <a:t>foreach</a:t>
            </a:r>
            <a:r>
              <a:rPr lang="en-US" sz="1200" dirty="0" smtClean="0">
                <a:solidFill>
                  <a:schemeClr val="tx1"/>
                </a:solidFill>
                <a:latin typeface="Consolas" pitchFamily="49" charset="0"/>
              </a:rPr>
              <a:t>(</a:t>
            </a:r>
            <a:r>
              <a:rPr lang="en-US" sz="1200" dirty="0" err="1" smtClean="0">
                <a:solidFill>
                  <a:schemeClr val="tx1"/>
                </a:solidFill>
                <a:latin typeface="Consolas" pitchFamily="49" charset="0"/>
              </a:rPr>
              <a:t>var</a:t>
            </a:r>
            <a:r>
              <a:rPr lang="en-US" sz="1200" dirty="0" smtClean="0">
                <a:solidFill>
                  <a:schemeClr val="tx1"/>
                </a:solidFill>
                <a:latin typeface="Consolas" pitchFamily="49" charset="0"/>
              </a:rPr>
              <a:t> item in data) </a:t>
            </a:r>
          </a:p>
          <a:p>
            <a:r>
              <a:rPr lang="en-US" sz="1200" dirty="0" smtClean="0">
                <a:solidFill>
                  <a:schemeClr val="tx1"/>
                </a:solidFill>
                <a:latin typeface="Consolas" pitchFamily="49" charset="0"/>
              </a:rPr>
              <a:t>{</a:t>
            </a:r>
          </a:p>
          <a:p>
            <a:r>
              <a:rPr lang="en-US" sz="1200" dirty="0">
                <a:solidFill>
                  <a:schemeClr val="tx1"/>
                </a:solidFill>
                <a:latin typeface="Consolas" pitchFamily="49" charset="0"/>
              </a:rPr>
              <a:t> </a:t>
            </a:r>
            <a:r>
              <a:rPr lang="en-US" sz="1200" dirty="0" smtClean="0">
                <a:solidFill>
                  <a:schemeClr val="tx1"/>
                </a:solidFill>
                <a:latin typeface="Consolas" pitchFamily="49" charset="0"/>
              </a:rPr>
              <a:t>   work(item);</a:t>
            </a:r>
          </a:p>
          <a:p>
            <a:r>
              <a:rPr lang="en-US" sz="1200" dirty="0" smtClean="0">
                <a:solidFill>
                  <a:schemeClr val="tx1"/>
                </a:solidFill>
                <a:latin typeface="Consolas" pitchFamily="49" charset="0"/>
              </a:rPr>
              <a:t>}</a:t>
            </a:r>
          </a:p>
        </p:txBody>
      </p:sp>
      <p:sp>
        <p:nvSpPr>
          <p:cNvPr id="12" name="Rectangle 11"/>
          <p:cNvSpPr/>
          <p:nvPr/>
        </p:nvSpPr>
        <p:spPr>
          <a:xfrm>
            <a:off x="6565187" y="2005345"/>
            <a:ext cx="2358372" cy="92148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r>
              <a:rPr lang="en-US" sz="1200" dirty="0" err="1" smtClean="0">
                <a:solidFill>
                  <a:schemeClr val="tx1"/>
                </a:solidFill>
                <a:latin typeface="Consolas" pitchFamily="49" charset="0"/>
              </a:rPr>
              <a:t>StatementA</a:t>
            </a:r>
            <a:r>
              <a:rPr lang="en-US" sz="1200" dirty="0" smtClean="0">
                <a:solidFill>
                  <a:schemeClr val="tx1"/>
                </a:solidFill>
                <a:latin typeface="Consolas" pitchFamily="49" charset="0"/>
              </a:rPr>
              <a:t>();</a:t>
            </a:r>
          </a:p>
          <a:p>
            <a:r>
              <a:rPr lang="en-US" sz="1200" dirty="0" err="1" smtClean="0">
                <a:solidFill>
                  <a:schemeClr val="tx1"/>
                </a:solidFill>
                <a:latin typeface="Consolas" pitchFamily="49" charset="0"/>
              </a:rPr>
              <a:t>StatementB</a:t>
            </a:r>
            <a:r>
              <a:rPr lang="en-US" sz="1200" dirty="0" smtClean="0">
                <a:solidFill>
                  <a:schemeClr val="tx1"/>
                </a:solidFill>
                <a:latin typeface="Consolas" pitchFamily="49" charset="0"/>
              </a:rPr>
              <a:t>;</a:t>
            </a:r>
          </a:p>
          <a:p>
            <a:r>
              <a:rPr lang="en-US" sz="1200" dirty="0" err="1" smtClean="0">
                <a:solidFill>
                  <a:schemeClr val="tx1"/>
                </a:solidFill>
                <a:latin typeface="Consolas" pitchFamily="49" charset="0"/>
              </a:rPr>
              <a:t>StatementC</a:t>
            </a:r>
            <a:r>
              <a:rPr lang="en-US" sz="1200" dirty="0" smtClean="0">
                <a:solidFill>
                  <a:schemeClr val="tx1"/>
                </a:solidFill>
                <a:latin typeface="Consolas" pitchFamily="49" charset="0"/>
              </a:rPr>
              <a:t>();</a:t>
            </a:r>
          </a:p>
        </p:txBody>
      </p:sp>
      <p:sp>
        <p:nvSpPr>
          <p:cNvPr id="13" name="Rectangle 12"/>
          <p:cNvSpPr/>
          <p:nvPr/>
        </p:nvSpPr>
        <p:spPr>
          <a:xfrm>
            <a:off x="1273728" y="3412387"/>
            <a:ext cx="2503672" cy="92148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r>
              <a:rPr lang="en-US" sz="1200" dirty="0" err="1" smtClean="0">
                <a:solidFill>
                  <a:schemeClr val="tx1"/>
                </a:solidFill>
                <a:latin typeface="Consolas" pitchFamily="49" charset="0"/>
              </a:rPr>
              <a:t>Parallel.For</a:t>
            </a:r>
            <a:r>
              <a:rPr lang="en-US" sz="1200" dirty="0" smtClean="0">
                <a:solidFill>
                  <a:schemeClr val="tx1"/>
                </a:solidFill>
                <a:latin typeface="Consolas" pitchFamily="49" charset="0"/>
              </a:rPr>
              <a:t>(0, n, i=&gt; </a:t>
            </a:r>
          </a:p>
          <a:p>
            <a:r>
              <a:rPr lang="en-US" sz="1200" dirty="0" smtClean="0">
                <a:solidFill>
                  <a:schemeClr val="tx1"/>
                </a:solidFill>
                <a:latin typeface="Consolas" pitchFamily="49" charset="0"/>
              </a:rPr>
              <a:t>{</a:t>
            </a:r>
          </a:p>
          <a:p>
            <a:r>
              <a:rPr lang="en-US" sz="1200" dirty="0">
                <a:solidFill>
                  <a:schemeClr val="tx1"/>
                </a:solidFill>
                <a:latin typeface="Consolas" pitchFamily="49" charset="0"/>
              </a:rPr>
              <a:t> </a:t>
            </a:r>
            <a:r>
              <a:rPr lang="en-US" sz="1200" dirty="0" smtClean="0">
                <a:solidFill>
                  <a:schemeClr val="tx1"/>
                </a:solidFill>
                <a:latin typeface="Consolas" pitchFamily="49" charset="0"/>
              </a:rPr>
              <a:t>   work(i);</a:t>
            </a:r>
          </a:p>
          <a:p>
            <a:r>
              <a:rPr lang="en-US" sz="1200" dirty="0" smtClean="0">
                <a:solidFill>
                  <a:schemeClr val="tx1"/>
                </a:solidFill>
                <a:latin typeface="Consolas" pitchFamily="49" charset="0"/>
              </a:rPr>
              <a:t>});</a:t>
            </a:r>
          </a:p>
        </p:txBody>
      </p:sp>
      <p:sp>
        <p:nvSpPr>
          <p:cNvPr id="14" name="Rectangle 13"/>
          <p:cNvSpPr/>
          <p:nvPr/>
        </p:nvSpPr>
        <p:spPr>
          <a:xfrm>
            <a:off x="3864527" y="3412386"/>
            <a:ext cx="2627719" cy="92148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r>
              <a:rPr lang="en-US" sz="1200" dirty="0" err="1" smtClean="0">
                <a:solidFill>
                  <a:schemeClr val="tx1"/>
                </a:solidFill>
                <a:latin typeface="Consolas" pitchFamily="49" charset="0"/>
              </a:rPr>
              <a:t>Parallel.ForEach</a:t>
            </a:r>
            <a:r>
              <a:rPr lang="en-US" sz="1200" dirty="0" smtClean="0">
                <a:solidFill>
                  <a:schemeClr val="tx1"/>
                </a:solidFill>
                <a:latin typeface="Consolas" pitchFamily="49" charset="0"/>
              </a:rPr>
              <a:t>(data, item=&gt;</a:t>
            </a:r>
          </a:p>
          <a:p>
            <a:r>
              <a:rPr lang="en-US" sz="1200" dirty="0" smtClean="0">
                <a:solidFill>
                  <a:schemeClr val="tx1"/>
                </a:solidFill>
                <a:latin typeface="Consolas" pitchFamily="49" charset="0"/>
              </a:rPr>
              <a:t>{</a:t>
            </a:r>
          </a:p>
          <a:p>
            <a:r>
              <a:rPr lang="en-US" sz="1200" dirty="0">
                <a:solidFill>
                  <a:schemeClr val="tx1"/>
                </a:solidFill>
                <a:latin typeface="Consolas" pitchFamily="49" charset="0"/>
              </a:rPr>
              <a:t> </a:t>
            </a:r>
            <a:r>
              <a:rPr lang="en-US" sz="1200" dirty="0" smtClean="0">
                <a:solidFill>
                  <a:schemeClr val="tx1"/>
                </a:solidFill>
                <a:latin typeface="Consolas" pitchFamily="49" charset="0"/>
              </a:rPr>
              <a:t>   work(item);</a:t>
            </a:r>
          </a:p>
          <a:p>
            <a:r>
              <a:rPr lang="en-US" sz="1200" dirty="0" smtClean="0">
                <a:solidFill>
                  <a:schemeClr val="tx1"/>
                </a:solidFill>
                <a:latin typeface="Consolas" pitchFamily="49" charset="0"/>
              </a:rPr>
              <a:t>});</a:t>
            </a:r>
          </a:p>
        </p:txBody>
      </p:sp>
      <p:sp>
        <p:nvSpPr>
          <p:cNvPr id="15" name="Rectangle 14"/>
          <p:cNvSpPr/>
          <p:nvPr/>
        </p:nvSpPr>
        <p:spPr>
          <a:xfrm>
            <a:off x="6565187" y="3412387"/>
            <a:ext cx="2358372" cy="92148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r>
              <a:rPr lang="en-US" sz="1200" dirty="0" err="1" smtClean="0">
                <a:solidFill>
                  <a:schemeClr val="tx1"/>
                </a:solidFill>
                <a:latin typeface="Consolas" pitchFamily="49" charset="0"/>
              </a:rPr>
              <a:t>Parallel.Invoke</a:t>
            </a:r>
            <a:r>
              <a:rPr lang="en-US" sz="1200" dirty="0" smtClean="0">
                <a:solidFill>
                  <a:schemeClr val="tx1"/>
                </a:solidFill>
                <a:latin typeface="Consolas" pitchFamily="49" charset="0"/>
              </a:rPr>
              <a:t>(</a:t>
            </a:r>
          </a:p>
          <a:p>
            <a:r>
              <a:rPr lang="en-US" sz="1200" dirty="0">
                <a:solidFill>
                  <a:schemeClr val="tx1"/>
                </a:solidFill>
                <a:latin typeface="Consolas" pitchFamily="49" charset="0"/>
              </a:rPr>
              <a:t> </a:t>
            </a:r>
            <a:r>
              <a:rPr lang="en-US" sz="1200" dirty="0" smtClean="0">
                <a:solidFill>
                  <a:schemeClr val="tx1"/>
                </a:solidFill>
                <a:latin typeface="Consolas" pitchFamily="49" charset="0"/>
              </a:rPr>
              <a:t>   () =&gt; </a:t>
            </a:r>
            <a:r>
              <a:rPr lang="en-US" sz="1200" dirty="0" err="1" smtClean="0">
                <a:solidFill>
                  <a:schemeClr val="tx1"/>
                </a:solidFill>
                <a:latin typeface="Consolas" pitchFamily="49" charset="0"/>
              </a:rPr>
              <a:t>StatementA</a:t>
            </a:r>
            <a:r>
              <a:rPr lang="en-US" sz="1200" dirty="0" smtClean="0">
                <a:solidFill>
                  <a:schemeClr val="tx1"/>
                </a:solidFill>
                <a:latin typeface="Consolas" pitchFamily="49" charset="0"/>
              </a:rPr>
              <a:t>(),</a:t>
            </a:r>
          </a:p>
          <a:p>
            <a:r>
              <a:rPr lang="en-US" sz="1200" dirty="0" smtClean="0">
                <a:solidFill>
                  <a:schemeClr val="tx1"/>
                </a:solidFill>
                <a:latin typeface="Consolas" pitchFamily="49" charset="0"/>
              </a:rPr>
              <a:t>    () =&gt; </a:t>
            </a:r>
            <a:r>
              <a:rPr lang="en-US" sz="1200" dirty="0" err="1" smtClean="0">
                <a:solidFill>
                  <a:schemeClr val="tx1"/>
                </a:solidFill>
                <a:latin typeface="Consolas" pitchFamily="49" charset="0"/>
              </a:rPr>
              <a:t>StatementB</a:t>
            </a:r>
            <a:r>
              <a:rPr lang="en-US" sz="1200" dirty="0">
                <a:solidFill>
                  <a:schemeClr val="tx1"/>
                </a:solidFill>
                <a:latin typeface="Consolas" pitchFamily="49" charset="0"/>
              </a:rPr>
              <a:t>,</a:t>
            </a:r>
            <a:endParaRPr lang="en-US" sz="1200" dirty="0" smtClean="0">
              <a:solidFill>
                <a:schemeClr val="tx1"/>
              </a:solidFill>
              <a:latin typeface="Consolas" pitchFamily="49" charset="0"/>
            </a:endParaRPr>
          </a:p>
          <a:p>
            <a:r>
              <a:rPr lang="en-US" sz="1200" dirty="0" smtClean="0">
                <a:solidFill>
                  <a:schemeClr val="tx1"/>
                </a:solidFill>
                <a:latin typeface="Consolas" pitchFamily="49" charset="0"/>
              </a:rPr>
              <a:t>    () =&gt; </a:t>
            </a:r>
            <a:r>
              <a:rPr lang="en-US" sz="1200" dirty="0" err="1" smtClean="0">
                <a:solidFill>
                  <a:schemeClr val="tx1"/>
                </a:solidFill>
                <a:latin typeface="Consolas" pitchFamily="49" charset="0"/>
              </a:rPr>
              <a:t>StatementC</a:t>
            </a:r>
            <a:r>
              <a:rPr lang="en-US" sz="1200" dirty="0" smtClean="0">
                <a:solidFill>
                  <a:schemeClr val="tx1"/>
                </a:solidFill>
                <a:latin typeface="Consolas" pitchFamily="49" charset="0"/>
              </a:rPr>
              <a:t>());</a:t>
            </a:r>
          </a:p>
        </p:txBody>
      </p:sp>
    </p:spTree>
    <p:custDataLst>
      <p:tags r:id="rId1"/>
    </p:custDataLst>
    <p:extLst>
      <p:ext uri="{BB962C8B-B14F-4D97-AF65-F5344CB8AC3E}">
        <p14:creationId xmlns:p14="http://schemas.microsoft.com/office/powerpoint/2010/main" val="4000476934"/>
      </p:ext>
    </p:extLst>
  </p:cSld>
  <p:clrMapOvr>
    <a:masterClrMapping/>
  </p:clrMapOvr>
  <p:transition spd="slow">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1"/>
          <p:cNvSpPr>
            <a:spLocks noGrp="1"/>
          </p:cNvSpPr>
          <p:nvPr/>
        </p:nvSpPr>
        <p:spPr>
          <a:xfrm>
            <a:off x="942528" y="188640"/>
            <a:ext cx="8382000" cy="62324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uk-UA" sz="4500" b="1" dirty="0">
                <a:solidFill>
                  <a:schemeClr val="accent1">
                    <a:satMod val="150000"/>
                  </a:schemeClr>
                </a:solidFill>
                <a:ea typeface="+mj-ea"/>
                <a:cs typeface="+mj-cs"/>
              </a:rPr>
              <a:t>Легко с </a:t>
            </a:r>
            <a:r>
              <a:rPr lang="en-US" sz="4500" b="1" dirty="0">
                <a:solidFill>
                  <a:schemeClr val="accent1">
                    <a:satMod val="150000"/>
                  </a:schemeClr>
                </a:solidFill>
                <a:ea typeface="+mj-ea"/>
                <a:cs typeface="+mj-cs"/>
              </a:rPr>
              <a:t>LINQ </a:t>
            </a:r>
            <a:r>
              <a:rPr lang="uk-UA" sz="4500" b="1" dirty="0">
                <a:solidFill>
                  <a:schemeClr val="accent1">
                    <a:satMod val="150000"/>
                  </a:schemeClr>
                </a:solidFill>
                <a:ea typeface="+mj-ea"/>
                <a:cs typeface="+mj-cs"/>
              </a:rPr>
              <a:t> на </a:t>
            </a:r>
            <a:r>
              <a:rPr lang="en-US" sz="4500" b="1" dirty="0">
                <a:solidFill>
                  <a:schemeClr val="accent1">
                    <a:satMod val="150000"/>
                  </a:schemeClr>
                </a:solidFill>
                <a:ea typeface="+mj-ea"/>
                <a:cs typeface="+mj-cs"/>
              </a:rPr>
              <a:t>PLINQ</a:t>
            </a:r>
            <a:endParaRPr lang="en-US" sz="4500" b="1" dirty="0">
              <a:solidFill>
                <a:schemeClr val="accent1">
                  <a:satMod val="150000"/>
                </a:schemeClr>
              </a:solidFill>
              <a:ea typeface="+mj-ea"/>
              <a:cs typeface="+mj-cs"/>
            </a:endParaRPr>
          </a:p>
        </p:txBody>
      </p:sp>
      <p:sp>
        <p:nvSpPr>
          <p:cNvPr id="9" name="Content Placeholder 2"/>
          <p:cNvSpPr>
            <a:spLocks noGrp="1"/>
          </p:cNvSpPr>
          <p:nvPr/>
        </p:nvSpPr>
        <p:spPr>
          <a:xfrm>
            <a:off x="942528" y="1617390"/>
            <a:ext cx="8382000" cy="533401"/>
          </a:xfrm>
          <a:prstGeom prst="rect">
            <a:avLst/>
          </a:prstGeom>
        </p:spPr>
        <p:txBody>
          <a:bodyPr vert="horz" wrap="square" lIns="0" tIns="0" rIns="0" bIns="0" rtlCol="0">
            <a:normAutofit fontScale="92500" lnSpcReduction="10000"/>
          </a:bodyPr>
          <a:lstStyle>
            <a:lvl1pPr marL="460375" indent="-460375" algn="l" defTabSz="914363" rtl="0" eaLnBrk="1" latinLnBrk="0" hangingPunct="1">
              <a:lnSpc>
                <a:spcPct val="90000"/>
              </a:lnSpc>
              <a:spcBef>
                <a:spcPct val="20000"/>
              </a:spcBef>
              <a:buClr>
                <a:srgbClr val="C3D69B"/>
              </a:buClr>
              <a:buSzPct val="90000"/>
              <a:buFont typeface="Segoe UI" pitchFamily="34" charset="0"/>
              <a:buChar char="&gt;"/>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Clr>
                <a:srgbClr val="C3D69B"/>
              </a:buClr>
              <a:buSzPct val="90000"/>
              <a:buFont typeface="Segoe UI" pitchFamily="34" charset="0"/>
              <a:buChar char="&gt;"/>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Clr>
                <a:srgbClr val="C3D69B"/>
              </a:buClr>
              <a:buSzPct val="90000"/>
              <a:buFont typeface="Segoe UI" pitchFamily="34" charset="0"/>
              <a:buChar char="&gt;"/>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400" dirty="0">
                <a:solidFill>
                  <a:schemeClr val="accent6">
                    <a:lumMod val="75000"/>
                  </a:schemeClr>
                </a:solidFill>
                <a:latin typeface="+mj-lt"/>
                <a:ea typeface="+mj-ea"/>
                <a:cs typeface="+mj-cs"/>
              </a:rPr>
              <a:t>LINQ to Objects:</a:t>
            </a:r>
          </a:p>
          <a:p>
            <a:endParaRPr lang="en-US" dirty="0"/>
          </a:p>
        </p:txBody>
      </p:sp>
      <p:sp>
        <p:nvSpPr>
          <p:cNvPr id="10" name="Rectangle 9"/>
          <p:cNvSpPr/>
          <p:nvPr/>
        </p:nvSpPr>
        <p:spPr>
          <a:xfrm>
            <a:off x="1399728" y="2303190"/>
            <a:ext cx="7315200" cy="1000274"/>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lvl="0">
              <a:lnSpc>
                <a:spcPct val="90000"/>
              </a:lnSpc>
              <a:spcAft>
                <a:spcPts val="333"/>
              </a:spcAft>
              <a:defRPr/>
            </a:pP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output = </a:t>
            </a:r>
            <a:r>
              <a:rPr lang="en-US" sz="2000" dirty="0" err="1" smtClean="0">
                <a:latin typeface="Consolas" pitchFamily="49" charset="0"/>
                <a:cs typeface="Consolas" pitchFamily="49" charset="0"/>
              </a:rPr>
              <a:t>arr</a:t>
            </a:r>
            <a:endParaRPr lang="en-US" sz="2000" dirty="0" smtClean="0">
              <a:latin typeface="Consolas" pitchFamily="49" charset="0"/>
              <a:cs typeface="Consolas" pitchFamily="49" charset="0"/>
            </a:endParaRPr>
          </a:p>
          <a:p>
            <a:pPr lvl="0">
              <a:lnSpc>
                <a:spcPct val="90000"/>
              </a:lnSpc>
              <a:spcAft>
                <a:spcPts val="333"/>
              </a:spcAft>
              <a:defRPr/>
            </a:pPr>
            <a:r>
              <a:rPr lang="en-US" sz="2000" dirty="0" smtClean="0">
                <a:latin typeface="Consolas" pitchFamily="49" charset="0"/>
                <a:cs typeface="Consolas" pitchFamily="49" charset="0"/>
              </a:rPr>
              <a:t>    .Select(x =&gt; </a:t>
            </a:r>
            <a:r>
              <a:rPr lang="en-US" sz="2000" dirty="0" err="1" smtClean="0">
                <a:latin typeface="Consolas" pitchFamily="49" charset="0"/>
                <a:cs typeface="Consolas" pitchFamily="49" charset="0"/>
              </a:rPr>
              <a:t>Foo</a:t>
            </a:r>
            <a:r>
              <a:rPr lang="en-US" sz="2000" dirty="0" smtClean="0">
                <a:latin typeface="Consolas" pitchFamily="49" charset="0"/>
                <a:cs typeface="Consolas" pitchFamily="49" charset="0"/>
              </a:rPr>
              <a:t>(x))</a:t>
            </a:r>
          </a:p>
          <a:p>
            <a:pPr lvl="0">
              <a:lnSpc>
                <a:spcPct val="90000"/>
              </a:lnSpc>
              <a:spcAft>
                <a:spcPts val="333"/>
              </a:spcAft>
              <a:defRPr/>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ToArray</a:t>
            </a:r>
            <a:r>
              <a:rPr lang="en-US" sz="2000" dirty="0" smtClean="0">
                <a:latin typeface="Consolas" pitchFamily="49" charset="0"/>
                <a:cs typeface="Consolas" pitchFamily="49" charset="0"/>
              </a:rPr>
              <a:t>();</a:t>
            </a:r>
          </a:p>
        </p:txBody>
      </p:sp>
      <p:sp>
        <p:nvSpPr>
          <p:cNvPr id="11" name="Rectangle 10"/>
          <p:cNvSpPr/>
          <p:nvPr/>
        </p:nvSpPr>
        <p:spPr>
          <a:xfrm>
            <a:off x="1399728" y="4589190"/>
            <a:ext cx="7315200" cy="1000274"/>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lvl="0">
              <a:lnSpc>
                <a:spcPct val="90000"/>
              </a:lnSpc>
              <a:spcAft>
                <a:spcPts val="333"/>
              </a:spcAft>
              <a:defRPr/>
            </a:pPr>
            <a:r>
              <a:rPr lang="en-US" sz="2000" dirty="0" err="1" smtClean="0">
                <a:latin typeface="Consolas" pitchFamily="49" charset="0"/>
                <a:cs typeface="Consolas" pitchFamily="49" charset="0"/>
              </a:rPr>
              <a:t>int</a:t>
            </a:r>
            <a:r>
              <a:rPr lang="en-US" sz="2000" dirty="0" smtClean="0">
                <a:latin typeface="Consolas" pitchFamily="49" charset="0"/>
                <a:cs typeface="Consolas" pitchFamily="49" charset="0"/>
              </a:rPr>
              <a:t>[] output = </a:t>
            </a:r>
            <a:r>
              <a:rPr lang="en-US" sz="2000" dirty="0" err="1" smtClean="0">
                <a:latin typeface="Consolas" pitchFamily="49" charset="0"/>
                <a:cs typeface="Consolas" pitchFamily="49" charset="0"/>
              </a:rPr>
              <a:t>arr</a:t>
            </a:r>
            <a:r>
              <a:rPr lang="en-US" sz="2000" b="1" dirty="0" err="1" smtClean="0">
                <a:latin typeface="Consolas" pitchFamily="49" charset="0"/>
                <a:cs typeface="Consolas" pitchFamily="49" charset="0"/>
              </a:rPr>
              <a:t>.AsParallel</a:t>
            </a:r>
            <a:r>
              <a:rPr lang="en-US" sz="2000" b="1" dirty="0" smtClean="0">
                <a:latin typeface="Consolas" pitchFamily="49" charset="0"/>
                <a:cs typeface="Consolas" pitchFamily="49" charset="0"/>
              </a:rPr>
              <a:t>()</a:t>
            </a:r>
          </a:p>
          <a:p>
            <a:pPr lvl="0">
              <a:lnSpc>
                <a:spcPct val="90000"/>
              </a:lnSpc>
              <a:spcAft>
                <a:spcPts val="333"/>
              </a:spcAft>
              <a:defRPr/>
            </a:pPr>
            <a:r>
              <a:rPr lang="en-US" sz="2000" dirty="0" smtClean="0">
                <a:latin typeface="Consolas" pitchFamily="49" charset="0"/>
                <a:cs typeface="Consolas" pitchFamily="49" charset="0"/>
              </a:rPr>
              <a:t>    .Select(x =&gt; </a:t>
            </a:r>
            <a:r>
              <a:rPr lang="en-US" sz="2000" dirty="0" err="1" smtClean="0">
                <a:latin typeface="Consolas" pitchFamily="49" charset="0"/>
                <a:cs typeface="Consolas" pitchFamily="49" charset="0"/>
              </a:rPr>
              <a:t>Foo</a:t>
            </a:r>
            <a:r>
              <a:rPr lang="en-US" sz="2000" dirty="0" smtClean="0">
                <a:latin typeface="Consolas" pitchFamily="49" charset="0"/>
                <a:cs typeface="Consolas" pitchFamily="49" charset="0"/>
              </a:rPr>
              <a:t>(x))</a:t>
            </a:r>
          </a:p>
          <a:p>
            <a:pPr lvl="0">
              <a:lnSpc>
                <a:spcPct val="90000"/>
              </a:lnSpc>
              <a:spcAft>
                <a:spcPts val="333"/>
              </a:spcAft>
              <a:defRPr/>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ToArray</a:t>
            </a:r>
            <a:r>
              <a:rPr lang="en-US" sz="2000" dirty="0" smtClean="0">
                <a:latin typeface="Consolas" pitchFamily="49" charset="0"/>
                <a:cs typeface="Consolas" pitchFamily="49" charset="0"/>
              </a:rPr>
              <a:t>();</a:t>
            </a:r>
          </a:p>
        </p:txBody>
      </p:sp>
      <p:sp>
        <p:nvSpPr>
          <p:cNvPr id="12" name="Content Placeholder 2"/>
          <p:cNvSpPr txBox="1">
            <a:spLocks/>
          </p:cNvSpPr>
          <p:nvPr/>
        </p:nvSpPr>
        <p:spPr>
          <a:xfrm>
            <a:off x="942528" y="3945334"/>
            <a:ext cx="8382000" cy="533401"/>
          </a:xfrm>
          <a:prstGeom prst="rect">
            <a:avLst/>
          </a:prstGeom>
        </p:spPr>
        <p:txBody>
          <a:bodyPr vert="horz" wrap="square" lIns="0" tIns="0" rIns="0" bIns="0" rtlCol="0">
            <a:normAutofit fontScale="92500" lnSpcReduction="10000"/>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460375" marR="0" lvl="0" indent="-460375" algn="l" defTabSz="914363" rtl="0" eaLnBrk="1" fontAlgn="auto" latinLnBrk="0" hangingPunct="1">
              <a:lnSpc>
                <a:spcPct val="90000"/>
              </a:lnSpc>
              <a:spcBef>
                <a:spcPct val="20000"/>
              </a:spcBef>
              <a:spcAft>
                <a:spcPts val="0"/>
              </a:spcAft>
              <a:buClr>
                <a:srgbClr val="C3D69B"/>
              </a:buClr>
              <a:buSzPct val="90000"/>
              <a:buFont typeface="Segoe UI" pitchFamily="34" charset="0"/>
              <a:buChar char="&gt;"/>
              <a:tabLst/>
              <a:defRPr/>
            </a:pPr>
            <a:r>
              <a:rPr lang="en-US" sz="4400" dirty="0">
                <a:solidFill>
                  <a:schemeClr val="accent6">
                    <a:lumMod val="75000"/>
                  </a:schemeClr>
                </a:solidFill>
                <a:latin typeface="+mj-lt"/>
                <a:ea typeface="+mj-ea"/>
                <a:cs typeface="+mj-cs"/>
              </a:rPr>
              <a:t>PLINQ:</a:t>
            </a:r>
          </a:p>
          <a:p>
            <a:pPr marL="460375" marR="0" lvl="0" indent="-460375" algn="l" defTabSz="914363" rtl="0" eaLnBrk="1" fontAlgn="auto" latinLnBrk="0" hangingPunct="1">
              <a:lnSpc>
                <a:spcPct val="90000"/>
              </a:lnSpc>
              <a:spcBef>
                <a:spcPct val="20000"/>
              </a:spcBef>
              <a:spcAft>
                <a:spcPts val="0"/>
              </a:spcAft>
              <a:buClr>
                <a:srgbClr val="C3D69B"/>
              </a:buClr>
              <a:buSzPct val="90000"/>
              <a:buFont typeface="Segoe UI" pitchFamily="34" charset="0"/>
              <a:buChar char="&gt;"/>
              <a:tabLst/>
              <a:defRPr/>
            </a:pPr>
            <a:endParaRPr kumimoji="0" lang="en-US" sz="3200" b="0" i="0" u="none" strike="noStrike" kern="1200" cap="none" spc="0" normalizeH="0" baseline="0" noProof="0" dirty="0">
              <a:ln>
                <a:noFill/>
              </a:ln>
              <a:gradFill>
                <a:gsLst>
                  <a:gs pos="0">
                    <a:schemeClr val="tx1"/>
                  </a:gs>
                  <a:gs pos="86000">
                    <a:schemeClr val="tx1"/>
                  </a:gs>
                </a:gsLst>
                <a:lin ang="5400000" scaled="0"/>
              </a:gradFill>
              <a:effectLst/>
              <a:uLnTx/>
              <a:uFillTx/>
              <a:latin typeface="+mn-lt"/>
              <a:ea typeface="+mn-ea"/>
              <a:cs typeface="+mn-cs"/>
            </a:endParaRPr>
          </a:p>
        </p:txBody>
      </p:sp>
    </p:spTree>
    <p:custDataLst>
      <p:tags r:id="rId1"/>
    </p:custDataLst>
    <p:extLst>
      <p:ext uri="{BB962C8B-B14F-4D97-AF65-F5344CB8AC3E}">
        <p14:creationId xmlns:p14="http://schemas.microsoft.com/office/powerpoint/2010/main" val="2467893446"/>
      </p:ext>
    </p:extLst>
  </p:cSld>
  <p:clrMapOvr>
    <a:masterClrMapping/>
  </p:clrMapOvr>
  <p:transition spd="slow">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p:cNvSpPr>
            <a:spLocks noGrp="1"/>
          </p:cNvSpPr>
          <p:nvPr/>
        </p:nvSpPr>
        <p:spPr>
          <a:xfrm>
            <a:off x="942528" y="188640"/>
            <a:ext cx="8382000" cy="62324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uk-UA" sz="4500" b="1" dirty="0">
                <a:solidFill>
                  <a:schemeClr val="accent1">
                    <a:satMod val="150000"/>
                  </a:schemeClr>
                </a:solidFill>
                <a:ea typeface="+mj-ea"/>
                <a:cs typeface="+mj-cs"/>
              </a:rPr>
              <a:t>Легко с </a:t>
            </a:r>
            <a:r>
              <a:rPr lang="en-US" sz="4500" b="1" dirty="0">
                <a:solidFill>
                  <a:schemeClr val="accent1">
                    <a:satMod val="150000"/>
                  </a:schemeClr>
                </a:solidFill>
                <a:ea typeface="+mj-ea"/>
                <a:cs typeface="+mj-cs"/>
              </a:rPr>
              <a:t>LINQ </a:t>
            </a:r>
            <a:r>
              <a:rPr lang="uk-UA" sz="4500" b="1" dirty="0">
                <a:solidFill>
                  <a:schemeClr val="accent1">
                    <a:satMod val="150000"/>
                  </a:schemeClr>
                </a:solidFill>
                <a:ea typeface="+mj-ea"/>
                <a:cs typeface="+mj-cs"/>
              </a:rPr>
              <a:t> на </a:t>
            </a:r>
            <a:r>
              <a:rPr lang="en-US" sz="4500" b="1" dirty="0">
                <a:solidFill>
                  <a:schemeClr val="accent1">
                    <a:satMod val="150000"/>
                  </a:schemeClr>
                </a:solidFill>
                <a:ea typeface="+mj-ea"/>
                <a:cs typeface="+mj-cs"/>
              </a:rPr>
              <a:t>PLINQ</a:t>
            </a:r>
            <a:endParaRPr lang="en-US" sz="4500" b="1" dirty="0">
              <a:solidFill>
                <a:schemeClr val="accent1">
                  <a:satMod val="150000"/>
                </a:schemeClr>
              </a:solidFill>
              <a:ea typeface="+mj-ea"/>
              <a:cs typeface="+mj-cs"/>
            </a:endParaRPr>
          </a:p>
        </p:txBody>
      </p:sp>
      <p:sp>
        <p:nvSpPr>
          <p:cNvPr id="7" name="Content Placeholder 2"/>
          <p:cNvSpPr>
            <a:spLocks noGrp="1"/>
          </p:cNvSpPr>
          <p:nvPr/>
        </p:nvSpPr>
        <p:spPr>
          <a:xfrm>
            <a:off x="730289" y="1700808"/>
            <a:ext cx="8382000" cy="2133601"/>
          </a:xfrm>
          <a:prstGeom prst="rect">
            <a:avLst/>
          </a:prstGeom>
        </p:spPr>
        <p:txBody>
          <a:bodyPr vert="horz" wrap="square" lIns="0" tIns="0" rIns="0" bIns="0" rtlCol="0">
            <a:normAutofit fontScale="92500" lnSpcReduction="10000"/>
          </a:bodyPr>
          <a:lstStyle>
            <a:lvl1pPr marL="460375" indent="-460375" algn="l" defTabSz="914363" rtl="0" eaLnBrk="1" latinLnBrk="0" hangingPunct="1">
              <a:lnSpc>
                <a:spcPct val="90000"/>
              </a:lnSpc>
              <a:spcBef>
                <a:spcPct val="20000"/>
              </a:spcBef>
              <a:buClr>
                <a:srgbClr val="C3D69B"/>
              </a:buClr>
              <a:buSzPct val="90000"/>
              <a:buFont typeface="Segoe UI" pitchFamily="34" charset="0"/>
              <a:buChar char="&gt;"/>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Clr>
                <a:srgbClr val="C3D69B"/>
              </a:buClr>
              <a:buSzPct val="90000"/>
              <a:buFont typeface="Segoe UI" pitchFamily="34" charset="0"/>
              <a:buChar char="&gt;"/>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Clr>
                <a:srgbClr val="C3D69B"/>
              </a:buClr>
              <a:buSzPct val="90000"/>
              <a:buFont typeface="Segoe UI" pitchFamily="34" charset="0"/>
              <a:buChar char="&gt;"/>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PLINQ </a:t>
            </a:r>
            <a:r>
              <a:rPr lang="uk-UA" dirty="0" smtClean="0"/>
              <a:t>может выполнить все </a:t>
            </a:r>
            <a:r>
              <a:rPr lang="en-US" dirty="0" smtClean="0"/>
              <a:t>LINQ </a:t>
            </a:r>
            <a:r>
              <a:rPr lang="uk-UA" dirty="0" smtClean="0"/>
              <a:t>запрос</a:t>
            </a:r>
            <a:r>
              <a:rPr lang="ru-RU" dirty="0" smtClean="0"/>
              <a:t>ы</a:t>
            </a:r>
            <a:endParaRPr lang="en-US" dirty="0" smtClean="0"/>
          </a:p>
          <a:p>
            <a:r>
              <a:rPr lang="ru-RU" dirty="0" smtClean="0"/>
              <a:t>Простые запросы – проще выполнить</a:t>
            </a:r>
          </a:p>
          <a:p>
            <a:r>
              <a:rPr lang="ru-RU" dirty="0" smtClean="0"/>
              <a:t>Разбивайте сложные запросы на более простые, так чтобы только та часть которую нужно распралелить была </a:t>
            </a:r>
            <a:r>
              <a:rPr lang="en-US" dirty="0" smtClean="0"/>
              <a:t>PLINQ:</a:t>
            </a:r>
          </a:p>
          <a:p>
            <a:endParaRPr lang="en-US" dirty="0" smtClean="0"/>
          </a:p>
          <a:p>
            <a:endParaRPr lang="en-US" dirty="0"/>
          </a:p>
        </p:txBody>
      </p:sp>
      <p:sp>
        <p:nvSpPr>
          <p:cNvPr id="8" name="Rectangle 7"/>
          <p:cNvSpPr/>
          <p:nvPr/>
        </p:nvSpPr>
        <p:spPr>
          <a:xfrm>
            <a:off x="1187489" y="4018999"/>
            <a:ext cx="7696200" cy="1354217"/>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lvl="0">
              <a:lnSpc>
                <a:spcPct val="90000"/>
              </a:lnSpc>
              <a:spcAft>
                <a:spcPts val="333"/>
              </a:spcAft>
              <a:defRPr/>
            </a:pPr>
            <a:r>
              <a:rPr lang="en-US" sz="1600" dirty="0" smtClean="0">
                <a:solidFill>
                  <a:schemeClr val="accent6">
                    <a:lumMod val="50000"/>
                  </a:schemeClr>
                </a:solidFill>
                <a:latin typeface="Consolas" pitchFamily="49" charset="0"/>
                <a:cs typeface="Consolas" pitchFamily="49" charset="0"/>
              </a:rPr>
              <a:t> </a:t>
            </a:r>
            <a:r>
              <a:rPr lang="en-US" sz="1600" dirty="0" err="1" smtClean="0">
                <a:solidFill>
                  <a:schemeClr val="accent6">
                    <a:lumMod val="50000"/>
                  </a:schemeClr>
                </a:solidFill>
                <a:latin typeface="Consolas" pitchFamily="49" charset="0"/>
                <a:cs typeface="Consolas" pitchFamily="49" charset="0"/>
              </a:rPr>
              <a:t>src.Select</a:t>
            </a:r>
            <a:r>
              <a:rPr lang="en-US" sz="1600" dirty="0" smtClean="0">
                <a:solidFill>
                  <a:schemeClr val="accent6">
                    <a:lumMod val="50000"/>
                  </a:schemeClr>
                </a:solidFill>
                <a:latin typeface="Consolas" pitchFamily="49" charset="0"/>
                <a:cs typeface="Consolas" pitchFamily="49" charset="0"/>
              </a:rPr>
              <a:t>(x =&gt; </a:t>
            </a:r>
            <a:r>
              <a:rPr lang="en-US" sz="1600" dirty="0" err="1" smtClean="0">
                <a:solidFill>
                  <a:schemeClr val="accent6">
                    <a:lumMod val="50000"/>
                  </a:schemeClr>
                </a:solidFill>
                <a:latin typeface="Consolas" pitchFamily="49" charset="0"/>
                <a:cs typeface="Consolas" pitchFamily="49" charset="0"/>
              </a:rPr>
              <a:t>Foo</a:t>
            </a:r>
            <a:r>
              <a:rPr lang="en-US" sz="1600" dirty="0" smtClean="0">
                <a:solidFill>
                  <a:schemeClr val="accent6">
                    <a:lumMod val="50000"/>
                  </a:schemeClr>
                </a:solidFill>
                <a:latin typeface="Consolas" pitchFamily="49" charset="0"/>
                <a:cs typeface="Consolas" pitchFamily="49" charset="0"/>
              </a:rPr>
              <a:t>(x))</a:t>
            </a:r>
          </a:p>
          <a:p>
            <a:pPr lvl="0">
              <a:lnSpc>
                <a:spcPct val="90000"/>
              </a:lnSpc>
              <a:spcAft>
                <a:spcPts val="333"/>
              </a:spcAft>
              <a:defRPr/>
            </a:pPr>
            <a:r>
              <a:rPr lang="en-US" sz="1600" dirty="0" smtClean="0">
                <a:solidFill>
                  <a:schemeClr val="accent6">
                    <a:lumMod val="50000"/>
                  </a:schemeClr>
                </a:solidFill>
                <a:latin typeface="Consolas" pitchFamily="49" charset="0"/>
                <a:cs typeface="Consolas" pitchFamily="49" charset="0"/>
              </a:rPr>
              <a:t>        .</a:t>
            </a:r>
            <a:r>
              <a:rPr lang="en-US" sz="1600" dirty="0" err="1" smtClean="0">
                <a:solidFill>
                  <a:schemeClr val="accent6">
                    <a:lumMod val="50000"/>
                  </a:schemeClr>
                </a:solidFill>
                <a:latin typeface="Consolas" pitchFamily="49" charset="0"/>
                <a:cs typeface="Consolas" pitchFamily="49" charset="0"/>
              </a:rPr>
              <a:t>TakeWhile</a:t>
            </a:r>
            <a:r>
              <a:rPr lang="en-US" sz="1600" dirty="0" smtClean="0">
                <a:solidFill>
                  <a:schemeClr val="accent6">
                    <a:lumMod val="50000"/>
                  </a:schemeClr>
                </a:solidFill>
                <a:latin typeface="Consolas" pitchFamily="49" charset="0"/>
                <a:cs typeface="Consolas" pitchFamily="49" charset="0"/>
              </a:rPr>
              <a:t>(x =&gt; Filter(x))</a:t>
            </a:r>
          </a:p>
          <a:p>
            <a:pPr lvl="0">
              <a:lnSpc>
                <a:spcPct val="90000"/>
              </a:lnSpc>
              <a:spcAft>
                <a:spcPts val="333"/>
              </a:spcAft>
              <a:defRPr/>
            </a:pPr>
            <a:r>
              <a:rPr lang="en-US" sz="1600" dirty="0" smtClean="0">
                <a:solidFill>
                  <a:schemeClr val="accent6">
                    <a:lumMod val="50000"/>
                  </a:schemeClr>
                </a:solidFill>
                <a:latin typeface="Consolas" pitchFamily="49" charset="0"/>
                <a:cs typeface="Consolas" pitchFamily="49" charset="0"/>
              </a:rPr>
              <a:t>        .</a:t>
            </a:r>
            <a:r>
              <a:rPr lang="en-US" sz="1600" dirty="0" err="1" smtClean="0">
                <a:solidFill>
                  <a:schemeClr val="accent6">
                    <a:lumMod val="50000"/>
                  </a:schemeClr>
                </a:solidFill>
                <a:latin typeface="Consolas" pitchFamily="49" charset="0"/>
                <a:cs typeface="Consolas" pitchFamily="49" charset="0"/>
              </a:rPr>
              <a:t>AsParallel</a:t>
            </a:r>
            <a:r>
              <a:rPr lang="en-US" sz="1600" dirty="0" smtClean="0">
                <a:solidFill>
                  <a:schemeClr val="accent6">
                    <a:lumMod val="50000"/>
                  </a:schemeClr>
                </a:solidFill>
                <a:latin typeface="Consolas" pitchFamily="49" charset="0"/>
                <a:cs typeface="Consolas" pitchFamily="49" charset="0"/>
              </a:rPr>
              <a:t>()</a:t>
            </a:r>
          </a:p>
          <a:p>
            <a:pPr lvl="0">
              <a:lnSpc>
                <a:spcPct val="90000"/>
              </a:lnSpc>
              <a:spcAft>
                <a:spcPts val="333"/>
              </a:spcAft>
              <a:defRPr/>
            </a:pPr>
            <a:r>
              <a:rPr lang="en-US" sz="1600" dirty="0" smtClean="0">
                <a:solidFill>
                  <a:schemeClr val="accent6">
                    <a:lumMod val="50000"/>
                  </a:schemeClr>
                </a:solidFill>
                <a:latin typeface="Consolas" pitchFamily="49" charset="0"/>
                <a:cs typeface="Consolas" pitchFamily="49" charset="0"/>
              </a:rPr>
              <a:t>        .Select(x =&gt; Bar(x))</a:t>
            </a:r>
          </a:p>
          <a:p>
            <a:pPr lvl="0">
              <a:lnSpc>
                <a:spcPct val="90000"/>
              </a:lnSpc>
              <a:spcAft>
                <a:spcPts val="333"/>
              </a:spcAft>
              <a:defRPr/>
            </a:pPr>
            <a:r>
              <a:rPr lang="en-US" sz="1600" dirty="0" smtClean="0">
                <a:solidFill>
                  <a:schemeClr val="accent6">
                    <a:lumMod val="50000"/>
                  </a:schemeClr>
                </a:solidFill>
                <a:latin typeface="Consolas" pitchFamily="49" charset="0"/>
                <a:cs typeface="Consolas" pitchFamily="49" charset="0"/>
              </a:rPr>
              <a:t>        .</a:t>
            </a:r>
            <a:r>
              <a:rPr lang="en-US" sz="1600" dirty="0" err="1" smtClean="0">
                <a:solidFill>
                  <a:schemeClr val="accent6">
                    <a:lumMod val="50000"/>
                  </a:schemeClr>
                </a:solidFill>
                <a:latin typeface="Consolas" pitchFamily="49" charset="0"/>
                <a:cs typeface="Consolas" pitchFamily="49" charset="0"/>
              </a:rPr>
              <a:t>ToArray</a:t>
            </a:r>
            <a:r>
              <a:rPr lang="en-US" sz="1600" dirty="0" smtClean="0">
                <a:solidFill>
                  <a:schemeClr val="accent6">
                    <a:lumMod val="50000"/>
                  </a:schemeClr>
                </a:solidFill>
                <a:latin typeface="Consolas" pitchFamily="49" charset="0"/>
                <a:cs typeface="Consolas" pitchFamily="49" charset="0"/>
              </a:rPr>
              <a:t>();</a:t>
            </a:r>
          </a:p>
        </p:txBody>
      </p:sp>
    </p:spTree>
    <p:custDataLst>
      <p:tags r:id="rId1"/>
    </p:custDataLst>
    <p:extLst>
      <p:ext uri="{BB962C8B-B14F-4D97-AF65-F5344CB8AC3E}">
        <p14:creationId xmlns:p14="http://schemas.microsoft.com/office/powerpoint/2010/main" val="3888524903"/>
      </p:ext>
    </p:extLst>
  </p:cSld>
  <p:clrMapOvr>
    <a:masterClrMapping/>
  </p:clrMapOvr>
  <p:transition spd="slow">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942528" y="429488"/>
            <a:ext cx="8382000" cy="62324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uk-UA" sz="4500" b="1" dirty="0">
                <a:solidFill>
                  <a:schemeClr val="accent1">
                    <a:satMod val="150000"/>
                  </a:schemeClr>
                </a:solidFill>
                <a:ea typeface="+mj-ea"/>
                <a:cs typeface="+mj-cs"/>
              </a:rPr>
              <a:t>Отлаживаем параллелизм</a:t>
            </a:r>
            <a:endParaRPr lang="en-US" sz="4500" b="1" dirty="0">
              <a:solidFill>
                <a:schemeClr val="accent1">
                  <a:satMod val="150000"/>
                </a:schemeClr>
              </a:solidFill>
              <a:ea typeface="+mj-ea"/>
              <a:cs typeface="+mj-cs"/>
            </a:endParaRPr>
          </a:p>
        </p:txBody>
      </p:sp>
      <p:sp>
        <p:nvSpPr>
          <p:cNvPr id="7" name="Text Placeholder 2"/>
          <p:cNvSpPr>
            <a:spLocks noGrp="1"/>
          </p:cNvSpPr>
          <p:nvPr/>
        </p:nvSpPr>
        <p:spPr>
          <a:xfrm>
            <a:off x="323528" y="1772816"/>
            <a:ext cx="8382000" cy="1932837"/>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Clr>
                <a:srgbClr val="C3D69B"/>
              </a:buClr>
              <a:buSzPct val="90000"/>
              <a:buFont typeface="Segoe UI" pitchFamily="34" charset="0"/>
              <a:buChar char="&gt;"/>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Clr>
                <a:srgbClr val="C3D69B"/>
              </a:buClr>
              <a:buSzPct val="90000"/>
              <a:buFont typeface="Segoe UI" pitchFamily="34" charset="0"/>
              <a:buChar char="&gt;"/>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Clr>
                <a:srgbClr val="C3D69B"/>
              </a:buClr>
              <a:buSzPct val="90000"/>
              <a:buFont typeface="Segoe UI" pitchFamily="34" charset="0"/>
              <a:buChar char="&gt;"/>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Concurrency Profiler</a:t>
            </a:r>
          </a:p>
          <a:p>
            <a:r>
              <a:rPr lang="en-US" dirty="0" smtClean="0"/>
              <a:t>Parallel Debugger</a:t>
            </a:r>
          </a:p>
          <a:p>
            <a:pPr lvl="1"/>
            <a:r>
              <a:rPr lang="en-US" dirty="0" smtClean="0"/>
              <a:t>Parallel tasks</a:t>
            </a:r>
          </a:p>
          <a:p>
            <a:pPr lvl="1"/>
            <a:r>
              <a:rPr lang="en-US" dirty="0" smtClean="0"/>
              <a:t>Parallel stack</a:t>
            </a:r>
            <a:endParaRPr lang="en-US" dirty="0"/>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1556792"/>
            <a:ext cx="3289548" cy="349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5" cstate="print"/>
          <a:srcRect/>
          <a:stretch>
            <a:fillRect/>
          </a:stretch>
        </p:blipFill>
        <p:spPr bwMode="auto">
          <a:xfrm>
            <a:off x="5675312" y="3757663"/>
            <a:ext cx="3505200" cy="2767681"/>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467893446"/>
      </p:ext>
    </p:extLst>
  </p:cSld>
  <p:clrMapOvr>
    <a:masterClrMapping/>
  </p:clrMapOvr>
  <p:transition spd="slow">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332656"/>
            <a:ext cx="8496944" cy="1636776"/>
          </a:xfrm>
        </p:spPr>
        <p:txBody>
          <a:bodyPr>
            <a:normAutofit fontScale="90000"/>
          </a:bodyPr>
          <a:lstStyle/>
          <a:p>
            <a:r>
              <a:rPr lang="uk-UA" sz="7200" dirty="0" err="1" smtClean="0"/>
              <a:t>Демо</a:t>
            </a:r>
            <a:r>
              <a:rPr lang="uk-UA" sz="7200" dirty="0" smtClean="0"/>
              <a:t> - </a:t>
            </a:r>
            <a:r>
              <a:rPr lang="en-US" sz="7200" dirty="0"/>
              <a:t>Debugger tools</a:t>
            </a:r>
            <a:endParaRPr lang="uk-UA" sz="7200" dirty="0"/>
          </a:p>
        </p:txBody>
      </p:sp>
      <p:sp>
        <p:nvSpPr>
          <p:cNvPr id="3" name="Місце для тексту 2"/>
          <p:cNvSpPr>
            <a:spLocks noGrp="1"/>
          </p:cNvSpPr>
          <p:nvPr>
            <p:ph type="body" idx="1"/>
          </p:nvPr>
        </p:nvSpPr>
        <p:spPr/>
        <p:txBody>
          <a:bodyPr/>
          <a:lstStyle/>
          <a:p>
            <a:endParaRPr lang="uk-UA"/>
          </a:p>
        </p:txBody>
      </p:sp>
    </p:spTree>
    <p:extLst>
      <p:ext uri="{BB962C8B-B14F-4D97-AF65-F5344CB8AC3E}">
        <p14:creationId xmlns:p14="http://schemas.microsoft.com/office/powerpoint/2010/main" val="26863760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nvSpPr>
        <p:spPr>
          <a:xfrm>
            <a:off x="323528" y="371330"/>
            <a:ext cx="8856984" cy="6093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uk-UA" sz="4400" b="1" dirty="0">
                <a:solidFill>
                  <a:schemeClr val="accent1">
                    <a:satMod val="150000"/>
                  </a:schemeClr>
                </a:solidFill>
                <a:ea typeface="+mj-ea"/>
                <a:cs typeface="+mj-cs"/>
              </a:rPr>
              <a:t>Наклад</a:t>
            </a:r>
            <a:r>
              <a:rPr lang="ru-RU" sz="4400" b="1" dirty="0">
                <a:solidFill>
                  <a:schemeClr val="accent1">
                    <a:satMod val="150000"/>
                  </a:schemeClr>
                </a:solidFill>
                <a:ea typeface="+mj-ea"/>
                <a:cs typeface="+mj-cs"/>
              </a:rPr>
              <a:t>ые расходы при паралелизме</a:t>
            </a:r>
            <a:endParaRPr lang="en-US" sz="4400" b="1" dirty="0">
              <a:solidFill>
                <a:schemeClr val="accent1">
                  <a:satMod val="150000"/>
                </a:schemeClr>
              </a:solidFill>
              <a:ea typeface="+mj-ea"/>
              <a:cs typeface="+mj-cs"/>
            </a:endParaRPr>
          </a:p>
        </p:txBody>
      </p:sp>
      <p:sp>
        <p:nvSpPr>
          <p:cNvPr id="9" name="Content Placeholder 2"/>
          <p:cNvSpPr>
            <a:spLocks noGrp="1"/>
          </p:cNvSpPr>
          <p:nvPr/>
        </p:nvSpPr>
        <p:spPr>
          <a:xfrm>
            <a:off x="582488" y="1593205"/>
            <a:ext cx="8382000" cy="2699891"/>
          </a:xfrm>
          <a:prstGeom prst="rect">
            <a:avLst/>
          </a:prstGeom>
        </p:spPr>
        <p:txBody>
          <a:bodyPr vert="horz" wrap="square" lIns="0" tIns="0" rIns="0" bIns="0" rtlCol="0">
            <a:normAutofit fontScale="92500" lnSpcReduction="10000"/>
          </a:bodyPr>
          <a:lstStyle>
            <a:lvl1pPr marL="460375" indent="-460375" algn="l" defTabSz="914363" rtl="0" eaLnBrk="1" latinLnBrk="0" hangingPunct="1">
              <a:lnSpc>
                <a:spcPct val="90000"/>
              </a:lnSpc>
              <a:spcBef>
                <a:spcPct val="20000"/>
              </a:spcBef>
              <a:buClr>
                <a:srgbClr val="C3D69B"/>
              </a:buClr>
              <a:buSzPct val="90000"/>
              <a:buFont typeface="Segoe UI" pitchFamily="34" charset="0"/>
              <a:buChar char="&gt;"/>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Clr>
                <a:srgbClr val="C3D69B"/>
              </a:buClr>
              <a:buSzPct val="90000"/>
              <a:buFont typeface="Segoe UI" pitchFamily="34" charset="0"/>
              <a:buChar char="&gt;"/>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Clr>
                <a:srgbClr val="C3D69B"/>
              </a:buClr>
              <a:buSzPct val="90000"/>
              <a:buFont typeface="Segoe UI" pitchFamily="34" charset="0"/>
              <a:buChar char="&gt;"/>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ru-RU" dirty="0" smtClean="0"/>
              <a:t>Необходимо деление операций</a:t>
            </a:r>
          </a:p>
          <a:p>
            <a:pPr lvl="1"/>
            <a:r>
              <a:rPr lang="ru-RU" dirty="0" smtClean="0"/>
              <a:t>Выполнения потоков вызывает лишние накладные расходы</a:t>
            </a:r>
          </a:p>
          <a:p>
            <a:pPr lvl="1"/>
            <a:r>
              <a:rPr lang="ru-RU" dirty="0" smtClean="0"/>
              <a:t>Чем больше потоков тем больше лишних расходов</a:t>
            </a:r>
            <a:endParaRPr lang="en-US" dirty="0" smtClean="0"/>
          </a:p>
          <a:p>
            <a:pPr lvl="1"/>
            <a:r>
              <a:rPr lang="ru-RU" dirty="0" smtClean="0"/>
              <a:t>Для быстрого запуска</a:t>
            </a:r>
            <a:r>
              <a:rPr lang="en-US" dirty="0"/>
              <a:t>/</a:t>
            </a:r>
            <a:r>
              <a:rPr lang="ru-RU" dirty="0" smtClean="0"/>
              <a:t>выполнения</a:t>
            </a:r>
            <a:r>
              <a:rPr lang="uk-UA" dirty="0" smtClean="0"/>
              <a:t> потоков необходимо уменьшить накладные расходы связанные с </a:t>
            </a:r>
            <a:r>
              <a:rPr lang="ru-RU" dirty="0" smtClean="0"/>
              <a:t>э</a:t>
            </a:r>
            <a:r>
              <a:rPr lang="uk-UA" dirty="0" smtClean="0"/>
              <a:t>тим</a:t>
            </a:r>
            <a:endParaRPr lang="en-US" dirty="0"/>
          </a:p>
        </p:txBody>
      </p:sp>
      <p:grpSp>
        <p:nvGrpSpPr>
          <p:cNvPr id="2" name="Групувати 1"/>
          <p:cNvGrpSpPr/>
          <p:nvPr/>
        </p:nvGrpSpPr>
        <p:grpSpPr>
          <a:xfrm>
            <a:off x="1043608" y="4106240"/>
            <a:ext cx="7686746" cy="2563120"/>
            <a:chOff x="1043608" y="3818208"/>
            <a:chExt cx="7686746" cy="2563120"/>
          </a:xfrm>
        </p:grpSpPr>
        <p:grpSp>
          <p:nvGrpSpPr>
            <p:cNvPr id="7" name="Group 6"/>
            <p:cNvGrpSpPr/>
            <p:nvPr/>
          </p:nvGrpSpPr>
          <p:grpSpPr>
            <a:xfrm>
              <a:off x="3000049" y="4036164"/>
              <a:ext cx="889593" cy="2324986"/>
              <a:chOff x="1258185" y="3863165"/>
              <a:chExt cx="889593" cy="2324986"/>
            </a:xfrm>
          </p:grpSpPr>
          <p:sp>
            <p:nvSpPr>
              <p:cNvPr id="84" name="Rectangle 83"/>
              <p:cNvSpPr/>
              <p:nvPr/>
            </p:nvSpPr>
            <p:spPr bwMode="auto">
              <a:xfrm>
                <a:off x="1258186" y="3863165"/>
                <a:ext cx="886047" cy="58124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85" name="Rectangle 84"/>
              <p:cNvSpPr/>
              <p:nvPr/>
            </p:nvSpPr>
            <p:spPr bwMode="auto">
              <a:xfrm>
                <a:off x="1258185" y="4444411"/>
                <a:ext cx="886047" cy="58124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86" name="Rectangle 85"/>
              <p:cNvSpPr/>
              <p:nvPr/>
            </p:nvSpPr>
            <p:spPr bwMode="auto">
              <a:xfrm>
                <a:off x="1258186" y="5025657"/>
                <a:ext cx="886047" cy="58124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87" name="Rectangle 86"/>
              <p:cNvSpPr/>
              <p:nvPr/>
            </p:nvSpPr>
            <p:spPr bwMode="auto">
              <a:xfrm>
                <a:off x="1261731" y="5606905"/>
                <a:ext cx="886047" cy="58124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grpSp>
        <p:sp>
          <p:nvSpPr>
            <p:cNvPr id="11" name="Rectangle 10"/>
            <p:cNvSpPr/>
            <p:nvPr/>
          </p:nvSpPr>
          <p:spPr bwMode="auto">
            <a:xfrm>
              <a:off x="1043608" y="3818208"/>
              <a:ext cx="687572" cy="1701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800" dirty="0" smtClean="0">
                  <a:gradFill>
                    <a:gsLst>
                      <a:gs pos="0">
                        <a:srgbClr val="FFFFFF"/>
                      </a:gs>
                      <a:gs pos="100000">
                        <a:srgbClr val="FFFFFF"/>
                      </a:gs>
                    </a:gsLst>
                    <a:lin ang="5400000" scaled="0"/>
                  </a:gradFill>
                </a:rPr>
                <a:t>Overhead</a:t>
              </a:r>
            </a:p>
          </p:txBody>
        </p:sp>
        <p:sp>
          <p:nvSpPr>
            <p:cNvPr id="12" name="Rectangle 11"/>
            <p:cNvSpPr/>
            <p:nvPr/>
          </p:nvSpPr>
          <p:spPr bwMode="auto">
            <a:xfrm>
              <a:off x="3692464" y="3826128"/>
              <a:ext cx="687572" cy="1701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800" dirty="0" smtClean="0">
                  <a:gradFill>
                    <a:gsLst>
                      <a:gs pos="0">
                        <a:srgbClr val="FFFFFF"/>
                      </a:gs>
                      <a:gs pos="100000">
                        <a:srgbClr val="FFFFFF"/>
                      </a:gs>
                    </a:gsLst>
                    <a:lin ang="5400000" scaled="0"/>
                  </a:gradFill>
                </a:rPr>
                <a:t>Overhead</a:t>
              </a:r>
            </a:p>
          </p:txBody>
        </p:sp>
        <p:sp>
          <p:nvSpPr>
            <p:cNvPr id="13" name="Rectangle 12"/>
            <p:cNvSpPr/>
            <p:nvPr/>
          </p:nvSpPr>
          <p:spPr bwMode="auto">
            <a:xfrm>
              <a:off x="3716131" y="4421142"/>
              <a:ext cx="687572" cy="1701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800" dirty="0" smtClean="0">
                  <a:gradFill>
                    <a:gsLst>
                      <a:gs pos="0">
                        <a:srgbClr val="FFFFFF"/>
                      </a:gs>
                      <a:gs pos="100000">
                        <a:srgbClr val="FFFFFF"/>
                      </a:gs>
                    </a:gsLst>
                    <a:lin ang="5400000" scaled="0"/>
                  </a:gradFill>
                </a:rPr>
                <a:t>Overhead</a:t>
              </a:r>
            </a:p>
          </p:txBody>
        </p:sp>
        <p:sp>
          <p:nvSpPr>
            <p:cNvPr id="14" name="Rectangle 13"/>
            <p:cNvSpPr/>
            <p:nvPr/>
          </p:nvSpPr>
          <p:spPr bwMode="auto">
            <a:xfrm>
              <a:off x="3769405" y="5008372"/>
              <a:ext cx="687572" cy="1701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800" dirty="0" smtClean="0">
                  <a:gradFill>
                    <a:gsLst>
                      <a:gs pos="0">
                        <a:srgbClr val="FFFFFF"/>
                      </a:gs>
                      <a:gs pos="100000">
                        <a:srgbClr val="FFFFFF"/>
                      </a:gs>
                    </a:gsLst>
                    <a:lin ang="5400000" scaled="0"/>
                  </a:gradFill>
                </a:rPr>
                <a:t>Overhead</a:t>
              </a:r>
            </a:p>
          </p:txBody>
        </p:sp>
        <p:sp>
          <p:nvSpPr>
            <p:cNvPr id="15" name="Rectangle 14"/>
            <p:cNvSpPr/>
            <p:nvPr/>
          </p:nvSpPr>
          <p:spPr bwMode="auto">
            <a:xfrm>
              <a:off x="3794310" y="5613320"/>
              <a:ext cx="687572" cy="1701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800" dirty="0" smtClean="0">
                  <a:gradFill>
                    <a:gsLst>
                      <a:gs pos="0">
                        <a:srgbClr val="FFFFFF"/>
                      </a:gs>
                      <a:gs pos="100000">
                        <a:srgbClr val="FFFFFF"/>
                      </a:gs>
                    </a:gsLst>
                    <a:lin ang="5400000" scaled="0"/>
                  </a:gradFill>
                </a:rPr>
                <a:t>Overhead</a:t>
              </a:r>
            </a:p>
          </p:txBody>
        </p:sp>
        <p:grpSp>
          <p:nvGrpSpPr>
            <p:cNvPr id="16" name="Group 15"/>
            <p:cNvGrpSpPr/>
            <p:nvPr/>
          </p:nvGrpSpPr>
          <p:grpSpPr>
            <a:xfrm>
              <a:off x="5030228" y="3990087"/>
              <a:ext cx="1573624" cy="2371063"/>
              <a:chOff x="4664152" y="3810002"/>
              <a:chExt cx="1573624" cy="2371063"/>
            </a:xfrm>
          </p:grpSpPr>
          <p:sp>
            <p:nvSpPr>
              <p:cNvPr id="52" name="Rectangle 51"/>
              <p:cNvSpPr/>
              <p:nvPr/>
            </p:nvSpPr>
            <p:spPr bwMode="auto">
              <a:xfrm>
                <a:off x="4664156" y="3817087"/>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53" name="Rectangle 52"/>
              <p:cNvSpPr/>
              <p:nvPr/>
            </p:nvSpPr>
            <p:spPr bwMode="auto">
              <a:xfrm>
                <a:off x="5550203" y="3810002"/>
                <a:ext cx="687572" cy="1701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800" dirty="0" smtClean="0">
                    <a:gradFill>
                      <a:gsLst>
                        <a:gs pos="0">
                          <a:srgbClr val="FFFFFF"/>
                        </a:gs>
                        <a:gs pos="100000">
                          <a:srgbClr val="FFFFFF"/>
                        </a:gs>
                      </a:gsLst>
                      <a:lin ang="5400000" scaled="0"/>
                    </a:gradFill>
                  </a:rPr>
                  <a:t>Overhead</a:t>
                </a:r>
              </a:p>
            </p:txBody>
          </p:sp>
          <p:sp>
            <p:nvSpPr>
              <p:cNvPr id="54" name="Rectangle 53"/>
              <p:cNvSpPr/>
              <p:nvPr/>
            </p:nvSpPr>
            <p:spPr bwMode="auto">
              <a:xfrm>
                <a:off x="4664156" y="3969487"/>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55" name="Rectangle 54"/>
              <p:cNvSpPr/>
              <p:nvPr/>
            </p:nvSpPr>
            <p:spPr bwMode="auto">
              <a:xfrm>
                <a:off x="5550203" y="3962402"/>
                <a:ext cx="687572" cy="1701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800" dirty="0" smtClean="0">
                    <a:gradFill>
                      <a:gsLst>
                        <a:gs pos="0">
                          <a:srgbClr val="FFFFFF"/>
                        </a:gs>
                        <a:gs pos="100000">
                          <a:srgbClr val="FFFFFF"/>
                        </a:gs>
                      </a:gsLst>
                      <a:lin ang="5400000" scaled="0"/>
                    </a:gradFill>
                  </a:rPr>
                  <a:t>Overhead</a:t>
                </a:r>
              </a:p>
            </p:txBody>
          </p:sp>
          <p:sp>
            <p:nvSpPr>
              <p:cNvPr id="56" name="Rectangle 55"/>
              <p:cNvSpPr/>
              <p:nvPr/>
            </p:nvSpPr>
            <p:spPr bwMode="auto">
              <a:xfrm>
                <a:off x="4664155" y="4118345"/>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57" name="Rectangle 56"/>
              <p:cNvSpPr/>
              <p:nvPr/>
            </p:nvSpPr>
            <p:spPr bwMode="auto">
              <a:xfrm>
                <a:off x="5550202" y="4111260"/>
                <a:ext cx="687572" cy="1701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800" dirty="0" smtClean="0">
                    <a:gradFill>
                      <a:gsLst>
                        <a:gs pos="0">
                          <a:srgbClr val="FFFFFF"/>
                        </a:gs>
                        <a:gs pos="100000">
                          <a:srgbClr val="FFFFFF"/>
                        </a:gs>
                      </a:gsLst>
                      <a:lin ang="5400000" scaled="0"/>
                    </a:gradFill>
                  </a:rPr>
                  <a:t>Overhead</a:t>
                </a:r>
              </a:p>
            </p:txBody>
          </p:sp>
          <p:sp>
            <p:nvSpPr>
              <p:cNvPr id="58" name="Rectangle 57"/>
              <p:cNvSpPr/>
              <p:nvPr/>
            </p:nvSpPr>
            <p:spPr bwMode="auto">
              <a:xfrm>
                <a:off x="4664155" y="4270745"/>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59" name="Rectangle 58"/>
              <p:cNvSpPr/>
              <p:nvPr/>
            </p:nvSpPr>
            <p:spPr bwMode="auto">
              <a:xfrm>
                <a:off x="5550202" y="4263660"/>
                <a:ext cx="687572" cy="1701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800" dirty="0" smtClean="0">
                    <a:gradFill>
                      <a:gsLst>
                        <a:gs pos="0">
                          <a:srgbClr val="FFFFFF"/>
                        </a:gs>
                        <a:gs pos="100000">
                          <a:srgbClr val="FFFFFF"/>
                        </a:gs>
                      </a:gsLst>
                      <a:lin ang="5400000" scaled="0"/>
                    </a:gradFill>
                  </a:rPr>
                  <a:t>Overhead</a:t>
                </a:r>
              </a:p>
            </p:txBody>
          </p:sp>
          <p:sp>
            <p:nvSpPr>
              <p:cNvPr id="60" name="Rectangle 59"/>
              <p:cNvSpPr/>
              <p:nvPr/>
            </p:nvSpPr>
            <p:spPr bwMode="auto">
              <a:xfrm>
                <a:off x="4664157" y="4412517"/>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61" name="Rectangle 60"/>
              <p:cNvSpPr/>
              <p:nvPr/>
            </p:nvSpPr>
            <p:spPr bwMode="auto">
              <a:xfrm>
                <a:off x="5550204" y="4405432"/>
                <a:ext cx="687572" cy="1701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800" dirty="0" smtClean="0">
                    <a:gradFill>
                      <a:gsLst>
                        <a:gs pos="0">
                          <a:srgbClr val="FFFFFF"/>
                        </a:gs>
                        <a:gs pos="100000">
                          <a:srgbClr val="FFFFFF"/>
                        </a:gs>
                      </a:gsLst>
                      <a:lin ang="5400000" scaled="0"/>
                    </a:gradFill>
                  </a:rPr>
                  <a:t>Overhead</a:t>
                </a:r>
              </a:p>
            </p:txBody>
          </p:sp>
          <p:sp>
            <p:nvSpPr>
              <p:cNvPr id="62" name="Rectangle 61"/>
              <p:cNvSpPr/>
              <p:nvPr/>
            </p:nvSpPr>
            <p:spPr bwMode="auto">
              <a:xfrm>
                <a:off x="4664157" y="4564917"/>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63" name="Rectangle 62"/>
              <p:cNvSpPr/>
              <p:nvPr/>
            </p:nvSpPr>
            <p:spPr bwMode="auto">
              <a:xfrm>
                <a:off x="5550204" y="4557832"/>
                <a:ext cx="687572" cy="1701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800" dirty="0" smtClean="0">
                    <a:gradFill>
                      <a:gsLst>
                        <a:gs pos="0">
                          <a:srgbClr val="FFFFFF"/>
                        </a:gs>
                        <a:gs pos="100000">
                          <a:srgbClr val="FFFFFF"/>
                        </a:gs>
                      </a:gsLst>
                      <a:lin ang="5400000" scaled="0"/>
                    </a:gradFill>
                  </a:rPr>
                  <a:t>Overhead</a:t>
                </a:r>
              </a:p>
            </p:txBody>
          </p:sp>
          <p:sp>
            <p:nvSpPr>
              <p:cNvPr id="64" name="Rectangle 63"/>
              <p:cNvSpPr/>
              <p:nvPr/>
            </p:nvSpPr>
            <p:spPr bwMode="auto">
              <a:xfrm>
                <a:off x="4664156" y="4713775"/>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65" name="Rectangle 64"/>
              <p:cNvSpPr/>
              <p:nvPr/>
            </p:nvSpPr>
            <p:spPr bwMode="auto">
              <a:xfrm>
                <a:off x="5550203" y="4706690"/>
                <a:ext cx="687572" cy="1701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800" dirty="0" smtClean="0">
                    <a:gradFill>
                      <a:gsLst>
                        <a:gs pos="0">
                          <a:srgbClr val="FFFFFF"/>
                        </a:gs>
                        <a:gs pos="100000">
                          <a:srgbClr val="FFFFFF"/>
                        </a:gs>
                      </a:gsLst>
                      <a:lin ang="5400000" scaled="0"/>
                    </a:gradFill>
                  </a:rPr>
                  <a:t>Overhead</a:t>
                </a:r>
              </a:p>
            </p:txBody>
          </p:sp>
          <p:sp>
            <p:nvSpPr>
              <p:cNvPr id="66" name="Rectangle 65"/>
              <p:cNvSpPr/>
              <p:nvPr/>
            </p:nvSpPr>
            <p:spPr bwMode="auto">
              <a:xfrm>
                <a:off x="4664156" y="4866175"/>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67" name="Rectangle 66"/>
              <p:cNvSpPr/>
              <p:nvPr/>
            </p:nvSpPr>
            <p:spPr bwMode="auto">
              <a:xfrm>
                <a:off x="5550203" y="4859090"/>
                <a:ext cx="687572" cy="1701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800" dirty="0" smtClean="0">
                    <a:gradFill>
                      <a:gsLst>
                        <a:gs pos="0">
                          <a:srgbClr val="FFFFFF"/>
                        </a:gs>
                        <a:gs pos="100000">
                          <a:srgbClr val="FFFFFF"/>
                        </a:gs>
                      </a:gsLst>
                      <a:lin ang="5400000" scaled="0"/>
                    </a:gradFill>
                  </a:rPr>
                  <a:t>Overhead</a:t>
                </a:r>
              </a:p>
            </p:txBody>
          </p:sp>
          <p:sp>
            <p:nvSpPr>
              <p:cNvPr id="68" name="Rectangle 67"/>
              <p:cNvSpPr/>
              <p:nvPr/>
            </p:nvSpPr>
            <p:spPr bwMode="auto">
              <a:xfrm>
                <a:off x="4664153" y="4997295"/>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69" name="Rectangle 68"/>
              <p:cNvSpPr/>
              <p:nvPr/>
            </p:nvSpPr>
            <p:spPr bwMode="auto">
              <a:xfrm>
                <a:off x="5550200" y="5004386"/>
                <a:ext cx="687572" cy="1701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800" dirty="0" smtClean="0">
                    <a:gradFill>
                      <a:gsLst>
                        <a:gs pos="0">
                          <a:srgbClr val="FFFFFF"/>
                        </a:gs>
                        <a:gs pos="100000">
                          <a:srgbClr val="FFFFFF"/>
                        </a:gs>
                      </a:gsLst>
                      <a:lin ang="5400000" scaled="0"/>
                    </a:gradFill>
                  </a:rPr>
                  <a:t>Overhead</a:t>
                </a:r>
              </a:p>
            </p:txBody>
          </p:sp>
          <p:sp>
            <p:nvSpPr>
              <p:cNvPr id="70" name="Rectangle 69"/>
              <p:cNvSpPr/>
              <p:nvPr/>
            </p:nvSpPr>
            <p:spPr bwMode="auto">
              <a:xfrm>
                <a:off x="4664153" y="5135519"/>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71" name="Rectangle 70"/>
              <p:cNvSpPr/>
              <p:nvPr/>
            </p:nvSpPr>
            <p:spPr bwMode="auto">
              <a:xfrm>
                <a:off x="5550200" y="5128434"/>
                <a:ext cx="687572" cy="1701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800" dirty="0" smtClean="0">
                    <a:gradFill>
                      <a:gsLst>
                        <a:gs pos="0">
                          <a:srgbClr val="FFFFFF"/>
                        </a:gs>
                        <a:gs pos="100000">
                          <a:srgbClr val="FFFFFF"/>
                        </a:gs>
                      </a:gsLst>
                      <a:lin ang="5400000" scaled="0"/>
                    </a:gradFill>
                  </a:rPr>
                  <a:t>Overhead</a:t>
                </a:r>
              </a:p>
            </p:txBody>
          </p:sp>
          <p:sp>
            <p:nvSpPr>
              <p:cNvPr id="72" name="Rectangle 71"/>
              <p:cNvSpPr/>
              <p:nvPr/>
            </p:nvSpPr>
            <p:spPr bwMode="auto">
              <a:xfrm>
                <a:off x="4664152" y="5284377"/>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73" name="Rectangle 72"/>
              <p:cNvSpPr/>
              <p:nvPr/>
            </p:nvSpPr>
            <p:spPr bwMode="auto">
              <a:xfrm>
                <a:off x="5550199" y="5277292"/>
                <a:ext cx="687572" cy="1701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800" dirty="0" smtClean="0">
                    <a:gradFill>
                      <a:gsLst>
                        <a:gs pos="0">
                          <a:srgbClr val="FFFFFF"/>
                        </a:gs>
                        <a:gs pos="100000">
                          <a:srgbClr val="FFFFFF"/>
                        </a:gs>
                      </a:gsLst>
                      <a:lin ang="5400000" scaled="0"/>
                    </a:gradFill>
                  </a:rPr>
                  <a:t>Overhead</a:t>
                </a:r>
              </a:p>
            </p:txBody>
          </p:sp>
          <p:sp>
            <p:nvSpPr>
              <p:cNvPr id="74" name="Rectangle 73"/>
              <p:cNvSpPr/>
              <p:nvPr/>
            </p:nvSpPr>
            <p:spPr bwMode="auto">
              <a:xfrm>
                <a:off x="4664152" y="5436777"/>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75" name="Rectangle 74"/>
              <p:cNvSpPr/>
              <p:nvPr/>
            </p:nvSpPr>
            <p:spPr bwMode="auto">
              <a:xfrm>
                <a:off x="5550199" y="5429692"/>
                <a:ext cx="687572" cy="1701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800" dirty="0" smtClean="0">
                    <a:gradFill>
                      <a:gsLst>
                        <a:gs pos="0">
                          <a:srgbClr val="FFFFFF"/>
                        </a:gs>
                        <a:gs pos="100000">
                          <a:srgbClr val="FFFFFF"/>
                        </a:gs>
                      </a:gsLst>
                      <a:lin ang="5400000" scaled="0"/>
                    </a:gradFill>
                  </a:rPr>
                  <a:t>Overhead</a:t>
                </a:r>
              </a:p>
            </p:txBody>
          </p:sp>
          <p:sp>
            <p:nvSpPr>
              <p:cNvPr id="76" name="Rectangle 75"/>
              <p:cNvSpPr/>
              <p:nvPr/>
            </p:nvSpPr>
            <p:spPr bwMode="auto">
              <a:xfrm>
                <a:off x="4664154" y="5578549"/>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77" name="Rectangle 76"/>
              <p:cNvSpPr/>
              <p:nvPr/>
            </p:nvSpPr>
            <p:spPr bwMode="auto">
              <a:xfrm>
                <a:off x="5550201" y="5571464"/>
                <a:ext cx="687572" cy="1701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800" dirty="0" smtClean="0">
                    <a:gradFill>
                      <a:gsLst>
                        <a:gs pos="0">
                          <a:srgbClr val="FFFFFF"/>
                        </a:gs>
                        <a:gs pos="100000">
                          <a:srgbClr val="FFFFFF"/>
                        </a:gs>
                      </a:gsLst>
                      <a:lin ang="5400000" scaled="0"/>
                    </a:gradFill>
                  </a:rPr>
                  <a:t>Overhead</a:t>
                </a:r>
              </a:p>
            </p:txBody>
          </p:sp>
          <p:sp>
            <p:nvSpPr>
              <p:cNvPr id="78" name="Rectangle 77"/>
              <p:cNvSpPr/>
              <p:nvPr/>
            </p:nvSpPr>
            <p:spPr bwMode="auto">
              <a:xfrm>
                <a:off x="4664154" y="5730949"/>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79" name="Rectangle 78"/>
              <p:cNvSpPr/>
              <p:nvPr/>
            </p:nvSpPr>
            <p:spPr bwMode="auto">
              <a:xfrm>
                <a:off x="5550201" y="5723864"/>
                <a:ext cx="687572" cy="1701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800" dirty="0" smtClean="0">
                    <a:gradFill>
                      <a:gsLst>
                        <a:gs pos="0">
                          <a:srgbClr val="FFFFFF"/>
                        </a:gs>
                        <a:gs pos="100000">
                          <a:srgbClr val="FFFFFF"/>
                        </a:gs>
                      </a:gsLst>
                      <a:lin ang="5400000" scaled="0"/>
                    </a:gradFill>
                  </a:rPr>
                  <a:t>Overhead</a:t>
                </a:r>
              </a:p>
            </p:txBody>
          </p:sp>
          <p:sp>
            <p:nvSpPr>
              <p:cNvPr id="80" name="Rectangle 79"/>
              <p:cNvSpPr/>
              <p:nvPr/>
            </p:nvSpPr>
            <p:spPr bwMode="auto">
              <a:xfrm>
                <a:off x="4664153" y="5879807"/>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81" name="Rectangle 80"/>
              <p:cNvSpPr/>
              <p:nvPr/>
            </p:nvSpPr>
            <p:spPr bwMode="auto">
              <a:xfrm>
                <a:off x="5550200" y="5872722"/>
                <a:ext cx="687572" cy="1701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800" dirty="0" smtClean="0">
                    <a:gradFill>
                      <a:gsLst>
                        <a:gs pos="0">
                          <a:srgbClr val="FFFFFF"/>
                        </a:gs>
                        <a:gs pos="100000">
                          <a:srgbClr val="FFFFFF"/>
                        </a:gs>
                      </a:gsLst>
                      <a:lin ang="5400000" scaled="0"/>
                    </a:gradFill>
                  </a:rPr>
                  <a:t>Overhead</a:t>
                </a:r>
              </a:p>
            </p:txBody>
          </p:sp>
          <p:sp>
            <p:nvSpPr>
              <p:cNvPr id="82" name="Rectangle 81"/>
              <p:cNvSpPr/>
              <p:nvPr/>
            </p:nvSpPr>
            <p:spPr bwMode="auto">
              <a:xfrm>
                <a:off x="4664153" y="6018031"/>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83" name="Rectangle 82"/>
              <p:cNvSpPr/>
              <p:nvPr/>
            </p:nvSpPr>
            <p:spPr bwMode="auto">
              <a:xfrm>
                <a:off x="5550200" y="6010946"/>
                <a:ext cx="687572" cy="1701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800" dirty="0" smtClean="0">
                    <a:gradFill>
                      <a:gsLst>
                        <a:gs pos="0">
                          <a:srgbClr val="FFFFFF"/>
                        </a:gs>
                        <a:gs pos="100000">
                          <a:srgbClr val="FFFFFF"/>
                        </a:gs>
                      </a:gsLst>
                      <a:lin ang="5400000" scaled="0"/>
                    </a:gradFill>
                  </a:rPr>
                  <a:t>Overhead</a:t>
                </a:r>
              </a:p>
            </p:txBody>
          </p:sp>
        </p:grpSp>
        <p:sp>
          <p:nvSpPr>
            <p:cNvPr id="17" name="Right Arrow 16"/>
            <p:cNvSpPr/>
            <p:nvPr/>
          </p:nvSpPr>
          <p:spPr bwMode="auto">
            <a:xfrm>
              <a:off x="4629727" y="5046254"/>
              <a:ext cx="297710" cy="311888"/>
            </a:xfrm>
            <a:prstGeom prst="right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grpSp>
          <p:nvGrpSpPr>
            <p:cNvPr id="18" name="Group 17"/>
            <p:cNvGrpSpPr/>
            <p:nvPr/>
          </p:nvGrpSpPr>
          <p:grpSpPr>
            <a:xfrm>
              <a:off x="7156730" y="3988327"/>
              <a:ext cx="1573624" cy="2356886"/>
              <a:chOff x="6882810" y="3815328"/>
              <a:chExt cx="1573624" cy="2356886"/>
            </a:xfrm>
          </p:grpSpPr>
          <p:sp>
            <p:nvSpPr>
              <p:cNvPr id="20" name="Rectangle 19"/>
              <p:cNvSpPr/>
              <p:nvPr/>
            </p:nvSpPr>
            <p:spPr bwMode="auto">
              <a:xfrm>
                <a:off x="6882814" y="3822412"/>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21" name="Rectangle 20"/>
              <p:cNvSpPr/>
              <p:nvPr/>
            </p:nvSpPr>
            <p:spPr bwMode="auto">
              <a:xfrm>
                <a:off x="7768861" y="3815328"/>
                <a:ext cx="687572" cy="457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00" dirty="0" smtClean="0">
                    <a:gradFill>
                      <a:gsLst>
                        <a:gs pos="0">
                          <a:srgbClr val="FFFFFF"/>
                        </a:gs>
                        <a:gs pos="100000">
                          <a:srgbClr val="FFFFFF"/>
                        </a:gs>
                      </a:gsLst>
                      <a:lin ang="5400000" scaled="0"/>
                    </a:gradFill>
                  </a:rPr>
                  <a:t>Overhead</a:t>
                </a:r>
              </a:p>
            </p:txBody>
          </p:sp>
          <p:sp>
            <p:nvSpPr>
              <p:cNvPr id="22" name="Rectangle 21"/>
              <p:cNvSpPr/>
              <p:nvPr/>
            </p:nvSpPr>
            <p:spPr bwMode="auto">
              <a:xfrm>
                <a:off x="6882814" y="3974812"/>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23" name="Rectangle 22"/>
              <p:cNvSpPr/>
              <p:nvPr/>
            </p:nvSpPr>
            <p:spPr bwMode="auto">
              <a:xfrm>
                <a:off x="7768861" y="3967728"/>
                <a:ext cx="687572" cy="457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00" dirty="0" smtClean="0">
                    <a:gradFill>
                      <a:gsLst>
                        <a:gs pos="0">
                          <a:srgbClr val="FFFFFF"/>
                        </a:gs>
                        <a:gs pos="100000">
                          <a:srgbClr val="FFFFFF"/>
                        </a:gs>
                      </a:gsLst>
                      <a:lin ang="5400000" scaled="0"/>
                    </a:gradFill>
                  </a:rPr>
                  <a:t>Overhead</a:t>
                </a:r>
              </a:p>
            </p:txBody>
          </p:sp>
          <p:sp>
            <p:nvSpPr>
              <p:cNvPr id="24" name="Rectangle 23"/>
              <p:cNvSpPr/>
              <p:nvPr/>
            </p:nvSpPr>
            <p:spPr bwMode="auto">
              <a:xfrm>
                <a:off x="6882813" y="4123670"/>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25" name="Rectangle 24"/>
              <p:cNvSpPr/>
              <p:nvPr/>
            </p:nvSpPr>
            <p:spPr bwMode="auto">
              <a:xfrm>
                <a:off x="7768860" y="4116586"/>
                <a:ext cx="687572" cy="457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00" dirty="0" smtClean="0">
                    <a:gradFill>
                      <a:gsLst>
                        <a:gs pos="0">
                          <a:srgbClr val="FFFFFF"/>
                        </a:gs>
                        <a:gs pos="100000">
                          <a:srgbClr val="FFFFFF"/>
                        </a:gs>
                      </a:gsLst>
                      <a:lin ang="5400000" scaled="0"/>
                    </a:gradFill>
                  </a:rPr>
                  <a:t>Overhead</a:t>
                </a:r>
              </a:p>
            </p:txBody>
          </p:sp>
          <p:sp>
            <p:nvSpPr>
              <p:cNvPr id="26" name="Rectangle 25"/>
              <p:cNvSpPr/>
              <p:nvPr/>
            </p:nvSpPr>
            <p:spPr bwMode="auto">
              <a:xfrm>
                <a:off x="6882813" y="4276070"/>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27" name="Rectangle 26"/>
              <p:cNvSpPr/>
              <p:nvPr/>
            </p:nvSpPr>
            <p:spPr bwMode="auto">
              <a:xfrm>
                <a:off x="7768860" y="4268986"/>
                <a:ext cx="687572" cy="457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00" dirty="0" smtClean="0">
                    <a:gradFill>
                      <a:gsLst>
                        <a:gs pos="0">
                          <a:srgbClr val="FFFFFF"/>
                        </a:gs>
                        <a:gs pos="100000">
                          <a:srgbClr val="FFFFFF"/>
                        </a:gs>
                      </a:gsLst>
                      <a:lin ang="5400000" scaled="0"/>
                    </a:gradFill>
                  </a:rPr>
                  <a:t>Overhead</a:t>
                </a:r>
              </a:p>
            </p:txBody>
          </p:sp>
          <p:sp>
            <p:nvSpPr>
              <p:cNvPr id="28" name="Rectangle 27"/>
              <p:cNvSpPr/>
              <p:nvPr/>
            </p:nvSpPr>
            <p:spPr bwMode="auto">
              <a:xfrm>
                <a:off x="6882815" y="4417842"/>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29" name="Rectangle 28"/>
              <p:cNvSpPr/>
              <p:nvPr/>
            </p:nvSpPr>
            <p:spPr bwMode="auto">
              <a:xfrm>
                <a:off x="7768862" y="4410758"/>
                <a:ext cx="687572" cy="457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00" dirty="0" smtClean="0">
                    <a:gradFill>
                      <a:gsLst>
                        <a:gs pos="0">
                          <a:srgbClr val="FFFFFF"/>
                        </a:gs>
                        <a:gs pos="100000">
                          <a:srgbClr val="FFFFFF"/>
                        </a:gs>
                      </a:gsLst>
                      <a:lin ang="5400000" scaled="0"/>
                    </a:gradFill>
                  </a:rPr>
                  <a:t>Overhead</a:t>
                </a:r>
              </a:p>
            </p:txBody>
          </p:sp>
          <p:sp>
            <p:nvSpPr>
              <p:cNvPr id="30" name="Rectangle 29"/>
              <p:cNvSpPr/>
              <p:nvPr/>
            </p:nvSpPr>
            <p:spPr bwMode="auto">
              <a:xfrm>
                <a:off x="6882815" y="4570242"/>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31" name="Rectangle 30"/>
              <p:cNvSpPr/>
              <p:nvPr/>
            </p:nvSpPr>
            <p:spPr bwMode="auto">
              <a:xfrm>
                <a:off x="7768862" y="4563158"/>
                <a:ext cx="687572" cy="457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00" dirty="0" smtClean="0">
                    <a:gradFill>
                      <a:gsLst>
                        <a:gs pos="0">
                          <a:srgbClr val="FFFFFF"/>
                        </a:gs>
                        <a:gs pos="100000">
                          <a:srgbClr val="FFFFFF"/>
                        </a:gs>
                      </a:gsLst>
                      <a:lin ang="5400000" scaled="0"/>
                    </a:gradFill>
                  </a:rPr>
                  <a:t>Overhead</a:t>
                </a:r>
              </a:p>
            </p:txBody>
          </p:sp>
          <p:sp>
            <p:nvSpPr>
              <p:cNvPr id="32" name="Rectangle 31"/>
              <p:cNvSpPr/>
              <p:nvPr/>
            </p:nvSpPr>
            <p:spPr bwMode="auto">
              <a:xfrm>
                <a:off x="6882814" y="4719100"/>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33" name="Rectangle 32"/>
              <p:cNvSpPr/>
              <p:nvPr/>
            </p:nvSpPr>
            <p:spPr bwMode="auto">
              <a:xfrm>
                <a:off x="7768861" y="4712016"/>
                <a:ext cx="687572" cy="457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00" dirty="0" smtClean="0">
                    <a:gradFill>
                      <a:gsLst>
                        <a:gs pos="0">
                          <a:srgbClr val="FFFFFF"/>
                        </a:gs>
                        <a:gs pos="100000">
                          <a:srgbClr val="FFFFFF"/>
                        </a:gs>
                      </a:gsLst>
                      <a:lin ang="5400000" scaled="0"/>
                    </a:gradFill>
                  </a:rPr>
                  <a:t>Overhead</a:t>
                </a:r>
              </a:p>
            </p:txBody>
          </p:sp>
          <p:sp>
            <p:nvSpPr>
              <p:cNvPr id="34" name="Rectangle 33"/>
              <p:cNvSpPr/>
              <p:nvPr/>
            </p:nvSpPr>
            <p:spPr bwMode="auto">
              <a:xfrm>
                <a:off x="6882814" y="4871500"/>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35" name="Rectangle 34"/>
              <p:cNvSpPr/>
              <p:nvPr/>
            </p:nvSpPr>
            <p:spPr bwMode="auto">
              <a:xfrm>
                <a:off x="7768861" y="4864416"/>
                <a:ext cx="687572" cy="457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00" dirty="0" smtClean="0">
                    <a:gradFill>
                      <a:gsLst>
                        <a:gs pos="0">
                          <a:srgbClr val="FFFFFF"/>
                        </a:gs>
                        <a:gs pos="100000">
                          <a:srgbClr val="FFFFFF"/>
                        </a:gs>
                      </a:gsLst>
                      <a:lin ang="5400000" scaled="0"/>
                    </a:gradFill>
                  </a:rPr>
                  <a:t>Overhead</a:t>
                </a:r>
              </a:p>
            </p:txBody>
          </p:sp>
          <p:sp>
            <p:nvSpPr>
              <p:cNvPr id="36" name="Rectangle 35"/>
              <p:cNvSpPr/>
              <p:nvPr/>
            </p:nvSpPr>
            <p:spPr bwMode="auto">
              <a:xfrm>
                <a:off x="6882811" y="5002620"/>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37" name="Rectangle 36"/>
              <p:cNvSpPr/>
              <p:nvPr/>
            </p:nvSpPr>
            <p:spPr bwMode="auto">
              <a:xfrm>
                <a:off x="7768858" y="5009712"/>
                <a:ext cx="687572" cy="457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00" dirty="0" smtClean="0">
                    <a:gradFill>
                      <a:gsLst>
                        <a:gs pos="0">
                          <a:srgbClr val="FFFFFF"/>
                        </a:gs>
                        <a:gs pos="100000">
                          <a:srgbClr val="FFFFFF"/>
                        </a:gs>
                      </a:gsLst>
                      <a:lin ang="5400000" scaled="0"/>
                    </a:gradFill>
                  </a:rPr>
                  <a:t>Overhead</a:t>
                </a:r>
              </a:p>
            </p:txBody>
          </p:sp>
          <p:sp>
            <p:nvSpPr>
              <p:cNvPr id="38" name="Rectangle 37"/>
              <p:cNvSpPr/>
              <p:nvPr/>
            </p:nvSpPr>
            <p:spPr bwMode="auto">
              <a:xfrm>
                <a:off x="6882811" y="5140844"/>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39" name="Rectangle 38"/>
              <p:cNvSpPr/>
              <p:nvPr/>
            </p:nvSpPr>
            <p:spPr bwMode="auto">
              <a:xfrm>
                <a:off x="7768858" y="5133760"/>
                <a:ext cx="687572" cy="457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00" dirty="0" smtClean="0">
                    <a:gradFill>
                      <a:gsLst>
                        <a:gs pos="0">
                          <a:srgbClr val="FFFFFF"/>
                        </a:gs>
                        <a:gs pos="100000">
                          <a:srgbClr val="FFFFFF"/>
                        </a:gs>
                      </a:gsLst>
                      <a:lin ang="5400000" scaled="0"/>
                    </a:gradFill>
                  </a:rPr>
                  <a:t>Overhead</a:t>
                </a:r>
              </a:p>
            </p:txBody>
          </p:sp>
          <p:sp>
            <p:nvSpPr>
              <p:cNvPr id="40" name="Rectangle 39"/>
              <p:cNvSpPr/>
              <p:nvPr/>
            </p:nvSpPr>
            <p:spPr bwMode="auto">
              <a:xfrm>
                <a:off x="6882810" y="5289702"/>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41" name="Rectangle 40"/>
              <p:cNvSpPr/>
              <p:nvPr/>
            </p:nvSpPr>
            <p:spPr bwMode="auto">
              <a:xfrm>
                <a:off x="7768857" y="5282618"/>
                <a:ext cx="687572" cy="457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00" dirty="0" smtClean="0">
                    <a:gradFill>
                      <a:gsLst>
                        <a:gs pos="0">
                          <a:srgbClr val="FFFFFF"/>
                        </a:gs>
                        <a:gs pos="100000">
                          <a:srgbClr val="FFFFFF"/>
                        </a:gs>
                      </a:gsLst>
                      <a:lin ang="5400000" scaled="0"/>
                    </a:gradFill>
                  </a:rPr>
                  <a:t>Overhead</a:t>
                </a:r>
              </a:p>
            </p:txBody>
          </p:sp>
          <p:sp>
            <p:nvSpPr>
              <p:cNvPr id="42" name="Rectangle 41"/>
              <p:cNvSpPr/>
              <p:nvPr/>
            </p:nvSpPr>
            <p:spPr bwMode="auto">
              <a:xfrm>
                <a:off x="6882810" y="5442102"/>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43" name="Rectangle 42"/>
              <p:cNvSpPr/>
              <p:nvPr/>
            </p:nvSpPr>
            <p:spPr bwMode="auto">
              <a:xfrm>
                <a:off x="7768857" y="5435018"/>
                <a:ext cx="687572" cy="457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00" dirty="0" smtClean="0">
                    <a:gradFill>
                      <a:gsLst>
                        <a:gs pos="0">
                          <a:srgbClr val="FFFFFF"/>
                        </a:gs>
                        <a:gs pos="100000">
                          <a:srgbClr val="FFFFFF"/>
                        </a:gs>
                      </a:gsLst>
                      <a:lin ang="5400000" scaled="0"/>
                    </a:gradFill>
                  </a:rPr>
                  <a:t>Overhead</a:t>
                </a:r>
              </a:p>
            </p:txBody>
          </p:sp>
          <p:sp>
            <p:nvSpPr>
              <p:cNvPr id="44" name="Rectangle 43"/>
              <p:cNvSpPr/>
              <p:nvPr/>
            </p:nvSpPr>
            <p:spPr bwMode="auto">
              <a:xfrm>
                <a:off x="6882812" y="5583874"/>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45" name="Rectangle 44"/>
              <p:cNvSpPr/>
              <p:nvPr/>
            </p:nvSpPr>
            <p:spPr bwMode="auto">
              <a:xfrm>
                <a:off x="7768859" y="5576790"/>
                <a:ext cx="687572" cy="457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00" dirty="0" smtClean="0">
                    <a:gradFill>
                      <a:gsLst>
                        <a:gs pos="0">
                          <a:srgbClr val="FFFFFF"/>
                        </a:gs>
                        <a:gs pos="100000">
                          <a:srgbClr val="FFFFFF"/>
                        </a:gs>
                      </a:gsLst>
                      <a:lin ang="5400000" scaled="0"/>
                    </a:gradFill>
                  </a:rPr>
                  <a:t>Overhead</a:t>
                </a:r>
              </a:p>
            </p:txBody>
          </p:sp>
          <p:sp>
            <p:nvSpPr>
              <p:cNvPr id="46" name="Rectangle 45"/>
              <p:cNvSpPr/>
              <p:nvPr/>
            </p:nvSpPr>
            <p:spPr bwMode="auto">
              <a:xfrm>
                <a:off x="6882812" y="5736274"/>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47" name="Rectangle 46"/>
              <p:cNvSpPr/>
              <p:nvPr/>
            </p:nvSpPr>
            <p:spPr bwMode="auto">
              <a:xfrm>
                <a:off x="7768859" y="5729190"/>
                <a:ext cx="687572" cy="457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00" dirty="0" smtClean="0">
                    <a:gradFill>
                      <a:gsLst>
                        <a:gs pos="0">
                          <a:srgbClr val="FFFFFF"/>
                        </a:gs>
                        <a:gs pos="100000">
                          <a:srgbClr val="FFFFFF"/>
                        </a:gs>
                      </a:gsLst>
                      <a:lin ang="5400000" scaled="0"/>
                    </a:gradFill>
                  </a:rPr>
                  <a:t>Overhead</a:t>
                </a:r>
              </a:p>
            </p:txBody>
          </p:sp>
          <p:sp>
            <p:nvSpPr>
              <p:cNvPr id="48" name="Rectangle 47"/>
              <p:cNvSpPr/>
              <p:nvPr/>
            </p:nvSpPr>
            <p:spPr bwMode="auto">
              <a:xfrm>
                <a:off x="6882811" y="5885132"/>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49" name="Rectangle 48"/>
              <p:cNvSpPr/>
              <p:nvPr/>
            </p:nvSpPr>
            <p:spPr bwMode="auto">
              <a:xfrm>
                <a:off x="7768858" y="5878048"/>
                <a:ext cx="687572" cy="457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00" dirty="0" smtClean="0">
                    <a:gradFill>
                      <a:gsLst>
                        <a:gs pos="0">
                          <a:srgbClr val="FFFFFF"/>
                        </a:gs>
                        <a:gs pos="100000">
                          <a:srgbClr val="FFFFFF"/>
                        </a:gs>
                      </a:gsLst>
                      <a:lin ang="5400000" scaled="0"/>
                    </a:gradFill>
                  </a:rPr>
                  <a:t>Overhead</a:t>
                </a:r>
              </a:p>
            </p:txBody>
          </p:sp>
          <p:sp>
            <p:nvSpPr>
              <p:cNvPr id="50" name="Rectangle 49"/>
              <p:cNvSpPr/>
              <p:nvPr/>
            </p:nvSpPr>
            <p:spPr bwMode="auto">
              <a:xfrm>
                <a:off x="6882811" y="6023356"/>
                <a:ext cx="886047" cy="14885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51" name="Rectangle 50"/>
              <p:cNvSpPr/>
              <p:nvPr/>
            </p:nvSpPr>
            <p:spPr bwMode="auto">
              <a:xfrm>
                <a:off x="7768858" y="6016272"/>
                <a:ext cx="687572" cy="45719"/>
              </a:xfrm>
              <a:prstGeom prst="rect">
                <a:avLst/>
              </a:prstGeom>
              <a:ln>
                <a:headEnd type="none" w="med" len="med"/>
                <a:tailEnd type="none" w="med" len="med"/>
              </a:ln>
              <a:effectLst>
                <a:outerShdw blurRad="40005" dist="22860" dir="5400000" rotWithShape="0">
                  <a:srgbClr val="000000">
                    <a:alpha val="35000"/>
                  </a:srgbClr>
                </a:outerShdw>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00" dirty="0" smtClean="0">
                    <a:gradFill>
                      <a:gsLst>
                        <a:gs pos="0">
                          <a:srgbClr val="FFFFFF"/>
                        </a:gs>
                        <a:gs pos="100000">
                          <a:srgbClr val="FFFFFF"/>
                        </a:gs>
                      </a:gsLst>
                      <a:lin ang="5400000" scaled="0"/>
                    </a:gradFill>
                  </a:rPr>
                  <a:t>Overhead</a:t>
                </a:r>
              </a:p>
            </p:txBody>
          </p:sp>
        </p:grpSp>
        <p:sp>
          <p:nvSpPr>
            <p:cNvPr id="19" name="Right Arrow 18"/>
            <p:cNvSpPr/>
            <p:nvPr/>
          </p:nvSpPr>
          <p:spPr bwMode="auto">
            <a:xfrm>
              <a:off x="6756229" y="5044493"/>
              <a:ext cx="297710" cy="311888"/>
            </a:xfrm>
            <a:prstGeom prst="right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grpSp>
          <p:nvGrpSpPr>
            <p:cNvPr id="88" name="Group 87"/>
            <p:cNvGrpSpPr/>
            <p:nvPr/>
          </p:nvGrpSpPr>
          <p:grpSpPr>
            <a:xfrm>
              <a:off x="1252796" y="4056342"/>
              <a:ext cx="889593" cy="2324986"/>
              <a:chOff x="1258185" y="3863165"/>
              <a:chExt cx="889593" cy="2324986"/>
            </a:xfrm>
          </p:grpSpPr>
          <p:sp>
            <p:nvSpPr>
              <p:cNvPr id="89" name="Rectangle 88"/>
              <p:cNvSpPr/>
              <p:nvPr/>
            </p:nvSpPr>
            <p:spPr bwMode="auto">
              <a:xfrm>
                <a:off x="1258186" y="3863165"/>
                <a:ext cx="886047" cy="58124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90" name="Rectangle 89"/>
              <p:cNvSpPr/>
              <p:nvPr/>
            </p:nvSpPr>
            <p:spPr bwMode="auto">
              <a:xfrm>
                <a:off x="1258185" y="4444411"/>
                <a:ext cx="886047" cy="58124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91" name="Rectangle 90"/>
              <p:cNvSpPr/>
              <p:nvPr/>
            </p:nvSpPr>
            <p:spPr bwMode="auto">
              <a:xfrm>
                <a:off x="1258186" y="5025657"/>
                <a:ext cx="886047" cy="58124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92" name="Rectangle 91"/>
              <p:cNvSpPr/>
              <p:nvPr/>
            </p:nvSpPr>
            <p:spPr bwMode="auto">
              <a:xfrm>
                <a:off x="1261731" y="5606905"/>
                <a:ext cx="886047" cy="581246"/>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grpSp>
        <p:sp>
          <p:nvSpPr>
            <p:cNvPr id="93" name="Right Arrow 92"/>
            <p:cNvSpPr/>
            <p:nvPr/>
          </p:nvSpPr>
          <p:spPr bwMode="auto">
            <a:xfrm>
              <a:off x="2347979" y="5053350"/>
              <a:ext cx="297710" cy="311888"/>
            </a:xfrm>
            <a:prstGeom prst="right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grpSp>
    </p:spTree>
    <p:custDataLst>
      <p:tags r:id="rId1"/>
    </p:custDataLst>
    <p:extLst>
      <p:ext uri="{BB962C8B-B14F-4D97-AF65-F5344CB8AC3E}">
        <p14:creationId xmlns:p14="http://schemas.microsoft.com/office/powerpoint/2010/main" val="2150356"/>
      </p:ext>
    </p:extLst>
  </p:cSld>
  <p:clrMapOvr>
    <a:masterClrMapping/>
  </p:clrMapOvr>
  <p:transition spd="slow">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 and VB evolution</a:t>
            </a:r>
            <a:endParaRPr lang="uk-UA" dirty="0"/>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708" t="26666" r="18542" b="6834"/>
          <a:stretch/>
        </p:blipFill>
        <p:spPr bwMode="auto">
          <a:xfrm>
            <a:off x="-36512" y="1484784"/>
            <a:ext cx="9601200" cy="5355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6994" r="7865" b="6001"/>
          <a:stretch/>
        </p:blipFill>
        <p:spPr bwMode="auto">
          <a:xfrm>
            <a:off x="-36512" y="1484784"/>
            <a:ext cx="9409112"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36857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Parallel extensions </a:t>
            </a:r>
            <a:r>
              <a:rPr lang="uk-UA" dirty="0" smtClean="0"/>
              <a:t>в </a:t>
            </a:r>
            <a:r>
              <a:rPr lang="en-US" dirty="0" smtClean="0"/>
              <a:t>.NET 4.0</a:t>
            </a:r>
            <a:endParaRPr lang="uk-UA" dirty="0"/>
          </a:p>
        </p:txBody>
      </p:sp>
      <p:graphicFrame>
        <p:nvGraphicFramePr>
          <p:cNvPr id="4" name="Diagram 3"/>
          <p:cNvGraphicFramePr/>
          <p:nvPr>
            <p:extLst>
              <p:ext uri="{D42A27DB-BD31-4B8C-83A1-F6EECF244321}">
                <p14:modId xmlns:p14="http://schemas.microsoft.com/office/powerpoint/2010/main" val="3847304925"/>
              </p:ext>
            </p:extLst>
          </p:nvPr>
        </p:nvGraphicFramePr>
        <p:xfrm>
          <a:off x="1490216" y="64875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16"/>
          <p:cNvGrpSpPr>
            <a:grpSpLocks/>
          </p:cNvGrpSpPr>
          <p:nvPr/>
        </p:nvGrpSpPr>
        <p:grpSpPr bwMode="auto">
          <a:xfrm>
            <a:off x="6600751" y="4237880"/>
            <a:ext cx="2363737" cy="1441450"/>
            <a:chOff x="-284380" y="4000500"/>
            <a:chExt cx="2297894" cy="1442359"/>
          </a:xfrm>
        </p:grpSpPr>
        <p:sp>
          <p:nvSpPr>
            <p:cNvPr id="6" name="Rounded Rectangle 8"/>
            <p:cNvSpPr/>
            <p:nvPr/>
          </p:nvSpPr>
          <p:spPr bwMode="auto">
            <a:xfrm>
              <a:off x="-284379" y="4462754"/>
              <a:ext cx="2297893" cy="511497"/>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lstStyle/>
            <a:p>
              <a:pPr defTabSz="914099" fontAlgn="auto">
                <a:spcBef>
                  <a:spcPts val="0"/>
                </a:spcBef>
                <a:spcAft>
                  <a:spcPts val="0"/>
                </a:spcAft>
                <a:defRPr/>
              </a:pPr>
              <a:r>
                <a:rPr lang="en-GB" b="1" dirty="0" err="1">
                  <a:solidFill>
                    <a:schemeClr val="bg1"/>
                  </a:solidFill>
                </a:rPr>
                <a:t>System.Threading</a:t>
              </a:r>
              <a:endParaRPr lang="en-GB" b="1" dirty="0">
                <a:solidFill>
                  <a:schemeClr val="bg1"/>
                </a:solidFill>
              </a:endParaRPr>
            </a:p>
          </p:txBody>
        </p:sp>
        <p:sp>
          <p:nvSpPr>
            <p:cNvPr id="7" name="Rounded Rectangle 14"/>
            <p:cNvSpPr/>
            <p:nvPr/>
          </p:nvSpPr>
          <p:spPr bwMode="auto">
            <a:xfrm>
              <a:off x="-284380" y="4931362"/>
              <a:ext cx="2297894" cy="511497"/>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lstStyle/>
            <a:p>
              <a:pPr defTabSz="914099" fontAlgn="auto">
                <a:spcBef>
                  <a:spcPts val="0"/>
                </a:spcBef>
                <a:spcAft>
                  <a:spcPts val="0"/>
                </a:spcAft>
                <a:defRPr/>
              </a:pPr>
              <a:r>
                <a:rPr lang="en-GB" b="1" dirty="0" err="1">
                  <a:solidFill>
                    <a:schemeClr val="bg1"/>
                  </a:solidFill>
                </a:rPr>
                <a:t>System.Collections</a:t>
              </a:r>
              <a:r>
                <a:rPr lang="en-GB" b="1" dirty="0" smtClean="0">
                  <a:solidFill>
                    <a:schemeClr val="bg1"/>
                  </a:solidFill>
                </a:rPr>
                <a:t>.</a:t>
              </a:r>
              <a:endParaRPr lang="uk-UA" b="1" dirty="0" smtClean="0">
                <a:solidFill>
                  <a:schemeClr val="bg1"/>
                </a:solidFill>
              </a:endParaRPr>
            </a:p>
            <a:p>
              <a:pPr defTabSz="914099" fontAlgn="auto">
                <a:spcBef>
                  <a:spcPts val="0"/>
                </a:spcBef>
                <a:spcAft>
                  <a:spcPts val="0"/>
                </a:spcAft>
                <a:defRPr/>
              </a:pPr>
              <a:r>
                <a:rPr lang="en-GB" b="1" dirty="0" smtClean="0">
                  <a:solidFill>
                    <a:schemeClr val="bg1"/>
                  </a:solidFill>
                </a:rPr>
                <a:t>Concurrent</a:t>
              </a:r>
              <a:endParaRPr lang="en-GB" b="1" dirty="0">
                <a:solidFill>
                  <a:schemeClr val="bg1"/>
                </a:solidFill>
              </a:endParaRPr>
            </a:p>
          </p:txBody>
        </p:sp>
        <p:sp>
          <p:nvSpPr>
            <p:cNvPr id="8" name="Rounded Rectangle 5"/>
            <p:cNvSpPr/>
            <p:nvPr/>
          </p:nvSpPr>
          <p:spPr bwMode="auto">
            <a:xfrm>
              <a:off x="-284379" y="4000500"/>
              <a:ext cx="2035628" cy="511629"/>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defTabSz="914099" fontAlgn="auto">
                <a:spcBef>
                  <a:spcPts val="0"/>
                </a:spcBef>
                <a:spcAft>
                  <a:spcPts val="0"/>
                </a:spcAft>
                <a:defRPr/>
              </a:pPr>
              <a:r>
                <a:rPr lang="en-GB" dirty="0">
                  <a:solidFill>
                    <a:schemeClr val="bg1"/>
                  </a:solidFill>
                  <a:effectLst>
                    <a:outerShdw blurRad="38100" dist="38100" dir="2700000" algn="tl">
                      <a:srgbClr val="000000">
                        <a:alpha val="43137"/>
                      </a:srgbClr>
                    </a:outerShdw>
                  </a:effectLst>
                </a:rPr>
                <a:t>System.dll</a:t>
              </a:r>
            </a:p>
          </p:txBody>
        </p:sp>
      </p:grpSp>
      <p:grpSp>
        <p:nvGrpSpPr>
          <p:cNvPr id="9" name="Group 17"/>
          <p:cNvGrpSpPr>
            <a:grpSpLocks/>
          </p:cNvGrpSpPr>
          <p:nvPr/>
        </p:nvGrpSpPr>
        <p:grpSpPr bwMode="auto">
          <a:xfrm>
            <a:off x="4173512" y="4237880"/>
            <a:ext cx="2198688" cy="1512888"/>
            <a:chOff x="-1110765" y="1175658"/>
            <a:chExt cx="2198915" cy="1513114"/>
          </a:xfrm>
        </p:grpSpPr>
        <p:sp>
          <p:nvSpPr>
            <p:cNvPr id="10" name="Rounded Rectangle 11"/>
            <p:cNvSpPr/>
            <p:nvPr/>
          </p:nvSpPr>
          <p:spPr bwMode="auto">
            <a:xfrm>
              <a:off x="-1110765" y="1666269"/>
              <a:ext cx="2198915" cy="511251"/>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lstStyle/>
            <a:p>
              <a:pPr defTabSz="914099" fontAlgn="auto">
                <a:spcBef>
                  <a:spcPts val="0"/>
                </a:spcBef>
                <a:spcAft>
                  <a:spcPts val="0"/>
                </a:spcAft>
                <a:defRPr/>
              </a:pPr>
              <a:r>
                <a:rPr lang="en-GB" b="1" dirty="0" err="1">
                  <a:solidFill>
                    <a:schemeClr val="bg1"/>
                  </a:solidFill>
                </a:rPr>
                <a:t>System.Linq</a:t>
              </a:r>
              <a:endParaRPr lang="en-GB" b="1" dirty="0">
                <a:solidFill>
                  <a:schemeClr val="bg1"/>
                </a:solidFill>
              </a:endParaRPr>
            </a:p>
          </p:txBody>
        </p:sp>
        <p:sp>
          <p:nvSpPr>
            <p:cNvPr id="11" name="Rounded Rectangle 12"/>
            <p:cNvSpPr/>
            <p:nvPr/>
          </p:nvSpPr>
          <p:spPr bwMode="auto">
            <a:xfrm>
              <a:off x="-1110765" y="2177521"/>
              <a:ext cx="2198915" cy="511251"/>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36" tIns="45718" rIns="91436" bIns="45718" anchor="ctr"/>
            <a:lstStyle/>
            <a:p>
              <a:pPr defTabSz="914099" fontAlgn="auto">
                <a:spcBef>
                  <a:spcPts val="0"/>
                </a:spcBef>
                <a:spcAft>
                  <a:spcPts val="0"/>
                </a:spcAft>
                <a:defRPr/>
              </a:pPr>
              <a:r>
                <a:rPr lang="en-GB" b="1" dirty="0" err="1">
                  <a:solidFill>
                    <a:schemeClr val="bg1"/>
                  </a:solidFill>
                </a:rPr>
                <a:t>System.Linq.Parallel</a:t>
              </a:r>
              <a:endParaRPr lang="en-GB" b="1" dirty="0">
                <a:solidFill>
                  <a:schemeClr val="bg1"/>
                </a:solidFill>
              </a:endParaRPr>
            </a:p>
          </p:txBody>
        </p:sp>
        <p:sp>
          <p:nvSpPr>
            <p:cNvPr id="12" name="Rounded Rectangle 6"/>
            <p:cNvSpPr/>
            <p:nvPr/>
          </p:nvSpPr>
          <p:spPr bwMode="auto">
            <a:xfrm>
              <a:off x="-1110765" y="1175658"/>
              <a:ext cx="2035628" cy="511629"/>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defTabSz="914099" fontAlgn="auto">
                <a:spcBef>
                  <a:spcPts val="0"/>
                </a:spcBef>
                <a:spcAft>
                  <a:spcPts val="0"/>
                </a:spcAft>
                <a:defRPr/>
              </a:pPr>
              <a:r>
                <a:rPr lang="en-GB" dirty="0" err="1">
                  <a:solidFill>
                    <a:schemeClr val="bg1"/>
                  </a:solidFill>
                  <a:effectLst>
                    <a:outerShdw blurRad="38100" dist="38100" dir="2700000" algn="tl">
                      <a:srgbClr val="000000">
                        <a:alpha val="43137"/>
                      </a:srgbClr>
                    </a:outerShdw>
                  </a:effectLst>
                </a:rPr>
                <a:t>System.Core.dll</a:t>
              </a:r>
              <a:endParaRPr lang="en-GB" dirty="0">
                <a:solidFill>
                  <a:schemeClr val="bg1"/>
                </a:solidFill>
                <a:effectLst>
                  <a:outerShdw blurRad="38100" dist="38100" dir="2700000" algn="tl">
                    <a:srgbClr val="000000">
                      <a:alpha val="43137"/>
                    </a:srgbClr>
                  </a:outerShdw>
                </a:effectLst>
              </a:endParaRPr>
            </a:p>
          </p:txBody>
        </p:sp>
      </p:grpSp>
      <p:grpSp>
        <p:nvGrpSpPr>
          <p:cNvPr id="13" name="Group 18"/>
          <p:cNvGrpSpPr>
            <a:grpSpLocks/>
          </p:cNvGrpSpPr>
          <p:nvPr/>
        </p:nvGrpSpPr>
        <p:grpSpPr bwMode="auto">
          <a:xfrm>
            <a:off x="795536" y="4237880"/>
            <a:ext cx="3200400" cy="2503488"/>
            <a:chOff x="7393631" y="-348341"/>
            <a:chExt cx="3200401" cy="2503710"/>
          </a:xfrm>
        </p:grpSpPr>
        <p:sp>
          <p:nvSpPr>
            <p:cNvPr id="14" name="Rounded Rectangle 9"/>
            <p:cNvSpPr/>
            <p:nvPr/>
          </p:nvSpPr>
          <p:spPr bwMode="auto">
            <a:xfrm>
              <a:off x="7393631" y="624883"/>
              <a:ext cx="3200401" cy="511220"/>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lstStyle/>
            <a:p>
              <a:pPr defTabSz="914099" fontAlgn="auto">
                <a:spcBef>
                  <a:spcPts val="0"/>
                </a:spcBef>
                <a:spcAft>
                  <a:spcPts val="0"/>
                </a:spcAft>
                <a:defRPr/>
              </a:pPr>
              <a:r>
                <a:rPr lang="en-GB" b="1" dirty="0" err="1">
                  <a:solidFill>
                    <a:schemeClr val="bg1"/>
                  </a:solidFill>
                </a:rPr>
                <a:t>System.Threading.Tasks</a:t>
              </a:r>
              <a:endParaRPr lang="en-GB" b="1" dirty="0">
                <a:solidFill>
                  <a:schemeClr val="bg1"/>
                </a:solidFill>
              </a:endParaRPr>
            </a:p>
          </p:txBody>
        </p:sp>
        <p:sp>
          <p:nvSpPr>
            <p:cNvPr id="15" name="Rounded Rectangle 10"/>
            <p:cNvSpPr/>
            <p:nvPr/>
          </p:nvSpPr>
          <p:spPr bwMode="auto">
            <a:xfrm>
              <a:off x="7393631" y="108900"/>
              <a:ext cx="3200401" cy="511220"/>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lstStyle/>
            <a:p>
              <a:pPr defTabSz="914099" fontAlgn="auto">
                <a:spcBef>
                  <a:spcPts val="0"/>
                </a:spcBef>
                <a:spcAft>
                  <a:spcPts val="0"/>
                </a:spcAft>
                <a:defRPr/>
              </a:pPr>
              <a:r>
                <a:rPr lang="en-GB" b="1" dirty="0" err="1">
                  <a:solidFill>
                    <a:schemeClr val="bg1"/>
                  </a:solidFill>
                </a:rPr>
                <a:t>System.Threading</a:t>
              </a:r>
              <a:endParaRPr lang="en-GB" b="1" dirty="0">
                <a:solidFill>
                  <a:schemeClr val="bg1"/>
                </a:solidFill>
              </a:endParaRPr>
            </a:p>
          </p:txBody>
        </p:sp>
        <p:sp>
          <p:nvSpPr>
            <p:cNvPr id="16" name="Rounded Rectangle 13"/>
            <p:cNvSpPr/>
            <p:nvPr/>
          </p:nvSpPr>
          <p:spPr bwMode="auto">
            <a:xfrm>
              <a:off x="7393631" y="1644149"/>
              <a:ext cx="3200401" cy="511220"/>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lstStyle/>
            <a:p>
              <a:pPr defTabSz="914099" fontAlgn="auto">
                <a:spcBef>
                  <a:spcPts val="0"/>
                </a:spcBef>
                <a:spcAft>
                  <a:spcPts val="0"/>
                </a:spcAft>
                <a:defRPr/>
              </a:pPr>
              <a:r>
                <a:rPr lang="en-GB" b="1" dirty="0" err="1">
                  <a:solidFill>
                    <a:schemeClr val="bg1"/>
                  </a:solidFill>
                </a:rPr>
                <a:t>System.Collections.Concurrent</a:t>
              </a:r>
              <a:endParaRPr lang="en-GB" b="1" dirty="0">
                <a:solidFill>
                  <a:schemeClr val="bg1"/>
                </a:solidFill>
              </a:endParaRPr>
            </a:p>
          </p:txBody>
        </p:sp>
        <p:sp>
          <p:nvSpPr>
            <p:cNvPr id="17" name="Rounded Rectangle 15"/>
            <p:cNvSpPr/>
            <p:nvPr/>
          </p:nvSpPr>
          <p:spPr bwMode="auto">
            <a:xfrm>
              <a:off x="7393631" y="1128165"/>
              <a:ext cx="3200401" cy="511220"/>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91436" tIns="45718" rIns="91436" bIns="45718" anchor="ctr"/>
            <a:lstStyle/>
            <a:p>
              <a:pPr defTabSz="914099" fontAlgn="auto">
                <a:spcBef>
                  <a:spcPts val="0"/>
                </a:spcBef>
                <a:spcAft>
                  <a:spcPts val="0"/>
                </a:spcAft>
                <a:defRPr/>
              </a:pPr>
              <a:r>
                <a:rPr lang="en-GB" b="1" dirty="0" err="1">
                  <a:solidFill>
                    <a:schemeClr val="bg1"/>
                  </a:solidFill>
                </a:rPr>
                <a:t>System.Threading.Internal</a:t>
              </a:r>
              <a:endParaRPr lang="en-GB" b="1" dirty="0">
                <a:solidFill>
                  <a:schemeClr val="bg1"/>
                </a:solidFill>
              </a:endParaRPr>
            </a:p>
          </p:txBody>
        </p:sp>
        <p:sp>
          <p:nvSpPr>
            <p:cNvPr id="18" name="Rounded Rectangle 4"/>
            <p:cNvSpPr/>
            <p:nvPr/>
          </p:nvSpPr>
          <p:spPr bwMode="auto">
            <a:xfrm>
              <a:off x="7393631" y="-348341"/>
              <a:ext cx="2035628" cy="511629"/>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defTabSz="914099" fontAlgn="auto">
                <a:spcBef>
                  <a:spcPts val="0"/>
                </a:spcBef>
                <a:spcAft>
                  <a:spcPts val="0"/>
                </a:spcAft>
                <a:defRPr/>
              </a:pPr>
              <a:r>
                <a:rPr lang="en-GB" dirty="0">
                  <a:solidFill>
                    <a:schemeClr val="bg1"/>
                  </a:solidFill>
                  <a:effectLst>
                    <a:outerShdw blurRad="38100" dist="38100" dir="2700000" algn="tl">
                      <a:srgbClr val="000000">
                        <a:alpha val="43137"/>
                      </a:srgbClr>
                    </a:outerShdw>
                  </a:effectLst>
                </a:rPr>
                <a:t>mscorlib.dll</a:t>
              </a:r>
            </a:p>
          </p:txBody>
        </p:sp>
      </p:grpSp>
    </p:spTree>
    <p:extLst>
      <p:ext uri="{BB962C8B-B14F-4D97-AF65-F5344CB8AC3E}">
        <p14:creationId xmlns:p14="http://schemas.microsoft.com/office/powerpoint/2010/main" val="304208868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2000"/>
                                        <p:tgtEl>
                                          <p:spTgt spid="9"/>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Download sample sync</a:t>
            </a:r>
            <a:endParaRPr lang="uk-UA" dirty="0"/>
          </a:p>
        </p:txBody>
      </p:sp>
      <p:graphicFrame>
        <p:nvGraphicFramePr>
          <p:cNvPr id="5" name="Таблиця 4"/>
          <p:cNvGraphicFramePr>
            <a:graphicFrameLocks noGrp="1"/>
          </p:cNvGraphicFramePr>
          <p:nvPr>
            <p:extLst>
              <p:ext uri="{D42A27DB-BD31-4B8C-83A1-F6EECF244321}">
                <p14:modId xmlns:p14="http://schemas.microsoft.com/office/powerpoint/2010/main" val="1246727852"/>
              </p:ext>
            </p:extLst>
          </p:nvPr>
        </p:nvGraphicFramePr>
        <p:xfrm>
          <a:off x="467544" y="2492896"/>
          <a:ext cx="8388424" cy="2736304"/>
        </p:xfrm>
        <a:graphic>
          <a:graphicData uri="http://schemas.openxmlformats.org/drawingml/2006/table">
            <a:tbl>
              <a:tblPr firstRow="1" firstCol="1" bandRow="1"/>
              <a:tblGrid>
                <a:gridCol w="8388424"/>
              </a:tblGrid>
              <a:tr h="2736304">
                <a:tc>
                  <a:txBody>
                    <a:bodyPr/>
                    <a:lstStyle/>
                    <a:p>
                      <a:r>
                        <a:rPr lang="en-US" sz="1600" dirty="0">
                          <a:solidFill>
                            <a:srgbClr val="0000FF"/>
                          </a:solidFill>
                          <a:effectLst/>
                          <a:latin typeface="Consolas"/>
                          <a:cs typeface="Times New Roman"/>
                        </a:rPr>
                        <a:t>public</a:t>
                      </a:r>
                      <a:r>
                        <a:rPr lang="en-US" sz="1600" dirty="0">
                          <a:effectLst/>
                          <a:latin typeface="Consolas"/>
                          <a:cs typeface="Times New Roman"/>
                        </a:rPr>
                        <a:t> </a:t>
                      </a:r>
                      <a:r>
                        <a:rPr lang="en-US" sz="1600" dirty="0" err="1">
                          <a:solidFill>
                            <a:srgbClr val="0000FF"/>
                          </a:solidFill>
                          <a:effectLst/>
                          <a:latin typeface="Consolas"/>
                          <a:cs typeface="Times New Roman"/>
                        </a:rPr>
                        <a:t>int</a:t>
                      </a:r>
                      <a:r>
                        <a:rPr lang="en-US" sz="1600" dirty="0">
                          <a:effectLst/>
                          <a:latin typeface="Consolas"/>
                          <a:cs typeface="Times New Roman"/>
                        </a:rPr>
                        <a:t> </a:t>
                      </a:r>
                      <a:r>
                        <a:rPr lang="en-US" sz="1600" dirty="0" err="1">
                          <a:effectLst/>
                          <a:latin typeface="Consolas"/>
                          <a:cs typeface="Times New Roman"/>
                        </a:rPr>
                        <a:t>SumPageSizes</a:t>
                      </a:r>
                      <a:r>
                        <a:rPr lang="en-US" sz="1600" dirty="0">
                          <a:effectLst/>
                          <a:latin typeface="Consolas"/>
                          <a:cs typeface="Times New Roman"/>
                        </a:rPr>
                        <a:t>(</a:t>
                      </a:r>
                      <a:r>
                        <a:rPr lang="en-US" sz="1600" dirty="0" err="1">
                          <a:solidFill>
                            <a:srgbClr val="2B91AF"/>
                          </a:solidFill>
                          <a:effectLst/>
                          <a:latin typeface="Consolas"/>
                          <a:cs typeface="Times New Roman"/>
                        </a:rPr>
                        <a:t>IList</a:t>
                      </a:r>
                      <a:r>
                        <a:rPr lang="en-US" sz="1600" dirty="0">
                          <a:effectLst/>
                          <a:latin typeface="Consolas"/>
                          <a:cs typeface="Times New Roman"/>
                        </a:rPr>
                        <a:t>&lt;</a:t>
                      </a:r>
                      <a:r>
                        <a:rPr lang="en-US" sz="1600" dirty="0">
                          <a:solidFill>
                            <a:srgbClr val="2B91AF"/>
                          </a:solidFill>
                          <a:effectLst/>
                          <a:latin typeface="Consolas"/>
                          <a:cs typeface="Times New Roman"/>
                        </a:rPr>
                        <a:t>Uri</a:t>
                      </a:r>
                      <a:r>
                        <a:rPr lang="en-US" sz="1600" dirty="0">
                          <a:effectLst/>
                          <a:latin typeface="Consolas"/>
                          <a:cs typeface="Times New Roman"/>
                        </a:rPr>
                        <a:t>&gt; </a:t>
                      </a:r>
                      <a:r>
                        <a:rPr lang="en-US" sz="1600" dirty="0" err="1">
                          <a:effectLst/>
                          <a:latin typeface="Consolas"/>
                          <a:cs typeface="Times New Roman"/>
                        </a:rPr>
                        <a:t>uris</a:t>
                      </a:r>
                      <a:r>
                        <a:rPr lang="en-US" sz="1600" dirty="0">
                          <a:effectLst/>
                          <a:latin typeface="Consolas"/>
                          <a:cs typeface="Times New Roman"/>
                        </a:rPr>
                        <a:t>) {</a:t>
                      </a:r>
                      <a:br>
                        <a:rPr lang="en-US" sz="1600" dirty="0">
                          <a:effectLst/>
                          <a:latin typeface="Consolas"/>
                          <a:cs typeface="Times New Roman"/>
                        </a:rPr>
                      </a:br>
                      <a:r>
                        <a:rPr lang="en-US" sz="1600" dirty="0">
                          <a:effectLst/>
                          <a:latin typeface="Consolas"/>
                          <a:cs typeface="Times New Roman"/>
                        </a:rPr>
                        <a:t>    </a:t>
                      </a:r>
                      <a:r>
                        <a:rPr lang="en-US" sz="1600" dirty="0" err="1">
                          <a:solidFill>
                            <a:srgbClr val="0000FF"/>
                          </a:solidFill>
                          <a:effectLst/>
                          <a:latin typeface="Consolas"/>
                          <a:cs typeface="Times New Roman"/>
                        </a:rPr>
                        <a:t>int</a:t>
                      </a:r>
                      <a:r>
                        <a:rPr lang="en-US" sz="1600" dirty="0">
                          <a:effectLst/>
                          <a:latin typeface="Consolas"/>
                          <a:cs typeface="Times New Roman"/>
                        </a:rPr>
                        <a:t> total = 0;</a:t>
                      </a:r>
                      <a:br>
                        <a:rPr lang="en-US" sz="1600" dirty="0">
                          <a:effectLst/>
                          <a:latin typeface="Consolas"/>
                          <a:cs typeface="Times New Roman"/>
                        </a:rPr>
                      </a:br>
                      <a:r>
                        <a:rPr lang="en-US" sz="1600" dirty="0">
                          <a:effectLst/>
                          <a:latin typeface="Consolas"/>
                          <a:cs typeface="Times New Roman"/>
                        </a:rPr>
                        <a:t>    </a:t>
                      </a:r>
                      <a:r>
                        <a:rPr lang="en-US" sz="1600" dirty="0" err="1">
                          <a:solidFill>
                            <a:srgbClr val="0000FF"/>
                          </a:solidFill>
                          <a:effectLst/>
                          <a:latin typeface="Consolas"/>
                          <a:cs typeface="Times New Roman"/>
                        </a:rPr>
                        <a:t>foreach</a:t>
                      </a:r>
                      <a:r>
                        <a:rPr lang="en-US" sz="1600" dirty="0">
                          <a:effectLst/>
                          <a:latin typeface="Consolas"/>
                          <a:cs typeface="Times New Roman"/>
                        </a:rPr>
                        <a:t> (</a:t>
                      </a:r>
                      <a:r>
                        <a:rPr lang="en-US" sz="1600" dirty="0" err="1">
                          <a:solidFill>
                            <a:srgbClr val="0000FF"/>
                          </a:solidFill>
                          <a:effectLst/>
                          <a:latin typeface="Consolas"/>
                          <a:cs typeface="Times New Roman"/>
                        </a:rPr>
                        <a:t>var</a:t>
                      </a:r>
                      <a:r>
                        <a:rPr lang="en-US" sz="1600" dirty="0">
                          <a:effectLst/>
                          <a:latin typeface="Consolas"/>
                          <a:cs typeface="Times New Roman"/>
                        </a:rPr>
                        <a:t> </a:t>
                      </a:r>
                      <a:r>
                        <a:rPr lang="en-US" sz="1600" dirty="0" err="1">
                          <a:effectLst/>
                          <a:latin typeface="Consolas"/>
                          <a:cs typeface="Times New Roman"/>
                        </a:rPr>
                        <a:t>uri</a:t>
                      </a:r>
                      <a:r>
                        <a:rPr lang="en-US" sz="1600" dirty="0">
                          <a:effectLst/>
                          <a:latin typeface="Consolas"/>
                          <a:cs typeface="Times New Roman"/>
                        </a:rPr>
                        <a:t> </a:t>
                      </a:r>
                      <a:r>
                        <a:rPr lang="en-US" sz="1600" dirty="0">
                          <a:solidFill>
                            <a:srgbClr val="0000FF"/>
                          </a:solidFill>
                          <a:effectLst/>
                          <a:latin typeface="Consolas"/>
                          <a:cs typeface="Times New Roman"/>
                        </a:rPr>
                        <a:t>in</a:t>
                      </a:r>
                      <a:r>
                        <a:rPr lang="en-US" sz="1600" dirty="0">
                          <a:effectLst/>
                          <a:latin typeface="Consolas"/>
                          <a:cs typeface="Times New Roman"/>
                        </a:rPr>
                        <a:t> </a:t>
                      </a:r>
                      <a:r>
                        <a:rPr lang="en-US" sz="1600" dirty="0" err="1">
                          <a:effectLst/>
                          <a:latin typeface="Consolas"/>
                          <a:cs typeface="Times New Roman"/>
                        </a:rPr>
                        <a:t>uris</a:t>
                      </a:r>
                      <a:r>
                        <a:rPr lang="en-US" sz="1600" dirty="0">
                          <a:effectLst/>
                          <a:latin typeface="Consolas"/>
                          <a:cs typeface="Times New Roman"/>
                        </a:rPr>
                        <a:t>) {</a:t>
                      </a:r>
                      <a:br>
                        <a:rPr lang="en-US" sz="1600" dirty="0">
                          <a:effectLst/>
                          <a:latin typeface="Consolas"/>
                          <a:cs typeface="Times New Roman"/>
                        </a:rPr>
                      </a:br>
                      <a:r>
                        <a:rPr lang="en-US" sz="1600" dirty="0">
                          <a:effectLst/>
                          <a:latin typeface="Consolas"/>
                          <a:cs typeface="Times New Roman"/>
                        </a:rPr>
                        <a:t>        </a:t>
                      </a:r>
                      <a:r>
                        <a:rPr lang="en-US" sz="1600" dirty="0" err="1">
                          <a:effectLst/>
                          <a:latin typeface="Consolas"/>
                          <a:cs typeface="Times New Roman"/>
                        </a:rPr>
                        <a:t>statusText.Text</a:t>
                      </a:r>
                      <a:r>
                        <a:rPr lang="en-US" sz="1600" dirty="0">
                          <a:effectLst/>
                          <a:latin typeface="Consolas"/>
                          <a:cs typeface="Times New Roman"/>
                        </a:rPr>
                        <a:t> = </a:t>
                      </a:r>
                      <a:r>
                        <a:rPr lang="en-US" sz="1600" dirty="0" err="1">
                          <a:solidFill>
                            <a:srgbClr val="0000FF"/>
                          </a:solidFill>
                          <a:effectLst/>
                          <a:latin typeface="Consolas"/>
                          <a:cs typeface="Times New Roman"/>
                        </a:rPr>
                        <a:t>string</a:t>
                      </a:r>
                      <a:r>
                        <a:rPr lang="en-US" sz="1600" dirty="0" err="1">
                          <a:effectLst/>
                          <a:latin typeface="Consolas"/>
                          <a:cs typeface="Times New Roman"/>
                        </a:rPr>
                        <a:t>.Format</a:t>
                      </a:r>
                      <a:r>
                        <a:rPr lang="en-US" sz="1600" dirty="0">
                          <a:effectLst/>
                          <a:latin typeface="Consolas"/>
                          <a:cs typeface="Times New Roman"/>
                        </a:rPr>
                        <a:t>(</a:t>
                      </a:r>
                      <a:r>
                        <a:rPr lang="en-US" sz="1600" dirty="0">
                          <a:solidFill>
                            <a:srgbClr val="A31515"/>
                          </a:solidFill>
                          <a:effectLst/>
                          <a:latin typeface="Consolas"/>
                          <a:cs typeface="Times New Roman"/>
                        </a:rPr>
                        <a:t>"Found {0} bytes ..."</a:t>
                      </a:r>
                      <a:r>
                        <a:rPr lang="en-US" sz="1600" dirty="0">
                          <a:effectLst/>
                          <a:latin typeface="Consolas"/>
                          <a:cs typeface="Times New Roman"/>
                        </a:rPr>
                        <a:t>, total);</a:t>
                      </a:r>
                      <a:br>
                        <a:rPr lang="en-US" sz="1600" dirty="0">
                          <a:effectLst/>
                          <a:latin typeface="Consolas"/>
                          <a:cs typeface="Times New Roman"/>
                        </a:rPr>
                      </a:br>
                      <a:r>
                        <a:rPr lang="en-US" sz="1600" dirty="0">
                          <a:effectLst/>
                          <a:latin typeface="Consolas"/>
                          <a:cs typeface="Times New Roman"/>
                        </a:rPr>
                        <a:t>        </a:t>
                      </a:r>
                      <a:r>
                        <a:rPr lang="en-US" sz="1600" dirty="0" err="1">
                          <a:solidFill>
                            <a:srgbClr val="0000FF"/>
                          </a:solidFill>
                          <a:effectLst/>
                          <a:latin typeface="Consolas"/>
                          <a:cs typeface="Times New Roman"/>
                        </a:rPr>
                        <a:t>var</a:t>
                      </a:r>
                      <a:r>
                        <a:rPr lang="en-US" sz="1600" dirty="0">
                          <a:effectLst/>
                          <a:latin typeface="Consolas"/>
                          <a:cs typeface="Times New Roman"/>
                        </a:rPr>
                        <a:t> data = </a:t>
                      </a:r>
                      <a:r>
                        <a:rPr lang="en-US" sz="1600" dirty="0">
                          <a:solidFill>
                            <a:srgbClr val="0000FF"/>
                          </a:solidFill>
                          <a:effectLst/>
                          <a:latin typeface="Consolas"/>
                          <a:cs typeface="Times New Roman"/>
                        </a:rPr>
                        <a:t>new</a:t>
                      </a:r>
                      <a:r>
                        <a:rPr lang="en-US" sz="1600" dirty="0">
                          <a:effectLst/>
                          <a:latin typeface="Consolas"/>
                          <a:cs typeface="Times New Roman"/>
                        </a:rPr>
                        <a:t> </a:t>
                      </a:r>
                      <a:r>
                        <a:rPr lang="en-US" sz="1600" dirty="0" err="1">
                          <a:solidFill>
                            <a:srgbClr val="2B91AF"/>
                          </a:solidFill>
                          <a:effectLst/>
                          <a:latin typeface="Consolas"/>
                          <a:cs typeface="Times New Roman"/>
                        </a:rPr>
                        <a:t>WebClient</a:t>
                      </a:r>
                      <a:r>
                        <a:rPr lang="en-US" sz="1600" dirty="0">
                          <a:effectLst/>
                          <a:latin typeface="Consolas"/>
                          <a:cs typeface="Times New Roman"/>
                        </a:rPr>
                        <a:t>().</a:t>
                      </a:r>
                      <a:r>
                        <a:rPr lang="en-US" sz="1600" dirty="0" err="1">
                          <a:effectLst/>
                          <a:latin typeface="Consolas"/>
                          <a:cs typeface="Times New Roman"/>
                        </a:rPr>
                        <a:t>DownloadData</a:t>
                      </a:r>
                      <a:r>
                        <a:rPr lang="en-US" sz="1600" dirty="0">
                          <a:effectLst/>
                          <a:latin typeface="Consolas"/>
                          <a:cs typeface="Times New Roman"/>
                        </a:rPr>
                        <a:t>(</a:t>
                      </a:r>
                      <a:r>
                        <a:rPr lang="en-US" sz="1600" dirty="0" err="1">
                          <a:effectLst/>
                          <a:latin typeface="Consolas"/>
                          <a:cs typeface="Times New Roman"/>
                        </a:rPr>
                        <a:t>uri</a:t>
                      </a:r>
                      <a:r>
                        <a:rPr lang="en-US" sz="1600" dirty="0">
                          <a:effectLst/>
                          <a:latin typeface="Consolas"/>
                          <a:cs typeface="Times New Roman"/>
                        </a:rPr>
                        <a:t>);</a:t>
                      </a:r>
                      <a:br>
                        <a:rPr lang="en-US" sz="1600" dirty="0">
                          <a:effectLst/>
                          <a:latin typeface="Consolas"/>
                          <a:cs typeface="Times New Roman"/>
                        </a:rPr>
                      </a:br>
                      <a:r>
                        <a:rPr lang="en-US" sz="1600" dirty="0">
                          <a:effectLst/>
                          <a:latin typeface="Consolas"/>
                          <a:cs typeface="Times New Roman"/>
                        </a:rPr>
                        <a:t>        total += </a:t>
                      </a:r>
                      <a:r>
                        <a:rPr lang="en-US" sz="1600" dirty="0" err="1">
                          <a:effectLst/>
                          <a:latin typeface="Consolas"/>
                          <a:cs typeface="Times New Roman"/>
                        </a:rPr>
                        <a:t>data.Length</a:t>
                      </a:r>
                      <a:r>
                        <a:rPr lang="en-US" sz="1600" dirty="0">
                          <a:effectLst/>
                          <a:latin typeface="Consolas"/>
                          <a:cs typeface="Times New Roman"/>
                        </a:rPr>
                        <a:t>;</a:t>
                      </a:r>
                      <a:br>
                        <a:rPr lang="en-US" sz="1600" dirty="0">
                          <a:effectLst/>
                          <a:latin typeface="Consolas"/>
                          <a:cs typeface="Times New Roman"/>
                        </a:rPr>
                      </a:br>
                      <a:r>
                        <a:rPr lang="en-US" sz="1600" dirty="0">
                          <a:effectLst/>
                          <a:latin typeface="Consolas"/>
                          <a:cs typeface="Times New Roman"/>
                        </a:rPr>
                        <a:t>    }</a:t>
                      </a:r>
                      <a:br>
                        <a:rPr lang="en-US" sz="1600" dirty="0">
                          <a:effectLst/>
                          <a:latin typeface="Consolas"/>
                          <a:cs typeface="Times New Roman"/>
                        </a:rPr>
                      </a:br>
                      <a:r>
                        <a:rPr lang="en-US" sz="1600" dirty="0">
                          <a:effectLst/>
                          <a:latin typeface="Consolas"/>
                          <a:cs typeface="Times New Roman"/>
                        </a:rPr>
                        <a:t>    </a:t>
                      </a:r>
                      <a:r>
                        <a:rPr lang="en-US" sz="1600" dirty="0" err="1">
                          <a:effectLst/>
                          <a:latin typeface="Consolas"/>
                          <a:cs typeface="Times New Roman"/>
                        </a:rPr>
                        <a:t>statusText.Text</a:t>
                      </a:r>
                      <a:r>
                        <a:rPr lang="en-US" sz="1600" dirty="0">
                          <a:effectLst/>
                          <a:latin typeface="Consolas"/>
                          <a:cs typeface="Times New Roman"/>
                        </a:rPr>
                        <a:t> = </a:t>
                      </a:r>
                      <a:r>
                        <a:rPr lang="en-US" sz="1600" dirty="0" err="1">
                          <a:solidFill>
                            <a:srgbClr val="0000FF"/>
                          </a:solidFill>
                          <a:effectLst/>
                          <a:latin typeface="Consolas"/>
                          <a:cs typeface="Times New Roman"/>
                        </a:rPr>
                        <a:t>string</a:t>
                      </a:r>
                      <a:r>
                        <a:rPr lang="en-US" sz="1600" dirty="0" err="1">
                          <a:effectLst/>
                          <a:latin typeface="Consolas"/>
                          <a:cs typeface="Times New Roman"/>
                        </a:rPr>
                        <a:t>.Format</a:t>
                      </a:r>
                      <a:r>
                        <a:rPr lang="en-US" sz="1600" dirty="0">
                          <a:effectLst/>
                          <a:latin typeface="Consolas"/>
                          <a:cs typeface="Times New Roman"/>
                        </a:rPr>
                        <a:t>(</a:t>
                      </a:r>
                      <a:r>
                        <a:rPr lang="en-US" sz="1600" dirty="0">
                          <a:solidFill>
                            <a:srgbClr val="A31515"/>
                          </a:solidFill>
                          <a:effectLst/>
                          <a:latin typeface="Consolas"/>
                          <a:cs typeface="Times New Roman"/>
                        </a:rPr>
                        <a:t>"Found {0} bytes total"</a:t>
                      </a:r>
                      <a:r>
                        <a:rPr lang="en-US" sz="1600" dirty="0">
                          <a:effectLst/>
                          <a:latin typeface="Consolas"/>
                          <a:cs typeface="Times New Roman"/>
                        </a:rPr>
                        <a:t>, total);</a:t>
                      </a:r>
                      <a:br>
                        <a:rPr lang="en-US" sz="1600" dirty="0">
                          <a:effectLst/>
                          <a:latin typeface="Consolas"/>
                          <a:cs typeface="Times New Roman"/>
                        </a:rPr>
                      </a:br>
                      <a:r>
                        <a:rPr lang="en-US" sz="1600" dirty="0">
                          <a:effectLst/>
                          <a:latin typeface="Consolas"/>
                          <a:cs typeface="Times New Roman"/>
                        </a:rPr>
                        <a:t>    </a:t>
                      </a:r>
                      <a:r>
                        <a:rPr lang="en-US" sz="1600" dirty="0">
                          <a:solidFill>
                            <a:srgbClr val="0000FF"/>
                          </a:solidFill>
                          <a:effectLst/>
                          <a:latin typeface="Consolas"/>
                          <a:cs typeface="Times New Roman"/>
                        </a:rPr>
                        <a:t>return</a:t>
                      </a:r>
                      <a:r>
                        <a:rPr lang="en-US" sz="1600" dirty="0">
                          <a:effectLst/>
                          <a:latin typeface="Consolas"/>
                          <a:cs typeface="Times New Roman"/>
                        </a:rPr>
                        <a:t> total;</a:t>
                      </a:r>
                      <a:br>
                        <a:rPr lang="en-US" sz="1600" dirty="0">
                          <a:effectLst/>
                          <a:latin typeface="Consolas"/>
                          <a:cs typeface="Times New Roman"/>
                        </a:rPr>
                      </a:br>
                      <a:r>
                        <a:rPr lang="en-US" sz="1600" dirty="0">
                          <a:effectLst/>
                          <a:latin typeface="Consolas"/>
                          <a:cs typeface="Times New Roman"/>
                        </a:rPr>
                        <a:t>}</a:t>
                      </a:r>
                      <a:endParaRPr lang="uk-UA" sz="1600" dirty="0">
                        <a:effectLst/>
                        <a:latin typeface="Calibri"/>
                        <a:cs typeface="Times New Roman"/>
                      </a:endParaRPr>
                    </a:p>
                  </a:txBody>
                  <a:tcPr marL="73025" marR="73025">
                    <a:lnL>
                      <a:noFill/>
                    </a:lnL>
                    <a:lnR>
                      <a:noFill/>
                    </a:lnR>
                    <a:lnT>
                      <a:noFill/>
                    </a:lnT>
                    <a:lnB>
                      <a:noFill/>
                    </a:lnB>
                    <a:solidFill>
                      <a:srgbClr val="EAF1DD"/>
                    </a:solidFill>
                  </a:tcPr>
                </a:tc>
              </a:tr>
            </a:tbl>
          </a:graphicData>
        </a:graphic>
      </p:graphicFrame>
    </p:spTree>
    <p:extLst>
      <p:ext uri="{BB962C8B-B14F-4D97-AF65-F5344CB8AC3E}">
        <p14:creationId xmlns:p14="http://schemas.microsoft.com/office/powerpoint/2010/main" val="23825064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Download sample </a:t>
            </a:r>
            <a:r>
              <a:rPr lang="en-US" dirty="0" err="1" smtClean="0"/>
              <a:t>async</a:t>
            </a:r>
            <a:r>
              <a:rPr lang="en-US" dirty="0" smtClean="0"/>
              <a:t> traditional</a:t>
            </a:r>
            <a:endParaRPr lang="uk-UA" dirty="0"/>
          </a:p>
        </p:txBody>
      </p:sp>
      <p:graphicFrame>
        <p:nvGraphicFramePr>
          <p:cNvPr id="4" name="Таблиця 3"/>
          <p:cNvGraphicFramePr>
            <a:graphicFrameLocks noGrp="1"/>
          </p:cNvGraphicFramePr>
          <p:nvPr>
            <p:extLst>
              <p:ext uri="{D42A27DB-BD31-4B8C-83A1-F6EECF244321}">
                <p14:modId xmlns:p14="http://schemas.microsoft.com/office/powerpoint/2010/main" val="3392693047"/>
              </p:ext>
            </p:extLst>
          </p:nvPr>
        </p:nvGraphicFramePr>
        <p:xfrm>
          <a:off x="323528" y="1700808"/>
          <a:ext cx="8496944" cy="4724400"/>
        </p:xfrm>
        <a:graphic>
          <a:graphicData uri="http://schemas.openxmlformats.org/drawingml/2006/table">
            <a:tbl>
              <a:tblPr firstRow="1" firstCol="1" bandRow="1"/>
              <a:tblGrid>
                <a:gridCol w="8496944"/>
              </a:tblGrid>
              <a:tr h="4464496">
                <a:tc>
                  <a:txBody>
                    <a:bodyPr/>
                    <a:lstStyle/>
                    <a:p>
                      <a:r>
                        <a:rPr lang="en-US" sz="1600" dirty="0">
                          <a:solidFill>
                            <a:srgbClr val="0000FF"/>
                          </a:solidFill>
                          <a:effectLst/>
                          <a:latin typeface="Consolas"/>
                          <a:cs typeface="Times New Roman"/>
                        </a:rPr>
                        <a:t>public</a:t>
                      </a:r>
                      <a:r>
                        <a:rPr lang="en-US" sz="1600" dirty="0">
                          <a:effectLst/>
                          <a:latin typeface="Consolas"/>
                          <a:cs typeface="Times New Roman"/>
                        </a:rPr>
                        <a:t> </a:t>
                      </a:r>
                      <a:r>
                        <a:rPr lang="en-US" sz="1600" dirty="0">
                          <a:solidFill>
                            <a:srgbClr val="0000FF"/>
                          </a:solidFill>
                          <a:effectLst/>
                          <a:latin typeface="Consolas"/>
                          <a:cs typeface="Times New Roman"/>
                        </a:rPr>
                        <a:t>void</a:t>
                      </a:r>
                      <a:r>
                        <a:rPr lang="en-US" sz="1600" dirty="0">
                          <a:effectLst/>
                          <a:latin typeface="Consolas"/>
                          <a:cs typeface="Times New Roman"/>
                        </a:rPr>
                        <a:t> </a:t>
                      </a:r>
                      <a:r>
                        <a:rPr lang="en-US" sz="1600" dirty="0" err="1">
                          <a:effectLst/>
                          <a:latin typeface="Consolas"/>
                          <a:cs typeface="Times New Roman"/>
                        </a:rPr>
                        <a:t>SumPageSizesAsync</a:t>
                      </a:r>
                      <a:r>
                        <a:rPr lang="en-US" sz="1600" dirty="0">
                          <a:effectLst/>
                          <a:latin typeface="Consolas"/>
                          <a:cs typeface="Times New Roman"/>
                        </a:rPr>
                        <a:t>(</a:t>
                      </a:r>
                      <a:r>
                        <a:rPr lang="en-US" sz="1600" dirty="0" err="1">
                          <a:solidFill>
                            <a:srgbClr val="2B91AF"/>
                          </a:solidFill>
                          <a:effectLst/>
                          <a:latin typeface="Consolas"/>
                          <a:cs typeface="Times New Roman"/>
                        </a:rPr>
                        <a:t>IList</a:t>
                      </a:r>
                      <a:r>
                        <a:rPr lang="en-US" sz="1600" dirty="0">
                          <a:effectLst/>
                          <a:latin typeface="Consolas"/>
                          <a:cs typeface="Times New Roman"/>
                        </a:rPr>
                        <a:t>&lt;</a:t>
                      </a:r>
                      <a:r>
                        <a:rPr lang="en-US" sz="1600" dirty="0">
                          <a:solidFill>
                            <a:srgbClr val="2B91AF"/>
                          </a:solidFill>
                          <a:effectLst/>
                          <a:latin typeface="Consolas"/>
                          <a:cs typeface="Times New Roman"/>
                        </a:rPr>
                        <a:t>Uri</a:t>
                      </a:r>
                      <a:r>
                        <a:rPr lang="en-US" sz="1600" dirty="0">
                          <a:effectLst/>
                          <a:latin typeface="Consolas"/>
                          <a:cs typeface="Times New Roman"/>
                        </a:rPr>
                        <a:t>&gt; </a:t>
                      </a:r>
                      <a:r>
                        <a:rPr lang="en-US" sz="1600" dirty="0" err="1">
                          <a:effectLst/>
                          <a:latin typeface="Consolas"/>
                          <a:cs typeface="Times New Roman"/>
                        </a:rPr>
                        <a:t>uris</a:t>
                      </a:r>
                      <a:r>
                        <a:rPr lang="en-US" sz="1600" dirty="0">
                          <a:effectLst/>
                          <a:latin typeface="Consolas"/>
                          <a:cs typeface="Times New Roman"/>
                        </a:rPr>
                        <a:t>) {</a:t>
                      </a:r>
                      <a:br>
                        <a:rPr lang="en-US" sz="1600" dirty="0">
                          <a:effectLst/>
                          <a:latin typeface="Consolas"/>
                          <a:cs typeface="Times New Roman"/>
                        </a:rPr>
                      </a:br>
                      <a:r>
                        <a:rPr lang="en-US" sz="1600" dirty="0">
                          <a:effectLst/>
                          <a:latin typeface="Consolas"/>
                          <a:cs typeface="Times New Roman"/>
                        </a:rPr>
                        <a:t>    </a:t>
                      </a:r>
                      <a:r>
                        <a:rPr lang="en-US" sz="1600" dirty="0" err="1">
                          <a:effectLst/>
                          <a:latin typeface="Consolas"/>
                          <a:cs typeface="Times New Roman"/>
                        </a:rPr>
                        <a:t>SumPageSizesAsyncHelper</a:t>
                      </a:r>
                      <a:r>
                        <a:rPr lang="en-US" sz="1600" dirty="0">
                          <a:effectLst/>
                          <a:latin typeface="Consolas"/>
                          <a:cs typeface="Times New Roman"/>
                        </a:rPr>
                        <a:t>(</a:t>
                      </a:r>
                      <a:r>
                        <a:rPr lang="en-US" sz="1600" dirty="0" err="1">
                          <a:effectLst/>
                          <a:latin typeface="Consolas"/>
                          <a:cs typeface="Times New Roman"/>
                        </a:rPr>
                        <a:t>uris.GetEnumerator</a:t>
                      </a:r>
                      <a:r>
                        <a:rPr lang="en-US" sz="1600" dirty="0">
                          <a:effectLst/>
                          <a:latin typeface="Consolas"/>
                          <a:cs typeface="Times New Roman"/>
                        </a:rPr>
                        <a:t>(), 0);</a:t>
                      </a:r>
                      <a:br>
                        <a:rPr lang="en-US" sz="1600" dirty="0">
                          <a:effectLst/>
                          <a:latin typeface="Consolas"/>
                          <a:cs typeface="Times New Roman"/>
                        </a:rPr>
                      </a:br>
                      <a:r>
                        <a:rPr lang="en-US" sz="1600" dirty="0">
                          <a:effectLst/>
                          <a:latin typeface="Consolas"/>
                          <a:cs typeface="Times New Roman"/>
                        </a:rPr>
                        <a:t>}</a:t>
                      </a:r>
                      <a:br>
                        <a:rPr lang="en-US" sz="1600" dirty="0">
                          <a:effectLst/>
                          <a:latin typeface="Consolas"/>
                          <a:cs typeface="Times New Roman"/>
                        </a:rPr>
                      </a:br>
                      <a:r>
                        <a:rPr lang="en-US" sz="1600" dirty="0">
                          <a:effectLst/>
                          <a:latin typeface="Consolas"/>
                          <a:cs typeface="Times New Roman"/>
                        </a:rPr>
                        <a:t/>
                      </a:r>
                      <a:br>
                        <a:rPr lang="en-US" sz="1600" dirty="0">
                          <a:effectLst/>
                          <a:latin typeface="Consolas"/>
                          <a:cs typeface="Times New Roman"/>
                        </a:rPr>
                      </a:br>
                      <a:r>
                        <a:rPr lang="en-US" sz="1600" dirty="0">
                          <a:solidFill>
                            <a:srgbClr val="0000FF"/>
                          </a:solidFill>
                          <a:effectLst/>
                          <a:latin typeface="Consolas"/>
                          <a:cs typeface="Times New Roman"/>
                        </a:rPr>
                        <a:t>private</a:t>
                      </a:r>
                      <a:r>
                        <a:rPr lang="en-US" sz="1600" dirty="0">
                          <a:effectLst/>
                          <a:latin typeface="Consolas"/>
                          <a:cs typeface="Times New Roman"/>
                        </a:rPr>
                        <a:t> </a:t>
                      </a:r>
                      <a:r>
                        <a:rPr lang="en-US" sz="1600" dirty="0">
                          <a:solidFill>
                            <a:srgbClr val="0000FF"/>
                          </a:solidFill>
                          <a:effectLst/>
                          <a:latin typeface="Consolas"/>
                          <a:cs typeface="Times New Roman"/>
                        </a:rPr>
                        <a:t>void</a:t>
                      </a:r>
                      <a:r>
                        <a:rPr lang="en-US" sz="1600" dirty="0">
                          <a:effectLst/>
                          <a:latin typeface="Consolas"/>
                          <a:cs typeface="Times New Roman"/>
                        </a:rPr>
                        <a:t> </a:t>
                      </a:r>
                      <a:r>
                        <a:rPr lang="en-US" sz="1600" dirty="0" err="1">
                          <a:effectLst/>
                          <a:latin typeface="Consolas"/>
                          <a:cs typeface="Times New Roman"/>
                        </a:rPr>
                        <a:t>SumPageSizesAsyncHelper</a:t>
                      </a:r>
                      <a:r>
                        <a:rPr lang="en-US" sz="1600" dirty="0">
                          <a:effectLst/>
                          <a:latin typeface="Consolas"/>
                          <a:cs typeface="Times New Roman"/>
                        </a:rPr>
                        <a:t>(</a:t>
                      </a:r>
                      <a:r>
                        <a:rPr lang="en-US" sz="1600" dirty="0" err="1">
                          <a:solidFill>
                            <a:srgbClr val="2B91AF"/>
                          </a:solidFill>
                          <a:effectLst/>
                          <a:latin typeface="Consolas"/>
                          <a:cs typeface="Times New Roman"/>
                        </a:rPr>
                        <a:t>IEnumerator</a:t>
                      </a:r>
                      <a:r>
                        <a:rPr lang="en-US" sz="1600" dirty="0">
                          <a:effectLst/>
                          <a:latin typeface="Consolas"/>
                          <a:cs typeface="Times New Roman"/>
                        </a:rPr>
                        <a:t>&lt;</a:t>
                      </a:r>
                      <a:r>
                        <a:rPr lang="en-US" sz="1600" dirty="0">
                          <a:solidFill>
                            <a:srgbClr val="2B91AF"/>
                          </a:solidFill>
                          <a:effectLst/>
                          <a:latin typeface="Consolas"/>
                          <a:cs typeface="Times New Roman"/>
                        </a:rPr>
                        <a:t>Uri</a:t>
                      </a:r>
                      <a:r>
                        <a:rPr lang="en-US" sz="1600" dirty="0">
                          <a:effectLst/>
                          <a:latin typeface="Consolas"/>
                          <a:cs typeface="Times New Roman"/>
                        </a:rPr>
                        <a:t>&gt; enumerator, </a:t>
                      </a:r>
                      <a:r>
                        <a:rPr lang="en-US" sz="1600" dirty="0" err="1">
                          <a:solidFill>
                            <a:srgbClr val="0000FF"/>
                          </a:solidFill>
                          <a:effectLst/>
                          <a:latin typeface="Consolas"/>
                          <a:cs typeface="Times New Roman"/>
                        </a:rPr>
                        <a:t>int</a:t>
                      </a:r>
                      <a:r>
                        <a:rPr lang="en-US" sz="1600" dirty="0">
                          <a:effectLst/>
                          <a:latin typeface="Consolas"/>
                          <a:cs typeface="Times New Roman"/>
                        </a:rPr>
                        <a:t> total) {</a:t>
                      </a:r>
                      <a:br>
                        <a:rPr lang="en-US" sz="1600" dirty="0">
                          <a:effectLst/>
                          <a:latin typeface="Consolas"/>
                          <a:cs typeface="Times New Roman"/>
                        </a:rPr>
                      </a:br>
                      <a:r>
                        <a:rPr lang="en-US" sz="1600" dirty="0">
                          <a:effectLst/>
                          <a:latin typeface="Consolas"/>
                          <a:cs typeface="Times New Roman"/>
                        </a:rPr>
                        <a:t>    </a:t>
                      </a:r>
                      <a:r>
                        <a:rPr lang="en-US" sz="1600" dirty="0">
                          <a:solidFill>
                            <a:srgbClr val="0000FF"/>
                          </a:solidFill>
                          <a:effectLst/>
                          <a:latin typeface="Consolas"/>
                          <a:cs typeface="Times New Roman"/>
                        </a:rPr>
                        <a:t>if</a:t>
                      </a:r>
                      <a:r>
                        <a:rPr lang="en-US" sz="1600" dirty="0">
                          <a:effectLst/>
                          <a:latin typeface="Consolas"/>
                          <a:cs typeface="Times New Roman"/>
                        </a:rPr>
                        <a:t> (</a:t>
                      </a:r>
                      <a:r>
                        <a:rPr lang="en-US" sz="1600" dirty="0" err="1">
                          <a:effectLst/>
                          <a:latin typeface="Consolas"/>
                          <a:cs typeface="Times New Roman"/>
                        </a:rPr>
                        <a:t>enumerator.MoveNext</a:t>
                      </a:r>
                      <a:r>
                        <a:rPr lang="en-US" sz="1600" dirty="0">
                          <a:effectLst/>
                          <a:latin typeface="Consolas"/>
                          <a:cs typeface="Times New Roman"/>
                        </a:rPr>
                        <a:t>()) {</a:t>
                      </a:r>
                      <a:br>
                        <a:rPr lang="en-US" sz="1600" dirty="0">
                          <a:effectLst/>
                          <a:latin typeface="Consolas"/>
                          <a:cs typeface="Times New Roman"/>
                        </a:rPr>
                      </a:br>
                      <a:r>
                        <a:rPr lang="en-US" sz="1600" dirty="0">
                          <a:effectLst/>
                          <a:latin typeface="Consolas"/>
                          <a:cs typeface="Times New Roman"/>
                        </a:rPr>
                        <a:t>        </a:t>
                      </a:r>
                      <a:r>
                        <a:rPr lang="en-US" sz="1600" dirty="0" err="1">
                          <a:effectLst/>
                          <a:latin typeface="Consolas"/>
                          <a:cs typeface="Times New Roman"/>
                        </a:rPr>
                        <a:t>statusText.Text</a:t>
                      </a:r>
                      <a:r>
                        <a:rPr lang="en-US" sz="1600" dirty="0">
                          <a:effectLst/>
                          <a:latin typeface="Consolas"/>
                          <a:cs typeface="Times New Roman"/>
                        </a:rPr>
                        <a:t> = </a:t>
                      </a:r>
                      <a:r>
                        <a:rPr lang="en-US" sz="1600" dirty="0" err="1">
                          <a:solidFill>
                            <a:srgbClr val="0000FF"/>
                          </a:solidFill>
                          <a:effectLst/>
                          <a:latin typeface="Consolas"/>
                          <a:cs typeface="Times New Roman"/>
                        </a:rPr>
                        <a:t>string</a:t>
                      </a:r>
                      <a:r>
                        <a:rPr lang="en-US" sz="1600" dirty="0" err="1">
                          <a:effectLst/>
                          <a:latin typeface="Consolas"/>
                          <a:cs typeface="Times New Roman"/>
                        </a:rPr>
                        <a:t>.Format</a:t>
                      </a:r>
                      <a:r>
                        <a:rPr lang="en-US" sz="1600" dirty="0">
                          <a:effectLst/>
                          <a:latin typeface="Consolas"/>
                          <a:cs typeface="Times New Roman"/>
                        </a:rPr>
                        <a:t>(</a:t>
                      </a:r>
                      <a:r>
                        <a:rPr lang="en-US" sz="1600" dirty="0">
                          <a:solidFill>
                            <a:srgbClr val="A31515"/>
                          </a:solidFill>
                          <a:effectLst/>
                          <a:latin typeface="Consolas"/>
                          <a:cs typeface="Times New Roman"/>
                        </a:rPr>
                        <a:t>"Found {0} bytes ..."</a:t>
                      </a:r>
                      <a:r>
                        <a:rPr lang="en-US" sz="1600" dirty="0">
                          <a:effectLst/>
                          <a:latin typeface="Consolas"/>
                          <a:cs typeface="Times New Roman"/>
                        </a:rPr>
                        <a:t>, total);</a:t>
                      </a:r>
                      <a:br>
                        <a:rPr lang="en-US" sz="1600" dirty="0">
                          <a:effectLst/>
                          <a:latin typeface="Consolas"/>
                          <a:cs typeface="Times New Roman"/>
                        </a:rPr>
                      </a:br>
                      <a:r>
                        <a:rPr lang="en-US" sz="1600" dirty="0">
                          <a:effectLst/>
                          <a:latin typeface="Consolas"/>
                          <a:cs typeface="Times New Roman"/>
                        </a:rPr>
                        <a:t>        </a:t>
                      </a:r>
                      <a:r>
                        <a:rPr lang="en-US" sz="1600" dirty="0" err="1">
                          <a:solidFill>
                            <a:srgbClr val="0000FF"/>
                          </a:solidFill>
                          <a:effectLst/>
                          <a:latin typeface="Consolas"/>
                          <a:cs typeface="Times New Roman"/>
                        </a:rPr>
                        <a:t>var</a:t>
                      </a:r>
                      <a:r>
                        <a:rPr lang="en-US" sz="1600" dirty="0">
                          <a:effectLst/>
                          <a:latin typeface="Consolas"/>
                          <a:cs typeface="Times New Roman"/>
                        </a:rPr>
                        <a:t> client = </a:t>
                      </a:r>
                      <a:r>
                        <a:rPr lang="en-US" sz="1600" dirty="0">
                          <a:solidFill>
                            <a:srgbClr val="0000FF"/>
                          </a:solidFill>
                          <a:effectLst/>
                          <a:latin typeface="Consolas"/>
                          <a:cs typeface="Times New Roman"/>
                        </a:rPr>
                        <a:t>new</a:t>
                      </a:r>
                      <a:r>
                        <a:rPr lang="en-US" sz="1600" dirty="0">
                          <a:effectLst/>
                          <a:latin typeface="Consolas"/>
                          <a:cs typeface="Times New Roman"/>
                        </a:rPr>
                        <a:t> </a:t>
                      </a:r>
                      <a:r>
                        <a:rPr lang="en-US" sz="1600" dirty="0" err="1">
                          <a:solidFill>
                            <a:srgbClr val="2B91AF"/>
                          </a:solidFill>
                          <a:effectLst/>
                          <a:latin typeface="Consolas"/>
                          <a:cs typeface="Times New Roman"/>
                        </a:rPr>
                        <a:t>WebClient</a:t>
                      </a:r>
                      <a:r>
                        <a:rPr lang="en-US" sz="1600" dirty="0">
                          <a:effectLst/>
                          <a:latin typeface="Consolas"/>
                          <a:cs typeface="Times New Roman"/>
                        </a:rPr>
                        <a:t>();</a:t>
                      </a:r>
                      <a:br>
                        <a:rPr lang="en-US" sz="1600" dirty="0">
                          <a:effectLst/>
                          <a:latin typeface="Consolas"/>
                          <a:cs typeface="Times New Roman"/>
                        </a:rPr>
                      </a:br>
                      <a:r>
                        <a:rPr lang="en-US" sz="1600" dirty="0">
                          <a:effectLst/>
                          <a:latin typeface="Consolas"/>
                          <a:cs typeface="Times New Roman"/>
                        </a:rPr>
                        <a:t>        </a:t>
                      </a:r>
                      <a:r>
                        <a:rPr lang="en-US" sz="1600" dirty="0" err="1">
                          <a:effectLst/>
                          <a:latin typeface="Consolas"/>
                          <a:cs typeface="Times New Roman"/>
                        </a:rPr>
                        <a:t>client.DownloadDataCompleted</a:t>
                      </a:r>
                      <a:r>
                        <a:rPr lang="en-US" sz="1600" dirty="0">
                          <a:effectLst/>
                          <a:latin typeface="Consolas"/>
                          <a:cs typeface="Times New Roman"/>
                        </a:rPr>
                        <a:t> += (sender, e) =&gt; {</a:t>
                      </a:r>
                      <a:br>
                        <a:rPr lang="en-US" sz="1600" dirty="0">
                          <a:effectLst/>
                          <a:latin typeface="Consolas"/>
                          <a:cs typeface="Times New Roman"/>
                        </a:rPr>
                      </a:br>
                      <a:r>
                        <a:rPr lang="en-US" sz="1600" dirty="0">
                          <a:effectLst/>
                          <a:latin typeface="Consolas"/>
                          <a:cs typeface="Times New Roman"/>
                        </a:rPr>
                        <a:t>            </a:t>
                      </a:r>
                      <a:r>
                        <a:rPr lang="en-US" sz="1600" dirty="0" err="1">
                          <a:effectLst/>
                          <a:latin typeface="Consolas"/>
                          <a:cs typeface="Times New Roman"/>
                        </a:rPr>
                        <a:t>SumPageSizesAsyncHelper</a:t>
                      </a:r>
                      <a:r>
                        <a:rPr lang="en-US" sz="1600" dirty="0">
                          <a:effectLst/>
                          <a:latin typeface="Consolas"/>
                          <a:cs typeface="Times New Roman"/>
                        </a:rPr>
                        <a:t>(enumerator, total + </a:t>
                      </a:r>
                      <a:r>
                        <a:rPr lang="en-US" sz="1600" dirty="0" err="1">
                          <a:effectLst/>
                          <a:latin typeface="Consolas"/>
                          <a:cs typeface="Times New Roman"/>
                        </a:rPr>
                        <a:t>e.Result.Length</a:t>
                      </a:r>
                      <a:r>
                        <a:rPr lang="en-US" sz="1600" dirty="0">
                          <a:effectLst/>
                          <a:latin typeface="Consolas"/>
                          <a:cs typeface="Times New Roman"/>
                        </a:rPr>
                        <a:t>);</a:t>
                      </a:r>
                      <a:br>
                        <a:rPr lang="en-US" sz="1600" dirty="0">
                          <a:effectLst/>
                          <a:latin typeface="Consolas"/>
                          <a:cs typeface="Times New Roman"/>
                        </a:rPr>
                      </a:br>
                      <a:r>
                        <a:rPr lang="en-US" sz="1600" dirty="0">
                          <a:effectLst/>
                          <a:latin typeface="Consolas"/>
                          <a:cs typeface="Times New Roman"/>
                        </a:rPr>
                        <a:t>        };</a:t>
                      </a:r>
                      <a:br>
                        <a:rPr lang="en-US" sz="1600" dirty="0">
                          <a:effectLst/>
                          <a:latin typeface="Consolas"/>
                          <a:cs typeface="Times New Roman"/>
                        </a:rPr>
                      </a:br>
                      <a:r>
                        <a:rPr lang="en-US" sz="1600" dirty="0">
                          <a:effectLst/>
                          <a:latin typeface="Consolas"/>
                          <a:cs typeface="Times New Roman"/>
                        </a:rPr>
                        <a:t>        </a:t>
                      </a:r>
                      <a:r>
                        <a:rPr lang="en-US" sz="1600" dirty="0" err="1">
                          <a:effectLst/>
                          <a:latin typeface="Consolas"/>
                          <a:cs typeface="Times New Roman"/>
                        </a:rPr>
                        <a:t>client.DownloadDataAsync</a:t>
                      </a:r>
                      <a:r>
                        <a:rPr lang="en-US" sz="1600" dirty="0">
                          <a:effectLst/>
                          <a:latin typeface="Consolas"/>
                          <a:cs typeface="Times New Roman"/>
                        </a:rPr>
                        <a:t>(</a:t>
                      </a:r>
                      <a:r>
                        <a:rPr lang="en-US" sz="1600" dirty="0" err="1">
                          <a:effectLst/>
                          <a:latin typeface="Consolas"/>
                          <a:cs typeface="Times New Roman"/>
                        </a:rPr>
                        <a:t>enumerator.Current</a:t>
                      </a:r>
                      <a:r>
                        <a:rPr lang="en-US" sz="1600" dirty="0">
                          <a:effectLst/>
                          <a:latin typeface="Consolas"/>
                          <a:cs typeface="Times New Roman"/>
                        </a:rPr>
                        <a:t>);</a:t>
                      </a:r>
                      <a:br>
                        <a:rPr lang="en-US" sz="1600" dirty="0">
                          <a:effectLst/>
                          <a:latin typeface="Consolas"/>
                          <a:cs typeface="Times New Roman"/>
                        </a:rPr>
                      </a:br>
                      <a:r>
                        <a:rPr lang="en-US" sz="1600" dirty="0">
                          <a:effectLst/>
                          <a:latin typeface="Consolas"/>
                          <a:cs typeface="Times New Roman"/>
                        </a:rPr>
                        <a:t>    }</a:t>
                      </a:r>
                      <a:br>
                        <a:rPr lang="en-US" sz="1600" dirty="0">
                          <a:effectLst/>
                          <a:latin typeface="Consolas"/>
                          <a:cs typeface="Times New Roman"/>
                        </a:rPr>
                      </a:br>
                      <a:r>
                        <a:rPr lang="en-US" sz="1600" dirty="0">
                          <a:effectLst/>
                          <a:latin typeface="Consolas"/>
                          <a:cs typeface="Times New Roman"/>
                        </a:rPr>
                        <a:t>    </a:t>
                      </a:r>
                      <a:r>
                        <a:rPr lang="en-US" sz="1600" dirty="0">
                          <a:solidFill>
                            <a:srgbClr val="0000FF"/>
                          </a:solidFill>
                          <a:effectLst/>
                          <a:latin typeface="Consolas"/>
                          <a:cs typeface="Times New Roman"/>
                        </a:rPr>
                        <a:t>else</a:t>
                      </a:r>
                      <a:r>
                        <a:rPr lang="en-US" sz="1600" dirty="0">
                          <a:effectLst/>
                          <a:latin typeface="Consolas"/>
                          <a:cs typeface="Times New Roman"/>
                        </a:rPr>
                        <a:t> {</a:t>
                      </a:r>
                      <a:br>
                        <a:rPr lang="en-US" sz="1600" dirty="0">
                          <a:effectLst/>
                          <a:latin typeface="Consolas"/>
                          <a:cs typeface="Times New Roman"/>
                        </a:rPr>
                      </a:br>
                      <a:r>
                        <a:rPr lang="en-US" sz="1600" dirty="0">
                          <a:effectLst/>
                          <a:latin typeface="Consolas"/>
                          <a:cs typeface="Times New Roman"/>
                        </a:rPr>
                        <a:t>        </a:t>
                      </a:r>
                      <a:r>
                        <a:rPr lang="en-US" sz="1600" dirty="0" err="1">
                          <a:effectLst/>
                          <a:latin typeface="Consolas"/>
                          <a:cs typeface="Times New Roman"/>
                        </a:rPr>
                        <a:t>statusText.Text</a:t>
                      </a:r>
                      <a:r>
                        <a:rPr lang="en-US" sz="1600" dirty="0">
                          <a:effectLst/>
                          <a:latin typeface="Consolas"/>
                          <a:cs typeface="Times New Roman"/>
                        </a:rPr>
                        <a:t> = </a:t>
                      </a:r>
                      <a:r>
                        <a:rPr lang="en-US" sz="1600" dirty="0" err="1">
                          <a:solidFill>
                            <a:srgbClr val="0000FF"/>
                          </a:solidFill>
                          <a:effectLst/>
                          <a:latin typeface="Consolas"/>
                          <a:cs typeface="Times New Roman"/>
                        </a:rPr>
                        <a:t>string</a:t>
                      </a:r>
                      <a:r>
                        <a:rPr lang="en-US" sz="1600" dirty="0" err="1">
                          <a:effectLst/>
                          <a:latin typeface="Consolas"/>
                          <a:cs typeface="Times New Roman"/>
                        </a:rPr>
                        <a:t>.Format</a:t>
                      </a:r>
                      <a:r>
                        <a:rPr lang="en-US" sz="1600" dirty="0">
                          <a:effectLst/>
                          <a:latin typeface="Consolas"/>
                          <a:cs typeface="Times New Roman"/>
                        </a:rPr>
                        <a:t>(</a:t>
                      </a:r>
                      <a:r>
                        <a:rPr lang="en-US" sz="1600" dirty="0">
                          <a:solidFill>
                            <a:srgbClr val="A31515"/>
                          </a:solidFill>
                          <a:effectLst/>
                          <a:latin typeface="Consolas"/>
                          <a:cs typeface="Times New Roman"/>
                        </a:rPr>
                        <a:t>"Found {0} bytes total"</a:t>
                      </a:r>
                      <a:r>
                        <a:rPr lang="en-US" sz="1600" dirty="0">
                          <a:effectLst/>
                          <a:latin typeface="Consolas"/>
                          <a:cs typeface="Times New Roman"/>
                        </a:rPr>
                        <a:t>, total);</a:t>
                      </a:r>
                      <a:br>
                        <a:rPr lang="en-US" sz="1600" dirty="0">
                          <a:effectLst/>
                          <a:latin typeface="Consolas"/>
                          <a:cs typeface="Times New Roman"/>
                        </a:rPr>
                      </a:br>
                      <a:r>
                        <a:rPr lang="en-US" sz="1600" dirty="0">
                          <a:effectLst/>
                          <a:latin typeface="Consolas"/>
                          <a:cs typeface="Times New Roman"/>
                        </a:rPr>
                        <a:t>        </a:t>
                      </a:r>
                      <a:r>
                        <a:rPr lang="en-US" sz="1600" dirty="0" err="1">
                          <a:effectLst/>
                          <a:latin typeface="Consolas"/>
                          <a:cs typeface="Times New Roman"/>
                        </a:rPr>
                        <a:t>enumerator.Dispose</a:t>
                      </a:r>
                      <a:r>
                        <a:rPr lang="en-US" sz="1600" dirty="0">
                          <a:effectLst/>
                          <a:latin typeface="Consolas"/>
                          <a:cs typeface="Times New Roman"/>
                        </a:rPr>
                        <a:t>();</a:t>
                      </a:r>
                      <a:br>
                        <a:rPr lang="en-US" sz="1600" dirty="0">
                          <a:effectLst/>
                          <a:latin typeface="Consolas"/>
                          <a:cs typeface="Times New Roman"/>
                        </a:rPr>
                      </a:br>
                      <a:r>
                        <a:rPr lang="en-US" sz="1600" dirty="0">
                          <a:effectLst/>
                          <a:latin typeface="Consolas"/>
                          <a:cs typeface="Times New Roman"/>
                        </a:rPr>
                        <a:t>    }</a:t>
                      </a:r>
                      <a:br>
                        <a:rPr lang="en-US" sz="1600" dirty="0">
                          <a:effectLst/>
                          <a:latin typeface="Consolas"/>
                          <a:cs typeface="Times New Roman"/>
                        </a:rPr>
                      </a:br>
                      <a:r>
                        <a:rPr lang="en-US" sz="1600" dirty="0">
                          <a:effectLst/>
                          <a:latin typeface="Consolas"/>
                          <a:cs typeface="Times New Roman"/>
                        </a:rPr>
                        <a:t>}</a:t>
                      </a:r>
                      <a:endParaRPr lang="uk-UA" sz="1600" dirty="0">
                        <a:effectLst/>
                        <a:latin typeface="Calibri"/>
                        <a:cs typeface="Times New Roman"/>
                      </a:endParaRPr>
                    </a:p>
                  </a:txBody>
                  <a:tcPr marL="73025" marR="73025">
                    <a:lnL>
                      <a:noFill/>
                    </a:lnL>
                    <a:lnR>
                      <a:noFill/>
                    </a:lnR>
                    <a:lnT>
                      <a:noFill/>
                    </a:lnT>
                    <a:lnB>
                      <a:noFill/>
                    </a:lnB>
                    <a:solidFill>
                      <a:srgbClr val="EAF1DD"/>
                    </a:solidFill>
                  </a:tcPr>
                </a:tc>
              </a:tr>
            </a:tbl>
          </a:graphicData>
        </a:graphic>
      </p:graphicFrame>
    </p:spTree>
    <p:extLst>
      <p:ext uri="{BB962C8B-B14F-4D97-AF65-F5344CB8AC3E}">
        <p14:creationId xmlns:p14="http://schemas.microsoft.com/office/powerpoint/2010/main" val="39027630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Download sample </a:t>
            </a:r>
            <a:r>
              <a:rPr lang="en-US" dirty="0" err="1" smtClean="0"/>
              <a:t>async</a:t>
            </a:r>
            <a:r>
              <a:rPr lang="en-US" dirty="0" smtClean="0"/>
              <a:t> traditional</a:t>
            </a:r>
            <a:endParaRPr lang="uk-UA" dirty="0"/>
          </a:p>
        </p:txBody>
      </p:sp>
      <p:graphicFrame>
        <p:nvGraphicFramePr>
          <p:cNvPr id="4" name="Таблиця 3"/>
          <p:cNvGraphicFramePr>
            <a:graphicFrameLocks noGrp="1"/>
          </p:cNvGraphicFramePr>
          <p:nvPr>
            <p:extLst>
              <p:ext uri="{D42A27DB-BD31-4B8C-83A1-F6EECF244321}">
                <p14:modId xmlns:p14="http://schemas.microsoft.com/office/powerpoint/2010/main" val="2174361738"/>
              </p:ext>
            </p:extLst>
          </p:nvPr>
        </p:nvGraphicFramePr>
        <p:xfrm>
          <a:off x="323528" y="1700808"/>
          <a:ext cx="8496944" cy="4724400"/>
        </p:xfrm>
        <a:graphic>
          <a:graphicData uri="http://schemas.openxmlformats.org/drawingml/2006/table">
            <a:tbl>
              <a:tblPr firstRow="1" firstCol="1" bandRow="1"/>
              <a:tblGrid>
                <a:gridCol w="8496944"/>
              </a:tblGrid>
              <a:tr h="4464496">
                <a:tc>
                  <a:txBody>
                    <a:bodyPr/>
                    <a:lstStyle/>
                    <a:p>
                      <a:r>
                        <a:rPr lang="en-US" sz="1600" dirty="0">
                          <a:solidFill>
                            <a:srgbClr val="0000FF"/>
                          </a:solidFill>
                          <a:effectLst/>
                          <a:latin typeface="Consolas"/>
                          <a:cs typeface="Times New Roman"/>
                        </a:rPr>
                        <a:t>public</a:t>
                      </a:r>
                      <a:r>
                        <a:rPr lang="en-US" sz="1600" dirty="0">
                          <a:effectLst/>
                          <a:latin typeface="Consolas"/>
                          <a:cs typeface="Times New Roman"/>
                        </a:rPr>
                        <a:t> </a:t>
                      </a:r>
                      <a:r>
                        <a:rPr lang="en-US" sz="1600" dirty="0">
                          <a:solidFill>
                            <a:srgbClr val="0000FF"/>
                          </a:solidFill>
                          <a:effectLst/>
                          <a:latin typeface="Consolas"/>
                          <a:cs typeface="Times New Roman"/>
                        </a:rPr>
                        <a:t>void</a:t>
                      </a:r>
                      <a:r>
                        <a:rPr lang="en-US" sz="1600" dirty="0">
                          <a:effectLst/>
                          <a:latin typeface="Consolas"/>
                          <a:cs typeface="Times New Roman"/>
                        </a:rPr>
                        <a:t> </a:t>
                      </a:r>
                      <a:r>
                        <a:rPr lang="en-US" sz="1600" dirty="0" err="1">
                          <a:effectLst/>
                          <a:latin typeface="Consolas"/>
                          <a:cs typeface="Times New Roman"/>
                        </a:rPr>
                        <a:t>SumPageSizesAsync</a:t>
                      </a:r>
                      <a:r>
                        <a:rPr lang="en-US" sz="1600" dirty="0">
                          <a:effectLst/>
                          <a:latin typeface="Consolas"/>
                          <a:cs typeface="Times New Roman"/>
                        </a:rPr>
                        <a:t>(</a:t>
                      </a:r>
                      <a:r>
                        <a:rPr lang="en-US" sz="1600" dirty="0" err="1">
                          <a:solidFill>
                            <a:srgbClr val="2B91AF"/>
                          </a:solidFill>
                          <a:effectLst/>
                          <a:latin typeface="Consolas"/>
                          <a:cs typeface="Times New Roman"/>
                        </a:rPr>
                        <a:t>IList</a:t>
                      </a:r>
                      <a:r>
                        <a:rPr lang="en-US" sz="1600" dirty="0">
                          <a:effectLst/>
                          <a:latin typeface="Consolas"/>
                          <a:cs typeface="Times New Roman"/>
                        </a:rPr>
                        <a:t>&lt;</a:t>
                      </a:r>
                      <a:r>
                        <a:rPr lang="en-US" sz="1600" dirty="0">
                          <a:solidFill>
                            <a:srgbClr val="2B91AF"/>
                          </a:solidFill>
                          <a:effectLst/>
                          <a:latin typeface="Consolas"/>
                          <a:cs typeface="Times New Roman"/>
                        </a:rPr>
                        <a:t>Uri</a:t>
                      </a:r>
                      <a:r>
                        <a:rPr lang="en-US" sz="1600" dirty="0">
                          <a:effectLst/>
                          <a:latin typeface="Consolas"/>
                          <a:cs typeface="Times New Roman"/>
                        </a:rPr>
                        <a:t>&gt; </a:t>
                      </a:r>
                      <a:r>
                        <a:rPr lang="en-US" sz="1600" dirty="0" err="1">
                          <a:effectLst/>
                          <a:latin typeface="Consolas"/>
                          <a:cs typeface="Times New Roman"/>
                        </a:rPr>
                        <a:t>uris</a:t>
                      </a:r>
                      <a:r>
                        <a:rPr lang="en-US" sz="1600" dirty="0">
                          <a:effectLst/>
                          <a:latin typeface="Consolas"/>
                          <a:cs typeface="Times New Roman"/>
                        </a:rPr>
                        <a:t>) {</a:t>
                      </a:r>
                      <a:br>
                        <a:rPr lang="en-US" sz="1600" dirty="0">
                          <a:effectLst/>
                          <a:latin typeface="Consolas"/>
                          <a:cs typeface="Times New Roman"/>
                        </a:rPr>
                      </a:br>
                      <a:r>
                        <a:rPr lang="en-US" sz="1600" dirty="0">
                          <a:effectLst/>
                          <a:latin typeface="Consolas"/>
                          <a:cs typeface="Times New Roman"/>
                        </a:rPr>
                        <a:t>    </a:t>
                      </a:r>
                      <a:r>
                        <a:rPr lang="en-US" sz="1600" dirty="0" err="1">
                          <a:effectLst/>
                          <a:latin typeface="Consolas"/>
                          <a:cs typeface="Times New Roman"/>
                        </a:rPr>
                        <a:t>SumPageSizesAsyncHelper</a:t>
                      </a:r>
                      <a:r>
                        <a:rPr lang="en-US" sz="1600" dirty="0">
                          <a:effectLst/>
                          <a:latin typeface="Consolas"/>
                          <a:cs typeface="Times New Roman"/>
                        </a:rPr>
                        <a:t>(</a:t>
                      </a:r>
                      <a:r>
                        <a:rPr lang="en-US" sz="1600" dirty="0" err="1">
                          <a:effectLst/>
                          <a:latin typeface="Consolas"/>
                          <a:cs typeface="Times New Roman"/>
                        </a:rPr>
                        <a:t>uris.GetEnumerator</a:t>
                      </a:r>
                      <a:r>
                        <a:rPr lang="en-US" sz="1600" dirty="0">
                          <a:effectLst/>
                          <a:latin typeface="Consolas"/>
                          <a:cs typeface="Times New Roman"/>
                        </a:rPr>
                        <a:t>(), 0);</a:t>
                      </a:r>
                      <a:br>
                        <a:rPr lang="en-US" sz="1600" dirty="0">
                          <a:effectLst/>
                          <a:latin typeface="Consolas"/>
                          <a:cs typeface="Times New Roman"/>
                        </a:rPr>
                      </a:br>
                      <a:r>
                        <a:rPr lang="en-US" sz="1600" dirty="0">
                          <a:effectLst/>
                          <a:latin typeface="Consolas"/>
                          <a:cs typeface="Times New Roman"/>
                        </a:rPr>
                        <a:t>}</a:t>
                      </a:r>
                      <a:br>
                        <a:rPr lang="en-US" sz="1600" dirty="0">
                          <a:effectLst/>
                          <a:latin typeface="Consolas"/>
                          <a:cs typeface="Times New Roman"/>
                        </a:rPr>
                      </a:br>
                      <a:r>
                        <a:rPr lang="en-US" sz="1600" dirty="0">
                          <a:effectLst/>
                          <a:latin typeface="Consolas"/>
                          <a:cs typeface="Times New Roman"/>
                        </a:rPr>
                        <a:t/>
                      </a:r>
                      <a:br>
                        <a:rPr lang="en-US" sz="1600" dirty="0">
                          <a:effectLst/>
                          <a:latin typeface="Consolas"/>
                          <a:cs typeface="Times New Roman"/>
                        </a:rPr>
                      </a:br>
                      <a:r>
                        <a:rPr lang="en-US" sz="1600" dirty="0">
                          <a:solidFill>
                            <a:srgbClr val="0000FF"/>
                          </a:solidFill>
                          <a:effectLst/>
                          <a:latin typeface="Consolas"/>
                          <a:cs typeface="Times New Roman"/>
                        </a:rPr>
                        <a:t>private</a:t>
                      </a:r>
                      <a:r>
                        <a:rPr lang="en-US" sz="1600" dirty="0">
                          <a:effectLst/>
                          <a:latin typeface="Consolas"/>
                          <a:cs typeface="Times New Roman"/>
                        </a:rPr>
                        <a:t> </a:t>
                      </a:r>
                      <a:r>
                        <a:rPr lang="en-US" sz="1600" dirty="0">
                          <a:solidFill>
                            <a:srgbClr val="0000FF"/>
                          </a:solidFill>
                          <a:effectLst/>
                          <a:latin typeface="Consolas"/>
                          <a:cs typeface="Times New Roman"/>
                        </a:rPr>
                        <a:t>void</a:t>
                      </a:r>
                      <a:r>
                        <a:rPr lang="en-US" sz="1600" dirty="0">
                          <a:effectLst/>
                          <a:latin typeface="Consolas"/>
                          <a:cs typeface="Times New Roman"/>
                        </a:rPr>
                        <a:t> </a:t>
                      </a:r>
                      <a:r>
                        <a:rPr lang="en-US" sz="1600" dirty="0" err="1">
                          <a:effectLst/>
                          <a:latin typeface="Consolas"/>
                          <a:cs typeface="Times New Roman"/>
                        </a:rPr>
                        <a:t>SumPageSizesAsyncHelper</a:t>
                      </a:r>
                      <a:r>
                        <a:rPr lang="en-US" sz="1600" dirty="0">
                          <a:effectLst/>
                          <a:latin typeface="Consolas"/>
                          <a:cs typeface="Times New Roman"/>
                        </a:rPr>
                        <a:t>(</a:t>
                      </a:r>
                      <a:r>
                        <a:rPr lang="en-US" sz="1600" dirty="0" err="1">
                          <a:solidFill>
                            <a:srgbClr val="2B91AF"/>
                          </a:solidFill>
                          <a:effectLst/>
                          <a:latin typeface="Consolas"/>
                          <a:cs typeface="Times New Roman"/>
                        </a:rPr>
                        <a:t>IEnumerator</a:t>
                      </a:r>
                      <a:r>
                        <a:rPr lang="en-US" sz="1600" dirty="0">
                          <a:effectLst/>
                          <a:latin typeface="Consolas"/>
                          <a:cs typeface="Times New Roman"/>
                        </a:rPr>
                        <a:t>&lt;</a:t>
                      </a:r>
                      <a:r>
                        <a:rPr lang="en-US" sz="1600" dirty="0">
                          <a:solidFill>
                            <a:srgbClr val="2B91AF"/>
                          </a:solidFill>
                          <a:effectLst/>
                          <a:latin typeface="Consolas"/>
                          <a:cs typeface="Times New Roman"/>
                        </a:rPr>
                        <a:t>Uri</a:t>
                      </a:r>
                      <a:r>
                        <a:rPr lang="en-US" sz="1600" dirty="0">
                          <a:effectLst/>
                          <a:latin typeface="Consolas"/>
                          <a:cs typeface="Times New Roman"/>
                        </a:rPr>
                        <a:t>&gt; enumerator, </a:t>
                      </a:r>
                      <a:r>
                        <a:rPr lang="en-US" sz="1600" dirty="0" err="1">
                          <a:solidFill>
                            <a:srgbClr val="0000FF"/>
                          </a:solidFill>
                          <a:effectLst/>
                          <a:latin typeface="Consolas"/>
                          <a:cs typeface="Times New Roman"/>
                        </a:rPr>
                        <a:t>int</a:t>
                      </a:r>
                      <a:r>
                        <a:rPr lang="en-US" sz="1600" dirty="0">
                          <a:effectLst/>
                          <a:latin typeface="Consolas"/>
                          <a:cs typeface="Times New Roman"/>
                        </a:rPr>
                        <a:t> total) {</a:t>
                      </a:r>
                      <a:br>
                        <a:rPr lang="en-US" sz="1600" dirty="0">
                          <a:effectLst/>
                          <a:latin typeface="Consolas"/>
                          <a:cs typeface="Times New Roman"/>
                        </a:rPr>
                      </a:br>
                      <a:r>
                        <a:rPr lang="en-US" sz="1600" dirty="0">
                          <a:effectLst/>
                          <a:latin typeface="Consolas"/>
                          <a:cs typeface="Times New Roman"/>
                        </a:rPr>
                        <a:t>    </a:t>
                      </a:r>
                      <a:r>
                        <a:rPr lang="en-US" sz="1600" dirty="0">
                          <a:solidFill>
                            <a:srgbClr val="0000FF"/>
                          </a:solidFill>
                          <a:effectLst/>
                          <a:latin typeface="Consolas"/>
                          <a:cs typeface="Times New Roman"/>
                        </a:rPr>
                        <a:t>if</a:t>
                      </a:r>
                      <a:r>
                        <a:rPr lang="en-US" sz="1600" dirty="0">
                          <a:effectLst/>
                          <a:latin typeface="Consolas"/>
                          <a:cs typeface="Times New Roman"/>
                        </a:rPr>
                        <a:t> (</a:t>
                      </a:r>
                      <a:r>
                        <a:rPr lang="en-US" sz="1600" dirty="0" err="1">
                          <a:effectLst/>
                          <a:latin typeface="Consolas"/>
                          <a:cs typeface="Times New Roman"/>
                        </a:rPr>
                        <a:t>enumerator.MoveNext</a:t>
                      </a:r>
                      <a:r>
                        <a:rPr lang="en-US" sz="1600" dirty="0">
                          <a:effectLst/>
                          <a:latin typeface="Consolas"/>
                          <a:cs typeface="Times New Roman"/>
                        </a:rPr>
                        <a:t>()) {</a:t>
                      </a:r>
                      <a:br>
                        <a:rPr lang="en-US" sz="1600" dirty="0">
                          <a:effectLst/>
                          <a:latin typeface="Consolas"/>
                          <a:cs typeface="Times New Roman"/>
                        </a:rPr>
                      </a:br>
                      <a:r>
                        <a:rPr lang="en-US" sz="1600" dirty="0">
                          <a:effectLst/>
                          <a:latin typeface="Consolas"/>
                          <a:cs typeface="Times New Roman"/>
                        </a:rPr>
                        <a:t>        </a:t>
                      </a:r>
                      <a:r>
                        <a:rPr lang="en-US" sz="1600" dirty="0" err="1">
                          <a:effectLst/>
                          <a:latin typeface="Consolas"/>
                          <a:cs typeface="Times New Roman"/>
                        </a:rPr>
                        <a:t>statusText.Text</a:t>
                      </a:r>
                      <a:r>
                        <a:rPr lang="en-US" sz="1600" dirty="0">
                          <a:effectLst/>
                          <a:latin typeface="Consolas"/>
                          <a:cs typeface="Times New Roman"/>
                        </a:rPr>
                        <a:t> = </a:t>
                      </a:r>
                      <a:r>
                        <a:rPr lang="en-US" sz="1600" dirty="0" err="1">
                          <a:solidFill>
                            <a:srgbClr val="0000FF"/>
                          </a:solidFill>
                          <a:effectLst/>
                          <a:latin typeface="Consolas"/>
                          <a:cs typeface="Times New Roman"/>
                        </a:rPr>
                        <a:t>string</a:t>
                      </a:r>
                      <a:r>
                        <a:rPr lang="en-US" sz="1600" dirty="0" err="1">
                          <a:effectLst/>
                          <a:latin typeface="Consolas"/>
                          <a:cs typeface="Times New Roman"/>
                        </a:rPr>
                        <a:t>.Format</a:t>
                      </a:r>
                      <a:r>
                        <a:rPr lang="en-US" sz="1600" dirty="0">
                          <a:effectLst/>
                          <a:latin typeface="Consolas"/>
                          <a:cs typeface="Times New Roman"/>
                        </a:rPr>
                        <a:t>(</a:t>
                      </a:r>
                      <a:r>
                        <a:rPr lang="en-US" sz="1600" dirty="0">
                          <a:solidFill>
                            <a:srgbClr val="A31515"/>
                          </a:solidFill>
                          <a:effectLst/>
                          <a:latin typeface="Consolas"/>
                          <a:cs typeface="Times New Roman"/>
                        </a:rPr>
                        <a:t>"Found {0} bytes ..."</a:t>
                      </a:r>
                      <a:r>
                        <a:rPr lang="en-US" sz="1600" dirty="0">
                          <a:effectLst/>
                          <a:latin typeface="Consolas"/>
                          <a:cs typeface="Times New Roman"/>
                        </a:rPr>
                        <a:t>, total);</a:t>
                      </a:r>
                      <a:br>
                        <a:rPr lang="en-US" sz="1600" dirty="0">
                          <a:effectLst/>
                          <a:latin typeface="Consolas"/>
                          <a:cs typeface="Times New Roman"/>
                        </a:rPr>
                      </a:br>
                      <a:r>
                        <a:rPr lang="en-US" sz="1600" dirty="0">
                          <a:effectLst/>
                          <a:latin typeface="Consolas"/>
                          <a:cs typeface="Times New Roman"/>
                        </a:rPr>
                        <a:t>        </a:t>
                      </a:r>
                      <a:r>
                        <a:rPr lang="en-US" sz="1600" dirty="0" err="1">
                          <a:solidFill>
                            <a:srgbClr val="0000FF"/>
                          </a:solidFill>
                          <a:effectLst/>
                          <a:latin typeface="Consolas"/>
                          <a:cs typeface="Times New Roman"/>
                        </a:rPr>
                        <a:t>var</a:t>
                      </a:r>
                      <a:r>
                        <a:rPr lang="en-US" sz="1600" dirty="0">
                          <a:effectLst/>
                          <a:latin typeface="Consolas"/>
                          <a:cs typeface="Times New Roman"/>
                        </a:rPr>
                        <a:t> client = </a:t>
                      </a:r>
                      <a:r>
                        <a:rPr lang="en-US" sz="1600" dirty="0">
                          <a:solidFill>
                            <a:srgbClr val="0000FF"/>
                          </a:solidFill>
                          <a:effectLst/>
                          <a:latin typeface="Consolas"/>
                          <a:cs typeface="Times New Roman"/>
                        </a:rPr>
                        <a:t>new</a:t>
                      </a:r>
                      <a:r>
                        <a:rPr lang="en-US" sz="1600" dirty="0">
                          <a:effectLst/>
                          <a:latin typeface="Consolas"/>
                          <a:cs typeface="Times New Roman"/>
                        </a:rPr>
                        <a:t> </a:t>
                      </a:r>
                      <a:r>
                        <a:rPr lang="en-US" sz="1600" dirty="0" err="1">
                          <a:solidFill>
                            <a:srgbClr val="2B91AF"/>
                          </a:solidFill>
                          <a:effectLst/>
                          <a:latin typeface="Consolas"/>
                          <a:cs typeface="Times New Roman"/>
                        </a:rPr>
                        <a:t>WebClient</a:t>
                      </a:r>
                      <a:r>
                        <a:rPr lang="en-US" sz="1600" dirty="0">
                          <a:effectLst/>
                          <a:latin typeface="Consolas"/>
                          <a:cs typeface="Times New Roman"/>
                        </a:rPr>
                        <a:t>();</a:t>
                      </a:r>
                      <a:br>
                        <a:rPr lang="en-US" sz="1600" dirty="0">
                          <a:effectLst/>
                          <a:latin typeface="Consolas"/>
                          <a:cs typeface="Times New Roman"/>
                        </a:rPr>
                      </a:br>
                      <a:r>
                        <a:rPr lang="en-US" sz="1600" dirty="0">
                          <a:effectLst/>
                          <a:latin typeface="Consolas"/>
                          <a:cs typeface="Times New Roman"/>
                        </a:rPr>
                        <a:t>        </a:t>
                      </a:r>
                      <a:r>
                        <a:rPr lang="en-US" sz="1600" dirty="0" err="1">
                          <a:effectLst/>
                          <a:latin typeface="Consolas"/>
                          <a:cs typeface="Times New Roman"/>
                        </a:rPr>
                        <a:t>client.DownloadDataCompleted</a:t>
                      </a:r>
                      <a:r>
                        <a:rPr lang="en-US" sz="1600" dirty="0">
                          <a:effectLst/>
                          <a:latin typeface="Consolas"/>
                          <a:cs typeface="Times New Roman"/>
                        </a:rPr>
                        <a:t> += (sender, e) =&gt; {</a:t>
                      </a:r>
                      <a:br>
                        <a:rPr lang="en-US" sz="1600" dirty="0">
                          <a:effectLst/>
                          <a:latin typeface="Consolas"/>
                          <a:cs typeface="Times New Roman"/>
                        </a:rPr>
                      </a:br>
                      <a:r>
                        <a:rPr lang="en-US" sz="1600" dirty="0">
                          <a:effectLst/>
                          <a:latin typeface="Consolas"/>
                          <a:cs typeface="Times New Roman"/>
                        </a:rPr>
                        <a:t>            </a:t>
                      </a:r>
                      <a:r>
                        <a:rPr lang="en-US" sz="1600" dirty="0" err="1">
                          <a:effectLst/>
                          <a:latin typeface="Consolas"/>
                          <a:cs typeface="Times New Roman"/>
                        </a:rPr>
                        <a:t>SumPageSizesAsyncHelper</a:t>
                      </a:r>
                      <a:r>
                        <a:rPr lang="en-US" sz="1600" dirty="0">
                          <a:effectLst/>
                          <a:latin typeface="Consolas"/>
                          <a:cs typeface="Times New Roman"/>
                        </a:rPr>
                        <a:t>(enumerator, total + </a:t>
                      </a:r>
                      <a:r>
                        <a:rPr lang="en-US" sz="1600" dirty="0" err="1">
                          <a:effectLst/>
                          <a:latin typeface="Consolas"/>
                          <a:cs typeface="Times New Roman"/>
                        </a:rPr>
                        <a:t>e.Result.Length</a:t>
                      </a:r>
                      <a:r>
                        <a:rPr lang="en-US" sz="1600" dirty="0">
                          <a:effectLst/>
                          <a:latin typeface="Consolas"/>
                          <a:cs typeface="Times New Roman"/>
                        </a:rPr>
                        <a:t>);</a:t>
                      </a:r>
                      <a:br>
                        <a:rPr lang="en-US" sz="1600" dirty="0">
                          <a:effectLst/>
                          <a:latin typeface="Consolas"/>
                          <a:cs typeface="Times New Roman"/>
                        </a:rPr>
                      </a:br>
                      <a:r>
                        <a:rPr lang="en-US" sz="1600" dirty="0">
                          <a:effectLst/>
                          <a:latin typeface="Consolas"/>
                          <a:cs typeface="Times New Roman"/>
                        </a:rPr>
                        <a:t>        };</a:t>
                      </a:r>
                      <a:br>
                        <a:rPr lang="en-US" sz="1600" dirty="0">
                          <a:effectLst/>
                          <a:latin typeface="Consolas"/>
                          <a:cs typeface="Times New Roman"/>
                        </a:rPr>
                      </a:br>
                      <a:r>
                        <a:rPr lang="en-US" sz="1600" dirty="0">
                          <a:effectLst/>
                          <a:latin typeface="Consolas"/>
                          <a:cs typeface="Times New Roman"/>
                        </a:rPr>
                        <a:t>        </a:t>
                      </a:r>
                      <a:r>
                        <a:rPr lang="en-US" sz="1600" dirty="0" err="1">
                          <a:effectLst/>
                          <a:latin typeface="Consolas"/>
                          <a:cs typeface="Times New Roman"/>
                        </a:rPr>
                        <a:t>client.DownloadDataAsync</a:t>
                      </a:r>
                      <a:r>
                        <a:rPr lang="en-US" sz="1600" dirty="0">
                          <a:effectLst/>
                          <a:latin typeface="Consolas"/>
                          <a:cs typeface="Times New Roman"/>
                        </a:rPr>
                        <a:t>(</a:t>
                      </a:r>
                      <a:r>
                        <a:rPr lang="en-US" sz="1600" dirty="0" err="1">
                          <a:effectLst/>
                          <a:latin typeface="Consolas"/>
                          <a:cs typeface="Times New Roman"/>
                        </a:rPr>
                        <a:t>enumerator.Current</a:t>
                      </a:r>
                      <a:r>
                        <a:rPr lang="en-US" sz="1600" dirty="0">
                          <a:effectLst/>
                          <a:latin typeface="Consolas"/>
                          <a:cs typeface="Times New Roman"/>
                        </a:rPr>
                        <a:t>);</a:t>
                      </a:r>
                      <a:br>
                        <a:rPr lang="en-US" sz="1600" dirty="0">
                          <a:effectLst/>
                          <a:latin typeface="Consolas"/>
                          <a:cs typeface="Times New Roman"/>
                        </a:rPr>
                      </a:br>
                      <a:r>
                        <a:rPr lang="en-US" sz="1600" dirty="0">
                          <a:effectLst/>
                          <a:latin typeface="Consolas"/>
                          <a:cs typeface="Times New Roman"/>
                        </a:rPr>
                        <a:t>    }</a:t>
                      </a:r>
                      <a:br>
                        <a:rPr lang="en-US" sz="1600" dirty="0">
                          <a:effectLst/>
                          <a:latin typeface="Consolas"/>
                          <a:cs typeface="Times New Roman"/>
                        </a:rPr>
                      </a:br>
                      <a:r>
                        <a:rPr lang="en-US" sz="1600" dirty="0">
                          <a:effectLst/>
                          <a:latin typeface="Consolas"/>
                          <a:cs typeface="Times New Roman"/>
                        </a:rPr>
                        <a:t>    </a:t>
                      </a:r>
                      <a:r>
                        <a:rPr lang="en-US" sz="1600" dirty="0">
                          <a:solidFill>
                            <a:srgbClr val="0000FF"/>
                          </a:solidFill>
                          <a:effectLst/>
                          <a:latin typeface="Consolas"/>
                          <a:cs typeface="Times New Roman"/>
                        </a:rPr>
                        <a:t>else</a:t>
                      </a:r>
                      <a:r>
                        <a:rPr lang="en-US" sz="1600" dirty="0">
                          <a:effectLst/>
                          <a:latin typeface="Consolas"/>
                          <a:cs typeface="Times New Roman"/>
                        </a:rPr>
                        <a:t> {</a:t>
                      </a:r>
                      <a:br>
                        <a:rPr lang="en-US" sz="1600" dirty="0">
                          <a:effectLst/>
                          <a:latin typeface="Consolas"/>
                          <a:cs typeface="Times New Roman"/>
                        </a:rPr>
                      </a:br>
                      <a:r>
                        <a:rPr lang="en-US" sz="1600" dirty="0">
                          <a:effectLst/>
                          <a:latin typeface="Consolas"/>
                          <a:cs typeface="Times New Roman"/>
                        </a:rPr>
                        <a:t>        </a:t>
                      </a:r>
                      <a:r>
                        <a:rPr lang="en-US" sz="1600" dirty="0" err="1">
                          <a:effectLst/>
                          <a:latin typeface="Consolas"/>
                          <a:cs typeface="Times New Roman"/>
                        </a:rPr>
                        <a:t>statusText.Text</a:t>
                      </a:r>
                      <a:r>
                        <a:rPr lang="en-US" sz="1600" dirty="0">
                          <a:effectLst/>
                          <a:latin typeface="Consolas"/>
                          <a:cs typeface="Times New Roman"/>
                        </a:rPr>
                        <a:t> = </a:t>
                      </a:r>
                      <a:r>
                        <a:rPr lang="en-US" sz="1600" dirty="0" err="1">
                          <a:solidFill>
                            <a:srgbClr val="0000FF"/>
                          </a:solidFill>
                          <a:effectLst/>
                          <a:latin typeface="Consolas"/>
                          <a:cs typeface="Times New Roman"/>
                        </a:rPr>
                        <a:t>string</a:t>
                      </a:r>
                      <a:r>
                        <a:rPr lang="en-US" sz="1600" dirty="0" err="1">
                          <a:effectLst/>
                          <a:latin typeface="Consolas"/>
                          <a:cs typeface="Times New Roman"/>
                        </a:rPr>
                        <a:t>.Format</a:t>
                      </a:r>
                      <a:r>
                        <a:rPr lang="en-US" sz="1600" dirty="0">
                          <a:effectLst/>
                          <a:latin typeface="Consolas"/>
                          <a:cs typeface="Times New Roman"/>
                        </a:rPr>
                        <a:t>(</a:t>
                      </a:r>
                      <a:r>
                        <a:rPr lang="en-US" sz="1600" dirty="0">
                          <a:solidFill>
                            <a:srgbClr val="A31515"/>
                          </a:solidFill>
                          <a:effectLst/>
                          <a:latin typeface="Consolas"/>
                          <a:cs typeface="Times New Roman"/>
                        </a:rPr>
                        <a:t>"Found {0} bytes total"</a:t>
                      </a:r>
                      <a:r>
                        <a:rPr lang="en-US" sz="1600" dirty="0">
                          <a:effectLst/>
                          <a:latin typeface="Consolas"/>
                          <a:cs typeface="Times New Roman"/>
                        </a:rPr>
                        <a:t>, total);</a:t>
                      </a:r>
                      <a:br>
                        <a:rPr lang="en-US" sz="1600" dirty="0">
                          <a:effectLst/>
                          <a:latin typeface="Consolas"/>
                          <a:cs typeface="Times New Roman"/>
                        </a:rPr>
                      </a:br>
                      <a:r>
                        <a:rPr lang="en-US" sz="1600" dirty="0">
                          <a:effectLst/>
                          <a:latin typeface="Consolas"/>
                          <a:cs typeface="Times New Roman"/>
                        </a:rPr>
                        <a:t>        </a:t>
                      </a:r>
                      <a:r>
                        <a:rPr lang="en-US" sz="1600" dirty="0" err="1">
                          <a:effectLst/>
                          <a:latin typeface="Consolas"/>
                          <a:cs typeface="Times New Roman"/>
                        </a:rPr>
                        <a:t>enumerator.Dispose</a:t>
                      </a:r>
                      <a:r>
                        <a:rPr lang="en-US" sz="1600" dirty="0">
                          <a:effectLst/>
                          <a:latin typeface="Consolas"/>
                          <a:cs typeface="Times New Roman"/>
                        </a:rPr>
                        <a:t>();</a:t>
                      </a:r>
                      <a:br>
                        <a:rPr lang="en-US" sz="1600" dirty="0">
                          <a:effectLst/>
                          <a:latin typeface="Consolas"/>
                          <a:cs typeface="Times New Roman"/>
                        </a:rPr>
                      </a:br>
                      <a:r>
                        <a:rPr lang="en-US" sz="1600" dirty="0">
                          <a:effectLst/>
                          <a:latin typeface="Consolas"/>
                          <a:cs typeface="Times New Roman"/>
                        </a:rPr>
                        <a:t>    }</a:t>
                      </a:r>
                      <a:br>
                        <a:rPr lang="en-US" sz="1600" dirty="0">
                          <a:effectLst/>
                          <a:latin typeface="Consolas"/>
                          <a:cs typeface="Times New Roman"/>
                        </a:rPr>
                      </a:br>
                      <a:r>
                        <a:rPr lang="en-US" sz="1600" dirty="0">
                          <a:effectLst/>
                          <a:latin typeface="Consolas"/>
                          <a:cs typeface="Times New Roman"/>
                        </a:rPr>
                        <a:t>}</a:t>
                      </a:r>
                      <a:endParaRPr lang="uk-UA" sz="1600" dirty="0">
                        <a:effectLst/>
                        <a:latin typeface="Calibri"/>
                        <a:cs typeface="Times New Roman"/>
                      </a:endParaRPr>
                    </a:p>
                  </a:txBody>
                  <a:tcPr marL="73025" marR="73025">
                    <a:lnL>
                      <a:noFill/>
                    </a:lnL>
                    <a:lnR>
                      <a:noFill/>
                    </a:lnR>
                    <a:lnT>
                      <a:noFill/>
                    </a:lnT>
                    <a:lnB>
                      <a:noFill/>
                    </a:lnB>
                    <a:solidFill>
                      <a:srgbClr val="EAF1DD"/>
                    </a:solidFill>
                  </a:tcPr>
                </a:tc>
              </a:tr>
            </a:tbl>
          </a:graphicData>
        </a:graphic>
      </p:graphicFrame>
    </p:spTree>
    <p:extLst>
      <p:ext uri="{BB962C8B-B14F-4D97-AF65-F5344CB8AC3E}">
        <p14:creationId xmlns:p14="http://schemas.microsoft.com/office/powerpoint/2010/main" val="40773322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Async</a:t>
            </a:r>
            <a:r>
              <a:rPr lang="en-US" dirty="0" smtClean="0"/>
              <a:t>, await</a:t>
            </a:r>
            <a:endParaRPr lang="uk-UA" dirty="0"/>
          </a:p>
        </p:txBody>
      </p:sp>
      <p:graphicFrame>
        <p:nvGraphicFramePr>
          <p:cNvPr id="4" name="Таблиця 3"/>
          <p:cNvGraphicFramePr>
            <a:graphicFrameLocks noGrp="1"/>
          </p:cNvGraphicFramePr>
          <p:nvPr>
            <p:extLst>
              <p:ext uri="{D42A27DB-BD31-4B8C-83A1-F6EECF244321}">
                <p14:modId xmlns:p14="http://schemas.microsoft.com/office/powerpoint/2010/main" val="3384907988"/>
              </p:ext>
            </p:extLst>
          </p:nvPr>
        </p:nvGraphicFramePr>
        <p:xfrm>
          <a:off x="323528" y="1741904"/>
          <a:ext cx="8496944" cy="2623200"/>
        </p:xfrm>
        <a:graphic>
          <a:graphicData uri="http://schemas.openxmlformats.org/drawingml/2006/table">
            <a:tbl>
              <a:tblPr firstRow="1" firstCol="1" bandRow="1"/>
              <a:tblGrid>
                <a:gridCol w="8496944"/>
              </a:tblGrid>
              <a:tr h="2623200">
                <a:tc>
                  <a:txBody>
                    <a:bodyPr/>
                    <a:lstStyle/>
                    <a:p>
                      <a:r>
                        <a:rPr lang="en-US" sz="1600" dirty="0">
                          <a:solidFill>
                            <a:srgbClr val="0000FF"/>
                          </a:solidFill>
                          <a:effectLst/>
                          <a:latin typeface="Consolas"/>
                          <a:cs typeface="Times New Roman"/>
                        </a:rPr>
                        <a:t>public</a:t>
                      </a:r>
                      <a:r>
                        <a:rPr lang="en-US" sz="1600" dirty="0">
                          <a:effectLst/>
                          <a:latin typeface="Consolas"/>
                          <a:cs typeface="Times New Roman"/>
                        </a:rPr>
                        <a:t> </a:t>
                      </a:r>
                      <a:r>
                        <a:rPr lang="en-US" sz="1600" dirty="0" err="1">
                          <a:solidFill>
                            <a:srgbClr val="0000FF"/>
                          </a:solidFill>
                          <a:effectLst/>
                          <a:highlight>
                            <a:srgbClr val="FFFF00"/>
                          </a:highlight>
                          <a:latin typeface="Consolas"/>
                          <a:cs typeface="Times New Roman"/>
                        </a:rPr>
                        <a:t>async</a:t>
                      </a:r>
                      <a:r>
                        <a:rPr lang="en-US" sz="1600" dirty="0">
                          <a:solidFill>
                            <a:srgbClr val="0000FF"/>
                          </a:solidFill>
                          <a:effectLst/>
                          <a:latin typeface="Consolas"/>
                          <a:cs typeface="Times New Roman"/>
                        </a:rPr>
                        <a:t> </a:t>
                      </a:r>
                      <a:r>
                        <a:rPr lang="en-US" sz="1600" dirty="0">
                          <a:solidFill>
                            <a:srgbClr val="2B91AF"/>
                          </a:solidFill>
                          <a:effectLst/>
                          <a:highlight>
                            <a:srgbClr val="FFFF00"/>
                          </a:highlight>
                          <a:latin typeface="Consolas"/>
                          <a:cs typeface="Times New Roman"/>
                        </a:rPr>
                        <a:t>Task</a:t>
                      </a:r>
                      <a:r>
                        <a:rPr lang="en-US" sz="1600" dirty="0">
                          <a:effectLst/>
                          <a:highlight>
                            <a:srgbClr val="FFFF00"/>
                          </a:highlight>
                          <a:latin typeface="Consolas"/>
                          <a:cs typeface="Times New Roman"/>
                        </a:rPr>
                        <a:t>&lt;</a:t>
                      </a:r>
                      <a:r>
                        <a:rPr lang="en-US" sz="1600" dirty="0" err="1">
                          <a:solidFill>
                            <a:srgbClr val="0000FF"/>
                          </a:solidFill>
                          <a:effectLst/>
                          <a:latin typeface="Consolas"/>
                          <a:cs typeface="Times New Roman"/>
                        </a:rPr>
                        <a:t>int</a:t>
                      </a:r>
                      <a:r>
                        <a:rPr lang="en-US" sz="1600" dirty="0">
                          <a:effectLst/>
                          <a:highlight>
                            <a:srgbClr val="FFFF00"/>
                          </a:highlight>
                          <a:latin typeface="Consolas"/>
                          <a:cs typeface="Times New Roman"/>
                        </a:rPr>
                        <a:t>&gt;</a:t>
                      </a:r>
                      <a:r>
                        <a:rPr lang="en-US" sz="1600" dirty="0">
                          <a:effectLst/>
                          <a:latin typeface="Consolas"/>
                          <a:cs typeface="Times New Roman"/>
                        </a:rPr>
                        <a:t> </a:t>
                      </a:r>
                      <a:r>
                        <a:rPr lang="en-US" sz="1600" dirty="0" err="1">
                          <a:effectLst/>
                          <a:latin typeface="Consolas"/>
                          <a:cs typeface="Times New Roman"/>
                        </a:rPr>
                        <a:t>SumPageSizes</a:t>
                      </a:r>
                      <a:r>
                        <a:rPr lang="en-US" sz="1600" dirty="0" err="1">
                          <a:effectLst/>
                          <a:highlight>
                            <a:srgbClr val="FFFF00"/>
                          </a:highlight>
                          <a:latin typeface="Consolas"/>
                          <a:cs typeface="Times New Roman"/>
                        </a:rPr>
                        <a:t>Async</a:t>
                      </a:r>
                      <a:r>
                        <a:rPr lang="en-US" sz="1600" dirty="0">
                          <a:effectLst/>
                          <a:latin typeface="Consolas"/>
                          <a:cs typeface="Times New Roman"/>
                        </a:rPr>
                        <a:t>(</a:t>
                      </a:r>
                      <a:r>
                        <a:rPr lang="en-US" sz="1600" dirty="0" err="1">
                          <a:solidFill>
                            <a:srgbClr val="2B91AF"/>
                          </a:solidFill>
                          <a:effectLst/>
                          <a:latin typeface="Consolas"/>
                          <a:cs typeface="Times New Roman"/>
                        </a:rPr>
                        <a:t>IList</a:t>
                      </a:r>
                      <a:r>
                        <a:rPr lang="en-US" sz="1600" dirty="0">
                          <a:effectLst/>
                          <a:latin typeface="Consolas"/>
                          <a:cs typeface="Times New Roman"/>
                        </a:rPr>
                        <a:t>&lt;</a:t>
                      </a:r>
                      <a:r>
                        <a:rPr lang="en-US" sz="1600" dirty="0">
                          <a:solidFill>
                            <a:srgbClr val="2B91AF"/>
                          </a:solidFill>
                          <a:effectLst/>
                          <a:latin typeface="Consolas"/>
                          <a:cs typeface="Times New Roman"/>
                        </a:rPr>
                        <a:t>Uri</a:t>
                      </a:r>
                      <a:r>
                        <a:rPr lang="en-US" sz="1600" dirty="0">
                          <a:effectLst/>
                          <a:latin typeface="Consolas"/>
                          <a:cs typeface="Times New Roman"/>
                        </a:rPr>
                        <a:t>&gt; </a:t>
                      </a:r>
                      <a:r>
                        <a:rPr lang="en-US" sz="1600" dirty="0" err="1">
                          <a:effectLst/>
                          <a:latin typeface="Consolas"/>
                          <a:cs typeface="Times New Roman"/>
                        </a:rPr>
                        <a:t>uris</a:t>
                      </a:r>
                      <a:r>
                        <a:rPr lang="en-US" sz="1600" dirty="0">
                          <a:effectLst/>
                          <a:latin typeface="Consolas"/>
                          <a:cs typeface="Times New Roman"/>
                        </a:rPr>
                        <a:t>) {</a:t>
                      </a:r>
                      <a:br>
                        <a:rPr lang="en-US" sz="1600" dirty="0">
                          <a:effectLst/>
                          <a:latin typeface="Consolas"/>
                          <a:cs typeface="Times New Roman"/>
                        </a:rPr>
                      </a:br>
                      <a:r>
                        <a:rPr lang="en-US" sz="1600" dirty="0">
                          <a:effectLst/>
                          <a:latin typeface="Consolas"/>
                          <a:cs typeface="Times New Roman"/>
                        </a:rPr>
                        <a:t>    </a:t>
                      </a:r>
                      <a:r>
                        <a:rPr lang="en-US" sz="1600" dirty="0" err="1">
                          <a:solidFill>
                            <a:srgbClr val="0000FF"/>
                          </a:solidFill>
                          <a:effectLst/>
                          <a:latin typeface="Consolas"/>
                          <a:cs typeface="Times New Roman"/>
                        </a:rPr>
                        <a:t>int</a:t>
                      </a:r>
                      <a:r>
                        <a:rPr lang="en-US" sz="1600" dirty="0">
                          <a:effectLst/>
                          <a:latin typeface="Consolas"/>
                          <a:cs typeface="Times New Roman"/>
                        </a:rPr>
                        <a:t> total = 0;</a:t>
                      </a:r>
                      <a:br>
                        <a:rPr lang="en-US" sz="1600" dirty="0">
                          <a:effectLst/>
                          <a:latin typeface="Consolas"/>
                          <a:cs typeface="Times New Roman"/>
                        </a:rPr>
                      </a:br>
                      <a:r>
                        <a:rPr lang="en-US" sz="1600" dirty="0">
                          <a:effectLst/>
                          <a:latin typeface="Consolas"/>
                          <a:cs typeface="Times New Roman"/>
                        </a:rPr>
                        <a:t>    </a:t>
                      </a:r>
                      <a:r>
                        <a:rPr lang="en-US" sz="1600" dirty="0" err="1">
                          <a:solidFill>
                            <a:srgbClr val="0000FF"/>
                          </a:solidFill>
                          <a:effectLst/>
                          <a:latin typeface="Consolas"/>
                          <a:cs typeface="Times New Roman"/>
                        </a:rPr>
                        <a:t>foreach</a:t>
                      </a:r>
                      <a:r>
                        <a:rPr lang="en-US" sz="1600" dirty="0">
                          <a:effectLst/>
                          <a:latin typeface="Consolas"/>
                          <a:cs typeface="Times New Roman"/>
                        </a:rPr>
                        <a:t> (</a:t>
                      </a:r>
                      <a:r>
                        <a:rPr lang="en-US" sz="1600" dirty="0" err="1">
                          <a:solidFill>
                            <a:srgbClr val="0000FF"/>
                          </a:solidFill>
                          <a:effectLst/>
                          <a:latin typeface="Consolas"/>
                          <a:cs typeface="Times New Roman"/>
                        </a:rPr>
                        <a:t>var</a:t>
                      </a:r>
                      <a:r>
                        <a:rPr lang="en-US" sz="1600" dirty="0">
                          <a:effectLst/>
                          <a:latin typeface="Consolas"/>
                          <a:cs typeface="Times New Roman"/>
                        </a:rPr>
                        <a:t> </a:t>
                      </a:r>
                      <a:r>
                        <a:rPr lang="en-US" sz="1600" dirty="0" err="1">
                          <a:effectLst/>
                          <a:latin typeface="Consolas"/>
                          <a:cs typeface="Times New Roman"/>
                        </a:rPr>
                        <a:t>uri</a:t>
                      </a:r>
                      <a:r>
                        <a:rPr lang="en-US" sz="1600" dirty="0">
                          <a:effectLst/>
                          <a:latin typeface="Consolas"/>
                          <a:cs typeface="Times New Roman"/>
                        </a:rPr>
                        <a:t> </a:t>
                      </a:r>
                      <a:r>
                        <a:rPr lang="en-US" sz="1600" dirty="0">
                          <a:solidFill>
                            <a:srgbClr val="0000FF"/>
                          </a:solidFill>
                          <a:effectLst/>
                          <a:latin typeface="Consolas"/>
                          <a:cs typeface="Times New Roman"/>
                        </a:rPr>
                        <a:t>in</a:t>
                      </a:r>
                      <a:r>
                        <a:rPr lang="en-US" sz="1600" dirty="0">
                          <a:effectLst/>
                          <a:latin typeface="Consolas"/>
                          <a:cs typeface="Times New Roman"/>
                        </a:rPr>
                        <a:t> </a:t>
                      </a:r>
                      <a:r>
                        <a:rPr lang="en-US" sz="1600" dirty="0" err="1">
                          <a:effectLst/>
                          <a:latin typeface="Consolas"/>
                          <a:cs typeface="Times New Roman"/>
                        </a:rPr>
                        <a:t>uris</a:t>
                      </a:r>
                      <a:r>
                        <a:rPr lang="en-US" sz="1600" dirty="0">
                          <a:effectLst/>
                          <a:latin typeface="Consolas"/>
                          <a:cs typeface="Times New Roman"/>
                        </a:rPr>
                        <a:t>) {</a:t>
                      </a:r>
                      <a:br>
                        <a:rPr lang="en-US" sz="1600" dirty="0">
                          <a:effectLst/>
                          <a:latin typeface="Consolas"/>
                          <a:cs typeface="Times New Roman"/>
                        </a:rPr>
                      </a:br>
                      <a:r>
                        <a:rPr lang="en-US" sz="1600" dirty="0">
                          <a:effectLst/>
                          <a:latin typeface="Consolas"/>
                          <a:cs typeface="Times New Roman"/>
                        </a:rPr>
                        <a:t>        </a:t>
                      </a:r>
                      <a:r>
                        <a:rPr lang="en-US" sz="1600" dirty="0" err="1">
                          <a:effectLst/>
                          <a:latin typeface="Consolas"/>
                          <a:cs typeface="Times New Roman"/>
                        </a:rPr>
                        <a:t>statusText.Text</a:t>
                      </a:r>
                      <a:r>
                        <a:rPr lang="en-US" sz="1600" dirty="0">
                          <a:effectLst/>
                          <a:latin typeface="Consolas"/>
                          <a:cs typeface="Times New Roman"/>
                        </a:rPr>
                        <a:t> = </a:t>
                      </a:r>
                      <a:r>
                        <a:rPr lang="en-US" sz="1600" dirty="0" err="1">
                          <a:solidFill>
                            <a:srgbClr val="0000FF"/>
                          </a:solidFill>
                          <a:effectLst/>
                          <a:latin typeface="Consolas"/>
                          <a:cs typeface="Times New Roman"/>
                        </a:rPr>
                        <a:t>string</a:t>
                      </a:r>
                      <a:r>
                        <a:rPr lang="en-US" sz="1600" dirty="0" err="1">
                          <a:effectLst/>
                          <a:latin typeface="Consolas"/>
                          <a:cs typeface="Times New Roman"/>
                        </a:rPr>
                        <a:t>.Format</a:t>
                      </a:r>
                      <a:r>
                        <a:rPr lang="en-US" sz="1600" dirty="0">
                          <a:effectLst/>
                          <a:latin typeface="Consolas"/>
                          <a:cs typeface="Times New Roman"/>
                        </a:rPr>
                        <a:t>(</a:t>
                      </a:r>
                      <a:r>
                        <a:rPr lang="en-US" sz="1600" dirty="0">
                          <a:solidFill>
                            <a:srgbClr val="A31515"/>
                          </a:solidFill>
                          <a:effectLst/>
                          <a:latin typeface="Consolas"/>
                          <a:cs typeface="Times New Roman"/>
                        </a:rPr>
                        <a:t>"Found {0} bytes ..."</a:t>
                      </a:r>
                      <a:r>
                        <a:rPr lang="en-US" sz="1600" dirty="0">
                          <a:effectLst/>
                          <a:latin typeface="Consolas"/>
                          <a:cs typeface="Times New Roman"/>
                        </a:rPr>
                        <a:t>, total);</a:t>
                      </a:r>
                      <a:br>
                        <a:rPr lang="en-US" sz="1600" dirty="0">
                          <a:effectLst/>
                          <a:latin typeface="Consolas"/>
                          <a:cs typeface="Times New Roman"/>
                        </a:rPr>
                      </a:br>
                      <a:r>
                        <a:rPr lang="en-US" sz="1600" dirty="0">
                          <a:effectLst/>
                          <a:latin typeface="Consolas"/>
                          <a:cs typeface="Times New Roman"/>
                        </a:rPr>
                        <a:t>        </a:t>
                      </a:r>
                      <a:r>
                        <a:rPr lang="en-US" sz="1600" dirty="0" err="1">
                          <a:solidFill>
                            <a:srgbClr val="0000FF"/>
                          </a:solidFill>
                          <a:effectLst/>
                          <a:latin typeface="Consolas"/>
                          <a:cs typeface="Times New Roman"/>
                        </a:rPr>
                        <a:t>var</a:t>
                      </a:r>
                      <a:r>
                        <a:rPr lang="en-US" sz="1600" dirty="0">
                          <a:effectLst/>
                          <a:latin typeface="Consolas"/>
                          <a:cs typeface="Times New Roman"/>
                        </a:rPr>
                        <a:t> data = </a:t>
                      </a:r>
                      <a:r>
                        <a:rPr lang="en-US" sz="1600" dirty="0">
                          <a:solidFill>
                            <a:srgbClr val="0000FF"/>
                          </a:solidFill>
                          <a:effectLst/>
                          <a:highlight>
                            <a:srgbClr val="FFFF00"/>
                          </a:highlight>
                          <a:latin typeface="Consolas"/>
                          <a:cs typeface="Times New Roman"/>
                        </a:rPr>
                        <a:t>await</a:t>
                      </a:r>
                      <a:r>
                        <a:rPr lang="en-US" sz="1600" dirty="0">
                          <a:solidFill>
                            <a:srgbClr val="0000FF"/>
                          </a:solidFill>
                          <a:effectLst/>
                          <a:latin typeface="Consolas"/>
                          <a:cs typeface="Times New Roman"/>
                        </a:rPr>
                        <a:t> new</a:t>
                      </a:r>
                      <a:r>
                        <a:rPr lang="en-US" sz="1600" dirty="0">
                          <a:effectLst/>
                          <a:latin typeface="Consolas"/>
                          <a:cs typeface="Times New Roman"/>
                        </a:rPr>
                        <a:t> </a:t>
                      </a:r>
                      <a:r>
                        <a:rPr lang="en-US" sz="1600" dirty="0" err="1">
                          <a:solidFill>
                            <a:srgbClr val="2B91AF"/>
                          </a:solidFill>
                          <a:effectLst/>
                          <a:latin typeface="Consolas"/>
                          <a:cs typeface="Times New Roman"/>
                        </a:rPr>
                        <a:t>WebClient</a:t>
                      </a:r>
                      <a:r>
                        <a:rPr lang="en-US" sz="1600" dirty="0">
                          <a:effectLst/>
                          <a:latin typeface="Consolas"/>
                          <a:cs typeface="Times New Roman"/>
                        </a:rPr>
                        <a:t>().</a:t>
                      </a:r>
                      <a:r>
                        <a:rPr lang="en-US" sz="1600" dirty="0" err="1">
                          <a:effectLst/>
                          <a:latin typeface="Consolas"/>
                          <a:cs typeface="Times New Roman"/>
                        </a:rPr>
                        <a:t>DownloadData</a:t>
                      </a:r>
                      <a:r>
                        <a:rPr lang="en-US" sz="1600" dirty="0" err="1">
                          <a:effectLst/>
                          <a:highlight>
                            <a:srgbClr val="FFFF00"/>
                          </a:highlight>
                          <a:latin typeface="Consolas"/>
                          <a:cs typeface="Times New Roman"/>
                        </a:rPr>
                        <a:t>Async</a:t>
                      </a:r>
                      <a:r>
                        <a:rPr lang="en-US" sz="1600" dirty="0">
                          <a:effectLst/>
                          <a:latin typeface="Consolas"/>
                          <a:cs typeface="Times New Roman"/>
                        </a:rPr>
                        <a:t>(</a:t>
                      </a:r>
                      <a:r>
                        <a:rPr lang="en-US" sz="1600" dirty="0" err="1">
                          <a:effectLst/>
                          <a:latin typeface="Consolas"/>
                          <a:cs typeface="Times New Roman"/>
                        </a:rPr>
                        <a:t>uri</a:t>
                      </a:r>
                      <a:r>
                        <a:rPr lang="en-US" sz="1600" dirty="0">
                          <a:effectLst/>
                          <a:latin typeface="Consolas"/>
                          <a:cs typeface="Times New Roman"/>
                        </a:rPr>
                        <a:t>);</a:t>
                      </a:r>
                      <a:br>
                        <a:rPr lang="en-US" sz="1600" dirty="0">
                          <a:effectLst/>
                          <a:latin typeface="Consolas"/>
                          <a:cs typeface="Times New Roman"/>
                        </a:rPr>
                      </a:br>
                      <a:r>
                        <a:rPr lang="en-US" sz="1600" dirty="0">
                          <a:effectLst/>
                          <a:latin typeface="Consolas"/>
                          <a:cs typeface="Times New Roman"/>
                        </a:rPr>
                        <a:t>        total += </a:t>
                      </a:r>
                      <a:r>
                        <a:rPr lang="en-US" sz="1600" dirty="0" err="1">
                          <a:effectLst/>
                          <a:latin typeface="Consolas"/>
                          <a:cs typeface="Times New Roman"/>
                        </a:rPr>
                        <a:t>data.Length</a:t>
                      </a:r>
                      <a:r>
                        <a:rPr lang="en-US" sz="1600" dirty="0">
                          <a:effectLst/>
                          <a:latin typeface="Consolas"/>
                          <a:cs typeface="Times New Roman"/>
                        </a:rPr>
                        <a:t>;</a:t>
                      </a:r>
                      <a:br>
                        <a:rPr lang="en-US" sz="1600" dirty="0">
                          <a:effectLst/>
                          <a:latin typeface="Consolas"/>
                          <a:cs typeface="Times New Roman"/>
                        </a:rPr>
                      </a:br>
                      <a:r>
                        <a:rPr lang="en-US" sz="1600" dirty="0">
                          <a:effectLst/>
                          <a:latin typeface="Consolas"/>
                          <a:cs typeface="Times New Roman"/>
                        </a:rPr>
                        <a:t>    }</a:t>
                      </a:r>
                      <a:br>
                        <a:rPr lang="en-US" sz="1600" dirty="0">
                          <a:effectLst/>
                          <a:latin typeface="Consolas"/>
                          <a:cs typeface="Times New Roman"/>
                        </a:rPr>
                      </a:br>
                      <a:r>
                        <a:rPr lang="en-US" sz="1600" dirty="0">
                          <a:effectLst/>
                          <a:latin typeface="Consolas"/>
                          <a:cs typeface="Times New Roman"/>
                        </a:rPr>
                        <a:t>    </a:t>
                      </a:r>
                      <a:r>
                        <a:rPr lang="en-US" sz="1600" dirty="0" err="1">
                          <a:effectLst/>
                          <a:latin typeface="Consolas"/>
                          <a:cs typeface="Times New Roman"/>
                        </a:rPr>
                        <a:t>statusText.Text</a:t>
                      </a:r>
                      <a:r>
                        <a:rPr lang="en-US" sz="1600" dirty="0">
                          <a:effectLst/>
                          <a:latin typeface="Consolas"/>
                          <a:cs typeface="Times New Roman"/>
                        </a:rPr>
                        <a:t> = </a:t>
                      </a:r>
                      <a:r>
                        <a:rPr lang="en-US" sz="1600" dirty="0" err="1">
                          <a:solidFill>
                            <a:srgbClr val="0000FF"/>
                          </a:solidFill>
                          <a:effectLst/>
                          <a:latin typeface="Consolas"/>
                          <a:cs typeface="Times New Roman"/>
                        </a:rPr>
                        <a:t>string</a:t>
                      </a:r>
                      <a:r>
                        <a:rPr lang="en-US" sz="1600" dirty="0" err="1">
                          <a:effectLst/>
                          <a:latin typeface="Consolas"/>
                          <a:cs typeface="Times New Roman"/>
                        </a:rPr>
                        <a:t>.Format</a:t>
                      </a:r>
                      <a:r>
                        <a:rPr lang="en-US" sz="1600" dirty="0">
                          <a:effectLst/>
                          <a:latin typeface="Consolas"/>
                          <a:cs typeface="Times New Roman"/>
                        </a:rPr>
                        <a:t>(</a:t>
                      </a:r>
                      <a:r>
                        <a:rPr lang="en-US" sz="1600" dirty="0">
                          <a:solidFill>
                            <a:srgbClr val="A31515"/>
                          </a:solidFill>
                          <a:effectLst/>
                          <a:latin typeface="Consolas"/>
                          <a:cs typeface="Times New Roman"/>
                        </a:rPr>
                        <a:t>"Found {0} bytes total"</a:t>
                      </a:r>
                      <a:r>
                        <a:rPr lang="en-US" sz="1600" dirty="0">
                          <a:effectLst/>
                          <a:latin typeface="Consolas"/>
                          <a:cs typeface="Times New Roman"/>
                        </a:rPr>
                        <a:t>, total);</a:t>
                      </a:r>
                      <a:br>
                        <a:rPr lang="en-US" sz="1600" dirty="0">
                          <a:effectLst/>
                          <a:latin typeface="Consolas"/>
                          <a:cs typeface="Times New Roman"/>
                        </a:rPr>
                      </a:br>
                      <a:r>
                        <a:rPr lang="en-US" sz="1600" dirty="0">
                          <a:effectLst/>
                          <a:latin typeface="Consolas"/>
                          <a:cs typeface="Times New Roman"/>
                        </a:rPr>
                        <a:t>    </a:t>
                      </a:r>
                      <a:r>
                        <a:rPr lang="en-US" sz="1600" dirty="0">
                          <a:solidFill>
                            <a:srgbClr val="0000FF"/>
                          </a:solidFill>
                          <a:effectLst/>
                          <a:latin typeface="Consolas"/>
                          <a:cs typeface="Times New Roman"/>
                        </a:rPr>
                        <a:t>return</a:t>
                      </a:r>
                      <a:r>
                        <a:rPr lang="en-US" sz="1600" dirty="0">
                          <a:effectLst/>
                          <a:latin typeface="Consolas"/>
                          <a:cs typeface="Times New Roman"/>
                        </a:rPr>
                        <a:t> total;</a:t>
                      </a:r>
                      <a:br>
                        <a:rPr lang="en-US" sz="1600" dirty="0">
                          <a:effectLst/>
                          <a:latin typeface="Consolas"/>
                          <a:cs typeface="Times New Roman"/>
                        </a:rPr>
                      </a:br>
                      <a:r>
                        <a:rPr lang="en-US" sz="1600" dirty="0">
                          <a:effectLst/>
                          <a:latin typeface="Consolas"/>
                          <a:cs typeface="Times New Roman"/>
                        </a:rPr>
                        <a:t>}</a:t>
                      </a:r>
                      <a:endParaRPr lang="uk-UA" sz="1600" dirty="0">
                        <a:effectLst/>
                        <a:latin typeface="Calibri"/>
                        <a:cs typeface="Times New Roman"/>
                      </a:endParaRPr>
                    </a:p>
                  </a:txBody>
                  <a:tcPr marL="73025" marR="73025">
                    <a:lnL>
                      <a:noFill/>
                    </a:lnL>
                    <a:lnR>
                      <a:noFill/>
                    </a:lnR>
                    <a:lnT>
                      <a:noFill/>
                    </a:lnT>
                    <a:lnB>
                      <a:noFill/>
                    </a:lnB>
                    <a:solidFill>
                      <a:srgbClr val="EAF1DD"/>
                    </a:solidFill>
                  </a:tcPr>
                </a:tc>
              </a:tr>
            </a:tbl>
          </a:graphicData>
        </a:graphic>
      </p:graphicFrame>
      <p:graphicFrame>
        <p:nvGraphicFramePr>
          <p:cNvPr id="6" name="Схема 5"/>
          <p:cNvGraphicFramePr/>
          <p:nvPr>
            <p:extLst>
              <p:ext uri="{D42A27DB-BD31-4B8C-83A1-F6EECF244321}">
                <p14:modId xmlns:p14="http://schemas.microsoft.com/office/powerpoint/2010/main" val="2255572637"/>
              </p:ext>
            </p:extLst>
          </p:nvPr>
        </p:nvGraphicFramePr>
        <p:xfrm>
          <a:off x="323528" y="4509120"/>
          <a:ext cx="8424936" cy="2160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31466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476672"/>
            <a:ext cx="8013192" cy="1636776"/>
          </a:xfrm>
        </p:spPr>
        <p:txBody>
          <a:bodyPr/>
          <a:lstStyle/>
          <a:p>
            <a:r>
              <a:rPr lang="en-US" dirty="0" err="1" smtClean="0"/>
              <a:t>async</a:t>
            </a:r>
            <a:r>
              <a:rPr lang="en-US" dirty="0" smtClean="0"/>
              <a:t> and await in C# 5.0</a:t>
            </a:r>
            <a:endParaRPr lang="uk-UA" dirty="0"/>
          </a:p>
        </p:txBody>
      </p:sp>
      <p:sp>
        <p:nvSpPr>
          <p:cNvPr id="4" name="Заголовок 1"/>
          <p:cNvSpPr txBox="1">
            <a:spLocks/>
          </p:cNvSpPr>
          <p:nvPr/>
        </p:nvSpPr>
        <p:spPr>
          <a:xfrm>
            <a:off x="683568" y="-459432"/>
            <a:ext cx="8013192" cy="1636776"/>
          </a:xfrm>
          <a:prstGeom prst="rect">
            <a:avLst/>
          </a:prstGeo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700" b="1" kern="1200" cap="none" baseline="0">
                <a:solidFill>
                  <a:schemeClr val="accent1">
                    <a:satMod val="150000"/>
                  </a:schemeClr>
                </a:solidFill>
                <a:effectLst/>
                <a:latin typeface="+mj-lt"/>
                <a:ea typeface="+mj-ea"/>
                <a:cs typeface="+mj-cs"/>
              </a:defRPr>
            </a:lvl1pPr>
            <a:extLst/>
          </a:lstStyle>
          <a:p>
            <a:r>
              <a:rPr lang="en-US" dirty="0" smtClean="0"/>
              <a:t>C# &amp; VB Evolution</a:t>
            </a:r>
            <a:endParaRPr lang="uk-UA" dirty="0"/>
          </a:p>
        </p:txBody>
      </p:sp>
      <p:sp>
        <p:nvSpPr>
          <p:cNvPr id="6" name="Прямокутник 5"/>
          <p:cNvSpPr/>
          <p:nvPr/>
        </p:nvSpPr>
        <p:spPr>
          <a:xfrm>
            <a:off x="323528" y="4038163"/>
            <a:ext cx="8517248" cy="830997"/>
          </a:xfrm>
          <a:prstGeom prst="rect">
            <a:avLst/>
          </a:prstGeom>
        </p:spPr>
        <p:txBody>
          <a:bodyPr wrap="square">
            <a:spAutoFit/>
          </a:bodyPr>
          <a:lstStyle/>
          <a:p>
            <a:r>
              <a:rPr lang="en-US" sz="4800" b="1" u="sng" dirty="0">
                <a:solidFill>
                  <a:schemeClr val="bg1"/>
                </a:solidFill>
              </a:rPr>
              <a:t>http://</a:t>
            </a:r>
            <a:r>
              <a:rPr lang="en-US" sz="4800" b="1" u="sng" dirty="0" smtClean="0">
                <a:solidFill>
                  <a:schemeClr val="bg1"/>
                </a:solidFill>
              </a:rPr>
              <a:t>msdn.com/vstudio/async</a:t>
            </a:r>
            <a:endParaRPr lang="uk-UA" sz="4800" b="1" u="sng" dirty="0">
              <a:solidFill>
                <a:schemeClr val="bg1"/>
              </a:solidFill>
            </a:endParaRPr>
          </a:p>
        </p:txBody>
      </p:sp>
    </p:spTree>
    <p:extLst>
      <p:ext uri="{BB962C8B-B14F-4D97-AF65-F5344CB8AC3E}">
        <p14:creationId xmlns:p14="http://schemas.microsoft.com/office/powerpoint/2010/main" val="41697786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35272" y="-387424"/>
            <a:ext cx="8013192" cy="1636776"/>
          </a:xfrm>
        </p:spPr>
        <p:txBody>
          <a:bodyPr/>
          <a:lstStyle/>
          <a:p>
            <a:r>
              <a:rPr lang="uk-UA" dirty="0" smtClean="0"/>
              <a:t>Книги по </a:t>
            </a:r>
            <a:r>
              <a:rPr lang="en-US" dirty="0" smtClean="0"/>
              <a:t>TPL</a:t>
            </a:r>
            <a:endParaRPr lang="uk-UA" dirty="0"/>
          </a:p>
        </p:txBody>
      </p:sp>
      <p:sp>
        <p:nvSpPr>
          <p:cNvPr id="3" name="Місце для тексту 2"/>
          <p:cNvSpPr>
            <a:spLocks noGrp="1"/>
          </p:cNvSpPr>
          <p:nvPr>
            <p:ph type="body" idx="1"/>
          </p:nvPr>
        </p:nvSpPr>
        <p:spPr/>
        <p:txBody>
          <a:bodyPr/>
          <a:lstStyle/>
          <a:p>
            <a:endParaRPr lang="uk-UA"/>
          </a:p>
        </p:txBody>
      </p:sp>
      <p:pic>
        <p:nvPicPr>
          <p:cNvPr id="1026" name="Picture 2" descr="D:\Program Files\Desktop\Apress_Pro_Parall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46254"/>
            <a:ext cx="2880818" cy="355901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243520"/>
            <a:ext cx="2924622" cy="3561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2204864"/>
            <a:ext cx="2339187" cy="3559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027310"/>
      </p:ext>
    </p:extLst>
  </p:cSld>
  <p:clrMapOvr>
    <a:masterClrMapping/>
  </p:clrMapOvr>
  <p:transition spd="slow">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custDataLst>
              <p:tags r:id="rId2"/>
            </p:custDataLst>
          </p:nvPr>
        </p:nvSpPr>
        <p:spPr/>
        <p:txBody>
          <a:bodyPr>
            <a:normAutofit/>
          </a:bodyPr>
          <a:lstStyle/>
          <a:p>
            <a:r>
              <a:rPr lang="en-US" dirty="0"/>
              <a:t>C</a:t>
            </a:r>
            <a:r>
              <a:rPr lang="ru-RU" dirty="0"/>
              <a:t>сылки и источники</a:t>
            </a:r>
            <a:endParaRPr lang="en-US" dirty="0"/>
          </a:p>
        </p:txBody>
      </p:sp>
      <p:sp>
        <p:nvSpPr>
          <p:cNvPr id="4" name="Text Placeholder 2"/>
          <p:cNvSpPr>
            <a:spLocks noGrp="1"/>
          </p:cNvSpPr>
          <p:nvPr/>
        </p:nvSpPr>
        <p:spPr>
          <a:xfrm>
            <a:off x="899592" y="1609513"/>
            <a:ext cx="9102080" cy="5059847"/>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Clr>
                <a:srgbClr val="C3D69B"/>
              </a:buClr>
              <a:buSzPct val="90000"/>
              <a:buFont typeface="Segoe UI" pitchFamily="34" charset="0"/>
              <a:buChar char="&gt;"/>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Clr>
                <a:srgbClr val="C3D69B"/>
              </a:buClr>
              <a:buSzPct val="90000"/>
              <a:buFont typeface="Segoe UI" pitchFamily="34" charset="0"/>
              <a:buChar char="&gt;"/>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Clr>
                <a:srgbClr val="C3D69B"/>
              </a:buClr>
              <a:buSzPct val="90000"/>
              <a:buFont typeface="Segoe UI" pitchFamily="34" charset="0"/>
              <a:buChar char="&gt;"/>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DevCenter</a:t>
            </a:r>
            <a:endParaRPr lang="en-US" sz="2800" dirty="0"/>
          </a:p>
          <a:p>
            <a:pPr lvl="1"/>
            <a:r>
              <a:rPr lang="en-US" sz="2400" dirty="0" smtClean="0">
                <a:hlinkClick r:id="rId5"/>
              </a:rPr>
              <a:t>http://msdn.com/concurrency</a:t>
            </a:r>
            <a:endParaRPr lang="en-US" sz="2400" dirty="0" smtClean="0"/>
          </a:p>
          <a:p>
            <a:r>
              <a:rPr lang="uk-UA" sz="2800" dirty="0" smtClean="0"/>
              <a:t>Исходные коды примеров</a:t>
            </a:r>
          </a:p>
          <a:p>
            <a:pPr lvl="1"/>
            <a:r>
              <a:rPr lang="en-US" sz="2400" dirty="0" smtClean="0">
                <a:hlinkClick r:id="rId6"/>
              </a:rPr>
              <a:t>http://code.msdn.microsoft.com/ParExtExamples</a:t>
            </a:r>
            <a:endParaRPr lang="uk-UA" sz="2400" dirty="0" smtClean="0"/>
          </a:p>
          <a:p>
            <a:r>
              <a:rPr lang="uk-UA" sz="2800" dirty="0" smtClean="0"/>
              <a:t>Блоги</a:t>
            </a:r>
            <a:endParaRPr lang="en-US" sz="2800" dirty="0" smtClean="0"/>
          </a:p>
          <a:p>
            <a:pPr lvl="1"/>
            <a:r>
              <a:rPr lang="en-US" sz="2400" dirty="0" smtClean="0">
                <a:hlinkClick r:id="rId7"/>
              </a:rPr>
              <a:t>http://blogs.msdn.com/pfxteam</a:t>
            </a:r>
            <a:r>
              <a:rPr lang="en-US" sz="2400" dirty="0" smtClean="0"/>
              <a:t>		</a:t>
            </a:r>
          </a:p>
          <a:p>
            <a:pPr lvl="1"/>
            <a:r>
              <a:rPr lang="en-US" sz="2400" dirty="0" smtClean="0"/>
              <a:t>Parallel stack</a:t>
            </a:r>
            <a:endParaRPr lang="en-US" sz="2400" dirty="0"/>
          </a:p>
          <a:p>
            <a:r>
              <a:rPr lang="uk-UA" sz="2800" dirty="0" smtClean="0"/>
              <a:t>Доклад</a:t>
            </a:r>
            <a:r>
              <a:rPr lang="ru-RU" sz="2800" dirty="0" smtClean="0"/>
              <a:t>ы, видео</a:t>
            </a:r>
          </a:p>
          <a:p>
            <a:pPr lvl="1"/>
            <a:r>
              <a:rPr lang="en-US" sz="2400" dirty="0" smtClean="0">
                <a:hlinkClick r:id="rId8"/>
              </a:rPr>
              <a:t>http://channel9.msdn.com/learn</a:t>
            </a:r>
            <a:r>
              <a:rPr lang="en-US" sz="2400" dirty="0" smtClean="0"/>
              <a:t> </a:t>
            </a:r>
          </a:p>
          <a:p>
            <a:pPr lvl="1"/>
            <a:r>
              <a:rPr lang="en-US" sz="2400" dirty="0" smtClean="0">
                <a:hlinkClick r:id="rId9"/>
              </a:rPr>
              <a:t>http://microsoftpdc.com/</a:t>
            </a:r>
            <a:r>
              <a:rPr lang="en-US" sz="2400" dirty="0" smtClean="0"/>
              <a:t> </a:t>
            </a:r>
          </a:p>
          <a:p>
            <a:r>
              <a:rPr lang="en-US" sz="2400" dirty="0">
                <a:hlinkClick r:id="rId10"/>
              </a:rPr>
              <a:t>http://</a:t>
            </a:r>
            <a:r>
              <a:rPr lang="en-US" sz="2400" dirty="0" smtClean="0">
                <a:hlinkClick r:id="rId10"/>
              </a:rPr>
              <a:t>rsdn.ru/article/dotnet/ParallelFX3.xml</a:t>
            </a:r>
            <a:endParaRPr lang="uk-UA" sz="2400" dirty="0" smtClean="0"/>
          </a:p>
          <a:p>
            <a:r>
              <a:rPr lang="en-US" sz="2400" dirty="0">
                <a:hlinkClick r:id="rId11"/>
              </a:rPr>
              <a:t>http://msdn.microsoft.com/ru-ru/magazine/cc163427.aspx</a:t>
            </a:r>
            <a:endParaRPr lang="en-US" sz="2400" dirty="0"/>
          </a:p>
        </p:txBody>
      </p:sp>
    </p:spTree>
    <p:custDataLst>
      <p:tags r:id="rId1"/>
    </p:custDataLst>
    <p:extLst>
      <p:ext uri="{BB962C8B-B14F-4D97-AF65-F5344CB8AC3E}">
        <p14:creationId xmlns:p14="http://schemas.microsoft.com/office/powerpoint/2010/main" val="2493131917"/>
      </p:ext>
    </p:extLst>
  </p:cSld>
  <p:clrMapOvr>
    <a:masterClrMapping/>
  </p:clrMapOvr>
  <p:transition spd="slow">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1979712" y="118872"/>
            <a:ext cx="8013192" cy="1636776"/>
          </a:xfrm>
        </p:spPr>
        <p:txBody>
          <a:bodyPr>
            <a:noAutofit/>
          </a:bodyPr>
          <a:lstStyle/>
          <a:p>
            <a:pPr algn="ctr"/>
            <a:r>
              <a:rPr lang="ru-RU" sz="4500" dirty="0"/>
              <a:t>Спасибо за внимание:)</a:t>
            </a:r>
            <a:endParaRPr lang="en-US" sz="4500" dirty="0"/>
          </a:p>
        </p:txBody>
      </p:sp>
      <p:sp>
        <p:nvSpPr>
          <p:cNvPr id="3" name="TextBox 2"/>
          <p:cNvSpPr txBox="1"/>
          <p:nvPr/>
        </p:nvSpPr>
        <p:spPr>
          <a:xfrm>
            <a:off x="1259632" y="3861048"/>
            <a:ext cx="7416824" cy="1384995"/>
          </a:xfrm>
          <a:prstGeom prst="rect">
            <a:avLst/>
          </a:prstGeom>
          <a:noFill/>
        </p:spPr>
        <p:txBody>
          <a:bodyPr wrap="square" rtlCol="0">
            <a:spAutoFit/>
          </a:bodyPr>
          <a:lstStyle/>
          <a:p>
            <a:pPr algn="r">
              <a:spcBef>
                <a:spcPct val="0"/>
              </a:spcBef>
            </a:pPr>
            <a:r>
              <a:rPr lang="en-US" sz="2800" b="1" dirty="0">
                <a:solidFill>
                  <a:schemeClr val="accent1">
                    <a:satMod val="150000"/>
                  </a:schemeClr>
                </a:solidFill>
                <a:latin typeface="+mj-lt"/>
                <a:ea typeface="+mj-ea"/>
                <a:cs typeface="+mj-cs"/>
              </a:rPr>
              <a:t>Roman </a:t>
            </a:r>
            <a:r>
              <a:rPr lang="en-US" sz="2800" b="1" dirty="0" err="1">
                <a:solidFill>
                  <a:schemeClr val="accent1">
                    <a:satMod val="150000"/>
                  </a:schemeClr>
                </a:solidFill>
                <a:latin typeface="+mj-lt"/>
                <a:ea typeface="+mj-ea"/>
                <a:cs typeface="+mj-cs"/>
              </a:rPr>
              <a:t>Kalita</a:t>
            </a:r>
            <a:endParaRPr lang="en-US" sz="2800" b="1" dirty="0">
              <a:solidFill>
                <a:schemeClr val="accent1">
                  <a:satMod val="150000"/>
                </a:schemeClr>
              </a:solidFill>
              <a:latin typeface="+mj-lt"/>
              <a:ea typeface="+mj-ea"/>
              <a:cs typeface="+mj-cs"/>
            </a:endParaRPr>
          </a:p>
          <a:p>
            <a:pPr algn="r">
              <a:spcBef>
                <a:spcPct val="0"/>
              </a:spcBef>
            </a:pPr>
            <a:r>
              <a:rPr lang="en-US" sz="2800" b="1" dirty="0">
                <a:solidFill>
                  <a:schemeClr val="accent1">
                    <a:satMod val="150000"/>
                  </a:schemeClr>
                </a:solidFill>
                <a:latin typeface="+mj-lt"/>
                <a:ea typeface="+mj-ea"/>
                <a:cs typeface="+mj-cs"/>
              </a:rPr>
              <a:t>kalita.roman@gmail.com</a:t>
            </a:r>
          </a:p>
          <a:p>
            <a:pPr algn="r">
              <a:spcBef>
                <a:spcPct val="0"/>
              </a:spcBef>
            </a:pPr>
            <a:r>
              <a:rPr lang="en-US" sz="2800" b="1" dirty="0">
                <a:solidFill>
                  <a:schemeClr val="accent1">
                    <a:satMod val="150000"/>
                  </a:schemeClr>
                </a:solidFill>
                <a:latin typeface="+mj-lt"/>
                <a:ea typeface="+mj-ea"/>
                <a:cs typeface="+mj-cs"/>
              </a:rPr>
              <a:t>@</a:t>
            </a:r>
            <a:r>
              <a:rPr lang="en-US" sz="2800" b="1" dirty="0" err="1">
                <a:solidFill>
                  <a:schemeClr val="accent1">
                    <a:satMod val="150000"/>
                  </a:schemeClr>
                </a:solidFill>
                <a:latin typeface="+mj-lt"/>
                <a:ea typeface="+mj-ea"/>
                <a:cs typeface="+mj-cs"/>
              </a:rPr>
              <a:t>rkregfor</a:t>
            </a:r>
            <a:endParaRPr lang="uk-UA" sz="2800" b="1" dirty="0">
              <a:solidFill>
                <a:schemeClr val="accent1">
                  <a:satMod val="150000"/>
                </a:schemeClr>
              </a:solidFill>
              <a:latin typeface="+mj-lt"/>
              <a:ea typeface="+mj-ea"/>
              <a:cs typeface="+mj-cs"/>
            </a:endParaRPr>
          </a:p>
        </p:txBody>
      </p:sp>
    </p:spTree>
    <p:custDataLst>
      <p:tags r:id="rId1"/>
    </p:custDataLst>
    <p:extLst>
      <p:ext uri="{BB962C8B-B14F-4D97-AF65-F5344CB8AC3E}">
        <p14:creationId xmlns:p14="http://schemas.microsoft.com/office/powerpoint/2010/main" val="688077245"/>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Пул </a:t>
            </a:r>
            <a:r>
              <a:rPr lang="uk-UA" dirty="0" err="1" smtClean="0"/>
              <a:t>потоков</a:t>
            </a:r>
            <a:r>
              <a:rPr lang="uk-UA" dirty="0" smtClean="0"/>
              <a:t> в .</a:t>
            </a:r>
            <a:r>
              <a:rPr lang="en-US" dirty="0" smtClean="0"/>
              <a:t>NET 3.5</a:t>
            </a:r>
            <a:endParaRPr lang="uk-UA" dirty="0"/>
          </a:p>
        </p:txBody>
      </p:sp>
      <p:sp>
        <p:nvSpPr>
          <p:cNvPr id="4" name="Rectangle 15"/>
          <p:cNvSpPr/>
          <p:nvPr/>
        </p:nvSpPr>
        <p:spPr>
          <a:xfrm>
            <a:off x="1200200" y="2133600"/>
            <a:ext cx="7315200" cy="2209800"/>
          </a:xfrm>
          <a:prstGeom prst="roundRect">
            <a:avLst/>
          </a:prstGeom>
          <a:ln/>
        </p:spPr>
        <p:style>
          <a:lnRef idx="1">
            <a:schemeClr val="dk1"/>
          </a:lnRef>
          <a:fillRef idx="2">
            <a:schemeClr val="dk1"/>
          </a:fillRef>
          <a:effectRef idx="1">
            <a:schemeClr val="dk1"/>
          </a:effectRef>
          <a:fontRef idx="minor">
            <a:schemeClr val="dk1"/>
          </a:fontRef>
        </p:style>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dirty="0">
              <a:ln>
                <a:noFill/>
              </a:ln>
              <a:solidFill>
                <a:srgbClr val="FFFFFF"/>
              </a:solidFill>
              <a:effectLst/>
              <a:uLnTx/>
              <a:uFillTx/>
              <a:latin typeface="Consolas" pitchFamily="49" charset="0"/>
              <a:ea typeface="Calibri"/>
              <a:cs typeface="Times New Roman"/>
            </a:endParaRPr>
          </a:p>
        </p:txBody>
      </p:sp>
      <p:sp>
        <p:nvSpPr>
          <p:cNvPr id="5" name="Rectangle 14"/>
          <p:cNvSpPr/>
          <p:nvPr/>
        </p:nvSpPr>
        <p:spPr>
          <a:xfrm>
            <a:off x="1581200" y="2362200"/>
            <a:ext cx="1066800" cy="1524000"/>
          </a:xfrm>
          <a:prstGeom prst="rect">
            <a:avLst/>
          </a:prstGeom>
          <a:solidFill>
            <a:srgbClr val="5F779C"/>
          </a:solidFill>
          <a:ln w="38100" cap="flat" cmpd="sng" algn="ctr">
            <a:solidFill>
              <a:srgbClr val="FFFFFF"/>
            </a:solidFill>
            <a:prstDash val="solid"/>
          </a:ln>
          <a:effectLst>
            <a:outerShdw blurRad="50800" dist="38100" dir="5400000" rotWithShape="0">
              <a:srgbClr val="000000">
                <a:alpha val="43137"/>
              </a:srgbClr>
            </a:outerShdw>
          </a:effectLst>
        </p:spPr>
        <p:txBody>
          <a:bodyPr lIns="91429" tIns="45714" rIns="91429" bIns="4571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Segoe UI"/>
                <a:ea typeface="+mn-ea"/>
                <a:cs typeface="+mn-cs"/>
              </a:rPr>
              <a:t>Global Queue</a:t>
            </a:r>
            <a:endParaRPr kumimoji="0" lang="en-US" sz="1600" b="0" i="0" u="none" strike="noStrike" kern="0" cap="none" spc="0" normalizeH="0" baseline="0" noProof="0" dirty="0">
              <a:ln>
                <a:noFill/>
              </a:ln>
              <a:solidFill>
                <a:srgbClr val="FFFFFF"/>
              </a:solidFill>
              <a:effectLst/>
              <a:uLnTx/>
              <a:uFillTx/>
              <a:latin typeface="Segoe UI"/>
              <a:ea typeface="+mn-ea"/>
              <a:cs typeface="+mn-cs"/>
            </a:endParaRPr>
          </a:p>
        </p:txBody>
      </p:sp>
      <p:sp>
        <p:nvSpPr>
          <p:cNvPr id="6" name="Oval 16"/>
          <p:cNvSpPr/>
          <p:nvPr/>
        </p:nvSpPr>
        <p:spPr>
          <a:xfrm>
            <a:off x="1047800" y="4343400"/>
            <a:ext cx="2059132" cy="914400"/>
          </a:xfrm>
          <a:prstGeom prst="ellipse">
            <a:avLst/>
          </a:prstGeom>
          <a:solidFill>
            <a:srgbClr val="5F779C"/>
          </a:solidFill>
          <a:ln w="38100" cap="flat" cmpd="sng" algn="ctr">
            <a:solidFill>
              <a:srgbClr val="FFFFFF"/>
            </a:solidFill>
            <a:prstDash val="solid"/>
          </a:ln>
          <a:effectLst>
            <a:outerShdw blurRad="50800" dist="38100" dir="5400000" rotWithShape="0">
              <a:srgbClr val="000000">
                <a:alpha val="43137"/>
              </a:srgbClr>
            </a:outerShdw>
          </a:effectLst>
        </p:spPr>
        <p:txBody>
          <a:bodyPr lIns="91429" tIns="45714" rIns="91429" bIns="45714" rtlCol="0" anchor="ctr"/>
          <a:lstStyle/>
          <a:p>
            <a:pPr algn="ctr"/>
            <a:r>
              <a:rPr lang="en-US" sz="1600" kern="0" dirty="0">
                <a:solidFill>
                  <a:srgbClr val="FFFFFF"/>
                </a:solidFill>
                <a:latin typeface="Segoe UI"/>
              </a:rPr>
              <a:t>Program Thread</a:t>
            </a:r>
          </a:p>
        </p:txBody>
      </p:sp>
      <p:sp>
        <p:nvSpPr>
          <p:cNvPr id="7" name="Oval 19"/>
          <p:cNvSpPr/>
          <p:nvPr/>
        </p:nvSpPr>
        <p:spPr>
          <a:xfrm>
            <a:off x="6229400" y="3135719"/>
            <a:ext cx="1913659" cy="914400"/>
          </a:xfrm>
          <a:prstGeom prst="ellipse">
            <a:avLst/>
          </a:prstGeom>
          <a:solidFill>
            <a:srgbClr val="5F779C"/>
          </a:solidFill>
          <a:ln w="38100" cap="flat" cmpd="sng" algn="ctr">
            <a:solidFill>
              <a:srgbClr val="FFFFFF"/>
            </a:solidFill>
            <a:prstDash val="solid"/>
          </a:ln>
          <a:effectLst>
            <a:outerShdw blurRad="50800" dist="38100" dir="5400000" rotWithShape="0">
              <a:srgbClr val="000000">
                <a:alpha val="43137"/>
              </a:srgbClr>
            </a:outerShdw>
          </a:effectLst>
        </p:spPr>
        <p:txBody>
          <a:bodyPr lIns="91429" tIns="45714" rIns="91429" bIns="45714" rtlCol="0" anchor="ctr"/>
          <a:lstStyle/>
          <a:p>
            <a:pPr algn="ctr"/>
            <a:r>
              <a:rPr lang="en-US" sz="1600" kern="0" dirty="0">
                <a:solidFill>
                  <a:srgbClr val="FFFFFF"/>
                </a:solidFill>
                <a:latin typeface="Segoe UI"/>
              </a:rPr>
              <a:t>Worker Thread 1</a:t>
            </a:r>
          </a:p>
        </p:txBody>
      </p:sp>
      <p:sp>
        <p:nvSpPr>
          <p:cNvPr id="8" name="Oval 18"/>
          <p:cNvSpPr/>
          <p:nvPr/>
        </p:nvSpPr>
        <p:spPr>
          <a:xfrm>
            <a:off x="3596170" y="3124200"/>
            <a:ext cx="1913659" cy="914400"/>
          </a:xfrm>
          <a:prstGeom prst="ellipse">
            <a:avLst/>
          </a:prstGeom>
          <a:solidFill>
            <a:srgbClr val="5F779C"/>
          </a:solidFill>
          <a:ln w="38100" cap="flat" cmpd="sng" algn="ctr">
            <a:solidFill>
              <a:srgbClr val="FFFFFF"/>
            </a:solidFill>
            <a:prstDash val="solid"/>
          </a:ln>
          <a:effectLst>
            <a:outerShdw blurRad="50800" dist="38100" dir="5400000" rotWithShape="0">
              <a:srgbClr val="000000">
                <a:alpha val="43137"/>
              </a:srgbClr>
            </a:outerShdw>
          </a:effectLst>
        </p:spPr>
        <p:txBody>
          <a:bodyPr lIns="91429" tIns="45714" rIns="91429" bIns="45714" rtlCol="0" anchor="ctr"/>
          <a:lstStyle/>
          <a:p>
            <a:pPr algn="ctr"/>
            <a:r>
              <a:rPr lang="en-US" sz="1600" kern="0" dirty="0">
                <a:solidFill>
                  <a:srgbClr val="FFFFFF"/>
                </a:solidFill>
                <a:latin typeface="Segoe UI"/>
              </a:rPr>
              <a:t>Worker Thread 1</a:t>
            </a:r>
          </a:p>
        </p:txBody>
      </p:sp>
      <p:sp>
        <p:nvSpPr>
          <p:cNvPr id="9" name="TextBox 26"/>
          <p:cNvSpPr txBox="1"/>
          <p:nvPr/>
        </p:nvSpPr>
        <p:spPr>
          <a:xfrm>
            <a:off x="5696000" y="3314864"/>
            <a:ext cx="381000" cy="369320"/>
          </a:xfrm>
          <a:prstGeom prst="rect">
            <a:avLst/>
          </a:prstGeom>
          <a:noFill/>
        </p:spPr>
        <p:txBody>
          <a:bodyPr wrap="square" lIns="91429" tIns="45714" rIns="91429" bIns="45714"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glow rad="63500">
                    <a:srgbClr val="AA534A">
                      <a:satMod val="175000"/>
                      <a:alpha val="40000"/>
                    </a:srgbClr>
                  </a:glow>
                </a:effectLst>
                <a:uLnTx/>
                <a:uFillTx/>
              </a:rPr>
              <a:t>…</a:t>
            </a:r>
            <a:endParaRPr kumimoji="0" lang="en-US" sz="1800" b="0" i="0" u="none" strike="noStrike" kern="0" cap="none" spc="0" normalizeH="0" baseline="0" noProof="0" dirty="0">
              <a:ln>
                <a:noFill/>
              </a:ln>
              <a:solidFill>
                <a:sysClr val="windowText" lastClr="000000"/>
              </a:solidFill>
              <a:effectLst>
                <a:glow rad="63500">
                  <a:srgbClr val="AA534A">
                    <a:satMod val="175000"/>
                    <a:alpha val="40000"/>
                  </a:srgbClr>
                </a:glow>
              </a:effectLst>
              <a:uLnTx/>
              <a:uFillTx/>
            </a:endParaRPr>
          </a:p>
        </p:txBody>
      </p:sp>
      <p:sp>
        <p:nvSpPr>
          <p:cNvPr id="10" name="Curved Down Arrow 27"/>
          <p:cNvSpPr/>
          <p:nvPr/>
        </p:nvSpPr>
        <p:spPr bwMode="auto">
          <a:xfrm>
            <a:off x="1041288" y="4343400"/>
            <a:ext cx="2199921" cy="470076"/>
          </a:xfrm>
          <a:prstGeom prst="curvedDownArrow">
            <a:avLst>
              <a:gd name="adj1" fmla="val 25000"/>
              <a:gd name="adj2" fmla="val 48852"/>
              <a:gd name="adj3" fmla="val 25000"/>
            </a:avLst>
          </a:prstGeom>
          <a:solidFill>
            <a:srgbClr val="FFFFFF"/>
          </a:solidFill>
          <a:ln w="9525" cap="flat" cmpd="sng" algn="ctr">
            <a:solidFill>
              <a:srgbClr val="7D706D">
                <a:shade val="80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solidFill>
                <a:srgbClr val="FFFFFF"/>
              </a:solidFill>
              <a:effectLst/>
              <a:uLnTx/>
              <a:uFillTx/>
              <a:latin typeface="Segoe UI"/>
              <a:ea typeface="+mn-ea"/>
              <a:cs typeface="+mn-cs"/>
            </a:endParaRPr>
          </a:p>
        </p:txBody>
      </p:sp>
      <p:sp>
        <p:nvSpPr>
          <p:cNvPr id="11" name="Curved Down Arrow 28"/>
          <p:cNvSpPr/>
          <p:nvPr/>
        </p:nvSpPr>
        <p:spPr bwMode="auto">
          <a:xfrm flipH="1" flipV="1">
            <a:off x="971600" y="4809279"/>
            <a:ext cx="2199921" cy="448521"/>
          </a:xfrm>
          <a:prstGeom prst="curvedDownArrow">
            <a:avLst>
              <a:gd name="adj1" fmla="val 25000"/>
              <a:gd name="adj2" fmla="val 48852"/>
              <a:gd name="adj3" fmla="val 25000"/>
            </a:avLst>
          </a:prstGeom>
          <a:solidFill>
            <a:srgbClr val="FFFFFF"/>
          </a:solidFill>
          <a:ln w="9525" cap="flat" cmpd="sng" algn="ctr">
            <a:solidFill>
              <a:srgbClr val="7D706D">
                <a:shade val="80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solidFill>
                <a:srgbClr val="FFFFFF"/>
              </a:solidFill>
              <a:effectLst/>
              <a:uLnTx/>
              <a:uFillTx/>
              <a:latin typeface="Segoe UI"/>
              <a:ea typeface="+mn-ea"/>
              <a:cs typeface="+mn-cs"/>
            </a:endParaRPr>
          </a:p>
        </p:txBody>
      </p:sp>
      <p:sp>
        <p:nvSpPr>
          <p:cNvPr id="12" name="Curved Down Arrow 29"/>
          <p:cNvSpPr/>
          <p:nvPr/>
        </p:nvSpPr>
        <p:spPr bwMode="auto">
          <a:xfrm>
            <a:off x="3500952" y="3117111"/>
            <a:ext cx="2199921" cy="470076"/>
          </a:xfrm>
          <a:prstGeom prst="curvedDownArrow">
            <a:avLst>
              <a:gd name="adj1" fmla="val 25000"/>
              <a:gd name="adj2" fmla="val 48852"/>
              <a:gd name="adj3" fmla="val 25000"/>
            </a:avLst>
          </a:prstGeom>
          <a:solidFill>
            <a:srgbClr val="FFFFFF"/>
          </a:solidFill>
          <a:ln w="9525" cap="flat" cmpd="sng" algn="ctr">
            <a:solidFill>
              <a:srgbClr val="7D706D">
                <a:shade val="80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solidFill>
                <a:srgbClr val="FFFFFF"/>
              </a:solidFill>
              <a:effectLst/>
              <a:uLnTx/>
              <a:uFillTx/>
              <a:latin typeface="Segoe UI"/>
              <a:ea typeface="+mn-ea"/>
              <a:cs typeface="+mn-cs"/>
            </a:endParaRPr>
          </a:p>
        </p:txBody>
      </p:sp>
      <p:sp>
        <p:nvSpPr>
          <p:cNvPr id="13" name="Curved Down Arrow 30"/>
          <p:cNvSpPr/>
          <p:nvPr/>
        </p:nvSpPr>
        <p:spPr bwMode="auto">
          <a:xfrm flipH="1" flipV="1">
            <a:off x="3431264" y="3582990"/>
            <a:ext cx="2199921" cy="448521"/>
          </a:xfrm>
          <a:prstGeom prst="curvedDownArrow">
            <a:avLst>
              <a:gd name="adj1" fmla="val 25000"/>
              <a:gd name="adj2" fmla="val 48852"/>
              <a:gd name="adj3" fmla="val 25000"/>
            </a:avLst>
          </a:prstGeom>
          <a:solidFill>
            <a:srgbClr val="FFFFFF"/>
          </a:solidFill>
          <a:ln w="9525" cap="flat" cmpd="sng" algn="ctr">
            <a:solidFill>
              <a:srgbClr val="7D706D">
                <a:shade val="80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solidFill>
                <a:srgbClr val="FFFFFF"/>
              </a:solidFill>
              <a:effectLst/>
              <a:uLnTx/>
              <a:uFillTx/>
              <a:latin typeface="Segoe UI"/>
              <a:ea typeface="+mn-ea"/>
              <a:cs typeface="+mn-cs"/>
            </a:endParaRPr>
          </a:p>
        </p:txBody>
      </p:sp>
      <p:sp>
        <p:nvSpPr>
          <p:cNvPr id="14" name="Curved Down Arrow 31"/>
          <p:cNvSpPr/>
          <p:nvPr/>
        </p:nvSpPr>
        <p:spPr bwMode="auto">
          <a:xfrm>
            <a:off x="6121708" y="3138377"/>
            <a:ext cx="2199921" cy="470076"/>
          </a:xfrm>
          <a:prstGeom prst="curvedDownArrow">
            <a:avLst>
              <a:gd name="adj1" fmla="val 25000"/>
              <a:gd name="adj2" fmla="val 48852"/>
              <a:gd name="adj3" fmla="val 25000"/>
            </a:avLst>
          </a:prstGeom>
          <a:solidFill>
            <a:srgbClr val="FFFFFF"/>
          </a:solidFill>
          <a:ln w="9525" cap="flat" cmpd="sng" algn="ctr">
            <a:solidFill>
              <a:srgbClr val="7D706D">
                <a:shade val="80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solidFill>
                <a:srgbClr val="FFFFFF"/>
              </a:solidFill>
              <a:effectLst/>
              <a:uLnTx/>
              <a:uFillTx/>
              <a:latin typeface="Segoe UI"/>
              <a:ea typeface="+mn-ea"/>
              <a:cs typeface="+mn-cs"/>
            </a:endParaRPr>
          </a:p>
        </p:txBody>
      </p:sp>
      <p:sp>
        <p:nvSpPr>
          <p:cNvPr id="15" name="Curved Down Arrow 32"/>
          <p:cNvSpPr/>
          <p:nvPr/>
        </p:nvSpPr>
        <p:spPr bwMode="auto">
          <a:xfrm flipH="1" flipV="1">
            <a:off x="6052020" y="3604256"/>
            <a:ext cx="2199921" cy="448521"/>
          </a:xfrm>
          <a:prstGeom prst="curvedDownArrow">
            <a:avLst>
              <a:gd name="adj1" fmla="val 25000"/>
              <a:gd name="adj2" fmla="val 48852"/>
              <a:gd name="adj3" fmla="val 25000"/>
            </a:avLst>
          </a:prstGeom>
          <a:solidFill>
            <a:srgbClr val="FFFFFF"/>
          </a:solidFill>
          <a:ln w="9525" cap="flat" cmpd="sng" algn="ctr">
            <a:solidFill>
              <a:srgbClr val="7D706D">
                <a:shade val="80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solidFill>
                <a:srgbClr val="FFFFFF"/>
              </a:solidFill>
              <a:effectLst/>
              <a:uLnTx/>
              <a:uFillTx/>
              <a:latin typeface="Segoe UI"/>
              <a:ea typeface="+mn-ea"/>
              <a:cs typeface="+mn-cs"/>
            </a:endParaRPr>
          </a:p>
        </p:txBody>
      </p:sp>
      <p:sp>
        <p:nvSpPr>
          <p:cNvPr id="16" name="Rectangle 21"/>
          <p:cNvSpPr/>
          <p:nvPr/>
        </p:nvSpPr>
        <p:spPr>
          <a:xfrm>
            <a:off x="1657400" y="4343400"/>
            <a:ext cx="914400" cy="381000"/>
          </a:xfrm>
          <a:prstGeom prst="rect">
            <a:avLst/>
          </a:prstGeom>
          <a:gradFill rotWithShape="1">
            <a:gsLst>
              <a:gs pos="0">
                <a:srgbClr val="C3D69B">
                  <a:shade val="58000"/>
                  <a:satMod val="150000"/>
                </a:srgbClr>
              </a:gs>
              <a:gs pos="72000">
                <a:srgbClr val="C3D69B">
                  <a:tint val="90000"/>
                  <a:satMod val="135000"/>
                </a:srgbClr>
              </a:gs>
              <a:gs pos="100000">
                <a:srgbClr val="C3D69B">
                  <a:tint val="80000"/>
                  <a:satMod val="155000"/>
                </a:srgbClr>
              </a:gs>
            </a:gsLst>
            <a:lin ang="16200000" scaled="0"/>
          </a:gradFill>
          <a:ln>
            <a:noFill/>
          </a:ln>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p:spPr>
        <p:txBody>
          <a:bodyPr lIns="91429" tIns="45714" rIns="91429" bIns="4571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Segoe UI"/>
                <a:ea typeface="+mn-ea"/>
                <a:cs typeface="+mn-cs"/>
              </a:rPr>
              <a:t>Item 1</a:t>
            </a: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7" name="Rectangle 23"/>
          <p:cNvSpPr/>
          <p:nvPr/>
        </p:nvSpPr>
        <p:spPr>
          <a:xfrm>
            <a:off x="1657400" y="4495800"/>
            <a:ext cx="914400" cy="381000"/>
          </a:xfrm>
          <a:prstGeom prst="rect">
            <a:avLst/>
          </a:prstGeom>
          <a:gradFill rotWithShape="1">
            <a:gsLst>
              <a:gs pos="0">
                <a:srgbClr val="C3D69B">
                  <a:shade val="58000"/>
                  <a:satMod val="150000"/>
                </a:srgbClr>
              </a:gs>
              <a:gs pos="72000">
                <a:srgbClr val="C3D69B">
                  <a:tint val="90000"/>
                  <a:satMod val="135000"/>
                </a:srgbClr>
              </a:gs>
              <a:gs pos="100000">
                <a:srgbClr val="C3D69B">
                  <a:tint val="80000"/>
                  <a:satMod val="155000"/>
                </a:srgbClr>
              </a:gs>
            </a:gsLst>
            <a:lin ang="16200000" scaled="0"/>
          </a:gradFill>
          <a:ln>
            <a:noFill/>
          </a:ln>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p:spPr>
        <p:txBody>
          <a:bodyPr lIns="91429" tIns="45714" rIns="91429" bIns="4571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Segoe UI"/>
                <a:ea typeface="+mn-ea"/>
                <a:cs typeface="+mn-cs"/>
              </a:rPr>
              <a:t>Item 2</a:t>
            </a: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8" name="Rectangle 20"/>
          <p:cNvSpPr/>
          <p:nvPr/>
        </p:nvSpPr>
        <p:spPr>
          <a:xfrm>
            <a:off x="1657400" y="4648200"/>
            <a:ext cx="914400" cy="381000"/>
          </a:xfrm>
          <a:prstGeom prst="rect">
            <a:avLst/>
          </a:prstGeom>
          <a:gradFill rotWithShape="1">
            <a:gsLst>
              <a:gs pos="0">
                <a:srgbClr val="C3D69B">
                  <a:shade val="58000"/>
                  <a:satMod val="150000"/>
                </a:srgbClr>
              </a:gs>
              <a:gs pos="72000">
                <a:srgbClr val="C3D69B">
                  <a:tint val="90000"/>
                  <a:satMod val="135000"/>
                </a:srgbClr>
              </a:gs>
              <a:gs pos="100000">
                <a:srgbClr val="C3D69B">
                  <a:tint val="80000"/>
                  <a:satMod val="155000"/>
                </a:srgbClr>
              </a:gs>
            </a:gsLst>
            <a:lin ang="16200000" scaled="0"/>
          </a:gradFill>
          <a:ln>
            <a:noFill/>
          </a:ln>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p:spPr>
        <p:txBody>
          <a:bodyPr lIns="91429" tIns="45714" rIns="91429" bIns="4571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Segoe UI"/>
                <a:ea typeface="+mn-ea"/>
                <a:cs typeface="+mn-cs"/>
              </a:rPr>
              <a:t>Item 3</a:t>
            </a: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9" name="Rectangle 22"/>
          <p:cNvSpPr/>
          <p:nvPr/>
        </p:nvSpPr>
        <p:spPr>
          <a:xfrm>
            <a:off x="4476800" y="3733800"/>
            <a:ext cx="914400" cy="381000"/>
          </a:xfrm>
          <a:prstGeom prst="rect">
            <a:avLst/>
          </a:prstGeom>
          <a:gradFill rotWithShape="1">
            <a:gsLst>
              <a:gs pos="0">
                <a:srgbClr val="C3D69B">
                  <a:shade val="58000"/>
                  <a:satMod val="150000"/>
                </a:srgbClr>
              </a:gs>
              <a:gs pos="72000">
                <a:srgbClr val="C3D69B">
                  <a:tint val="90000"/>
                  <a:satMod val="135000"/>
                </a:srgbClr>
              </a:gs>
              <a:gs pos="100000">
                <a:srgbClr val="C3D69B">
                  <a:tint val="80000"/>
                  <a:satMod val="155000"/>
                </a:srgbClr>
              </a:gs>
            </a:gsLst>
            <a:lin ang="16200000" scaled="0"/>
          </a:gradFill>
          <a:ln>
            <a:noFill/>
          </a:ln>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p:spPr>
        <p:txBody>
          <a:bodyPr lIns="91429" tIns="45714" rIns="91429" bIns="4571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Segoe UI"/>
                <a:ea typeface="+mn-ea"/>
                <a:cs typeface="+mn-cs"/>
              </a:rPr>
              <a:t>Item 4</a:t>
            </a: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20" name="Rectangle 24"/>
          <p:cNvSpPr/>
          <p:nvPr/>
        </p:nvSpPr>
        <p:spPr>
          <a:xfrm>
            <a:off x="4553000" y="3810000"/>
            <a:ext cx="914400" cy="381000"/>
          </a:xfrm>
          <a:prstGeom prst="rect">
            <a:avLst/>
          </a:prstGeom>
          <a:gradFill rotWithShape="1">
            <a:gsLst>
              <a:gs pos="0">
                <a:srgbClr val="C3D69B">
                  <a:shade val="58000"/>
                  <a:satMod val="150000"/>
                </a:srgbClr>
              </a:gs>
              <a:gs pos="72000">
                <a:srgbClr val="C3D69B">
                  <a:tint val="90000"/>
                  <a:satMod val="135000"/>
                </a:srgbClr>
              </a:gs>
              <a:gs pos="100000">
                <a:srgbClr val="C3D69B">
                  <a:tint val="80000"/>
                  <a:satMod val="155000"/>
                </a:srgbClr>
              </a:gs>
            </a:gsLst>
            <a:lin ang="16200000" scaled="0"/>
          </a:gradFill>
          <a:ln>
            <a:noFill/>
          </a:ln>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p:spPr>
        <p:txBody>
          <a:bodyPr lIns="91429" tIns="45714" rIns="91429" bIns="4571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Segoe UI"/>
                <a:ea typeface="+mn-ea"/>
                <a:cs typeface="+mn-cs"/>
              </a:rPr>
              <a:t>Item 5</a:t>
            </a: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21" name="Rectangle 25"/>
          <p:cNvSpPr/>
          <p:nvPr/>
        </p:nvSpPr>
        <p:spPr>
          <a:xfrm>
            <a:off x="1657400" y="4800600"/>
            <a:ext cx="914400" cy="381000"/>
          </a:xfrm>
          <a:prstGeom prst="rect">
            <a:avLst/>
          </a:prstGeom>
          <a:gradFill rotWithShape="1">
            <a:gsLst>
              <a:gs pos="0">
                <a:srgbClr val="C3D69B">
                  <a:shade val="58000"/>
                  <a:satMod val="150000"/>
                </a:srgbClr>
              </a:gs>
              <a:gs pos="72000">
                <a:srgbClr val="C3D69B">
                  <a:tint val="90000"/>
                  <a:satMod val="135000"/>
                </a:srgbClr>
              </a:gs>
              <a:gs pos="100000">
                <a:srgbClr val="C3D69B">
                  <a:tint val="80000"/>
                  <a:satMod val="155000"/>
                </a:srgbClr>
              </a:gs>
            </a:gsLst>
            <a:lin ang="16200000" scaled="0"/>
          </a:gradFill>
          <a:ln>
            <a:noFill/>
          </a:ln>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p:spPr>
        <p:txBody>
          <a:bodyPr lIns="91429" tIns="45714" rIns="91429" bIns="4571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Segoe UI"/>
                <a:ea typeface="+mn-ea"/>
                <a:cs typeface="+mn-cs"/>
              </a:rPr>
              <a:t>Item 6</a:t>
            </a: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23" name="TextBox 22"/>
          <p:cNvSpPr txBox="1"/>
          <p:nvPr/>
        </p:nvSpPr>
        <p:spPr>
          <a:xfrm>
            <a:off x="755576" y="5589240"/>
            <a:ext cx="7919827" cy="923330"/>
          </a:xfrm>
          <a:prstGeom prst="rect">
            <a:avLst/>
          </a:prstGeom>
          <a:noFill/>
        </p:spPr>
        <p:txBody>
          <a:bodyPr wrap="square" rtlCol="0">
            <a:spAutoFit/>
          </a:bodyPr>
          <a:lstStyle/>
          <a:p>
            <a:pPr marL="285750" indent="-285750">
              <a:buFont typeface="Arial" pitchFamily="34" charset="0"/>
              <a:buChar char="•"/>
            </a:pPr>
            <a:r>
              <a:rPr lang="ru-RU" dirty="0" smtClean="0"/>
              <a:t>При создании множества потоков все они обращаются в глобальную очередь за потоками – результат накладные расходы</a:t>
            </a:r>
          </a:p>
          <a:p>
            <a:pPr marL="285750" indent="-285750">
              <a:buFont typeface="Arial" pitchFamily="34" charset="0"/>
              <a:buChar char="•"/>
            </a:pPr>
            <a:r>
              <a:rPr lang="ru-RU" dirty="0" smtClean="0"/>
              <a:t>И возникает все больше и больше блокировок</a:t>
            </a:r>
            <a:endParaRPr lang="uk-UA" dirty="0"/>
          </a:p>
        </p:txBody>
      </p:sp>
    </p:spTree>
    <p:extLst>
      <p:ext uri="{BB962C8B-B14F-4D97-AF65-F5344CB8AC3E}">
        <p14:creationId xmlns:p14="http://schemas.microsoft.com/office/powerpoint/2010/main" val="415476541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64" presetClass="path" presetSubtype="0" accel="50000" decel="50000" fill="hold" grpId="1" nodeType="withEffect">
                                  <p:stCondLst>
                                    <p:cond delay="0"/>
                                  </p:stCondLst>
                                  <p:childTnLst>
                                    <p:animMotion origin="layout" path="M -3.33333E-6 4.6346E-6 L -3.33333E-6 -0.27198 " pathEditMode="relative" rAng="0" ptsTypes="AA">
                                      <p:cBhvr>
                                        <p:cTn id="8" dur="500" fill="hold"/>
                                        <p:tgtEl>
                                          <p:spTgt spid="16"/>
                                        </p:tgtEl>
                                        <p:attrNameLst>
                                          <p:attrName>ppt_x</p:attrName>
                                          <p:attrName>ppt_y</p:attrName>
                                        </p:attrNameLst>
                                      </p:cBhvr>
                                      <p:rCtr x="0" y="-136"/>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64" presetClass="path" presetSubtype="0" accel="50000" decel="50000" fill="hold" grpId="1" nodeType="withEffect">
                                  <p:stCondLst>
                                    <p:cond delay="0"/>
                                  </p:stCondLst>
                                  <p:childTnLst>
                                    <p:animMotion origin="layout" path="M -3.33333E-6 0.0111 L -3.33333E-6 -0.22757 " pathEditMode="relative" rAng="0" ptsTypes="AA">
                                      <p:cBhvr>
                                        <p:cTn id="14" dur="500" fill="hold"/>
                                        <p:tgtEl>
                                          <p:spTgt spid="17"/>
                                        </p:tgtEl>
                                        <p:attrNameLst>
                                          <p:attrName>ppt_x</p:attrName>
                                          <p:attrName>ppt_y</p:attrName>
                                        </p:attrNameLst>
                                      </p:cBhvr>
                                      <p:rCtr x="0" y="-119"/>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64" presetClass="path" presetSubtype="0" accel="50000" decel="50000" fill="hold" grpId="1" nodeType="withEffect">
                                  <p:stCondLst>
                                    <p:cond delay="0"/>
                                  </p:stCondLst>
                                  <p:childTnLst>
                                    <p:animMotion origin="layout" path="M -3.33333E-6 1.30435E-6 L -3.33333E-6 -0.17206 " pathEditMode="relative" rAng="0" ptsTypes="AA">
                                      <p:cBhvr>
                                        <p:cTn id="20" dur="500" fill="hold"/>
                                        <p:tgtEl>
                                          <p:spTgt spid="18"/>
                                        </p:tgtEl>
                                        <p:attrNameLst>
                                          <p:attrName>ppt_x</p:attrName>
                                          <p:attrName>ppt_y</p:attrName>
                                        </p:attrNameLst>
                                      </p:cBhvr>
                                      <p:rCtr x="0" y="-86"/>
                                    </p:animMotion>
                                  </p:childTnLst>
                                </p:cTn>
                              </p:par>
                            </p:childTnLst>
                          </p:cTn>
                        </p:par>
                      </p:childTnLst>
                    </p:cTn>
                  </p:par>
                  <p:par>
                    <p:cTn id="21" fill="hold">
                      <p:stCondLst>
                        <p:cond delay="indefinite"/>
                      </p:stCondLst>
                      <p:childTnLst>
                        <p:par>
                          <p:cTn id="22" fill="hold">
                            <p:stCondLst>
                              <p:cond delay="0"/>
                            </p:stCondLst>
                            <p:childTnLst>
                              <p:par>
                                <p:cTn id="23" presetID="49" presetClass="path" presetSubtype="0" accel="50000" decel="50000" fill="hold" grpId="2" nodeType="clickEffect">
                                  <p:stCondLst>
                                    <p:cond delay="0"/>
                                  </p:stCondLst>
                                  <p:childTnLst>
                                    <p:animMotion origin="layout" path="M -3.33333E-6 -0.27198 L 0.26667 -0.09436 " pathEditMode="relative" rAng="0" ptsTypes="AA">
                                      <p:cBhvr>
                                        <p:cTn id="24" dur="500" fill="hold"/>
                                        <p:tgtEl>
                                          <p:spTgt spid="16"/>
                                        </p:tgtEl>
                                        <p:attrNameLst>
                                          <p:attrName>ppt_x</p:attrName>
                                          <p:attrName>ppt_y</p:attrName>
                                        </p:attrNameLst>
                                      </p:cBhvr>
                                      <p:rCtr x="133" y="89"/>
                                    </p:animMotion>
                                  </p:childTnLst>
                                </p:cTn>
                              </p:par>
                              <p:par>
                                <p:cTn id="25" presetID="64" presetClass="path" presetSubtype="0" accel="50000" decel="50000" fill="hold" grpId="2" nodeType="withEffect">
                                  <p:stCondLst>
                                    <p:cond delay="0"/>
                                  </p:stCondLst>
                                  <p:childTnLst>
                                    <p:animMotion origin="layout" path="M -3.33333E-6 -0.22757 L -3.33333E-6 -0.29418 " pathEditMode="relative" rAng="0" ptsTypes="AA">
                                      <p:cBhvr>
                                        <p:cTn id="26" dur="500" fill="hold"/>
                                        <p:tgtEl>
                                          <p:spTgt spid="17"/>
                                        </p:tgtEl>
                                        <p:attrNameLst>
                                          <p:attrName>ppt_x</p:attrName>
                                          <p:attrName>ppt_y</p:attrName>
                                        </p:attrNameLst>
                                      </p:cBhvr>
                                      <p:rCtr x="0" y="-33"/>
                                    </p:animMotion>
                                  </p:childTnLst>
                                </p:cTn>
                              </p:par>
                              <p:par>
                                <p:cTn id="27" presetID="64" presetClass="path" presetSubtype="0" accel="50000" decel="50000" fill="hold" grpId="2" nodeType="withEffect">
                                  <p:stCondLst>
                                    <p:cond delay="0"/>
                                  </p:stCondLst>
                                  <p:childTnLst>
                                    <p:animMotion origin="layout" path="M -3.33333E-6 -0.17206 L -3.33333E-6 -0.24977 " pathEditMode="relative" rAng="0" ptsTypes="AA">
                                      <p:cBhvr>
                                        <p:cTn id="28" dur="500" fill="hold"/>
                                        <p:tgtEl>
                                          <p:spTgt spid="18"/>
                                        </p:tgtEl>
                                        <p:attrNameLst>
                                          <p:attrName>ppt_x</p:attrName>
                                          <p:attrName>ppt_y</p:attrName>
                                        </p:attrNameLst>
                                      </p:cBhvr>
                                      <p:rCtr x="0" y="-39"/>
                                    </p:animMotion>
                                  </p:childTnLst>
                                </p:cTn>
                              </p:par>
                            </p:childTnLst>
                          </p:cTn>
                        </p:par>
                      </p:childTnLst>
                    </p:cTn>
                  </p:par>
                  <p:par>
                    <p:cTn id="29" fill="hold">
                      <p:stCondLst>
                        <p:cond delay="indefinite"/>
                      </p:stCondLst>
                      <p:childTnLst>
                        <p:par>
                          <p:cTn id="30" fill="hold">
                            <p:stCondLst>
                              <p:cond delay="0"/>
                            </p:stCondLst>
                            <p:childTnLst>
                              <p:par>
                                <p:cTn id="31" presetID="49" presetClass="path" presetSubtype="0" accel="50000" decel="50000" fill="hold" grpId="3" nodeType="clickEffect">
                                  <p:stCondLst>
                                    <p:cond delay="0"/>
                                  </p:stCondLst>
                                  <p:childTnLst>
                                    <p:animMotion origin="layout" path="M -3.33333E-6 -0.29418 L 0.56667 -0.11656 " pathEditMode="relative" rAng="0" ptsTypes="AA">
                                      <p:cBhvr>
                                        <p:cTn id="32" dur="500" fill="hold"/>
                                        <p:tgtEl>
                                          <p:spTgt spid="17"/>
                                        </p:tgtEl>
                                        <p:attrNameLst>
                                          <p:attrName>ppt_x</p:attrName>
                                          <p:attrName>ppt_y</p:attrName>
                                        </p:attrNameLst>
                                      </p:cBhvr>
                                      <p:rCtr x="283" y="89"/>
                                    </p:animMotion>
                                  </p:childTnLst>
                                </p:cTn>
                              </p:par>
                              <p:par>
                                <p:cTn id="33" presetID="64" presetClass="path" presetSubtype="0" accel="50000" decel="50000" fill="hold" grpId="3" nodeType="withEffect">
                                  <p:stCondLst>
                                    <p:cond delay="0"/>
                                  </p:stCondLst>
                                  <p:childTnLst>
                                    <p:animMotion origin="layout" path="M -3.33333E-6 -0.24977 L -3.33333E-6 -0.31638 " pathEditMode="relative" rAng="0" ptsTypes="AA">
                                      <p:cBhvr>
                                        <p:cTn id="34" dur="500" fill="hold"/>
                                        <p:tgtEl>
                                          <p:spTgt spid="18"/>
                                        </p:tgtEl>
                                        <p:attrNameLst>
                                          <p:attrName>ppt_x</p:attrName>
                                          <p:attrName>ppt_y</p:attrName>
                                        </p:attrNameLst>
                                      </p:cBhvr>
                                      <p:rCtr x="0" y="-33"/>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56" presetClass="path" presetSubtype="0" accel="50000" decel="50000" fill="hold" grpId="1" nodeType="withEffect">
                                  <p:stCondLst>
                                    <p:cond delay="0"/>
                                  </p:stCondLst>
                                  <p:childTnLst>
                                    <p:animMotion origin="layout" path="M 3.33333E-6 1.71138E-6 L -0.30834 -0.11101 " pathEditMode="relative" rAng="0" ptsTypes="AA">
                                      <p:cBhvr>
                                        <p:cTn id="40" dur="500" fill="hold"/>
                                        <p:tgtEl>
                                          <p:spTgt spid="19"/>
                                        </p:tgtEl>
                                        <p:attrNameLst>
                                          <p:attrName>ppt_x</p:attrName>
                                          <p:attrName>ppt_y</p:attrName>
                                        </p:attrNameLst>
                                      </p:cBhvr>
                                      <p:rCtr x="-154" y="-56"/>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56" presetClass="path" presetSubtype="0" accel="50000" decel="50000" fill="hold" grpId="1" nodeType="withEffect">
                                  <p:stCondLst>
                                    <p:cond delay="0"/>
                                  </p:stCondLst>
                                  <p:childTnLst>
                                    <p:animMotion origin="layout" path="M 0 4.62535E-7 L -0.31667 -0.04995 " pathEditMode="relative" rAng="0" ptsTypes="AA">
                                      <p:cBhvr>
                                        <p:cTn id="46" dur="500" fill="hold"/>
                                        <p:tgtEl>
                                          <p:spTgt spid="20"/>
                                        </p:tgtEl>
                                        <p:attrNameLst>
                                          <p:attrName>ppt_x</p:attrName>
                                          <p:attrName>ppt_y</p:attrName>
                                        </p:attrNameLst>
                                      </p:cBhvr>
                                      <p:rCtr x="-158" y="-25"/>
                                    </p:animMotion>
                                  </p:childTnLst>
                                </p:cTn>
                              </p:par>
                            </p:childTnLst>
                          </p:cTn>
                        </p:par>
                      </p:childTnLst>
                    </p:cTn>
                  </p:par>
                  <p:par>
                    <p:cTn id="47" fill="hold">
                      <p:stCondLst>
                        <p:cond delay="indefinite"/>
                      </p:stCondLst>
                      <p:childTnLst>
                        <p:par>
                          <p:cTn id="48" fill="hold">
                            <p:stCondLst>
                              <p:cond delay="0"/>
                            </p:stCondLst>
                            <p:childTnLst>
                              <p:par>
                                <p:cTn id="49" presetID="9" presetClass="exit" presetSubtype="0" fill="hold" grpId="3" nodeType="clickEffect">
                                  <p:stCondLst>
                                    <p:cond delay="0"/>
                                  </p:stCondLst>
                                  <p:childTnLst>
                                    <p:animEffect transition="out" filter="dissolve">
                                      <p:cBhvr>
                                        <p:cTn id="50" dur="500"/>
                                        <p:tgtEl>
                                          <p:spTgt spid="16"/>
                                        </p:tgtEl>
                                      </p:cBhvr>
                                    </p:animEffect>
                                    <p:set>
                                      <p:cBhvr>
                                        <p:cTn id="51" dur="1" fill="hold">
                                          <p:stCondLst>
                                            <p:cond delay="499"/>
                                          </p:stCondLst>
                                        </p:cTn>
                                        <p:tgtEl>
                                          <p:spTgt spid="16"/>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49" presetClass="path" presetSubtype="0" accel="50000" decel="50000" fill="hold" grpId="4" nodeType="clickEffect">
                                  <p:stCondLst>
                                    <p:cond delay="0"/>
                                  </p:stCondLst>
                                  <p:childTnLst>
                                    <p:animMotion origin="layout" path="M -3.33333E-6 -0.31638 L 0.275 -0.13876 " pathEditMode="relative" rAng="0" ptsTypes="AA">
                                      <p:cBhvr>
                                        <p:cTn id="55" dur="500" fill="hold"/>
                                        <p:tgtEl>
                                          <p:spTgt spid="18"/>
                                        </p:tgtEl>
                                        <p:attrNameLst>
                                          <p:attrName>ppt_x</p:attrName>
                                          <p:attrName>ppt_y</p:attrName>
                                        </p:attrNameLst>
                                      </p:cBhvr>
                                      <p:rCtr x="138" y="89"/>
                                    </p:animMotion>
                                  </p:childTnLst>
                                </p:cTn>
                              </p:par>
                              <p:par>
                                <p:cTn id="56" presetID="64" presetClass="path" presetSubtype="0" accel="50000" decel="50000" fill="hold" grpId="2" nodeType="withEffect">
                                  <p:stCondLst>
                                    <p:cond delay="0"/>
                                  </p:stCondLst>
                                  <p:childTnLst>
                                    <p:animMotion origin="layout" path="M -0.30834 -0.11656 L -0.30834 -0.19427 " pathEditMode="relative" rAng="0" ptsTypes="AA">
                                      <p:cBhvr>
                                        <p:cTn id="57" dur="500" fill="hold"/>
                                        <p:tgtEl>
                                          <p:spTgt spid="19"/>
                                        </p:tgtEl>
                                        <p:attrNameLst>
                                          <p:attrName>ppt_x</p:attrName>
                                          <p:attrName>ppt_y</p:attrName>
                                        </p:attrNameLst>
                                      </p:cBhvr>
                                      <p:rCtr x="0" y="-39"/>
                                    </p:animMotion>
                                  </p:childTnLst>
                                </p:cTn>
                              </p:par>
                              <p:par>
                                <p:cTn id="58" presetID="64" presetClass="path" presetSubtype="0" accel="50000" decel="50000" fill="hold" grpId="2" nodeType="withEffect">
                                  <p:stCondLst>
                                    <p:cond delay="0"/>
                                  </p:stCondLst>
                                  <p:childTnLst>
                                    <p:animMotion origin="layout" path="M -0.31667 -0.04995 L -0.31667 -0.12766 " pathEditMode="relative" rAng="0" ptsTypes="AA">
                                      <p:cBhvr>
                                        <p:cTn id="59" dur="500" fill="hold"/>
                                        <p:tgtEl>
                                          <p:spTgt spid="20"/>
                                        </p:tgtEl>
                                        <p:attrNameLst>
                                          <p:attrName>ppt_x</p:attrName>
                                          <p:attrName>ppt_y</p:attrName>
                                        </p:attrNameLst>
                                      </p:cBhvr>
                                      <p:rCtr x="0" y="-39"/>
                                    </p:animMotion>
                                  </p:childTnLst>
                                </p:cTn>
                              </p:par>
                            </p:childTnLst>
                          </p:cTn>
                        </p:par>
                      </p:childTnLst>
                    </p:cTn>
                  </p:par>
                  <p:par>
                    <p:cTn id="60" fill="hold">
                      <p:stCondLst>
                        <p:cond delay="indefinite"/>
                      </p:stCondLst>
                      <p:childTnLst>
                        <p:par>
                          <p:cTn id="61" fill="hold">
                            <p:stCondLst>
                              <p:cond delay="0"/>
                            </p:stCondLst>
                            <p:childTnLst>
                              <p:par>
                                <p:cTn id="62" presetID="9" presetClass="exit" presetSubtype="0" fill="hold" grpId="4" nodeType="clickEffect">
                                  <p:stCondLst>
                                    <p:cond delay="0"/>
                                  </p:stCondLst>
                                  <p:childTnLst>
                                    <p:animEffect transition="out" filter="dissolve">
                                      <p:cBhvr>
                                        <p:cTn id="63" dur="500"/>
                                        <p:tgtEl>
                                          <p:spTgt spid="17"/>
                                        </p:tgtEl>
                                      </p:cBhvr>
                                    </p:animEffect>
                                    <p:set>
                                      <p:cBhvr>
                                        <p:cTn id="64" dur="1" fill="hold">
                                          <p:stCondLst>
                                            <p:cond delay="499"/>
                                          </p:stCondLst>
                                        </p:cTn>
                                        <p:tgtEl>
                                          <p:spTgt spid="1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49" presetClass="path" presetSubtype="0" accel="50000" decel="50000" fill="hold" grpId="3" nodeType="clickEffect">
                                  <p:stCondLst>
                                    <p:cond delay="0"/>
                                  </p:stCondLst>
                                  <p:childTnLst>
                                    <p:animMotion origin="layout" path="M -0.30834 -0.18317 L 0.25833 -0.00555 " pathEditMode="relative" rAng="0" ptsTypes="AA">
                                      <p:cBhvr>
                                        <p:cTn id="68" dur="500" fill="hold"/>
                                        <p:tgtEl>
                                          <p:spTgt spid="19"/>
                                        </p:tgtEl>
                                        <p:attrNameLst>
                                          <p:attrName>ppt_x</p:attrName>
                                          <p:attrName>ppt_y</p:attrName>
                                        </p:attrNameLst>
                                      </p:cBhvr>
                                      <p:rCtr x="283" y="89"/>
                                    </p:animMotion>
                                  </p:childTnLst>
                                </p:cTn>
                              </p:par>
                              <p:par>
                                <p:cTn id="69" presetID="64" presetClass="path" presetSubtype="0" accel="50000" decel="50000" fill="hold" grpId="3" nodeType="withEffect">
                                  <p:stCondLst>
                                    <p:cond delay="0"/>
                                  </p:stCondLst>
                                  <p:childTnLst>
                                    <p:animMotion origin="layout" path="M -0.31667 -0.12766 L -0.31667 -0.19427 " pathEditMode="relative" rAng="0" ptsTypes="AA">
                                      <p:cBhvr>
                                        <p:cTn id="70" dur="500" fill="hold"/>
                                        <p:tgtEl>
                                          <p:spTgt spid="20"/>
                                        </p:tgtEl>
                                        <p:attrNameLst>
                                          <p:attrName>ppt_x</p:attrName>
                                          <p:attrName>ppt_y</p:attrName>
                                        </p:attrNameLst>
                                      </p:cBhvr>
                                      <p:rCtr x="0" y="-33"/>
                                    </p:animMotion>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par>
                                <p:cTn id="75" presetID="64" presetClass="path" presetSubtype="0" accel="50000" decel="50000" fill="hold" grpId="1" nodeType="withEffect">
                                  <p:stCondLst>
                                    <p:cond delay="0"/>
                                  </p:stCondLst>
                                  <p:childTnLst>
                                    <p:animMotion origin="layout" path="M -3.33333E-6 -0.0111 L -3.33333E-6 -0.27197 " pathEditMode="relative" rAng="0" ptsTypes="AA">
                                      <p:cBhvr>
                                        <p:cTn id="76" dur="500" fill="hold"/>
                                        <p:tgtEl>
                                          <p:spTgt spid="21"/>
                                        </p:tgtEl>
                                        <p:attrNameLst>
                                          <p:attrName>ppt_x</p:attrName>
                                          <p:attrName>ppt_y</p:attrName>
                                        </p:attrNameLst>
                                      </p:cBhvr>
                                      <p:rCtr x="0" y="-1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P spid="16" grpId="3" animBg="1"/>
      <p:bldP spid="17" grpId="0" animBg="1"/>
      <p:bldP spid="17" grpId="1" animBg="1"/>
      <p:bldP spid="17" grpId="2" animBg="1"/>
      <p:bldP spid="17" grpId="3" animBg="1"/>
      <p:bldP spid="17" grpId="4" animBg="1"/>
      <p:bldP spid="18" grpId="0" animBg="1"/>
      <p:bldP spid="18" grpId="1" animBg="1"/>
      <p:bldP spid="18" grpId="2" animBg="1"/>
      <p:bldP spid="18" grpId="3" animBg="1"/>
      <p:bldP spid="18" grpId="4" animBg="1"/>
      <p:bldP spid="19" grpId="0" animBg="1"/>
      <p:bldP spid="19" grpId="1" animBg="1"/>
      <p:bldP spid="19" grpId="2" animBg="1"/>
      <p:bldP spid="19" grpId="3" animBg="1"/>
      <p:bldP spid="20" grpId="0" animBg="1"/>
      <p:bldP spid="20" grpId="1" animBg="1"/>
      <p:bldP spid="20" grpId="2" animBg="1"/>
      <p:bldP spid="20" grpId="3" animBg="1"/>
      <p:bldP spid="21" grpId="0" animBg="1"/>
      <p:bldP spid="2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err="1" smtClean="0"/>
              <a:t>Нов</a:t>
            </a:r>
            <a:r>
              <a:rPr lang="ru-RU" dirty="0" err="1" smtClean="0"/>
              <a:t>ый</a:t>
            </a:r>
            <a:r>
              <a:rPr lang="ru-RU" dirty="0" smtClean="0"/>
              <a:t> п</a:t>
            </a:r>
            <a:r>
              <a:rPr lang="uk-UA" dirty="0" err="1" smtClean="0"/>
              <a:t>ул</a:t>
            </a:r>
            <a:r>
              <a:rPr lang="uk-UA" dirty="0" smtClean="0"/>
              <a:t> </a:t>
            </a:r>
            <a:r>
              <a:rPr lang="uk-UA" dirty="0" err="1" smtClean="0"/>
              <a:t>потоков</a:t>
            </a:r>
            <a:endParaRPr lang="uk-UA" dirty="0"/>
          </a:p>
        </p:txBody>
      </p:sp>
      <p:sp>
        <p:nvSpPr>
          <p:cNvPr id="43" name="Rectangle 17"/>
          <p:cNvSpPr/>
          <p:nvPr/>
        </p:nvSpPr>
        <p:spPr>
          <a:xfrm>
            <a:off x="1317125" y="1447800"/>
            <a:ext cx="7315200" cy="3733800"/>
          </a:xfrm>
          <a:prstGeom prst="roundRect">
            <a:avLst/>
          </a:prstGeom>
          <a:ln/>
        </p:spPr>
        <p:style>
          <a:lnRef idx="1">
            <a:schemeClr val="dk1"/>
          </a:lnRef>
          <a:fillRef idx="2">
            <a:schemeClr val="dk1"/>
          </a:fillRef>
          <a:effectRef idx="1">
            <a:schemeClr val="dk1"/>
          </a:effectRef>
          <a:fontRef idx="minor">
            <a:schemeClr val="dk1"/>
          </a:fontRef>
        </p:style>
        <p:txBody>
          <a:bodyPr rtlCol="0" anchor="t"/>
          <a:lstStyle/>
          <a:p>
            <a:pPr algn="ctr"/>
            <a:endParaRPr lang="en-US" sz="3600" kern="0" dirty="0">
              <a:solidFill>
                <a:srgbClr val="FFFFFF"/>
              </a:solidFill>
              <a:latin typeface="Consolas" pitchFamily="49" charset="0"/>
              <a:ea typeface="Calibri"/>
              <a:cs typeface="Times New Roman"/>
            </a:endParaRPr>
          </a:p>
        </p:txBody>
      </p:sp>
      <p:sp>
        <p:nvSpPr>
          <p:cNvPr id="44" name="Oval 9"/>
          <p:cNvSpPr/>
          <p:nvPr/>
        </p:nvSpPr>
        <p:spPr>
          <a:xfrm>
            <a:off x="691681" y="5181600"/>
            <a:ext cx="2059132" cy="914400"/>
          </a:xfrm>
          <a:prstGeom prst="ellipse">
            <a:avLst/>
          </a:prstGeom>
          <a:solidFill>
            <a:srgbClr val="5F779C"/>
          </a:solidFill>
          <a:ln w="38100" cap="flat" cmpd="sng" algn="ctr">
            <a:solidFill>
              <a:srgbClr val="FFFFFF"/>
            </a:solidFill>
            <a:prstDash val="solid"/>
          </a:ln>
          <a:effectLst>
            <a:outerShdw blurRad="50800" dist="38100" dir="5400000" rotWithShape="0">
              <a:srgbClr val="000000">
                <a:alpha val="43137"/>
              </a:srgbClr>
            </a:outerShdw>
          </a:effectLst>
        </p:spPr>
        <p:txBody>
          <a:bodyPr lIns="91429" tIns="45714" rIns="91429" bIns="45714" rtlCol="0" anchor="ctr"/>
          <a:lstStyle/>
          <a:p>
            <a:pPr algn="ctr"/>
            <a:r>
              <a:rPr lang="en-US" sz="1600" kern="0" dirty="0">
                <a:solidFill>
                  <a:srgbClr val="FFFFFF"/>
                </a:solidFill>
                <a:latin typeface="Segoe UI"/>
              </a:rPr>
              <a:t>Program Thread</a:t>
            </a:r>
          </a:p>
        </p:txBody>
      </p:sp>
      <p:sp>
        <p:nvSpPr>
          <p:cNvPr id="45" name="Curved Down Arrow 22"/>
          <p:cNvSpPr/>
          <p:nvPr/>
        </p:nvSpPr>
        <p:spPr bwMode="auto">
          <a:xfrm>
            <a:off x="700437" y="5185143"/>
            <a:ext cx="2199921" cy="470076"/>
          </a:xfrm>
          <a:prstGeom prst="curvedDownArrow">
            <a:avLst>
              <a:gd name="adj1" fmla="val 25000"/>
              <a:gd name="adj2" fmla="val 48852"/>
              <a:gd name="adj3" fmla="val 25000"/>
            </a:avLst>
          </a:prstGeom>
          <a:solidFill>
            <a:srgbClr val="FFFFFF"/>
          </a:solidFill>
          <a:ln w="9525" cap="flat" cmpd="sng" algn="ctr">
            <a:solidFill>
              <a:srgbClr val="7D706D">
                <a:shade val="80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solidFill>
                <a:srgbClr val="FFFFFF"/>
              </a:solidFill>
              <a:effectLst/>
              <a:uLnTx/>
              <a:uFillTx/>
              <a:latin typeface="Segoe UI"/>
              <a:ea typeface="+mn-ea"/>
              <a:cs typeface="+mn-cs"/>
            </a:endParaRPr>
          </a:p>
        </p:txBody>
      </p:sp>
      <p:sp>
        <p:nvSpPr>
          <p:cNvPr id="46" name="Rectangle 4"/>
          <p:cNvSpPr/>
          <p:nvPr/>
        </p:nvSpPr>
        <p:spPr>
          <a:xfrm>
            <a:off x="1774325" y="2133600"/>
            <a:ext cx="1066800" cy="1524000"/>
          </a:xfrm>
          <a:prstGeom prst="rect">
            <a:avLst/>
          </a:prstGeom>
          <a:solidFill>
            <a:srgbClr val="5F779C"/>
          </a:solidFill>
          <a:ln w="38100" cap="flat" cmpd="sng" algn="ctr">
            <a:solidFill>
              <a:srgbClr val="FFFFFF"/>
            </a:solidFill>
            <a:prstDash val="solid"/>
          </a:ln>
          <a:effectLst>
            <a:outerShdw blurRad="50800" dist="38100" dir="5400000" rotWithShape="0">
              <a:srgbClr val="000000">
                <a:alpha val="43137"/>
              </a:srgbClr>
            </a:outerShdw>
          </a:effectLst>
        </p:spPr>
        <p:txBody>
          <a:bodyPr lIns="91429" tIns="45714" rIns="91429" bIns="4571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Segoe UI"/>
                <a:ea typeface="+mn-ea"/>
                <a:cs typeface="+mn-cs"/>
              </a:rPr>
              <a:t>Lock-Free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Segoe UI"/>
                <a:ea typeface="+mn-ea"/>
                <a:cs typeface="+mn-cs"/>
              </a:rPr>
              <a:t>Global Queue</a:t>
            </a:r>
            <a:endParaRPr kumimoji="0" lang="en-US" sz="1600" b="0" i="0" u="none" strike="noStrike" kern="0" cap="none" spc="0" normalizeH="0" baseline="0" noProof="0" dirty="0">
              <a:ln>
                <a:noFill/>
              </a:ln>
              <a:solidFill>
                <a:srgbClr val="FFFFFF"/>
              </a:solidFill>
              <a:effectLst/>
              <a:uLnTx/>
              <a:uFillTx/>
              <a:latin typeface="Segoe UI"/>
              <a:ea typeface="+mn-ea"/>
              <a:cs typeface="+mn-cs"/>
            </a:endParaRPr>
          </a:p>
        </p:txBody>
      </p:sp>
      <p:sp>
        <p:nvSpPr>
          <p:cNvPr id="47" name="Rectangle 5"/>
          <p:cNvSpPr/>
          <p:nvPr/>
        </p:nvSpPr>
        <p:spPr>
          <a:xfrm>
            <a:off x="4517525" y="1752600"/>
            <a:ext cx="1066800" cy="1524000"/>
          </a:xfrm>
          <a:prstGeom prst="rect">
            <a:avLst/>
          </a:prstGeom>
          <a:solidFill>
            <a:srgbClr val="AA534A"/>
          </a:solidFill>
          <a:ln w="38100" cap="flat" cmpd="sng" algn="ctr">
            <a:solidFill>
              <a:srgbClr val="FFFFFF"/>
            </a:solidFill>
            <a:prstDash val="solid"/>
          </a:ln>
          <a:effectLst>
            <a:outerShdw blurRad="50800" dist="38100" dir="5400000" rotWithShape="0">
              <a:srgbClr val="000000">
                <a:alpha val="43137"/>
              </a:srgbClr>
            </a:outerShdw>
          </a:effectLst>
        </p:spPr>
        <p:txBody>
          <a:bodyPr lIns="91429" tIns="45714" rIns="91429" bIns="4571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Segoe UI"/>
                <a:ea typeface="+mn-ea"/>
                <a:cs typeface="+mn-cs"/>
              </a:rPr>
              <a:t>Local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Segoe UI"/>
                <a:ea typeface="+mn-ea"/>
                <a:cs typeface="+mn-cs"/>
              </a:rPr>
              <a:t>Work-Stealing Queue</a:t>
            </a:r>
            <a:endParaRPr kumimoji="0" lang="en-US" sz="1600" b="0" i="0" u="none" strike="noStrike" kern="0" cap="none" spc="0" normalizeH="0" baseline="0" noProof="0" dirty="0">
              <a:ln>
                <a:noFill/>
              </a:ln>
              <a:solidFill>
                <a:srgbClr val="FFFFFF"/>
              </a:solidFill>
              <a:effectLst/>
              <a:uLnTx/>
              <a:uFillTx/>
              <a:latin typeface="Segoe UI"/>
              <a:ea typeface="+mn-ea"/>
              <a:cs typeface="+mn-cs"/>
            </a:endParaRPr>
          </a:p>
        </p:txBody>
      </p:sp>
      <p:sp>
        <p:nvSpPr>
          <p:cNvPr id="48" name="Rectangle 6"/>
          <p:cNvSpPr/>
          <p:nvPr/>
        </p:nvSpPr>
        <p:spPr>
          <a:xfrm>
            <a:off x="7108325" y="1752600"/>
            <a:ext cx="1066800" cy="1524000"/>
          </a:xfrm>
          <a:prstGeom prst="rect">
            <a:avLst/>
          </a:prstGeom>
          <a:solidFill>
            <a:srgbClr val="AA534A"/>
          </a:solidFill>
          <a:ln w="38100" cap="flat" cmpd="sng" algn="ctr">
            <a:solidFill>
              <a:srgbClr val="FFFFFF"/>
            </a:solidFill>
            <a:prstDash val="solid"/>
          </a:ln>
          <a:effectLst>
            <a:outerShdw blurRad="50800" dist="38100" dir="5400000" rotWithShape="0">
              <a:srgbClr val="000000">
                <a:alpha val="43137"/>
              </a:srgbClr>
            </a:outerShdw>
          </a:effectLst>
        </p:spPr>
        <p:txBody>
          <a:bodyPr lIns="91429" tIns="45714" rIns="91429" bIns="4571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Segoe UI"/>
                <a:ea typeface="+mn-ea"/>
                <a:cs typeface="+mn-cs"/>
              </a:rPr>
              <a:t>Local Work-Stealing Queue</a:t>
            </a:r>
            <a:endParaRPr kumimoji="0" lang="en-US" sz="1600" b="0" i="0" u="none" strike="noStrike" kern="0" cap="none" spc="0" normalizeH="0" baseline="0" noProof="0" dirty="0">
              <a:ln>
                <a:noFill/>
              </a:ln>
              <a:solidFill>
                <a:srgbClr val="FFFFFF"/>
              </a:solidFill>
              <a:effectLst/>
              <a:uLnTx/>
              <a:uFillTx/>
              <a:latin typeface="Segoe UI"/>
              <a:ea typeface="+mn-ea"/>
              <a:cs typeface="+mn-cs"/>
            </a:endParaRPr>
          </a:p>
        </p:txBody>
      </p:sp>
      <p:sp>
        <p:nvSpPr>
          <p:cNvPr id="49" name="Oval 7"/>
          <p:cNvSpPr/>
          <p:nvPr/>
        </p:nvSpPr>
        <p:spPr>
          <a:xfrm>
            <a:off x="3831725" y="4114800"/>
            <a:ext cx="1913659" cy="914400"/>
          </a:xfrm>
          <a:prstGeom prst="ellipse">
            <a:avLst/>
          </a:prstGeom>
          <a:solidFill>
            <a:srgbClr val="5F779C"/>
          </a:solidFill>
          <a:ln w="38100" cap="flat" cmpd="sng" algn="ctr">
            <a:solidFill>
              <a:srgbClr val="FFFFFF"/>
            </a:solidFill>
            <a:prstDash val="solid"/>
          </a:ln>
          <a:effectLst>
            <a:outerShdw blurRad="50800" dist="38100" dir="5400000" rotWithShape="0">
              <a:srgbClr val="000000">
                <a:alpha val="43137"/>
              </a:srgbClr>
            </a:outerShdw>
          </a:effectLst>
        </p:spPr>
        <p:txBody>
          <a:bodyPr lIns="91429" tIns="45714" rIns="91429" bIns="45714" rtlCol="0" anchor="ctr"/>
          <a:lstStyle/>
          <a:p>
            <a:pPr algn="ctr"/>
            <a:r>
              <a:rPr lang="en-US" sz="1600" kern="0" dirty="0">
                <a:solidFill>
                  <a:srgbClr val="FFFFFF"/>
                </a:solidFill>
                <a:latin typeface="Segoe UI"/>
              </a:rPr>
              <a:t>Worker Thread 1</a:t>
            </a:r>
          </a:p>
        </p:txBody>
      </p:sp>
      <p:sp>
        <p:nvSpPr>
          <p:cNvPr id="50" name="Oval 8"/>
          <p:cNvSpPr/>
          <p:nvPr/>
        </p:nvSpPr>
        <p:spPr>
          <a:xfrm>
            <a:off x="6422525" y="4114800"/>
            <a:ext cx="2024495" cy="914400"/>
          </a:xfrm>
          <a:prstGeom prst="ellipse">
            <a:avLst/>
          </a:prstGeom>
          <a:solidFill>
            <a:srgbClr val="5F779C"/>
          </a:solidFill>
          <a:ln w="38100" cap="flat" cmpd="sng" algn="ctr">
            <a:solidFill>
              <a:srgbClr val="FFFFFF"/>
            </a:solidFill>
            <a:prstDash val="solid"/>
          </a:ln>
          <a:effectLst>
            <a:outerShdw blurRad="50800" dist="38100" dir="5400000" rotWithShape="0">
              <a:srgbClr val="000000">
                <a:alpha val="43137"/>
              </a:srgbClr>
            </a:outerShdw>
          </a:effectLst>
        </p:spPr>
        <p:txBody>
          <a:bodyPr lIns="91429" tIns="45714" rIns="91429" bIns="45714" rtlCol="0" anchor="ctr"/>
          <a:lstStyle/>
          <a:p>
            <a:pPr algn="ctr"/>
            <a:r>
              <a:rPr lang="en-US" sz="1600" kern="0" dirty="0">
                <a:solidFill>
                  <a:srgbClr val="FFFFFF"/>
                </a:solidFill>
                <a:latin typeface="Segoe UI"/>
              </a:rPr>
              <a:t>Worker Thread p</a:t>
            </a:r>
          </a:p>
        </p:txBody>
      </p:sp>
      <p:sp>
        <p:nvSpPr>
          <p:cNvPr id="51" name="TextBox 10"/>
          <p:cNvSpPr txBox="1"/>
          <p:nvPr/>
        </p:nvSpPr>
        <p:spPr>
          <a:xfrm>
            <a:off x="5889125" y="4343400"/>
            <a:ext cx="457200" cy="369320"/>
          </a:xfrm>
          <a:prstGeom prst="rect">
            <a:avLst/>
          </a:prstGeom>
          <a:noFill/>
        </p:spPr>
        <p:txBody>
          <a:bodyPr wrap="square" lIns="91429" tIns="45714" rIns="91429" bIns="45714"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glow rad="63500">
                    <a:srgbClr val="AA534A">
                      <a:satMod val="175000"/>
                      <a:alpha val="40000"/>
                    </a:srgbClr>
                  </a:glow>
                </a:effectLst>
                <a:uLnTx/>
                <a:uFillTx/>
              </a:rPr>
              <a:t>…</a:t>
            </a:r>
            <a:endParaRPr kumimoji="0" lang="en-US" sz="1800" b="0" i="0" u="none" strike="noStrike" kern="0" cap="none" spc="0" normalizeH="0" baseline="0" noProof="0" dirty="0">
              <a:ln>
                <a:noFill/>
              </a:ln>
              <a:solidFill>
                <a:sysClr val="windowText" lastClr="000000"/>
              </a:solidFill>
              <a:effectLst>
                <a:glow rad="63500">
                  <a:srgbClr val="AA534A">
                    <a:satMod val="175000"/>
                    <a:alpha val="40000"/>
                  </a:srgbClr>
                </a:glow>
              </a:effectLst>
              <a:uLnTx/>
              <a:uFillTx/>
            </a:endParaRPr>
          </a:p>
        </p:txBody>
      </p:sp>
      <p:sp>
        <p:nvSpPr>
          <p:cNvPr id="52" name="TextBox 11"/>
          <p:cNvSpPr txBox="1"/>
          <p:nvPr/>
        </p:nvSpPr>
        <p:spPr>
          <a:xfrm>
            <a:off x="6117725" y="2286000"/>
            <a:ext cx="609600" cy="369320"/>
          </a:xfrm>
          <a:prstGeom prst="rect">
            <a:avLst/>
          </a:prstGeom>
          <a:noFill/>
        </p:spPr>
        <p:txBody>
          <a:bodyPr wrap="square" lIns="91429" tIns="45714" rIns="91429" bIns="45714"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glow rad="63500">
                    <a:srgbClr val="AA534A">
                      <a:satMod val="175000"/>
                      <a:alpha val="40000"/>
                    </a:srgbClr>
                  </a:glow>
                </a:effectLst>
                <a:uLnTx/>
                <a:uFillTx/>
              </a:rPr>
              <a:t>…</a:t>
            </a:r>
            <a:endParaRPr kumimoji="0" lang="en-US" sz="1800" b="0" i="0" u="none" strike="noStrike" kern="0" cap="none" spc="0" normalizeH="0" baseline="0" noProof="0" dirty="0">
              <a:ln>
                <a:noFill/>
              </a:ln>
              <a:solidFill>
                <a:sysClr val="windowText" lastClr="000000"/>
              </a:solidFill>
              <a:effectLst>
                <a:glow rad="63500">
                  <a:srgbClr val="AA534A">
                    <a:satMod val="175000"/>
                    <a:alpha val="40000"/>
                  </a:srgbClr>
                </a:glow>
              </a:effectLst>
              <a:uLnTx/>
              <a:uFillTx/>
            </a:endParaRPr>
          </a:p>
        </p:txBody>
      </p:sp>
      <p:cxnSp>
        <p:nvCxnSpPr>
          <p:cNvPr id="53" name="Straight Connector 13"/>
          <p:cNvCxnSpPr>
            <a:stCxn id="49" idx="0"/>
            <a:endCxn id="47" idx="2"/>
          </p:cNvCxnSpPr>
          <p:nvPr/>
        </p:nvCxnSpPr>
        <p:spPr>
          <a:xfrm rot="5400000" flipH="1" flipV="1">
            <a:off x="4500640" y="3564515"/>
            <a:ext cx="838200" cy="262371"/>
          </a:xfrm>
          <a:prstGeom prst="line">
            <a:avLst/>
          </a:prstGeom>
          <a:noFill/>
          <a:ln w="9525" cap="flat" cmpd="sng" algn="ctr">
            <a:solidFill>
              <a:srgbClr val="C3D69B">
                <a:shade val="80000"/>
              </a:srgbClr>
            </a:solidFill>
            <a:prstDash val="dash"/>
          </a:ln>
          <a:effectLst/>
        </p:spPr>
      </p:cxnSp>
      <p:cxnSp>
        <p:nvCxnSpPr>
          <p:cNvPr id="54" name="Straight Connector 14"/>
          <p:cNvCxnSpPr>
            <a:stCxn id="50" idx="0"/>
            <a:endCxn id="48" idx="2"/>
          </p:cNvCxnSpPr>
          <p:nvPr/>
        </p:nvCxnSpPr>
        <p:spPr>
          <a:xfrm rot="5400000" flipH="1" flipV="1">
            <a:off x="7119149" y="3592224"/>
            <a:ext cx="838200" cy="206953"/>
          </a:xfrm>
          <a:prstGeom prst="line">
            <a:avLst/>
          </a:prstGeom>
          <a:noFill/>
          <a:ln w="9525" cap="flat" cmpd="sng" algn="ctr">
            <a:solidFill>
              <a:srgbClr val="C3D69B">
                <a:shade val="80000"/>
              </a:srgbClr>
            </a:solidFill>
            <a:prstDash val="dash"/>
          </a:ln>
          <a:effectLst/>
        </p:spPr>
      </p:cxnSp>
      <p:sp>
        <p:nvSpPr>
          <p:cNvPr id="55" name="Curved Down Arrow 25"/>
          <p:cNvSpPr/>
          <p:nvPr/>
        </p:nvSpPr>
        <p:spPr bwMode="auto">
          <a:xfrm>
            <a:off x="3722876" y="4109012"/>
            <a:ext cx="2199921" cy="470076"/>
          </a:xfrm>
          <a:prstGeom prst="curvedDownArrow">
            <a:avLst>
              <a:gd name="adj1" fmla="val 25000"/>
              <a:gd name="adj2" fmla="val 48852"/>
              <a:gd name="adj3" fmla="val 25000"/>
            </a:avLst>
          </a:prstGeom>
          <a:solidFill>
            <a:srgbClr val="FFFFFF"/>
          </a:solidFill>
          <a:ln w="9525" cap="flat" cmpd="sng" algn="ctr">
            <a:solidFill>
              <a:srgbClr val="7D706D">
                <a:shade val="80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solidFill>
                <a:srgbClr val="FFFFFF"/>
              </a:solidFill>
              <a:effectLst/>
              <a:uLnTx/>
              <a:uFillTx/>
              <a:latin typeface="Segoe UI"/>
              <a:ea typeface="+mn-ea"/>
              <a:cs typeface="+mn-cs"/>
            </a:endParaRPr>
          </a:p>
        </p:txBody>
      </p:sp>
      <p:sp>
        <p:nvSpPr>
          <p:cNvPr id="56" name="Curved Down Arrow 26"/>
          <p:cNvSpPr/>
          <p:nvPr/>
        </p:nvSpPr>
        <p:spPr bwMode="auto">
          <a:xfrm flipH="1" flipV="1">
            <a:off x="3653188" y="4574891"/>
            <a:ext cx="2199921" cy="448521"/>
          </a:xfrm>
          <a:prstGeom prst="curvedDownArrow">
            <a:avLst>
              <a:gd name="adj1" fmla="val 25000"/>
              <a:gd name="adj2" fmla="val 48852"/>
              <a:gd name="adj3" fmla="val 25000"/>
            </a:avLst>
          </a:prstGeom>
          <a:solidFill>
            <a:srgbClr val="FFFFFF"/>
          </a:solidFill>
          <a:ln w="9525" cap="flat" cmpd="sng" algn="ctr">
            <a:solidFill>
              <a:srgbClr val="7D706D">
                <a:shade val="80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solidFill>
                <a:srgbClr val="FFFFFF"/>
              </a:solidFill>
              <a:effectLst/>
              <a:uLnTx/>
              <a:uFillTx/>
              <a:latin typeface="Segoe UI"/>
              <a:ea typeface="+mn-ea"/>
              <a:cs typeface="+mn-cs"/>
            </a:endParaRPr>
          </a:p>
        </p:txBody>
      </p:sp>
      <p:sp>
        <p:nvSpPr>
          <p:cNvPr id="57" name="Curved Down Arrow 27"/>
          <p:cNvSpPr/>
          <p:nvPr/>
        </p:nvSpPr>
        <p:spPr bwMode="auto">
          <a:xfrm>
            <a:off x="6346325" y="4114801"/>
            <a:ext cx="2199921" cy="470076"/>
          </a:xfrm>
          <a:prstGeom prst="curvedDownArrow">
            <a:avLst>
              <a:gd name="adj1" fmla="val 25000"/>
              <a:gd name="adj2" fmla="val 48852"/>
              <a:gd name="adj3" fmla="val 25000"/>
            </a:avLst>
          </a:prstGeom>
          <a:solidFill>
            <a:srgbClr val="FFFFFF"/>
          </a:solidFill>
          <a:ln w="9525" cap="flat" cmpd="sng" algn="ctr">
            <a:solidFill>
              <a:srgbClr val="7D706D">
                <a:shade val="80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solidFill>
                <a:srgbClr val="FFFFFF"/>
              </a:solidFill>
              <a:effectLst/>
              <a:uLnTx/>
              <a:uFillTx/>
              <a:latin typeface="Segoe UI"/>
              <a:ea typeface="+mn-ea"/>
              <a:cs typeface="+mn-cs"/>
            </a:endParaRPr>
          </a:p>
        </p:txBody>
      </p:sp>
      <p:sp>
        <p:nvSpPr>
          <p:cNvPr id="58" name="Curved Down Arrow 28"/>
          <p:cNvSpPr/>
          <p:nvPr/>
        </p:nvSpPr>
        <p:spPr bwMode="auto">
          <a:xfrm flipH="1" flipV="1">
            <a:off x="6276637" y="4580680"/>
            <a:ext cx="2199921" cy="448521"/>
          </a:xfrm>
          <a:prstGeom prst="curvedDownArrow">
            <a:avLst>
              <a:gd name="adj1" fmla="val 25000"/>
              <a:gd name="adj2" fmla="val 48852"/>
              <a:gd name="adj3" fmla="val 25000"/>
            </a:avLst>
          </a:prstGeom>
          <a:solidFill>
            <a:srgbClr val="FFFFFF"/>
          </a:solidFill>
          <a:ln w="9525" cap="flat" cmpd="sng" algn="ctr">
            <a:solidFill>
              <a:srgbClr val="7D706D">
                <a:shade val="80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solidFill>
                <a:srgbClr val="FFFFFF"/>
              </a:solidFill>
              <a:effectLst/>
              <a:uLnTx/>
              <a:uFillTx/>
              <a:latin typeface="Segoe UI"/>
              <a:ea typeface="+mn-ea"/>
              <a:cs typeface="+mn-cs"/>
            </a:endParaRPr>
          </a:p>
        </p:txBody>
      </p:sp>
      <p:sp>
        <p:nvSpPr>
          <p:cNvPr id="59" name="Rectangle 23"/>
          <p:cNvSpPr/>
          <p:nvPr/>
        </p:nvSpPr>
        <p:spPr>
          <a:xfrm>
            <a:off x="783725" y="5410200"/>
            <a:ext cx="914400" cy="381000"/>
          </a:xfrm>
          <a:prstGeom prst="rect">
            <a:avLst/>
          </a:prstGeom>
          <a:gradFill rotWithShape="1">
            <a:gsLst>
              <a:gs pos="0">
                <a:srgbClr val="C3D69B">
                  <a:shade val="58000"/>
                  <a:satMod val="150000"/>
                </a:srgbClr>
              </a:gs>
              <a:gs pos="72000">
                <a:srgbClr val="C3D69B">
                  <a:tint val="90000"/>
                  <a:satMod val="135000"/>
                </a:srgbClr>
              </a:gs>
              <a:gs pos="100000">
                <a:srgbClr val="C3D69B">
                  <a:tint val="80000"/>
                  <a:satMod val="155000"/>
                </a:srgbClr>
              </a:gs>
            </a:gsLst>
            <a:lin ang="16200000" scaled="0"/>
          </a:gradFill>
          <a:ln>
            <a:noFill/>
          </a:ln>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p:spPr>
        <p:txBody>
          <a:bodyPr lIns="91429" tIns="45714" rIns="91429" bIns="4571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Segoe UI"/>
                <a:ea typeface="+mn-ea"/>
                <a:cs typeface="+mn-cs"/>
              </a:rPr>
              <a:t>Task 2</a:t>
            </a: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60" name="Rectangle 15"/>
          <p:cNvSpPr/>
          <p:nvPr/>
        </p:nvSpPr>
        <p:spPr>
          <a:xfrm>
            <a:off x="4288925" y="5105400"/>
            <a:ext cx="914400" cy="381000"/>
          </a:xfrm>
          <a:prstGeom prst="rect">
            <a:avLst/>
          </a:prstGeom>
          <a:gradFill rotWithShape="1">
            <a:gsLst>
              <a:gs pos="0">
                <a:srgbClr val="C3D69B">
                  <a:shade val="58000"/>
                  <a:satMod val="150000"/>
                </a:srgbClr>
              </a:gs>
              <a:gs pos="72000">
                <a:srgbClr val="C3D69B">
                  <a:tint val="90000"/>
                  <a:satMod val="135000"/>
                </a:srgbClr>
              </a:gs>
              <a:gs pos="100000">
                <a:srgbClr val="C3D69B">
                  <a:tint val="80000"/>
                  <a:satMod val="155000"/>
                </a:srgbClr>
              </a:gs>
            </a:gsLst>
            <a:lin ang="16200000" scaled="0"/>
          </a:gradFill>
          <a:ln>
            <a:noFill/>
          </a:ln>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p:spPr>
        <p:txBody>
          <a:bodyPr lIns="91429" tIns="45714" rIns="91429" bIns="4571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Segoe UI"/>
                <a:ea typeface="+mn-ea"/>
                <a:cs typeface="+mn-cs"/>
              </a:rPr>
              <a:t>Task 3</a:t>
            </a: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61" name="Rectangle 18"/>
          <p:cNvSpPr/>
          <p:nvPr/>
        </p:nvSpPr>
        <p:spPr>
          <a:xfrm>
            <a:off x="4441325" y="5334000"/>
            <a:ext cx="914400" cy="381000"/>
          </a:xfrm>
          <a:prstGeom prst="rect">
            <a:avLst/>
          </a:prstGeom>
          <a:gradFill rotWithShape="1">
            <a:gsLst>
              <a:gs pos="0">
                <a:srgbClr val="C3D69B">
                  <a:shade val="58000"/>
                  <a:satMod val="150000"/>
                </a:srgbClr>
              </a:gs>
              <a:gs pos="72000">
                <a:srgbClr val="C3D69B">
                  <a:tint val="90000"/>
                  <a:satMod val="135000"/>
                </a:srgbClr>
              </a:gs>
              <a:gs pos="100000">
                <a:srgbClr val="C3D69B">
                  <a:tint val="80000"/>
                  <a:satMod val="155000"/>
                </a:srgbClr>
              </a:gs>
            </a:gsLst>
            <a:lin ang="16200000" scaled="0"/>
          </a:gradFill>
          <a:ln>
            <a:noFill/>
          </a:ln>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p:spPr>
        <p:txBody>
          <a:bodyPr lIns="91429" tIns="45714" rIns="91429" bIns="4571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Segoe UI"/>
                <a:ea typeface="+mn-ea"/>
                <a:cs typeface="+mn-cs"/>
              </a:rPr>
              <a:t>Task 5</a:t>
            </a: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62" name="Rectangle 16"/>
          <p:cNvSpPr/>
          <p:nvPr/>
        </p:nvSpPr>
        <p:spPr>
          <a:xfrm>
            <a:off x="3831725" y="5181600"/>
            <a:ext cx="914400" cy="381000"/>
          </a:xfrm>
          <a:prstGeom prst="rect">
            <a:avLst/>
          </a:prstGeom>
          <a:gradFill rotWithShape="1">
            <a:gsLst>
              <a:gs pos="0">
                <a:srgbClr val="C3D69B">
                  <a:shade val="58000"/>
                  <a:satMod val="150000"/>
                </a:srgbClr>
              </a:gs>
              <a:gs pos="72000">
                <a:srgbClr val="C3D69B">
                  <a:tint val="90000"/>
                  <a:satMod val="135000"/>
                </a:srgbClr>
              </a:gs>
              <a:gs pos="100000">
                <a:srgbClr val="C3D69B">
                  <a:tint val="80000"/>
                  <a:satMod val="155000"/>
                </a:srgbClr>
              </a:gs>
            </a:gsLst>
            <a:lin ang="16200000" scaled="0"/>
          </a:gradFill>
          <a:ln>
            <a:noFill/>
          </a:ln>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p:spPr>
        <p:txBody>
          <a:bodyPr lIns="91429" tIns="45714" rIns="91429" bIns="4571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Segoe UI"/>
                <a:ea typeface="+mn-ea"/>
                <a:cs typeface="+mn-cs"/>
              </a:rPr>
              <a:t>Task 4</a:t>
            </a: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63" name="Rectangle 19"/>
          <p:cNvSpPr/>
          <p:nvPr/>
        </p:nvSpPr>
        <p:spPr>
          <a:xfrm>
            <a:off x="7032125" y="4800600"/>
            <a:ext cx="914400" cy="381000"/>
          </a:xfrm>
          <a:prstGeom prst="rect">
            <a:avLst/>
          </a:prstGeom>
          <a:gradFill rotWithShape="1">
            <a:gsLst>
              <a:gs pos="0">
                <a:srgbClr val="C3D69B">
                  <a:shade val="58000"/>
                  <a:satMod val="150000"/>
                </a:srgbClr>
              </a:gs>
              <a:gs pos="72000">
                <a:srgbClr val="C3D69B">
                  <a:tint val="90000"/>
                  <a:satMod val="135000"/>
                </a:srgbClr>
              </a:gs>
              <a:gs pos="100000">
                <a:srgbClr val="C3D69B">
                  <a:tint val="80000"/>
                  <a:satMod val="155000"/>
                </a:srgbClr>
              </a:gs>
            </a:gsLst>
            <a:lin ang="16200000" scaled="0"/>
          </a:gradFill>
          <a:ln>
            <a:noFill/>
          </a:ln>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p:spPr>
        <p:txBody>
          <a:bodyPr lIns="91429" tIns="45714" rIns="91429" bIns="4571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Segoe UI"/>
                <a:ea typeface="+mn-ea"/>
                <a:cs typeface="+mn-cs"/>
              </a:rPr>
              <a:t>Task 6</a:t>
            </a: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65" name="TextBox 64"/>
          <p:cNvSpPr txBox="1"/>
          <p:nvPr/>
        </p:nvSpPr>
        <p:spPr>
          <a:xfrm>
            <a:off x="3059832" y="5733256"/>
            <a:ext cx="7919827" cy="1107996"/>
          </a:xfrm>
          <a:prstGeom prst="rect">
            <a:avLst/>
          </a:prstGeom>
          <a:noFill/>
        </p:spPr>
        <p:txBody>
          <a:bodyPr wrap="square" rtlCol="0">
            <a:spAutoFit/>
          </a:bodyPr>
          <a:lstStyle/>
          <a:p>
            <a:pPr marL="285750" indent="-285750">
              <a:buFont typeface="Arial" pitchFamily="34" charset="0"/>
              <a:buChar char="•"/>
            </a:pPr>
            <a:r>
              <a:rPr lang="uk-UA" sz="1600" dirty="0" smtClean="0"/>
              <a:t>Минимизации синхронизации и блокировок</a:t>
            </a:r>
          </a:p>
          <a:p>
            <a:pPr marL="285750" indent="-285750">
              <a:buFont typeface="Arial" pitchFamily="34" charset="0"/>
              <a:buChar char="•"/>
            </a:pPr>
            <a:r>
              <a:rPr lang="en-US" sz="1600" dirty="0" smtClean="0"/>
              <a:t>Hill-Climbing – </a:t>
            </a:r>
            <a:r>
              <a:rPr lang="uk-UA" sz="1600" dirty="0" smtClean="0"/>
              <a:t>определение оптимального числа потоков в пуле </a:t>
            </a:r>
            <a:r>
              <a:rPr lang="uk-UA" sz="1600" dirty="0"/>
              <a:t/>
            </a:r>
            <a:br>
              <a:rPr lang="uk-UA" sz="1600" dirty="0"/>
            </a:br>
            <a:r>
              <a:rPr lang="uk-UA" sz="1600" dirty="0" smtClean="0"/>
              <a:t>в зависимости от нагрузки на </a:t>
            </a:r>
            <a:r>
              <a:rPr lang="en-US" sz="1600" dirty="0" smtClean="0"/>
              <a:t>CPU</a:t>
            </a:r>
            <a:endParaRPr lang="ru-RU" sz="1600" dirty="0" smtClean="0"/>
          </a:p>
          <a:p>
            <a:pPr marL="285750" indent="-285750">
              <a:buFont typeface="Arial" pitchFamily="34" charset="0"/>
              <a:buChar char="•"/>
            </a:pPr>
            <a:r>
              <a:rPr lang="ru-RU" sz="1600" dirty="0" smtClean="0"/>
              <a:t>Минимизация простаивающих потоков</a:t>
            </a:r>
            <a:endParaRPr lang="uk-UA" sz="1600" dirty="0"/>
          </a:p>
        </p:txBody>
      </p:sp>
    </p:spTree>
    <p:extLst>
      <p:ext uri="{BB962C8B-B14F-4D97-AF65-F5344CB8AC3E}">
        <p14:creationId xmlns:p14="http://schemas.microsoft.com/office/powerpoint/2010/main" val="285612338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3.33333E-6 -1.70021E-6 L 0.11666 -0.322 " pathEditMode="relative" ptsTypes="AA">
                                      <p:cBhvr>
                                        <p:cTn id="8" dur="500" fill="hold"/>
                                        <p:tgtEl>
                                          <p:spTgt spid="59"/>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2" nodeType="clickEffect">
                                  <p:stCondLst>
                                    <p:cond delay="0"/>
                                  </p:stCondLst>
                                  <p:childTnLst>
                                    <p:animMotion origin="layout" path="M 0.11666 -0.3109 L 0.35833 -0.09438 " pathEditMode="relative" rAng="0" ptsTypes="AA">
                                      <p:cBhvr>
                                        <p:cTn id="12" dur="500" fill="hold"/>
                                        <p:tgtEl>
                                          <p:spTgt spid="59"/>
                                        </p:tgtEl>
                                        <p:attrNameLst>
                                          <p:attrName>ppt_x</p:attrName>
                                          <p:attrName>ppt_y</p:attrName>
                                        </p:attrNameLst>
                                      </p:cBhvr>
                                      <p:rCtr x="121" y="108"/>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0" presetClass="path" presetSubtype="0" accel="50000" decel="50000" fill="hold" grpId="1" nodeType="withEffect">
                                  <p:stCondLst>
                                    <p:cond delay="0"/>
                                  </p:stCondLst>
                                  <p:childTnLst>
                                    <p:animMotion origin="layout" path="M 0 -3.53227E-6 L 0.03333 -0.32755 " pathEditMode="relative" rAng="0" ptsTypes="AA">
                                      <p:cBhvr>
                                        <p:cTn id="18" dur="500" fill="hold"/>
                                        <p:tgtEl>
                                          <p:spTgt spid="60"/>
                                        </p:tgtEl>
                                        <p:attrNameLst>
                                          <p:attrName>ppt_x</p:attrName>
                                          <p:attrName>ppt_y</p:attrName>
                                        </p:attrNameLst>
                                      </p:cBhvr>
                                      <p:rCtr x="17" y="-164"/>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2" nodeType="clickEffect">
                                  <p:stCondLst>
                                    <p:cond delay="0"/>
                                  </p:stCondLst>
                                  <p:childTnLst>
                                    <p:animMotion origin="layout" path="M 0.03333 -0.32755 L 0.03333 -0.39417 " pathEditMode="relative" rAng="0" ptsTypes="AA">
                                      <p:cBhvr>
                                        <p:cTn id="22" dur="500" fill="hold"/>
                                        <p:tgtEl>
                                          <p:spTgt spid="60"/>
                                        </p:tgtEl>
                                        <p:attrNameLst>
                                          <p:attrName>ppt_x</p:attrName>
                                          <p:attrName>ppt_y</p:attrName>
                                        </p:attrNameLst>
                                      </p:cBhvr>
                                      <p:rCtr x="0" y="-33"/>
                                    </p:animMotion>
                                  </p:childTnLst>
                                </p:cTn>
                              </p:par>
                              <p:par>
                                <p:cTn id="23" presetID="1"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0" presetClass="path" presetSubtype="0" accel="50000" decel="50000" fill="hold" grpId="1" nodeType="withEffect">
                                  <p:stCondLst>
                                    <p:cond delay="0"/>
                                  </p:stCondLst>
                                  <p:childTnLst>
                                    <p:animMotion origin="layout" path="M 5.55112E-17 0.00555 L 0.08333 -0.34412 " pathEditMode="relative" rAng="0" ptsTypes="AA">
                                      <p:cBhvr>
                                        <p:cTn id="26" dur="500" fill="hold"/>
                                        <p:tgtEl>
                                          <p:spTgt spid="62"/>
                                        </p:tgtEl>
                                        <p:attrNameLst>
                                          <p:attrName>ppt_x</p:attrName>
                                          <p:attrName>ppt_y</p:attrName>
                                        </p:attrNameLst>
                                      </p:cBhvr>
                                      <p:rCtr x="42" y="-175"/>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2" nodeType="clickEffect">
                                  <p:stCondLst>
                                    <p:cond delay="0"/>
                                  </p:stCondLst>
                                  <p:childTnLst>
                                    <p:animMotion origin="layout" path="M 0.08333 -0.34482 L 0.08333 -0.41142 " pathEditMode="relative" rAng="0" ptsTypes="AA">
                                      <p:cBhvr>
                                        <p:cTn id="30" dur="500" fill="hold"/>
                                        <p:tgtEl>
                                          <p:spTgt spid="62"/>
                                        </p:tgtEl>
                                        <p:attrNameLst>
                                          <p:attrName>ppt_x</p:attrName>
                                          <p:attrName>ppt_y</p:attrName>
                                        </p:attrNameLst>
                                      </p:cBhvr>
                                      <p:rCtr x="0" y="-33"/>
                                    </p:animMotion>
                                  </p:childTnLst>
                                </p:cTn>
                              </p:par>
                              <p:par>
                                <p:cTn id="31" presetID="0" presetClass="path" presetSubtype="0" accel="50000" decel="50000" fill="hold" grpId="3" nodeType="withEffect">
                                  <p:stCondLst>
                                    <p:cond delay="0"/>
                                  </p:stCondLst>
                                  <p:childTnLst>
                                    <p:animMotion origin="layout" path="M 0.03333 -0.39417 L 0.03333 -0.46079 " pathEditMode="relative" rAng="0" ptsTypes="AA">
                                      <p:cBhvr>
                                        <p:cTn id="32" dur="500" fill="hold"/>
                                        <p:tgtEl>
                                          <p:spTgt spid="60"/>
                                        </p:tgtEl>
                                        <p:attrNameLst>
                                          <p:attrName>ppt_x</p:attrName>
                                          <p:attrName>ppt_y</p:attrName>
                                        </p:attrNameLst>
                                      </p:cBhvr>
                                      <p:rCtr x="0" y="-33"/>
                                    </p:animMotion>
                                  </p:childTnLst>
                                </p:cTn>
                              </p:par>
                              <p:par>
                                <p:cTn id="33" presetID="1" presetClass="entr" presetSubtype="0" fill="hold" grpId="1"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0" presetClass="path" presetSubtype="0" accel="50000" decel="50000" fill="hold" grpId="0" nodeType="withEffect">
                                  <p:stCondLst>
                                    <p:cond delay="0"/>
                                  </p:stCondLst>
                                  <p:childTnLst>
                                    <p:animMotion origin="layout" path="M 3.33333E-6 8.29979E-6 L 0.01666 -0.36641 " pathEditMode="relative" ptsTypes="AA">
                                      <p:cBhvr>
                                        <p:cTn id="36" dur="500" fill="hold"/>
                                        <p:tgtEl>
                                          <p:spTgt spid="61"/>
                                        </p:tgtEl>
                                        <p:attrNameLst>
                                          <p:attrName>ppt_x</p:attrName>
                                          <p:attrName>ppt_y</p:attrName>
                                        </p:attrNameLst>
                                      </p:cBhvr>
                                    </p:animMotion>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3" nodeType="clickEffect">
                                  <p:stCondLst>
                                    <p:cond delay="0"/>
                                  </p:stCondLst>
                                  <p:childTnLst>
                                    <p:animEffect transition="out" filter="fade">
                                      <p:cBhvr>
                                        <p:cTn id="40" dur="500"/>
                                        <p:tgtEl>
                                          <p:spTgt spid="59"/>
                                        </p:tgtEl>
                                      </p:cBhvr>
                                    </p:animEffect>
                                    <p:set>
                                      <p:cBhvr>
                                        <p:cTn id="41" dur="1" fill="hold">
                                          <p:stCondLst>
                                            <p:cond delay="499"/>
                                          </p:stCondLst>
                                        </p:cTn>
                                        <p:tgtEl>
                                          <p:spTgt spid="5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grpId="2" nodeType="clickEffect">
                                  <p:stCondLst>
                                    <p:cond delay="0"/>
                                  </p:stCondLst>
                                  <p:childTnLst>
                                    <p:animMotion origin="layout" path="M 0.01666 -0.36086 L -0.03334 -0.07217 " pathEditMode="relative" rAng="0" ptsTypes="AA">
                                      <p:cBhvr>
                                        <p:cTn id="45" dur="500" fill="hold"/>
                                        <p:tgtEl>
                                          <p:spTgt spid="61"/>
                                        </p:tgtEl>
                                        <p:attrNameLst>
                                          <p:attrName>ppt_x</p:attrName>
                                          <p:attrName>ppt_y</p:attrName>
                                        </p:attrNameLst>
                                      </p:cBhvr>
                                      <p:rCtr x="-25" y="144"/>
                                    </p:animMotion>
                                  </p:childTnLst>
                                </p:cTn>
                              </p:par>
                              <p:par>
                                <p:cTn id="46" presetID="0" presetClass="path" presetSubtype="0" accel="50000" decel="50000" fill="hold" grpId="3" nodeType="withEffect">
                                  <p:stCondLst>
                                    <p:cond delay="0"/>
                                  </p:stCondLst>
                                  <p:childTnLst>
                                    <p:animMotion origin="layout" path="M 0.08333 -0.40518 L 0.08333 -0.33857 " pathEditMode="relative" rAng="0" ptsTypes="AA">
                                      <p:cBhvr>
                                        <p:cTn id="47" dur="500" fill="hold"/>
                                        <p:tgtEl>
                                          <p:spTgt spid="62"/>
                                        </p:tgtEl>
                                        <p:attrNameLst>
                                          <p:attrName>ppt_x</p:attrName>
                                          <p:attrName>ppt_y</p:attrName>
                                        </p:attrNameLst>
                                      </p:cBhvr>
                                      <p:rCtr x="0" y="33"/>
                                    </p:animMotion>
                                  </p:childTnLst>
                                </p:cTn>
                              </p:par>
                              <p:par>
                                <p:cTn id="48" presetID="0" presetClass="path" presetSubtype="0" accel="50000" decel="50000" fill="hold" grpId="4" nodeType="withEffect">
                                  <p:stCondLst>
                                    <p:cond delay="0"/>
                                  </p:stCondLst>
                                  <p:childTnLst>
                                    <p:animMotion origin="layout" path="M 0.03333 -0.46079 L 0.03333 -0.39417 " pathEditMode="relative" rAng="0" ptsTypes="AA">
                                      <p:cBhvr>
                                        <p:cTn id="49" dur="500" fill="hold"/>
                                        <p:tgtEl>
                                          <p:spTgt spid="60"/>
                                        </p:tgtEl>
                                        <p:attrNameLst>
                                          <p:attrName>ppt_x</p:attrName>
                                          <p:attrName>ppt_y</p:attrName>
                                        </p:attrNameLst>
                                      </p:cBhvr>
                                      <p:rCtr x="0" y="33"/>
                                    </p:animMotion>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grpId="5" nodeType="clickEffect">
                                  <p:stCondLst>
                                    <p:cond delay="0"/>
                                  </p:stCondLst>
                                  <p:childTnLst>
                                    <p:animMotion origin="layout" path="M 0.03333 -0.39417 L 0.26667 -0.03886 " pathEditMode="relative" rAng="0" ptsTypes="AA">
                                      <p:cBhvr>
                                        <p:cTn id="53" dur="500" fill="hold"/>
                                        <p:tgtEl>
                                          <p:spTgt spid="60"/>
                                        </p:tgtEl>
                                        <p:attrNameLst>
                                          <p:attrName>ppt_x</p:attrName>
                                          <p:attrName>ppt_y</p:attrName>
                                        </p:attrNameLst>
                                      </p:cBhvr>
                                      <p:rCtr x="117" y="178"/>
                                    </p:animMotion>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3"/>
                                        </p:tgtEl>
                                        <p:attrNameLst>
                                          <p:attrName>style.visibility</p:attrName>
                                        </p:attrNameLst>
                                      </p:cBhvr>
                                      <p:to>
                                        <p:strVal val="visible"/>
                                      </p:to>
                                    </p:set>
                                  </p:childTnLst>
                                </p:cTn>
                              </p:par>
                              <p:par>
                                <p:cTn id="58" presetID="0" presetClass="path" presetSubtype="0" accel="50000" decel="50000" fill="hold" grpId="1" nodeType="withEffect">
                                  <p:stCondLst>
                                    <p:cond delay="0"/>
                                  </p:stCondLst>
                                  <p:childTnLst>
                                    <p:animMotion origin="layout" path="M 0 -1.60962E-6 L 0.01667 -0.28862 " pathEditMode="relative" rAng="0" ptsTypes="AA">
                                      <p:cBhvr>
                                        <p:cTn id="59" dur="500" fill="hold"/>
                                        <p:tgtEl>
                                          <p:spTgt spid="63"/>
                                        </p:tgtEl>
                                        <p:attrNameLst>
                                          <p:attrName>ppt_x</p:attrName>
                                          <p:attrName>ppt_y</p:attrName>
                                        </p:attrNameLst>
                                      </p:cBhvr>
                                      <p:rCtr x="8" y="-1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59" grpId="2" animBg="1"/>
      <p:bldP spid="59" grpId="3" animBg="1"/>
      <p:bldP spid="60" grpId="0" animBg="1"/>
      <p:bldP spid="60" grpId="1" animBg="1"/>
      <p:bldP spid="60" grpId="2" animBg="1"/>
      <p:bldP spid="60" grpId="3" animBg="1"/>
      <p:bldP spid="60" grpId="4" animBg="1"/>
      <p:bldP spid="60" grpId="5" animBg="1"/>
      <p:bldP spid="61" grpId="0" animBg="1"/>
      <p:bldP spid="61" grpId="1" animBg="1"/>
      <p:bldP spid="61" grpId="2" animBg="1"/>
      <p:bldP spid="62" grpId="0" animBg="1"/>
      <p:bldP spid="62" grpId="1" animBg="1"/>
      <p:bldP spid="62" grpId="2" animBg="1"/>
      <p:bldP spid="62" grpId="3" animBg="1"/>
      <p:bldP spid="63" grpId="0" animBg="1"/>
      <p:bldP spid="6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Растем в </a:t>
            </a:r>
            <a:r>
              <a:rPr lang="ru-RU" dirty="0" smtClean="0"/>
              <a:t>ширину</a:t>
            </a:r>
            <a:r>
              <a:rPr lang="en-US" dirty="0" smtClean="0"/>
              <a:t>… </a:t>
            </a:r>
            <a:r>
              <a:rPr lang="uk-UA" dirty="0" err="1" smtClean="0"/>
              <a:t>Но</a:t>
            </a:r>
            <a:endParaRPr lang="uk-UA" dirty="0"/>
          </a:p>
        </p:txBody>
      </p:sp>
      <p:sp>
        <p:nvSpPr>
          <p:cNvPr id="3" name="Місце для вмісту 2"/>
          <p:cNvSpPr>
            <a:spLocks noGrp="1"/>
          </p:cNvSpPr>
          <p:nvPr>
            <p:ph idx="1"/>
          </p:nvPr>
        </p:nvSpPr>
        <p:spPr>
          <a:xfrm>
            <a:off x="838200" y="1524000"/>
            <a:ext cx="8077200" cy="5073352"/>
          </a:xfrm>
        </p:spPr>
        <p:txBody>
          <a:bodyPr>
            <a:normAutofit/>
          </a:bodyPr>
          <a:lstStyle/>
          <a:p>
            <a:r>
              <a:rPr lang="ru-RU" dirty="0" smtClean="0"/>
              <a:t>Рост производительность в ширину – увеличение количества </a:t>
            </a:r>
            <a:r>
              <a:rPr lang="ru-RU" dirty="0" smtClean="0"/>
              <a:t>ядер… Но</a:t>
            </a:r>
            <a:endParaRPr lang="ru-RU" dirty="0" smtClean="0"/>
          </a:p>
          <a:p>
            <a:endParaRPr lang="ru-RU" baseline="-25000" dirty="0"/>
          </a:p>
          <a:p>
            <a:endParaRPr lang="ru-RU" dirty="0" smtClean="0"/>
          </a:p>
          <a:p>
            <a:endParaRPr lang="en-US" dirty="0" smtClean="0"/>
          </a:p>
          <a:p>
            <a:endParaRPr lang="en-US" dirty="0" smtClean="0"/>
          </a:p>
          <a:p>
            <a:r>
              <a:rPr lang="ru-RU" dirty="0" smtClean="0"/>
              <a:t>Мы </a:t>
            </a:r>
            <a:r>
              <a:rPr lang="ru-RU" dirty="0" smtClean="0"/>
              <a:t>не знаем на каких системах будет выполнятся программа – не можем планировать потоки</a:t>
            </a:r>
          </a:p>
          <a:p>
            <a:r>
              <a:rPr lang="ru-RU" dirty="0" smtClean="0"/>
              <a:t>Нужна абстракция над потоками - </a:t>
            </a:r>
            <a:r>
              <a:rPr lang="en-US" dirty="0" smtClean="0"/>
              <a:t>Task</a:t>
            </a:r>
            <a:endParaRPr lang="ru-RU" dirty="0" smtClean="0"/>
          </a:p>
          <a:p>
            <a:endParaRPr lang="uk-UA" dirty="0"/>
          </a:p>
        </p:txBody>
      </p:sp>
      <p:sp>
        <p:nvSpPr>
          <p:cNvPr id="13" name="TextBox 12"/>
          <p:cNvSpPr txBox="1"/>
          <p:nvPr/>
        </p:nvSpPr>
        <p:spPr>
          <a:xfrm>
            <a:off x="7325652" y="2868444"/>
            <a:ext cx="1331640" cy="892552"/>
          </a:xfrm>
          <a:prstGeom prst="rect">
            <a:avLst/>
          </a:prstGeom>
          <a:noFill/>
        </p:spPr>
        <p:txBody>
          <a:bodyPr wrap="square" rtlCol="0">
            <a:spAutoFit/>
          </a:bodyPr>
          <a:lstStyle/>
          <a:p>
            <a:r>
              <a:rPr lang="ru-RU" sz="5200" dirty="0" smtClean="0"/>
              <a:t>…</a:t>
            </a:r>
            <a:endParaRPr lang="uk-UA" sz="5200" dirty="0"/>
          </a:p>
        </p:txBody>
      </p:sp>
      <p:pic>
        <p:nvPicPr>
          <p:cNvPr id="1026" name="Picture 2" descr="D:\Program Files\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288" y="2558405"/>
            <a:ext cx="2124075" cy="15906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D:\Program Files\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558404"/>
            <a:ext cx="2124075" cy="15906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D:\Program Files\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597" y="2558404"/>
            <a:ext cx="2124075"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351673"/>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Task </a:t>
            </a:r>
            <a:r>
              <a:rPr lang="uk-UA" dirty="0" smtClean="0"/>
              <a:t>– </a:t>
            </a:r>
            <a:r>
              <a:rPr lang="uk-UA" dirty="0" err="1" smtClean="0"/>
              <a:t>абстракция</a:t>
            </a:r>
            <a:r>
              <a:rPr lang="uk-UA" dirty="0" smtClean="0"/>
              <a:t> над потоками</a:t>
            </a:r>
            <a:endParaRPr lang="uk-UA" dirty="0"/>
          </a:p>
        </p:txBody>
      </p:sp>
      <p:pic>
        <p:nvPicPr>
          <p:cNvPr id="4" name="Picture 2"/>
          <p:cNvPicPr>
            <a:picLocks noChangeAspect="1" noChangeArrowheads="1"/>
          </p:cNvPicPr>
          <p:nvPr/>
        </p:nvPicPr>
        <p:blipFill>
          <a:blip r:embed="rId2"/>
          <a:srcRect/>
          <a:stretch>
            <a:fillRect/>
          </a:stretch>
        </p:blipFill>
        <p:spPr bwMode="auto">
          <a:xfrm>
            <a:off x="1371600" y="1666181"/>
            <a:ext cx="6400800" cy="1914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ounded Rectangle 7"/>
          <p:cNvSpPr/>
          <p:nvPr/>
        </p:nvSpPr>
        <p:spPr bwMode="auto">
          <a:xfrm>
            <a:off x="685782" y="4027714"/>
            <a:ext cx="4931228" cy="642264"/>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defTabSz="914099" fontAlgn="auto">
              <a:spcBef>
                <a:spcPts val="0"/>
              </a:spcBef>
              <a:spcAft>
                <a:spcPts val="0"/>
              </a:spcAft>
              <a:defRPr/>
            </a:pPr>
            <a:r>
              <a:rPr lang="en-US" sz="3200" b="1" dirty="0">
                <a:solidFill>
                  <a:schemeClr val="tx1"/>
                </a:solidFill>
              </a:rPr>
              <a:t>Key Classes</a:t>
            </a:r>
          </a:p>
        </p:txBody>
      </p:sp>
      <p:pic>
        <p:nvPicPr>
          <p:cNvPr id="6" name="Picture 2"/>
          <p:cNvPicPr>
            <a:picLocks noChangeAspect="1" noChangeArrowheads="1"/>
          </p:cNvPicPr>
          <p:nvPr/>
        </p:nvPicPr>
        <p:blipFill>
          <a:blip r:embed="rId3"/>
          <a:srcRect/>
          <a:stretch>
            <a:fillRect/>
          </a:stretch>
        </p:blipFill>
        <p:spPr bwMode="auto">
          <a:xfrm>
            <a:off x="1600200" y="4707607"/>
            <a:ext cx="5943600" cy="809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1377009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nvSpPr>
        <p:spPr>
          <a:xfrm>
            <a:off x="971600" y="404664"/>
            <a:ext cx="8839292" cy="56784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4100" b="1" dirty="0">
                <a:solidFill>
                  <a:schemeClr val="accent1">
                    <a:satMod val="150000"/>
                  </a:schemeClr>
                </a:solidFill>
                <a:ea typeface="+mj-ea"/>
                <a:cs typeface="+mj-cs"/>
              </a:rPr>
              <a:t>Task </a:t>
            </a:r>
            <a:r>
              <a:rPr lang="uk-UA" sz="4100" b="1" dirty="0">
                <a:solidFill>
                  <a:schemeClr val="accent1">
                    <a:satMod val="150000"/>
                  </a:schemeClr>
                </a:solidFill>
                <a:ea typeface="+mj-ea"/>
                <a:cs typeface="+mj-cs"/>
              </a:rPr>
              <a:t>– </a:t>
            </a:r>
            <a:r>
              <a:rPr lang="uk-UA" sz="4100" b="1" dirty="0" err="1">
                <a:solidFill>
                  <a:schemeClr val="accent1">
                    <a:satMod val="150000"/>
                  </a:schemeClr>
                </a:solidFill>
                <a:ea typeface="+mj-ea"/>
                <a:cs typeface="+mj-cs"/>
              </a:rPr>
              <a:t>абстракция</a:t>
            </a:r>
            <a:r>
              <a:rPr lang="uk-UA" sz="4100" b="1" dirty="0">
                <a:solidFill>
                  <a:schemeClr val="accent1">
                    <a:satMod val="150000"/>
                  </a:schemeClr>
                </a:solidFill>
                <a:ea typeface="+mj-ea"/>
                <a:cs typeface="+mj-cs"/>
              </a:rPr>
              <a:t> над потоками</a:t>
            </a:r>
            <a:endParaRPr lang="en-US" sz="4100" b="1" dirty="0">
              <a:solidFill>
                <a:schemeClr val="accent1">
                  <a:satMod val="150000"/>
                </a:schemeClr>
              </a:solidFill>
              <a:ea typeface="+mj-ea"/>
              <a:cs typeface="+mj-cs"/>
            </a:endParaRPr>
          </a:p>
        </p:txBody>
      </p:sp>
      <p:sp>
        <p:nvSpPr>
          <p:cNvPr id="11" name="Content Placeholder 2"/>
          <p:cNvSpPr>
            <a:spLocks noGrp="1"/>
          </p:cNvSpPr>
          <p:nvPr/>
        </p:nvSpPr>
        <p:spPr>
          <a:xfrm>
            <a:off x="942528" y="1539283"/>
            <a:ext cx="8382000" cy="4903382"/>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Clr>
                <a:srgbClr val="C3D69B"/>
              </a:buClr>
              <a:buSzPct val="90000"/>
              <a:buFont typeface="Segoe UI" pitchFamily="34" charset="0"/>
              <a:buChar char="&gt;"/>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Clr>
                <a:srgbClr val="C3D69B"/>
              </a:buClr>
              <a:buSzPct val="90000"/>
              <a:buFont typeface="Segoe UI" pitchFamily="34" charset="0"/>
              <a:buChar char="&gt;"/>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Clr>
                <a:srgbClr val="C3D69B"/>
              </a:buClr>
              <a:buSzPct val="90000"/>
              <a:buFont typeface="Segoe UI" pitchFamily="34" charset="0"/>
              <a:buChar char="&gt;"/>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C3D69B"/>
              </a:buClr>
              <a:buSzPct val="90000"/>
              <a:buFont typeface="Segoe UI" pitchFamily="34" charset="0"/>
              <a:buChar char="&gt;"/>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t>ThreadPool.QueueUserWorkItem</a:t>
            </a:r>
            <a:endParaRPr lang="en-US" dirty="0" smtClean="0"/>
          </a:p>
          <a:p>
            <a:pPr lvl="1"/>
            <a:r>
              <a:rPr lang="uk-UA" dirty="0" smtClean="0"/>
              <a:t>Хорошо подходит для того чтоб</a:t>
            </a:r>
            <a:r>
              <a:rPr lang="ru-RU" dirty="0" smtClean="0"/>
              <a:t>ы стартовать и «забыть»</a:t>
            </a:r>
          </a:p>
          <a:p>
            <a:pPr lvl="1"/>
            <a:r>
              <a:rPr lang="ru-RU" dirty="0" smtClean="0"/>
              <a:t>Но нехватает:</a:t>
            </a:r>
            <a:endParaRPr lang="en-US" dirty="0" smtClean="0"/>
          </a:p>
          <a:p>
            <a:pPr lvl="2"/>
            <a:r>
              <a:rPr lang="en-US" dirty="0" smtClean="0"/>
              <a:t>Waiting</a:t>
            </a:r>
          </a:p>
          <a:p>
            <a:pPr lvl="2"/>
            <a:r>
              <a:rPr lang="en-US" dirty="0" smtClean="0"/>
              <a:t>Canceling</a:t>
            </a:r>
          </a:p>
          <a:p>
            <a:pPr lvl="2"/>
            <a:r>
              <a:rPr lang="en-US" dirty="0" smtClean="0"/>
              <a:t>Continuing</a:t>
            </a:r>
          </a:p>
          <a:p>
            <a:pPr lvl="2"/>
            <a:r>
              <a:rPr lang="en-US" dirty="0" smtClean="0"/>
              <a:t>Exceptions</a:t>
            </a:r>
          </a:p>
          <a:p>
            <a:pPr lvl="2"/>
            <a:r>
              <a:rPr lang="en-US" dirty="0" smtClean="0"/>
              <a:t>Debugging</a:t>
            </a:r>
          </a:p>
          <a:p>
            <a:pPr lvl="2"/>
            <a:r>
              <a:rPr lang="en-US" dirty="0" smtClean="0"/>
              <a:t>Dataflow between operations</a:t>
            </a:r>
          </a:p>
          <a:p>
            <a:pPr lvl="2"/>
            <a:r>
              <a:rPr lang="en-US" dirty="0" smtClean="0"/>
              <a:t>…</a:t>
            </a:r>
          </a:p>
        </p:txBody>
      </p:sp>
    </p:spTree>
    <p:custDataLst>
      <p:tags r:id="rId1"/>
    </p:custDataLst>
    <p:extLst>
      <p:ext uri="{BB962C8B-B14F-4D97-AF65-F5344CB8AC3E}">
        <p14:creationId xmlns:p14="http://schemas.microsoft.com/office/powerpoint/2010/main" val="1085131664"/>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1.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2.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
  <a:themeElements>
    <a:clrScheme name="Модуль">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Модуль">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Модуль">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Parallel Extensions in</Template>
  <TotalTime>0</TotalTime>
  <Words>1930</Words>
  <Application>Microsoft Office PowerPoint</Application>
  <PresentationFormat>Екран (4:3)</PresentationFormat>
  <Paragraphs>454</Paragraphs>
  <Slides>47</Slides>
  <Notes>14</Notes>
  <HiddenSlides>5</HiddenSlides>
  <MMClips>0</MMClips>
  <ScaleCrop>false</ScaleCrop>
  <HeadingPairs>
    <vt:vector size="4" baseType="variant">
      <vt:variant>
        <vt:lpstr>Тема</vt:lpstr>
      </vt:variant>
      <vt:variant>
        <vt:i4>1</vt:i4>
      </vt:variant>
      <vt:variant>
        <vt:lpstr>Заголовки слайдів</vt:lpstr>
      </vt:variant>
      <vt:variant>
        <vt:i4>47</vt:i4>
      </vt:variant>
    </vt:vector>
  </HeadingPairs>
  <TitlesOfParts>
    <vt:vector size="48" baseType="lpstr">
      <vt:lpstr>Модуль</vt:lpstr>
      <vt:lpstr>Обзор Task Parallel Library в .NET 4</vt:lpstr>
      <vt:lpstr>Презентація PowerPoint</vt:lpstr>
      <vt:lpstr>Parallel extensions в .NET 4.0</vt:lpstr>
      <vt:lpstr>Parallel extensions в .NET 4.0</vt:lpstr>
      <vt:lpstr>Пул потоков в .NET 3.5</vt:lpstr>
      <vt:lpstr>Новый пул потоков</vt:lpstr>
      <vt:lpstr>Растем в ширину… Но</vt:lpstr>
      <vt:lpstr>Task – абстракция над потоками</vt:lpstr>
      <vt:lpstr>Презентація PowerPoint</vt:lpstr>
      <vt:lpstr>Демо - Tasks</vt:lpstr>
      <vt:lpstr>Операции с Tasks’s</vt:lpstr>
      <vt:lpstr>Creating Task</vt:lpstr>
      <vt:lpstr>Setting task state, getting results</vt:lpstr>
      <vt:lpstr>Cancelling task</vt:lpstr>
      <vt:lpstr>Waiting for task</vt:lpstr>
      <vt:lpstr>Exceptions handling</vt:lpstr>
      <vt:lpstr>Exceptions handling</vt:lpstr>
      <vt:lpstr>Exceptions handling</vt:lpstr>
      <vt:lpstr>Exceptions handling</vt:lpstr>
      <vt:lpstr>Task continuation</vt:lpstr>
      <vt:lpstr>Selective task continuation</vt:lpstr>
      <vt:lpstr>Nested detached (child) tasks</vt:lpstr>
      <vt:lpstr>Nested attached (child) tasks</vt:lpstr>
      <vt:lpstr>Task scheduler</vt:lpstr>
      <vt:lpstr>Презентація PowerPoint</vt:lpstr>
      <vt:lpstr>Примитивы синхронизации. SpinWait. SpinLock</vt:lpstr>
      <vt:lpstr>Примитивы синхронизации. ManualResetEventSlimSemaphoreSlim, CountDownEvent</vt:lpstr>
      <vt:lpstr>Примитивы синхронизации. Barrier</vt:lpstr>
      <vt:lpstr>Примитивы синхронизации. Barrier</vt:lpstr>
      <vt:lpstr>ThreadLocal&lt;T&gt;</vt:lpstr>
      <vt:lpstr>Ленивая инициализация</vt:lpstr>
      <vt:lpstr>Презентація PowerPoint</vt:lpstr>
      <vt:lpstr>Презентація PowerPoint</vt:lpstr>
      <vt:lpstr>Презентація PowerPoint</vt:lpstr>
      <vt:lpstr>Презентація PowerPoint</vt:lpstr>
      <vt:lpstr>Презентація PowerPoint</vt:lpstr>
      <vt:lpstr>Демо - Debugger tools</vt:lpstr>
      <vt:lpstr>Презентація PowerPoint</vt:lpstr>
      <vt:lpstr>C# and VB evolution</vt:lpstr>
      <vt:lpstr>Download sample sync</vt:lpstr>
      <vt:lpstr>Download sample async traditional</vt:lpstr>
      <vt:lpstr>Download sample async traditional</vt:lpstr>
      <vt:lpstr>Async, await</vt:lpstr>
      <vt:lpstr>async and await in C# 5.0</vt:lpstr>
      <vt:lpstr>Книги по TPL</vt:lpstr>
      <vt:lpstr>Cсылки и источники</vt:lpstr>
      <vt:lpstr>Спасибо за внимание:)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2010-03-24T08:55:03Z</dcterms:created>
  <dcterms:modified xsi:type="dcterms:W3CDTF">2010-10-30T10:43:06Z</dcterms:modified>
</cp:coreProperties>
</file>